
<file path=[Content_Types].xml><?xml version="1.0" encoding="utf-8"?>
<Types xmlns="http://schemas.openxmlformats.org/package/2006/content-types">
  <Default Extension="fntdata" ContentType="application/x-fontdata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theme/theme3.xml" ContentType="application/vnd.openxmlformats-officedocument.theme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theme/theme4.xml" ContentType="application/vnd.openxmlformats-officedocument.theme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theme/theme5.xml" ContentType="application/vnd.openxmlformats-officedocument.theme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theme/theme6.xml" ContentType="application/vnd.openxmlformats-officedocument.theme+xml"/>
  <Override PartName="/ppt/theme/theme7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53.xml" ContentType="application/vnd.openxmlformats-officedocument.presentationml.notesSlide+xml"/>
  <Override PartName="/ppt/notesSlides/notesSlide54.xml" ContentType="application/vnd.openxmlformats-officedocument.presentationml.notesSlide+xml"/>
  <Override PartName="/ppt/notesSlides/notesSlide5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705" r:id="rId1"/>
    <p:sldMasterId id="2147483706" r:id="rId2"/>
    <p:sldMasterId id="2147483707" r:id="rId3"/>
    <p:sldMasterId id="2147483708" r:id="rId4"/>
    <p:sldMasterId id="2147483709" r:id="rId5"/>
    <p:sldMasterId id="2147483710" r:id="rId6"/>
  </p:sldMasterIdLst>
  <p:notesMasterIdLst>
    <p:notesMasterId r:id="rId73"/>
  </p:notesMasterIdLst>
  <p:sldIdLst>
    <p:sldId id="256" r:id="rId7"/>
    <p:sldId id="769" r:id="rId8"/>
    <p:sldId id="260" r:id="rId9"/>
    <p:sldId id="592" r:id="rId10"/>
    <p:sldId id="736" r:id="rId11"/>
    <p:sldId id="770" r:id="rId12"/>
    <p:sldId id="259" r:id="rId13"/>
    <p:sldId id="732" r:id="rId14"/>
    <p:sldId id="670" r:id="rId15"/>
    <p:sldId id="749" r:id="rId16"/>
    <p:sldId id="750" r:id="rId17"/>
    <p:sldId id="751" r:id="rId18"/>
    <p:sldId id="752" r:id="rId19"/>
    <p:sldId id="753" r:id="rId20"/>
    <p:sldId id="754" r:id="rId21"/>
    <p:sldId id="768" r:id="rId22"/>
    <p:sldId id="746" r:id="rId23"/>
    <p:sldId id="764" r:id="rId24"/>
    <p:sldId id="767" r:id="rId25"/>
    <p:sldId id="285" r:id="rId26"/>
    <p:sldId id="286" r:id="rId27"/>
    <p:sldId id="287" r:id="rId28"/>
    <p:sldId id="288" r:id="rId29"/>
    <p:sldId id="289" r:id="rId30"/>
    <p:sldId id="290" r:id="rId31"/>
    <p:sldId id="291" r:id="rId32"/>
    <p:sldId id="292" r:id="rId33"/>
    <p:sldId id="293" r:id="rId34"/>
    <p:sldId id="294" r:id="rId35"/>
    <p:sldId id="295" r:id="rId36"/>
    <p:sldId id="748" r:id="rId37"/>
    <p:sldId id="297" r:id="rId38"/>
    <p:sldId id="298" r:id="rId39"/>
    <p:sldId id="299" r:id="rId40"/>
    <p:sldId id="300" r:id="rId41"/>
    <p:sldId id="301" r:id="rId42"/>
    <p:sldId id="302" r:id="rId43"/>
    <p:sldId id="303" r:id="rId44"/>
    <p:sldId id="304" r:id="rId45"/>
    <p:sldId id="305" r:id="rId46"/>
    <p:sldId id="306" r:id="rId47"/>
    <p:sldId id="309" r:id="rId48"/>
    <p:sldId id="310" r:id="rId49"/>
    <p:sldId id="311" r:id="rId50"/>
    <p:sldId id="766" r:id="rId51"/>
    <p:sldId id="779" r:id="rId52"/>
    <p:sldId id="774" r:id="rId53"/>
    <p:sldId id="771" r:id="rId54"/>
    <p:sldId id="772" r:id="rId55"/>
    <p:sldId id="261" r:id="rId56"/>
    <p:sldId id="262" r:id="rId57"/>
    <p:sldId id="263" r:id="rId58"/>
    <p:sldId id="264" r:id="rId59"/>
    <p:sldId id="265" r:id="rId60"/>
    <p:sldId id="266" r:id="rId61"/>
    <p:sldId id="267" r:id="rId62"/>
    <p:sldId id="268" r:id="rId63"/>
    <p:sldId id="269" r:id="rId64"/>
    <p:sldId id="270" r:id="rId65"/>
    <p:sldId id="273" r:id="rId66"/>
    <p:sldId id="274" r:id="rId67"/>
    <p:sldId id="275" r:id="rId68"/>
    <p:sldId id="276" r:id="rId69"/>
    <p:sldId id="277" r:id="rId70"/>
    <p:sldId id="278" r:id="rId71"/>
    <p:sldId id="279" r:id="rId72"/>
  </p:sldIdLst>
  <p:sldSz cx="9144000" cy="6858000" type="screen4x3"/>
  <p:notesSz cx="6858000" cy="9144000"/>
  <p:embeddedFontLst>
    <p:embeddedFont>
      <p:font typeface="Arial Narrow" panose="020B0606020202030204" pitchFamily="34" charset="0"/>
      <p:regular r:id="rId74"/>
      <p:bold r:id="rId75"/>
      <p:italic r:id="rId76"/>
      <p:boldItalic r:id="rId77"/>
    </p:embeddedFont>
    <p:embeddedFont>
      <p:font typeface="Calibri Bold" panose="020F0702030404030204" pitchFamily="34" charset="0"/>
      <p:bold r:id="rId78"/>
    </p:embeddedFont>
    <p:embeddedFont>
      <p:font typeface="Gill Sans" panose="020B0604020202020204" charset="0"/>
      <p:regular r:id="rId79"/>
      <p:bold r:id="rId80"/>
    </p:embeddedFont>
    <p:embeddedFont>
      <p:font typeface="Noto Sans Symbols" panose="020B0604020202020204" charset="0"/>
      <p:regular r:id="rId81"/>
      <p:bold r:id="rId82"/>
    </p:embeddedFont>
    <p:embeddedFont>
      <p:font typeface="Wingdings 2" panose="05020102010507070707" pitchFamily="18" charset="2"/>
      <p:regular r:id="rId83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0000"/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37CBDAAD-7E24-4B06-BBAF-3711D7D97985}">
  <a:tblStyle styleId="{37CBDAAD-7E24-4B06-BBAF-3711D7D97985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/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  <a:tblStyle styleId="{E811F5D3-05FA-46A4-988F-C8BC2BAC8503}" styleName="Table_1">
    <a:wholeTbl>
      <a:tcTxStyle b="off" i="off">
        <a:font>
          <a:latin typeface="Calibri Bold"/>
          <a:ea typeface="Calibri Bold"/>
          <a:cs typeface="Calibri Bold"/>
        </a:font>
        <a:schemeClr val="dk1"/>
      </a:tcTxStyle>
      <a:tcStyle>
        <a:tcBdr>
          <a:lef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EFE6E6"/>
          </a:solidFill>
        </a:fill>
      </a:tcStyle>
    </a:wholeTbl>
    <a:band1H>
      <a:tcTxStyle/>
      <a:tcStyle>
        <a:tcBdr/>
        <a:fill>
          <a:solidFill>
            <a:srgbClr val="DDCACA"/>
          </a:solidFill>
        </a:fill>
      </a:tcStyle>
    </a:band1H>
    <a:band2H>
      <a:tcTxStyle/>
      <a:tcStyle>
        <a:tcBdr/>
      </a:tcStyle>
    </a:band2H>
    <a:band1V>
      <a:tcTxStyle/>
      <a:tcStyle>
        <a:tcBdr/>
        <a:fill>
          <a:solidFill>
            <a:srgbClr val="DDCACA"/>
          </a:solidFill>
        </a:fill>
      </a:tcStyle>
    </a:band1V>
    <a:band2V>
      <a:tcTxStyle/>
      <a:tcStyle>
        <a:tcBdr/>
      </a:tcStyle>
    </a:band2V>
    <a:lastCol>
      <a:tcTxStyle b="on" i="off">
        <a:font>
          <a:latin typeface="Calibri Bold"/>
          <a:ea typeface="Calibri Bold"/>
          <a:cs typeface="Calibri Bold"/>
        </a:font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 i="off">
        <a:font>
          <a:latin typeface="Calibri Bold"/>
          <a:ea typeface="Calibri Bold"/>
          <a:cs typeface="Calibri Bold"/>
        </a:font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 i="off">
        <a:font>
          <a:latin typeface="Calibri Bold"/>
          <a:ea typeface="Calibri Bold"/>
          <a:cs typeface="Calibri Bold"/>
        </a:font>
        <a:schemeClr val="lt1"/>
      </a:tcTxStyle>
      <a:tcStyle>
        <a:tcBdr>
          <a:top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</a:tcBdr>
        <a:fill>
          <a:solidFill>
            <a:schemeClr val="accent1"/>
          </a:solidFill>
        </a:fill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 b="on" i="off">
        <a:font>
          <a:latin typeface="Calibri Bold"/>
          <a:ea typeface="Calibri Bold"/>
          <a:cs typeface="Calibri Bold"/>
        </a:font>
        <a:schemeClr val="lt1"/>
      </a:tcTxStyle>
      <a:tcStyle>
        <a:tcBdr>
          <a:bottom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</a:tcBdr>
        <a:fill>
          <a:solidFill>
            <a:schemeClr val="accent1"/>
          </a:solidFill>
        </a:fill>
      </a:tcStyle>
    </a:firstRow>
    <a:neCell>
      <a:tcTxStyle/>
      <a:tcStyle>
        <a:tcBdr/>
      </a:tcStyle>
    </a:neCell>
    <a:nwCell>
      <a:tcTxStyle/>
      <a:tcStyle>
        <a:tcBdr/>
      </a:tcStyle>
    </a:nwCell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732"/>
    <p:restoredTop sz="73145" autoAdjust="0"/>
  </p:normalViewPr>
  <p:slideViewPr>
    <p:cSldViewPr snapToGrid="0">
      <p:cViewPr varScale="1">
        <p:scale>
          <a:sx n="64" d="100"/>
          <a:sy n="64" d="100"/>
        </p:scale>
        <p:origin x="1594" y="53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0.xml"/><Relationship Id="rId21" Type="http://schemas.openxmlformats.org/officeDocument/2006/relationships/slide" Target="slides/slide15.xml"/><Relationship Id="rId42" Type="http://schemas.openxmlformats.org/officeDocument/2006/relationships/slide" Target="slides/slide36.xml"/><Relationship Id="rId47" Type="http://schemas.openxmlformats.org/officeDocument/2006/relationships/slide" Target="slides/slide41.xml"/><Relationship Id="rId63" Type="http://schemas.openxmlformats.org/officeDocument/2006/relationships/slide" Target="slides/slide57.xml"/><Relationship Id="rId68" Type="http://schemas.openxmlformats.org/officeDocument/2006/relationships/slide" Target="slides/slide62.xml"/><Relationship Id="rId84" Type="http://schemas.openxmlformats.org/officeDocument/2006/relationships/presProps" Target="presProps.xml"/><Relationship Id="rId16" Type="http://schemas.openxmlformats.org/officeDocument/2006/relationships/slide" Target="slides/slide10.xml"/><Relationship Id="rId11" Type="http://schemas.openxmlformats.org/officeDocument/2006/relationships/slide" Target="slides/slide5.xml"/><Relationship Id="rId32" Type="http://schemas.openxmlformats.org/officeDocument/2006/relationships/slide" Target="slides/slide26.xml"/><Relationship Id="rId37" Type="http://schemas.openxmlformats.org/officeDocument/2006/relationships/slide" Target="slides/slide31.xml"/><Relationship Id="rId53" Type="http://schemas.openxmlformats.org/officeDocument/2006/relationships/slide" Target="slides/slide47.xml"/><Relationship Id="rId58" Type="http://schemas.openxmlformats.org/officeDocument/2006/relationships/slide" Target="slides/slide52.xml"/><Relationship Id="rId74" Type="http://schemas.openxmlformats.org/officeDocument/2006/relationships/font" Target="fonts/font1.fntdata"/><Relationship Id="rId79" Type="http://schemas.openxmlformats.org/officeDocument/2006/relationships/font" Target="fonts/font6.fntdata"/><Relationship Id="rId5" Type="http://schemas.openxmlformats.org/officeDocument/2006/relationships/slideMaster" Target="slideMasters/slideMaster5.xml"/><Relationship Id="rId19" Type="http://schemas.openxmlformats.org/officeDocument/2006/relationships/slide" Target="slides/slide13.xml"/><Relationship Id="rId14" Type="http://schemas.openxmlformats.org/officeDocument/2006/relationships/slide" Target="slides/slide8.xml"/><Relationship Id="rId22" Type="http://schemas.openxmlformats.org/officeDocument/2006/relationships/slide" Target="slides/slide16.xml"/><Relationship Id="rId27" Type="http://schemas.openxmlformats.org/officeDocument/2006/relationships/slide" Target="slides/slide21.xml"/><Relationship Id="rId30" Type="http://schemas.openxmlformats.org/officeDocument/2006/relationships/slide" Target="slides/slide24.xml"/><Relationship Id="rId35" Type="http://schemas.openxmlformats.org/officeDocument/2006/relationships/slide" Target="slides/slide29.xml"/><Relationship Id="rId43" Type="http://schemas.openxmlformats.org/officeDocument/2006/relationships/slide" Target="slides/slide37.xml"/><Relationship Id="rId48" Type="http://schemas.openxmlformats.org/officeDocument/2006/relationships/slide" Target="slides/slide42.xml"/><Relationship Id="rId56" Type="http://schemas.openxmlformats.org/officeDocument/2006/relationships/slide" Target="slides/slide50.xml"/><Relationship Id="rId64" Type="http://schemas.openxmlformats.org/officeDocument/2006/relationships/slide" Target="slides/slide58.xml"/><Relationship Id="rId69" Type="http://schemas.openxmlformats.org/officeDocument/2006/relationships/slide" Target="slides/slide63.xml"/><Relationship Id="rId77" Type="http://schemas.openxmlformats.org/officeDocument/2006/relationships/font" Target="fonts/font4.fntdata"/><Relationship Id="rId8" Type="http://schemas.openxmlformats.org/officeDocument/2006/relationships/slide" Target="slides/slide2.xml"/><Relationship Id="rId51" Type="http://schemas.openxmlformats.org/officeDocument/2006/relationships/slide" Target="slides/slide45.xml"/><Relationship Id="rId72" Type="http://schemas.openxmlformats.org/officeDocument/2006/relationships/slide" Target="slides/slide66.xml"/><Relationship Id="rId80" Type="http://schemas.openxmlformats.org/officeDocument/2006/relationships/font" Target="fonts/font7.fntdata"/><Relationship Id="rId85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5" Type="http://schemas.openxmlformats.org/officeDocument/2006/relationships/slide" Target="slides/slide19.xml"/><Relationship Id="rId33" Type="http://schemas.openxmlformats.org/officeDocument/2006/relationships/slide" Target="slides/slide27.xml"/><Relationship Id="rId38" Type="http://schemas.openxmlformats.org/officeDocument/2006/relationships/slide" Target="slides/slide32.xml"/><Relationship Id="rId46" Type="http://schemas.openxmlformats.org/officeDocument/2006/relationships/slide" Target="slides/slide40.xml"/><Relationship Id="rId59" Type="http://schemas.openxmlformats.org/officeDocument/2006/relationships/slide" Target="slides/slide53.xml"/><Relationship Id="rId67" Type="http://schemas.openxmlformats.org/officeDocument/2006/relationships/slide" Target="slides/slide61.xml"/><Relationship Id="rId20" Type="http://schemas.openxmlformats.org/officeDocument/2006/relationships/slide" Target="slides/slide14.xml"/><Relationship Id="rId41" Type="http://schemas.openxmlformats.org/officeDocument/2006/relationships/slide" Target="slides/slide35.xml"/><Relationship Id="rId54" Type="http://schemas.openxmlformats.org/officeDocument/2006/relationships/slide" Target="slides/slide48.xml"/><Relationship Id="rId62" Type="http://schemas.openxmlformats.org/officeDocument/2006/relationships/slide" Target="slides/slide56.xml"/><Relationship Id="rId70" Type="http://schemas.openxmlformats.org/officeDocument/2006/relationships/slide" Target="slides/slide64.xml"/><Relationship Id="rId75" Type="http://schemas.openxmlformats.org/officeDocument/2006/relationships/font" Target="fonts/font2.fntdata"/><Relationship Id="rId83" Type="http://schemas.openxmlformats.org/officeDocument/2006/relationships/font" Target="fonts/font10.fntdata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5" Type="http://schemas.openxmlformats.org/officeDocument/2006/relationships/slide" Target="slides/slide9.xml"/><Relationship Id="rId23" Type="http://schemas.openxmlformats.org/officeDocument/2006/relationships/slide" Target="slides/slide17.xml"/><Relationship Id="rId28" Type="http://schemas.openxmlformats.org/officeDocument/2006/relationships/slide" Target="slides/slide22.xml"/><Relationship Id="rId36" Type="http://schemas.openxmlformats.org/officeDocument/2006/relationships/slide" Target="slides/slide30.xml"/><Relationship Id="rId49" Type="http://schemas.openxmlformats.org/officeDocument/2006/relationships/slide" Target="slides/slide43.xml"/><Relationship Id="rId57" Type="http://schemas.openxmlformats.org/officeDocument/2006/relationships/slide" Target="slides/slide51.xml"/><Relationship Id="rId10" Type="http://schemas.openxmlformats.org/officeDocument/2006/relationships/slide" Target="slides/slide4.xml"/><Relationship Id="rId31" Type="http://schemas.openxmlformats.org/officeDocument/2006/relationships/slide" Target="slides/slide25.xml"/><Relationship Id="rId44" Type="http://schemas.openxmlformats.org/officeDocument/2006/relationships/slide" Target="slides/slide38.xml"/><Relationship Id="rId52" Type="http://schemas.openxmlformats.org/officeDocument/2006/relationships/slide" Target="slides/slide46.xml"/><Relationship Id="rId60" Type="http://schemas.openxmlformats.org/officeDocument/2006/relationships/slide" Target="slides/slide54.xml"/><Relationship Id="rId65" Type="http://schemas.openxmlformats.org/officeDocument/2006/relationships/slide" Target="slides/slide59.xml"/><Relationship Id="rId73" Type="http://schemas.openxmlformats.org/officeDocument/2006/relationships/notesMaster" Target="notesMasters/notesMaster1.xml"/><Relationship Id="rId78" Type="http://schemas.openxmlformats.org/officeDocument/2006/relationships/font" Target="fonts/font5.fntdata"/><Relationship Id="rId81" Type="http://schemas.openxmlformats.org/officeDocument/2006/relationships/font" Target="fonts/font8.fntdata"/><Relationship Id="rId86" Type="http://schemas.openxmlformats.org/officeDocument/2006/relationships/theme" Target="theme/theme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3.xml"/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39" Type="http://schemas.openxmlformats.org/officeDocument/2006/relationships/slide" Target="slides/slide33.xml"/><Relationship Id="rId34" Type="http://schemas.openxmlformats.org/officeDocument/2006/relationships/slide" Target="slides/slide28.xml"/><Relationship Id="rId50" Type="http://schemas.openxmlformats.org/officeDocument/2006/relationships/slide" Target="slides/slide44.xml"/><Relationship Id="rId55" Type="http://schemas.openxmlformats.org/officeDocument/2006/relationships/slide" Target="slides/slide49.xml"/><Relationship Id="rId76" Type="http://schemas.openxmlformats.org/officeDocument/2006/relationships/font" Target="fonts/font3.fntdata"/><Relationship Id="rId7" Type="http://schemas.openxmlformats.org/officeDocument/2006/relationships/slide" Target="slides/slide1.xml"/><Relationship Id="rId71" Type="http://schemas.openxmlformats.org/officeDocument/2006/relationships/slide" Target="slides/slide65.xml"/><Relationship Id="rId2" Type="http://schemas.openxmlformats.org/officeDocument/2006/relationships/slideMaster" Target="slideMasters/slideMaster2.xml"/><Relationship Id="rId29" Type="http://schemas.openxmlformats.org/officeDocument/2006/relationships/slide" Target="slides/slide23.xml"/><Relationship Id="rId24" Type="http://schemas.openxmlformats.org/officeDocument/2006/relationships/slide" Target="slides/slide18.xml"/><Relationship Id="rId40" Type="http://schemas.openxmlformats.org/officeDocument/2006/relationships/slide" Target="slides/slide34.xml"/><Relationship Id="rId45" Type="http://schemas.openxmlformats.org/officeDocument/2006/relationships/slide" Target="slides/slide39.xml"/><Relationship Id="rId66" Type="http://schemas.openxmlformats.org/officeDocument/2006/relationships/slide" Target="slides/slide60.xml"/><Relationship Id="rId87" Type="http://schemas.openxmlformats.org/officeDocument/2006/relationships/tableStyles" Target="tableStyles.xml"/><Relationship Id="rId61" Type="http://schemas.openxmlformats.org/officeDocument/2006/relationships/slide" Target="slides/slide55.xml"/><Relationship Id="rId82" Type="http://schemas.openxmlformats.org/officeDocument/2006/relationships/font" Target="fonts/font9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000000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marR="0"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200" b="0" i="0" u="none" strike="noStrike" cap="none">
                <a:solidFill>
                  <a:srgbClr val="000000"/>
                </a:solidFill>
                <a:latin typeface="Gill Sans"/>
                <a:ea typeface="Gill Sans"/>
                <a:cs typeface="Gill Sans"/>
                <a:sym typeface="Gill Sans"/>
              </a:defRPr>
            </a:lvl2pPr>
            <a:lvl3pPr marR="0"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200" b="0" i="0" u="none" strike="noStrike" cap="none">
                <a:solidFill>
                  <a:srgbClr val="000000"/>
                </a:solidFill>
                <a:latin typeface="Gill Sans"/>
                <a:ea typeface="Gill Sans"/>
                <a:cs typeface="Gill Sans"/>
                <a:sym typeface="Gill Sans"/>
              </a:defRPr>
            </a:lvl3pPr>
            <a:lvl4pPr marR="0"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200" b="0" i="0" u="none" strike="noStrike" cap="none">
                <a:solidFill>
                  <a:srgbClr val="000000"/>
                </a:solidFill>
                <a:latin typeface="Gill Sans"/>
                <a:ea typeface="Gill Sans"/>
                <a:cs typeface="Gill Sans"/>
                <a:sym typeface="Gill Sans"/>
              </a:defRPr>
            </a:lvl4pPr>
            <a:lvl5pPr marR="0"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200" b="0" i="0" u="none" strike="noStrike" cap="none">
                <a:solidFill>
                  <a:srgbClr val="000000"/>
                </a:solidFill>
                <a:latin typeface="Gill Sans"/>
                <a:ea typeface="Gill Sans"/>
                <a:cs typeface="Gill Sans"/>
                <a:sym typeface="Gill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200" b="0" i="0" u="none" strike="noStrike" cap="none">
                <a:solidFill>
                  <a:srgbClr val="000000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200" b="0" i="0" u="none" strike="noStrike" cap="none">
                <a:solidFill>
                  <a:srgbClr val="000000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200" b="0" i="0" u="none" strike="noStrike" cap="none">
                <a:solidFill>
                  <a:srgbClr val="000000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200" b="0" i="0" u="none" strike="noStrike" cap="none">
                <a:solidFill>
                  <a:srgbClr val="000000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>
            <a:endParaRPr/>
          </a:p>
        </p:txBody>
      </p:sp>
      <p:sp>
        <p:nvSpPr>
          <p:cNvPr id="4" name="Shape 4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000000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marR="0"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200" b="0" i="0" u="none" strike="noStrike" cap="none">
                <a:solidFill>
                  <a:srgbClr val="000000"/>
                </a:solidFill>
                <a:latin typeface="Gill Sans"/>
                <a:ea typeface="Gill Sans"/>
                <a:cs typeface="Gill Sans"/>
                <a:sym typeface="Gill Sans"/>
              </a:defRPr>
            </a:lvl2pPr>
            <a:lvl3pPr marR="0"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200" b="0" i="0" u="none" strike="noStrike" cap="none">
                <a:solidFill>
                  <a:srgbClr val="000000"/>
                </a:solidFill>
                <a:latin typeface="Gill Sans"/>
                <a:ea typeface="Gill Sans"/>
                <a:cs typeface="Gill Sans"/>
                <a:sym typeface="Gill Sans"/>
              </a:defRPr>
            </a:lvl3pPr>
            <a:lvl4pPr marR="0"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200" b="0" i="0" u="none" strike="noStrike" cap="none">
                <a:solidFill>
                  <a:srgbClr val="000000"/>
                </a:solidFill>
                <a:latin typeface="Gill Sans"/>
                <a:ea typeface="Gill Sans"/>
                <a:cs typeface="Gill Sans"/>
                <a:sym typeface="Gill Sans"/>
              </a:defRPr>
            </a:lvl4pPr>
            <a:lvl5pPr marR="0"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200" b="0" i="0" u="none" strike="noStrike" cap="none">
                <a:solidFill>
                  <a:srgbClr val="000000"/>
                </a:solidFill>
                <a:latin typeface="Gill Sans"/>
                <a:ea typeface="Gill Sans"/>
                <a:cs typeface="Gill Sans"/>
                <a:sym typeface="Gill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200" b="0" i="0" u="none" strike="noStrike" cap="none">
                <a:solidFill>
                  <a:srgbClr val="000000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200" b="0" i="0" u="none" strike="noStrike" cap="none">
                <a:solidFill>
                  <a:srgbClr val="000000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200" b="0" i="0" u="none" strike="noStrike" cap="none">
                <a:solidFill>
                  <a:srgbClr val="000000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200" b="0" i="0" u="none" strike="noStrike" cap="none">
                <a:solidFill>
                  <a:srgbClr val="000000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>
            <a:endParaRPr/>
          </a:p>
        </p:txBody>
      </p:sp>
      <p:sp>
        <p:nvSpPr>
          <p:cNvPr id="5" name="Shape 5"/>
          <p:cNvSpPr>
            <a:spLocks noGrp="1" noRot="1" noChangeAspect="1"/>
          </p:cNvSpPr>
          <p:nvPr>
            <p:ph type="sldImg" idx="3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Shape 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000000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marR="0"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200" b="0" i="0" u="none" strike="noStrike" cap="none">
                <a:solidFill>
                  <a:srgbClr val="000000"/>
                </a:solidFill>
                <a:latin typeface="Gill Sans"/>
                <a:ea typeface="Gill Sans"/>
                <a:cs typeface="Gill Sans"/>
                <a:sym typeface="Gill Sans"/>
              </a:defRPr>
            </a:lvl2pPr>
            <a:lvl3pPr marR="0"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200" b="0" i="0" u="none" strike="noStrike" cap="none">
                <a:solidFill>
                  <a:srgbClr val="000000"/>
                </a:solidFill>
                <a:latin typeface="Gill Sans"/>
                <a:ea typeface="Gill Sans"/>
                <a:cs typeface="Gill Sans"/>
                <a:sym typeface="Gill Sans"/>
              </a:defRPr>
            </a:lvl3pPr>
            <a:lvl4pPr marR="0"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200" b="0" i="0" u="none" strike="noStrike" cap="none">
                <a:solidFill>
                  <a:srgbClr val="000000"/>
                </a:solidFill>
                <a:latin typeface="Gill Sans"/>
                <a:ea typeface="Gill Sans"/>
                <a:cs typeface="Gill Sans"/>
                <a:sym typeface="Gill Sans"/>
              </a:defRPr>
            </a:lvl4pPr>
            <a:lvl5pPr marR="0"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200" b="0" i="0" u="none" strike="noStrike" cap="none">
                <a:solidFill>
                  <a:srgbClr val="000000"/>
                </a:solidFill>
                <a:latin typeface="Gill Sans"/>
                <a:ea typeface="Gill Sans"/>
                <a:cs typeface="Gill Sans"/>
                <a:sym typeface="Gill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200" b="0" i="0" u="none" strike="noStrike" cap="none">
                <a:solidFill>
                  <a:srgbClr val="000000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200" b="0" i="0" u="none" strike="noStrike" cap="none">
                <a:solidFill>
                  <a:srgbClr val="000000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200" b="0" i="0" u="none" strike="noStrike" cap="none">
                <a:solidFill>
                  <a:srgbClr val="000000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200" b="0" i="0" u="none" strike="noStrike" cap="none">
                <a:solidFill>
                  <a:srgbClr val="000000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>
                <a:solidFill>
                  <a:srgbClr val="000000"/>
                </a:solidFill>
                <a:latin typeface="Gill Sans"/>
                <a:ea typeface="Gill Sans"/>
                <a:cs typeface="Gill Sans"/>
                <a:sym typeface="Gill Sans"/>
              </a:rPr>
              <a:t>‹#›</a:t>
            </a:fld>
            <a:endParaRPr sz="1200" b="0" i="0" u="none" strike="noStrike" cap="none">
              <a:solidFill>
                <a:srgbClr val="000000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1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2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3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4.xml"/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5.xml"/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Shape 23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4" name="Shape 234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8" name="Shape 27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9" name="Shape 279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55585350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0" name="Shape 58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1" name="Shape 581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0" name="Shape 59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We mentioned that sometimes instructions (other than </a:t>
            </a:r>
            <a:r>
              <a:rPr lang="en-US" dirty="0" err="1"/>
              <a:t>cmp</a:t>
            </a:r>
            <a:r>
              <a:rPr lang="en-US" dirty="0"/>
              <a:t> and test) will implicitly modify condition codes.</a:t>
            </a:r>
          </a:p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 lang="en-US" dirty="0"/>
          </a:p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In this case, shift right (logical)  is updating the (Zero Flag) condition code when rid becomes is zeroed.</a:t>
            </a:r>
          </a:p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 lang="en-US" dirty="0"/>
          </a:p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JNE will check for the zero flag and as long as its not set, it will jump to .L2</a:t>
            </a:r>
          </a:p>
        </p:txBody>
      </p:sp>
      <p:sp>
        <p:nvSpPr>
          <p:cNvPr id="591" name="Shape 591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9" name="Shape 59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0" name="Shape 600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0" name="Shape 61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1" name="Shape 611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1" name="Shape 62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2" name="Shape 622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1" name="Shape 63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2" name="Shape 632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" name="Shape 64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6" name="Shape 646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" name="Shape 65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6" name="Shape 656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1" name="Shape 67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2" name="Shape 672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8" name="Shape 27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9" name="Shape 279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1" name="Shape 68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2" name="Shape 682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5" name="Shape 69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6" name="Shape 696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8" name="Shape 27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9" name="Shape 279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146760419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9" name="Shape 71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0" name="Shape 720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6" name="Shape 72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7" name="Shape 727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2" name="Shape 75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3" name="Shape 75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4" name="Shape 76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5" name="Shape 765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6" name="Shape 77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7" name="Shape 777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4" name="Shape 78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5" name="Shape 785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0" name="Shape 80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1" name="Shape 801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3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93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" name="Shape 80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9" name="Shape 809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0" name="Shape 82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1" name="Shape 821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8" name="Shape 82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9" name="Shape 829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8" name="Shape 84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9" name="Shape 849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4" name="Shape 85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5" name="Shape 855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1" name="Shape 86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2" name="Shape 862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7">
          <a:extLst>
            <a:ext uri="{FF2B5EF4-FFF2-40B4-BE49-F238E27FC236}">
              <a16:creationId xmlns:a16="http://schemas.microsoft.com/office/drawing/2014/main" id="{35AB4506-A0AF-799F-CF1C-7C76C9F0826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8" name="Shape 278">
            <a:extLst>
              <a:ext uri="{FF2B5EF4-FFF2-40B4-BE49-F238E27FC236}">
                <a16:creationId xmlns:a16="http://schemas.microsoft.com/office/drawing/2014/main" id="{5B2E67DD-9707-33C8-4B49-20D2003A8BEC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tabLst/>
              <a:defRPr/>
            </a:pPr>
            <a:r>
              <a:rPr lang="en-US" b="1" dirty="0">
                <a:solidFill>
                  <a:srgbClr val="FF0000"/>
                </a:solidFill>
              </a:rPr>
              <a:t>Time Check: 1 Hour (1:30PM)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tabLst/>
              <a:defRPr/>
            </a:pPr>
            <a:r>
              <a:rPr lang="en-US" b="1" dirty="0" err="1">
                <a:solidFill>
                  <a:srgbClr val="FF0000"/>
                </a:solidFill>
              </a:rPr>
              <a:t>Bpr</a:t>
            </a:r>
            <a:r>
              <a:rPr lang="en-US" b="1" dirty="0">
                <a:solidFill>
                  <a:srgbClr val="FF0000"/>
                </a:solidFill>
              </a:rPr>
              <a:t> – time about there</a:t>
            </a:r>
            <a:r>
              <a:rPr lang="en-US" b="1">
                <a:solidFill>
                  <a:srgbClr val="FF0000"/>
                </a:solidFill>
              </a:rPr>
              <a:t>, was good</a:t>
            </a:r>
            <a:endParaRPr lang="en-US" b="1" dirty="0">
              <a:solidFill>
                <a:srgbClr val="FF0000"/>
              </a:solidFill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tabLst/>
              <a:defRPr/>
            </a:pPr>
            <a:r>
              <a:rPr lang="en-US" b="1" dirty="0">
                <a:solidFill>
                  <a:srgbClr val="FF0000"/>
                </a:solidFill>
              </a:rPr>
              <a:t>Quiz</a:t>
            </a:r>
            <a:endParaRPr lang="en-US" dirty="0"/>
          </a:p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279" name="Shape 279">
            <a:extLst>
              <a:ext uri="{FF2B5EF4-FFF2-40B4-BE49-F238E27FC236}">
                <a16:creationId xmlns:a16="http://schemas.microsoft.com/office/drawing/2014/main" id="{7DE615B4-6822-3C7A-197E-80894E40058C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767887235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" name="Shape 24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3" name="Shape 24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" name="Shape 25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1" name="Shape 251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" name="Shape 26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1" name="Shape 261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3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93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We’re not going to get into exactly what these fields mean, what you should remember is that there’s always a part corresponding directly to the name of the assembly instruction – that’s called the opcode – and the rest of it somehow encodes the arguments.  R=0000, for instance, means RAX.</a:t>
            </a:r>
          </a:p>
        </p:txBody>
      </p:sp>
    </p:spTree>
    <p:extLst>
      <p:ext uri="{BB962C8B-B14F-4D97-AF65-F5344CB8AC3E}">
        <p14:creationId xmlns:p14="http://schemas.microsoft.com/office/powerpoint/2010/main" val="2750491220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0" name="Shape 27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1" name="Shape 271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9" name="Shape 27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80" name="Shape 280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8" name="Shape 28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89" name="Shape 289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4" name="Shape 29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5" name="Shape 295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4" name="Shape 31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15" name="Shape 315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6" name="Shape 34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47" name="Shape 347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5" name="Shape 36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66" name="Shape 366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7" name="Shape 38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88" name="Shape 388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4" name="Shape 41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15" name="Shape 415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0" name="Shape 49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91" name="Shape 491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 smtClean="0">
                <a:solidFill>
                  <a:srgbClr val="000000"/>
                </a:solidFill>
                <a:latin typeface="Gill Sans"/>
                <a:ea typeface="Gill Sans"/>
                <a:cs typeface="Gill Sans"/>
                <a:sym typeface="Gill Sans"/>
              </a:rPr>
              <a:t>6</a:t>
            </a:fld>
            <a:endParaRPr lang="en-US" sz="1200" b="0" i="0" u="none" strike="noStrike" cap="none">
              <a:solidFill>
                <a:srgbClr val="000000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</p:spTree>
    <p:extLst>
      <p:ext uri="{BB962C8B-B14F-4D97-AF65-F5344CB8AC3E}">
        <p14:creationId xmlns:p14="http://schemas.microsoft.com/office/powerpoint/2010/main" val="3118148735"/>
      </p:ext>
    </p:extLst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6" name="Shape 49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97" name="Shape 497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5" name="Shape 50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06" name="Shape 506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1" name="Shape 51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12" name="Shape 512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8" name="Shape 52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29" name="Shape 529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9" name="Shape 54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0" name="Shape 550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0" name="Shape 57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1" name="Shape 571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2" name="Shape 272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73" name="Shape 27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Several people asked this question last time.</a:t>
            </a:r>
          </a:p>
          <a:p>
            <a:endParaRPr lang="en-US" dirty="0"/>
          </a:p>
          <a:p>
            <a:r>
              <a:rPr lang="en-US" dirty="0"/>
              <a:t>The registers don’t have any “this is a pointer” label, just like they don’t have any “this is signed” label. You have to figure it out from context.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 smtClean="0">
                <a:solidFill>
                  <a:srgbClr val="000000"/>
                </a:solidFill>
                <a:latin typeface="Gill Sans"/>
                <a:ea typeface="Gill Sans"/>
                <a:cs typeface="Gill Sans"/>
                <a:sym typeface="Gill Sans"/>
              </a:rPr>
              <a:t>10</a:t>
            </a:fld>
            <a:endParaRPr lang="en-US" sz="1200" b="0" i="0" u="none" strike="noStrike" cap="none">
              <a:solidFill>
                <a:srgbClr val="000000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</p:spTree>
    <p:extLst>
      <p:ext uri="{BB962C8B-B14F-4D97-AF65-F5344CB8AC3E}">
        <p14:creationId xmlns:p14="http://schemas.microsoft.com/office/powerpoint/2010/main" val="285275099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One piece of context you can always use is that </a:t>
            </a:r>
            <a:r>
              <a:rPr lang="en-US" dirty="0" err="1"/>
              <a:t>rsp</a:t>
            </a:r>
            <a:r>
              <a:rPr lang="en-US" dirty="0"/>
              <a:t> – stands for “register: stack pointer” – and rip – stands for “register: instruction pointer” – </a:t>
            </a:r>
            <a:r>
              <a:rPr lang="en-US" i="1" dirty="0"/>
              <a:t>always</a:t>
            </a:r>
            <a:r>
              <a:rPr lang="en-US" dirty="0"/>
              <a:t> hold pointers.  The hardware requires it.</a:t>
            </a:r>
          </a:p>
          <a:p>
            <a:r>
              <a:rPr lang="en-US" dirty="0"/>
              <a:t>(What about </a:t>
            </a:r>
            <a:r>
              <a:rPr lang="en-US" dirty="0" err="1"/>
              <a:t>rbp</a:t>
            </a:r>
            <a:r>
              <a:rPr lang="en-US" dirty="0"/>
              <a:t>? Well, its name </a:t>
            </a:r>
            <a:r>
              <a:rPr lang="en-US" i="1" dirty="0"/>
              <a:t>is</a:t>
            </a:r>
            <a:r>
              <a:rPr lang="en-US" dirty="0"/>
              <a:t> an acronym for something ending with “pointer” but, unlike </a:t>
            </a:r>
            <a:r>
              <a:rPr lang="en-US" dirty="0" err="1"/>
              <a:t>rsp</a:t>
            </a:r>
            <a:r>
              <a:rPr lang="en-US" dirty="0"/>
              <a:t> and rip, that doesn’t mean anything anymore.  It could be holding just a number, same as all the others.)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 smtClean="0">
                <a:solidFill>
                  <a:srgbClr val="000000"/>
                </a:solidFill>
                <a:latin typeface="Gill Sans"/>
                <a:ea typeface="Gill Sans"/>
                <a:cs typeface="Gill Sans"/>
                <a:sym typeface="Gill Sans"/>
              </a:rPr>
              <a:t>11</a:t>
            </a:fld>
            <a:endParaRPr lang="en-US" sz="1200" b="0" i="0" u="none" strike="noStrike" cap="none">
              <a:solidFill>
                <a:srgbClr val="000000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</p:spTree>
    <p:extLst>
      <p:ext uri="{BB962C8B-B14F-4D97-AF65-F5344CB8AC3E}">
        <p14:creationId xmlns:p14="http://schemas.microsoft.com/office/powerpoint/2010/main" val="129784118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How close is close? Hard to say.  I’m pretty sure the values in r8 and r11 here are too far away from </a:t>
            </a:r>
            <a:r>
              <a:rPr lang="en-US" dirty="0" err="1"/>
              <a:t>rsp</a:t>
            </a:r>
            <a:r>
              <a:rPr lang="en-US" dirty="0"/>
              <a:t> to be a pointer, but I could be wrong.  Actually, my educated guess is that they </a:t>
            </a:r>
            <a:r>
              <a:rPr lang="en-US" i="1" dirty="0"/>
              <a:t>are</a:t>
            </a:r>
            <a:r>
              <a:rPr lang="en-US" dirty="0"/>
              <a:t> pointers, but pointers into a different part of memory than the one </a:t>
            </a:r>
            <a:r>
              <a:rPr lang="en-US" dirty="0" err="1"/>
              <a:t>rsp</a:t>
            </a:r>
            <a:r>
              <a:rPr lang="en-US" dirty="0"/>
              <a:t> and </a:t>
            </a:r>
            <a:r>
              <a:rPr lang="en-US" dirty="0" err="1"/>
              <a:t>rsi</a:t>
            </a:r>
            <a:r>
              <a:rPr lang="en-US" dirty="0"/>
              <a:t> and </a:t>
            </a:r>
            <a:r>
              <a:rPr lang="en-US" dirty="0" err="1"/>
              <a:t>rdx</a:t>
            </a:r>
            <a:r>
              <a:rPr lang="en-US" dirty="0"/>
              <a:t> and r13 are pointing into.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 smtClean="0">
                <a:solidFill>
                  <a:srgbClr val="000000"/>
                </a:solidFill>
                <a:latin typeface="Gill Sans"/>
                <a:ea typeface="Gill Sans"/>
                <a:cs typeface="Gill Sans"/>
                <a:sym typeface="Gill Sans"/>
              </a:rPr>
              <a:t>12</a:t>
            </a:fld>
            <a:endParaRPr lang="en-US" sz="1200" b="0" i="0" u="none" strike="noStrike" cap="none">
              <a:solidFill>
                <a:srgbClr val="000000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</p:spTree>
    <p:extLst>
      <p:ext uri="{BB962C8B-B14F-4D97-AF65-F5344CB8AC3E}">
        <p14:creationId xmlns:p14="http://schemas.microsoft.com/office/powerpoint/2010/main" val="15904374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hape 16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8100" tIns="38100" rIns="38100" bIns="38100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7" name="Shape 17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ctr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ctr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ctr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ctr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ctr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ctr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ctr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ctr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ctr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Shape 46"/>
          <p:cNvSpPr txBox="1">
            <a:spLocks noGrp="1"/>
          </p:cNvSpPr>
          <p:nvPr>
            <p:ph type="title"/>
          </p:nvPr>
        </p:nvSpPr>
        <p:spPr>
          <a:xfrm>
            <a:off x="685800" y="998538"/>
            <a:ext cx="7772400" cy="28876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8100" tIns="38100" rIns="38100" bIns="38100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7" name="Shape 47"/>
          <p:cNvSpPr txBox="1">
            <a:spLocks noGrp="1"/>
          </p:cNvSpPr>
          <p:nvPr>
            <p:ph type="body" idx="1"/>
          </p:nvPr>
        </p:nvSpPr>
        <p:spPr>
          <a:xfrm rot="5400000">
            <a:off x="2309018" y="-251619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228600" algn="l" rtl="0">
              <a:spcBef>
                <a:spcPts val="500"/>
              </a:spcBef>
              <a:spcAft>
                <a:spcPts val="0"/>
              </a:spcAft>
              <a:buSzPts val="1400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ctr" rtl="0">
              <a:spcBef>
                <a:spcPts val="500"/>
              </a:spcBef>
              <a:spcAft>
                <a:spcPts val="0"/>
              </a:spcAft>
              <a:buSzPts val="1400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ctr" rtl="0">
              <a:spcBef>
                <a:spcPts val="500"/>
              </a:spcBef>
              <a:spcAft>
                <a:spcPts val="0"/>
              </a:spcAft>
              <a:buSzPts val="1400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ctr" rtl="0">
              <a:spcBef>
                <a:spcPts val="500"/>
              </a:spcBef>
              <a:spcAft>
                <a:spcPts val="0"/>
              </a:spcAft>
              <a:buSzPts val="1400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ctr" rtl="0">
              <a:spcBef>
                <a:spcPts val="500"/>
              </a:spcBef>
              <a:spcAft>
                <a:spcPts val="0"/>
              </a:spcAft>
              <a:buSzPts val="1400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ctr" rtl="0">
              <a:spcBef>
                <a:spcPts val="500"/>
              </a:spcBef>
              <a:spcAft>
                <a:spcPts val="0"/>
              </a:spcAft>
              <a:buSzPts val="1400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ctr" rtl="0">
              <a:spcBef>
                <a:spcPts val="500"/>
              </a:spcBef>
              <a:spcAft>
                <a:spcPts val="0"/>
              </a:spcAft>
              <a:buSzPts val="1400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ctr" rtl="0">
              <a:spcBef>
                <a:spcPts val="500"/>
              </a:spcBef>
              <a:spcAft>
                <a:spcPts val="0"/>
              </a:spcAft>
              <a:buSzPts val="1400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ctr" rtl="0">
              <a:spcBef>
                <a:spcPts val="500"/>
              </a:spcBef>
              <a:spcAft>
                <a:spcPts val="0"/>
              </a:spcAft>
              <a:buSzPts val="1400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Shape 49"/>
          <p:cNvSpPr txBox="1">
            <a:spLocks noGrp="1"/>
          </p:cNvSpPr>
          <p:nvPr>
            <p:ph type="title"/>
          </p:nvPr>
        </p:nvSpPr>
        <p:spPr>
          <a:xfrm rot="5400000">
            <a:off x="5094287" y="2533651"/>
            <a:ext cx="5127625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8100" tIns="38100" rIns="38100" bIns="38100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0" name="Shape 50"/>
          <p:cNvSpPr txBox="1">
            <a:spLocks noGrp="1"/>
          </p:cNvSpPr>
          <p:nvPr>
            <p:ph type="body" idx="1"/>
          </p:nvPr>
        </p:nvSpPr>
        <p:spPr>
          <a:xfrm rot="5400000">
            <a:off x="903288" y="552451"/>
            <a:ext cx="5127625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228600" algn="l" rtl="0">
              <a:spcBef>
                <a:spcPts val="500"/>
              </a:spcBef>
              <a:spcAft>
                <a:spcPts val="0"/>
              </a:spcAft>
              <a:buSzPts val="1400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ctr" rtl="0">
              <a:spcBef>
                <a:spcPts val="500"/>
              </a:spcBef>
              <a:spcAft>
                <a:spcPts val="0"/>
              </a:spcAft>
              <a:buSzPts val="1400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ctr" rtl="0">
              <a:spcBef>
                <a:spcPts val="500"/>
              </a:spcBef>
              <a:spcAft>
                <a:spcPts val="0"/>
              </a:spcAft>
              <a:buSzPts val="1400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ctr" rtl="0">
              <a:spcBef>
                <a:spcPts val="500"/>
              </a:spcBef>
              <a:spcAft>
                <a:spcPts val="0"/>
              </a:spcAft>
              <a:buSzPts val="1400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ctr" rtl="0">
              <a:spcBef>
                <a:spcPts val="500"/>
              </a:spcBef>
              <a:spcAft>
                <a:spcPts val="0"/>
              </a:spcAft>
              <a:buSzPts val="1400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ctr" rtl="0">
              <a:spcBef>
                <a:spcPts val="500"/>
              </a:spcBef>
              <a:spcAft>
                <a:spcPts val="0"/>
              </a:spcAft>
              <a:buSzPts val="1400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ctr" rtl="0">
              <a:spcBef>
                <a:spcPts val="500"/>
              </a:spcBef>
              <a:spcAft>
                <a:spcPts val="0"/>
              </a:spcAft>
              <a:buSzPts val="1400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ctr" rtl="0">
              <a:spcBef>
                <a:spcPts val="500"/>
              </a:spcBef>
              <a:spcAft>
                <a:spcPts val="0"/>
              </a:spcAft>
              <a:buSzPts val="1400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ctr" rtl="0">
              <a:spcBef>
                <a:spcPts val="500"/>
              </a:spcBef>
              <a:spcAft>
                <a:spcPts val="0"/>
              </a:spcAft>
              <a:buSzPts val="1400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Shape 60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7592093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9pPr>
          </a:lstStyle>
          <a:p>
            <a:endParaRPr/>
          </a:p>
        </p:txBody>
      </p:sp>
      <p:sp>
        <p:nvSpPr>
          <p:cNvPr id="61" name="Shape 61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78962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320040" algn="l" rtl="0">
              <a:spcBef>
                <a:spcPts val="48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Char char="⬛"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68300" algn="l" rtl="0"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Char char="▪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302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oto Sans Symbols"/>
              <a:buChar char="▪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Shape 69"/>
          <p:cNvSpPr txBox="1">
            <a:spLocks noGrp="1"/>
          </p:cNvSpPr>
          <p:nvPr>
            <p:ph type="title"/>
          </p:nvPr>
        </p:nvSpPr>
        <p:spPr>
          <a:xfrm>
            <a:off x="374090" y="371182"/>
            <a:ext cx="7591425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9pPr>
          </a:lstStyle>
          <a:p>
            <a:endParaRPr/>
          </a:p>
        </p:txBody>
      </p:sp>
      <p:sp>
        <p:nvSpPr>
          <p:cNvPr id="70" name="Shape 70"/>
          <p:cNvSpPr txBox="1">
            <a:spLocks noGrp="1"/>
          </p:cNvSpPr>
          <p:nvPr>
            <p:ph type="body" idx="1"/>
          </p:nvPr>
        </p:nvSpPr>
        <p:spPr>
          <a:xfrm>
            <a:off x="638175" y="1362075"/>
            <a:ext cx="3871913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335280" algn="l" rtl="0">
              <a:spcBef>
                <a:spcPts val="560"/>
              </a:spcBef>
              <a:spcAft>
                <a:spcPts val="0"/>
              </a:spcAft>
              <a:buClr>
                <a:srgbClr val="990000"/>
              </a:buClr>
              <a:buSzPts val="1680"/>
              <a:buFont typeface="Noto Sans Symbols"/>
              <a:buChar char="⬛"/>
              <a:defRPr sz="2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96240" algn="l" rtl="0">
              <a:spcBef>
                <a:spcPts val="480"/>
              </a:spcBef>
              <a:spcAft>
                <a:spcPts val="0"/>
              </a:spcAft>
              <a:buClr>
                <a:srgbClr val="990000"/>
              </a:buClr>
              <a:buSzPts val="2640"/>
              <a:buFont typeface="Noto Sans Symbols"/>
              <a:buChar char="▪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302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oto Sans Symbols"/>
              <a:buChar char="▪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–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»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1" name="Shape 71"/>
          <p:cNvSpPr txBox="1">
            <a:spLocks noGrp="1"/>
          </p:cNvSpPr>
          <p:nvPr>
            <p:ph type="body" idx="2"/>
          </p:nvPr>
        </p:nvSpPr>
        <p:spPr>
          <a:xfrm>
            <a:off x="4662488" y="1362075"/>
            <a:ext cx="3871912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335280" algn="l" rtl="0">
              <a:spcBef>
                <a:spcPts val="560"/>
              </a:spcBef>
              <a:spcAft>
                <a:spcPts val="0"/>
              </a:spcAft>
              <a:buClr>
                <a:srgbClr val="990000"/>
              </a:buClr>
              <a:buSzPts val="1680"/>
              <a:buFont typeface="Noto Sans Symbols"/>
              <a:buChar char="⬛"/>
              <a:defRPr sz="2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96240" algn="l" rtl="0">
              <a:spcBef>
                <a:spcPts val="480"/>
              </a:spcBef>
              <a:spcAft>
                <a:spcPts val="0"/>
              </a:spcAft>
              <a:buClr>
                <a:srgbClr val="990000"/>
              </a:buClr>
              <a:buSzPts val="2640"/>
              <a:buFont typeface="Noto Sans Symbols"/>
              <a:buChar char="▪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302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oto Sans Symbols"/>
              <a:buChar char="▪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–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»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Shape 73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9pPr>
          </a:lstStyle>
          <a:p>
            <a:endParaRPr/>
          </a:p>
        </p:txBody>
      </p:sp>
      <p:sp>
        <p:nvSpPr>
          <p:cNvPr id="74" name="Shape 74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marL="457200" marR="0" lvl="0" indent="-228600" algn="l" rtl="0">
              <a:spcBef>
                <a:spcPts val="48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None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440"/>
              <a:buFont typeface="Noto Sans Symbols"/>
              <a:buNone/>
              <a:defRPr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5" name="Shape 75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320040" algn="l" rtl="0">
              <a:spcBef>
                <a:spcPts val="48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Char char="⬛"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68300" algn="l" rtl="0"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Char char="▪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20039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440"/>
              <a:buFont typeface="Noto Sans Symbols"/>
              <a:buChar char="▪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Char char="–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Char char="»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6" name="Shape 76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marL="457200" marR="0" lvl="0" indent="-228600" algn="l" rtl="0">
              <a:spcBef>
                <a:spcPts val="48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None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440"/>
              <a:buFont typeface="Noto Sans Symbols"/>
              <a:buNone/>
              <a:defRPr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7" name="Shape 77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320040" algn="l" rtl="0">
              <a:spcBef>
                <a:spcPts val="48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Char char="⬛"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68300" algn="l" rtl="0"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Char char="▪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20039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440"/>
              <a:buFont typeface="Noto Sans Symbols"/>
              <a:buChar char="▪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Char char="–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Char char="»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Shape 79"/>
          <p:cNvSpPr txBox="1">
            <a:spLocks noGrp="1"/>
          </p:cNvSpPr>
          <p:nvPr>
            <p:ph type="title"/>
          </p:nvPr>
        </p:nvSpPr>
        <p:spPr>
          <a:xfrm>
            <a:off x="357762" y="445070"/>
            <a:ext cx="7591425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Shape 82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9pPr>
          </a:lstStyle>
          <a:p>
            <a:endParaRPr/>
          </a:p>
        </p:txBody>
      </p:sp>
      <p:sp>
        <p:nvSpPr>
          <p:cNvPr id="83" name="Shape 83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350520" algn="l" rtl="0">
              <a:spcBef>
                <a:spcPts val="640"/>
              </a:spcBef>
              <a:spcAft>
                <a:spcPts val="0"/>
              </a:spcAft>
              <a:buClr>
                <a:srgbClr val="990000"/>
              </a:buClr>
              <a:buSzPts val="1920"/>
              <a:buFont typeface="Noto Sans Symbols"/>
              <a:buChar char="⬛"/>
              <a:defRPr sz="32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24180" algn="l" rtl="0">
              <a:spcBef>
                <a:spcPts val="560"/>
              </a:spcBef>
              <a:spcAft>
                <a:spcPts val="0"/>
              </a:spcAft>
              <a:buClr>
                <a:srgbClr val="990000"/>
              </a:buClr>
              <a:buSzPts val="3080"/>
              <a:buFont typeface="Noto Sans Symbols"/>
              <a:buChar char="▪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0519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920"/>
              <a:buFont typeface="Noto Sans Symbols"/>
              <a:buChar char="▪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4" name="Shape 84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228600" algn="l" rtl="0">
              <a:spcBef>
                <a:spcPts val="280"/>
              </a:spcBef>
              <a:spcAft>
                <a:spcPts val="0"/>
              </a:spcAft>
              <a:buClr>
                <a:srgbClr val="990000"/>
              </a:buClr>
              <a:buSzPts val="840"/>
              <a:buFont typeface="Noto Sans Symbols"/>
              <a:buNone/>
              <a:defRPr sz="1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240"/>
              </a:spcBef>
              <a:spcAft>
                <a:spcPts val="0"/>
              </a:spcAft>
              <a:buClr>
                <a:srgbClr val="990000"/>
              </a:buClr>
              <a:buSzPts val="1320"/>
              <a:buFont typeface="Noto Sans Symbols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800"/>
              <a:buFont typeface="Noto Sans Symbols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Calibri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Calibri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Shape 86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9pPr>
          </a:lstStyle>
          <a:p>
            <a:endParaRPr/>
          </a:p>
        </p:txBody>
      </p:sp>
      <p:sp>
        <p:nvSpPr>
          <p:cNvPr id="87" name="Shape 87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l" rtl="0">
              <a:spcBef>
                <a:spcPts val="640"/>
              </a:spcBef>
              <a:spcAft>
                <a:spcPts val="0"/>
              </a:spcAft>
              <a:buClr>
                <a:srgbClr val="990000"/>
              </a:buClr>
              <a:buSzPts val="1920"/>
              <a:buFont typeface="Noto Sans Symbols"/>
              <a:buNone/>
              <a:defRPr sz="32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560"/>
              </a:spcBef>
              <a:spcAft>
                <a:spcPts val="0"/>
              </a:spcAft>
              <a:buClr>
                <a:srgbClr val="990000"/>
              </a:buClr>
              <a:buSzPts val="3080"/>
              <a:buFont typeface="Noto Sans Symbols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920"/>
              <a:buFont typeface="Noto Sans Symbols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8" name="Shape 88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228600" algn="l" rtl="0">
              <a:spcBef>
                <a:spcPts val="280"/>
              </a:spcBef>
              <a:spcAft>
                <a:spcPts val="0"/>
              </a:spcAft>
              <a:buClr>
                <a:srgbClr val="990000"/>
              </a:buClr>
              <a:buSzPts val="840"/>
              <a:buFont typeface="Noto Sans Symbols"/>
              <a:buNone/>
              <a:defRPr sz="1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240"/>
              </a:spcBef>
              <a:spcAft>
                <a:spcPts val="0"/>
              </a:spcAft>
              <a:buClr>
                <a:srgbClr val="990000"/>
              </a:buClr>
              <a:buSzPts val="1320"/>
              <a:buFont typeface="Noto Sans Symbols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800"/>
              <a:buFont typeface="Noto Sans Symbols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Calibri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Calibri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Shape 90"/>
          <p:cNvSpPr txBox="1">
            <a:spLocks noGrp="1"/>
          </p:cNvSpPr>
          <p:nvPr>
            <p:ph type="title"/>
          </p:nvPr>
        </p:nvSpPr>
        <p:spPr>
          <a:xfrm>
            <a:off x="374090" y="371182"/>
            <a:ext cx="7591425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9pPr>
          </a:lstStyle>
          <a:p>
            <a:endParaRPr/>
          </a:p>
        </p:txBody>
      </p:sp>
      <p:sp>
        <p:nvSpPr>
          <p:cNvPr id="91" name="Shape 91"/>
          <p:cNvSpPr txBox="1">
            <a:spLocks noGrp="1"/>
          </p:cNvSpPr>
          <p:nvPr>
            <p:ph type="body" idx="1"/>
          </p:nvPr>
        </p:nvSpPr>
        <p:spPr>
          <a:xfrm rot="5400000">
            <a:off x="1858962" y="-100013"/>
            <a:ext cx="4972050" cy="78962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320040" algn="l" rtl="0">
              <a:spcBef>
                <a:spcPts val="48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Char char="⬛"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68300" algn="l" rtl="0"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Char char="▪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302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oto Sans Symbols"/>
              <a:buChar char="▪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Shape 19"/>
          <p:cNvSpPr txBox="1">
            <a:spLocks noGrp="1"/>
          </p:cNvSpPr>
          <p:nvPr>
            <p:ph type="title"/>
          </p:nvPr>
        </p:nvSpPr>
        <p:spPr>
          <a:xfrm>
            <a:off x="685800" y="998538"/>
            <a:ext cx="7772400" cy="28876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8100" tIns="38100" rIns="38100" bIns="38100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0" name="Shape 20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228600" algn="l" rtl="0">
              <a:spcBef>
                <a:spcPts val="500"/>
              </a:spcBef>
              <a:spcAft>
                <a:spcPts val="0"/>
              </a:spcAft>
              <a:buSzPts val="1400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ctr" rtl="0">
              <a:spcBef>
                <a:spcPts val="500"/>
              </a:spcBef>
              <a:spcAft>
                <a:spcPts val="0"/>
              </a:spcAft>
              <a:buSzPts val="1400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ctr" rtl="0">
              <a:spcBef>
                <a:spcPts val="500"/>
              </a:spcBef>
              <a:spcAft>
                <a:spcPts val="0"/>
              </a:spcAft>
              <a:buSzPts val="1400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ctr" rtl="0">
              <a:spcBef>
                <a:spcPts val="500"/>
              </a:spcBef>
              <a:spcAft>
                <a:spcPts val="0"/>
              </a:spcAft>
              <a:buSzPts val="1400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ctr" rtl="0">
              <a:spcBef>
                <a:spcPts val="500"/>
              </a:spcBef>
              <a:spcAft>
                <a:spcPts val="0"/>
              </a:spcAft>
              <a:buSzPts val="1400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ctr" rtl="0">
              <a:spcBef>
                <a:spcPts val="500"/>
              </a:spcBef>
              <a:spcAft>
                <a:spcPts val="0"/>
              </a:spcAft>
              <a:buSzPts val="1400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ctr" rtl="0">
              <a:spcBef>
                <a:spcPts val="500"/>
              </a:spcBef>
              <a:spcAft>
                <a:spcPts val="0"/>
              </a:spcAft>
              <a:buSzPts val="1400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ctr" rtl="0">
              <a:spcBef>
                <a:spcPts val="500"/>
              </a:spcBef>
              <a:spcAft>
                <a:spcPts val="0"/>
              </a:spcAft>
              <a:buSzPts val="1400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ctr" rtl="0">
              <a:spcBef>
                <a:spcPts val="500"/>
              </a:spcBef>
              <a:spcAft>
                <a:spcPts val="0"/>
              </a:spcAft>
              <a:buSzPts val="1400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Shape 93"/>
          <p:cNvSpPr txBox="1">
            <a:spLocks noGrp="1"/>
          </p:cNvSpPr>
          <p:nvPr>
            <p:ph type="title"/>
          </p:nvPr>
        </p:nvSpPr>
        <p:spPr>
          <a:xfrm rot="5400000">
            <a:off x="4998244" y="2188369"/>
            <a:ext cx="6105525" cy="21859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9pPr>
          </a:lstStyle>
          <a:p>
            <a:endParaRPr/>
          </a:p>
        </p:txBody>
      </p:sp>
      <p:sp>
        <p:nvSpPr>
          <p:cNvPr id="94" name="Shape 94"/>
          <p:cNvSpPr txBox="1">
            <a:spLocks noGrp="1"/>
          </p:cNvSpPr>
          <p:nvPr>
            <p:ph type="body" idx="1"/>
          </p:nvPr>
        </p:nvSpPr>
        <p:spPr>
          <a:xfrm rot="5400000">
            <a:off x="548482" y="76994"/>
            <a:ext cx="6105525" cy="6408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320040" algn="l" rtl="0">
              <a:spcBef>
                <a:spcPts val="48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Char char="⬛"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68300" algn="l" rtl="0"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Char char="▪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302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oto Sans Symbols"/>
              <a:buChar char="▪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, Content, and 2 Content" type="objAndTwoObj">
  <p:cSld name="OBJECT_AND_TWO_OBJECTS"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9pPr>
          </a:lstStyle>
          <a:p>
            <a:endParaRPr/>
          </a:p>
        </p:txBody>
      </p:sp>
      <p:sp>
        <p:nvSpPr>
          <p:cNvPr id="97" name="Shape 97"/>
          <p:cNvSpPr txBox="1">
            <a:spLocks noGrp="1"/>
          </p:cNvSpPr>
          <p:nvPr>
            <p:ph type="body" idx="1"/>
          </p:nvPr>
        </p:nvSpPr>
        <p:spPr>
          <a:xfrm>
            <a:off x="638175" y="1362075"/>
            <a:ext cx="3871913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320040" algn="l" rtl="0">
              <a:spcBef>
                <a:spcPts val="48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Char char="⬛"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68300" algn="l" rtl="0"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Char char="▪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302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oto Sans Symbols"/>
              <a:buChar char="▪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98" name="Shape 98"/>
          <p:cNvSpPr txBox="1">
            <a:spLocks noGrp="1"/>
          </p:cNvSpPr>
          <p:nvPr>
            <p:ph type="body" idx="2"/>
          </p:nvPr>
        </p:nvSpPr>
        <p:spPr>
          <a:xfrm>
            <a:off x="4662488" y="1362075"/>
            <a:ext cx="3871912" cy="24098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320040" algn="l" rtl="0">
              <a:spcBef>
                <a:spcPts val="48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Char char="⬛"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68300" algn="l" rtl="0"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Char char="▪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302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oto Sans Symbols"/>
              <a:buChar char="▪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99" name="Shape 99"/>
          <p:cNvSpPr txBox="1">
            <a:spLocks noGrp="1"/>
          </p:cNvSpPr>
          <p:nvPr>
            <p:ph type="body" idx="3"/>
          </p:nvPr>
        </p:nvSpPr>
        <p:spPr>
          <a:xfrm>
            <a:off x="4662488" y="3924300"/>
            <a:ext cx="3871912" cy="24098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320040" algn="l" rtl="0">
              <a:spcBef>
                <a:spcPts val="48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Char char="⬛"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68300" algn="l" rtl="0"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Char char="▪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302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oto Sans Symbols"/>
              <a:buChar char="▪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, Text, and Content" type="txAndObj">
  <p:cSld name="TEXT_AND_OBJECT"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Shape 101"/>
          <p:cNvSpPr txBox="1"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9pPr>
          </a:lstStyle>
          <a:p>
            <a:endParaRPr/>
          </a:p>
        </p:txBody>
      </p:sp>
      <p:sp>
        <p:nvSpPr>
          <p:cNvPr id="102" name="Shape 102"/>
          <p:cNvSpPr txBox="1">
            <a:spLocks noGrp="1"/>
          </p:cNvSpPr>
          <p:nvPr>
            <p:ph type="body" idx="1"/>
          </p:nvPr>
        </p:nvSpPr>
        <p:spPr>
          <a:xfrm>
            <a:off x="638175" y="1362075"/>
            <a:ext cx="3871913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320040" algn="l" rtl="0">
              <a:spcBef>
                <a:spcPts val="48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Char char="⬛"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68300" algn="l" rtl="0"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Char char="▪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302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oto Sans Symbols"/>
              <a:buChar char="▪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03" name="Shape 103"/>
          <p:cNvSpPr txBox="1">
            <a:spLocks noGrp="1"/>
          </p:cNvSpPr>
          <p:nvPr>
            <p:ph type="body" idx="2"/>
          </p:nvPr>
        </p:nvSpPr>
        <p:spPr>
          <a:xfrm>
            <a:off x="4662488" y="1362075"/>
            <a:ext cx="3871912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320040" algn="l" rtl="0">
              <a:spcBef>
                <a:spcPts val="48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Char char="⬛"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68300" algn="l" rtl="0"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Char char="▪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302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oto Sans Symbols"/>
              <a:buChar char="▪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Shape 112"/>
          <p:cNvSpPr txBox="1">
            <a:spLocks noGrp="1"/>
          </p:cNvSpPr>
          <p:nvPr>
            <p:ph type="title"/>
          </p:nvPr>
        </p:nvSpPr>
        <p:spPr>
          <a:xfrm>
            <a:off x="381000" y="254000"/>
            <a:ext cx="83820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8100" tIns="38100" rIns="38100" bIns="38100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13" name="Shape 113"/>
          <p:cNvSpPr txBox="1">
            <a:spLocks noGrp="1"/>
          </p:cNvSpPr>
          <p:nvPr>
            <p:ph type="body" idx="1"/>
          </p:nvPr>
        </p:nvSpPr>
        <p:spPr>
          <a:xfrm>
            <a:off x="381000" y="1397000"/>
            <a:ext cx="8382000" cy="543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8100" tIns="38100" rIns="38100" bIns="38100" anchor="t" anchorCtr="0"/>
          <a:lstStyle>
            <a:lvl1pPr marL="457200" marR="0" lvl="0" indent="-320040" algn="l" rtl="0">
              <a:spcBef>
                <a:spcPts val="60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Char char="⬛"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68300" algn="l" rtl="0">
              <a:spcBef>
                <a:spcPts val="50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Char char="▪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30200" algn="l" rtl="0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Noto Sans Symbols"/>
              <a:buChar char="▪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Calibri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Shape 115"/>
          <p:cNvSpPr txBox="1">
            <a:spLocks noGrp="1"/>
          </p:cNvSpPr>
          <p:nvPr>
            <p:ph type="title"/>
          </p:nvPr>
        </p:nvSpPr>
        <p:spPr>
          <a:xfrm>
            <a:off x="381000" y="254000"/>
            <a:ext cx="83820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8100" tIns="38100" rIns="38100" bIns="38100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Shape 117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8100" tIns="38100" rIns="38100" bIns="38100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18" name="Shape 118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8100" tIns="38100" rIns="38100" bIns="38100" anchor="t" anchorCtr="0"/>
          <a:lstStyle>
            <a:lvl1pPr marR="0" lvl="0" algn="ctr" rtl="0">
              <a:spcBef>
                <a:spcPts val="60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None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ctr" rtl="0">
              <a:spcBef>
                <a:spcPts val="50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ctr" rtl="0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Noto Sans Symbols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ctr" rtl="0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Calibri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ctr" rtl="0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Calibri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ctr" rtl="0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Calibri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ctr" rtl="0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Calibri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ctr" rtl="0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Calibri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ctr" rtl="0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Calibri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Shape 120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8100" tIns="38100" rIns="38100" bIns="38100" anchor="t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1" name="Shape 121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8100" tIns="38100" rIns="38100" bIns="38100" anchor="b" anchorCtr="0"/>
          <a:lstStyle>
            <a:lvl1pPr marL="457200" marR="0" lvl="0" indent="-228600" algn="l" rtl="0">
              <a:spcBef>
                <a:spcPts val="600"/>
              </a:spcBef>
              <a:spcAft>
                <a:spcPts val="0"/>
              </a:spcAft>
              <a:buClr>
                <a:srgbClr val="990000"/>
              </a:buClr>
              <a:buSzPts val="1200"/>
              <a:buFont typeface="Noto Sans Symbols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500"/>
              </a:spcBef>
              <a:spcAft>
                <a:spcPts val="0"/>
              </a:spcAft>
              <a:buClr>
                <a:srgbClr val="990000"/>
              </a:buClr>
              <a:buSzPts val="1980"/>
              <a:buFont typeface="Noto Sans Symbols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280"/>
              <a:buFont typeface="Noto Sans Symbols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Calibri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Calibri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Calibri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Calibri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Calibri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Calibri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Shape 127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8100" tIns="38100" rIns="38100" bIns="38100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8" name="Shape 128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8100" tIns="38100" rIns="38100" bIns="38100" anchor="b" anchorCtr="0"/>
          <a:lstStyle>
            <a:lvl1pPr marL="457200" marR="0" lvl="0" indent="-228600" algn="l" rtl="0">
              <a:spcBef>
                <a:spcPts val="60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None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50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440"/>
              <a:buFont typeface="Noto Sans Symbols"/>
              <a:buNone/>
              <a:defRPr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Calibri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Calibri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Calibri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Calibri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Calibri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Calibri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9" name="Shape 129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8100" tIns="38100" rIns="38100" bIns="38100" anchor="t" anchorCtr="0"/>
          <a:lstStyle>
            <a:lvl1pPr marL="457200" marR="0" lvl="0" indent="-320040" algn="l" rtl="0">
              <a:spcBef>
                <a:spcPts val="60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Char char="⬛"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68300" algn="l" rtl="0">
              <a:spcBef>
                <a:spcPts val="50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Char char="▪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20039" algn="l" rtl="0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440"/>
              <a:buFont typeface="Noto Sans Symbols"/>
              <a:buChar char="▪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30200" algn="l" rtl="0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Calibri"/>
              <a:buChar char="–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30200" algn="l" rtl="0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Calibri"/>
              <a:buChar char="»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30200" algn="l" rtl="0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Calibri"/>
              <a:buChar char="»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30200" algn="l" rtl="0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Calibri"/>
              <a:buChar char="»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30200" algn="l" rtl="0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Calibri"/>
              <a:buChar char="»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30200" algn="l" rtl="0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Calibri"/>
              <a:buChar char="»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0" name="Shape 130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8100" tIns="38100" rIns="38100" bIns="38100" anchor="b" anchorCtr="0"/>
          <a:lstStyle>
            <a:lvl1pPr marL="457200" marR="0" lvl="0" indent="-228600" algn="l" rtl="0">
              <a:spcBef>
                <a:spcPts val="60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None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50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440"/>
              <a:buFont typeface="Noto Sans Symbols"/>
              <a:buNone/>
              <a:defRPr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Calibri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Calibri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Calibri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Calibri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Calibri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Calibri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1" name="Shape 131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8100" tIns="38100" rIns="38100" bIns="38100" anchor="t" anchorCtr="0"/>
          <a:lstStyle>
            <a:lvl1pPr marL="457200" marR="0" lvl="0" indent="-320040" algn="l" rtl="0">
              <a:spcBef>
                <a:spcPts val="60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Char char="⬛"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68300" algn="l" rtl="0">
              <a:spcBef>
                <a:spcPts val="50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Char char="▪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20039" algn="l" rtl="0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440"/>
              <a:buFont typeface="Noto Sans Symbols"/>
              <a:buChar char="▪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30200" algn="l" rtl="0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Calibri"/>
              <a:buChar char="–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30200" algn="l" rtl="0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Calibri"/>
              <a:buChar char="»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30200" algn="l" rtl="0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Calibri"/>
              <a:buChar char="»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30200" algn="l" rtl="0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Calibri"/>
              <a:buChar char="»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30200" algn="l" rtl="0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Calibri"/>
              <a:buChar char="»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30200" algn="l" rtl="0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Calibri"/>
              <a:buChar char="»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Shape 134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8100" tIns="38100" rIns="38100" bIns="38100" anchor="b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5" name="Shape 135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8100" tIns="38100" rIns="38100" bIns="38100" anchor="t" anchorCtr="0"/>
          <a:lstStyle>
            <a:lvl1pPr marL="457200" marR="0" lvl="0" indent="-350520" algn="l" rtl="0">
              <a:spcBef>
                <a:spcPts val="600"/>
              </a:spcBef>
              <a:spcAft>
                <a:spcPts val="0"/>
              </a:spcAft>
              <a:buClr>
                <a:srgbClr val="990000"/>
              </a:buClr>
              <a:buSzPts val="1920"/>
              <a:buFont typeface="Noto Sans Symbols"/>
              <a:buChar char="⬛"/>
              <a:defRPr sz="32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24180" algn="l" rtl="0">
              <a:spcBef>
                <a:spcPts val="500"/>
              </a:spcBef>
              <a:spcAft>
                <a:spcPts val="0"/>
              </a:spcAft>
              <a:buClr>
                <a:srgbClr val="990000"/>
              </a:buClr>
              <a:buSzPts val="3080"/>
              <a:buFont typeface="Noto Sans Symbols"/>
              <a:buChar char="▪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0519" algn="l" rtl="0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920"/>
              <a:buFont typeface="Noto Sans Symbols"/>
              <a:buChar char="▪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Calibri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6" name="Shape 136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8100" tIns="38100" rIns="38100" bIns="38100" anchor="t" anchorCtr="0"/>
          <a:lstStyle>
            <a:lvl1pPr marL="457200" marR="0" lvl="0" indent="-228600" algn="l" rtl="0">
              <a:spcBef>
                <a:spcPts val="600"/>
              </a:spcBef>
              <a:spcAft>
                <a:spcPts val="0"/>
              </a:spcAft>
              <a:buClr>
                <a:srgbClr val="990000"/>
              </a:buClr>
              <a:buSzPts val="840"/>
              <a:buFont typeface="Noto Sans Symbols"/>
              <a:buNone/>
              <a:defRPr sz="1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500"/>
              </a:spcBef>
              <a:spcAft>
                <a:spcPts val="0"/>
              </a:spcAft>
              <a:buClr>
                <a:srgbClr val="990000"/>
              </a:buClr>
              <a:buSzPts val="1320"/>
              <a:buFont typeface="Noto Sans Symbols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Noto Sans Symbols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Calibri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Calibri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Calibri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Calibri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Calibri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Calibri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Shape 22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8100" tIns="38100" rIns="38100" bIns="38100" anchor="t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3" name="Shape 23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marL="457200" marR="0" lvl="0" indent="-228600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ctr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ctr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ctr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ctr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ctr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ctr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ctr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ctr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Shape 138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8100" tIns="38100" rIns="38100" bIns="38100" anchor="b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9" name="Shape 139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8100" tIns="38100" rIns="38100" bIns="38100" anchor="t" anchorCtr="0"/>
          <a:lstStyle>
            <a:lvl1pPr marR="0" lvl="0" algn="l" rtl="0">
              <a:spcBef>
                <a:spcPts val="600"/>
              </a:spcBef>
              <a:spcAft>
                <a:spcPts val="0"/>
              </a:spcAft>
              <a:buClr>
                <a:srgbClr val="990000"/>
              </a:buClr>
              <a:buSzPts val="1920"/>
              <a:buFont typeface="Noto Sans Symbols"/>
              <a:buNone/>
              <a:defRPr sz="32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500"/>
              </a:spcBef>
              <a:spcAft>
                <a:spcPts val="0"/>
              </a:spcAft>
              <a:buClr>
                <a:srgbClr val="990000"/>
              </a:buClr>
              <a:buSzPts val="3080"/>
              <a:buFont typeface="Noto Sans Symbols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920"/>
              <a:buFont typeface="Noto Sans Symbols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Calibri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Calibri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Calibri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Calibri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Calibri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Calibri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0" name="Shape 140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8100" tIns="38100" rIns="38100" bIns="38100" anchor="t" anchorCtr="0"/>
          <a:lstStyle>
            <a:lvl1pPr marL="457200" marR="0" lvl="0" indent="-228600" algn="l" rtl="0">
              <a:spcBef>
                <a:spcPts val="600"/>
              </a:spcBef>
              <a:spcAft>
                <a:spcPts val="0"/>
              </a:spcAft>
              <a:buClr>
                <a:srgbClr val="990000"/>
              </a:buClr>
              <a:buSzPts val="840"/>
              <a:buFont typeface="Noto Sans Symbols"/>
              <a:buNone/>
              <a:defRPr sz="1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500"/>
              </a:spcBef>
              <a:spcAft>
                <a:spcPts val="0"/>
              </a:spcAft>
              <a:buClr>
                <a:srgbClr val="990000"/>
              </a:buClr>
              <a:buSzPts val="1320"/>
              <a:buFont typeface="Noto Sans Symbols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Noto Sans Symbols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Calibri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Calibri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Calibri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Calibri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Calibri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Calibri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Shape 142"/>
          <p:cNvSpPr txBox="1">
            <a:spLocks noGrp="1"/>
          </p:cNvSpPr>
          <p:nvPr>
            <p:ph type="title"/>
          </p:nvPr>
        </p:nvSpPr>
        <p:spPr>
          <a:xfrm>
            <a:off x="381000" y="254000"/>
            <a:ext cx="83820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8100" tIns="38100" rIns="38100" bIns="38100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3" name="Shape 143"/>
          <p:cNvSpPr txBox="1">
            <a:spLocks noGrp="1"/>
          </p:cNvSpPr>
          <p:nvPr>
            <p:ph type="body" idx="1"/>
          </p:nvPr>
        </p:nvSpPr>
        <p:spPr>
          <a:xfrm rot="5400000">
            <a:off x="1854200" y="-76200"/>
            <a:ext cx="5435600" cy="838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8100" tIns="38100" rIns="38100" bIns="38100" anchor="t" anchorCtr="0"/>
          <a:lstStyle>
            <a:lvl1pPr marL="457200" marR="0" lvl="0" indent="-320040" algn="l" rtl="0">
              <a:spcBef>
                <a:spcPts val="60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Char char="⬛"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68300" algn="l" rtl="0">
              <a:spcBef>
                <a:spcPts val="50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Char char="▪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30200" algn="l" rtl="0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Noto Sans Symbols"/>
              <a:buChar char="▪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Calibri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Shape 145"/>
          <p:cNvSpPr txBox="1">
            <a:spLocks noGrp="1"/>
          </p:cNvSpPr>
          <p:nvPr>
            <p:ph type="title"/>
          </p:nvPr>
        </p:nvSpPr>
        <p:spPr>
          <a:xfrm rot="5400000">
            <a:off x="4425950" y="2495550"/>
            <a:ext cx="6578600" cy="209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8100" tIns="38100" rIns="38100" bIns="38100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6" name="Shape 146"/>
          <p:cNvSpPr txBox="1">
            <a:spLocks noGrp="1"/>
          </p:cNvSpPr>
          <p:nvPr>
            <p:ph type="body" idx="1"/>
          </p:nvPr>
        </p:nvSpPr>
        <p:spPr>
          <a:xfrm rot="5400000">
            <a:off x="158750" y="476250"/>
            <a:ext cx="6578600" cy="6134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8100" tIns="38100" rIns="38100" bIns="38100" anchor="t" anchorCtr="0"/>
          <a:lstStyle>
            <a:lvl1pPr marL="457200" marR="0" lvl="0" indent="-320040" algn="l" rtl="0">
              <a:spcBef>
                <a:spcPts val="60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Char char="⬛"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68300" algn="l" rtl="0">
              <a:spcBef>
                <a:spcPts val="50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Char char="▪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30200" algn="l" rtl="0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Noto Sans Symbols"/>
              <a:buChar char="▪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Calibri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Shape 158"/>
          <p:cNvSpPr txBox="1">
            <a:spLocks noGrp="1"/>
          </p:cNvSpPr>
          <p:nvPr>
            <p:ph type="title"/>
          </p:nvPr>
        </p:nvSpPr>
        <p:spPr>
          <a:xfrm>
            <a:off x="381000" y="254000"/>
            <a:ext cx="83820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8100" tIns="38100" rIns="38100" bIns="38100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Shape 160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8100" tIns="38100" rIns="38100" bIns="38100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61" name="Shape 161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8100" tIns="38100" rIns="38100" bIns="38100" anchor="t" anchorCtr="0"/>
          <a:lstStyle>
            <a:lvl1pPr marR="0" lvl="0" algn="ctr" rtl="0">
              <a:spcBef>
                <a:spcPts val="60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None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ctr" rtl="0">
              <a:spcBef>
                <a:spcPts val="50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ctr" rtl="0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Noto Sans Symbols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ctr" rtl="0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Calibri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ctr" rtl="0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Calibri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ctr" rtl="0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Calibri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ctr" rtl="0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Calibri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ctr" rtl="0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Calibri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ctr" rtl="0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Calibri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Shape 163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8100" tIns="38100" rIns="38100" bIns="38100" anchor="t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64" name="Shape 164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8100" tIns="38100" rIns="38100" bIns="38100" anchor="b" anchorCtr="0"/>
          <a:lstStyle>
            <a:lvl1pPr marL="457200" marR="0" lvl="0" indent="-228600" algn="l" rtl="0">
              <a:spcBef>
                <a:spcPts val="600"/>
              </a:spcBef>
              <a:spcAft>
                <a:spcPts val="0"/>
              </a:spcAft>
              <a:buClr>
                <a:srgbClr val="990000"/>
              </a:buClr>
              <a:buSzPts val="1200"/>
              <a:buFont typeface="Noto Sans Symbols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500"/>
              </a:spcBef>
              <a:spcAft>
                <a:spcPts val="0"/>
              </a:spcAft>
              <a:buClr>
                <a:srgbClr val="990000"/>
              </a:buClr>
              <a:buSzPts val="1980"/>
              <a:buFont typeface="Noto Sans Symbols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280"/>
              <a:buFont typeface="Noto Sans Symbols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Calibri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Calibri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Calibri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Calibri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Calibri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Calibri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Shape 166"/>
          <p:cNvSpPr txBox="1">
            <a:spLocks noGrp="1"/>
          </p:cNvSpPr>
          <p:nvPr>
            <p:ph type="title"/>
          </p:nvPr>
        </p:nvSpPr>
        <p:spPr>
          <a:xfrm>
            <a:off x="381000" y="254000"/>
            <a:ext cx="83820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8100" tIns="38100" rIns="38100" bIns="38100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67" name="Shape 167"/>
          <p:cNvSpPr txBox="1">
            <a:spLocks noGrp="1"/>
          </p:cNvSpPr>
          <p:nvPr>
            <p:ph type="body" idx="1"/>
          </p:nvPr>
        </p:nvSpPr>
        <p:spPr>
          <a:xfrm>
            <a:off x="381000" y="1397000"/>
            <a:ext cx="4114800" cy="543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8100" tIns="38100" rIns="38100" bIns="38100" anchor="t" anchorCtr="0"/>
          <a:lstStyle>
            <a:lvl1pPr marL="457200" marR="0" lvl="0" indent="-335280" algn="l" rtl="0">
              <a:spcBef>
                <a:spcPts val="600"/>
              </a:spcBef>
              <a:spcAft>
                <a:spcPts val="0"/>
              </a:spcAft>
              <a:buClr>
                <a:srgbClr val="990000"/>
              </a:buClr>
              <a:buSzPts val="1680"/>
              <a:buFont typeface="Noto Sans Symbols"/>
              <a:buChar char="⬛"/>
              <a:defRPr sz="2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96240" algn="l" rtl="0">
              <a:spcBef>
                <a:spcPts val="500"/>
              </a:spcBef>
              <a:spcAft>
                <a:spcPts val="0"/>
              </a:spcAft>
              <a:buClr>
                <a:srgbClr val="990000"/>
              </a:buClr>
              <a:buSzPts val="2640"/>
              <a:buFont typeface="Noto Sans Symbols"/>
              <a:buChar char="▪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30200" algn="l" rtl="0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Noto Sans Symbols"/>
              <a:buChar char="▪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Char char="–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Char char="»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Char char="»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Char char="»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Char char="»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Char char="»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68" name="Shape 168"/>
          <p:cNvSpPr txBox="1">
            <a:spLocks noGrp="1"/>
          </p:cNvSpPr>
          <p:nvPr>
            <p:ph type="body" idx="2"/>
          </p:nvPr>
        </p:nvSpPr>
        <p:spPr>
          <a:xfrm>
            <a:off x="4648200" y="1397000"/>
            <a:ext cx="4114800" cy="543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8100" tIns="38100" rIns="38100" bIns="38100" anchor="t" anchorCtr="0"/>
          <a:lstStyle>
            <a:lvl1pPr marL="457200" marR="0" lvl="0" indent="-335280" algn="l" rtl="0">
              <a:spcBef>
                <a:spcPts val="600"/>
              </a:spcBef>
              <a:spcAft>
                <a:spcPts val="0"/>
              </a:spcAft>
              <a:buClr>
                <a:srgbClr val="990000"/>
              </a:buClr>
              <a:buSzPts val="1680"/>
              <a:buFont typeface="Noto Sans Symbols"/>
              <a:buChar char="⬛"/>
              <a:defRPr sz="2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96240" algn="l" rtl="0">
              <a:spcBef>
                <a:spcPts val="500"/>
              </a:spcBef>
              <a:spcAft>
                <a:spcPts val="0"/>
              </a:spcAft>
              <a:buClr>
                <a:srgbClr val="990000"/>
              </a:buClr>
              <a:buSzPts val="2640"/>
              <a:buFont typeface="Noto Sans Symbols"/>
              <a:buChar char="▪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30200" algn="l" rtl="0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Noto Sans Symbols"/>
              <a:buChar char="▪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Char char="–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Char char="»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Char char="»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Char char="»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Char char="»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Char char="»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Shape 170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8100" tIns="38100" rIns="38100" bIns="38100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71" name="Shape 171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8100" tIns="38100" rIns="38100" bIns="38100" anchor="b" anchorCtr="0"/>
          <a:lstStyle>
            <a:lvl1pPr marL="457200" marR="0" lvl="0" indent="-228600" algn="l" rtl="0">
              <a:spcBef>
                <a:spcPts val="60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None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50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440"/>
              <a:buFont typeface="Noto Sans Symbols"/>
              <a:buNone/>
              <a:defRPr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Calibri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Calibri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Calibri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Calibri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Calibri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Calibri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72" name="Shape 172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8100" tIns="38100" rIns="38100" bIns="38100" anchor="t" anchorCtr="0"/>
          <a:lstStyle>
            <a:lvl1pPr marL="457200" marR="0" lvl="0" indent="-320040" algn="l" rtl="0">
              <a:spcBef>
                <a:spcPts val="60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Char char="⬛"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68300" algn="l" rtl="0">
              <a:spcBef>
                <a:spcPts val="50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Char char="▪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20039" algn="l" rtl="0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440"/>
              <a:buFont typeface="Noto Sans Symbols"/>
              <a:buChar char="▪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30200" algn="l" rtl="0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Calibri"/>
              <a:buChar char="–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30200" algn="l" rtl="0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Calibri"/>
              <a:buChar char="»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30200" algn="l" rtl="0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Calibri"/>
              <a:buChar char="»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30200" algn="l" rtl="0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Calibri"/>
              <a:buChar char="»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30200" algn="l" rtl="0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Calibri"/>
              <a:buChar char="»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30200" algn="l" rtl="0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Calibri"/>
              <a:buChar char="»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73" name="Shape 173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8100" tIns="38100" rIns="38100" bIns="38100" anchor="b" anchorCtr="0"/>
          <a:lstStyle>
            <a:lvl1pPr marL="457200" marR="0" lvl="0" indent="-228600" algn="l" rtl="0">
              <a:spcBef>
                <a:spcPts val="60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None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50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440"/>
              <a:buFont typeface="Noto Sans Symbols"/>
              <a:buNone/>
              <a:defRPr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Calibri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Calibri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Calibri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Calibri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Calibri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Calibri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74" name="Shape 174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8100" tIns="38100" rIns="38100" bIns="38100" anchor="t" anchorCtr="0"/>
          <a:lstStyle>
            <a:lvl1pPr marL="457200" marR="0" lvl="0" indent="-320040" algn="l" rtl="0">
              <a:spcBef>
                <a:spcPts val="60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Char char="⬛"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68300" algn="l" rtl="0">
              <a:spcBef>
                <a:spcPts val="50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Char char="▪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20039" algn="l" rtl="0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440"/>
              <a:buFont typeface="Noto Sans Symbols"/>
              <a:buChar char="▪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30200" algn="l" rtl="0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Calibri"/>
              <a:buChar char="–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30200" algn="l" rtl="0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Calibri"/>
              <a:buChar char="»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30200" algn="l" rtl="0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Calibri"/>
              <a:buChar char="»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30200" algn="l" rtl="0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Calibri"/>
              <a:buChar char="»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30200" algn="l" rtl="0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Calibri"/>
              <a:buChar char="»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30200" algn="l" rtl="0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Calibri"/>
              <a:buChar char="»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Shape 177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8100" tIns="38100" rIns="38100" bIns="38100" anchor="b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78" name="Shape 178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8100" tIns="38100" rIns="38100" bIns="38100" anchor="t" anchorCtr="0"/>
          <a:lstStyle>
            <a:lvl1pPr marL="457200" marR="0" lvl="0" indent="-350520" algn="l" rtl="0">
              <a:spcBef>
                <a:spcPts val="600"/>
              </a:spcBef>
              <a:spcAft>
                <a:spcPts val="0"/>
              </a:spcAft>
              <a:buClr>
                <a:srgbClr val="990000"/>
              </a:buClr>
              <a:buSzPts val="1920"/>
              <a:buFont typeface="Noto Sans Symbols"/>
              <a:buChar char="⬛"/>
              <a:defRPr sz="32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24180" algn="l" rtl="0">
              <a:spcBef>
                <a:spcPts val="500"/>
              </a:spcBef>
              <a:spcAft>
                <a:spcPts val="0"/>
              </a:spcAft>
              <a:buClr>
                <a:srgbClr val="990000"/>
              </a:buClr>
              <a:buSzPts val="3080"/>
              <a:buFont typeface="Noto Sans Symbols"/>
              <a:buChar char="▪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0519" algn="l" rtl="0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920"/>
              <a:buFont typeface="Noto Sans Symbols"/>
              <a:buChar char="▪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Calibri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79" name="Shape 179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8100" tIns="38100" rIns="38100" bIns="38100" anchor="t" anchorCtr="0"/>
          <a:lstStyle>
            <a:lvl1pPr marL="457200" marR="0" lvl="0" indent="-228600" algn="l" rtl="0">
              <a:spcBef>
                <a:spcPts val="600"/>
              </a:spcBef>
              <a:spcAft>
                <a:spcPts val="0"/>
              </a:spcAft>
              <a:buClr>
                <a:srgbClr val="990000"/>
              </a:buClr>
              <a:buSzPts val="840"/>
              <a:buFont typeface="Noto Sans Symbols"/>
              <a:buNone/>
              <a:defRPr sz="1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500"/>
              </a:spcBef>
              <a:spcAft>
                <a:spcPts val="0"/>
              </a:spcAft>
              <a:buClr>
                <a:srgbClr val="990000"/>
              </a:buClr>
              <a:buSzPts val="1320"/>
              <a:buFont typeface="Noto Sans Symbols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Noto Sans Symbols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Calibri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Calibri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Calibri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Calibri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Calibri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Calibri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Shape 25"/>
          <p:cNvSpPr txBox="1">
            <a:spLocks noGrp="1"/>
          </p:cNvSpPr>
          <p:nvPr>
            <p:ph type="title"/>
          </p:nvPr>
        </p:nvSpPr>
        <p:spPr>
          <a:xfrm>
            <a:off x="685800" y="998538"/>
            <a:ext cx="7772400" cy="28876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8100" tIns="38100" rIns="38100" bIns="38100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6" name="Shape 26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228600" algn="l" rtl="0">
              <a:spcBef>
                <a:spcPts val="500"/>
              </a:spcBef>
              <a:spcAft>
                <a:spcPts val="0"/>
              </a:spcAft>
              <a:buSzPts val="1400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ctr" rtl="0">
              <a:spcBef>
                <a:spcPts val="50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ctr" rtl="0">
              <a:spcBef>
                <a:spcPts val="500"/>
              </a:spcBef>
              <a:spcAft>
                <a:spcPts val="0"/>
              </a:spcAft>
              <a:buSzPts val="1400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ctr" rtl="0">
              <a:spcBef>
                <a:spcPts val="50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ctr" rtl="0">
              <a:spcBef>
                <a:spcPts val="50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ctr" rtl="0">
              <a:spcBef>
                <a:spcPts val="50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ctr" rtl="0">
              <a:spcBef>
                <a:spcPts val="50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ctr" rtl="0">
              <a:spcBef>
                <a:spcPts val="50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ctr" rtl="0">
              <a:spcBef>
                <a:spcPts val="50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7" name="Shape 27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228600" algn="l" rtl="0">
              <a:spcBef>
                <a:spcPts val="500"/>
              </a:spcBef>
              <a:spcAft>
                <a:spcPts val="0"/>
              </a:spcAft>
              <a:buSzPts val="1400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ctr" rtl="0">
              <a:spcBef>
                <a:spcPts val="50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ctr" rtl="0">
              <a:spcBef>
                <a:spcPts val="500"/>
              </a:spcBef>
              <a:spcAft>
                <a:spcPts val="0"/>
              </a:spcAft>
              <a:buSzPts val="1400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ctr" rtl="0">
              <a:spcBef>
                <a:spcPts val="50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ctr" rtl="0">
              <a:spcBef>
                <a:spcPts val="50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ctr" rtl="0">
              <a:spcBef>
                <a:spcPts val="50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ctr" rtl="0">
              <a:spcBef>
                <a:spcPts val="50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ctr" rtl="0">
              <a:spcBef>
                <a:spcPts val="50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ctr" rtl="0">
              <a:spcBef>
                <a:spcPts val="50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Shape 181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8100" tIns="38100" rIns="38100" bIns="38100" anchor="b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82" name="Shape 182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8100" tIns="38100" rIns="38100" bIns="38100" anchor="t" anchorCtr="0"/>
          <a:lstStyle>
            <a:lvl1pPr marR="0" lvl="0" algn="l" rtl="0">
              <a:spcBef>
                <a:spcPts val="600"/>
              </a:spcBef>
              <a:spcAft>
                <a:spcPts val="0"/>
              </a:spcAft>
              <a:buClr>
                <a:srgbClr val="990000"/>
              </a:buClr>
              <a:buSzPts val="1920"/>
              <a:buFont typeface="Noto Sans Symbols"/>
              <a:buNone/>
              <a:defRPr sz="32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500"/>
              </a:spcBef>
              <a:spcAft>
                <a:spcPts val="0"/>
              </a:spcAft>
              <a:buClr>
                <a:srgbClr val="990000"/>
              </a:buClr>
              <a:buSzPts val="3080"/>
              <a:buFont typeface="Noto Sans Symbols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920"/>
              <a:buFont typeface="Noto Sans Symbols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Calibri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Calibri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Calibri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Calibri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Calibri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Calibri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83" name="Shape 183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8100" tIns="38100" rIns="38100" bIns="38100" anchor="t" anchorCtr="0"/>
          <a:lstStyle>
            <a:lvl1pPr marL="457200" marR="0" lvl="0" indent="-228600" algn="l" rtl="0">
              <a:spcBef>
                <a:spcPts val="600"/>
              </a:spcBef>
              <a:spcAft>
                <a:spcPts val="0"/>
              </a:spcAft>
              <a:buClr>
                <a:srgbClr val="990000"/>
              </a:buClr>
              <a:buSzPts val="840"/>
              <a:buFont typeface="Noto Sans Symbols"/>
              <a:buNone/>
              <a:defRPr sz="1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500"/>
              </a:spcBef>
              <a:spcAft>
                <a:spcPts val="0"/>
              </a:spcAft>
              <a:buClr>
                <a:srgbClr val="990000"/>
              </a:buClr>
              <a:buSzPts val="1320"/>
              <a:buFont typeface="Noto Sans Symbols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Noto Sans Symbols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Calibri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Calibri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Calibri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Calibri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Calibri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Calibri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Shape 185"/>
          <p:cNvSpPr txBox="1">
            <a:spLocks noGrp="1"/>
          </p:cNvSpPr>
          <p:nvPr>
            <p:ph type="title"/>
          </p:nvPr>
        </p:nvSpPr>
        <p:spPr>
          <a:xfrm>
            <a:off x="381000" y="254000"/>
            <a:ext cx="83820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8100" tIns="38100" rIns="38100" bIns="38100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86" name="Shape 186"/>
          <p:cNvSpPr txBox="1">
            <a:spLocks noGrp="1"/>
          </p:cNvSpPr>
          <p:nvPr>
            <p:ph type="body" idx="1"/>
          </p:nvPr>
        </p:nvSpPr>
        <p:spPr>
          <a:xfrm rot="5400000">
            <a:off x="1854200" y="-76200"/>
            <a:ext cx="5435600" cy="838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8100" tIns="38100" rIns="38100" bIns="38100" anchor="t" anchorCtr="0"/>
          <a:lstStyle>
            <a:lvl1pPr marL="457200" marR="0" lvl="0" indent="-320040" algn="l" rtl="0">
              <a:spcBef>
                <a:spcPts val="60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Char char="⬛"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68300" algn="l" rtl="0">
              <a:spcBef>
                <a:spcPts val="50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Char char="▪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30200" algn="l" rtl="0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Noto Sans Symbols"/>
              <a:buChar char="▪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Calibri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Shape 188"/>
          <p:cNvSpPr txBox="1">
            <a:spLocks noGrp="1"/>
          </p:cNvSpPr>
          <p:nvPr>
            <p:ph type="title"/>
          </p:nvPr>
        </p:nvSpPr>
        <p:spPr>
          <a:xfrm rot="5400000">
            <a:off x="4425950" y="2495550"/>
            <a:ext cx="6578600" cy="209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8100" tIns="38100" rIns="38100" bIns="38100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89" name="Shape 189"/>
          <p:cNvSpPr txBox="1">
            <a:spLocks noGrp="1"/>
          </p:cNvSpPr>
          <p:nvPr>
            <p:ph type="body" idx="1"/>
          </p:nvPr>
        </p:nvSpPr>
        <p:spPr>
          <a:xfrm rot="5400000">
            <a:off x="158750" y="476250"/>
            <a:ext cx="6578600" cy="6134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8100" tIns="38100" rIns="38100" bIns="38100" anchor="t" anchorCtr="0"/>
          <a:lstStyle>
            <a:lvl1pPr marL="457200" marR="0" lvl="0" indent="-320040" algn="l" rtl="0">
              <a:spcBef>
                <a:spcPts val="60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Char char="⬛"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68300" algn="l" rtl="0">
              <a:spcBef>
                <a:spcPts val="50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Char char="▪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30200" algn="l" rtl="0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Noto Sans Symbols"/>
              <a:buChar char="▪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Calibri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Shape 197"/>
          <p:cNvSpPr txBox="1">
            <a:spLocks noGrp="1"/>
          </p:cNvSpPr>
          <p:nvPr>
            <p:ph type="title"/>
          </p:nvPr>
        </p:nvSpPr>
        <p:spPr>
          <a:xfrm>
            <a:off x="381000" y="254000"/>
            <a:ext cx="83820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8100" tIns="38100" rIns="38100" bIns="38100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98" name="Shape 198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320040" algn="l" rtl="0">
              <a:spcBef>
                <a:spcPts val="60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Char char="⬛"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68300" algn="l" rtl="0">
              <a:spcBef>
                <a:spcPts val="50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Char char="▪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30200" algn="l" rtl="0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Noto Sans Symbols"/>
              <a:buChar char="▪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Calibri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Shape 200"/>
          <p:cNvSpPr txBox="1">
            <a:spLocks noGrp="1"/>
          </p:cNvSpPr>
          <p:nvPr>
            <p:ph type="title"/>
          </p:nvPr>
        </p:nvSpPr>
        <p:spPr>
          <a:xfrm>
            <a:off x="381000" y="254000"/>
            <a:ext cx="83820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8100" tIns="38100" rIns="38100" bIns="38100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2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Shape 202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8100" tIns="38100" rIns="38100" bIns="38100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03" name="Shape 203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ctr" rtl="0">
              <a:spcBef>
                <a:spcPts val="60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None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ctr" rtl="0">
              <a:spcBef>
                <a:spcPts val="50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ctr" rtl="0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Noto Sans Symbols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ctr" rtl="0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Calibri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ctr" rtl="0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Calibri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ctr" rtl="0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Calibri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ctr" rtl="0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Calibri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ctr" rtl="0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Calibri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ctr" rtl="0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Calibri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hape 205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8100" tIns="38100" rIns="38100" bIns="38100" anchor="t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06" name="Shape 206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marL="457200" marR="0" lvl="0" indent="-228600" algn="l" rtl="0">
              <a:spcBef>
                <a:spcPts val="600"/>
              </a:spcBef>
              <a:spcAft>
                <a:spcPts val="0"/>
              </a:spcAft>
              <a:buClr>
                <a:srgbClr val="990000"/>
              </a:buClr>
              <a:buSzPts val="1200"/>
              <a:buFont typeface="Noto Sans Symbols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500"/>
              </a:spcBef>
              <a:spcAft>
                <a:spcPts val="0"/>
              </a:spcAft>
              <a:buClr>
                <a:srgbClr val="990000"/>
              </a:buClr>
              <a:buSzPts val="1980"/>
              <a:buFont typeface="Noto Sans Symbols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280"/>
              <a:buFont typeface="Noto Sans Symbols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Calibri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Calibri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Calibri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Calibri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Calibri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Calibri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2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" name="Shape 208"/>
          <p:cNvSpPr txBox="1">
            <a:spLocks noGrp="1"/>
          </p:cNvSpPr>
          <p:nvPr>
            <p:ph type="title"/>
          </p:nvPr>
        </p:nvSpPr>
        <p:spPr>
          <a:xfrm>
            <a:off x="381000" y="254000"/>
            <a:ext cx="83820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8100" tIns="38100" rIns="38100" bIns="38100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09" name="Shape 209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335280" algn="l" rtl="0">
              <a:spcBef>
                <a:spcPts val="600"/>
              </a:spcBef>
              <a:spcAft>
                <a:spcPts val="0"/>
              </a:spcAft>
              <a:buClr>
                <a:srgbClr val="990000"/>
              </a:buClr>
              <a:buSzPts val="1680"/>
              <a:buFont typeface="Noto Sans Symbols"/>
              <a:buChar char="⬛"/>
              <a:defRPr sz="2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96240" algn="l" rtl="0">
              <a:spcBef>
                <a:spcPts val="500"/>
              </a:spcBef>
              <a:spcAft>
                <a:spcPts val="0"/>
              </a:spcAft>
              <a:buClr>
                <a:srgbClr val="990000"/>
              </a:buClr>
              <a:buSzPts val="2640"/>
              <a:buFont typeface="Noto Sans Symbols"/>
              <a:buChar char="▪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30200" algn="l" rtl="0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Noto Sans Symbols"/>
              <a:buChar char="▪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Char char="–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Char char="»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Char char="»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Char char="»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Char char="»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Char char="»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10" name="Shape 210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335280" algn="l" rtl="0">
              <a:spcBef>
                <a:spcPts val="600"/>
              </a:spcBef>
              <a:spcAft>
                <a:spcPts val="0"/>
              </a:spcAft>
              <a:buClr>
                <a:srgbClr val="990000"/>
              </a:buClr>
              <a:buSzPts val="1680"/>
              <a:buFont typeface="Noto Sans Symbols"/>
              <a:buChar char="⬛"/>
              <a:defRPr sz="2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96240" algn="l" rtl="0">
              <a:spcBef>
                <a:spcPts val="500"/>
              </a:spcBef>
              <a:spcAft>
                <a:spcPts val="0"/>
              </a:spcAft>
              <a:buClr>
                <a:srgbClr val="990000"/>
              </a:buClr>
              <a:buSzPts val="2640"/>
              <a:buFont typeface="Noto Sans Symbols"/>
              <a:buChar char="▪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30200" algn="l" rtl="0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Noto Sans Symbols"/>
              <a:buChar char="▪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Char char="–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Char char="»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Char char="»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Char char="»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Char char="»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Char char="»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2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Shape 212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8100" tIns="38100" rIns="38100" bIns="38100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13" name="Shape 213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marL="457200" marR="0" lvl="0" indent="-228600" algn="l" rtl="0">
              <a:spcBef>
                <a:spcPts val="60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None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50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440"/>
              <a:buFont typeface="Noto Sans Symbols"/>
              <a:buNone/>
              <a:defRPr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Calibri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Calibri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Calibri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Calibri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Calibri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Calibri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14" name="Shape 214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320040" algn="l" rtl="0">
              <a:spcBef>
                <a:spcPts val="60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Char char="⬛"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68300" algn="l" rtl="0">
              <a:spcBef>
                <a:spcPts val="50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Char char="▪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20039" algn="l" rtl="0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440"/>
              <a:buFont typeface="Noto Sans Symbols"/>
              <a:buChar char="▪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30200" algn="l" rtl="0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Calibri"/>
              <a:buChar char="–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30200" algn="l" rtl="0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Calibri"/>
              <a:buChar char="»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30200" algn="l" rtl="0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Calibri"/>
              <a:buChar char="»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30200" algn="l" rtl="0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Calibri"/>
              <a:buChar char="»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30200" algn="l" rtl="0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Calibri"/>
              <a:buChar char="»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30200" algn="l" rtl="0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Calibri"/>
              <a:buChar char="»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15" name="Shape 215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marL="457200" marR="0" lvl="0" indent="-228600" algn="l" rtl="0">
              <a:spcBef>
                <a:spcPts val="60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None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50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440"/>
              <a:buFont typeface="Noto Sans Symbols"/>
              <a:buNone/>
              <a:defRPr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Calibri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Calibri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Calibri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Calibri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Calibri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Calibri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16" name="Shape 216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320040" algn="l" rtl="0">
              <a:spcBef>
                <a:spcPts val="60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Char char="⬛"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68300" algn="l" rtl="0">
              <a:spcBef>
                <a:spcPts val="50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Char char="▪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20039" algn="l" rtl="0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440"/>
              <a:buFont typeface="Noto Sans Symbols"/>
              <a:buChar char="▪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30200" algn="l" rtl="0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Calibri"/>
              <a:buChar char="–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30200" algn="l" rtl="0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Calibri"/>
              <a:buChar char="»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30200" algn="l" rtl="0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Calibri"/>
              <a:buChar char="»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30200" algn="l" rtl="0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Calibri"/>
              <a:buChar char="»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30200" algn="l" rtl="0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Calibri"/>
              <a:buChar char="»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30200" algn="l" rtl="0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Calibri"/>
              <a:buChar char="»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217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8100" tIns="38100" rIns="38100" bIns="38100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0" name="Shape 30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marL="457200" marR="0" lvl="0" indent="-228600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ctr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ctr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ctr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ctr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ctr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ctr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ctr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ctr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1" name="Shape 31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228600" algn="l" rtl="0">
              <a:spcBef>
                <a:spcPts val="50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ctr" rtl="0">
              <a:spcBef>
                <a:spcPts val="500"/>
              </a:spcBef>
              <a:spcAft>
                <a:spcPts val="0"/>
              </a:spcAft>
              <a:buSzPts val="1400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ctr" rtl="0">
              <a:spcBef>
                <a:spcPts val="50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ctr" rtl="0">
              <a:spcBef>
                <a:spcPts val="500"/>
              </a:spcBef>
              <a:spcAft>
                <a:spcPts val="0"/>
              </a:spcAft>
              <a:buSzPts val="1400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ctr" rtl="0">
              <a:spcBef>
                <a:spcPts val="500"/>
              </a:spcBef>
              <a:spcAft>
                <a:spcPts val="0"/>
              </a:spcAft>
              <a:buSzPts val="1400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ctr" rtl="0">
              <a:spcBef>
                <a:spcPts val="500"/>
              </a:spcBef>
              <a:spcAft>
                <a:spcPts val="0"/>
              </a:spcAft>
              <a:buSzPts val="1400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ctr" rtl="0">
              <a:spcBef>
                <a:spcPts val="500"/>
              </a:spcBef>
              <a:spcAft>
                <a:spcPts val="0"/>
              </a:spcAft>
              <a:buSzPts val="1400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ctr" rtl="0">
              <a:spcBef>
                <a:spcPts val="500"/>
              </a:spcBef>
              <a:spcAft>
                <a:spcPts val="0"/>
              </a:spcAft>
              <a:buSzPts val="1400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ctr" rtl="0">
              <a:spcBef>
                <a:spcPts val="500"/>
              </a:spcBef>
              <a:spcAft>
                <a:spcPts val="0"/>
              </a:spcAft>
              <a:buSzPts val="1400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2" name="Shape 32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marL="457200" marR="0" lvl="0" indent="-228600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ctr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ctr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ctr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ctr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ctr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ctr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ctr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ctr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3" name="Shape 33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228600" algn="l" rtl="0">
              <a:spcBef>
                <a:spcPts val="50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ctr" rtl="0">
              <a:spcBef>
                <a:spcPts val="500"/>
              </a:spcBef>
              <a:spcAft>
                <a:spcPts val="0"/>
              </a:spcAft>
              <a:buSzPts val="1400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ctr" rtl="0">
              <a:spcBef>
                <a:spcPts val="50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ctr" rtl="0">
              <a:spcBef>
                <a:spcPts val="500"/>
              </a:spcBef>
              <a:spcAft>
                <a:spcPts val="0"/>
              </a:spcAft>
              <a:buSzPts val="1400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ctr" rtl="0">
              <a:spcBef>
                <a:spcPts val="500"/>
              </a:spcBef>
              <a:spcAft>
                <a:spcPts val="0"/>
              </a:spcAft>
              <a:buSzPts val="1400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ctr" rtl="0">
              <a:spcBef>
                <a:spcPts val="500"/>
              </a:spcBef>
              <a:spcAft>
                <a:spcPts val="0"/>
              </a:spcAft>
              <a:buSzPts val="1400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ctr" rtl="0">
              <a:spcBef>
                <a:spcPts val="500"/>
              </a:spcBef>
              <a:spcAft>
                <a:spcPts val="0"/>
              </a:spcAft>
              <a:buSzPts val="1400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ctr" rtl="0">
              <a:spcBef>
                <a:spcPts val="500"/>
              </a:spcBef>
              <a:spcAft>
                <a:spcPts val="0"/>
              </a:spcAft>
              <a:buSzPts val="1400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ctr" rtl="0">
              <a:spcBef>
                <a:spcPts val="500"/>
              </a:spcBef>
              <a:spcAft>
                <a:spcPts val="0"/>
              </a:spcAft>
              <a:buSzPts val="1400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2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" name="Shape 219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8100" tIns="38100" rIns="38100" bIns="38100" anchor="b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20" name="Shape 220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350520" algn="l" rtl="0">
              <a:spcBef>
                <a:spcPts val="600"/>
              </a:spcBef>
              <a:spcAft>
                <a:spcPts val="0"/>
              </a:spcAft>
              <a:buClr>
                <a:srgbClr val="990000"/>
              </a:buClr>
              <a:buSzPts val="1920"/>
              <a:buFont typeface="Noto Sans Symbols"/>
              <a:buChar char="⬛"/>
              <a:defRPr sz="32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24180" algn="l" rtl="0">
              <a:spcBef>
                <a:spcPts val="500"/>
              </a:spcBef>
              <a:spcAft>
                <a:spcPts val="0"/>
              </a:spcAft>
              <a:buClr>
                <a:srgbClr val="990000"/>
              </a:buClr>
              <a:buSzPts val="3080"/>
              <a:buFont typeface="Noto Sans Symbols"/>
              <a:buChar char="▪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0519" algn="l" rtl="0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920"/>
              <a:buFont typeface="Noto Sans Symbols"/>
              <a:buChar char="▪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Calibri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21" name="Shape 221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228600" algn="l" rtl="0">
              <a:spcBef>
                <a:spcPts val="600"/>
              </a:spcBef>
              <a:spcAft>
                <a:spcPts val="0"/>
              </a:spcAft>
              <a:buClr>
                <a:srgbClr val="990000"/>
              </a:buClr>
              <a:buSzPts val="840"/>
              <a:buFont typeface="Noto Sans Symbols"/>
              <a:buNone/>
              <a:defRPr sz="1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500"/>
              </a:spcBef>
              <a:spcAft>
                <a:spcPts val="0"/>
              </a:spcAft>
              <a:buClr>
                <a:srgbClr val="990000"/>
              </a:buClr>
              <a:buSzPts val="1320"/>
              <a:buFont typeface="Noto Sans Symbols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Noto Sans Symbols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Calibri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Calibri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Calibri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Calibri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Calibri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Calibri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2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" name="Shape 223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8100" tIns="38100" rIns="38100" bIns="38100" anchor="b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24" name="Shape 224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l" rtl="0">
              <a:spcBef>
                <a:spcPts val="600"/>
              </a:spcBef>
              <a:spcAft>
                <a:spcPts val="0"/>
              </a:spcAft>
              <a:buClr>
                <a:srgbClr val="990000"/>
              </a:buClr>
              <a:buSzPts val="1920"/>
              <a:buFont typeface="Noto Sans Symbols"/>
              <a:buNone/>
              <a:defRPr sz="32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500"/>
              </a:spcBef>
              <a:spcAft>
                <a:spcPts val="0"/>
              </a:spcAft>
              <a:buClr>
                <a:srgbClr val="990000"/>
              </a:buClr>
              <a:buSzPts val="3080"/>
              <a:buFont typeface="Noto Sans Symbols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920"/>
              <a:buFont typeface="Noto Sans Symbols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Calibri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Calibri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Calibri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Calibri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Calibri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Calibri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25" name="Shape 225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228600" algn="l" rtl="0">
              <a:spcBef>
                <a:spcPts val="600"/>
              </a:spcBef>
              <a:spcAft>
                <a:spcPts val="0"/>
              </a:spcAft>
              <a:buClr>
                <a:srgbClr val="990000"/>
              </a:buClr>
              <a:buSzPts val="840"/>
              <a:buFont typeface="Noto Sans Symbols"/>
              <a:buNone/>
              <a:defRPr sz="1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500"/>
              </a:spcBef>
              <a:spcAft>
                <a:spcPts val="0"/>
              </a:spcAft>
              <a:buClr>
                <a:srgbClr val="990000"/>
              </a:buClr>
              <a:buSzPts val="1320"/>
              <a:buFont typeface="Noto Sans Symbols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Noto Sans Symbols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Calibri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Calibri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Calibri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Calibri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Calibri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Calibri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2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" name="Shape 227"/>
          <p:cNvSpPr txBox="1">
            <a:spLocks noGrp="1"/>
          </p:cNvSpPr>
          <p:nvPr>
            <p:ph type="title"/>
          </p:nvPr>
        </p:nvSpPr>
        <p:spPr>
          <a:xfrm>
            <a:off x="381000" y="254000"/>
            <a:ext cx="83820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8100" tIns="38100" rIns="38100" bIns="38100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28" name="Shape 228"/>
          <p:cNvSpPr txBox="1">
            <a:spLocks noGrp="1"/>
          </p:cNvSpPr>
          <p:nvPr>
            <p:ph type="body" idx="1"/>
          </p:nvPr>
        </p:nvSpPr>
        <p:spPr>
          <a:xfrm rot="5400000">
            <a:off x="2309018" y="-251619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320040" algn="l" rtl="0">
              <a:spcBef>
                <a:spcPts val="60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Char char="⬛"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68300" algn="l" rtl="0">
              <a:spcBef>
                <a:spcPts val="50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Char char="▪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30200" algn="l" rtl="0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Noto Sans Symbols"/>
              <a:buChar char="▪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Calibri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2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" name="Shape 230"/>
          <p:cNvSpPr txBox="1">
            <a:spLocks noGrp="1"/>
          </p:cNvSpPr>
          <p:nvPr>
            <p:ph type="title"/>
          </p:nvPr>
        </p:nvSpPr>
        <p:spPr>
          <a:xfrm rot="5400000">
            <a:off x="4779169" y="2142332"/>
            <a:ext cx="5872163" cy="209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8100" tIns="38100" rIns="38100" bIns="38100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31" name="Shape 231"/>
          <p:cNvSpPr txBox="1">
            <a:spLocks noGrp="1"/>
          </p:cNvSpPr>
          <p:nvPr>
            <p:ph type="body" idx="1"/>
          </p:nvPr>
        </p:nvSpPr>
        <p:spPr>
          <a:xfrm rot="5400000">
            <a:off x="511969" y="123032"/>
            <a:ext cx="5872163" cy="6134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320040" algn="l" rtl="0">
              <a:spcBef>
                <a:spcPts val="60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Char char="⬛"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68300" algn="l" rtl="0">
              <a:spcBef>
                <a:spcPts val="50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Char char="▪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30200" algn="l" rtl="0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Noto Sans Symbols"/>
              <a:buChar char="▪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Calibri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779593060"/>
      </p:ext>
    </p:extLst>
  </p:cSld>
  <p:clrMapOvr>
    <a:masterClrMapping/>
  </p:clrMapOvr>
  <p:transition/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679714634"/>
      </p:ext>
    </p:extLst>
  </p:cSld>
  <p:clrMapOvr>
    <a:masterClrMapping/>
  </p:clrMapOvr>
  <p:transition/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880072139"/>
      </p:ext>
    </p:extLst>
  </p:cSld>
  <p:clrMapOvr>
    <a:masterClrMapping/>
  </p:clrMapOvr>
  <p:transition/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1000" y="1397000"/>
            <a:ext cx="4114800" cy="5435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397000"/>
            <a:ext cx="4114800" cy="5435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256969629"/>
      </p:ext>
    </p:extLst>
  </p:cSld>
  <p:clrMapOvr>
    <a:masterClrMapping/>
  </p:clrMapOvr>
  <p:transition/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461680021"/>
      </p:ext>
    </p:extLst>
  </p:cSld>
  <p:clrMapOvr>
    <a:masterClrMapping/>
  </p:clrMapOvr>
  <p:transition/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159641609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Shape 35"/>
          <p:cNvSpPr txBox="1">
            <a:spLocks noGrp="1"/>
          </p:cNvSpPr>
          <p:nvPr>
            <p:ph type="title"/>
          </p:nvPr>
        </p:nvSpPr>
        <p:spPr>
          <a:xfrm>
            <a:off x="685800" y="998538"/>
            <a:ext cx="7772400" cy="28876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8100" tIns="38100" rIns="38100" bIns="38100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38858415"/>
      </p:ext>
    </p:extLst>
  </p:cSld>
  <p:clrMapOvr>
    <a:masterClrMapping/>
  </p:clrMapOvr>
  <p:transition/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12425801"/>
      </p:ext>
    </p:extLst>
  </p:cSld>
  <p:clrMapOvr>
    <a:masterClrMapping/>
  </p:clrMapOvr>
  <p:transition/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477088958"/>
      </p:ext>
    </p:extLst>
  </p:cSld>
  <p:clrMapOvr>
    <a:masterClrMapping/>
  </p:clrMapOvr>
  <p:transition/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561116740"/>
      </p:ext>
    </p:extLst>
  </p:cSld>
  <p:clrMapOvr>
    <a:masterClrMapping/>
  </p:clrMapOvr>
  <p:transition/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67500" y="254000"/>
            <a:ext cx="2095500" cy="65786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1000" y="254000"/>
            <a:ext cx="6134100" cy="65786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020774435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Shape 38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8100" tIns="38100" rIns="38100" bIns="38100" anchor="b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9" name="Shape 39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228600" algn="l" rtl="0">
              <a:spcBef>
                <a:spcPts val="500"/>
              </a:spcBef>
              <a:spcAft>
                <a:spcPts val="0"/>
              </a:spcAft>
              <a:buSzPts val="1400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ctr" rtl="0">
              <a:spcBef>
                <a:spcPts val="500"/>
              </a:spcBef>
              <a:spcAft>
                <a:spcPts val="0"/>
              </a:spcAft>
              <a:buSzPts val="1400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ctr" rtl="0">
              <a:spcBef>
                <a:spcPts val="50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ctr" rtl="0">
              <a:spcBef>
                <a:spcPts val="500"/>
              </a:spcBef>
              <a:spcAft>
                <a:spcPts val="0"/>
              </a:spcAft>
              <a:buSzPts val="1400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ctr" rtl="0">
              <a:spcBef>
                <a:spcPts val="500"/>
              </a:spcBef>
              <a:spcAft>
                <a:spcPts val="0"/>
              </a:spcAft>
              <a:buSzPts val="1400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ctr" rtl="0">
              <a:spcBef>
                <a:spcPts val="500"/>
              </a:spcBef>
              <a:spcAft>
                <a:spcPts val="0"/>
              </a:spcAft>
              <a:buSzPts val="1400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ctr" rtl="0">
              <a:spcBef>
                <a:spcPts val="500"/>
              </a:spcBef>
              <a:spcAft>
                <a:spcPts val="0"/>
              </a:spcAft>
              <a:buSzPts val="1400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ctr" rtl="0">
              <a:spcBef>
                <a:spcPts val="500"/>
              </a:spcBef>
              <a:spcAft>
                <a:spcPts val="0"/>
              </a:spcAft>
              <a:buSzPts val="1400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ctr" rtl="0">
              <a:spcBef>
                <a:spcPts val="500"/>
              </a:spcBef>
              <a:spcAft>
                <a:spcPts val="0"/>
              </a:spcAft>
              <a:buSzPts val="1400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0" name="Shape 40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228600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ctr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ctr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Calibri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ctr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900"/>
              <a:buFont typeface="Calibri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ctr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900"/>
              <a:buFont typeface="Calibri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ctr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900"/>
              <a:buFont typeface="Calibri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ctr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900"/>
              <a:buFont typeface="Calibri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ctr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900"/>
              <a:buFont typeface="Calibri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ctr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900"/>
              <a:buFont typeface="Calibri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Shape 42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8100" tIns="38100" rIns="38100" bIns="38100" anchor="b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3" name="Shape 43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ctr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ctr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ctr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ctr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ctr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ctr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ctr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ctr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4" name="Shape 44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228600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ctr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ctr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Calibri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ctr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900"/>
              <a:buFont typeface="Calibri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ctr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900"/>
              <a:buFont typeface="Calibri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ctr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900"/>
              <a:buFont typeface="Calibri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ctr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900"/>
              <a:buFont typeface="Calibri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ctr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900"/>
              <a:buFont typeface="Calibri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ctr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900"/>
              <a:buFont typeface="Calibri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theme" Target="../theme/theme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0.xml"/><Relationship Id="rId3" Type="http://schemas.openxmlformats.org/officeDocument/2006/relationships/slideLayout" Target="../slideLayouts/slideLayout35.xml"/><Relationship Id="rId7" Type="http://schemas.openxmlformats.org/officeDocument/2006/relationships/slideLayout" Target="../slideLayouts/slideLayout39.xml"/><Relationship Id="rId2" Type="http://schemas.openxmlformats.org/officeDocument/2006/relationships/slideLayout" Target="../slideLayouts/slideLayout34.xml"/><Relationship Id="rId1" Type="http://schemas.openxmlformats.org/officeDocument/2006/relationships/slideLayout" Target="../slideLayouts/slideLayout33.xml"/><Relationship Id="rId6" Type="http://schemas.openxmlformats.org/officeDocument/2006/relationships/slideLayout" Target="../slideLayouts/slideLayout38.xml"/><Relationship Id="rId11" Type="http://schemas.openxmlformats.org/officeDocument/2006/relationships/theme" Target="../theme/theme4.xml"/><Relationship Id="rId5" Type="http://schemas.openxmlformats.org/officeDocument/2006/relationships/slideLayout" Target="../slideLayouts/slideLayout37.xml"/><Relationship Id="rId10" Type="http://schemas.openxmlformats.org/officeDocument/2006/relationships/slideLayout" Target="../slideLayouts/slideLayout42.xml"/><Relationship Id="rId4" Type="http://schemas.openxmlformats.org/officeDocument/2006/relationships/slideLayout" Target="../slideLayouts/slideLayout36.xml"/><Relationship Id="rId9" Type="http://schemas.openxmlformats.org/officeDocument/2006/relationships/slideLayout" Target="../slideLayouts/slideLayout41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0.xml"/><Relationship Id="rId3" Type="http://schemas.openxmlformats.org/officeDocument/2006/relationships/slideLayout" Target="../slideLayouts/slideLayout45.xml"/><Relationship Id="rId7" Type="http://schemas.openxmlformats.org/officeDocument/2006/relationships/slideLayout" Target="../slideLayouts/slideLayout49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4.xml"/><Relationship Id="rId1" Type="http://schemas.openxmlformats.org/officeDocument/2006/relationships/slideLayout" Target="../slideLayouts/slideLayout43.xml"/><Relationship Id="rId6" Type="http://schemas.openxmlformats.org/officeDocument/2006/relationships/slideLayout" Target="../slideLayouts/slideLayout48.xml"/><Relationship Id="rId11" Type="http://schemas.openxmlformats.org/officeDocument/2006/relationships/slideLayout" Target="../slideLayouts/slideLayout53.xml"/><Relationship Id="rId5" Type="http://schemas.openxmlformats.org/officeDocument/2006/relationships/slideLayout" Target="../slideLayouts/slideLayout47.xml"/><Relationship Id="rId10" Type="http://schemas.openxmlformats.org/officeDocument/2006/relationships/slideLayout" Target="../slideLayouts/slideLayout52.xml"/><Relationship Id="rId4" Type="http://schemas.openxmlformats.org/officeDocument/2006/relationships/slideLayout" Target="../slideLayouts/slideLayout46.xml"/><Relationship Id="rId9" Type="http://schemas.openxmlformats.org/officeDocument/2006/relationships/slideLayout" Target="../slideLayouts/slideLayout51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1.xml"/><Relationship Id="rId3" Type="http://schemas.openxmlformats.org/officeDocument/2006/relationships/slideLayout" Target="../slideLayouts/slideLayout56.xml"/><Relationship Id="rId7" Type="http://schemas.openxmlformats.org/officeDocument/2006/relationships/slideLayout" Target="../slideLayouts/slideLayout60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55.xml"/><Relationship Id="rId1" Type="http://schemas.openxmlformats.org/officeDocument/2006/relationships/slideLayout" Target="../slideLayouts/slideLayout54.xml"/><Relationship Id="rId6" Type="http://schemas.openxmlformats.org/officeDocument/2006/relationships/slideLayout" Target="../slideLayouts/slideLayout59.xml"/><Relationship Id="rId11" Type="http://schemas.openxmlformats.org/officeDocument/2006/relationships/slideLayout" Target="../slideLayouts/slideLayout64.xml"/><Relationship Id="rId5" Type="http://schemas.openxmlformats.org/officeDocument/2006/relationships/slideLayout" Target="../slideLayouts/slideLayout58.xml"/><Relationship Id="rId10" Type="http://schemas.openxmlformats.org/officeDocument/2006/relationships/slideLayout" Target="../slideLayouts/slideLayout63.xml"/><Relationship Id="rId4" Type="http://schemas.openxmlformats.org/officeDocument/2006/relationships/slideLayout" Target="../slideLayouts/slideLayout57.xml"/><Relationship Id="rId9" Type="http://schemas.openxmlformats.org/officeDocument/2006/relationships/slideLayout" Target="../slideLayouts/slideLayout6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 txBox="1">
            <a:spLocks noGrp="1"/>
          </p:cNvSpPr>
          <p:nvPr>
            <p:ph type="title"/>
          </p:nvPr>
        </p:nvSpPr>
        <p:spPr>
          <a:xfrm>
            <a:off x="685800" y="998538"/>
            <a:ext cx="7772400" cy="28876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8100" tIns="38100" rIns="38100" bIns="38100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1" name="Shape 11"/>
          <p:cNvSpPr/>
          <p:nvPr/>
        </p:nvSpPr>
        <p:spPr>
          <a:xfrm>
            <a:off x="8830843" y="6601841"/>
            <a:ext cx="313157" cy="2462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000" b="1" i="0" u="none" strike="noStrike" cap="none">
                <a:solidFill>
                  <a:srgbClr val="000000"/>
                </a:solidFill>
                <a:latin typeface="Arial Narrow"/>
                <a:ea typeface="Arial Narrow"/>
                <a:cs typeface="Arial Narrow"/>
                <a:sym typeface="Arial Narrow"/>
              </a:rPr>
              <a:t>‹#›</a:t>
            </a:fld>
            <a:endParaRPr sz="4200">
              <a:solidFill>
                <a:srgbClr val="000000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12" name="Shape 12"/>
          <p:cNvSpPr txBox="1"/>
          <p:nvPr/>
        </p:nvSpPr>
        <p:spPr>
          <a:xfrm>
            <a:off x="-16031" y="6629400"/>
            <a:ext cx="4649342" cy="2462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 b="0" i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Bryant and O’Hallaron, Computer Systems: A Programmer’s Perspective, Third Edition</a:t>
            </a:r>
            <a:endParaRPr sz="1000" b="0" i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" name="Shape 13"/>
          <p:cNvSpPr/>
          <p:nvPr/>
        </p:nvSpPr>
        <p:spPr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4200">
              <a:solidFill>
                <a:srgbClr val="000000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14" name="Shape 14"/>
          <p:cNvSpPr/>
          <p:nvPr/>
        </p:nvSpPr>
        <p:spPr>
          <a:xfrm>
            <a:off x="7897813" y="-26988"/>
            <a:ext cx="1320800" cy="2524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8100" tIns="38100" rIns="38100" bIns="381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b="1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Carnegie Mellon</a:t>
            </a:r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Shape 52"/>
          <p:cNvSpPr txBox="1">
            <a:spLocks noGrp="1"/>
          </p:cNvSpPr>
          <p:nvPr>
            <p:ph type="title"/>
          </p:nvPr>
        </p:nvSpPr>
        <p:spPr>
          <a:xfrm>
            <a:off x="374090" y="371182"/>
            <a:ext cx="7591425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9pPr>
          </a:lstStyle>
          <a:p>
            <a:endParaRPr/>
          </a:p>
        </p:txBody>
      </p:sp>
      <p:sp>
        <p:nvSpPr>
          <p:cNvPr id="53" name="Shape 53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78962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320040" algn="l" rtl="0">
              <a:spcBef>
                <a:spcPts val="48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Char char="⬛"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68300" algn="l" rtl="0"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Char char="▪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302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oto Sans Symbols"/>
              <a:buChar char="▪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4" name="Shape 54"/>
          <p:cNvSpPr/>
          <p:nvPr/>
        </p:nvSpPr>
        <p:spPr>
          <a:xfrm>
            <a:off x="0" y="0"/>
            <a:ext cx="9144000" cy="228600"/>
          </a:xfrm>
          <a:prstGeom prst="rect">
            <a:avLst/>
          </a:prstGeom>
          <a:solidFill>
            <a:srgbClr val="99000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0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55" name="Shape 55"/>
          <p:cNvSpPr txBox="1"/>
          <p:nvPr/>
        </p:nvSpPr>
        <p:spPr>
          <a:xfrm>
            <a:off x="9035143" y="6724952"/>
            <a:ext cx="184666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b="1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6" name="Shape 56"/>
          <p:cNvSpPr/>
          <p:nvPr/>
        </p:nvSpPr>
        <p:spPr>
          <a:xfrm>
            <a:off x="8830843" y="6601841"/>
            <a:ext cx="313157" cy="2462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000" b="1">
                <a:solidFill>
                  <a:srgbClr val="000000"/>
                </a:solidFill>
                <a:latin typeface="Arial Narrow"/>
                <a:ea typeface="Arial Narrow"/>
                <a:cs typeface="Arial Narrow"/>
                <a:sym typeface="Arial Narrow"/>
              </a:rPr>
              <a:t>‹#›</a:t>
            </a:fld>
            <a:endParaRPr sz="2400" b="1">
              <a:solidFill>
                <a:srgbClr val="000000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57" name="Shape 57"/>
          <p:cNvSpPr txBox="1"/>
          <p:nvPr/>
        </p:nvSpPr>
        <p:spPr>
          <a:xfrm>
            <a:off x="-16031" y="6629400"/>
            <a:ext cx="4649342" cy="2462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Bryant and O’Hallaron, Computer Systems: A Programmer’s Perspective, Third Edition</a:t>
            </a:r>
            <a:endParaRPr/>
          </a:p>
        </p:txBody>
      </p:sp>
      <p:sp>
        <p:nvSpPr>
          <p:cNvPr id="58" name="Shape 58"/>
          <p:cNvSpPr/>
          <p:nvPr/>
        </p:nvSpPr>
        <p:spPr>
          <a:xfrm>
            <a:off x="7897813" y="-26988"/>
            <a:ext cx="1320800" cy="2524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8100" tIns="38100" rIns="38100" bIns="381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b="1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Carnegie Mellon</a:t>
            </a:r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9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Shape 105"/>
          <p:cNvSpPr txBox="1">
            <a:spLocks noGrp="1"/>
          </p:cNvSpPr>
          <p:nvPr>
            <p:ph type="title"/>
          </p:nvPr>
        </p:nvSpPr>
        <p:spPr>
          <a:xfrm>
            <a:off x="381000" y="254000"/>
            <a:ext cx="83820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8100" tIns="38100" rIns="38100" bIns="38100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6" name="Shape 106"/>
          <p:cNvSpPr txBox="1">
            <a:spLocks noGrp="1"/>
          </p:cNvSpPr>
          <p:nvPr>
            <p:ph type="body" idx="1"/>
          </p:nvPr>
        </p:nvSpPr>
        <p:spPr>
          <a:xfrm>
            <a:off x="381000" y="1397000"/>
            <a:ext cx="8382000" cy="543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8100" tIns="38100" rIns="38100" bIns="38100" anchor="t" anchorCtr="0"/>
          <a:lstStyle>
            <a:lvl1pPr marL="457200" marR="0" lvl="0" indent="-320040" algn="l" rtl="0">
              <a:spcBef>
                <a:spcPts val="60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Char char="⬛"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68300" algn="l" rtl="0">
              <a:spcBef>
                <a:spcPts val="50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Char char="▪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30200" algn="l" rtl="0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Noto Sans Symbols"/>
              <a:buChar char="▪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Calibri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7" name="Shape 107"/>
          <p:cNvSpPr/>
          <p:nvPr/>
        </p:nvSpPr>
        <p:spPr>
          <a:xfrm>
            <a:off x="8830843" y="6601841"/>
            <a:ext cx="313157" cy="2462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000" b="1" i="0" u="none" strike="noStrike" cap="none">
                <a:solidFill>
                  <a:srgbClr val="000000"/>
                </a:solidFill>
                <a:latin typeface="Arial Narrow"/>
                <a:ea typeface="Arial Narrow"/>
                <a:cs typeface="Arial Narrow"/>
                <a:sym typeface="Arial Narrow"/>
              </a:rPr>
              <a:t>‹#›</a:t>
            </a:fld>
            <a:endParaRPr sz="4200">
              <a:solidFill>
                <a:srgbClr val="000000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108" name="Shape 108"/>
          <p:cNvSpPr txBox="1"/>
          <p:nvPr/>
        </p:nvSpPr>
        <p:spPr>
          <a:xfrm>
            <a:off x="-16031" y="6629400"/>
            <a:ext cx="4649342" cy="2462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 b="0" i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Bryant and O’Hallaron, Computer Systems: A Programmer’s Perspective, Third Edition</a:t>
            </a:r>
            <a:endParaRPr sz="1000" b="0" i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9" name="Shape 109"/>
          <p:cNvSpPr/>
          <p:nvPr/>
        </p:nvSpPr>
        <p:spPr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4200">
              <a:solidFill>
                <a:srgbClr val="000000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110" name="Shape 110"/>
          <p:cNvSpPr/>
          <p:nvPr/>
        </p:nvSpPr>
        <p:spPr>
          <a:xfrm>
            <a:off x="7897813" y="-26988"/>
            <a:ext cx="1320800" cy="2524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8100" tIns="38100" rIns="38100" bIns="381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b="1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Carnegie Mellon</a:t>
            </a:r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75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Shape 148"/>
          <p:cNvSpPr txBox="1">
            <a:spLocks noGrp="1"/>
          </p:cNvSpPr>
          <p:nvPr>
            <p:ph type="title"/>
          </p:nvPr>
        </p:nvSpPr>
        <p:spPr>
          <a:xfrm>
            <a:off x="381000" y="254000"/>
            <a:ext cx="83820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8100" tIns="38100" rIns="38100" bIns="38100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9" name="Shape 149"/>
          <p:cNvSpPr txBox="1">
            <a:spLocks noGrp="1"/>
          </p:cNvSpPr>
          <p:nvPr>
            <p:ph type="body" idx="1"/>
          </p:nvPr>
        </p:nvSpPr>
        <p:spPr>
          <a:xfrm>
            <a:off x="381000" y="1397000"/>
            <a:ext cx="8382000" cy="543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8100" tIns="38100" rIns="38100" bIns="38100" anchor="t" anchorCtr="0"/>
          <a:lstStyle>
            <a:lvl1pPr marL="457200" marR="0" lvl="0" indent="-320040" algn="l" rtl="0">
              <a:spcBef>
                <a:spcPts val="60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Char char="⬛"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68300" algn="l" rtl="0">
              <a:spcBef>
                <a:spcPts val="50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Char char="▪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30200" algn="l" rtl="0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Noto Sans Symbols"/>
              <a:buChar char="▪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Calibri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50" name="Shape 150"/>
          <p:cNvSpPr/>
          <p:nvPr/>
        </p:nvSpPr>
        <p:spPr>
          <a:xfrm>
            <a:off x="8830843" y="6601841"/>
            <a:ext cx="313157" cy="2462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000" b="1" i="0" u="none" strike="noStrike" cap="none">
                <a:solidFill>
                  <a:srgbClr val="000000"/>
                </a:solidFill>
                <a:latin typeface="Arial Narrow"/>
                <a:ea typeface="Arial Narrow"/>
                <a:cs typeface="Arial Narrow"/>
                <a:sym typeface="Arial Narrow"/>
              </a:rPr>
              <a:t>‹#›</a:t>
            </a:fld>
            <a:endParaRPr sz="4200">
              <a:solidFill>
                <a:srgbClr val="000000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151" name="Shape 151"/>
          <p:cNvSpPr txBox="1"/>
          <p:nvPr/>
        </p:nvSpPr>
        <p:spPr>
          <a:xfrm>
            <a:off x="-16031" y="6629400"/>
            <a:ext cx="4649342" cy="2462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 b="0" i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Bryant and O’Hallaron, Computer Systems: A Programmer’s Perspective, Third Edition</a:t>
            </a:r>
            <a:endParaRPr sz="1000" b="0" i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2" name="Shape 152"/>
          <p:cNvSpPr/>
          <p:nvPr/>
        </p:nvSpPr>
        <p:spPr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4200">
              <a:solidFill>
                <a:srgbClr val="000000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153" name="Shape 153"/>
          <p:cNvSpPr/>
          <p:nvPr/>
        </p:nvSpPr>
        <p:spPr>
          <a:xfrm>
            <a:off x="7897813" y="-26988"/>
            <a:ext cx="1320800" cy="2524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8100" tIns="38100" rIns="38100" bIns="381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b="1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Carnegie Mellon</a:t>
            </a:r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84" r:id="rId1"/>
    <p:sldLayoutId id="2147483685" r:id="rId2"/>
    <p:sldLayoutId id="2147483686" r:id="rId3"/>
    <p:sldLayoutId id="2147483687" r:id="rId4"/>
    <p:sldLayoutId id="2147483688" r:id="rId5"/>
    <p:sldLayoutId id="2147483689" r:id="rId6"/>
    <p:sldLayoutId id="2147483690" r:id="rId7"/>
    <p:sldLayoutId id="2147483691" r:id="rId8"/>
    <p:sldLayoutId id="2147483692" r:id="rId9"/>
    <p:sldLayoutId id="2147483693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1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Shape 191"/>
          <p:cNvSpPr txBox="1">
            <a:spLocks noGrp="1"/>
          </p:cNvSpPr>
          <p:nvPr>
            <p:ph type="title"/>
          </p:nvPr>
        </p:nvSpPr>
        <p:spPr>
          <a:xfrm>
            <a:off x="381000" y="254000"/>
            <a:ext cx="83820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8100" tIns="38100" rIns="38100" bIns="38100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92" name="Shape 192"/>
          <p:cNvSpPr/>
          <p:nvPr/>
        </p:nvSpPr>
        <p:spPr>
          <a:xfrm>
            <a:off x="8830843" y="6601841"/>
            <a:ext cx="313157" cy="2462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000" b="1" i="0" u="none" strike="noStrike" cap="none">
                <a:solidFill>
                  <a:srgbClr val="000000"/>
                </a:solidFill>
                <a:latin typeface="Arial Narrow"/>
                <a:ea typeface="Arial Narrow"/>
                <a:cs typeface="Arial Narrow"/>
                <a:sym typeface="Arial Narrow"/>
              </a:rPr>
              <a:t>‹#›</a:t>
            </a:fld>
            <a:endParaRPr sz="4200">
              <a:solidFill>
                <a:srgbClr val="000000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193" name="Shape 193"/>
          <p:cNvSpPr txBox="1"/>
          <p:nvPr/>
        </p:nvSpPr>
        <p:spPr>
          <a:xfrm>
            <a:off x="-16031" y="6629400"/>
            <a:ext cx="4649342" cy="2462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 b="0" i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Bryant and O’Hallaron, Computer Systems: A Programmer’s Perspective, Third Edition</a:t>
            </a:r>
            <a:endParaRPr sz="1000" b="0" i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4" name="Shape 194"/>
          <p:cNvSpPr/>
          <p:nvPr/>
        </p:nvSpPr>
        <p:spPr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4200">
              <a:solidFill>
                <a:srgbClr val="000000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195" name="Shape 195"/>
          <p:cNvSpPr/>
          <p:nvPr/>
        </p:nvSpPr>
        <p:spPr>
          <a:xfrm>
            <a:off x="7897813" y="-26988"/>
            <a:ext cx="1320800" cy="2524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8100" tIns="38100" rIns="38100" bIns="381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b="1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Carnegie Mellon</a:t>
            </a:r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94" r:id="rId1"/>
    <p:sldLayoutId id="2147483695" r:id="rId2"/>
    <p:sldLayoutId id="2147483696" r:id="rId3"/>
    <p:sldLayoutId id="2147483697" r:id="rId4"/>
    <p:sldLayoutId id="2147483698" r:id="rId5"/>
    <p:sldLayoutId id="2147483699" r:id="rId6"/>
    <p:sldLayoutId id="2147483700" r:id="rId7"/>
    <p:sldLayoutId id="2147483701" r:id="rId8"/>
    <p:sldLayoutId id="2147483702" r:id="rId9"/>
    <p:sldLayoutId id="2147483703" r:id="rId10"/>
    <p:sldLayoutId id="2147483704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254000"/>
            <a:ext cx="8382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8100" tIns="38100" rIns="38100" bIns="381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>
                <a:sym typeface="Calibri Bold" charset="0"/>
              </a:rPr>
              <a:t>Click to edit Master title style</a:t>
            </a:r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381000" y="1397000"/>
            <a:ext cx="8382000" cy="543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8100" tIns="38100" rIns="38100" bIns="381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>
                <a:sym typeface="Calibri Bold" charset="0"/>
              </a:rPr>
              <a:t>Click to edit Master text styles</a:t>
            </a:r>
          </a:p>
          <a:p>
            <a:pPr lvl="1"/>
            <a:r>
              <a:rPr lang="en-US" dirty="0">
                <a:sym typeface="Calibri" charset="0"/>
              </a:rPr>
              <a:t>Second level</a:t>
            </a:r>
          </a:p>
          <a:p>
            <a:pPr lvl="2"/>
            <a:r>
              <a:rPr lang="en-US" dirty="0">
                <a:sym typeface="Calibri" charset="0"/>
              </a:rPr>
              <a:t>Third level</a:t>
            </a:r>
          </a:p>
          <a:p>
            <a:pPr lvl="3"/>
            <a:r>
              <a:rPr lang="en-US" dirty="0">
                <a:sym typeface="Calibri" charset="0"/>
              </a:rPr>
              <a:t>Fourth level</a:t>
            </a:r>
          </a:p>
          <a:p>
            <a:pPr lvl="4"/>
            <a:r>
              <a:rPr lang="en-US" dirty="0">
                <a:sym typeface="Calibri" charset="0"/>
              </a:rPr>
              <a:t>Fifth level</a:t>
            </a:r>
          </a:p>
        </p:txBody>
      </p:sp>
      <p:sp>
        <p:nvSpPr>
          <p:cNvPr id="4" name="Rectangle 3"/>
          <p:cNvSpPr/>
          <p:nvPr userDrawn="1"/>
        </p:nvSpPr>
        <p:spPr>
          <a:xfrm>
            <a:off x="8830843" y="6601841"/>
            <a:ext cx="313157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F5551B27-49BC-4291-80C6-707CDCF1D651}" type="slidenum">
              <a:rPr kumimoji="0" lang="en-US" sz="10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Narrow" pitchFamily="-96" charset="0"/>
                <a:ea typeface="ＭＳ Ｐゴシック" pitchFamily="-96" charset="-128"/>
                <a:cs typeface="ＭＳ Ｐゴシック" pitchFamily="-96" charset="-128"/>
              </a:rPr>
              <a:pPr/>
              <a:t>‹#›</a:t>
            </a:fld>
            <a:endParaRPr lang="en-US" dirty="0"/>
          </a:p>
        </p:txBody>
      </p:sp>
      <p:sp>
        <p:nvSpPr>
          <p:cNvPr id="5" name="TextBox 4"/>
          <p:cNvSpPr txBox="1"/>
          <p:nvPr userDrawn="1"/>
        </p:nvSpPr>
        <p:spPr>
          <a:xfrm>
            <a:off x="-16031" y="6629400"/>
            <a:ext cx="464934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="0" i="0" dirty="0">
                <a:latin typeface="Calibri" pitchFamily="34" charset="0"/>
              </a:rPr>
              <a:t>Bryant</a:t>
            </a:r>
            <a:r>
              <a:rPr lang="en-US" sz="1000" b="0" i="0" baseline="0" dirty="0">
                <a:latin typeface="Calibri" pitchFamily="34" charset="0"/>
              </a:rPr>
              <a:t> and </a:t>
            </a:r>
            <a:r>
              <a:rPr lang="en-US" sz="1000" b="0" i="0" baseline="0" dirty="0" err="1">
                <a:latin typeface="Calibri" pitchFamily="34" charset="0"/>
              </a:rPr>
              <a:t>O’Hallaron</a:t>
            </a:r>
            <a:r>
              <a:rPr lang="en-US" sz="1000" b="0" i="0" baseline="0" dirty="0">
                <a:latin typeface="Calibri" pitchFamily="34" charset="0"/>
              </a:rPr>
              <a:t>, Computer Systems: A Programmer’s Perspective, Third Edition</a:t>
            </a:r>
            <a:endParaRPr lang="en-US" sz="1000" b="0" i="0" dirty="0">
              <a:latin typeface="Calibri" pitchFamily="34" charset="0"/>
            </a:endParaRPr>
          </a:p>
        </p:txBody>
      </p:sp>
      <p:sp>
        <p:nvSpPr>
          <p:cNvPr id="6" name="Rectangle 1"/>
          <p:cNvSpPr>
            <a:spLocks/>
          </p:cNvSpPr>
          <p:nvPr userDrawn="1"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8" name="Rectangle 2"/>
          <p:cNvSpPr>
            <a:spLocks/>
          </p:cNvSpPr>
          <p:nvPr userDrawn="1"/>
        </p:nvSpPr>
        <p:spPr bwMode="auto">
          <a:xfrm>
            <a:off x="7897813" y="-26988"/>
            <a:ext cx="1320800" cy="25241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/>
            <a:r>
              <a:rPr lang="en-US" sz="1200" b="1" dirty="0">
                <a:solidFill>
                  <a:srgbClr val="FFFFFF"/>
                </a:solidFill>
                <a:latin typeface="Times New Roman" charset="0"/>
                <a:cs typeface="Times New Roman" charset="0"/>
                <a:sym typeface="Times New Roman" charset="0"/>
              </a:rPr>
              <a:t>Carnegie Mellon</a:t>
            </a:r>
          </a:p>
        </p:txBody>
      </p:sp>
    </p:spTree>
    <p:extLst>
      <p:ext uri="{BB962C8B-B14F-4D97-AF65-F5344CB8AC3E}">
        <p14:creationId xmlns:p14="http://schemas.microsoft.com/office/powerpoint/2010/main" val="6608764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1" r:id="rId1"/>
    <p:sldLayoutId id="2147483712" r:id="rId2"/>
    <p:sldLayoutId id="2147483713" r:id="rId3"/>
    <p:sldLayoutId id="2147483714" r:id="rId4"/>
    <p:sldLayoutId id="2147483715" r:id="rId5"/>
    <p:sldLayoutId id="2147483716" r:id="rId6"/>
    <p:sldLayoutId id="2147483717" r:id="rId7"/>
    <p:sldLayoutId id="2147483718" r:id="rId8"/>
    <p:sldLayoutId id="2147483719" r:id="rId9"/>
    <p:sldLayoutId id="2147483720" r:id="rId10"/>
    <p:sldLayoutId id="2147483721" r:id="rId11"/>
  </p:sldLayoutIdLst>
  <p:transition/>
  <p:txStyles>
    <p:titleStyle>
      <a:lvl1pPr algn="l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+mj-lt"/>
          <a:ea typeface="+mj-ea"/>
          <a:cs typeface="+mj-cs"/>
          <a:sym typeface="Calibri Bold" charset="0"/>
        </a:defRPr>
      </a:lvl1pPr>
      <a:lvl2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2pPr>
      <a:lvl3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3pPr>
      <a:lvl4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4pPr>
      <a:lvl5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9pPr>
    </p:titleStyle>
    <p:bodyStyle>
      <a:lvl1pPr marL="254000" indent="-254000" algn="l" rtl="0" fontAlgn="base">
        <a:spcBef>
          <a:spcPts val="600"/>
        </a:spcBef>
        <a:spcAft>
          <a:spcPct val="0"/>
        </a:spcAft>
        <a:buClr>
          <a:srgbClr val="990000"/>
        </a:buClr>
        <a:buSzPct val="60000"/>
        <a:buFont typeface="Wingdings 2" charset="2"/>
        <a:buChar char="¢"/>
        <a:defRPr sz="2400" b="1">
          <a:solidFill>
            <a:schemeClr val="tx1"/>
          </a:solidFill>
          <a:latin typeface="+mn-lt"/>
          <a:ea typeface="+mn-ea"/>
          <a:cs typeface="+mn-cs"/>
          <a:sym typeface="Calibri Bold" charset="0"/>
        </a:defRPr>
      </a:lvl1pPr>
      <a:lvl2pPr marL="514350" indent="-234950" algn="l" rtl="0" fontAlgn="base">
        <a:spcBef>
          <a:spcPts val="500"/>
        </a:spcBef>
        <a:spcAft>
          <a:spcPct val="0"/>
        </a:spcAft>
        <a:buClr>
          <a:srgbClr val="990000"/>
        </a:buClr>
        <a:buSzPct val="110000"/>
        <a:buFont typeface="Wingdings" charset="2"/>
        <a:buChar char="§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2pPr>
      <a:lvl3pPr marL="800100" indent="-203200" algn="l" rtl="0" fontAlgn="base">
        <a:spcBef>
          <a:spcPts val="500"/>
        </a:spcBef>
        <a:spcAft>
          <a:spcPct val="0"/>
        </a:spcAft>
        <a:buClr>
          <a:srgbClr val="000000"/>
        </a:buClr>
        <a:buSzPct val="80000"/>
        <a:buFont typeface="Wingdings" charset="2"/>
        <a:buChar char="§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3pPr>
      <a:lvl4pPr marL="11430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–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4pPr>
      <a:lvl5pPr marL="14605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5pPr>
      <a:lvl6pPr marL="19177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6pPr>
      <a:lvl7pPr marL="23749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7pPr>
      <a:lvl8pPr marL="28321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8pPr>
      <a:lvl9pPr marL="32893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5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5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5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3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3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3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43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3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43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43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44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44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4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3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43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3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43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43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43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43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43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43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43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4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43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43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4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4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4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hyperlink" Target="https://canvas.cmu.edu/courses/49105/quizzes/150037" TargetMode="External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1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1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1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1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12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12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12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12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12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12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12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12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15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12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15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15.xml"/></Relationships>
</file>

<file path=ppt/slides/_rels/slide6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4.xml"/><Relationship Id="rId1" Type="http://schemas.openxmlformats.org/officeDocument/2006/relationships/slideLayout" Target="../slideLayouts/slideLayout15.xml"/></Relationships>
</file>

<file path=ppt/slides/_rels/slide6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5.xml"/><Relationship Id="rId1" Type="http://schemas.openxmlformats.org/officeDocument/2006/relationships/slideLayout" Target="../slideLayouts/slideLayout1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Shape 236"/>
          <p:cNvSpPr/>
          <p:nvPr/>
        </p:nvSpPr>
        <p:spPr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4200">
              <a:solidFill>
                <a:srgbClr val="000000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237" name="Shape 237"/>
          <p:cNvSpPr/>
          <p:nvPr/>
        </p:nvSpPr>
        <p:spPr>
          <a:xfrm>
            <a:off x="7897813" y="-26988"/>
            <a:ext cx="1320800" cy="2524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8100" tIns="38100" rIns="38100" bIns="381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Carnegie Mellon</a:t>
            </a:r>
            <a:endParaRPr/>
          </a:p>
        </p:txBody>
      </p:sp>
      <p:sp>
        <p:nvSpPr>
          <p:cNvPr id="238" name="Shape 238"/>
          <p:cNvSpPr txBox="1">
            <a:spLocks noGrp="1"/>
          </p:cNvSpPr>
          <p:nvPr>
            <p:ph type="ctrTitle"/>
          </p:nvPr>
        </p:nvSpPr>
        <p:spPr>
          <a:xfrm>
            <a:off x="685800" y="1447800"/>
            <a:ext cx="7772400" cy="259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8100" tIns="38100" rIns="38100" bIns="381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Machine-Level Programming II</a:t>
            </a:r>
            <a:br>
              <a:rPr lang="en-US" sz="36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</a:br>
            <a:br>
              <a:rPr lang="en-US" sz="36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en-US" sz="20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15-213/15-513: Introduction to Computer Systems</a:t>
            </a:r>
            <a:br>
              <a:rPr lang="en-US" sz="20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en-US" sz="20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4</a:t>
            </a:r>
            <a:r>
              <a:rPr lang="en-US" sz="2000" b="0" i="0" u="none" strike="noStrike" cap="none" baseline="300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th</a:t>
            </a:r>
            <a:r>
              <a:rPr lang="en-US" sz="20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Lecture, September 4</a:t>
            </a:r>
            <a:r>
              <a:rPr lang="en-US" sz="2000" b="0" i="0" u="none" strike="noStrike" cap="none" dirty="0">
                <a:solidFill>
                  <a:srgbClr val="000000"/>
                </a:solidFill>
              </a:rPr>
              <a:t>, 2025</a:t>
            </a:r>
            <a:endParaRPr sz="3600" b="1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2B4D06-B7EE-4D42-898D-7E8B282E46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Which numbers are pointers?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2914581-8334-40BB-A8C2-370715FA625C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/>
              <a:t>They aren’t labeled</a:t>
            </a:r>
          </a:p>
          <a:p>
            <a:r>
              <a:rPr lang="en-US" dirty="0"/>
              <a:t>You have to figure it out from context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33E21C33-A24E-44A5-934A-CFC7807B9CA3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gdb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) info registers</a:t>
            </a:r>
          </a:p>
          <a:p>
            <a:pPr marL="0" indent="0">
              <a:buNone/>
            </a:pP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rax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   0x40057d         4195709</a:t>
            </a:r>
          </a:p>
          <a:p>
            <a:pPr marL="0" indent="0">
              <a:buNone/>
            </a:pP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rbx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   0x0              0</a:t>
            </a:r>
          </a:p>
          <a:p>
            <a:pPr marL="0" indent="0">
              <a:buNone/>
            </a:pP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rcx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   0x4005e0         4195808</a:t>
            </a:r>
          </a:p>
          <a:p>
            <a:pPr marL="0" indent="0">
              <a:buNone/>
            </a:pP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rdx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   0x7fffffffdc28   140737488346152</a:t>
            </a:r>
          </a:p>
          <a:p>
            <a:pPr marL="0" indent="0">
              <a:buNone/>
            </a:pP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rsi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   0x7fffffffdc18   140737488346136</a:t>
            </a:r>
          </a:p>
          <a:p>
            <a:pPr marL="0" indent="0">
              <a:buNone/>
            </a:pP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rdi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   0x1              1</a:t>
            </a:r>
          </a:p>
          <a:p>
            <a:pPr marL="0" indent="0">
              <a:buNone/>
            </a:pP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rbp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   0x0              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0x0</a:t>
            </a:r>
            <a:endParaRPr lang="en-US" sz="12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rsp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   0x7fffffffdb38   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0x7fffffffdb38</a:t>
            </a:r>
            <a:endParaRPr lang="en-US" sz="12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r8      0x7ffff7dd5e80   140737351868032</a:t>
            </a:r>
          </a:p>
          <a:p>
            <a:pPr marL="0" indent="0">
              <a:buNone/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r9      0x0              0</a:t>
            </a:r>
          </a:p>
          <a:p>
            <a:pPr marL="0" indent="0">
              <a:buNone/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r10     0x7fffffffd7c0   140737488345024</a:t>
            </a:r>
          </a:p>
          <a:p>
            <a:pPr marL="0" indent="0">
              <a:buNone/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r11     0x7ffff7a2f460   140737348039776</a:t>
            </a:r>
          </a:p>
          <a:p>
            <a:pPr marL="0" indent="0">
              <a:buNone/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r12     0x400490         4195472</a:t>
            </a:r>
          </a:p>
          <a:p>
            <a:pPr marL="0" indent="0">
              <a:buNone/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r13     0x7fffffffdc10   140737488346128</a:t>
            </a:r>
          </a:p>
          <a:p>
            <a:pPr marL="0" indent="0">
              <a:buNone/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r14     0x0              0</a:t>
            </a:r>
          </a:p>
          <a:p>
            <a:pPr marL="0" indent="0">
              <a:buNone/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r15     0x0              0</a:t>
            </a:r>
          </a:p>
          <a:p>
            <a:pPr marL="0" indent="0">
              <a:buNone/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rip     0x40057d         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0x40057d</a:t>
            </a:r>
            <a:endParaRPr lang="en-US" sz="12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27058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2B4D06-B7EE-4D42-898D-7E8B282E46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Which numbers are pointers?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2914581-8334-40BB-A8C2-370715FA625C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/>
              <a:t>They aren’t labeled</a:t>
            </a:r>
          </a:p>
          <a:p>
            <a:r>
              <a:rPr lang="en-US" dirty="0"/>
              <a:t>You have to figure it out from context</a:t>
            </a:r>
          </a:p>
          <a:p>
            <a:endParaRPr lang="en-US" dirty="0"/>
          </a:p>
          <a:p>
            <a:r>
              <a:rPr lang="en-US" dirty="0">
                <a:solidFill>
                  <a:schemeClr val="accent1"/>
                </a:solidFill>
              </a:rPr>
              <a:t>%</a:t>
            </a:r>
            <a:r>
              <a:rPr lang="en-US" dirty="0" err="1">
                <a:solidFill>
                  <a:schemeClr val="accent1"/>
                </a:solidFill>
              </a:rPr>
              <a:t>rsp</a:t>
            </a:r>
            <a:r>
              <a:rPr lang="en-US" dirty="0"/>
              <a:t> and </a:t>
            </a:r>
            <a:r>
              <a:rPr lang="en-US" dirty="0">
                <a:solidFill>
                  <a:schemeClr val="accent2"/>
                </a:solidFill>
              </a:rPr>
              <a:t>%rip</a:t>
            </a:r>
            <a:r>
              <a:rPr lang="en-US" dirty="0"/>
              <a:t> always hold pointers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33E21C33-A24E-44A5-934A-CFC7807B9CA3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gdb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) info registers</a:t>
            </a:r>
          </a:p>
          <a:p>
            <a:pPr marL="0" indent="0">
              <a:buNone/>
            </a:pP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rax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   0x40057d         4195709</a:t>
            </a:r>
          </a:p>
          <a:p>
            <a:pPr marL="0" indent="0">
              <a:buNone/>
            </a:pP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rbx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   0x0              0</a:t>
            </a:r>
          </a:p>
          <a:p>
            <a:pPr marL="0" indent="0">
              <a:buNone/>
            </a:pP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rcx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   0x4005e0         4195808</a:t>
            </a:r>
          </a:p>
          <a:p>
            <a:pPr marL="0" indent="0">
              <a:buNone/>
            </a:pP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rdx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   0x7fffffffdc28   140737488346152</a:t>
            </a:r>
          </a:p>
          <a:p>
            <a:pPr marL="0" indent="0">
              <a:buNone/>
            </a:pP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rsi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   0x7fffffffdc18   140737488346136</a:t>
            </a:r>
          </a:p>
          <a:p>
            <a:pPr marL="0" indent="0">
              <a:buNone/>
            </a:pP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rdi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   0x1              1</a:t>
            </a:r>
          </a:p>
          <a:p>
            <a:pPr marL="0" indent="0">
              <a:buNone/>
            </a:pP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rbp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   0x0              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0x0</a:t>
            </a:r>
            <a:endParaRPr lang="en-US" sz="12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200" dirty="0" err="1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rsp</a:t>
            </a:r>
            <a:r>
              <a:rPr lang="en-US" sz="12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0x7fffffffdb38   </a:t>
            </a:r>
            <a:r>
              <a:rPr lang="en-US" sz="1200" dirty="0" err="1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0x7fffffffdb38</a:t>
            </a:r>
            <a:endParaRPr lang="en-US" sz="1200" dirty="0">
              <a:solidFill>
                <a:schemeClr val="accent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r8      0x7ffff7dd5e80   140737351868032</a:t>
            </a:r>
          </a:p>
          <a:p>
            <a:pPr marL="0" indent="0">
              <a:buNone/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r9      0x0              0</a:t>
            </a:r>
          </a:p>
          <a:p>
            <a:pPr marL="0" indent="0">
              <a:buNone/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r10     0x7fffffffd7c0   140737488345024</a:t>
            </a:r>
          </a:p>
          <a:p>
            <a:pPr marL="0" indent="0">
              <a:buNone/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r11     0x7ffff7a2f460   140737348039776</a:t>
            </a:r>
          </a:p>
          <a:p>
            <a:pPr marL="0" indent="0">
              <a:buNone/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r12     0x400490         4195472</a:t>
            </a:r>
          </a:p>
          <a:p>
            <a:pPr marL="0" indent="0">
              <a:buNone/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r13     0x7fffffffdc10   140737488346128</a:t>
            </a:r>
          </a:p>
          <a:p>
            <a:pPr marL="0" indent="0">
              <a:buNone/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r14     0x0              0</a:t>
            </a:r>
          </a:p>
          <a:p>
            <a:pPr marL="0" indent="0">
              <a:buNone/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r15     0x0              0</a:t>
            </a:r>
          </a:p>
          <a:p>
            <a:pPr marL="0" indent="0">
              <a:buNone/>
            </a:pPr>
            <a:r>
              <a:rPr lang="en-US" sz="1200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rip     0x40057d         </a:t>
            </a:r>
            <a:r>
              <a:rPr lang="en-US" sz="1200" dirty="0" err="1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0x40057d</a:t>
            </a:r>
            <a:endParaRPr lang="en-US" sz="1200" dirty="0">
              <a:solidFill>
                <a:schemeClr val="accent2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0694802"/>
      </p:ext>
    </p:extLst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2B4D06-B7EE-4D42-898D-7E8B282E46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Which numbers are pointers?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2914581-8334-40BB-A8C2-370715FA625C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/>
              <a:t>They aren’t labeled</a:t>
            </a:r>
          </a:p>
          <a:p>
            <a:r>
              <a:rPr lang="en-US" dirty="0"/>
              <a:t>You have to figure it out from context</a:t>
            </a:r>
          </a:p>
          <a:p>
            <a:endParaRPr lang="en-US" dirty="0"/>
          </a:p>
          <a:p>
            <a:r>
              <a:rPr lang="en-US" dirty="0">
                <a:solidFill>
                  <a:schemeClr val="accent1"/>
                </a:solidFill>
              </a:rPr>
              <a:t>%</a:t>
            </a:r>
            <a:r>
              <a:rPr lang="en-US" dirty="0" err="1">
                <a:solidFill>
                  <a:schemeClr val="accent1"/>
                </a:solidFill>
              </a:rPr>
              <a:t>rsp</a:t>
            </a:r>
            <a:r>
              <a:rPr lang="en-US" dirty="0"/>
              <a:t> and </a:t>
            </a:r>
            <a:r>
              <a:rPr lang="en-US" dirty="0">
                <a:solidFill>
                  <a:schemeClr val="accent2"/>
                </a:solidFill>
              </a:rPr>
              <a:t>%rip</a:t>
            </a:r>
            <a:r>
              <a:rPr lang="en-US" dirty="0"/>
              <a:t> always hold pointers</a:t>
            </a:r>
          </a:p>
          <a:p>
            <a:pPr lvl="1"/>
            <a:r>
              <a:rPr lang="en-US" dirty="0"/>
              <a:t>Register values that are “close” to %</a:t>
            </a:r>
            <a:r>
              <a:rPr lang="en-US" dirty="0" err="1"/>
              <a:t>rsp</a:t>
            </a:r>
            <a:r>
              <a:rPr lang="en-US" dirty="0"/>
              <a:t> or %rip are </a:t>
            </a:r>
            <a:r>
              <a:rPr lang="en-US" i="1" dirty="0"/>
              <a:t>probably</a:t>
            </a:r>
            <a:r>
              <a:rPr lang="en-US" dirty="0"/>
              <a:t> also pointers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33E21C33-A24E-44A5-934A-CFC7807B9CA3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gdb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) info registers</a:t>
            </a:r>
          </a:p>
          <a:p>
            <a:pPr marL="0" indent="0">
              <a:buNone/>
            </a:pPr>
            <a:r>
              <a:rPr lang="en-US" sz="1200" dirty="0" err="1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rax</a:t>
            </a:r>
            <a:r>
              <a:rPr lang="en-US" sz="1200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0x40057d         4195709</a:t>
            </a:r>
          </a:p>
          <a:p>
            <a:pPr marL="0" indent="0">
              <a:buNone/>
            </a:pP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rbx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   0x0              0</a:t>
            </a:r>
          </a:p>
          <a:p>
            <a:pPr marL="0" indent="0">
              <a:buNone/>
            </a:pPr>
            <a:r>
              <a:rPr lang="en-US" sz="1200" dirty="0" err="1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rcx</a:t>
            </a:r>
            <a:r>
              <a:rPr lang="en-US" sz="1200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0x4005e0         4195808</a:t>
            </a:r>
          </a:p>
          <a:p>
            <a:pPr marL="0" indent="0">
              <a:buNone/>
            </a:pPr>
            <a:r>
              <a:rPr lang="en-US" sz="1200" dirty="0" err="1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rdx</a:t>
            </a:r>
            <a:r>
              <a:rPr lang="en-US" sz="12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0x7fffffffdc28   140737488346152</a:t>
            </a:r>
          </a:p>
          <a:p>
            <a:pPr marL="0" indent="0">
              <a:buNone/>
            </a:pPr>
            <a:r>
              <a:rPr lang="en-US" sz="1200" dirty="0" err="1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rsi</a:t>
            </a:r>
            <a:r>
              <a:rPr lang="en-US" sz="12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0x7fffffffdc18   140737488346136</a:t>
            </a:r>
          </a:p>
          <a:p>
            <a:pPr marL="0" indent="0">
              <a:buNone/>
            </a:pP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rdi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   0x1              1</a:t>
            </a:r>
          </a:p>
          <a:p>
            <a:pPr marL="0" indent="0">
              <a:buNone/>
            </a:pP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rbp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   0x0              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0x0</a:t>
            </a:r>
            <a:endParaRPr lang="en-US" sz="12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200" dirty="0" err="1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rsp</a:t>
            </a:r>
            <a:r>
              <a:rPr lang="en-US" sz="12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0x7fffffffdb38   </a:t>
            </a:r>
            <a:r>
              <a:rPr lang="en-US" sz="1200" dirty="0" err="1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0x7fffffffdb38</a:t>
            </a:r>
            <a:endParaRPr lang="en-US" sz="1200" dirty="0">
              <a:solidFill>
                <a:schemeClr val="accent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r8      0x7ffff7dd5e80   140737351868032</a:t>
            </a:r>
          </a:p>
          <a:p>
            <a:pPr marL="0" indent="0">
              <a:buNone/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r9      0x0              0</a:t>
            </a:r>
          </a:p>
          <a:p>
            <a:pPr marL="0" indent="0">
              <a:buNone/>
            </a:pPr>
            <a:r>
              <a:rPr lang="en-US" sz="12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r10     0x7fffffffd7c0   140737488345024</a:t>
            </a:r>
          </a:p>
          <a:p>
            <a:pPr marL="0" indent="0">
              <a:buNone/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r11     0x7ffff7a2f460   140737348039776</a:t>
            </a:r>
          </a:p>
          <a:p>
            <a:pPr marL="0" indent="0">
              <a:buNone/>
            </a:pPr>
            <a:r>
              <a:rPr lang="en-US" sz="1200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r12     0x400490         4195472</a:t>
            </a:r>
          </a:p>
          <a:p>
            <a:pPr marL="0" indent="0">
              <a:buNone/>
            </a:pPr>
            <a:r>
              <a:rPr lang="en-US" sz="12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r13     0x7fffffffdc10   140737488346128</a:t>
            </a:r>
          </a:p>
          <a:p>
            <a:pPr marL="0" indent="0">
              <a:buNone/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r14     0x0              0</a:t>
            </a:r>
          </a:p>
          <a:p>
            <a:pPr marL="0" indent="0">
              <a:buNone/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r15     0x0              0</a:t>
            </a:r>
          </a:p>
          <a:p>
            <a:pPr marL="0" indent="0">
              <a:buNone/>
            </a:pPr>
            <a:r>
              <a:rPr lang="en-US" sz="1200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rip     0x40057d         </a:t>
            </a:r>
            <a:r>
              <a:rPr lang="en-US" sz="1200" dirty="0" err="1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0x40057d</a:t>
            </a:r>
            <a:endParaRPr lang="en-US" sz="1200" dirty="0">
              <a:solidFill>
                <a:schemeClr val="accent2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564131"/>
      </p:ext>
    </p:extLst>
  </p:cSld>
  <p:clrMapOvr>
    <a:masterClrMapping/>
  </p:clrMapOvr>
  <p:transition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546E07-0A90-49CD-AACC-0DF4D8E13D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Which numbers are pointers?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A45C9B-B589-4635-B2C1-D1DF2AF74382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/>
              <a:t>If a register is being </a:t>
            </a:r>
            <a:r>
              <a:rPr lang="en-US" i="1" dirty="0"/>
              <a:t>used</a:t>
            </a:r>
            <a:r>
              <a:rPr lang="en-US" dirty="0"/>
              <a:t>  as a pointer…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7C5EB32-6922-417F-9F31-3B37E278508E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Dump of assembler code for function main:</a:t>
            </a:r>
          </a:p>
          <a:p>
            <a:pPr marL="0" indent="0">
              <a:buNone/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=&gt; 0x40057d &lt;+0&gt;:  sub   $0x8,%rsp</a:t>
            </a:r>
          </a:p>
          <a:p>
            <a:pPr marL="0" indent="0">
              <a:buNone/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 0x400581 &lt;+4&gt;:  mov   (%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rsi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),%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rsi</a:t>
            </a:r>
            <a:endParaRPr lang="en-US" sz="12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 0x400584 &lt;+7&gt;:  mov   $0x400670,%edi</a:t>
            </a:r>
          </a:p>
          <a:p>
            <a:pPr marL="0" indent="0">
              <a:buNone/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 0x400589 &lt;+12&gt;: mov   $0x0,%eax</a:t>
            </a:r>
          </a:p>
          <a:p>
            <a:pPr marL="0" indent="0">
              <a:buNone/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 0x40058e &lt;+17&gt;: call  0x400460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7359539"/>
      </p:ext>
    </p:extLst>
  </p:cSld>
  <p:clrMapOvr>
    <a:masterClrMapping/>
  </p:clrMapOvr>
  <p:transition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546E07-0A90-49CD-AACC-0DF4D8E13D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Which numbers are pointers?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A45C9B-B589-4635-B2C1-D1DF2AF7438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81000" y="1397000"/>
            <a:ext cx="8763000" cy="5435600"/>
          </a:xfrm>
        </p:spPr>
        <p:txBody>
          <a:bodyPr/>
          <a:lstStyle/>
          <a:p>
            <a:r>
              <a:rPr lang="en-US" dirty="0"/>
              <a:t>If a register is being </a:t>
            </a:r>
            <a:r>
              <a:rPr lang="en-US" i="1" dirty="0"/>
              <a:t>used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/>
              <a:t>as a pointer…</a:t>
            </a:r>
          </a:p>
          <a:p>
            <a:pPr lvl="1"/>
            <a:r>
              <a:rPr lang="en-US" dirty="0"/>
              <a:t>mov</a:t>
            </a:r>
            <a:r>
              <a:rPr lang="en-US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 (%</a:t>
            </a:r>
            <a:r>
              <a:rPr lang="en-US" dirty="0" err="1">
                <a:solidFill>
                  <a:schemeClr val="accent6">
                    <a:lumMod val="60000"/>
                    <a:lumOff val="40000"/>
                  </a:schemeClr>
                </a:solidFill>
              </a:rPr>
              <a:t>rsi</a:t>
            </a:r>
            <a:r>
              <a:rPr lang="en-US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)</a:t>
            </a:r>
            <a:r>
              <a:rPr lang="en-US" dirty="0"/>
              <a:t>, %</a:t>
            </a:r>
            <a:r>
              <a:rPr lang="en-US" dirty="0" err="1"/>
              <a:t>rsi</a:t>
            </a:r>
            <a:endParaRPr lang="en-US" dirty="0"/>
          </a:p>
          <a:p>
            <a:pPr lvl="1"/>
            <a:r>
              <a:rPr lang="en-US" dirty="0"/>
              <a:t>…Then its value is </a:t>
            </a:r>
            <a:r>
              <a:rPr lang="en-US" i="1" dirty="0"/>
              <a:t>expected</a:t>
            </a:r>
            <a:br>
              <a:rPr lang="en-US" dirty="0"/>
            </a:br>
            <a:r>
              <a:rPr lang="en-US" dirty="0"/>
              <a:t>to be a pointer.</a:t>
            </a:r>
          </a:p>
          <a:p>
            <a:pPr lvl="2"/>
            <a:r>
              <a:rPr lang="en-US" dirty="0"/>
              <a:t>There might be a bug that makes its value incorrect.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7C5EB32-6922-417F-9F31-3B37E278508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397000"/>
            <a:ext cx="4114800" cy="1711960"/>
          </a:xfrm>
        </p:spPr>
        <p:txBody>
          <a:bodyPr/>
          <a:lstStyle/>
          <a:p>
            <a:pPr marL="0" indent="0">
              <a:buNone/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Dump of assembler code for function main:</a:t>
            </a:r>
          </a:p>
          <a:p>
            <a:pPr marL="0" indent="0">
              <a:buNone/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=&gt; 0x40057d &lt;+0&gt;:  sub   $0x8,%rsp</a:t>
            </a:r>
          </a:p>
          <a:p>
            <a:pPr marL="0" indent="0">
              <a:buNone/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 0x400581 &lt;+4&gt;:  mov   </a:t>
            </a:r>
            <a:r>
              <a:rPr lang="en-US" sz="1200" dirty="0">
                <a:solidFill>
                  <a:schemeClr val="accent6">
                    <a:lumMod val="60000"/>
                    <a:lumOff val="4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(%</a:t>
            </a:r>
            <a:r>
              <a:rPr lang="en-US" sz="1200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rsi</a:t>
            </a:r>
            <a:r>
              <a:rPr lang="en-US" sz="1200" dirty="0">
                <a:solidFill>
                  <a:schemeClr val="accent6">
                    <a:lumMod val="60000"/>
                    <a:lumOff val="4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,%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rsi</a:t>
            </a:r>
            <a:endParaRPr lang="en-US" sz="12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 0x400584 &lt;+7&gt;:  mov   $0x400670,%edi</a:t>
            </a:r>
          </a:p>
          <a:p>
            <a:pPr marL="0" indent="0">
              <a:buNone/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 0x400589 &lt;+12&gt;: mov   $0x0,%eax</a:t>
            </a:r>
          </a:p>
          <a:p>
            <a:pPr marL="0" indent="0">
              <a:buNone/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 0x40058e &lt;+17&gt;: call  0x400460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838121"/>
      </p:ext>
    </p:extLst>
  </p:cSld>
  <p:clrMapOvr>
    <a:masterClrMapping/>
  </p:clrMapOvr>
  <p:transition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546E07-0A90-49CD-AACC-0DF4D8E13D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Which numbers are pointers?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A45C9B-B589-4635-B2C1-D1DF2AF7438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81000" y="1397000"/>
            <a:ext cx="8763000" cy="5435600"/>
          </a:xfrm>
        </p:spPr>
        <p:txBody>
          <a:bodyPr/>
          <a:lstStyle/>
          <a:p>
            <a:r>
              <a:rPr lang="en-US" dirty="0"/>
              <a:t>If a register is being </a:t>
            </a:r>
            <a:r>
              <a:rPr lang="en-US" i="1" dirty="0"/>
              <a:t>used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/>
              <a:t>as a pointer…</a:t>
            </a:r>
          </a:p>
          <a:p>
            <a:pPr lvl="1"/>
            <a:r>
              <a:rPr lang="en-US" dirty="0"/>
              <a:t>mov</a:t>
            </a:r>
            <a:r>
              <a:rPr lang="en-US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 (%</a:t>
            </a:r>
            <a:r>
              <a:rPr lang="en-US" dirty="0" err="1">
                <a:solidFill>
                  <a:schemeClr val="accent6">
                    <a:lumMod val="60000"/>
                    <a:lumOff val="40000"/>
                  </a:schemeClr>
                </a:solidFill>
              </a:rPr>
              <a:t>rsi</a:t>
            </a:r>
            <a:r>
              <a:rPr lang="en-US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)</a:t>
            </a:r>
            <a:r>
              <a:rPr lang="en-US" dirty="0"/>
              <a:t>, %</a:t>
            </a:r>
            <a:r>
              <a:rPr lang="en-US" dirty="0" err="1"/>
              <a:t>rsi</a:t>
            </a:r>
            <a:endParaRPr lang="en-US" dirty="0"/>
          </a:p>
          <a:p>
            <a:pPr lvl="1"/>
            <a:r>
              <a:rPr lang="en-US" dirty="0"/>
              <a:t>…Then its value is </a:t>
            </a:r>
            <a:r>
              <a:rPr lang="en-US" i="1" dirty="0"/>
              <a:t>expected</a:t>
            </a:r>
            <a:br>
              <a:rPr lang="en-US" dirty="0"/>
            </a:br>
            <a:r>
              <a:rPr lang="en-US" dirty="0"/>
              <a:t>to be a pointer.</a:t>
            </a:r>
          </a:p>
          <a:p>
            <a:pPr lvl="2"/>
            <a:r>
              <a:rPr lang="en-US" dirty="0"/>
              <a:t>There might be a bug that makes its value incorrect.</a:t>
            </a:r>
          </a:p>
          <a:p>
            <a:r>
              <a:rPr lang="en-US" dirty="0"/>
              <a:t>Not as obvious with complicated address “modes”</a:t>
            </a:r>
          </a:p>
          <a:p>
            <a:pPr lvl="1"/>
            <a:r>
              <a:rPr lang="en-US" dirty="0"/>
              <a:t>(%</a:t>
            </a:r>
            <a:r>
              <a:rPr lang="en-US" dirty="0" err="1"/>
              <a:t>rsi</a:t>
            </a:r>
            <a:r>
              <a:rPr lang="en-US" dirty="0"/>
              <a:t>, %</a:t>
            </a:r>
            <a:r>
              <a:rPr lang="en-US" dirty="0" err="1"/>
              <a:t>rbx</a:t>
            </a:r>
            <a:r>
              <a:rPr lang="en-US" dirty="0"/>
              <a:t>) – </a:t>
            </a:r>
            <a:r>
              <a:rPr lang="en-US" i="1" dirty="0"/>
              <a:t>One</a:t>
            </a:r>
            <a:r>
              <a:rPr lang="en-US" dirty="0"/>
              <a:t> of these is a pointer, we don’t know which.</a:t>
            </a:r>
          </a:p>
          <a:p>
            <a:pPr lvl="1"/>
            <a:r>
              <a:rPr lang="en-US" dirty="0"/>
              <a:t>(%</a:t>
            </a:r>
            <a:r>
              <a:rPr lang="en-US" dirty="0" err="1"/>
              <a:t>rsi</a:t>
            </a:r>
            <a:r>
              <a:rPr lang="en-US" dirty="0"/>
              <a:t>, %</a:t>
            </a:r>
            <a:r>
              <a:rPr lang="en-US" dirty="0" err="1"/>
              <a:t>rbx</a:t>
            </a:r>
            <a:r>
              <a:rPr lang="en-US" dirty="0"/>
              <a:t>, 2) – %</a:t>
            </a:r>
            <a:r>
              <a:rPr lang="en-US" dirty="0" err="1"/>
              <a:t>rsi</a:t>
            </a:r>
            <a:r>
              <a:rPr lang="en-US" dirty="0"/>
              <a:t> is a pointer, %</a:t>
            </a:r>
            <a:r>
              <a:rPr lang="en-US" dirty="0" err="1"/>
              <a:t>rbx</a:t>
            </a:r>
            <a:r>
              <a:rPr lang="en-US" dirty="0"/>
              <a:t> isn’t (why?)</a:t>
            </a:r>
          </a:p>
          <a:p>
            <a:pPr lvl="1"/>
            <a:r>
              <a:rPr lang="en-US" dirty="0"/>
              <a:t>0x400570(, %</a:t>
            </a:r>
            <a:r>
              <a:rPr lang="en-US" dirty="0" err="1"/>
              <a:t>rbx</a:t>
            </a:r>
            <a:r>
              <a:rPr lang="en-US" dirty="0"/>
              <a:t>, 2) – 0x400570 is a pointer, %</a:t>
            </a:r>
            <a:r>
              <a:rPr lang="en-US" dirty="0" err="1"/>
              <a:t>rbx</a:t>
            </a:r>
            <a:r>
              <a:rPr lang="en-US" dirty="0"/>
              <a:t> isn’t (why?)</a:t>
            </a:r>
          </a:p>
          <a:p>
            <a:pPr lvl="1"/>
            <a:r>
              <a:rPr lang="en-US" dirty="0"/>
              <a:t>lea (anything), %</a:t>
            </a:r>
            <a:r>
              <a:rPr lang="en-US" dirty="0" err="1"/>
              <a:t>rax</a:t>
            </a:r>
            <a:r>
              <a:rPr lang="en-US" dirty="0"/>
              <a:t> – (anything) </a:t>
            </a:r>
            <a:r>
              <a:rPr lang="en-US" i="1" dirty="0"/>
              <a:t>may or may not</a:t>
            </a:r>
            <a:r>
              <a:rPr lang="en-US" dirty="0"/>
              <a:t> be a pointer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7C5EB32-6922-417F-9F31-3B37E278508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397000"/>
            <a:ext cx="4114800" cy="2342896"/>
          </a:xfrm>
        </p:spPr>
        <p:txBody>
          <a:bodyPr/>
          <a:lstStyle/>
          <a:p>
            <a:pPr marL="0" indent="0">
              <a:buNone/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Dump of assembler code for function main:</a:t>
            </a:r>
          </a:p>
          <a:p>
            <a:pPr marL="0" indent="0">
              <a:buNone/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=&gt; 0x40057d &lt;+0&gt;:  sub   $0x8,%rsp</a:t>
            </a:r>
          </a:p>
          <a:p>
            <a:pPr marL="0" indent="0">
              <a:buNone/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 0x400581 &lt;+4&gt;:  mov   </a:t>
            </a:r>
            <a:r>
              <a:rPr lang="en-US" sz="1200" dirty="0">
                <a:solidFill>
                  <a:schemeClr val="accent6">
                    <a:lumMod val="60000"/>
                    <a:lumOff val="4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(%</a:t>
            </a:r>
            <a:r>
              <a:rPr lang="en-US" sz="1200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rsi</a:t>
            </a:r>
            <a:r>
              <a:rPr lang="en-US" sz="1200" dirty="0">
                <a:solidFill>
                  <a:schemeClr val="accent6">
                    <a:lumMod val="60000"/>
                    <a:lumOff val="4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,%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rsi</a:t>
            </a:r>
            <a:endParaRPr lang="en-US" sz="12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 0x400584 &lt;+7&gt;:  mov   $0x400670,%edi</a:t>
            </a:r>
          </a:p>
          <a:p>
            <a:pPr marL="0" indent="0">
              <a:buNone/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 0x400589 &lt;+12&gt;: mov   $0x0,%eax</a:t>
            </a:r>
          </a:p>
          <a:p>
            <a:pPr marL="0" indent="0">
              <a:buNone/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 0x40058e &lt;+17&gt;: call  0x400460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261405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568640-3B1D-0694-F43C-5C3F0BAA05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Conditional reminder slide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986BE16-53DC-1AE9-95CE-C6A73CEDC24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Condition codes</a:t>
            </a:r>
          </a:p>
          <a:p>
            <a:pPr lvl="1"/>
            <a:r>
              <a:rPr lang="en-US" dirty="0"/>
              <a:t>Usually set by </a:t>
            </a:r>
            <a:r>
              <a:rPr lang="en-US" dirty="0" err="1"/>
              <a:t>cmp</a:t>
            </a:r>
            <a:r>
              <a:rPr lang="en-US" dirty="0"/>
              <a:t> or test</a:t>
            </a:r>
          </a:p>
          <a:p>
            <a:pPr lvl="1"/>
            <a:r>
              <a:rPr lang="en-US" dirty="0"/>
              <a:t>Other instructions may also implicitly set condition codes</a:t>
            </a:r>
          </a:p>
          <a:p>
            <a:pPr lvl="1"/>
            <a:endParaRPr lang="en-US" dirty="0"/>
          </a:p>
          <a:p>
            <a:r>
              <a:rPr lang="en-US" dirty="0"/>
              <a:t>Types of Condition codes</a:t>
            </a:r>
          </a:p>
          <a:p>
            <a:pPr lvl="1"/>
            <a:r>
              <a:rPr lang="en-US" dirty="0"/>
              <a:t>Zero Flag (ZF) , Carry Flag(CF), Sign Flag (SF).Overflow Flag (OF)</a:t>
            </a:r>
          </a:p>
          <a:p>
            <a:pPr lvl="1"/>
            <a:r>
              <a:rPr lang="en-US" dirty="0"/>
              <a:t>Exist inside a special FLAGS register</a:t>
            </a:r>
          </a:p>
          <a:p>
            <a:pPr marL="546100" lvl="1" indent="0">
              <a:buNone/>
            </a:pPr>
            <a:endParaRPr lang="en-US" dirty="0"/>
          </a:p>
          <a:p>
            <a:r>
              <a:rPr lang="en-US" dirty="0"/>
              <a:t>Jumps</a:t>
            </a:r>
          </a:p>
          <a:p>
            <a:pPr lvl="1"/>
            <a:r>
              <a:rPr lang="en-US" dirty="0"/>
              <a:t>Two kinds of jump instructions</a:t>
            </a:r>
          </a:p>
          <a:p>
            <a:pPr lvl="1"/>
            <a:r>
              <a:rPr lang="en-US" dirty="0"/>
              <a:t>Unconditional jump -  </a:t>
            </a:r>
            <a:r>
              <a:rPr lang="en-US" dirty="0" err="1"/>
              <a:t>jmp</a:t>
            </a:r>
            <a:r>
              <a:rPr lang="en-US" dirty="0"/>
              <a:t> </a:t>
            </a:r>
          </a:p>
          <a:p>
            <a:pPr lvl="1"/>
            <a:r>
              <a:rPr lang="en-US" dirty="0"/>
              <a:t>Conditional </a:t>
            </a:r>
            <a:r>
              <a:rPr lang="en-US" dirty="0" err="1"/>
              <a:t>j</a:t>
            </a:r>
            <a:r>
              <a:rPr lang="en-US" b="1" dirty="0" err="1">
                <a:solidFill>
                  <a:srgbClr val="FF0000"/>
                </a:solidFill>
              </a:rPr>
              <a:t>X</a:t>
            </a:r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537989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1" name="Shape 281"/>
          <p:cNvSpPr txBox="1">
            <a:spLocks noGrp="1"/>
          </p:cNvSpPr>
          <p:nvPr>
            <p:ph type="title"/>
          </p:nvPr>
        </p:nvSpPr>
        <p:spPr>
          <a:xfrm>
            <a:off x="381000" y="254000"/>
            <a:ext cx="8382000" cy="1143000"/>
          </a:xfrm>
          <a:noFill/>
          <a:ln>
            <a:noFill/>
          </a:ln>
        </p:spPr>
        <p:txBody>
          <a:bodyPr spcFirstLastPara="1" wrap="square" lIns="38100" tIns="38100" rIns="38100" bIns="38100" anchor="ctr" anchorCtr="0">
            <a:noAutofit/>
          </a:bodyPr>
          <a:lstStyle/>
          <a:p>
            <a:pPr lvl="0"/>
            <a:r>
              <a:rPr lang="en-US" dirty="0">
                <a:sym typeface="Calibri"/>
              </a:rPr>
              <a:t>Today</a:t>
            </a:r>
            <a:endParaRPr lang="en-US" dirty="0"/>
          </a:p>
        </p:txBody>
      </p:sp>
      <p:sp>
        <p:nvSpPr>
          <p:cNvPr id="282" name="Shape 282"/>
          <p:cNvSpPr txBox="1">
            <a:spLocks noGrp="1"/>
          </p:cNvSpPr>
          <p:nvPr>
            <p:ph type="body" idx="1"/>
          </p:nvPr>
        </p:nvSpPr>
        <p:spPr>
          <a:xfrm>
            <a:off x="381000" y="1397000"/>
            <a:ext cx="8382000" cy="5435600"/>
          </a:xfrm>
          <a:noFill/>
          <a:ln>
            <a:noFill/>
          </a:ln>
        </p:spPr>
        <p:txBody>
          <a:bodyPr spcFirstLastPara="1" wrap="square" lIns="38100" tIns="38100" rIns="38100" bIns="38100" anchor="t" anchorCtr="0">
            <a:noAutofit/>
          </a:bodyPr>
          <a:lstStyle/>
          <a:p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Review of a few tricky bits from yesterday</a:t>
            </a:r>
          </a:p>
          <a:p>
            <a:r>
              <a:rPr lang="en-US" dirty="0">
                <a:solidFill>
                  <a:schemeClr val="tx1"/>
                </a:solidFill>
              </a:rPr>
              <a:t>Loops</a:t>
            </a:r>
          </a:p>
          <a:p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Switch statements</a:t>
            </a:r>
          </a:p>
          <a:p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Procedures</a:t>
            </a:r>
          </a:p>
        </p:txBody>
      </p:sp>
    </p:spTree>
    <p:extLst>
      <p:ext uri="{BB962C8B-B14F-4D97-AF65-F5344CB8AC3E}">
        <p14:creationId xmlns:p14="http://schemas.microsoft.com/office/powerpoint/2010/main" val="190003710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057021-8B6E-59C5-6A23-40F07E0C2D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Loops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871EB92-EE22-C5E2-EECC-53C1FB1B4F3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What are the parts of a loop?</a:t>
            </a:r>
          </a:p>
          <a:p>
            <a:endParaRPr lang="en-US" dirty="0"/>
          </a:p>
          <a:p>
            <a:pPr lvl="1"/>
            <a:r>
              <a:rPr lang="en-US" dirty="0"/>
              <a:t>Initializer</a:t>
            </a:r>
          </a:p>
          <a:p>
            <a:pPr lvl="1"/>
            <a:r>
              <a:rPr lang="en-US" dirty="0"/>
              <a:t>Test</a:t>
            </a:r>
          </a:p>
          <a:p>
            <a:pPr lvl="1"/>
            <a:r>
              <a:rPr lang="en-US" dirty="0"/>
              <a:t>Update</a:t>
            </a:r>
          </a:p>
          <a:p>
            <a:pPr lvl="1"/>
            <a:r>
              <a:rPr lang="en-US" dirty="0"/>
              <a:t>Body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420D50C-2B2F-DAC1-0C59-BECC31582035}"/>
              </a:ext>
            </a:extLst>
          </p:cNvPr>
          <p:cNvSpPr/>
          <p:nvPr/>
        </p:nvSpPr>
        <p:spPr>
          <a:xfrm>
            <a:off x="515007" y="2196661"/>
            <a:ext cx="2522483" cy="18288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35784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5973D7-F081-B18B-9F90-B2AF714835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Assembly has Goto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275CE77-9316-1065-740A-D70E91E1E77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Loops need to be conceptualized with </a:t>
            </a:r>
            <a:r>
              <a:rPr lang="en-US" dirty="0" err="1"/>
              <a:t>goto</a:t>
            </a:r>
            <a:r>
              <a:rPr lang="en-US" dirty="0"/>
              <a:t> and conditionals</a:t>
            </a:r>
          </a:p>
          <a:p>
            <a:endParaRPr lang="en-US" dirty="0"/>
          </a:p>
          <a:p>
            <a:r>
              <a:rPr lang="en-US" dirty="0"/>
              <a:t>What distinguishes a loop’s </a:t>
            </a:r>
            <a:r>
              <a:rPr lang="en-US" dirty="0" err="1"/>
              <a:t>goto</a:t>
            </a:r>
            <a:r>
              <a:rPr lang="en-US" dirty="0"/>
              <a:t> from an if’s </a:t>
            </a:r>
            <a:r>
              <a:rPr lang="en-US" dirty="0" err="1"/>
              <a:t>goto</a:t>
            </a:r>
            <a:r>
              <a:rPr lang="en-US" dirty="0"/>
              <a:t>?</a:t>
            </a:r>
          </a:p>
          <a:p>
            <a:pPr lvl="1"/>
            <a:r>
              <a:rPr lang="en-US" dirty="0"/>
              <a:t>Since loops repeat code, which way will the </a:t>
            </a:r>
            <a:r>
              <a:rPr lang="en-US" dirty="0" err="1"/>
              <a:t>goto</a:t>
            </a:r>
            <a:r>
              <a:rPr lang="en-US" dirty="0"/>
              <a:t> go?</a:t>
            </a:r>
          </a:p>
        </p:txBody>
      </p:sp>
    </p:spTree>
    <p:extLst>
      <p:ext uri="{BB962C8B-B14F-4D97-AF65-F5344CB8AC3E}">
        <p14:creationId xmlns:p14="http://schemas.microsoft.com/office/powerpoint/2010/main" val="40229748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8F0BA5-C053-7CDC-EDAD-8C86BDC94C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Announcements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7239044-A4CB-2857-DB82-9B8B31E41DE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Recordings</a:t>
            </a:r>
          </a:p>
          <a:p>
            <a:pPr lvl="1"/>
            <a:r>
              <a:rPr lang="en-US" dirty="0"/>
              <a:t>Created and will be updating a page on Canvas with old recordings</a:t>
            </a:r>
          </a:p>
          <a:p>
            <a:endParaRPr lang="en-US" dirty="0"/>
          </a:p>
          <a:p>
            <a:r>
              <a:rPr lang="en-US" dirty="0"/>
              <a:t>Activities</a:t>
            </a:r>
          </a:p>
          <a:p>
            <a:pPr lvl="1"/>
            <a:r>
              <a:rPr lang="en-US" dirty="0"/>
              <a:t>There are optional activities to support understanding of the machine programming lectures</a:t>
            </a:r>
          </a:p>
          <a:p>
            <a:endParaRPr lang="en-US" dirty="0"/>
          </a:p>
          <a:p>
            <a:r>
              <a:rPr lang="en-US" dirty="0"/>
              <a:t>Deadlines</a:t>
            </a:r>
          </a:p>
          <a:p>
            <a:pPr lvl="1"/>
            <a:r>
              <a:rPr lang="en-US" dirty="0"/>
              <a:t>Written assignments are due by 11:59pm + 12 hours of grace time (no penalty)</a:t>
            </a:r>
          </a:p>
          <a:p>
            <a:endParaRPr lang="en-US" dirty="0"/>
          </a:p>
          <a:p>
            <a:r>
              <a:rPr lang="en-US" dirty="0"/>
              <a:t>Bomb Lab</a:t>
            </a:r>
          </a:p>
          <a:p>
            <a:pPr lvl="1"/>
            <a:r>
              <a:rPr lang="en-US" dirty="0"/>
              <a:t>Releases tonight</a:t>
            </a:r>
          </a:p>
        </p:txBody>
      </p:sp>
    </p:spTree>
    <p:extLst>
      <p:ext uri="{BB962C8B-B14F-4D97-AF65-F5344CB8AC3E}">
        <p14:creationId xmlns:p14="http://schemas.microsoft.com/office/powerpoint/2010/main" val="151853706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" name="Shape 583"/>
          <p:cNvSpPr/>
          <p:nvPr/>
        </p:nvSpPr>
        <p:spPr>
          <a:xfrm>
            <a:off x="457200" y="1447800"/>
            <a:ext cx="2616200" cy="444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8100" tIns="38100" rIns="38100" bIns="38100" anchor="t" anchorCtr="0">
            <a:noAutofit/>
          </a:bodyPr>
          <a:lstStyle/>
          <a:p>
            <a:pPr marL="185738" marR="0" lvl="0" indent="-185738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 Code</a:t>
            </a:r>
            <a:endParaRPr/>
          </a:p>
        </p:txBody>
      </p:sp>
      <p:sp>
        <p:nvSpPr>
          <p:cNvPr id="584" name="Shape 584"/>
          <p:cNvSpPr/>
          <p:nvPr/>
        </p:nvSpPr>
        <p:spPr>
          <a:xfrm>
            <a:off x="530225" y="1863724"/>
            <a:ext cx="3736976" cy="2632076"/>
          </a:xfrm>
          <a:prstGeom prst="rect">
            <a:avLst/>
          </a:prstGeom>
          <a:solidFill>
            <a:srgbClr val="F6F5BD"/>
          </a:solidFill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  <a:effectLst>
            <a:outerShdw dist="50799" dir="5400000" algn="ctr" rotWithShape="0">
              <a:schemeClr val="lt2">
                <a:alpha val="49803"/>
              </a:schemeClr>
            </a:outerShdw>
          </a:effectLst>
        </p:spPr>
        <p:txBody>
          <a:bodyPr spcFirstLastPara="1" wrap="square" lIns="38100" tIns="38100" rIns="38100" bIns="381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long </a:t>
            </a:r>
            <a:r>
              <a:rPr lang="en-US" sz="1800" b="1" dirty="0" err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pcount_do</a:t>
            </a:r>
            <a:endParaRPr sz="1800" b="1" dirty="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(unsigned long x) {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long result </a:t>
            </a:r>
            <a:r>
              <a:rPr lang="en-US" sz="18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= 0;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do {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 result += x </a:t>
            </a:r>
            <a:r>
              <a:rPr lang="en-US" sz="18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&amp; 0x1</a:t>
            </a:r>
            <a:r>
              <a:rPr lang="en-US" sz="1800" b="1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;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 x &gt;&gt;= 1;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} while (x);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return result;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}</a:t>
            </a:r>
            <a:endParaRPr dirty="0"/>
          </a:p>
        </p:txBody>
      </p:sp>
      <p:sp>
        <p:nvSpPr>
          <p:cNvPr id="585" name="Shape 585"/>
          <p:cNvSpPr/>
          <p:nvPr/>
        </p:nvSpPr>
        <p:spPr>
          <a:xfrm>
            <a:off x="4724400" y="1447800"/>
            <a:ext cx="2311400" cy="444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8100" tIns="38100" rIns="38100" bIns="38100" anchor="t" anchorCtr="0">
            <a:noAutofit/>
          </a:bodyPr>
          <a:lstStyle/>
          <a:p>
            <a:pPr marL="185738" marR="0" lvl="0" indent="-185738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Goto Version</a:t>
            </a:r>
            <a:endParaRPr/>
          </a:p>
        </p:txBody>
      </p:sp>
      <p:sp>
        <p:nvSpPr>
          <p:cNvPr id="586" name="Shape 586"/>
          <p:cNvSpPr/>
          <p:nvPr/>
        </p:nvSpPr>
        <p:spPr>
          <a:xfrm>
            <a:off x="4797424" y="1863724"/>
            <a:ext cx="4041775" cy="2936875"/>
          </a:xfrm>
          <a:prstGeom prst="rect">
            <a:avLst/>
          </a:prstGeom>
          <a:solidFill>
            <a:srgbClr val="D5F1CF"/>
          </a:solidFill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  <a:effectLst>
            <a:outerShdw dist="50799" dir="5400000" algn="ctr" rotWithShape="0">
              <a:schemeClr val="lt2">
                <a:alpha val="49803"/>
              </a:schemeClr>
            </a:outerShdw>
          </a:effectLst>
        </p:spPr>
        <p:txBody>
          <a:bodyPr spcFirstLastPara="1" wrap="square" lIns="38100" tIns="38100" rIns="38100" bIns="381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long </a:t>
            </a:r>
            <a:r>
              <a:rPr lang="en-US" sz="1800" b="1" dirty="0" err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pcount_goto</a:t>
            </a:r>
            <a:endParaRPr sz="1800" b="1" dirty="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(unsigned long x) {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long result </a:t>
            </a:r>
            <a:r>
              <a:rPr lang="en-US" sz="18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= 0;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dirty="0">
                <a:solidFill>
                  <a:srgbClr val="CC0000"/>
                </a:solidFill>
                <a:latin typeface="Courier New"/>
                <a:ea typeface="Courier New"/>
                <a:cs typeface="Courier New"/>
                <a:sym typeface="Courier New"/>
              </a:rPr>
              <a:t> loop: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result += x </a:t>
            </a:r>
            <a:r>
              <a:rPr lang="en-US" sz="18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&amp; 0x1</a:t>
            </a:r>
            <a:r>
              <a:rPr lang="en-US" sz="1800" b="1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;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x &gt;&gt;= 1;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if(x) </a:t>
            </a:r>
            <a:r>
              <a:rPr lang="en-US" sz="1800" b="1" dirty="0" err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goto</a:t>
            </a:r>
            <a:r>
              <a:rPr lang="en-US" sz="1800" b="1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-US" sz="1800" b="1" dirty="0">
                <a:solidFill>
                  <a:srgbClr val="CC0000"/>
                </a:solidFill>
                <a:latin typeface="Courier New"/>
                <a:ea typeface="Courier New"/>
                <a:cs typeface="Courier New"/>
                <a:sym typeface="Courier New"/>
              </a:rPr>
              <a:t>loop</a:t>
            </a:r>
            <a:r>
              <a:rPr lang="en-US" sz="1800" b="1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;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return result;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}</a:t>
            </a:r>
            <a:endParaRPr dirty="0"/>
          </a:p>
        </p:txBody>
      </p:sp>
      <p:sp>
        <p:nvSpPr>
          <p:cNvPr id="587" name="Shape 587"/>
          <p:cNvSpPr txBox="1">
            <a:spLocks noGrp="1"/>
          </p:cNvSpPr>
          <p:nvPr>
            <p:ph type="title"/>
          </p:nvPr>
        </p:nvSpPr>
        <p:spPr>
          <a:xfrm>
            <a:off x="381000" y="254000"/>
            <a:ext cx="83820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8100" tIns="38100" rIns="38100" bIns="38100" anchor="ctr" anchorCtr="0">
            <a:noAutofit/>
          </a:bodyPr>
          <a:lstStyle/>
          <a:p>
            <a:pPr marL="119063" marR="0" lvl="0" indent="-119063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“Do-While” Loop Example</a:t>
            </a:r>
            <a:endParaRPr/>
          </a:p>
        </p:txBody>
      </p:sp>
      <p:sp>
        <p:nvSpPr>
          <p:cNvPr id="588" name="Shape 588"/>
          <p:cNvSpPr txBox="1">
            <a:spLocks noGrp="1"/>
          </p:cNvSpPr>
          <p:nvPr>
            <p:ph type="body" idx="1"/>
          </p:nvPr>
        </p:nvSpPr>
        <p:spPr>
          <a:xfrm>
            <a:off x="381000" y="4953000"/>
            <a:ext cx="8382000" cy="128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8100" tIns="38100" rIns="38100" bIns="38100" anchor="t" anchorCtr="0">
            <a:noAutofit/>
          </a:bodyPr>
          <a:lstStyle/>
          <a:p>
            <a:pPr marL="254000" marR="0" lvl="0" indent="-254000" algn="l" rtl="0"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Char char="⬛"/>
            </a:pPr>
            <a:r>
              <a:rPr lang="en-US"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Count number of 1’s in argument </a:t>
            </a:r>
            <a:r>
              <a:rPr lang="en-US" sz="2400" b="1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x</a:t>
            </a:r>
            <a:r>
              <a:rPr lang="en-US"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(“popcount”)</a:t>
            </a:r>
            <a:endParaRPr/>
          </a:p>
          <a:p>
            <a:pPr marL="254000" marR="0" lvl="0" indent="-254000" algn="l" rtl="0">
              <a:spcBef>
                <a:spcPts val="60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Char char="⬛"/>
            </a:pPr>
            <a:r>
              <a:rPr lang="en-US"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Use conditional branch to either continue looping or to exit loop</a:t>
            </a:r>
            <a:endParaRPr sz="2400" b="1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" name="Shape 593"/>
          <p:cNvSpPr/>
          <p:nvPr/>
        </p:nvSpPr>
        <p:spPr>
          <a:xfrm>
            <a:off x="290513" y="1066800"/>
            <a:ext cx="2311400" cy="444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8100" tIns="38100" rIns="38100" bIns="381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Goto Version</a:t>
            </a:r>
            <a:endParaRPr/>
          </a:p>
        </p:txBody>
      </p:sp>
      <p:sp>
        <p:nvSpPr>
          <p:cNvPr id="594" name="Shape 594"/>
          <p:cNvSpPr txBox="1">
            <a:spLocks noGrp="1"/>
          </p:cNvSpPr>
          <p:nvPr>
            <p:ph type="title"/>
          </p:nvPr>
        </p:nvSpPr>
        <p:spPr>
          <a:xfrm>
            <a:off x="381000" y="254000"/>
            <a:ext cx="83820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8100" tIns="38100" rIns="38100" bIns="38100" anchor="ctr" anchorCtr="0">
            <a:noAutofit/>
          </a:bodyPr>
          <a:lstStyle/>
          <a:p>
            <a:pPr marL="119063" marR="0" lvl="0" indent="-119063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“Do-While” Loop Compilation</a:t>
            </a:r>
            <a:endParaRPr/>
          </a:p>
        </p:txBody>
      </p:sp>
      <p:sp>
        <p:nvSpPr>
          <p:cNvPr id="595" name="Shape 595"/>
          <p:cNvSpPr/>
          <p:nvPr/>
        </p:nvSpPr>
        <p:spPr>
          <a:xfrm>
            <a:off x="2152167" y="4176301"/>
            <a:ext cx="5791200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8100" tIns="38100" rIns="38100" bIns="381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dirty="0" err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movl</a:t>
            </a:r>
            <a:r>
              <a:rPr lang="en-US" sz="1800" b="1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 $0, %</a:t>
            </a:r>
            <a:r>
              <a:rPr lang="en-US" sz="1800" b="1" dirty="0" err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eax</a:t>
            </a:r>
            <a:r>
              <a:rPr lang="en-US" sz="1800" b="1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		#  result = 0</a:t>
            </a:r>
            <a:endParaRPr sz="1800" b="1" dirty="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.L2:				# loop:</a:t>
            </a:r>
            <a:endParaRPr sz="1800" b="1" dirty="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</a:t>
            </a:r>
            <a:r>
              <a:rPr lang="en-US" sz="1800" b="1" dirty="0" err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movq</a:t>
            </a:r>
            <a:r>
              <a:rPr lang="en-US" sz="1800" b="1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 %</a:t>
            </a:r>
            <a:r>
              <a:rPr lang="en-US" sz="1800" b="1" dirty="0" err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rdi</a:t>
            </a:r>
            <a:r>
              <a:rPr lang="en-US" sz="1800" b="1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, %</a:t>
            </a:r>
            <a:r>
              <a:rPr lang="en-US" sz="1800" b="1" dirty="0" err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rdx</a:t>
            </a:r>
            <a:r>
              <a:rPr lang="en-US" sz="1800" b="1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	</a:t>
            </a:r>
            <a:endParaRPr sz="1800" b="1" dirty="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</a:t>
            </a:r>
            <a:r>
              <a:rPr lang="en-US" sz="1800" b="1" dirty="0" err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andl</a:t>
            </a:r>
            <a:r>
              <a:rPr lang="en-US" sz="1800" b="1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 $1, %</a:t>
            </a:r>
            <a:r>
              <a:rPr lang="en-US" sz="1800" b="1" dirty="0" err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edx</a:t>
            </a:r>
            <a:r>
              <a:rPr lang="en-US" sz="1800" b="1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		#  t = x &amp; 0x1</a:t>
            </a:r>
            <a:endParaRPr sz="1800" b="1" dirty="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</a:t>
            </a:r>
            <a:r>
              <a:rPr lang="en-US" sz="1800" b="1" dirty="0" err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addq</a:t>
            </a:r>
            <a:r>
              <a:rPr lang="en-US" sz="1800" b="1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 %</a:t>
            </a:r>
            <a:r>
              <a:rPr lang="en-US" sz="1800" b="1" dirty="0" err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rdx</a:t>
            </a:r>
            <a:r>
              <a:rPr lang="en-US" sz="1800" b="1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, %</a:t>
            </a:r>
            <a:r>
              <a:rPr lang="en-US" sz="1800" b="1" dirty="0" err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rax</a:t>
            </a:r>
            <a:r>
              <a:rPr lang="en-US" sz="1800" b="1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	#  result += t</a:t>
            </a:r>
            <a:endParaRPr sz="1800" b="1" dirty="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</a:t>
            </a:r>
            <a:r>
              <a:rPr lang="en-US" sz="1800" b="1" dirty="0" err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shrq</a:t>
            </a:r>
            <a:r>
              <a:rPr lang="en-US" sz="1800" b="1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 %</a:t>
            </a:r>
            <a:r>
              <a:rPr lang="en-US" sz="1800" b="1" dirty="0" err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rdi</a:t>
            </a:r>
            <a:r>
              <a:rPr lang="en-US" sz="1800" b="1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		#  x &gt;&gt;= 1</a:t>
            </a:r>
            <a:endParaRPr sz="1800" b="1" dirty="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</a:t>
            </a:r>
            <a:r>
              <a:rPr lang="en-US" sz="1800" b="1" dirty="0" err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jne</a:t>
            </a:r>
            <a:r>
              <a:rPr lang="en-US" sz="1800" b="1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  .L2		#  if (x) </a:t>
            </a:r>
            <a:r>
              <a:rPr lang="en-US" sz="1800" b="1" dirty="0" err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goto</a:t>
            </a:r>
            <a:r>
              <a:rPr lang="en-US" sz="1800" b="1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loop</a:t>
            </a:r>
            <a:endParaRPr sz="1800" b="1" dirty="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rep; ret</a:t>
            </a:r>
            <a:endParaRPr sz="1800" b="1" dirty="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596" name="Shape 596"/>
          <p:cNvSpPr/>
          <p:nvPr/>
        </p:nvSpPr>
        <p:spPr>
          <a:xfrm>
            <a:off x="381000" y="1524001"/>
            <a:ext cx="4041775" cy="2590800"/>
          </a:xfrm>
          <a:prstGeom prst="rect">
            <a:avLst/>
          </a:prstGeom>
          <a:solidFill>
            <a:srgbClr val="D5F1CF"/>
          </a:solidFill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  <a:effectLst>
            <a:outerShdw dist="50799" dir="5400000" algn="ctr" rotWithShape="0">
              <a:schemeClr val="lt2">
                <a:alpha val="49803"/>
              </a:schemeClr>
            </a:outerShdw>
          </a:effectLst>
        </p:spPr>
        <p:txBody>
          <a:bodyPr spcFirstLastPara="1" wrap="square" lIns="38100" tIns="38100" rIns="38100" bIns="381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long </a:t>
            </a:r>
            <a:r>
              <a:rPr lang="en-US" sz="1800" b="1" dirty="0" err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pcount_goto</a:t>
            </a:r>
            <a:endParaRPr sz="1800" b="1" dirty="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(unsigned long x) {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long result </a:t>
            </a:r>
            <a:r>
              <a:rPr lang="en-US" sz="18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= 0;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dirty="0">
                <a:solidFill>
                  <a:srgbClr val="CC0000"/>
                </a:solidFill>
                <a:latin typeface="Courier New"/>
                <a:ea typeface="Courier New"/>
                <a:cs typeface="Courier New"/>
                <a:sym typeface="Courier New"/>
              </a:rPr>
              <a:t> loop: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result += x </a:t>
            </a:r>
            <a:r>
              <a:rPr lang="en-US" sz="18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&amp; 0x1</a:t>
            </a:r>
            <a:r>
              <a:rPr lang="en-US" sz="1800" b="1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;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x &gt;&gt;= 1;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if(x) </a:t>
            </a:r>
            <a:r>
              <a:rPr lang="en-US" sz="1800" b="1" dirty="0" err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goto</a:t>
            </a:r>
            <a:r>
              <a:rPr lang="en-US" sz="1800" b="1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-US" sz="1800" b="1" dirty="0">
                <a:solidFill>
                  <a:srgbClr val="CC0000"/>
                </a:solidFill>
                <a:latin typeface="Courier New"/>
                <a:ea typeface="Courier New"/>
                <a:cs typeface="Courier New"/>
                <a:sym typeface="Courier New"/>
              </a:rPr>
              <a:t>loop</a:t>
            </a:r>
            <a:r>
              <a:rPr lang="en-US" sz="1800" b="1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;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return result;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}</a:t>
            </a:r>
            <a:endParaRPr dirty="0"/>
          </a:p>
        </p:txBody>
      </p:sp>
      <p:graphicFrame>
        <p:nvGraphicFramePr>
          <p:cNvPr id="597" name="Shape 597"/>
          <p:cNvGraphicFramePr/>
          <p:nvPr/>
        </p:nvGraphicFramePr>
        <p:xfrm>
          <a:off x="4724400" y="1905000"/>
          <a:ext cx="3352800" cy="1143000"/>
        </p:xfrm>
        <a:graphic>
          <a:graphicData uri="http://schemas.openxmlformats.org/drawingml/2006/table">
            <a:tbl>
              <a:tblPr firstRow="1" bandRow="1">
                <a:noFill/>
                <a:tableStyleId>{E811F5D3-05FA-46A4-988F-C8BC2BAC8503}</a:tableStyleId>
              </a:tblPr>
              <a:tblGrid>
                <a:gridCol w="1676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76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Register</a:t>
                      </a:r>
                      <a:endParaRPr sz="18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Use(s)</a:t>
                      </a:r>
                      <a:endParaRPr sz="18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 i="0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%rdi</a:t>
                      </a:r>
                      <a:endParaRPr sz="1800" b="1" i="0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Argument </a:t>
                      </a:r>
                      <a:r>
                        <a:rPr lang="en-US" sz="1800" b="1" i="0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x</a:t>
                      </a:r>
                      <a:endParaRPr sz="1800" b="1" i="0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 i="0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%rax</a:t>
                      </a:r>
                      <a:endParaRPr sz="1800" b="1" i="0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 i="0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result</a:t>
                      </a:r>
                      <a:endParaRPr sz="1800" b="1" i="0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2" name="Shape 602"/>
          <p:cNvSpPr/>
          <p:nvPr/>
        </p:nvSpPr>
        <p:spPr>
          <a:xfrm>
            <a:off x="444500" y="1228725"/>
            <a:ext cx="2616200" cy="444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8100" tIns="38100" rIns="38100" bIns="38100" anchor="t" anchorCtr="0">
            <a:noAutofit/>
          </a:bodyPr>
          <a:lstStyle/>
          <a:p>
            <a:pPr marL="185738" marR="0" lvl="0" indent="-185738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 Code</a:t>
            </a:r>
            <a:endParaRPr/>
          </a:p>
        </p:txBody>
      </p:sp>
      <p:sp>
        <p:nvSpPr>
          <p:cNvPr id="603" name="Shape 603"/>
          <p:cNvSpPr/>
          <p:nvPr/>
        </p:nvSpPr>
        <p:spPr>
          <a:xfrm>
            <a:off x="533400" y="1641475"/>
            <a:ext cx="2895600" cy="1219200"/>
          </a:xfrm>
          <a:prstGeom prst="rect">
            <a:avLst/>
          </a:prstGeom>
          <a:solidFill>
            <a:srgbClr val="F6F5BD"/>
          </a:solidFill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  <a:effectLst>
            <a:outerShdw dist="50799" dir="5400000" algn="ctr" rotWithShape="0">
              <a:schemeClr val="lt2">
                <a:alpha val="49803"/>
              </a:schemeClr>
            </a:outerShdw>
          </a:effectLst>
        </p:spPr>
        <p:txBody>
          <a:bodyPr spcFirstLastPara="1" wrap="square" lIns="38100" tIns="38100" rIns="38100" bIns="381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do </a:t>
            </a:r>
            <a:endParaRPr sz="32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</a:t>
            </a:r>
            <a:r>
              <a:rPr lang="en-US" sz="2400" b="1" i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Body</a:t>
            </a:r>
            <a:endParaRPr sz="3200" b="1" i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while (</a:t>
            </a:r>
            <a:r>
              <a:rPr lang="en-US" sz="2400" b="1" i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Test</a:t>
            </a:r>
            <a:r>
              <a:rPr lang="en-US" sz="24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);</a:t>
            </a:r>
            <a:endParaRPr/>
          </a:p>
        </p:txBody>
      </p:sp>
      <p:sp>
        <p:nvSpPr>
          <p:cNvPr id="604" name="Shape 604"/>
          <p:cNvSpPr/>
          <p:nvPr/>
        </p:nvSpPr>
        <p:spPr>
          <a:xfrm>
            <a:off x="3810000" y="1219200"/>
            <a:ext cx="2311400" cy="444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8100" tIns="38100" rIns="38100" bIns="38100" anchor="t" anchorCtr="0">
            <a:noAutofit/>
          </a:bodyPr>
          <a:lstStyle/>
          <a:p>
            <a:pPr marL="185738" marR="0" lvl="0" indent="-185738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Goto Version</a:t>
            </a:r>
            <a:endParaRPr/>
          </a:p>
        </p:txBody>
      </p:sp>
      <p:sp>
        <p:nvSpPr>
          <p:cNvPr id="605" name="Shape 605"/>
          <p:cNvSpPr/>
          <p:nvPr/>
        </p:nvSpPr>
        <p:spPr>
          <a:xfrm>
            <a:off x="3886200" y="1631949"/>
            <a:ext cx="2743200" cy="1685925"/>
          </a:xfrm>
          <a:prstGeom prst="rect">
            <a:avLst/>
          </a:prstGeom>
          <a:solidFill>
            <a:srgbClr val="D5F1CF"/>
          </a:solidFill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  <a:effectLst>
            <a:outerShdw dist="50799" dir="5400000" algn="ctr" rotWithShape="0">
              <a:schemeClr val="lt2">
                <a:alpha val="49803"/>
              </a:schemeClr>
            </a:outerShdw>
          </a:effectLst>
        </p:spPr>
        <p:txBody>
          <a:bodyPr spcFirstLastPara="1" wrap="square" lIns="38100" tIns="38100" rIns="38100" bIns="381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loop:</a:t>
            </a:r>
            <a:endParaRPr sz="32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</a:t>
            </a:r>
            <a:r>
              <a:rPr lang="en-US" sz="2400" b="1" i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Body</a:t>
            </a:r>
            <a:endParaRPr sz="3200" b="1" i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if (</a:t>
            </a:r>
            <a:r>
              <a:rPr lang="en-US" sz="2400" b="1" i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Test</a:t>
            </a:r>
            <a:r>
              <a:rPr lang="en-US" sz="24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)</a:t>
            </a:r>
            <a:endParaRPr sz="32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 goto loop</a:t>
            </a:r>
            <a:endParaRPr/>
          </a:p>
        </p:txBody>
      </p:sp>
      <p:sp>
        <p:nvSpPr>
          <p:cNvPr id="606" name="Shape 606"/>
          <p:cNvSpPr txBox="1">
            <a:spLocks noGrp="1"/>
          </p:cNvSpPr>
          <p:nvPr>
            <p:ph type="title"/>
          </p:nvPr>
        </p:nvSpPr>
        <p:spPr>
          <a:xfrm>
            <a:off x="381000" y="254000"/>
            <a:ext cx="83820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8100" tIns="38100" rIns="38100" bIns="38100" anchor="ctr" anchorCtr="0">
            <a:noAutofit/>
          </a:bodyPr>
          <a:lstStyle/>
          <a:p>
            <a:pPr marL="119063" marR="0" lvl="0" indent="-119063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General “Do-While” Translation</a:t>
            </a:r>
            <a:endParaRPr/>
          </a:p>
        </p:txBody>
      </p:sp>
      <p:sp>
        <p:nvSpPr>
          <p:cNvPr id="607" name="Shape 607"/>
          <p:cNvSpPr txBox="1">
            <a:spLocks noGrp="1"/>
          </p:cNvSpPr>
          <p:nvPr>
            <p:ph type="body" idx="1"/>
          </p:nvPr>
        </p:nvSpPr>
        <p:spPr>
          <a:xfrm>
            <a:off x="381000" y="3035300"/>
            <a:ext cx="8382000" cy="3797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8100" tIns="38100" rIns="38100" bIns="38100" anchor="t" anchorCtr="0">
            <a:noAutofit/>
          </a:bodyPr>
          <a:lstStyle/>
          <a:p>
            <a:pPr marL="254000" marR="0" lvl="0" indent="-254000" algn="l" rtl="0"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Char char="⬛"/>
            </a:pPr>
            <a:r>
              <a:rPr lang="en-US"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Body:</a:t>
            </a:r>
            <a:endParaRPr/>
          </a:p>
          <a:p>
            <a:pPr marL="234950" marR="0" lvl="1" indent="-95250" algn="l" rtl="0">
              <a:spcBef>
                <a:spcPts val="50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None/>
            </a:pPr>
            <a:endParaRPr sz="20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34950" marR="0" lvl="1" indent="-95250" algn="l" rtl="0">
              <a:spcBef>
                <a:spcPts val="50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None/>
            </a:pPr>
            <a:endParaRPr sz="20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34950" marR="0" lvl="1" indent="-95250" algn="l" rtl="0">
              <a:spcBef>
                <a:spcPts val="50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None/>
            </a:pPr>
            <a:endParaRPr sz="20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34950" marR="0" lvl="1" indent="-95250" algn="l" rtl="0">
              <a:spcBef>
                <a:spcPts val="50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None/>
            </a:pPr>
            <a:endParaRPr sz="20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54000" marR="0" lvl="0" indent="-162560" algn="l" rtl="0">
              <a:spcBef>
                <a:spcPts val="60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None/>
            </a:pPr>
            <a:endParaRPr sz="2400" b="1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08" name="Shape 608"/>
          <p:cNvSpPr/>
          <p:nvPr/>
        </p:nvSpPr>
        <p:spPr>
          <a:xfrm>
            <a:off x="1625600" y="3146425"/>
            <a:ext cx="2222500" cy="226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8100" tIns="38100" rIns="38100" bIns="381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{</a:t>
            </a:r>
            <a:endParaRPr sz="4200" b="1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Statement</a:t>
            </a:r>
            <a:r>
              <a:rPr lang="en-US" sz="2000" b="1" baseline="-250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1</a:t>
            </a:r>
            <a:r>
              <a:rPr lang="en-US" sz="20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;</a:t>
            </a:r>
            <a:endParaRPr sz="4200" b="1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Statement</a:t>
            </a:r>
            <a:r>
              <a:rPr lang="en-US" sz="2000" b="1" baseline="-250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2</a:t>
            </a:r>
            <a:r>
              <a:rPr lang="en-US" sz="20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;</a:t>
            </a:r>
            <a:endParaRPr sz="4200" b="1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 …</a:t>
            </a:r>
            <a:endParaRPr sz="4200" b="1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Statement</a:t>
            </a:r>
            <a:r>
              <a:rPr lang="en-US" sz="2000" b="1" baseline="-250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n</a:t>
            </a:r>
            <a:r>
              <a:rPr lang="en-US" sz="20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;</a:t>
            </a:r>
            <a:endParaRPr sz="4200" b="1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}</a:t>
            </a:r>
            <a:endParaRPr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3" name="Shape 613"/>
          <p:cNvSpPr/>
          <p:nvPr/>
        </p:nvSpPr>
        <p:spPr>
          <a:xfrm>
            <a:off x="304800" y="3086100"/>
            <a:ext cx="2616200" cy="444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8100" tIns="38100" rIns="38100" bIns="38100" anchor="t" anchorCtr="0">
            <a:noAutofit/>
          </a:bodyPr>
          <a:lstStyle/>
          <a:p>
            <a:pPr marL="185738" marR="0" lvl="0" indent="-185738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While version</a:t>
            </a:r>
            <a:endParaRPr/>
          </a:p>
        </p:txBody>
      </p:sp>
      <p:sp>
        <p:nvSpPr>
          <p:cNvPr id="614" name="Shape 614"/>
          <p:cNvSpPr/>
          <p:nvPr/>
        </p:nvSpPr>
        <p:spPr>
          <a:xfrm>
            <a:off x="381000" y="3505200"/>
            <a:ext cx="2514600" cy="800100"/>
          </a:xfrm>
          <a:prstGeom prst="rect">
            <a:avLst/>
          </a:prstGeom>
          <a:solidFill>
            <a:srgbClr val="F6F5BD"/>
          </a:solidFill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  <a:effectLst>
            <a:outerShdw dist="50799" dir="5400000" algn="ctr" rotWithShape="0">
              <a:schemeClr val="lt2">
                <a:alpha val="49803"/>
              </a:schemeClr>
            </a:outerShdw>
          </a:effectLst>
        </p:spPr>
        <p:txBody>
          <a:bodyPr spcFirstLastPara="1" wrap="square" lIns="38100" tIns="38100" rIns="38100" bIns="381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while (</a:t>
            </a:r>
            <a:r>
              <a:rPr lang="en-US" sz="2400" b="1" i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Test</a:t>
            </a:r>
            <a:r>
              <a:rPr lang="en-US" sz="24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)</a:t>
            </a:r>
            <a:endParaRPr sz="32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</a:t>
            </a:r>
            <a:r>
              <a:rPr lang="en-US" sz="2400" b="1" i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Body</a:t>
            </a:r>
            <a:endParaRPr/>
          </a:p>
        </p:txBody>
      </p:sp>
      <p:sp>
        <p:nvSpPr>
          <p:cNvPr id="615" name="Shape 615"/>
          <p:cNvSpPr txBox="1">
            <a:spLocks noGrp="1"/>
          </p:cNvSpPr>
          <p:nvPr>
            <p:ph type="title"/>
          </p:nvPr>
        </p:nvSpPr>
        <p:spPr>
          <a:xfrm>
            <a:off x="381000" y="254000"/>
            <a:ext cx="83820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8100" tIns="38100" rIns="38100" bIns="38100" anchor="ctr" anchorCtr="0">
            <a:noAutofit/>
          </a:bodyPr>
          <a:lstStyle/>
          <a:p>
            <a:pPr marL="119063" marR="0" lvl="0" indent="-119063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General “While” Translation #1</a:t>
            </a:r>
            <a:endParaRPr sz="3600" b="1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16" name="Shape 616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Char char="⬛"/>
            </a:pPr>
            <a:r>
              <a:rPr lang="en-US"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“Jump-to-middle” translation</a:t>
            </a:r>
            <a:endParaRPr/>
          </a:p>
          <a:p>
            <a:pPr marL="342900" marR="0" lvl="0" indent="-342900" algn="l" rtl="0">
              <a:spcBef>
                <a:spcPts val="60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Char char="⬛"/>
            </a:pPr>
            <a:r>
              <a:rPr lang="en-US"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Used with </a:t>
            </a:r>
            <a:r>
              <a:rPr lang="en-US" sz="2400" b="1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-Og</a:t>
            </a:r>
            <a:endParaRPr sz="2400" b="1" i="0" u="none" strike="noStrike" cap="none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617" name="Shape 617"/>
          <p:cNvSpPr/>
          <p:nvPr/>
        </p:nvSpPr>
        <p:spPr>
          <a:xfrm>
            <a:off x="5181600" y="2095501"/>
            <a:ext cx="2908300" cy="444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8100" tIns="38100" rIns="38100" bIns="38100" anchor="t" anchorCtr="0">
            <a:noAutofit/>
          </a:bodyPr>
          <a:lstStyle/>
          <a:p>
            <a:pPr marL="185738" marR="0" lvl="0" indent="-185738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Goto Version</a:t>
            </a:r>
            <a:endParaRPr/>
          </a:p>
        </p:txBody>
      </p:sp>
      <p:sp>
        <p:nvSpPr>
          <p:cNvPr id="618" name="Shape 618"/>
          <p:cNvSpPr/>
          <p:nvPr/>
        </p:nvSpPr>
        <p:spPr>
          <a:xfrm>
            <a:off x="5257800" y="2514600"/>
            <a:ext cx="3429000" cy="2624138"/>
          </a:xfrm>
          <a:prstGeom prst="rect">
            <a:avLst/>
          </a:prstGeom>
          <a:solidFill>
            <a:srgbClr val="D5F1CF"/>
          </a:solidFill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  <a:effectLst>
            <a:outerShdw dist="50799" dir="5400000" algn="ctr" rotWithShape="0">
              <a:schemeClr val="lt2">
                <a:alpha val="49803"/>
              </a:schemeClr>
            </a:outerShdw>
          </a:effectLst>
        </p:spPr>
        <p:txBody>
          <a:bodyPr spcFirstLastPara="1" wrap="square" lIns="38100" tIns="38100" rIns="38100" bIns="381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goto test;</a:t>
            </a:r>
            <a:endParaRPr sz="32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loop:</a:t>
            </a:r>
            <a:endParaRPr sz="32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</a:t>
            </a:r>
            <a:r>
              <a:rPr lang="en-US" sz="2400" b="1" i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Body</a:t>
            </a:r>
            <a:endParaRPr sz="3200" b="1" i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test: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if (</a:t>
            </a:r>
            <a:r>
              <a:rPr lang="en-US" sz="2400" b="1" i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Test</a:t>
            </a:r>
            <a:r>
              <a:rPr lang="en-US" sz="24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)</a:t>
            </a:r>
            <a:endParaRPr sz="32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 goto loop;</a:t>
            </a:r>
            <a:endParaRPr sz="32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done:</a:t>
            </a:r>
            <a:endParaRPr/>
          </a:p>
        </p:txBody>
      </p:sp>
      <p:sp>
        <p:nvSpPr>
          <p:cNvPr id="619" name="Shape 619"/>
          <p:cNvSpPr/>
          <p:nvPr/>
        </p:nvSpPr>
        <p:spPr>
          <a:xfrm rot="-5400000">
            <a:off x="3657600" y="3048000"/>
            <a:ext cx="762000" cy="1524000"/>
          </a:xfrm>
          <a:custGeom>
            <a:avLst/>
            <a:gdLst/>
            <a:ahLst/>
            <a:cxnLst/>
            <a:rect l="0" t="0" r="0" b="0"/>
            <a:pathLst>
              <a:path w="21600" h="21600" extrusionOk="0">
                <a:moveTo>
                  <a:pt x="0" y="16200"/>
                </a:moveTo>
                <a:lnTo>
                  <a:pt x="5400" y="16200"/>
                </a:lnTo>
                <a:lnTo>
                  <a:pt x="5400" y="0"/>
                </a:lnTo>
                <a:lnTo>
                  <a:pt x="16200" y="0"/>
                </a:lnTo>
                <a:lnTo>
                  <a:pt x="16200" y="16200"/>
                </a:lnTo>
                <a:lnTo>
                  <a:pt x="21600" y="16200"/>
                </a:lnTo>
                <a:lnTo>
                  <a:pt x="10800" y="21600"/>
                </a:lnTo>
                <a:close/>
                <a:moveTo>
                  <a:pt x="0" y="16200"/>
                </a:moveTo>
              </a:path>
            </a:pathLst>
          </a:custGeom>
          <a:solidFill>
            <a:srgbClr val="980002"/>
          </a:solidFill>
          <a:ln>
            <a:noFill/>
          </a:ln>
          <a:effectLst>
            <a:outerShdw dist="50799" dir="5400000" algn="ctr" rotWithShape="0">
              <a:schemeClr val="lt2">
                <a:alpha val="49803"/>
              </a:schemeClr>
            </a:outerShdw>
          </a:effectLst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4200">
              <a:solidFill>
                <a:srgbClr val="000000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" name="Shape 624"/>
          <p:cNvSpPr/>
          <p:nvPr/>
        </p:nvSpPr>
        <p:spPr>
          <a:xfrm>
            <a:off x="457200" y="1447800"/>
            <a:ext cx="2616200" cy="444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8100" tIns="38100" rIns="38100" bIns="38100" anchor="t" anchorCtr="0">
            <a:noAutofit/>
          </a:bodyPr>
          <a:lstStyle/>
          <a:p>
            <a:pPr marL="185738" marR="0" lvl="0" indent="-185738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 Code</a:t>
            </a:r>
            <a:endParaRPr/>
          </a:p>
        </p:txBody>
      </p:sp>
      <p:sp>
        <p:nvSpPr>
          <p:cNvPr id="625" name="Shape 625"/>
          <p:cNvSpPr/>
          <p:nvPr/>
        </p:nvSpPr>
        <p:spPr>
          <a:xfrm>
            <a:off x="530225" y="1863724"/>
            <a:ext cx="3736976" cy="2632076"/>
          </a:xfrm>
          <a:prstGeom prst="rect">
            <a:avLst/>
          </a:prstGeom>
          <a:solidFill>
            <a:srgbClr val="F6F5BD"/>
          </a:solidFill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  <a:effectLst>
            <a:outerShdw dist="50799" dir="5400000" algn="ctr" rotWithShape="0">
              <a:schemeClr val="lt2">
                <a:alpha val="49803"/>
              </a:schemeClr>
            </a:outerShdw>
          </a:effectLst>
        </p:spPr>
        <p:txBody>
          <a:bodyPr spcFirstLastPara="1" wrap="square" lIns="38100" tIns="38100" rIns="38100" bIns="381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long </a:t>
            </a:r>
            <a:r>
              <a:rPr lang="en-US" sz="1800" b="1" dirty="0" err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pcount_while</a:t>
            </a:r>
            <a:endParaRPr sz="1800" b="1" dirty="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(unsigned long x) {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long result </a:t>
            </a:r>
            <a:r>
              <a:rPr lang="en-US" sz="18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= 0;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while (x) {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 result += x </a:t>
            </a:r>
            <a:r>
              <a:rPr lang="en-US" sz="18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&amp; 0x1</a:t>
            </a:r>
            <a:r>
              <a:rPr lang="en-US" sz="1800" b="1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;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 x &gt;&gt;= 1;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}</a:t>
            </a:r>
            <a:endParaRPr sz="1800" b="1" dirty="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return result;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}</a:t>
            </a:r>
            <a:endParaRPr dirty="0"/>
          </a:p>
        </p:txBody>
      </p:sp>
      <p:sp>
        <p:nvSpPr>
          <p:cNvPr id="626" name="Shape 626"/>
          <p:cNvSpPr/>
          <p:nvPr/>
        </p:nvSpPr>
        <p:spPr>
          <a:xfrm>
            <a:off x="4724400" y="1447800"/>
            <a:ext cx="2311400" cy="444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8100" tIns="38100" rIns="38100" bIns="38100" anchor="t" anchorCtr="0">
            <a:noAutofit/>
          </a:bodyPr>
          <a:lstStyle/>
          <a:p>
            <a:pPr marL="185738" marR="0" lvl="0" indent="-185738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Jump to Middle Version</a:t>
            </a:r>
            <a:endParaRPr/>
          </a:p>
        </p:txBody>
      </p:sp>
      <p:sp>
        <p:nvSpPr>
          <p:cNvPr id="627" name="Shape 627"/>
          <p:cNvSpPr/>
          <p:nvPr/>
        </p:nvSpPr>
        <p:spPr>
          <a:xfrm>
            <a:off x="4797424" y="1863724"/>
            <a:ext cx="4041775" cy="3165476"/>
          </a:xfrm>
          <a:prstGeom prst="rect">
            <a:avLst/>
          </a:prstGeom>
          <a:solidFill>
            <a:srgbClr val="D5F1CF"/>
          </a:solidFill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  <a:effectLst>
            <a:outerShdw dist="50799" dir="5400000" algn="ctr" rotWithShape="0">
              <a:schemeClr val="lt2">
                <a:alpha val="49803"/>
              </a:schemeClr>
            </a:outerShdw>
          </a:effectLst>
        </p:spPr>
        <p:txBody>
          <a:bodyPr spcFirstLastPara="1" wrap="square" lIns="38100" tIns="38100" rIns="38100" bIns="381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long </a:t>
            </a:r>
            <a:r>
              <a:rPr lang="en-US" sz="1800" b="1" dirty="0" err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pcount_goto_jtm</a:t>
            </a:r>
            <a:endParaRPr sz="1800" b="1" dirty="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(unsigned long x) {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long result </a:t>
            </a:r>
            <a:r>
              <a:rPr lang="en-US" sz="18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= 0;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</a:t>
            </a:r>
            <a:r>
              <a:rPr lang="en-US" sz="1800" b="1" dirty="0" err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goto</a:t>
            </a:r>
            <a:r>
              <a:rPr lang="en-US" sz="1800" b="1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-US" sz="1800" b="1" dirty="0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test</a:t>
            </a:r>
            <a:r>
              <a:rPr lang="en-US" sz="1800" b="1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;</a:t>
            </a:r>
            <a:endParaRPr sz="1800" b="1" dirty="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dirty="0">
                <a:solidFill>
                  <a:srgbClr val="CC0000"/>
                </a:solidFill>
                <a:latin typeface="Courier New"/>
                <a:ea typeface="Courier New"/>
                <a:cs typeface="Courier New"/>
                <a:sym typeface="Courier New"/>
              </a:rPr>
              <a:t> loop: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result += x </a:t>
            </a:r>
            <a:r>
              <a:rPr lang="en-US" sz="18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&amp; 0x1</a:t>
            </a:r>
            <a:r>
              <a:rPr lang="en-US" sz="1800" b="1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;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x &gt;&gt;= 1;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-US" sz="1800" b="1" dirty="0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test:</a:t>
            </a:r>
            <a:endParaRPr sz="1800" b="1" dirty="0">
              <a:solidFill>
                <a:srgbClr val="0000FF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if(x) </a:t>
            </a:r>
            <a:r>
              <a:rPr lang="en-US" sz="1800" b="1" dirty="0" err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goto</a:t>
            </a:r>
            <a:r>
              <a:rPr lang="en-US" sz="1800" b="1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-US" sz="1800" b="1" dirty="0">
                <a:solidFill>
                  <a:srgbClr val="CC0000"/>
                </a:solidFill>
                <a:latin typeface="Courier New"/>
                <a:ea typeface="Courier New"/>
                <a:cs typeface="Courier New"/>
                <a:sym typeface="Courier New"/>
              </a:rPr>
              <a:t>loop</a:t>
            </a:r>
            <a:r>
              <a:rPr lang="en-US" sz="1800" b="1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;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return result;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}</a:t>
            </a:r>
            <a:endParaRPr dirty="0"/>
          </a:p>
        </p:txBody>
      </p:sp>
      <p:sp>
        <p:nvSpPr>
          <p:cNvPr id="628" name="Shape 628"/>
          <p:cNvSpPr txBox="1">
            <a:spLocks noGrp="1"/>
          </p:cNvSpPr>
          <p:nvPr>
            <p:ph type="title"/>
          </p:nvPr>
        </p:nvSpPr>
        <p:spPr>
          <a:xfrm>
            <a:off x="381000" y="254000"/>
            <a:ext cx="83820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8100" tIns="38100" rIns="38100" bIns="38100" anchor="ctr" anchorCtr="0">
            <a:noAutofit/>
          </a:bodyPr>
          <a:lstStyle/>
          <a:p>
            <a:pPr marL="119063" marR="0" lvl="0" indent="-119063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While Loop Example #1</a:t>
            </a:r>
            <a:endParaRPr sz="3600" b="1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29" name="Shape 629"/>
          <p:cNvSpPr txBox="1">
            <a:spLocks noGrp="1"/>
          </p:cNvSpPr>
          <p:nvPr>
            <p:ph type="body" idx="1"/>
          </p:nvPr>
        </p:nvSpPr>
        <p:spPr>
          <a:xfrm>
            <a:off x="381000" y="5118100"/>
            <a:ext cx="8382000" cy="128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8100" tIns="38100" rIns="38100" bIns="38100" anchor="t" anchorCtr="0">
            <a:noAutofit/>
          </a:bodyPr>
          <a:lstStyle/>
          <a:p>
            <a:pPr marL="254000" marR="0" lvl="0" indent="-254000" algn="l" rtl="0"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Char char="⬛"/>
            </a:pPr>
            <a:r>
              <a:rPr lang="en-US"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Compare to do-while version of function</a:t>
            </a:r>
            <a:endParaRPr/>
          </a:p>
          <a:p>
            <a:pPr marL="254000" marR="0" lvl="0" indent="-254000" algn="l" rtl="0">
              <a:spcBef>
                <a:spcPts val="60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Char char="⬛"/>
            </a:pPr>
            <a:r>
              <a:rPr lang="en-US"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Initial goto starts loop at test</a:t>
            </a:r>
            <a:endParaRPr sz="2400" b="1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" name="Shape 634"/>
          <p:cNvSpPr/>
          <p:nvPr/>
        </p:nvSpPr>
        <p:spPr>
          <a:xfrm>
            <a:off x="533400" y="1524000"/>
            <a:ext cx="2616200" cy="444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8100" tIns="38100" rIns="38100" bIns="38100" anchor="t" anchorCtr="0">
            <a:noAutofit/>
          </a:bodyPr>
          <a:lstStyle/>
          <a:p>
            <a:pPr marL="185738" marR="0" lvl="0" indent="-185738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While version</a:t>
            </a:r>
            <a:endParaRPr/>
          </a:p>
        </p:txBody>
      </p:sp>
      <p:sp>
        <p:nvSpPr>
          <p:cNvPr id="635" name="Shape 635"/>
          <p:cNvSpPr/>
          <p:nvPr/>
        </p:nvSpPr>
        <p:spPr>
          <a:xfrm>
            <a:off x="609600" y="2006601"/>
            <a:ext cx="2514600" cy="800100"/>
          </a:xfrm>
          <a:prstGeom prst="rect">
            <a:avLst/>
          </a:prstGeom>
          <a:solidFill>
            <a:srgbClr val="F6F5BD"/>
          </a:solidFill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  <a:effectLst>
            <a:outerShdw dist="50799" dir="5400000" algn="ctr" rotWithShape="0">
              <a:schemeClr val="lt2">
                <a:alpha val="49803"/>
              </a:schemeClr>
            </a:outerShdw>
          </a:effectLst>
        </p:spPr>
        <p:txBody>
          <a:bodyPr spcFirstLastPara="1" wrap="square" lIns="38100" tIns="38100" rIns="38100" bIns="381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while (</a:t>
            </a:r>
            <a:r>
              <a:rPr lang="en-US" sz="2400" b="1" i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Test</a:t>
            </a:r>
            <a:r>
              <a:rPr lang="en-US" sz="24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)</a:t>
            </a:r>
            <a:endParaRPr sz="32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</a:t>
            </a:r>
            <a:r>
              <a:rPr lang="en-US" sz="2400" b="1" i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Body</a:t>
            </a:r>
            <a:endParaRPr/>
          </a:p>
        </p:txBody>
      </p:sp>
      <p:sp>
        <p:nvSpPr>
          <p:cNvPr id="636" name="Shape 636"/>
          <p:cNvSpPr/>
          <p:nvPr/>
        </p:nvSpPr>
        <p:spPr>
          <a:xfrm>
            <a:off x="533400" y="3687764"/>
            <a:ext cx="2908300" cy="444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8100" tIns="38100" rIns="38100" bIns="38100" anchor="t" anchorCtr="0">
            <a:noAutofit/>
          </a:bodyPr>
          <a:lstStyle/>
          <a:p>
            <a:pPr marL="185738" marR="0" lvl="0" indent="-185738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Do-While Version</a:t>
            </a:r>
            <a:endParaRPr/>
          </a:p>
        </p:txBody>
      </p:sp>
      <p:sp>
        <p:nvSpPr>
          <p:cNvPr id="637" name="Shape 637"/>
          <p:cNvSpPr/>
          <p:nvPr/>
        </p:nvSpPr>
        <p:spPr>
          <a:xfrm>
            <a:off x="457200" y="4106863"/>
            <a:ext cx="3048000" cy="2205037"/>
          </a:xfrm>
          <a:prstGeom prst="rect">
            <a:avLst/>
          </a:prstGeom>
          <a:solidFill>
            <a:srgbClr val="F6F5BD"/>
          </a:solidFill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  <a:effectLst>
            <a:outerShdw dist="50799" dir="5400000" algn="ctr" rotWithShape="0">
              <a:schemeClr val="lt2">
                <a:alpha val="49803"/>
              </a:schemeClr>
            </a:outerShdw>
          </a:effectLst>
        </p:spPr>
        <p:txBody>
          <a:bodyPr spcFirstLastPara="1" wrap="square" lIns="38100" tIns="38100" rIns="38100" bIns="381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if (!</a:t>
            </a:r>
            <a:r>
              <a:rPr lang="en-US" sz="2400" b="1" i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Test</a:t>
            </a:r>
            <a:r>
              <a:rPr lang="en-US" sz="24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) </a:t>
            </a:r>
            <a:endParaRPr sz="32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 goto done;</a:t>
            </a:r>
            <a:endParaRPr sz="32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do</a:t>
            </a:r>
            <a:endParaRPr sz="32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 </a:t>
            </a:r>
            <a:r>
              <a:rPr lang="en-US" sz="2400" b="1" i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Body</a:t>
            </a:r>
            <a:endParaRPr sz="3200" b="1" i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 while(</a:t>
            </a:r>
            <a:r>
              <a:rPr lang="en-US" sz="2400" b="1" i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Test</a:t>
            </a:r>
            <a:r>
              <a:rPr lang="en-US" sz="24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);</a:t>
            </a:r>
            <a:endParaRPr sz="32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done:</a:t>
            </a:r>
            <a:endParaRPr/>
          </a:p>
        </p:txBody>
      </p:sp>
      <p:sp>
        <p:nvSpPr>
          <p:cNvPr id="638" name="Shape 638"/>
          <p:cNvSpPr txBox="1">
            <a:spLocks noGrp="1"/>
          </p:cNvSpPr>
          <p:nvPr>
            <p:ph type="title"/>
          </p:nvPr>
        </p:nvSpPr>
        <p:spPr>
          <a:xfrm>
            <a:off x="381000" y="254000"/>
            <a:ext cx="83820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8100" tIns="38100" rIns="38100" bIns="38100" anchor="ctr" anchorCtr="0">
            <a:noAutofit/>
          </a:bodyPr>
          <a:lstStyle/>
          <a:p>
            <a:pPr marL="119063" marR="0" lvl="0" indent="-119063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General “While” Translation #2</a:t>
            </a:r>
            <a:endParaRPr sz="3600" b="1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39" name="Shape 639"/>
          <p:cNvSpPr txBox="1">
            <a:spLocks noGrp="1"/>
          </p:cNvSpPr>
          <p:nvPr>
            <p:ph type="body" idx="1"/>
          </p:nvPr>
        </p:nvSpPr>
        <p:spPr>
          <a:xfrm>
            <a:off x="4267200" y="1752600"/>
            <a:ext cx="4419600" cy="3992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Char char="⬛"/>
            </a:pPr>
            <a:r>
              <a:rPr lang="en-US"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“Do-while” conversion</a:t>
            </a:r>
            <a:endParaRPr/>
          </a:p>
          <a:p>
            <a:pPr marL="342900" marR="0" lvl="0" indent="-342900" algn="l" rtl="0">
              <a:spcBef>
                <a:spcPts val="60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Char char="⬛"/>
            </a:pPr>
            <a:r>
              <a:rPr lang="en-US"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Used with </a:t>
            </a:r>
            <a:r>
              <a:rPr lang="en-US" sz="2400" b="1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–O1</a:t>
            </a:r>
            <a:endParaRPr sz="2400" b="1" i="0" u="none" strike="noStrike" cap="none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640" name="Shape 640"/>
          <p:cNvSpPr/>
          <p:nvPr/>
        </p:nvSpPr>
        <p:spPr>
          <a:xfrm>
            <a:off x="5257800" y="3352800"/>
            <a:ext cx="2908300" cy="444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8100" tIns="38100" rIns="38100" bIns="38100" anchor="t" anchorCtr="0">
            <a:noAutofit/>
          </a:bodyPr>
          <a:lstStyle/>
          <a:p>
            <a:pPr marL="185738" marR="0" lvl="0" indent="-185738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Goto Version</a:t>
            </a:r>
            <a:endParaRPr/>
          </a:p>
        </p:txBody>
      </p:sp>
      <p:sp>
        <p:nvSpPr>
          <p:cNvPr id="641" name="Shape 641"/>
          <p:cNvSpPr/>
          <p:nvPr/>
        </p:nvSpPr>
        <p:spPr>
          <a:xfrm>
            <a:off x="5334000" y="3771899"/>
            <a:ext cx="3429000" cy="2624138"/>
          </a:xfrm>
          <a:prstGeom prst="rect">
            <a:avLst/>
          </a:prstGeom>
          <a:solidFill>
            <a:srgbClr val="D5F1CF"/>
          </a:solidFill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  <a:effectLst>
            <a:outerShdw dist="50799" dir="5400000" algn="ctr" rotWithShape="0">
              <a:schemeClr val="lt2">
                <a:alpha val="49803"/>
              </a:schemeClr>
            </a:outerShdw>
          </a:effectLst>
        </p:spPr>
        <p:txBody>
          <a:bodyPr spcFirstLastPara="1" wrap="square" lIns="38100" tIns="38100" rIns="38100" bIns="381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if (!</a:t>
            </a:r>
            <a:r>
              <a:rPr lang="en-US" sz="2400" b="1" i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Test</a:t>
            </a:r>
            <a:r>
              <a:rPr lang="en-US" sz="24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)</a:t>
            </a:r>
            <a:endParaRPr sz="32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 goto done;</a:t>
            </a:r>
            <a:endParaRPr sz="32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loop:</a:t>
            </a:r>
            <a:endParaRPr sz="32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</a:t>
            </a:r>
            <a:r>
              <a:rPr lang="en-US" sz="2400" b="1" i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Body</a:t>
            </a:r>
            <a:endParaRPr sz="3200" b="1" i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if (</a:t>
            </a:r>
            <a:r>
              <a:rPr lang="en-US" sz="2400" b="1" i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Test</a:t>
            </a:r>
            <a:r>
              <a:rPr lang="en-US" sz="24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)</a:t>
            </a:r>
            <a:endParaRPr sz="32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 goto loop;</a:t>
            </a:r>
            <a:endParaRPr sz="32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done:</a:t>
            </a:r>
            <a:endParaRPr/>
          </a:p>
        </p:txBody>
      </p:sp>
      <p:sp>
        <p:nvSpPr>
          <p:cNvPr id="642" name="Shape 642"/>
          <p:cNvSpPr/>
          <p:nvPr/>
        </p:nvSpPr>
        <p:spPr>
          <a:xfrm>
            <a:off x="1371600" y="2878138"/>
            <a:ext cx="762000" cy="842963"/>
          </a:xfrm>
          <a:custGeom>
            <a:avLst/>
            <a:gdLst/>
            <a:ahLst/>
            <a:cxnLst/>
            <a:rect l="0" t="0" r="0" b="0"/>
            <a:pathLst>
              <a:path w="21600" h="21600" extrusionOk="0">
                <a:moveTo>
                  <a:pt x="0" y="11842"/>
                </a:moveTo>
                <a:lnTo>
                  <a:pt x="5400" y="11842"/>
                </a:lnTo>
                <a:lnTo>
                  <a:pt x="5400" y="0"/>
                </a:lnTo>
                <a:lnTo>
                  <a:pt x="16200" y="0"/>
                </a:lnTo>
                <a:lnTo>
                  <a:pt x="16200" y="11842"/>
                </a:lnTo>
                <a:lnTo>
                  <a:pt x="21600" y="11842"/>
                </a:lnTo>
                <a:lnTo>
                  <a:pt x="10800" y="21600"/>
                </a:lnTo>
                <a:close/>
                <a:moveTo>
                  <a:pt x="0" y="11842"/>
                </a:moveTo>
              </a:path>
            </a:pathLst>
          </a:custGeom>
          <a:solidFill>
            <a:srgbClr val="980002"/>
          </a:solidFill>
          <a:ln>
            <a:noFill/>
          </a:ln>
          <a:effectLst>
            <a:outerShdw dist="50799" dir="5400000" algn="ctr" rotWithShape="0">
              <a:schemeClr val="lt2">
                <a:alpha val="49803"/>
              </a:schemeClr>
            </a:outerShdw>
          </a:effectLst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4200">
              <a:solidFill>
                <a:srgbClr val="000000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643" name="Shape 643"/>
          <p:cNvSpPr/>
          <p:nvPr/>
        </p:nvSpPr>
        <p:spPr>
          <a:xfrm rot="-5400000">
            <a:off x="4038600" y="4178301"/>
            <a:ext cx="762000" cy="1524000"/>
          </a:xfrm>
          <a:custGeom>
            <a:avLst/>
            <a:gdLst/>
            <a:ahLst/>
            <a:cxnLst/>
            <a:rect l="0" t="0" r="0" b="0"/>
            <a:pathLst>
              <a:path w="21600" h="21600" extrusionOk="0">
                <a:moveTo>
                  <a:pt x="0" y="16200"/>
                </a:moveTo>
                <a:lnTo>
                  <a:pt x="5400" y="16200"/>
                </a:lnTo>
                <a:lnTo>
                  <a:pt x="5400" y="0"/>
                </a:lnTo>
                <a:lnTo>
                  <a:pt x="16200" y="0"/>
                </a:lnTo>
                <a:lnTo>
                  <a:pt x="16200" y="16200"/>
                </a:lnTo>
                <a:lnTo>
                  <a:pt x="21600" y="16200"/>
                </a:lnTo>
                <a:lnTo>
                  <a:pt x="10800" y="21600"/>
                </a:lnTo>
                <a:close/>
                <a:moveTo>
                  <a:pt x="0" y="16200"/>
                </a:moveTo>
              </a:path>
            </a:pathLst>
          </a:custGeom>
          <a:solidFill>
            <a:srgbClr val="980002"/>
          </a:solidFill>
          <a:ln>
            <a:noFill/>
          </a:ln>
          <a:effectLst>
            <a:outerShdw dist="50799" dir="5400000" algn="ctr" rotWithShape="0">
              <a:schemeClr val="lt2">
                <a:alpha val="49803"/>
              </a:schemeClr>
            </a:outerShdw>
          </a:effectLst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4200">
              <a:solidFill>
                <a:srgbClr val="000000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8" name="Shape 648"/>
          <p:cNvSpPr/>
          <p:nvPr/>
        </p:nvSpPr>
        <p:spPr>
          <a:xfrm>
            <a:off x="457200" y="1447800"/>
            <a:ext cx="2616200" cy="444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8100" tIns="38100" rIns="38100" bIns="38100" anchor="t" anchorCtr="0">
            <a:noAutofit/>
          </a:bodyPr>
          <a:lstStyle/>
          <a:p>
            <a:pPr marL="185738" marR="0" lvl="0" indent="-185738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 Code</a:t>
            </a:r>
            <a:endParaRPr/>
          </a:p>
        </p:txBody>
      </p:sp>
      <p:sp>
        <p:nvSpPr>
          <p:cNvPr id="649" name="Shape 649"/>
          <p:cNvSpPr/>
          <p:nvPr/>
        </p:nvSpPr>
        <p:spPr>
          <a:xfrm>
            <a:off x="530225" y="1863724"/>
            <a:ext cx="3736976" cy="2632076"/>
          </a:xfrm>
          <a:prstGeom prst="rect">
            <a:avLst/>
          </a:prstGeom>
          <a:solidFill>
            <a:srgbClr val="F6F5BD"/>
          </a:solidFill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  <a:effectLst>
            <a:outerShdw dist="50799" dir="5400000" algn="ctr" rotWithShape="0">
              <a:schemeClr val="lt2">
                <a:alpha val="49803"/>
              </a:schemeClr>
            </a:outerShdw>
          </a:effectLst>
        </p:spPr>
        <p:txBody>
          <a:bodyPr spcFirstLastPara="1" wrap="square" lIns="38100" tIns="38100" rIns="38100" bIns="381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long </a:t>
            </a:r>
            <a:r>
              <a:rPr lang="en-US" sz="1800" b="1" dirty="0" err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pcount_while</a:t>
            </a:r>
            <a:endParaRPr sz="1800" b="1" dirty="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(unsigned long x) {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long result </a:t>
            </a:r>
            <a:r>
              <a:rPr lang="en-US" sz="18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= 0;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while (x) {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 result += x </a:t>
            </a:r>
            <a:r>
              <a:rPr lang="en-US" sz="18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&amp; 0x1</a:t>
            </a:r>
            <a:r>
              <a:rPr lang="en-US" sz="1800" b="1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;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 x &gt;&gt;= 1;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}</a:t>
            </a:r>
            <a:endParaRPr sz="1800" b="1" dirty="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return result;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}</a:t>
            </a:r>
            <a:endParaRPr dirty="0"/>
          </a:p>
        </p:txBody>
      </p:sp>
      <p:sp>
        <p:nvSpPr>
          <p:cNvPr id="650" name="Shape 650"/>
          <p:cNvSpPr/>
          <p:nvPr/>
        </p:nvSpPr>
        <p:spPr>
          <a:xfrm>
            <a:off x="4724400" y="1447800"/>
            <a:ext cx="2311400" cy="444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8100" tIns="38100" rIns="38100" bIns="38100" anchor="t" anchorCtr="0">
            <a:noAutofit/>
          </a:bodyPr>
          <a:lstStyle/>
          <a:p>
            <a:pPr marL="185738" marR="0" lvl="0" indent="-185738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Do-While Version</a:t>
            </a:r>
            <a:endParaRPr sz="24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51" name="Shape 651"/>
          <p:cNvSpPr/>
          <p:nvPr/>
        </p:nvSpPr>
        <p:spPr>
          <a:xfrm>
            <a:off x="4797424" y="1863724"/>
            <a:ext cx="4041775" cy="3165476"/>
          </a:xfrm>
          <a:prstGeom prst="rect">
            <a:avLst/>
          </a:prstGeom>
          <a:solidFill>
            <a:srgbClr val="D5F1CF"/>
          </a:solidFill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  <a:effectLst>
            <a:outerShdw dist="50799" dir="5400000" algn="ctr" rotWithShape="0">
              <a:schemeClr val="lt2">
                <a:alpha val="49803"/>
              </a:schemeClr>
            </a:outerShdw>
          </a:effectLst>
        </p:spPr>
        <p:txBody>
          <a:bodyPr spcFirstLastPara="1" wrap="square" lIns="38100" tIns="38100" rIns="38100" bIns="381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long </a:t>
            </a:r>
            <a:r>
              <a:rPr lang="en-US" sz="1800" b="1" dirty="0" err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pcount_goto_dw</a:t>
            </a:r>
            <a:endParaRPr sz="1800" b="1" dirty="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(unsigned long x) {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long result </a:t>
            </a:r>
            <a:r>
              <a:rPr lang="en-US" sz="18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= 0;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if (!x) </a:t>
            </a:r>
            <a:r>
              <a:rPr lang="en-US" sz="1800" b="1" dirty="0" err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goto</a:t>
            </a:r>
            <a:r>
              <a:rPr lang="en-US" sz="1800" b="1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-US" sz="1800" b="1" dirty="0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done</a:t>
            </a:r>
            <a:r>
              <a:rPr lang="en-US" sz="1800" b="1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;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dirty="0">
                <a:solidFill>
                  <a:srgbClr val="CC0000"/>
                </a:solidFill>
                <a:latin typeface="Courier New"/>
                <a:ea typeface="Courier New"/>
                <a:cs typeface="Courier New"/>
                <a:sym typeface="Courier New"/>
              </a:rPr>
              <a:t> loop: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result += x </a:t>
            </a:r>
            <a:r>
              <a:rPr lang="en-US" sz="18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&amp; 0x1</a:t>
            </a:r>
            <a:r>
              <a:rPr lang="en-US" sz="1800" b="1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;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x &gt;&gt;= 1;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if(x) </a:t>
            </a:r>
            <a:r>
              <a:rPr lang="en-US" sz="1800" b="1" dirty="0" err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goto</a:t>
            </a:r>
            <a:r>
              <a:rPr lang="en-US" sz="1800" b="1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-US" sz="1800" b="1" dirty="0">
                <a:solidFill>
                  <a:srgbClr val="CC0000"/>
                </a:solidFill>
                <a:latin typeface="Courier New"/>
                <a:ea typeface="Courier New"/>
                <a:cs typeface="Courier New"/>
                <a:sym typeface="Courier New"/>
              </a:rPr>
              <a:t>loop</a:t>
            </a:r>
            <a:r>
              <a:rPr lang="en-US" sz="1800" b="1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;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dirty="0">
                <a:solidFill>
                  <a:srgbClr val="CC0000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-US" sz="1800" b="1" dirty="0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done:</a:t>
            </a:r>
            <a:endParaRPr sz="1800" b="1" dirty="0">
              <a:solidFill>
                <a:srgbClr val="0000FF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return result;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}</a:t>
            </a:r>
            <a:endParaRPr dirty="0"/>
          </a:p>
        </p:txBody>
      </p:sp>
      <p:sp>
        <p:nvSpPr>
          <p:cNvPr id="652" name="Shape 652"/>
          <p:cNvSpPr txBox="1">
            <a:spLocks noGrp="1"/>
          </p:cNvSpPr>
          <p:nvPr>
            <p:ph type="title"/>
          </p:nvPr>
        </p:nvSpPr>
        <p:spPr>
          <a:xfrm>
            <a:off x="381000" y="254000"/>
            <a:ext cx="83820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8100" tIns="38100" rIns="38100" bIns="38100" anchor="ctr" anchorCtr="0">
            <a:noAutofit/>
          </a:bodyPr>
          <a:lstStyle/>
          <a:p>
            <a:pPr marL="119063" marR="0" lvl="0" indent="-119063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While Loop Example #2</a:t>
            </a:r>
            <a:endParaRPr sz="3600" b="1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53" name="Shape 653"/>
          <p:cNvSpPr txBox="1">
            <a:spLocks noGrp="1"/>
          </p:cNvSpPr>
          <p:nvPr>
            <p:ph type="body" idx="1"/>
          </p:nvPr>
        </p:nvSpPr>
        <p:spPr>
          <a:xfrm>
            <a:off x="381000" y="5118100"/>
            <a:ext cx="8382000" cy="128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Char char="⬛"/>
            </a:pPr>
            <a:r>
              <a:rPr lang="en-US"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Compare to do-while version of function</a:t>
            </a:r>
            <a:endParaRPr/>
          </a:p>
          <a:p>
            <a:pPr marL="342900" marR="0" lvl="0" indent="-342900" algn="l" rtl="0">
              <a:spcBef>
                <a:spcPts val="60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Char char="⬛"/>
            </a:pPr>
            <a:r>
              <a:rPr lang="en-US"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Initial conditional guards entrance to loop</a:t>
            </a:r>
            <a:endParaRPr sz="2400" b="1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8" name="Shape 658"/>
          <p:cNvSpPr txBox="1">
            <a:spLocks noGrp="1"/>
          </p:cNvSpPr>
          <p:nvPr>
            <p:ph type="title"/>
          </p:nvPr>
        </p:nvSpPr>
        <p:spPr>
          <a:xfrm>
            <a:off x="381000" y="254000"/>
            <a:ext cx="83820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8100" tIns="38100" rIns="38100" bIns="38100" anchor="ctr" anchorCtr="0">
            <a:noAutofit/>
          </a:bodyPr>
          <a:lstStyle/>
          <a:p>
            <a:pPr marL="119063" marR="0" lvl="0" indent="-119063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“For” Loop Form</a:t>
            </a:r>
            <a:endParaRPr sz="3600" b="1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59" name="Shape 659"/>
          <p:cNvSpPr/>
          <p:nvPr/>
        </p:nvSpPr>
        <p:spPr>
          <a:xfrm>
            <a:off x="381000" y="1676400"/>
            <a:ext cx="4419600" cy="1013098"/>
          </a:xfrm>
          <a:prstGeom prst="rect">
            <a:avLst/>
          </a:prstGeom>
          <a:solidFill>
            <a:srgbClr val="D0D0EF"/>
          </a:solidFill>
          <a:ln w="57150" cap="flat" cmpd="thickThin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475" tIns="44450" rIns="90475" bIns="4445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for (</a:t>
            </a:r>
            <a:r>
              <a:rPr lang="en-US" sz="2400" i="1">
                <a:solidFill>
                  <a:srgbClr val="000000"/>
                </a:solidFill>
                <a:latin typeface="Gill Sans"/>
                <a:ea typeface="Gill Sans"/>
                <a:cs typeface="Gill Sans"/>
                <a:sym typeface="Gill Sans"/>
              </a:rPr>
              <a:t>Init</a:t>
            </a:r>
            <a:r>
              <a:rPr lang="en-US" sz="240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; </a:t>
            </a:r>
            <a:r>
              <a:rPr lang="en-US" sz="2400" i="1">
                <a:solidFill>
                  <a:srgbClr val="000000"/>
                </a:solidFill>
                <a:latin typeface="Gill Sans"/>
                <a:ea typeface="Gill Sans"/>
                <a:cs typeface="Gill Sans"/>
                <a:sym typeface="Gill Sans"/>
              </a:rPr>
              <a:t>Test</a:t>
            </a:r>
            <a:r>
              <a:rPr lang="en-US" sz="240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; </a:t>
            </a:r>
            <a:r>
              <a:rPr lang="en-US" sz="2400" i="1">
                <a:solidFill>
                  <a:srgbClr val="000000"/>
                </a:solidFill>
                <a:latin typeface="Gill Sans"/>
                <a:ea typeface="Gill Sans"/>
                <a:cs typeface="Gill Sans"/>
                <a:sym typeface="Gill Sans"/>
              </a:rPr>
              <a:t>Update </a:t>
            </a:r>
            <a:r>
              <a:rPr lang="en-US" sz="240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)</a:t>
            </a:r>
            <a:endParaRPr/>
          </a:p>
          <a:p>
            <a:pPr marL="0" marR="0" lvl="0" indent="0" algn="ctr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</a:t>
            </a:r>
            <a:r>
              <a:rPr lang="en-US" sz="2400" i="1">
                <a:solidFill>
                  <a:srgbClr val="000000"/>
                </a:solidFill>
                <a:latin typeface="Gill Sans"/>
                <a:ea typeface="Gill Sans"/>
                <a:cs typeface="Gill Sans"/>
                <a:sym typeface="Gill Sans"/>
              </a:rPr>
              <a:t>Body</a:t>
            </a:r>
            <a:endParaRPr/>
          </a:p>
        </p:txBody>
      </p:sp>
      <p:sp>
        <p:nvSpPr>
          <p:cNvPr id="660" name="Shape 660"/>
          <p:cNvSpPr/>
          <p:nvPr/>
        </p:nvSpPr>
        <p:spPr>
          <a:xfrm>
            <a:off x="381000" y="1143000"/>
            <a:ext cx="3448050" cy="4127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475" tIns="44450" rIns="90475" bIns="44450" anchor="t" anchorCtr="0">
            <a:noAutofit/>
          </a:bodyPr>
          <a:lstStyle/>
          <a:p>
            <a:pPr marL="223838" marR="0" lvl="0" indent="-223838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General Form</a:t>
            </a:r>
            <a:endParaRPr/>
          </a:p>
          <a:p>
            <a:pPr marL="223838" marR="0" lvl="0" indent="-22383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61" name="Shape 661"/>
          <p:cNvSpPr/>
          <p:nvPr/>
        </p:nvSpPr>
        <p:spPr>
          <a:xfrm>
            <a:off x="381000" y="2819400"/>
            <a:ext cx="4495800" cy="3962400"/>
          </a:xfrm>
          <a:prstGeom prst="rect">
            <a:avLst/>
          </a:prstGeom>
          <a:solidFill>
            <a:srgbClr val="F6F5BD"/>
          </a:solidFill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  <a:effectLst>
            <a:outerShdw dist="50799" dir="5400000" algn="ctr" rotWithShape="0">
              <a:schemeClr val="lt2">
                <a:alpha val="49803"/>
              </a:schemeClr>
            </a:outerShdw>
          </a:effectLst>
        </p:spPr>
        <p:txBody>
          <a:bodyPr spcFirstLastPara="1" wrap="square" lIns="38100" tIns="38100" rIns="38100" bIns="381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#define WSIZE 8*</a:t>
            </a:r>
            <a:r>
              <a:rPr lang="en-US" sz="1800" b="1" dirty="0" err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sizeof</a:t>
            </a:r>
            <a:r>
              <a:rPr lang="en-US" sz="1800" b="1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(int)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long </a:t>
            </a:r>
            <a:r>
              <a:rPr lang="en-US" sz="1800" b="1" dirty="0" err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pcount_for</a:t>
            </a:r>
            <a:endParaRPr sz="1800" b="1" dirty="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(unsigned long x)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{</a:t>
            </a:r>
            <a:endParaRPr sz="1800" b="1" dirty="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</a:t>
            </a:r>
            <a:r>
              <a:rPr lang="en-US" sz="1800" b="1" dirty="0" err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size_t</a:t>
            </a:r>
            <a:r>
              <a:rPr lang="en-US" sz="1800" b="1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-US" sz="1800" b="1" dirty="0" err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i</a:t>
            </a:r>
            <a:r>
              <a:rPr lang="en-US" sz="1800" b="1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;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long result </a:t>
            </a:r>
            <a:r>
              <a:rPr lang="en-US" sz="18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= 0;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for (</a:t>
            </a:r>
            <a:r>
              <a:rPr lang="en-US" sz="1800" b="1" dirty="0" err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i</a:t>
            </a:r>
            <a:r>
              <a:rPr lang="en-US" sz="1800" b="1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-US" sz="18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= 0; </a:t>
            </a:r>
            <a:r>
              <a:rPr lang="en-US" sz="1800" b="1" dirty="0" err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i</a:t>
            </a:r>
            <a:r>
              <a:rPr lang="en-US" sz="1800" b="1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&lt; WSIZE; </a:t>
            </a:r>
            <a:r>
              <a:rPr lang="en-US" sz="1800" b="1" dirty="0" err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i</a:t>
            </a:r>
            <a:r>
              <a:rPr lang="en-US" sz="1800" b="1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++)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{</a:t>
            </a:r>
            <a:endParaRPr sz="1800" b="1" dirty="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 unsigned bit = </a:t>
            </a:r>
            <a:endParaRPr sz="1800" b="1" dirty="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   (x &gt;&gt; </a:t>
            </a:r>
            <a:r>
              <a:rPr lang="en-US" sz="1800" b="1" dirty="0" err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i</a:t>
            </a:r>
            <a:r>
              <a:rPr lang="en-US" sz="1800" b="1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) </a:t>
            </a:r>
            <a:r>
              <a:rPr lang="en-US" sz="18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&amp; 0x1</a:t>
            </a:r>
            <a:r>
              <a:rPr lang="en-US" sz="1800" b="1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;</a:t>
            </a:r>
            <a:endParaRPr sz="1800" b="1" dirty="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 result += bit;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}</a:t>
            </a:r>
            <a:endParaRPr sz="1800" b="1" dirty="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return result;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}</a:t>
            </a:r>
            <a:endParaRPr dirty="0"/>
          </a:p>
        </p:txBody>
      </p:sp>
      <p:sp>
        <p:nvSpPr>
          <p:cNvPr id="662" name="Shape 662"/>
          <p:cNvSpPr/>
          <p:nvPr/>
        </p:nvSpPr>
        <p:spPr>
          <a:xfrm>
            <a:off x="5181600" y="1295400"/>
            <a:ext cx="2133600" cy="381000"/>
          </a:xfrm>
          <a:prstGeom prst="rect">
            <a:avLst/>
          </a:prstGeom>
          <a:solidFill>
            <a:srgbClr val="CCFFCC"/>
          </a:solidFill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  <a:effectLst>
            <a:outerShdw dist="50799" dir="5400000" algn="ctr" rotWithShape="0">
              <a:schemeClr val="lt2">
                <a:alpha val="49803"/>
              </a:schemeClr>
            </a:outerShdw>
          </a:effectLst>
        </p:spPr>
        <p:txBody>
          <a:bodyPr spcFirstLastPara="1" wrap="square" lIns="38100" tIns="38100" rIns="38100" bIns="381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dirty="0" err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i</a:t>
            </a:r>
            <a:r>
              <a:rPr lang="en-US" sz="1800" b="1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-US" sz="18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= 0</a:t>
            </a:r>
            <a:endParaRPr dirty="0"/>
          </a:p>
        </p:txBody>
      </p:sp>
      <p:sp>
        <p:nvSpPr>
          <p:cNvPr id="663" name="Shape 663"/>
          <p:cNvSpPr/>
          <p:nvPr/>
        </p:nvSpPr>
        <p:spPr>
          <a:xfrm>
            <a:off x="5181600" y="2209800"/>
            <a:ext cx="2133600" cy="381000"/>
          </a:xfrm>
          <a:prstGeom prst="rect">
            <a:avLst/>
          </a:prstGeom>
          <a:solidFill>
            <a:srgbClr val="CCFFCC"/>
          </a:solidFill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  <a:effectLst>
            <a:outerShdw dist="50799" dir="5400000" algn="ctr" rotWithShape="0">
              <a:schemeClr val="lt2">
                <a:alpha val="49803"/>
              </a:schemeClr>
            </a:outerShdw>
          </a:effectLst>
        </p:spPr>
        <p:txBody>
          <a:bodyPr spcFirstLastPara="1" wrap="square" lIns="38100" tIns="38100" rIns="38100" bIns="381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i &lt; WSIZE</a:t>
            </a:r>
            <a:endParaRPr/>
          </a:p>
        </p:txBody>
      </p:sp>
      <p:sp>
        <p:nvSpPr>
          <p:cNvPr id="664" name="Shape 664"/>
          <p:cNvSpPr/>
          <p:nvPr/>
        </p:nvSpPr>
        <p:spPr>
          <a:xfrm>
            <a:off x="5181600" y="3200400"/>
            <a:ext cx="2133600" cy="381000"/>
          </a:xfrm>
          <a:prstGeom prst="rect">
            <a:avLst/>
          </a:prstGeom>
          <a:solidFill>
            <a:srgbClr val="CCFFCC"/>
          </a:solidFill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  <a:effectLst>
            <a:outerShdw dist="50799" dir="5400000" algn="ctr" rotWithShape="0">
              <a:schemeClr val="lt2">
                <a:alpha val="49803"/>
              </a:schemeClr>
            </a:outerShdw>
          </a:effectLst>
        </p:spPr>
        <p:txBody>
          <a:bodyPr spcFirstLastPara="1" wrap="square" lIns="38100" tIns="38100" rIns="38100" bIns="381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i++</a:t>
            </a:r>
            <a:endParaRPr/>
          </a:p>
        </p:txBody>
      </p:sp>
      <p:sp>
        <p:nvSpPr>
          <p:cNvPr id="665" name="Shape 665"/>
          <p:cNvSpPr/>
          <p:nvPr/>
        </p:nvSpPr>
        <p:spPr>
          <a:xfrm>
            <a:off x="5029200" y="4191000"/>
            <a:ext cx="4114800" cy="1524000"/>
          </a:xfrm>
          <a:prstGeom prst="rect">
            <a:avLst/>
          </a:prstGeom>
          <a:solidFill>
            <a:srgbClr val="CCFFCC"/>
          </a:solidFill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  <a:effectLst>
            <a:outerShdw dist="50799" dir="5400000" algn="ctr" rotWithShape="0">
              <a:schemeClr val="lt2">
                <a:alpha val="49803"/>
              </a:schemeClr>
            </a:outerShdw>
          </a:effectLst>
        </p:spPr>
        <p:txBody>
          <a:bodyPr spcFirstLastPara="1" wrap="square" lIns="38100" tIns="38100" rIns="38100" bIns="381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{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unsigned bit =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  (x &gt;&gt; </a:t>
            </a:r>
            <a:r>
              <a:rPr lang="en-US" sz="1800" b="1" dirty="0" err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i</a:t>
            </a:r>
            <a:r>
              <a:rPr lang="en-US" sz="1800" b="1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) </a:t>
            </a:r>
            <a:r>
              <a:rPr lang="en-US" sz="18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&amp; 0x1</a:t>
            </a:r>
            <a:r>
              <a:rPr lang="en-US" sz="1800" b="1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;</a:t>
            </a:r>
            <a:endParaRPr sz="1800" b="1" dirty="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result += bit;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}</a:t>
            </a:r>
            <a:endParaRPr dirty="0"/>
          </a:p>
        </p:txBody>
      </p:sp>
      <p:sp>
        <p:nvSpPr>
          <p:cNvPr id="666" name="Shape 666"/>
          <p:cNvSpPr/>
          <p:nvPr/>
        </p:nvSpPr>
        <p:spPr>
          <a:xfrm>
            <a:off x="5238750" y="838200"/>
            <a:ext cx="3448050" cy="4127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475" tIns="44450" rIns="90475" bIns="44450" anchor="t" anchorCtr="0">
            <a:noAutofit/>
          </a:bodyPr>
          <a:lstStyle/>
          <a:p>
            <a:pPr marL="223838" marR="0" lvl="0" indent="-223838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Init</a:t>
            </a:r>
            <a:endParaRPr sz="2400" b="1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23838" marR="0" lvl="0" indent="-22383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67" name="Shape 667"/>
          <p:cNvSpPr/>
          <p:nvPr/>
        </p:nvSpPr>
        <p:spPr>
          <a:xfrm>
            <a:off x="5238750" y="1797050"/>
            <a:ext cx="3448050" cy="4127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475" tIns="44450" rIns="90475" bIns="44450" anchor="t" anchorCtr="0">
            <a:noAutofit/>
          </a:bodyPr>
          <a:lstStyle/>
          <a:p>
            <a:pPr marL="223838" marR="0" lvl="0" indent="-223838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Test</a:t>
            </a:r>
            <a:endParaRPr sz="2400" b="1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23838" marR="0" lvl="0" indent="-22383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68" name="Shape 668"/>
          <p:cNvSpPr/>
          <p:nvPr/>
        </p:nvSpPr>
        <p:spPr>
          <a:xfrm>
            <a:off x="5257800" y="2787650"/>
            <a:ext cx="3448050" cy="4127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475" tIns="44450" rIns="90475" bIns="44450" anchor="t" anchorCtr="0">
            <a:noAutofit/>
          </a:bodyPr>
          <a:lstStyle/>
          <a:p>
            <a:pPr marL="223838" marR="0" lvl="0" indent="-223838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Update</a:t>
            </a:r>
            <a:endParaRPr sz="2400" b="1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23838" marR="0" lvl="0" indent="-22383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69" name="Shape 669"/>
          <p:cNvSpPr/>
          <p:nvPr/>
        </p:nvSpPr>
        <p:spPr>
          <a:xfrm>
            <a:off x="5276850" y="3778250"/>
            <a:ext cx="3448050" cy="4127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475" tIns="44450" rIns="90475" bIns="44450" anchor="t" anchorCtr="0">
            <a:noAutofit/>
          </a:bodyPr>
          <a:lstStyle/>
          <a:p>
            <a:pPr marL="223838" marR="0" lvl="0" indent="-223838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Body</a:t>
            </a:r>
            <a:endParaRPr sz="2400" b="1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23838" marR="0" lvl="0" indent="-22383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4" name="Shape 674"/>
          <p:cNvSpPr txBox="1">
            <a:spLocks noGrp="1"/>
          </p:cNvSpPr>
          <p:nvPr>
            <p:ph type="title"/>
          </p:nvPr>
        </p:nvSpPr>
        <p:spPr>
          <a:xfrm>
            <a:off x="381000" y="254000"/>
            <a:ext cx="83820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8100" tIns="38100" rIns="38100" bIns="38100" anchor="ctr" anchorCtr="0">
            <a:noAutofit/>
          </a:bodyPr>
          <a:lstStyle/>
          <a:p>
            <a:pPr marL="119063" marR="0" lvl="0" indent="-119063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“For” Loop → While Loop</a:t>
            </a:r>
            <a:endParaRPr sz="3600" b="1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75" name="Shape 675"/>
          <p:cNvSpPr/>
          <p:nvPr/>
        </p:nvSpPr>
        <p:spPr>
          <a:xfrm>
            <a:off x="381000" y="1676400"/>
            <a:ext cx="4419600" cy="1013098"/>
          </a:xfrm>
          <a:prstGeom prst="rect">
            <a:avLst/>
          </a:prstGeom>
          <a:solidFill>
            <a:srgbClr val="D0D0EF"/>
          </a:solidFill>
          <a:ln w="57150" cap="flat" cmpd="thickThin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475" tIns="44450" rIns="90475" bIns="4445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for (</a:t>
            </a:r>
            <a:r>
              <a:rPr lang="en-US" sz="2400" b="1" i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Init</a:t>
            </a:r>
            <a:r>
              <a:rPr lang="en-US" sz="240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; </a:t>
            </a:r>
            <a:r>
              <a:rPr lang="en-US" sz="2400" b="1" i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Test</a:t>
            </a:r>
            <a:r>
              <a:rPr lang="en-US" sz="240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; </a:t>
            </a:r>
            <a:r>
              <a:rPr lang="en-US" sz="2400" b="1" i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Update</a:t>
            </a:r>
            <a:r>
              <a:rPr lang="en-US" sz="2400" i="1">
                <a:solidFill>
                  <a:srgbClr val="000000"/>
                </a:solidFill>
                <a:latin typeface="Gill Sans"/>
                <a:ea typeface="Gill Sans"/>
                <a:cs typeface="Gill Sans"/>
                <a:sym typeface="Gill Sans"/>
              </a:rPr>
              <a:t> </a:t>
            </a:r>
            <a:r>
              <a:rPr lang="en-US" sz="240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)</a:t>
            </a:r>
            <a:endParaRPr/>
          </a:p>
          <a:p>
            <a:pPr marL="0" marR="0" lvl="0" indent="0" algn="ctr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</a:t>
            </a:r>
            <a:r>
              <a:rPr lang="en-US" sz="2400" b="1" i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Body</a:t>
            </a:r>
            <a:endParaRPr/>
          </a:p>
        </p:txBody>
      </p:sp>
      <p:sp>
        <p:nvSpPr>
          <p:cNvPr id="676" name="Shape 676"/>
          <p:cNvSpPr/>
          <p:nvPr/>
        </p:nvSpPr>
        <p:spPr>
          <a:xfrm>
            <a:off x="514350" y="1143000"/>
            <a:ext cx="3448050" cy="4127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475" tIns="44450" rIns="90475" bIns="44450" anchor="t" anchorCtr="0">
            <a:noAutofit/>
          </a:bodyPr>
          <a:lstStyle/>
          <a:p>
            <a:pPr marL="223838" marR="0" lvl="0" indent="-223838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For Version</a:t>
            </a:r>
            <a:endParaRPr sz="2400" b="1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23838" marR="0" lvl="0" indent="-22383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77" name="Shape 677"/>
          <p:cNvSpPr/>
          <p:nvPr/>
        </p:nvSpPr>
        <p:spPr>
          <a:xfrm>
            <a:off x="1447800" y="3962400"/>
            <a:ext cx="2819400" cy="2675091"/>
          </a:xfrm>
          <a:prstGeom prst="rect">
            <a:avLst/>
          </a:prstGeom>
          <a:solidFill>
            <a:srgbClr val="D0D0EF"/>
          </a:solidFill>
          <a:ln w="57150" cap="flat" cmpd="thickThin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475" tIns="44450" rIns="90475" bIns="4445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1" i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Init</a:t>
            </a:r>
            <a:r>
              <a:rPr lang="en-US" sz="2400" i="1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;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while (</a:t>
            </a:r>
            <a:r>
              <a:rPr lang="en-US" sz="2400" b="1" i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Test </a:t>
            </a:r>
            <a:r>
              <a:rPr lang="en-US" sz="240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) {</a:t>
            </a:r>
            <a:endParaRPr sz="240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</a:t>
            </a:r>
            <a:r>
              <a:rPr lang="en-US" sz="2400" b="1" i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Body</a:t>
            </a:r>
            <a:endParaRPr sz="2400" i="1">
              <a:solidFill>
                <a:srgbClr val="000000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marL="0" marR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n-US" sz="2400" i="1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</a:t>
            </a:r>
            <a:r>
              <a:rPr lang="en-US" sz="2400" b="1" i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Update</a:t>
            </a:r>
            <a:r>
              <a:rPr lang="en-US" sz="240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;</a:t>
            </a:r>
            <a:endParaRPr/>
          </a:p>
          <a:p>
            <a:pPr marL="0" marR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}</a:t>
            </a:r>
            <a:endParaRPr sz="240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678" name="Shape 678"/>
          <p:cNvSpPr/>
          <p:nvPr/>
        </p:nvSpPr>
        <p:spPr>
          <a:xfrm>
            <a:off x="590550" y="3429000"/>
            <a:ext cx="3448050" cy="4127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475" tIns="44450" rIns="90475" bIns="44450" anchor="t" anchorCtr="0">
            <a:noAutofit/>
          </a:bodyPr>
          <a:lstStyle/>
          <a:p>
            <a:pPr marL="223838" marR="0" lvl="0" indent="-223838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While Version</a:t>
            </a:r>
            <a:endParaRPr sz="2400" b="1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23838" marR="0" lvl="0" indent="-22383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79" name="Shape 679"/>
          <p:cNvSpPr/>
          <p:nvPr/>
        </p:nvSpPr>
        <p:spPr>
          <a:xfrm>
            <a:off x="2438400" y="2895600"/>
            <a:ext cx="762000" cy="842963"/>
          </a:xfrm>
          <a:custGeom>
            <a:avLst/>
            <a:gdLst/>
            <a:ahLst/>
            <a:cxnLst/>
            <a:rect l="0" t="0" r="0" b="0"/>
            <a:pathLst>
              <a:path w="21600" h="21600" extrusionOk="0">
                <a:moveTo>
                  <a:pt x="0" y="11842"/>
                </a:moveTo>
                <a:lnTo>
                  <a:pt x="5400" y="11842"/>
                </a:lnTo>
                <a:lnTo>
                  <a:pt x="5400" y="0"/>
                </a:lnTo>
                <a:lnTo>
                  <a:pt x="16200" y="0"/>
                </a:lnTo>
                <a:lnTo>
                  <a:pt x="16200" y="11842"/>
                </a:lnTo>
                <a:lnTo>
                  <a:pt x="21600" y="11842"/>
                </a:lnTo>
                <a:lnTo>
                  <a:pt x="10800" y="21600"/>
                </a:lnTo>
                <a:close/>
                <a:moveTo>
                  <a:pt x="0" y="11842"/>
                </a:moveTo>
              </a:path>
            </a:pathLst>
          </a:custGeom>
          <a:solidFill>
            <a:srgbClr val="980002"/>
          </a:solidFill>
          <a:ln>
            <a:noFill/>
          </a:ln>
          <a:effectLst>
            <a:outerShdw dist="50799" dir="5400000" algn="ctr" rotWithShape="0">
              <a:schemeClr val="lt2">
                <a:alpha val="49803"/>
              </a:schemeClr>
            </a:outerShdw>
          </a:effectLst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4200">
              <a:solidFill>
                <a:srgbClr val="000000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4" name="Shape 684"/>
          <p:cNvSpPr txBox="1">
            <a:spLocks noGrp="1"/>
          </p:cNvSpPr>
          <p:nvPr>
            <p:ph type="title"/>
          </p:nvPr>
        </p:nvSpPr>
        <p:spPr>
          <a:xfrm>
            <a:off x="381000" y="254000"/>
            <a:ext cx="83820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8100" tIns="38100" rIns="38100" bIns="38100" anchor="ctr" anchorCtr="0">
            <a:noAutofit/>
          </a:bodyPr>
          <a:lstStyle/>
          <a:p>
            <a:pPr marL="119063" marR="0" lvl="0" indent="-119063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For-While Conversion</a:t>
            </a:r>
            <a:endParaRPr sz="3600" b="1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85" name="Shape 685"/>
          <p:cNvSpPr/>
          <p:nvPr/>
        </p:nvSpPr>
        <p:spPr>
          <a:xfrm>
            <a:off x="4419600" y="1143000"/>
            <a:ext cx="4495800" cy="4343400"/>
          </a:xfrm>
          <a:prstGeom prst="rect">
            <a:avLst/>
          </a:prstGeom>
          <a:solidFill>
            <a:srgbClr val="F6F5BD"/>
          </a:solidFill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  <a:effectLst>
            <a:outerShdw dist="50799" dir="5400000" algn="ctr" rotWithShape="0">
              <a:schemeClr val="lt2">
                <a:alpha val="49803"/>
              </a:schemeClr>
            </a:outerShdw>
          </a:effectLst>
        </p:spPr>
        <p:txBody>
          <a:bodyPr spcFirstLastPara="1" wrap="square" lIns="38100" tIns="38100" rIns="38100" bIns="381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long </a:t>
            </a:r>
            <a:r>
              <a:rPr lang="en-US" sz="1800" b="1" dirty="0" err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pcount_for_while</a:t>
            </a:r>
            <a:endParaRPr sz="1800" b="1" dirty="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(unsigned long x)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{</a:t>
            </a:r>
            <a:endParaRPr sz="1800" b="1" dirty="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</a:t>
            </a:r>
            <a:r>
              <a:rPr lang="en-US" sz="1800" b="1" dirty="0" err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size_t</a:t>
            </a:r>
            <a:r>
              <a:rPr lang="en-US" sz="1800" b="1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-US" sz="1800" b="1" dirty="0" err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i</a:t>
            </a:r>
            <a:r>
              <a:rPr lang="en-US" sz="1800" b="1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;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long result </a:t>
            </a:r>
            <a:r>
              <a:rPr lang="en-US" sz="18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= 0;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dirty="0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  </a:t>
            </a:r>
            <a:r>
              <a:rPr lang="en-US" sz="1800" b="1" dirty="0" err="1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i</a:t>
            </a:r>
            <a:r>
              <a:rPr lang="en-US" sz="1800" b="1" dirty="0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-US" sz="1800" b="1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= 0;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while (</a:t>
            </a:r>
            <a:r>
              <a:rPr lang="en-US" sz="1800" b="1" dirty="0" err="1">
                <a:solidFill>
                  <a:srgbClr val="FF6600"/>
                </a:solidFill>
                <a:latin typeface="Courier New"/>
                <a:ea typeface="Courier New"/>
                <a:cs typeface="Courier New"/>
                <a:sym typeface="Courier New"/>
              </a:rPr>
              <a:t>i</a:t>
            </a:r>
            <a:r>
              <a:rPr lang="en-US" sz="1800" b="1" dirty="0">
                <a:solidFill>
                  <a:srgbClr val="FF6600"/>
                </a:solidFill>
                <a:latin typeface="Courier New"/>
                <a:ea typeface="Courier New"/>
                <a:cs typeface="Courier New"/>
                <a:sym typeface="Courier New"/>
              </a:rPr>
              <a:t> &lt; WSIZE</a:t>
            </a:r>
            <a:r>
              <a:rPr lang="en-US" sz="1800" b="1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)</a:t>
            </a:r>
            <a:endParaRPr sz="1800" b="1" dirty="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{</a:t>
            </a:r>
            <a:endParaRPr sz="1800" b="1" dirty="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 </a:t>
            </a:r>
            <a:r>
              <a:rPr lang="en-US" sz="1800" b="1" dirty="0">
                <a:solidFill>
                  <a:srgbClr val="CC0000"/>
                </a:solidFill>
                <a:latin typeface="Courier New"/>
                <a:ea typeface="Courier New"/>
                <a:cs typeface="Courier New"/>
                <a:sym typeface="Courier New"/>
              </a:rPr>
              <a:t>unsigned bit = </a:t>
            </a:r>
            <a:endParaRPr sz="1800" b="1" dirty="0">
              <a:solidFill>
                <a:srgbClr val="CC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dirty="0">
                <a:solidFill>
                  <a:srgbClr val="CC0000"/>
                </a:solidFill>
                <a:latin typeface="Courier New"/>
                <a:ea typeface="Courier New"/>
                <a:cs typeface="Courier New"/>
                <a:sym typeface="Courier New"/>
              </a:rPr>
              <a:t>      (x &gt;&gt; </a:t>
            </a:r>
            <a:r>
              <a:rPr lang="en-US" sz="1800" b="1" dirty="0" err="1">
                <a:solidFill>
                  <a:srgbClr val="CC0000"/>
                </a:solidFill>
                <a:latin typeface="Courier New"/>
                <a:ea typeface="Courier New"/>
                <a:cs typeface="Courier New"/>
                <a:sym typeface="Courier New"/>
              </a:rPr>
              <a:t>i</a:t>
            </a:r>
            <a:r>
              <a:rPr lang="en-US" sz="1800" b="1" dirty="0">
                <a:solidFill>
                  <a:srgbClr val="CC0000"/>
                </a:solidFill>
                <a:latin typeface="Courier New"/>
                <a:ea typeface="Courier New"/>
                <a:cs typeface="Courier New"/>
                <a:sym typeface="Courier New"/>
              </a:rPr>
              <a:t>) </a:t>
            </a:r>
            <a:r>
              <a:rPr lang="en-US" sz="1800" b="1">
                <a:solidFill>
                  <a:srgbClr val="CC0000"/>
                </a:solidFill>
                <a:latin typeface="Courier New"/>
                <a:ea typeface="Courier New"/>
                <a:cs typeface="Courier New"/>
                <a:sym typeface="Courier New"/>
              </a:rPr>
              <a:t>&amp; 0x1</a:t>
            </a:r>
            <a:r>
              <a:rPr lang="en-US" sz="1800" b="1" dirty="0">
                <a:solidFill>
                  <a:srgbClr val="CC0000"/>
                </a:solidFill>
                <a:latin typeface="Courier New"/>
                <a:ea typeface="Courier New"/>
                <a:cs typeface="Courier New"/>
                <a:sym typeface="Courier New"/>
              </a:rPr>
              <a:t>;</a:t>
            </a:r>
            <a:endParaRPr sz="1800" b="1" dirty="0">
              <a:solidFill>
                <a:srgbClr val="CC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dirty="0">
                <a:solidFill>
                  <a:srgbClr val="CC0000"/>
                </a:solidFill>
                <a:latin typeface="Courier New"/>
                <a:ea typeface="Courier New"/>
                <a:cs typeface="Courier New"/>
                <a:sym typeface="Courier New"/>
              </a:rPr>
              <a:t>    result += bit;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 </a:t>
            </a:r>
            <a:r>
              <a:rPr lang="en-US" sz="1800" b="1" dirty="0" err="1">
                <a:solidFill>
                  <a:srgbClr val="008000"/>
                </a:solidFill>
                <a:latin typeface="Courier New"/>
                <a:ea typeface="Courier New"/>
                <a:cs typeface="Courier New"/>
                <a:sym typeface="Courier New"/>
              </a:rPr>
              <a:t>i</a:t>
            </a:r>
            <a:r>
              <a:rPr lang="en-US" sz="1800" b="1" dirty="0">
                <a:solidFill>
                  <a:srgbClr val="008000"/>
                </a:solidFill>
                <a:latin typeface="Courier New"/>
                <a:ea typeface="Courier New"/>
                <a:cs typeface="Courier New"/>
                <a:sym typeface="Courier New"/>
              </a:rPr>
              <a:t>++;</a:t>
            </a:r>
            <a:endParaRPr sz="1800" b="1" dirty="0">
              <a:solidFill>
                <a:srgbClr val="008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}</a:t>
            </a:r>
            <a:endParaRPr sz="1800" b="1" dirty="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return result;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}</a:t>
            </a:r>
            <a:endParaRPr dirty="0"/>
          </a:p>
        </p:txBody>
      </p:sp>
      <p:sp>
        <p:nvSpPr>
          <p:cNvPr id="686" name="Shape 686"/>
          <p:cNvSpPr/>
          <p:nvPr/>
        </p:nvSpPr>
        <p:spPr>
          <a:xfrm>
            <a:off x="381000" y="1860550"/>
            <a:ext cx="2133600" cy="381000"/>
          </a:xfrm>
          <a:prstGeom prst="rect">
            <a:avLst/>
          </a:prstGeom>
          <a:solidFill>
            <a:srgbClr val="CCFFCC"/>
          </a:solidFill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  <a:effectLst>
            <a:outerShdw dist="50799" dir="5400000" algn="ctr" rotWithShape="0">
              <a:schemeClr val="lt2">
                <a:alpha val="49803"/>
              </a:schemeClr>
            </a:outerShdw>
          </a:effectLst>
        </p:spPr>
        <p:txBody>
          <a:bodyPr spcFirstLastPara="1" wrap="square" lIns="38100" tIns="38100" rIns="38100" bIns="381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dirty="0" err="1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i</a:t>
            </a:r>
            <a:r>
              <a:rPr lang="en-US" sz="1800" b="1" dirty="0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-US" sz="1800" b="1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= 0</a:t>
            </a:r>
            <a:endParaRPr dirty="0"/>
          </a:p>
        </p:txBody>
      </p:sp>
      <p:sp>
        <p:nvSpPr>
          <p:cNvPr id="687" name="Shape 687"/>
          <p:cNvSpPr/>
          <p:nvPr/>
        </p:nvSpPr>
        <p:spPr>
          <a:xfrm>
            <a:off x="381000" y="2774950"/>
            <a:ext cx="2133600" cy="381000"/>
          </a:xfrm>
          <a:prstGeom prst="rect">
            <a:avLst/>
          </a:prstGeom>
          <a:solidFill>
            <a:srgbClr val="CCFFCC"/>
          </a:solidFill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  <a:effectLst>
            <a:outerShdw dist="50799" dir="5400000" algn="ctr" rotWithShape="0">
              <a:schemeClr val="lt2">
                <a:alpha val="49803"/>
              </a:schemeClr>
            </a:outerShdw>
          </a:effectLst>
        </p:spPr>
        <p:txBody>
          <a:bodyPr spcFirstLastPara="1" wrap="square" lIns="38100" tIns="38100" rIns="38100" bIns="381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>
                <a:solidFill>
                  <a:srgbClr val="FF6600"/>
                </a:solidFill>
                <a:latin typeface="Courier New"/>
                <a:ea typeface="Courier New"/>
                <a:cs typeface="Courier New"/>
                <a:sym typeface="Courier New"/>
              </a:rPr>
              <a:t>i &lt; WSIZE</a:t>
            </a:r>
            <a:endParaRPr/>
          </a:p>
        </p:txBody>
      </p:sp>
      <p:sp>
        <p:nvSpPr>
          <p:cNvPr id="688" name="Shape 688"/>
          <p:cNvSpPr/>
          <p:nvPr/>
        </p:nvSpPr>
        <p:spPr>
          <a:xfrm>
            <a:off x="381000" y="3810000"/>
            <a:ext cx="2133600" cy="381000"/>
          </a:xfrm>
          <a:prstGeom prst="rect">
            <a:avLst/>
          </a:prstGeom>
          <a:solidFill>
            <a:srgbClr val="CCFFCC"/>
          </a:solidFill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  <a:effectLst>
            <a:outerShdw dist="50799" dir="5400000" algn="ctr" rotWithShape="0">
              <a:schemeClr val="lt2">
                <a:alpha val="49803"/>
              </a:schemeClr>
            </a:outerShdw>
          </a:effectLst>
        </p:spPr>
        <p:txBody>
          <a:bodyPr spcFirstLastPara="1" wrap="square" lIns="38100" tIns="38100" rIns="38100" bIns="381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>
                <a:solidFill>
                  <a:srgbClr val="008000"/>
                </a:solidFill>
                <a:latin typeface="Courier New"/>
                <a:ea typeface="Courier New"/>
                <a:cs typeface="Courier New"/>
                <a:sym typeface="Courier New"/>
              </a:rPr>
              <a:t>i++</a:t>
            </a:r>
            <a:endParaRPr/>
          </a:p>
        </p:txBody>
      </p:sp>
      <p:sp>
        <p:nvSpPr>
          <p:cNvPr id="689" name="Shape 689"/>
          <p:cNvSpPr/>
          <p:nvPr/>
        </p:nvSpPr>
        <p:spPr>
          <a:xfrm>
            <a:off x="228600" y="4756150"/>
            <a:ext cx="4114800" cy="1524000"/>
          </a:xfrm>
          <a:prstGeom prst="rect">
            <a:avLst/>
          </a:prstGeom>
          <a:solidFill>
            <a:srgbClr val="CCFFCC"/>
          </a:solidFill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  <a:effectLst>
            <a:outerShdw dist="50799" dir="5400000" algn="ctr" rotWithShape="0">
              <a:schemeClr val="lt2">
                <a:alpha val="49803"/>
              </a:schemeClr>
            </a:outerShdw>
          </a:effectLst>
        </p:spPr>
        <p:txBody>
          <a:bodyPr spcFirstLastPara="1" wrap="square" lIns="38100" tIns="38100" rIns="38100" bIns="381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{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</a:t>
            </a:r>
            <a:r>
              <a:rPr lang="en-US" sz="1800" b="1" dirty="0">
                <a:solidFill>
                  <a:srgbClr val="CC0000"/>
                </a:solidFill>
                <a:latin typeface="Courier New"/>
                <a:ea typeface="Courier New"/>
                <a:cs typeface="Courier New"/>
                <a:sym typeface="Courier New"/>
              </a:rPr>
              <a:t>unsigned bit =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dirty="0">
                <a:solidFill>
                  <a:srgbClr val="CC0000"/>
                </a:solidFill>
                <a:latin typeface="Courier New"/>
                <a:ea typeface="Courier New"/>
                <a:cs typeface="Courier New"/>
                <a:sym typeface="Courier New"/>
              </a:rPr>
              <a:t>     (x &gt;&gt; </a:t>
            </a:r>
            <a:r>
              <a:rPr lang="en-US" sz="1800" b="1" dirty="0" err="1">
                <a:solidFill>
                  <a:srgbClr val="CC0000"/>
                </a:solidFill>
                <a:latin typeface="Courier New"/>
                <a:ea typeface="Courier New"/>
                <a:cs typeface="Courier New"/>
                <a:sym typeface="Courier New"/>
              </a:rPr>
              <a:t>i</a:t>
            </a:r>
            <a:r>
              <a:rPr lang="en-US" sz="1800" b="1" dirty="0">
                <a:solidFill>
                  <a:srgbClr val="CC0000"/>
                </a:solidFill>
                <a:latin typeface="Courier New"/>
                <a:ea typeface="Courier New"/>
                <a:cs typeface="Courier New"/>
                <a:sym typeface="Courier New"/>
              </a:rPr>
              <a:t>) </a:t>
            </a:r>
            <a:r>
              <a:rPr lang="en-US" sz="1800" b="1">
                <a:solidFill>
                  <a:srgbClr val="CC0000"/>
                </a:solidFill>
                <a:latin typeface="Courier New"/>
                <a:ea typeface="Courier New"/>
                <a:cs typeface="Courier New"/>
                <a:sym typeface="Courier New"/>
              </a:rPr>
              <a:t>&amp; 0x1</a:t>
            </a:r>
            <a:r>
              <a:rPr lang="en-US" sz="1800" b="1" dirty="0">
                <a:solidFill>
                  <a:srgbClr val="CC0000"/>
                </a:solidFill>
                <a:latin typeface="Courier New"/>
                <a:ea typeface="Courier New"/>
                <a:cs typeface="Courier New"/>
                <a:sym typeface="Courier New"/>
              </a:rPr>
              <a:t>;</a:t>
            </a:r>
            <a:endParaRPr sz="1800" b="1" dirty="0">
              <a:solidFill>
                <a:srgbClr val="CC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dirty="0">
                <a:solidFill>
                  <a:srgbClr val="CC0000"/>
                </a:solidFill>
                <a:latin typeface="Courier New"/>
                <a:ea typeface="Courier New"/>
                <a:cs typeface="Courier New"/>
                <a:sym typeface="Courier New"/>
              </a:rPr>
              <a:t>  result += bit;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}</a:t>
            </a:r>
            <a:endParaRPr dirty="0"/>
          </a:p>
        </p:txBody>
      </p:sp>
      <p:sp>
        <p:nvSpPr>
          <p:cNvPr id="690" name="Shape 690"/>
          <p:cNvSpPr/>
          <p:nvPr/>
        </p:nvSpPr>
        <p:spPr>
          <a:xfrm>
            <a:off x="438150" y="1403350"/>
            <a:ext cx="3448050" cy="4127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475" tIns="44450" rIns="90475" bIns="44450" anchor="t" anchorCtr="0">
            <a:noAutofit/>
          </a:bodyPr>
          <a:lstStyle/>
          <a:p>
            <a:pPr marL="223838" marR="0" lvl="0" indent="-223838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Init</a:t>
            </a:r>
            <a:endParaRPr sz="2400" b="1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23838" marR="0" lvl="0" indent="-22383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91" name="Shape 691"/>
          <p:cNvSpPr/>
          <p:nvPr/>
        </p:nvSpPr>
        <p:spPr>
          <a:xfrm>
            <a:off x="438150" y="2362200"/>
            <a:ext cx="3448050" cy="4127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475" tIns="44450" rIns="90475" bIns="44450" anchor="t" anchorCtr="0">
            <a:noAutofit/>
          </a:bodyPr>
          <a:lstStyle/>
          <a:p>
            <a:pPr marL="223838" marR="0" lvl="0" indent="-223838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Test</a:t>
            </a:r>
            <a:endParaRPr sz="2400" b="1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23838" marR="0" lvl="0" indent="-22383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92" name="Shape 692"/>
          <p:cNvSpPr/>
          <p:nvPr/>
        </p:nvSpPr>
        <p:spPr>
          <a:xfrm>
            <a:off x="457200" y="3352800"/>
            <a:ext cx="3448050" cy="4127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475" tIns="44450" rIns="90475" bIns="44450" anchor="t" anchorCtr="0">
            <a:noAutofit/>
          </a:bodyPr>
          <a:lstStyle/>
          <a:p>
            <a:pPr marL="223838" marR="0" lvl="0" indent="-223838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Update</a:t>
            </a:r>
            <a:endParaRPr sz="2400" b="1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93" name="Shape 693"/>
          <p:cNvSpPr/>
          <p:nvPr/>
        </p:nvSpPr>
        <p:spPr>
          <a:xfrm>
            <a:off x="476250" y="4343400"/>
            <a:ext cx="3448050" cy="4127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475" tIns="44450" rIns="90475" bIns="44450" anchor="t" anchorCtr="0">
            <a:noAutofit/>
          </a:bodyPr>
          <a:lstStyle/>
          <a:p>
            <a:pPr marL="223838" marR="0" lvl="0" indent="-223838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Body</a:t>
            </a:r>
            <a:endParaRPr sz="2400" b="1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23838" marR="0" lvl="0" indent="-22383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1" name="Shape 281"/>
          <p:cNvSpPr txBox="1">
            <a:spLocks noGrp="1"/>
          </p:cNvSpPr>
          <p:nvPr>
            <p:ph type="title"/>
          </p:nvPr>
        </p:nvSpPr>
        <p:spPr>
          <a:xfrm>
            <a:off x="381000" y="254000"/>
            <a:ext cx="8382000" cy="1143000"/>
          </a:xfrm>
          <a:noFill/>
          <a:ln>
            <a:noFill/>
          </a:ln>
        </p:spPr>
        <p:txBody>
          <a:bodyPr spcFirstLastPara="1" wrap="square" lIns="38100" tIns="38100" rIns="38100" bIns="38100" anchor="ctr" anchorCtr="0">
            <a:noAutofit/>
          </a:bodyPr>
          <a:lstStyle/>
          <a:p>
            <a:pPr lvl="0"/>
            <a:r>
              <a:rPr lang="en-US">
                <a:sym typeface="Calibri"/>
              </a:rPr>
              <a:t>Today</a:t>
            </a:r>
            <a:endParaRPr lang="en-US" dirty="0"/>
          </a:p>
        </p:txBody>
      </p:sp>
      <p:sp>
        <p:nvSpPr>
          <p:cNvPr id="282" name="Shape 282"/>
          <p:cNvSpPr txBox="1">
            <a:spLocks noGrp="1"/>
          </p:cNvSpPr>
          <p:nvPr>
            <p:ph type="body" idx="1"/>
          </p:nvPr>
        </p:nvSpPr>
        <p:spPr>
          <a:xfrm>
            <a:off x="381000" y="1397000"/>
            <a:ext cx="8382000" cy="5435600"/>
          </a:xfrm>
          <a:noFill/>
          <a:ln>
            <a:noFill/>
          </a:ln>
        </p:spPr>
        <p:txBody>
          <a:bodyPr spcFirstLastPara="1" wrap="square" lIns="38100" tIns="38100" rIns="38100" bIns="38100" anchor="t" anchorCtr="0">
            <a:noAutofit/>
          </a:bodyPr>
          <a:lstStyle/>
          <a:p>
            <a:r>
              <a:rPr lang="en-US" dirty="0"/>
              <a:t>Review of a few tricky bits from last time</a:t>
            </a:r>
          </a:p>
          <a:p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Loops</a:t>
            </a:r>
          </a:p>
          <a:p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Switch statements</a:t>
            </a:r>
          </a:p>
          <a:p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Procedures</a:t>
            </a:r>
          </a:p>
          <a:p>
            <a:pPr marL="137160" indent="0">
              <a:buNone/>
            </a:pPr>
            <a:endParaRPr lang="en-US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8" name="Shape 698"/>
          <p:cNvSpPr/>
          <p:nvPr/>
        </p:nvSpPr>
        <p:spPr>
          <a:xfrm>
            <a:off x="381000" y="1354138"/>
            <a:ext cx="2616200" cy="444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8100" tIns="38100" rIns="38100" bIns="38100" anchor="t" anchorCtr="0">
            <a:noAutofit/>
          </a:bodyPr>
          <a:lstStyle/>
          <a:p>
            <a:pPr marL="185738" marR="0" lvl="0" indent="-185738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 Code</a:t>
            </a:r>
            <a:endParaRPr/>
          </a:p>
        </p:txBody>
      </p:sp>
      <p:sp>
        <p:nvSpPr>
          <p:cNvPr id="699" name="Shape 699"/>
          <p:cNvSpPr txBox="1">
            <a:spLocks noGrp="1"/>
          </p:cNvSpPr>
          <p:nvPr>
            <p:ph type="title"/>
          </p:nvPr>
        </p:nvSpPr>
        <p:spPr>
          <a:xfrm>
            <a:off x="381000" y="254000"/>
            <a:ext cx="83820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8100" tIns="38100" rIns="38100" bIns="38100" anchor="ctr" anchorCtr="0">
            <a:noAutofit/>
          </a:bodyPr>
          <a:lstStyle/>
          <a:p>
            <a:pPr marL="119063" marR="0" lvl="0" indent="-119063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“For” Loop Do-While Conversion</a:t>
            </a:r>
            <a:endParaRPr sz="3600" b="1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00" name="Shape 700"/>
          <p:cNvSpPr txBox="1">
            <a:spLocks noGrp="1"/>
          </p:cNvSpPr>
          <p:nvPr>
            <p:ph type="body" idx="1"/>
          </p:nvPr>
        </p:nvSpPr>
        <p:spPr>
          <a:xfrm>
            <a:off x="381000" y="5676900"/>
            <a:ext cx="4191000" cy="87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Char char="⬛"/>
            </a:pPr>
            <a:r>
              <a:rPr lang="en-US"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Initial test can be optimized away</a:t>
            </a:r>
            <a:endParaRPr sz="2400" b="1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01" name="Shape 701"/>
          <p:cNvSpPr/>
          <p:nvPr/>
        </p:nvSpPr>
        <p:spPr>
          <a:xfrm>
            <a:off x="228600" y="1905000"/>
            <a:ext cx="4191000" cy="3733800"/>
          </a:xfrm>
          <a:prstGeom prst="rect">
            <a:avLst/>
          </a:prstGeom>
          <a:solidFill>
            <a:srgbClr val="F6F5BD"/>
          </a:solidFill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  <a:effectLst>
            <a:outerShdw dist="50799" dir="5400000" algn="ctr" rotWithShape="0">
              <a:schemeClr val="lt2">
                <a:alpha val="49803"/>
              </a:schemeClr>
            </a:outerShdw>
          </a:effectLst>
        </p:spPr>
        <p:txBody>
          <a:bodyPr spcFirstLastPara="1" wrap="square" lIns="38100" tIns="38100" rIns="38100" bIns="381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long </a:t>
            </a:r>
            <a:r>
              <a:rPr lang="en-US" sz="1800" b="1" dirty="0" err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pcount_for</a:t>
            </a:r>
            <a:endParaRPr sz="1800" b="1" dirty="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(unsigned long x)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{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</a:t>
            </a:r>
            <a:r>
              <a:rPr lang="en-US" sz="1800" b="1" dirty="0" err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size_t</a:t>
            </a:r>
            <a:r>
              <a:rPr lang="en-US" sz="1800" b="1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-US" sz="1800" b="1" dirty="0" err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i</a:t>
            </a:r>
            <a:r>
              <a:rPr lang="en-US" sz="1800" b="1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;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long result </a:t>
            </a:r>
            <a:r>
              <a:rPr lang="en-US" sz="18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= 0;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for (</a:t>
            </a:r>
            <a:r>
              <a:rPr lang="en-US" sz="1800" b="1" dirty="0" err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i</a:t>
            </a:r>
            <a:r>
              <a:rPr lang="en-US" sz="1800" b="1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-US" sz="18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= 0; </a:t>
            </a:r>
            <a:r>
              <a:rPr lang="en-US" sz="1800" b="1" dirty="0" err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i</a:t>
            </a:r>
            <a:r>
              <a:rPr lang="en-US" sz="1800" b="1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&lt; WSIZE; </a:t>
            </a:r>
            <a:r>
              <a:rPr lang="en-US" sz="1800" b="1" dirty="0" err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i</a:t>
            </a:r>
            <a:r>
              <a:rPr lang="en-US" sz="1800" b="1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++)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{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 unsigned bit = 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   (x &gt;&gt; </a:t>
            </a:r>
            <a:r>
              <a:rPr lang="en-US" sz="1800" b="1" dirty="0" err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i</a:t>
            </a:r>
            <a:r>
              <a:rPr lang="en-US" sz="1800" b="1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) </a:t>
            </a:r>
            <a:r>
              <a:rPr lang="en-US" sz="18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&amp; 0x1</a:t>
            </a:r>
            <a:r>
              <a:rPr lang="en-US" sz="1800" b="1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;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 result += bit;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}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return result;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}</a:t>
            </a:r>
            <a:endParaRPr dirty="0"/>
          </a:p>
        </p:txBody>
      </p:sp>
      <p:sp>
        <p:nvSpPr>
          <p:cNvPr id="702" name="Shape 702"/>
          <p:cNvSpPr/>
          <p:nvPr/>
        </p:nvSpPr>
        <p:spPr>
          <a:xfrm>
            <a:off x="2057400" y="1143000"/>
            <a:ext cx="2616200" cy="444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8100" tIns="38100" rIns="38100" bIns="38100" anchor="t" anchorCtr="0">
            <a:noAutofit/>
          </a:bodyPr>
          <a:lstStyle/>
          <a:p>
            <a:pPr marL="185738" marR="0" lvl="0" indent="-185738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Goto Version</a:t>
            </a:r>
            <a:endParaRPr sz="24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03" name="Shape 703"/>
          <p:cNvSpPr/>
          <p:nvPr/>
        </p:nvSpPr>
        <p:spPr>
          <a:xfrm>
            <a:off x="4724400" y="1371600"/>
            <a:ext cx="4343400" cy="5410200"/>
          </a:xfrm>
          <a:prstGeom prst="rect">
            <a:avLst/>
          </a:prstGeom>
          <a:solidFill>
            <a:srgbClr val="F6F5BD"/>
          </a:solidFill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  <a:effectLst>
            <a:outerShdw dist="50799" dir="5400000" algn="ctr" rotWithShape="0">
              <a:schemeClr val="lt2">
                <a:alpha val="49803"/>
              </a:schemeClr>
            </a:outerShdw>
          </a:effectLst>
        </p:spPr>
        <p:txBody>
          <a:bodyPr spcFirstLastPara="1" wrap="square" lIns="38100" tIns="38100" rIns="38100" bIns="381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long </a:t>
            </a:r>
            <a:r>
              <a:rPr lang="en-US" sz="1800" b="1" dirty="0" err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pcount_for_goto_dw</a:t>
            </a:r>
            <a:endParaRPr sz="1800" b="1" dirty="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(unsigned long x) {</a:t>
            </a:r>
            <a:endParaRPr sz="1800" b="1" dirty="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</a:t>
            </a:r>
            <a:r>
              <a:rPr lang="en-US" sz="1800" b="1" dirty="0" err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size_t</a:t>
            </a:r>
            <a:r>
              <a:rPr lang="en-US" sz="1800" b="1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-US" sz="1800" b="1" dirty="0" err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i</a:t>
            </a:r>
            <a:r>
              <a:rPr lang="en-US" sz="1800" b="1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;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long result </a:t>
            </a:r>
            <a:r>
              <a:rPr lang="en-US" sz="18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= 0;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</a:t>
            </a:r>
            <a:r>
              <a:rPr lang="en-US" sz="1800" b="1" dirty="0" err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i</a:t>
            </a:r>
            <a:r>
              <a:rPr lang="en-US" sz="1800" b="1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-US" sz="18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= 0;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if (!(</a:t>
            </a:r>
            <a:r>
              <a:rPr lang="en-US" sz="1800" b="1" dirty="0" err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i</a:t>
            </a:r>
            <a:r>
              <a:rPr lang="en-US" sz="1800" b="1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&lt; WSIZE))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 </a:t>
            </a:r>
            <a:r>
              <a:rPr lang="en-US" sz="1800" b="1" dirty="0" err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goto</a:t>
            </a:r>
            <a:r>
              <a:rPr lang="en-US" sz="1800" b="1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done;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loop: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{</a:t>
            </a:r>
            <a:endParaRPr sz="1800" b="1" dirty="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 unsigned bit = </a:t>
            </a:r>
            <a:endParaRPr sz="1800" b="1" dirty="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   (x &gt;&gt; </a:t>
            </a:r>
            <a:r>
              <a:rPr lang="en-US" sz="1800" b="1" dirty="0" err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i</a:t>
            </a:r>
            <a:r>
              <a:rPr lang="en-US" sz="1800" b="1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) </a:t>
            </a:r>
            <a:r>
              <a:rPr lang="en-US" sz="18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&amp; 0x1</a:t>
            </a:r>
            <a:r>
              <a:rPr lang="en-US" sz="1800" b="1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;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 result += bit;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}</a:t>
            </a:r>
            <a:endParaRPr sz="1800" b="1" dirty="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</a:t>
            </a:r>
            <a:r>
              <a:rPr lang="en-US" sz="1800" b="1" dirty="0" err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i</a:t>
            </a:r>
            <a:r>
              <a:rPr lang="en-US" sz="1800" b="1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++;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if (</a:t>
            </a:r>
            <a:r>
              <a:rPr lang="en-US" sz="1800" b="1" dirty="0" err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i</a:t>
            </a:r>
            <a:r>
              <a:rPr lang="en-US" sz="1800" b="1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&lt; WSIZE)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 </a:t>
            </a:r>
            <a:r>
              <a:rPr lang="en-US" sz="1800" b="1" dirty="0" err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goto</a:t>
            </a:r>
            <a:r>
              <a:rPr lang="en-US" sz="1800" b="1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loop;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done: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return result;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}</a:t>
            </a:r>
            <a:endParaRPr dirty="0"/>
          </a:p>
        </p:txBody>
      </p:sp>
      <p:sp>
        <p:nvSpPr>
          <p:cNvPr id="704" name="Shape 704"/>
          <p:cNvSpPr txBox="1"/>
          <p:nvPr/>
        </p:nvSpPr>
        <p:spPr>
          <a:xfrm>
            <a:off x="7315200" y="2514600"/>
            <a:ext cx="492444" cy="369332"/>
          </a:xfrm>
          <a:prstGeom prst="rect">
            <a:avLst/>
          </a:prstGeom>
          <a:solidFill>
            <a:srgbClr val="FFB7B7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i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Init</a:t>
            </a:r>
            <a:endParaRPr sz="1800" b="1" i="1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05" name="Shape 705"/>
          <p:cNvSpPr txBox="1"/>
          <p:nvPr/>
        </p:nvSpPr>
        <p:spPr>
          <a:xfrm>
            <a:off x="7315200" y="2971800"/>
            <a:ext cx="750206" cy="369332"/>
          </a:xfrm>
          <a:prstGeom prst="rect">
            <a:avLst/>
          </a:prstGeom>
          <a:solidFill>
            <a:srgbClr val="FFB7B7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!</a:t>
            </a:r>
            <a:r>
              <a:rPr lang="en-US" sz="1800" b="1" i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Test</a:t>
            </a:r>
            <a:endParaRPr sz="1800" b="1" i="1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06" name="Shape 706"/>
          <p:cNvSpPr txBox="1"/>
          <p:nvPr/>
        </p:nvSpPr>
        <p:spPr>
          <a:xfrm>
            <a:off x="7696200" y="4038600"/>
            <a:ext cx="710451" cy="369332"/>
          </a:xfrm>
          <a:prstGeom prst="rect">
            <a:avLst/>
          </a:prstGeom>
          <a:solidFill>
            <a:srgbClr val="FFB7B7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i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Body</a:t>
            </a:r>
            <a:endParaRPr sz="1800" b="1" i="1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07" name="Shape 707"/>
          <p:cNvSpPr txBox="1"/>
          <p:nvPr/>
        </p:nvSpPr>
        <p:spPr>
          <a:xfrm>
            <a:off x="5638800" y="4876800"/>
            <a:ext cx="928459" cy="369332"/>
          </a:xfrm>
          <a:prstGeom prst="rect">
            <a:avLst/>
          </a:prstGeom>
          <a:solidFill>
            <a:srgbClr val="FFB7B7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i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Update</a:t>
            </a:r>
            <a:endParaRPr sz="1800" b="1" i="1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08" name="Shape 708"/>
          <p:cNvSpPr txBox="1"/>
          <p:nvPr/>
        </p:nvSpPr>
        <p:spPr>
          <a:xfrm>
            <a:off x="7010400" y="5334000"/>
            <a:ext cx="612347" cy="369332"/>
          </a:xfrm>
          <a:prstGeom prst="rect">
            <a:avLst/>
          </a:prstGeom>
          <a:solidFill>
            <a:srgbClr val="FFB7B7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i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Test</a:t>
            </a:r>
            <a:endParaRPr sz="1800" b="1" i="1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709" name="Shape 709"/>
          <p:cNvGrpSpPr/>
          <p:nvPr/>
        </p:nvGrpSpPr>
        <p:grpSpPr>
          <a:xfrm>
            <a:off x="5029200" y="2819400"/>
            <a:ext cx="2209800" cy="533400"/>
            <a:chOff x="5029200" y="2743200"/>
            <a:chExt cx="2209800" cy="533400"/>
          </a:xfrm>
        </p:grpSpPr>
        <p:cxnSp>
          <p:nvCxnSpPr>
            <p:cNvPr id="710" name="Shape 710"/>
            <p:cNvCxnSpPr/>
            <p:nvPr/>
          </p:nvCxnSpPr>
          <p:spPr>
            <a:xfrm>
              <a:off x="5029200" y="2743200"/>
              <a:ext cx="2209800" cy="533400"/>
            </a:xfrm>
            <a:prstGeom prst="straightConnector1">
              <a:avLst/>
            </a:prstGeom>
            <a:solidFill>
              <a:schemeClr val="accent1"/>
            </a:solidFill>
            <a:ln w="25400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711" name="Shape 711"/>
            <p:cNvCxnSpPr/>
            <p:nvPr/>
          </p:nvCxnSpPr>
          <p:spPr>
            <a:xfrm flipH="1">
              <a:off x="5029200" y="2743200"/>
              <a:ext cx="2209800" cy="533400"/>
            </a:xfrm>
            <a:prstGeom prst="straightConnector1">
              <a:avLst/>
            </a:prstGeom>
            <a:solidFill>
              <a:schemeClr val="accent1"/>
            </a:solidFill>
            <a:ln w="25400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</p:cxn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1" name="Shape 281"/>
          <p:cNvSpPr txBox="1">
            <a:spLocks noGrp="1"/>
          </p:cNvSpPr>
          <p:nvPr>
            <p:ph type="title"/>
          </p:nvPr>
        </p:nvSpPr>
        <p:spPr>
          <a:xfrm>
            <a:off x="381000" y="254000"/>
            <a:ext cx="8382000" cy="1143000"/>
          </a:xfrm>
          <a:noFill/>
          <a:ln>
            <a:noFill/>
          </a:ln>
        </p:spPr>
        <p:txBody>
          <a:bodyPr spcFirstLastPara="1" wrap="square" lIns="38100" tIns="38100" rIns="38100" bIns="38100" anchor="ctr" anchorCtr="0">
            <a:noAutofit/>
          </a:bodyPr>
          <a:lstStyle/>
          <a:p>
            <a:pPr lvl="0"/>
            <a:r>
              <a:rPr lang="en-US" dirty="0">
                <a:sym typeface="Calibri"/>
              </a:rPr>
              <a:t>Today</a:t>
            </a:r>
            <a:endParaRPr lang="en-US" dirty="0"/>
          </a:p>
        </p:txBody>
      </p:sp>
      <p:sp>
        <p:nvSpPr>
          <p:cNvPr id="282" name="Shape 282"/>
          <p:cNvSpPr txBox="1">
            <a:spLocks noGrp="1"/>
          </p:cNvSpPr>
          <p:nvPr>
            <p:ph type="body" idx="1"/>
          </p:nvPr>
        </p:nvSpPr>
        <p:spPr>
          <a:xfrm>
            <a:off x="381000" y="1397000"/>
            <a:ext cx="8382000" cy="5435600"/>
          </a:xfrm>
          <a:noFill/>
          <a:ln>
            <a:noFill/>
          </a:ln>
        </p:spPr>
        <p:txBody>
          <a:bodyPr spcFirstLastPara="1" wrap="square" lIns="38100" tIns="38100" rIns="38100" bIns="38100" anchor="t" anchorCtr="0">
            <a:noAutofit/>
          </a:bodyPr>
          <a:lstStyle/>
          <a:p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Review of a few tricky bits from yesterday</a:t>
            </a:r>
          </a:p>
          <a:p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Loops</a:t>
            </a:r>
          </a:p>
          <a:p>
            <a:r>
              <a:rPr lang="en-US" dirty="0">
                <a:solidFill>
                  <a:schemeClr val="tx1"/>
                </a:solidFill>
              </a:rPr>
              <a:t>Switch statements</a:t>
            </a:r>
          </a:p>
          <a:p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Procedures</a:t>
            </a:r>
          </a:p>
        </p:txBody>
      </p:sp>
    </p:spTree>
    <p:extLst>
      <p:ext uri="{BB962C8B-B14F-4D97-AF65-F5344CB8AC3E}">
        <p14:creationId xmlns:p14="http://schemas.microsoft.com/office/powerpoint/2010/main" val="242320430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2" name="Shape 722"/>
          <p:cNvSpPr txBox="1">
            <a:spLocks noGrp="1"/>
          </p:cNvSpPr>
          <p:nvPr>
            <p:ph type="title"/>
          </p:nvPr>
        </p:nvSpPr>
        <p:spPr>
          <a:xfrm>
            <a:off x="4622800" y="254000"/>
            <a:ext cx="41402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8100" tIns="38100" rIns="38100" bIns="38100" anchor="ctr" anchorCtr="0">
            <a:noAutofit/>
          </a:bodyPr>
          <a:lstStyle/>
          <a:p>
            <a:pPr marL="119063" marR="0" lvl="0" indent="-119063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Switch Statement Example</a:t>
            </a:r>
            <a:endParaRPr/>
          </a:p>
        </p:txBody>
      </p:sp>
      <p:sp>
        <p:nvSpPr>
          <p:cNvPr id="723" name="Shape 723"/>
          <p:cNvSpPr txBox="1">
            <a:spLocks noGrp="1"/>
          </p:cNvSpPr>
          <p:nvPr>
            <p:ph type="body" idx="1"/>
          </p:nvPr>
        </p:nvSpPr>
        <p:spPr>
          <a:xfrm>
            <a:off x="4953000" y="1803400"/>
            <a:ext cx="3810000" cy="502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Char char="⬛"/>
            </a:pPr>
            <a:r>
              <a:rPr lang="en-US"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Multiple case labels</a:t>
            </a:r>
            <a:endParaRPr/>
          </a:p>
          <a:p>
            <a:pPr marL="552450" marR="0" lvl="1" indent="-285750" algn="l" rtl="0">
              <a:spcBef>
                <a:spcPts val="50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Char char="▪"/>
            </a:pPr>
            <a:r>
              <a:rPr lang="en-US"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Here: 5 &amp; 6</a:t>
            </a:r>
            <a:endParaRPr/>
          </a:p>
          <a:p>
            <a:pPr marL="342900" marR="0" lvl="0" indent="-342900" algn="l" rtl="0">
              <a:spcBef>
                <a:spcPts val="60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Char char="⬛"/>
            </a:pPr>
            <a:r>
              <a:rPr lang="en-US"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Fall through cases</a:t>
            </a:r>
            <a:endParaRPr/>
          </a:p>
          <a:p>
            <a:pPr marL="552450" marR="0" lvl="1" indent="-285750" algn="l" rtl="0">
              <a:spcBef>
                <a:spcPts val="50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Char char="▪"/>
            </a:pPr>
            <a:r>
              <a:rPr lang="en-US"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Here: 2</a:t>
            </a:r>
            <a:endParaRPr/>
          </a:p>
          <a:p>
            <a:pPr marL="342900" marR="0" lvl="0" indent="-342900" algn="l" rtl="0">
              <a:spcBef>
                <a:spcPts val="60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Char char="⬛"/>
            </a:pPr>
            <a:r>
              <a:rPr lang="en-US"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Missing cases</a:t>
            </a:r>
            <a:endParaRPr/>
          </a:p>
          <a:p>
            <a:pPr marL="552450" marR="0" lvl="1" indent="-285750" algn="l" rtl="0">
              <a:spcBef>
                <a:spcPts val="50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Char char="▪"/>
            </a:pPr>
            <a:r>
              <a:rPr lang="en-US"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Here: 4</a:t>
            </a:r>
            <a:endParaRPr/>
          </a:p>
        </p:txBody>
      </p:sp>
      <p:sp>
        <p:nvSpPr>
          <p:cNvPr id="724" name="Shape 724"/>
          <p:cNvSpPr/>
          <p:nvPr/>
        </p:nvSpPr>
        <p:spPr>
          <a:xfrm>
            <a:off x="254000" y="304800"/>
            <a:ext cx="4127500" cy="6400800"/>
          </a:xfrm>
          <a:prstGeom prst="rect">
            <a:avLst/>
          </a:prstGeom>
          <a:solidFill>
            <a:srgbClr val="F6F5BD"/>
          </a:solidFill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  <a:effectLst>
            <a:outerShdw dist="76199" dir="2700000" algn="ctr" rotWithShape="0">
              <a:schemeClr val="lt2">
                <a:alpha val="74901"/>
              </a:schemeClr>
            </a:outerShdw>
          </a:effectLst>
        </p:spPr>
        <p:txBody>
          <a:bodyPr spcFirstLastPara="1" wrap="square" lIns="38100" tIns="38100" rIns="38100" bIns="381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long switch_eg</a:t>
            </a:r>
            <a:endParaRPr sz="2400" b="1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(long x, long y, long z)</a:t>
            </a:r>
            <a:endParaRPr sz="2400" b="1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{</a:t>
            </a:r>
            <a:endParaRPr sz="2400" b="1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 long w = 1;</a:t>
            </a:r>
            <a:endParaRPr sz="2400" b="1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 switch(x) {</a:t>
            </a:r>
            <a:endParaRPr sz="2400" b="1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 case 1:</a:t>
            </a:r>
            <a:endParaRPr sz="2400" b="1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     w = y*z;</a:t>
            </a:r>
            <a:endParaRPr sz="2400" b="1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     break;</a:t>
            </a:r>
            <a:endParaRPr sz="2400" b="1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 case 2:</a:t>
            </a:r>
            <a:endParaRPr sz="2400" b="1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     w = y/z;</a:t>
            </a:r>
            <a:endParaRPr sz="2400" b="1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     /* Fall Through */</a:t>
            </a:r>
            <a:endParaRPr sz="2400" b="1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 case 3:</a:t>
            </a:r>
            <a:endParaRPr sz="2400" b="1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     w += z;</a:t>
            </a:r>
            <a:endParaRPr sz="2400" b="1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     break;</a:t>
            </a:r>
            <a:endParaRPr sz="2400" b="1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 case 5:</a:t>
            </a:r>
            <a:endParaRPr sz="2400" b="1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 case 6:</a:t>
            </a:r>
            <a:endParaRPr sz="2400" b="1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     w -= z;</a:t>
            </a:r>
            <a:endParaRPr sz="2400" b="1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     break;</a:t>
            </a:r>
            <a:endParaRPr sz="2400" b="1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 default:</a:t>
            </a:r>
            <a:endParaRPr sz="2400" b="1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     w = 2;</a:t>
            </a:r>
            <a:endParaRPr sz="2400" b="1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 }</a:t>
            </a:r>
            <a:endParaRPr sz="2400" b="1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 return w;</a:t>
            </a:r>
            <a:endParaRPr sz="2400" b="1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}</a:t>
            </a:r>
            <a:endParaRPr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9" name="Shape 729"/>
          <p:cNvSpPr txBox="1">
            <a:spLocks noGrp="1"/>
          </p:cNvSpPr>
          <p:nvPr>
            <p:ph type="title"/>
          </p:nvPr>
        </p:nvSpPr>
        <p:spPr>
          <a:xfrm>
            <a:off x="381000" y="254000"/>
            <a:ext cx="83820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8100" tIns="38100" rIns="38100" bIns="38100" anchor="ctr" anchorCtr="0">
            <a:noAutofit/>
          </a:bodyPr>
          <a:lstStyle/>
          <a:p>
            <a:pPr marL="119063" marR="0" lvl="0" indent="-119063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Jump Table Structure</a:t>
            </a:r>
            <a:endParaRPr/>
          </a:p>
        </p:txBody>
      </p:sp>
      <p:sp>
        <p:nvSpPr>
          <p:cNvPr id="730" name="Shape 730"/>
          <p:cNvSpPr/>
          <p:nvPr/>
        </p:nvSpPr>
        <p:spPr>
          <a:xfrm>
            <a:off x="7235825" y="1587500"/>
            <a:ext cx="1160463" cy="838200"/>
          </a:xfrm>
          <a:prstGeom prst="rect">
            <a:avLst/>
          </a:prstGeom>
          <a:solidFill>
            <a:srgbClr val="CCFFCC"/>
          </a:solidFill>
          <a:ln w="254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38100" tIns="38100" rIns="38100" bIns="381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Code Block</a:t>
            </a:r>
            <a:endParaRPr sz="2400" b="1" dirty="0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0</a:t>
            </a:r>
            <a:endParaRPr dirty="0"/>
          </a:p>
        </p:txBody>
      </p:sp>
      <p:sp>
        <p:nvSpPr>
          <p:cNvPr id="731" name="Shape 731"/>
          <p:cNvSpPr/>
          <p:nvPr/>
        </p:nvSpPr>
        <p:spPr>
          <a:xfrm>
            <a:off x="6030913" y="1587500"/>
            <a:ext cx="1004887" cy="368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8100" tIns="38100" rIns="38100" bIns="38100" anchor="t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 dirty="0">
                <a:solidFill>
                  <a:schemeClr val="dk1"/>
                </a:solidFill>
                <a:latin typeface="Courier New" panose="02070309020205020404" pitchFamily="49" charset="0"/>
                <a:ea typeface="Courier"/>
                <a:cs typeface="Courier New" panose="02070309020205020404" pitchFamily="49" charset="0"/>
                <a:sym typeface="Courier"/>
              </a:rPr>
              <a:t>Targ0:</a:t>
            </a:r>
            <a:endParaRPr dirty="0"/>
          </a:p>
        </p:txBody>
      </p:sp>
      <p:sp>
        <p:nvSpPr>
          <p:cNvPr id="732" name="Shape 732"/>
          <p:cNvSpPr/>
          <p:nvPr/>
        </p:nvSpPr>
        <p:spPr>
          <a:xfrm>
            <a:off x="7235825" y="2578100"/>
            <a:ext cx="1160463" cy="838200"/>
          </a:xfrm>
          <a:prstGeom prst="rect">
            <a:avLst/>
          </a:prstGeom>
          <a:solidFill>
            <a:srgbClr val="CCFFCC"/>
          </a:solidFill>
          <a:ln w="254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38100" tIns="38100" rIns="38100" bIns="381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Code Block</a:t>
            </a: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</a:t>
            </a:r>
            <a:endParaRPr/>
          </a:p>
        </p:txBody>
      </p:sp>
      <p:sp>
        <p:nvSpPr>
          <p:cNvPr id="733" name="Shape 733"/>
          <p:cNvSpPr/>
          <p:nvPr/>
        </p:nvSpPr>
        <p:spPr>
          <a:xfrm>
            <a:off x="6030913" y="2578100"/>
            <a:ext cx="1004887" cy="368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8100" tIns="38100" rIns="38100" bIns="38100" anchor="t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 dirty="0">
                <a:solidFill>
                  <a:schemeClr val="dk1"/>
                </a:solidFill>
                <a:latin typeface="Courier New" panose="02070309020205020404" pitchFamily="49" charset="0"/>
                <a:ea typeface="Courier"/>
                <a:cs typeface="Courier New" panose="02070309020205020404" pitchFamily="49" charset="0"/>
                <a:sym typeface="Courier"/>
              </a:rPr>
              <a:t>Targ1:</a:t>
            </a:r>
            <a:endParaRPr dirty="0"/>
          </a:p>
        </p:txBody>
      </p:sp>
      <p:sp>
        <p:nvSpPr>
          <p:cNvPr id="734" name="Shape 734"/>
          <p:cNvSpPr/>
          <p:nvPr/>
        </p:nvSpPr>
        <p:spPr>
          <a:xfrm>
            <a:off x="7235825" y="3568700"/>
            <a:ext cx="1160463" cy="838200"/>
          </a:xfrm>
          <a:prstGeom prst="rect">
            <a:avLst/>
          </a:prstGeom>
          <a:solidFill>
            <a:srgbClr val="CCFFCC"/>
          </a:solidFill>
          <a:ln w="254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38100" tIns="38100" rIns="38100" bIns="381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Code Block</a:t>
            </a: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</a:t>
            </a:r>
            <a:endParaRPr/>
          </a:p>
        </p:txBody>
      </p:sp>
      <p:sp>
        <p:nvSpPr>
          <p:cNvPr id="735" name="Shape 735"/>
          <p:cNvSpPr/>
          <p:nvPr/>
        </p:nvSpPr>
        <p:spPr>
          <a:xfrm>
            <a:off x="6030913" y="3568700"/>
            <a:ext cx="1004887" cy="368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8100" tIns="38100" rIns="38100" bIns="38100" anchor="t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 dirty="0">
                <a:solidFill>
                  <a:schemeClr val="dk1"/>
                </a:solidFill>
                <a:latin typeface="Courier New" panose="02070309020205020404" pitchFamily="49" charset="0"/>
                <a:ea typeface="Courier"/>
                <a:cs typeface="Courier New" panose="02070309020205020404" pitchFamily="49" charset="0"/>
                <a:sym typeface="Courier"/>
              </a:rPr>
              <a:t>Targ2:</a:t>
            </a:r>
            <a:endParaRPr dirty="0"/>
          </a:p>
        </p:txBody>
      </p:sp>
      <p:sp>
        <p:nvSpPr>
          <p:cNvPr id="736" name="Shape 736"/>
          <p:cNvSpPr/>
          <p:nvPr/>
        </p:nvSpPr>
        <p:spPr>
          <a:xfrm>
            <a:off x="7204075" y="5702300"/>
            <a:ext cx="1160463" cy="838200"/>
          </a:xfrm>
          <a:prstGeom prst="rect">
            <a:avLst/>
          </a:prstGeom>
          <a:solidFill>
            <a:srgbClr val="CCFFCC"/>
          </a:solidFill>
          <a:ln w="254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38100" tIns="38100" rIns="38100" bIns="381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Code Block</a:t>
            </a: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i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</a:t>
            </a:r>
            <a:r>
              <a:rPr lang="en-US" sz="18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–1</a:t>
            </a:r>
            <a:endParaRPr/>
          </a:p>
        </p:txBody>
      </p:sp>
      <p:sp>
        <p:nvSpPr>
          <p:cNvPr id="737" name="Shape 737"/>
          <p:cNvSpPr/>
          <p:nvPr/>
        </p:nvSpPr>
        <p:spPr>
          <a:xfrm>
            <a:off x="5694363" y="5702300"/>
            <a:ext cx="1309687" cy="368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8100" tIns="38100" rIns="38100" bIns="38100" anchor="t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 dirty="0">
                <a:solidFill>
                  <a:schemeClr val="dk1"/>
                </a:solidFill>
                <a:latin typeface="Courier New" panose="02070309020205020404" pitchFamily="49" charset="0"/>
                <a:ea typeface="Courier"/>
                <a:cs typeface="Courier New" panose="02070309020205020404" pitchFamily="49" charset="0"/>
                <a:sym typeface="Courier"/>
              </a:rPr>
              <a:t>Targ</a:t>
            </a:r>
            <a:r>
              <a:rPr lang="en-US" sz="2000" b="1" i="1" dirty="0">
                <a:solidFill>
                  <a:schemeClr val="dk1"/>
                </a:solidFill>
                <a:latin typeface="Courier New" panose="02070309020205020404" pitchFamily="49" charset="0"/>
                <a:ea typeface="Courier"/>
                <a:cs typeface="Courier New" panose="02070309020205020404" pitchFamily="49" charset="0"/>
                <a:sym typeface="Courier"/>
              </a:rPr>
              <a:t>n</a:t>
            </a:r>
            <a:r>
              <a:rPr lang="en-US" sz="2000" b="1" dirty="0">
                <a:solidFill>
                  <a:schemeClr val="dk1"/>
                </a:solidFill>
                <a:latin typeface="Courier New" panose="02070309020205020404" pitchFamily="49" charset="0"/>
                <a:ea typeface="Courier"/>
                <a:cs typeface="Courier New" panose="02070309020205020404" pitchFamily="49" charset="0"/>
                <a:sym typeface="Courier"/>
              </a:rPr>
              <a:t>-1:</a:t>
            </a:r>
            <a:endParaRPr dirty="0"/>
          </a:p>
        </p:txBody>
      </p:sp>
      <p:sp>
        <p:nvSpPr>
          <p:cNvPr id="738" name="Shape 738"/>
          <p:cNvSpPr/>
          <p:nvPr/>
        </p:nvSpPr>
        <p:spPr>
          <a:xfrm>
            <a:off x="7702550" y="4559300"/>
            <a:ext cx="227013" cy="9144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38100" tIns="38100" rIns="38100" bIns="381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dirty="0">
                <a:solidFill>
                  <a:schemeClr val="dk1"/>
                </a:solidFill>
                <a:latin typeface="Courier New" panose="02070309020205020404" pitchFamily="49" charset="0"/>
                <a:ea typeface="Courier"/>
                <a:cs typeface="Courier New" panose="02070309020205020404" pitchFamily="49" charset="0"/>
                <a:sym typeface="Courier"/>
              </a:rPr>
              <a:t>•</a:t>
            </a:r>
            <a:endParaRPr sz="2400" b="1" dirty="0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dirty="0">
                <a:solidFill>
                  <a:schemeClr val="dk1"/>
                </a:solidFill>
                <a:latin typeface="Courier New" panose="02070309020205020404" pitchFamily="49" charset="0"/>
                <a:ea typeface="Courier"/>
                <a:cs typeface="Courier New" panose="02070309020205020404" pitchFamily="49" charset="0"/>
                <a:sym typeface="Courier"/>
              </a:rPr>
              <a:t>•</a:t>
            </a:r>
            <a:endParaRPr sz="2400" b="1" dirty="0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dirty="0">
                <a:solidFill>
                  <a:schemeClr val="dk1"/>
                </a:solidFill>
                <a:latin typeface="Courier New" panose="02070309020205020404" pitchFamily="49" charset="0"/>
                <a:ea typeface="Courier"/>
                <a:cs typeface="Courier New" panose="02070309020205020404" pitchFamily="49" charset="0"/>
                <a:sym typeface="Courier"/>
              </a:rPr>
              <a:t>•</a:t>
            </a:r>
            <a:endParaRPr dirty="0"/>
          </a:p>
        </p:txBody>
      </p:sp>
      <p:sp>
        <p:nvSpPr>
          <p:cNvPr id="739" name="Shape 739"/>
          <p:cNvSpPr/>
          <p:nvPr/>
        </p:nvSpPr>
        <p:spPr>
          <a:xfrm>
            <a:off x="3937000" y="1714500"/>
            <a:ext cx="1270000" cy="381000"/>
          </a:xfrm>
          <a:prstGeom prst="rect">
            <a:avLst/>
          </a:prstGeom>
          <a:solidFill>
            <a:srgbClr val="D6D6F4"/>
          </a:solidFill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38100" tIns="38100" rIns="38100" bIns="381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dirty="0">
                <a:solidFill>
                  <a:schemeClr val="dk1"/>
                </a:solidFill>
                <a:latin typeface="Courier New" panose="02070309020205020404" pitchFamily="49" charset="0"/>
                <a:ea typeface="Courier"/>
                <a:cs typeface="Courier New" panose="02070309020205020404" pitchFamily="49" charset="0"/>
                <a:sym typeface="Courier"/>
              </a:rPr>
              <a:t>Targ0</a:t>
            </a:r>
            <a:endParaRPr dirty="0"/>
          </a:p>
        </p:txBody>
      </p:sp>
      <p:sp>
        <p:nvSpPr>
          <p:cNvPr id="740" name="Shape 740"/>
          <p:cNvSpPr/>
          <p:nvPr/>
        </p:nvSpPr>
        <p:spPr>
          <a:xfrm>
            <a:off x="3937000" y="2095500"/>
            <a:ext cx="1270000" cy="381000"/>
          </a:xfrm>
          <a:prstGeom prst="rect">
            <a:avLst/>
          </a:prstGeom>
          <a:solidFill>
            <a:srgbClr val="D6D6F4"/>
          </a:solidFill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38100" tIns="38100" rIns="38100" bIns="381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dirty="0">
                <a:solidFill>
                  <a:schemeClr val="dk1"/>
                </a:solidFill>
                <a:latin typeface="Courier New" panose="02070309020205020404" pitchFamily="49" charset="0"/>
                <a:ea typeface="Courier"/>
                <a:cs typeface="Courier New" panose="02070309020205020404" pitchFamily="49" charset="0"/>
                <a:sym typeface="Courier"/>
              </a:rPr>
              <a:t>Targ1</a:t>
            </a:r>
            <a:endParaRPr dirty="0"/>
          </a:p>
        </p:txBody>
      </p:sp>
      <p:sp>
        <p:nvSpPr>
          <p:cNvPr id="741" name="Shape 741"/>
          <p:cNvSpPr/>
          <p:nvPr/>
        </p:nvSpPr>
        <p:spPr>
          <a:xfrm>
            <a:off x="3937000" y="2476500"/>
            <a:ext cx="1270000" cy="381000"/>
          </a:xfrm>
          <a:prstGeom prst="rect">
            <a:avLst/>
          </a:prstGeom>
          <a:solidFill>
            <a:srgbClr val="D6D6F4"/>
          </a:solidFill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38100" tIns="38100" rIns="38100" bIns="381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dirty="0">
                <a:solidFill>
                  <a:schemeClr val="dk1"/>
                </a:solidFill>
                <a:latin typeface="Courier New" panose="02070309020205020404" pitchFamily="49" charset="0"/>
                <a:ea typeface="Courier"/>
                <a:cs typeface="Courier New" panose="02070309020205020404" pitchFamily="49" charset="0"/>
                <a:sym typeface="Courier"/>
              </a:rPr>
              <a:t>Targ2</a:t>
            </a:r>
            <a:endParaRPr dirty="0"/>
          </a:p>
        </p:txBody>
      </p:sp>
      <p:sp>
        <p:nvSpPr>
          <p:cNvPr id="742" name="Shape 742"/>
          <p:cNvSpPr/>
          <p:nvPr/>
        </p:nvSpPr>
        <p:spPr>
          <a:xfrm>
            <a:off x="3937000" y="3771900"/>
            <a:ext cx="1270000" cy="381000"/>
          </a:xfrm>
          <a:prstGeom prst="rect">
            <a:avLst/>
          </a:prstGeom>
          <a:solidFill>
            <a:srgbClr val="D6D6F4"/>
          </a:solidFill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38100" tIns="38100" rIns="38100" bIns="381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dirty="0">
                <a:solidFill>
                  <a:schemeClr val="dk1"/>
                </a:solidFill>
                <a:latin typeface="Courier New" panose="02070309020205020404" pitchFamily="49" charset="0"/>
                <a:ea typeface="Courier"/>
                <a:cs typeface="Courier New" panose="02070309020205020404" pitchFamily="49" charset="0"/>
                <a:sym typeface="Courier"/>
              </a:rPr>
              <a:t>Targ</a:t>
            </a:r>
            <a:r>
              <a:rPr lang="en-US" sz="1800" b="1" i="1" dirty="0">
                <a:solidFill>
                  <a:schemeClr val="dk1"/>
                </a:solidFill>
                <a:latin typeface="Courier New" panose="02070309020205020404" pitchFamily="49" charset="0"/>
                <a:ea typeface="Courier"/>
                <a:cs typeface="Courier New" panose="02070309020205020404" pitchFamily="49" charset="0"/>
                <a:sym typeface="Courier"/>
              </a:rPr>
              <a:t>n</a:t>
            </a:r>
            <a:r>
              <a:rPr lang="en-US" sz="1800" b="1" dirty="0">
                <a:solidFill>
                  <a:schemeClr val="dk1"/>
                </a:solidFill>
                <a:latin typeface="Courier New" panose="02070309020205020404" pitchFamily="49" charset="0"/>
                <a:ea typeface="Courier"/>
                <a:cs typeface="Courier New" panose="02070309020205020404" pitchFamily="49" charset="0"/>
                <a:sym typeface="Courier"/>
              </a:rPr>
              <a:t>-1</a:t>
            </a:r>
            <a:endParaRPr dirty="0"/>
          </a:p>
        </p:txBody>
      </p:sp>
      <p:sp>
        <p:nvSpPr>
          <p:cNvPr id="743" name="Shape 743"/>
          <p:cNvSpPr/>
          <p:nvPr/>
        </p:nvSpPr>
        <p:spPr>
          <a:xfrm>
            <a:off x="3937000" y="2857500"/>
            <a:ext cx="1270000" cy="914400"/>
          </a:xfrm>
          <a:prstGeom prst="rect">
            <a:avLst/>
          </a:prstGeom>
          <a:solidFill>
            <a:srgbClr val="D6D6F4"/>
          </a:solidFill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38100" tIns="38100" rIns="38100" bIns="381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dirty="0">
                <a:solidFill>
                  <a:schemeClr val="dk1"/>
                </a:solidFill>
                <a:latin typeface="Courier New" panose="02070309020205020404" pitchFamily="49" charset="0"/>
                <a:ea typeface="Courier"/>
                <a:cs typeface="Courier New" panose="02070309020205020404" pitchFamily="49" charset="0"/>
                <a:sym typeface="Courier"/>
              </a:rPr>
              <a:t>•</a:t>
            </a:r>
            <a:endParaRPr sz="2400" b="1" dirty="0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dirty="0">
                <a:solidFill>
                  <a:schemeClr val="dk1"/>
                </a:solidFill>
                <a:latin typeface="Courier New" panose="02070309020205020404" pitchFamily="49" charset="0"/>
                <a:ea typeface="Courier"/>
                <a:cs typeface="Courier New" panose="02070309020205020404" pitchFamily="49" charset="0"/>
                <a:sym typeface="Courier"/>
              </a:rPr>
              <a:t>•</a:t>
            </a:r>
            <a:endParaRPr sz="2400" b="1" dirty="0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dirty="0">
                <a:solidFill>
                  <a:schemeClr val="dk1"/>
                </a:solidFill>
                <a:latin typeface="Courier New" panose="02070309020205020404" pitchFamily="49" charset="0"/>
                <a:ea typeface="Courier"/>
                <a:cs typeface="Courier New" panose="02070309020205020404" pitchFamily="49" charset="0"/>
                <a:sym typeface="Courier"/>
              </a:rPr>
              <a:t>•</a:t>
            </a:r>
            <a:endParaRPr dirty="0"/>
          </a:p>
        </p:txBody>
      </p:sp>
      <p:sp>
        <p:nvSpPr>
          <p:cNvPr id="744" name="Shape 744"/>
          <p:cNvSpPr/>
          <p:nvPr/>
        </p:nvSpPr>
        <p:spPr>
          <a:xfrm>
            <a:off x="3111500" y="1701800"/>
            <a:ext cx="852488" cy="368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8100" tIns="38100" rIns="38100" bIns="381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 dirty="0" err="1">
                <a:solidFill>
                  <a:schemeClr val="dk1"/>
                </a:solidFill>
                <a:latin typeface="Courier New" panose="02070309020205020404" pitchFamily="49" charset="0"/>
                <a:ea typeface="Courier"/>
                <a:cs typeface="Courier New" panose="02070309020205020404" pitchFamily="49" charset="0"/>
                <a:sym typeface="Courier"/>
              </a:rPr>
              <a:t>jtab</a:t>
            </a:r>
            <a:r>
              <a:rPr lang="en-US" sz="2000" b="1" dirty="0">
                <a:solidFill>
                  <a:schemeClr val="dk1"/>
                </a:solidFill>
                <a:latin typeface="Courier New" panose="02070309020205020404" pitchFamily="49" charset="0"/>
                <a:ea typeface="Courier"/>
                <a:cs typeface="Courier New" panose="02070309020205020404" pitchFamily="49" charset="0"/>
                <a:sym typeface="Courier"/>
              </a:rPr>
              <a:t>:</a:t>
            </a:r>
            <a:endParaRPr dirty="0"/>
          </a:p>
        </p:txBody>
      </p:sp>
      <p:sp>
        <p:nvSpPr>
          <p:cNvPr id="745" name="Shape 745"/>
          <p:cNvSpPr/>
          <p:nvPr/>
        </p:nvSpPr>
        <p:spPr>
          <a:xfrm>
            <a:off x="304800" y="5092700"/>
            <a:ext cx="2667000" cy="393700"/>
          </a:xfrm>
          <a:prstGeom prst="rect">
            <a:avLst/>
          </a:prstGeom>
          <a:solidFill>
            <a:srgbClr val="F6F5BD"/>
          </a:solidFill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  <a:effectLst>
            <a:outerShdw dist="76199" dir="2700000" algn="ctr" rotWithShape="0">
              <a:schemeClr val="lt2">
                <a:alpha val="74901"/>
              </a:schemeClr>
            </a:outerShdw>
          </a:effectLst>
        </p:spPr>
        <p:txBody>
          <a:bodyPr spcFirstLastPara="1" wrap="square" lIns="38100" tIns="38100" rIns="38100" bIns="381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dirty="0" err="1">
                <a:solidFill>
                  <a:schemeClr val="dk1"/>
                </a:solidFill>
                <a:latin typeface="Courier New" panose="02070309020205020404" pitchFamily="49" charset="0"/>
                <a:ea typeface="Courier"/>
                <a:cs typeface="Courier New" panose="02070309020205020404" pitchFamily="49" charset="0"/>
                <a:sym typeface="Courier"/>
              </a:rPr>
              <a:t>goto</a:t>
            </a:r>
            <a:r>
              <a:rPr lang="en-US" sz="1800" b="1" dirty="0">
                <a:solidFill>
                  <a:schemeClr val="dk1"/>
                </a:solidFill>
                <a:latin typeface="Courier New" panose="02070309020205020404" pitchFamily="49" charset="0"/>
                <a:ea typeface="Courier"/>
                <a:cs typeface="Courier New" panose="02070309020205020404" pitchFamily="49" charset="0"/>
                <a:sym typeface="Courier"/>
              </a:rPr>
              <a:t> *</a:t>
            </a:r>
            <a:r>
              <a:rPr lang="en-US" sz="1800" b="1" dirty="0" err="1">
                <a:solidFill>
                  <a:schemeClr val="dk1"/>
                </a:solidFill>
                <a:latin typeface="Courier New" panose="02070309020205020404" pitchFamily="49" charset="0"/>
                <a:ea typeface="Courier"/>
                <a:cs typeface="Courier New" panose="02070309020205020404" pitchFamily="49" charset="0"/>
                <a:sym typeface="Courier"/>
              </a:rPr>
              <a:t>JTab</a:t>
            </a:r>
            <a:r>
              <a:rPr lang="en-US" sz="1800" b="1" dirty="0">
                <a:solidFill>
                  <a:schemeClr val="dk1"/>
                </a:solidFill>
                <a:latin typeface="Courier New" panose="02070309020205020404" pitchFamily="49" charset="0"/>
                <a:ea typeface="Courier"/>
                <a:cs typeface="Courier New" panose="02070309020205020404" pitchFamily="49" charset="0"/>
                <a:sym typeface="Courier"/>
              </a:rPr>
              <a:t>[x];</a:t>
            </a:r>
            <a:endParaRPr sz="2400" b="1" dirty="0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746" name="Shape 746"/>
          <p:cNvSpPr/>
          <p:nvPr/>
        </p:nvSpPr>
        <p:spPr>
          <a:xfrm>
            <a:off x="304800" y="1663700"/>
            <a:ext cx="2298700" cy="2603500"/>
          </a:xfrm>
          <a:prstGeom prst="rect">
            <a:avLst/>
          </a:prstGeom>
          <a:solidFill>
            <a:srgbClr val="F6F5BD"/>
          </a:solidFill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  <a:effectLst>
            <a:outerShdw dist="76199" dir="2700000" algn="ctr" rotWithShape="0">
              <a:schemeClr val="lt2">
                <a:alpha val="74901"/>
              </a:schemeClr>
            </a:outerShdw>
          </a:effectLst>
        </p:spPr>
        <p:txBody>
          <a:bodyPr spcFirstLastPara="1" wrap="square" lIns="38100" tIns="38100" rIns="38100" bIns="381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dirty="0">
                <a:solidFill>
                  <a:schemeClr val="dk1"/>
                </a:solidFill>
                <a:latin typeface="Courier New" panose="02070309020205020404" pitchFamily="49" charset="0"/>
                <a:ea typeface="Courier"/>
                <a:cs typeface="Courier New" panose="02070309020205020404" pitchFamily="49" charset="0"/>
                <a:sym typeface="Courier"/>
              </a:rPr>
              <a:t>switch(x) {</a:t>
            </a:r>
            <a:endParaRPr sz="2400" b="1" dirty="0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dirty="0">
                <a:solidFill>
                  <a:schemeClr val="dk1"/>
                </a:solidFill>
                <a:latin typeface="Courier New" panose="02070309020205020404" pitchFamily="49" charset="0"/>
                <a:ea typeface="Courier"/>
                <a:cs typeface="Courier New" panose="02070309020205020404" pitchFamily="49" charset="0"/>
                <a:sym typeface="Courier"/>
              </a:rPr>
              <a:t>  case val_0:</a:t>
            </a:r>
            <a:endParaRPr sz="2400" b="1" dirty="0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dirty="0">
                <a:solidFill>
                  <a:schemeClr val="dk1"/>
                </a:solidFill>
                <a:latin typeface="Courier New" panose="02070309020205020404" pitchFamily="49" charset="0"/>
                <a:ea typeface="Courier"/>
                <a:cs typeface="Courier New" panose="02070309020205020404" pitchFamily="49" charset="0"/>
                <a:sym typeface="Courier"/>
              </a:rPr>
              <a:t>    </a:t>
            </a:r>
            <a:r>
              <a:rPr lang="en-US" sz="1800" b="1" i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Block</a:t>
            </a:r>
            <a:r>
              <a:rPr lang="en-US" sz="18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0</a:t>
            </a:r>
            <a:endParaRPr sz="2400" b="1" dirty="0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dirty="0">
                <a:solidFill>
                  <a:schemeClr val="dk1"/>
                </a:solidFill>
                <a:latin typeface="Courier New" panose="02070309020205020404" pitchFamily="49" charset="0"/>
                <a:ea typeface="Courier"/>
                <a:cs typeface="Courier New" panose="02070309020205020404" pitchFamily="49" charset="0"/>
                <a:sym typeface="Courier"/>
              </a:rPr>
              <a:t>  case val_1:</a:t>
            </a:r>
            <a:endParaRPr sz="2400" b="1" dirty="0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dirty="0">
                <a:solidFill>
                  <a:schemeClr val="dk1"/>
                </a:solidFill>
                <a:latin typeface="Courier New" panose="02070309020205020404" pitchFamily="49" charset="0"/>
                <a:ea typeface="Courier"/>
                <a:cs typeface="Courier New" panose="02070309020205020404" pitchFamily="49" charset="0"/>
                <a:sym typeface="Courier"/>
              </a:rPr>
              <a:t>    </a:t>
            </a:r>
            <a:r>
              <a:rPr lang="en-US" sz="1800" b="1" i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Block</a:t>
            </a:r>
            <a:r>
              <a:rPr lang="en-US" sz="18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1</a:t>
            </a:r>
            <a:endParaRPr sz="2400" b="1" dirty="0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dirty="0">
                <a:solidFill>
                  <a:schemeClr val="dk1"/>
                </a:solidFill>
                <a:latin typeface="Courier New" panose="02070309020205020404" pitchFamily="49" charset="0"/>
                <a:ea typeface="Courier"/>
                <a:cs typeface="Courier New" panose="02070309020205020404" pitchFamily="49" charset="0"/>
                <a:sym typeface="Courier"/>
              </a:rPr>
              <a:t>    • • •</a:t>
            </a:r>
            <a:endParaRPr sz="2400" b="1" dirty="0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dirty="0">
                <a:solidFill>
                  <a:schemeClr val="dk1"/>
                </a:solidFill>
                <a:latin typeface="Courier New" panose="02070309020205020404" pitchFamily="49" charset="0"/>
                <a:ea typeface="Courier"/>
                <a:cs typeface="Courier New" panose="02070309020205020404" pitchFamily="49" charset="0"/>
                <a:sym typeface="Courier"/>
              </a:rPr>
              <a:t>  case val_</a:t>
            </a:r>
            <a:r>
              <a:rPr lang="en-US" sz="1800" b="1" i="1" dirty="0">
                <a:solidFill>
                  <a:schemeClr val="dk1"/>
                </a:solidFill>
                <a:latin typeface="Courier New" panose="02070309020205020404" pitchFamily="49" charset="0"/>
                <a:ea typeface="Courier"/>
                <a:cs typeface="Courier New" panose="02070309020205020404" pitchFamily="49" charset="0"/>
                <a:sym typeface="Courier"/>
              </a:rPr>
              <a:t>n</a:t>
            </a:r>
            <a:r>
              <a:rPr lang="en-US" sz="1800" b="1" dirty="0">
                <a:solidFill>
                  <a:schemeClr val="dk1"/>
                </a:solidFill>
                <a:latin typeface="Courier New" panose="02070309020205020404" pitchFamily="49" charset="0"/>
                <a:ea typeface="Courier"/>
                <a:cs typeface="Courier New" panose="02070309020205020404" pitchFamily="49" charset="0"/>
                <a:sym typeface="Courier"/>
              </a:rPr>
              <a:t>-1:</a:t>
            </a:r>
            <a:endParaRPr sz="2400" b="1" dirty="0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dirty="0">
                <a:solidFill>
                  <a:schemeClr val="dk1"/>
                </a:solidFill>
                <a:latin typeface="Courier New" panose="02070309020205020404" pitchFamily="49" charset="0"/>
                <a:ea typeface="Courier"/>
                <a:cs typeface="Courier New" panose="02070309020205020404" pitchFamily="49" charset="0"/>
                <a:sym typeface="Courier"/>
              </a:rPr>
              <a:t>    </a:t>
            </a:r>
            <a:r>
              <a:rPr lang="en-US" sz="1800" b="1" i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Block</a:t>
            </a:r>
            <a:r>
              <a:rPr lang="en-US" sz="18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800" b="1" i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</a:t>
            </a:r>
            <a:r>
              <a:rPr lang="en-US" sz="18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–1</a:t>
            </a:r>
            <a:endParaRPr sz="2400" b="1" dirty="0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dirty="0">
                <a:solidFill>
                  <a:schemeClr val="dk1"/>
                </a:solidFill>
                <a:latin typeface="Courier New" panose="02070309020205020404" pitchFamily="49" charset="0"/>
                <a:ea typeface="Courier"/>
                <a:cs typeface="Courier New" panose="02070309020205020404" pitchFamily="49" charset="0"/>
                <a:sym typeface="Courier"/>
              </a:rPr>
              <a:t>}</a:t>
            </a:r>
            <a:endParaRPr dirty="0"/>
          </a:p>
        </p:txBody>
      </p:sp>
      <p:sp>
        <p:nvSpPr>
          <p:cNvPr id="747" name="Shape 747"/>
          <p:cNvSpPr/>
          <p:nvPr/>
        </p:nvSpPr>
        <p:spPr>
          <a:xfrm>
            <a:off x="285750" y="1295400"/>
            <a:ext cx="1390650" cy="38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8100" tIns="38100" rIns="38100" bIns="381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Switch Form</a:t>
            </a:r>
            <a:endParaRPr/>
          </a:p>
        </p:txBody>
      </p:sp>
      <p:sp>
        <p:nvSpPr>
          <p:cNvPr id="748" name="Shape 748"/>
          <p:cNvSpPr/>
          <p:nvPr/>
        </p:nvSpPr>
        <p:spPr>
          <a:xfrm>
            <a:off x="271463" y="4724400"/>
            <a:ext cx="2889483" cy="3847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8100" tIns="38100" rIns="38100" bIns="381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Translation (Extended C)</a:t>
            </a:r>
            <a:endParaRPr sz="2000" b="1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49" name="Shape 749"/>
          <p:cNvSpPr/>
          <p:nvPr/>
        </p:nvSpPr>
        <p:spPr>
          <a:xfrm>
            <a:off x="3725862" y="1282700"/>
            <a:ext cx="1653781" cy="38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8100" tIns="38100" rIns="38100" bIns="381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Jump Table</a:t>
            </a:r>
            <a:endParaRPr dirty="0"/>
          </a:p>
        </p:txBody>
      </p:sp>
      <p:sp>
        <p:nvSpPr>
          <p:cNvPr id="750" name="Shape 750"/>
          <p:cNvSpPr/>
          <p:nvPr/>
        </p:nvSpPr>
        <p:spPr>
          <a:xfrm>
            <a:off x="6923088" y="1219200"/>
            <a:ext cx="1653781" cy="38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8100" tIns="38100" rIns="38100" bIns="381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Jump Targets</a:t>
            </a:r>
            <a:endParaRPr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5" name="Shape 755"/>
          <p:cNvSpPr txBox="1">
            <a:spLocks noGrp="1"/>
          </p:cNvSpPr>
          <p:nvPr>
            <p:ph type="title"/>
          </p:nvPr>
        </p:nvSpPr>
        <p:spPr>
          <a:xfrm>
            <a:off x="381000" y="254000"/>
            <a:ext cx="83820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8100" tIns="38100" rIns="38100" bIns="38100" anchor="ctr" anchorCtr="0">
            <a:noAutofit/>
          </a:bodyPr>
          <a:lstStyle/>
          <a:p>
            <a:pPr marL="119063" marR="0" lvl="0" indent="-119063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Switch Statement Example</a:t>
            </a:r>
            <a:endParaRPr sz="3600" b="1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56" name="Shape 756"/>
          <p:cNvSpPr/>
          <p:nvPr/>
        </p:nvSpPr>
        <p:spPr>
          <a:xfrm>
            <a:off x="393700" y="3816350"/>
            <a:ext cx="3454400" cy="38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8100" tIns="38100" rIns="38100" bIns="38100" anchor="t" anchorCtr="0">
            <a:noAutofit/>
          </a:bodyPr>
          <a:lstStyle/>
          <a:p>
            <a:pPr marL="185738" marR="0" lvl="0" indent="-185738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Setup:</a:t>
            </a:r>
            <a:endParaRPr/>
          </a:p>
        </p:txBody>
      </p:sp>
      <p:sp>
        <p:nvSpPr>
          <p:cNvPr id="757" name="Shape 757"/>
          <p:cNvSpPr/>
          <p:nvPr/>
        </p:nvSpPr>
        <p:spPr>
          <a:xfrm>
            <a:off x="457200" y="1376362"/>
            <a:ext cx="5575300" cy="2306637"/>
          </a:xfrm>
          <a:prstGeom prst="rect">
            <a:avLst/>
          </a:prstGeom>
          <a:solidFill>
            <a:srgbClr val="F6F5BD"/>
          </a:solidFill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  <a:effectLst>
            <a:outerShdw dist="76199" dir="2700000" algn="ctr" rotWithShape="0">
              <a:schemeClr val="lt2">
                <a:alpha val="74901"/>
              </a:schemeClr>
            </a:outerShdw>
          </a:effectLst>
        </p:spPr>
        <p:txBody>
          <a:bodyPr spcFirstLastPara="1" wrap="square" lIns="38100" tIns="38100" rIns="38100" bIns="381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long switch_eg(long x, long y, long z)</a:t>
            </a:r>
            <a:endParaRPr sz="2400" b="1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{</a:t>
            </a:r>
            <a:endParaRPr sz="2400" b="1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 long w = 1;</a:t>
            </a:r>
            <a:endParaRPr sz="2400" b="1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 switch(x) {</a:t>
            </a:r>
            <a:endParaRPr sz="2400" b="1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   . . .</a:t>
            </a:r>
            <a:endParaRPr sz="2400" b="1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 }</a:t>
            </a:r>
            <a:endParaRPr sz="2400" b="1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 return w;</a:t>
            </a:r>
            <a:endParaRPr sz="2400" b="1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}</a:t>
            </a:r>
            <a:endParaRPr/>
          </a:p>
        </p:txBody>
      </p:sp>
      <p:sp>
        <p:nvSpPr>
          <p:cNvPr id="758" name="Shape 758"/>
          <p:cNvSpPr/>
          <p:nvPr/>
        </p:nvSpPr>
        <p:spPr>
          <a:xfrm>
            <a:off x="304800" y="4267200"/>
            <a:ext cx="7620000" cy="215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8100" tIns="38100" rIns="38100" bIns="381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switch_eg: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 movq    %rdx, %rcx</a:t>
            </a:r>
            <a:endParaRPr sz="1800" b="1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 cmpq    $6, %rdi   # x:6</a:t>
            </a:r>
            <a:endParaRPr sz="1800" b="1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 ja      .L8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 jmp     *.L4(,%rdi,8)</a:t>
            </a:r>
            <a:endParaRPr sz="1800" b="1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cxnSp>
        <p:nvCxnSpPr>
          <p:cNvPr id="759" name="Shape 759"/>
          <p:cNvCxnSpPr/>
          <p:nvPr/>
        </p:nvCxnSpPr>
        <p:spPr>
          <a:xfrm rot="10800000">
            <a:off x="1295400" y="5334000"/>
            <a:ext cx="990600" cy="609600"/>
          </a:xfrm>
          <a:prstGeom prst="straightConnector1">
            <a:avLst/>
          </a:prstGeom>
          <a:solidFill>
            <a:schemeClr val="accent1"/>
          </a:solidFill>
          <a:ln w="25400" cap="flat" cmpd="sng">
            <a:solidFill>
              <a:srgbClr val="4F81BD"/>
            </a:solidFill>
            <a:prstDash val="solid"/>
            <a:round/>
            <a:headEnd type="none" w="sm" len="sm"/>
            <a:tailEnd type="stealth" w="med" len="med"/>
          </a:ln>
        </p:spPr>
      </p:cxnSp>
      <p:sp>
        <p:nvSpPr>
          <p:cNvPr id="760" name="Shape 760"/>
          <p:cNvSpPr txBox="1"/>
          <p:nvPr/>
        </p:nvSpPr>
        <p:spPr>
          <a:xfrm>
            <a:off x="838200" y="5943600"/>
            <a:ext cx="2895600" cy="8309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What range of values takes default?</a:t>
            </a:r>
            <a:endParaRPr sz="2400" b="1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61" name="Shape 761"/>
          <p:cNvSpPr txBox="1"/>
          <p:nvPr/>
        </p:nvSpPr>
        <p:spPr>
          <a:xfrm>
            <a:off x="6400800" y="5943600"/>
            <a:ext cx="2209800" cy="8309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Note that </a:t>
            </a:r>
            <a:r>
              <a:rPr lang="en-US" sz="2400" b="1">
                <a:solidFill>
                  <a:srgbClr val="C00000"/>
                </a:solidFill>
                <a:latin typeface="Courier New"/>
                <a:ea typeface="Courier New"/>
                <a:cs typeface="Courier New"/>
                <a:sym typeface="Courier New"/>
              </a:rPr>
              <a:t>w</a:t>
            </a:r>
            <a:r>
              <a:rPr lang="en-US" sz="2400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 not initialized here</a:t>
            </a:r>
            <a:endParaRPr sz="2400">
              <a:solidFill>
                <a:srgbClr val="C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aphicFrame>
        <p:nvGraphicFramePr>
          <p:cNvPr id="762" name="Shape 762"/>
          <p:cNvGraphicFramePr/>
          <p:nvPr/>
        </p:nvGraphicFramePr>
        <p:xfrm>
          <a:off x="5181600" y="4114800"/>
          <a:ext cx="3352800" cy="1905000"/>
        </p:xfrm>
        <a:graphic>
          <a:graphicData uri="http://schemas.openxmlformats.org/drawingml/2006/table">
            <a:tbl>
              <a:tblPr firstRow="1" bandRow="1">
                <a:noFill/>
                <a:tableStyleId>{E811F5D3-05FA-46A4-988F-C8BC2BAC8503}</a:tableStyleId>
              </a:tblPr>
              <a:tblGrid>
                <a:gridCol w="1676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76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Register</a:t>
                      </a:r>
                      <a:endParaRPr sz="18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Use(s)</a:t>
                      </a:r>
                      <a:endParaRPr sz="18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 i="0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%rdi</a:t>
                      </a:r>
                      <a:endParaRPr sz="1800" b="1" i="0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Argument </a:t>
                      </a:r>
                      <a:r>
                        <a:rPr lang="en-US" sz="1800" b="1" i="0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x</a:t>
                      </a:r>
                      <a:endParaRPr sz="1800" b="1" i="0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 i="0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%rsi</a:t>
                      </a:r>
                      <a:endParaRPr sz="1800" b="1" i="0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Argument </a:t>
                      </a:r>
                      <a:r>
                        <a:rPr lang="en-US" sz="1800" b="1" i="0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y</a:t>
                      </a:r>
                      <a:endParaRPr sz="1800" b="1" i="0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 i="0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%rdx</a:t>
                      </a:r>
                      <a:endParaRPr sz="1800" b="1" i="0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Argument </a:t>
                      </a:r>
                      <a:r>
                        <a:rPr lang="en-US" sz="1800" b="1" i="0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z</a:t>
                      </a:r>
                      <a:endParaRPr sz="1800" b="1" i="0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 i="0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%rax</a:t>
                      </a:r>
                      <a:endParaRPr sz="1800" b="1" i="0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Return value</a:t>
                      </a:r>
                      <a:endParaRPr sz="1800" b="1" i="0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7" name="Shape 767"/>
          <p:cNvSpPr txBox="1">
            <a:spLocks noGrp="1"/>
          </p:cNvSpPr>
          <p:nvPr>
            <p:ph type="title"/>
          </p:nvPr>
        </p:nvSpPr>
        <p:spPr>
          <a:xfrm>
            <a:off x="381000" y="254000"/>
            <a:ext cx="83820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8100" tIns="38100" rIns="38100" bIns="38100" anchor="ctr" anchorCtr="0">
            <a:noAutofit/>
          </a:bodyPr>
          <a:lstStyle/>
          <a:p>
            <a:pPr marL="119063" marR="0" lvl="0" indent="-119063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Switch Statement Example</a:t>
            </a:r>
            <a:endParaRPr sz="3600" b="1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68" name="Shape 768"/>
          <p:cNvSpPr/>
          <p:nvPr/>
        </p:nvSpPr>
        <p:spPr>
          <a:xfrm>
            <a:off x="457200" y="1350962"/>
            <a:ext cx="5575300" cy="2306637"/>
          </a:xfrm>
          <a:prstGeom prst="rect">
            <a:avLst/>
          </a:prstGeom>
          <a:solidFill>
            <a:srgbClr val="F6F5BD"/>
          </a:solidFill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  <a:effectLst>
            <a:outerShdw dist="76199" dir="2700000" algn="ctr" rotWithShape="0">
              <a:schemeClr val="lt2">
                <a:alpha val="74901"/>
              </a:schemeClr>
            </a:outerShdw>
          </a:effectLst>
        </p:spPr>
        <p:txBody>
          <a:bodyPr spcFirstLastPara="1" wrap="square" lIns="38100" tIns="38100" rIns="38100" bIns="381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long </a:t>
            </a:r>
            <a:r>
              <a:rPr lang="en-US" sz="1800" b="1" dirty="0" err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switch_eg</a:t>
            </a:r>
            <a:r>
              <a:rPr lang="en-US" sz="1800" b="1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(long x, long y, long z)</a:t>
            </a:r>
            <a:endParaRPr sz="2400" b="1" dirty="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{</a:t>
            </a:r>
            <a:endParaRPr sz="2400" b="1" dirty="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 long w = 1;</a:t>
            </a:r>
            <a:endParaRPr sz="2400" b="1" dirty="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 switch(x) {</a:t>
            </a:r>
            <a:endParaRPr sz="2400" b="1" dirty="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   . . .</a:t>
            </a:r>
            <a:endParaRPr sz="2400" b="1" dirty="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 }</a:t>
            </a:r>
            <a:endParaRPr sz="2400" b="1" dirty="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 return w;</a:t>
            </a:r>
            <a:endParaRPr sz="2400" b="1" dirty="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}</a:t>
            </a:r>
            <a:endParaRPr dirty="0"/>
          </a:p>
        </p:txBody>
      </p:sp>
      <p:sp>
        <p:nvSpPr>
          <p:cNvPr id="769" name="Shape 769"/>
          <p:cNvSpPr/>
          <p:nvPr/>
        </p:nvSpPr>
        <p:spPr>
          <a:xfrm>
            <a:off x="76200" y="5334000"/>
            <a:ext cx="1004888" cy="63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8100" tIns="38100" rIns="38100" bIns="381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i="1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Indirect </a:t>
            </a:r>
            <a:br>
              <a:rPr lang="en-US" sz="1800" b="1" i="1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en-US" sz="1800" b="1" i="1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jump</a:t>
            </a:r>
            <a:endParaRPr/>
          </a:p>
        </p:txBody>
      </p:sp>
      <p:sp>
        <p:nvSpPr>
          <p:cNvPr id="770" name="Shape 770"/>
          <p:cNvSpPr/>
          <p:nvPr/>
        </p:nvSpPr>
        <p:spPr>
          <a:xfrm>
            <a:off x="1066800" y="5410200"/>
            <a:ext cx="631825" cy="381000"/>
          </a:xfrm>
          <a:prstGeom prst="rightArrow">
            <a:avLst>
              <a:gd name="adj1" fmla="val 50000"/>
              <a:gd name="adj2" fmla="val 50019"/>
            </a:avLst>
          </a:prstGeom>
          <a:solidFill>
            <a:srgbClr val="C00000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4200">
              <a:solidFill>
                <a:srgbClr val="000000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771" name="Shape 771"/>
          <p:cNvSpPr/>
          <p:nvPr/>
        </p:nvSpPr>
        <p:spPr>
          <a:xfrm>
            <a:off x="6172200" y="2286000"/>
            <a:ext cx="1246188" cy="38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8100" tIns="38100" rIns="38100" bIns="381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Jump table</a:t>
            </a:r>
            <a:endParaRPr/>
          </a:p>
        </p:txBody>
      </p:sp>
      <p:sp>
        <p:nvSpPr>
          <p:cNvPr id="772" name="Shape 772"/>
          <p:cNvSpPr/>
          <p:nvPr/>
        </p:nvSpPr>
        <p:spPr>
          <a:xfrm>
            <a:off x="5366491" y="2651140"/>
            <a:ext cx="3740376" cy="2180791"/>
          </a:xfrm>
          <a:prstGeom prst="rect">
            <a:avLst/>
          </a:prstGeom>
          <a:solidFill>
            <a:srgbClr val="D6D6F4"/>
          </a:solidFill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  <a:effectLst>
            <a:outerShdw dist="76199" dir="2700000" algn="ctr" rotWithShape="0">
              <a:schemeClr val="lt2">
                <a:alpha val="74901"/>
              </a:schemeClr>
            </a:outerShdw>
          </a:effectLst>
        </p:spPr>
        <p:txBody>
          <a:bodyPr spcFirstLastPara="1" wrap="square" lIns="38100" tIns="38100" rIns="38100" bIns="381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b="1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.section	.</a:t>
            </a:r>
            <a:r>
              <a:rPr lang="en-US" b="1" dirty="0" err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rodata</a:t>
            </a:r>
            <a:endParaRPr b="1" dirty="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b="1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	.align 8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b="1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.L4: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1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	</a:t>
            </a:r>
            <a:r>
              <a:rPr lang="en-US" b="1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.quad	.L8	# x = 0</a:t>
            </a:r>
            <a:endParaRPr lang="en-US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b="1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	.quad	.L3	# x = 1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b="1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	.quad	.L5	# x = 2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b="1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	.quad	.L9	# x = 3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b="1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	.quad	.L8	# x = 4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b="1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	.quad	.L7	# x = 5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b="1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	.quad	.L7	# x = 6</a:t>
            </a:r>
            <a:endParaRPr b="1" dirty="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773" name="Shape 773"/>
          <p:cNvSpPr/>
          <p:nvPr/>
        </p:nvSpPr>
        <p:spPr>
          <a:xfrm>
            <a:off x="393700" y="3816350"/>
            <a:ext cx="3454400" cy="38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223838" marR="0" lvl="0" indent="-223838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Setup:</a:t>
            </a:r>
            <a:endParaRPr/>
          </a:p>
        </p:txBody>
      </p:sp>
      <p:sp>
        <p:nvSpPr>
          <p:cNvPr id="774" name="Shape 774"/>
          <p:cNvSpPr/>
          <p:nvPr/>
        </p:nvSpPr>
        <p:spPr>
          <a:xfrm>
            <a:off x="1143000" y="4241800"/>
            <a:ext cx="5867400" cy="2082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8100" tIns="38100" rIns="38100" bIns="381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dirty="0" err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switch_eg</a:t>
            </a:r>
            <a:r>
              <a:rPr lang="en-US" sz="1800" b="1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: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 </a:t>
            </a:r>
            <a:r>
              <a:rPr lang="en-US" sz="1800" b="1" dirty="0" err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movq</a:t>
            </a:r>
            <a:r>
              <a:rPr lang="en-US" sz="1800" b="1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 %</a:t>
            </a:r>
            <a:r>
              <a:rPr lang="en-US" sz="1800" b="1" dirty="0" err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rdx</a:t>
            </a:r>
            <a:r>
              <a:rPr lang="en-US" sz="1800" b="1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, %</a:t>
            </a:r>
            <a:r>
              <a:rPr lang="en-US" sz="1800" b="1" dirty="0" err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rcx</a:t>
            </a:r>
            <a:endParaRPr sz="1800" b="1" dirty="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 </a:t>
            </a:r>
            <a:r>
              <a:rPr lang="en-US" sz="1800" b="1" dirty="0" err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cmpq</a:t>
            </a:r>
            <a:r>
              <a:rPr lang="en-US" sz="1800" b="1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 $6, %</a:t>
            </a:r>
            <a:r>
              <a:rPr lang="en-US" sz="1800" b="1" dirty="0" err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rdi</a:t>
            </a:r>
            <a:r>
              <a:rPr lang="en-US" sz="1800" b="1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   # x:6</a:t>
            </a:r>
            <a:endParaRPr sz="1800" b="1" dirty="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 ja      .L8           # Use default</a:t>
            </a:r>
            <a:endParaRPr sz="1800" b="1" dirty="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 </a:t>
            </a:r>
            <a:r>
              <a:rPr lang="en-US" sz="1800" b="1" dirty="0" err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jmp</a:t>
            </a:r>
            <a:r>
              <a:rPr lang="en-US" sz="1800" b="1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  *.L4(,%rdi,8) # </a:t>
            </a:r>
            <a:r>
              <a:rPr lang="en-US" sz="1800" b="1" dirty="0" err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goto</a:t>
            </a:r>
            <a:r>
              <a:rPr lang="en-US" sz="1800" b="1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*</a:t>
            </a:r>
            <a:r>
              <a:rPr lang="en-US" sz="1800" b="1" dirty="0" err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JTab</a:t>
            </a:r>
            <a:r>
              <a:rPr lang="en-US" sz="1800" b="1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[x]</a:t>
            </a:r>
            <a:endParaRPr sz="1800" b="1" dirty="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9" name="Shape 779"/>
          <p:cNvSpPr txBox="1">
            <a:spLocks noGrp="1"/>
          </p:cNvSpPr>
          <p:nvPr>
            <p:ph type="title"/>
          </p:nvPr>
        </p:nvSpPr>
        <p:spPr>
          <a:xfrm>
            <a:off x="381000" y="254000"/>
            <a:ext cx="83820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8100" tIns="38100" rIns="38100" bIns="38100" anchor="ctr" anchorCtr="0">
            <a:noAutofit/>
          </a:bodyPr>
          <a:lstStyle/>
          <a:p>
            <a:pPr marL="119063" marR="0" lvl="0" indent="-119063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Assembly Setup Explanation</a:t>
            </a:r>
            <a:endParaRPr/>
          </a:p>
        </p:txBody>
      </p:sp>
      <p:sp>
        <p:nvSpPr>
          <p:cNvPr id="780" name="Shape 780"/>
          <p:cNvSpPr txBox="1">
            <a:spLocks noGrp="1"/>
          </p:cNvSpPr>
          <p:nvPr>
            <p:ph type="body" idx="1"/>
          </p:nvPr>
        </p:nvSpPr>
        <p:spPr>
          <a:xfrm>
            <a:off x="381000" y="1447800"/>
            <a:ext cx="8382000" cy="5156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Char char="⬛"/>
            </a:pPr>
            <a:r>
              <a:rPr lang="en-US" sz="24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Table Structure</a:t>
            </a:r>
            <a:endParaRPr dirty="0"/>
          </a:p>
          <a:p>
            <a:pPr marL="552450" marR="0" lvl="1" indent="-285750" algn="l" rtl="0">
              <a:spcBef>
                <a:spcPts val="50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Char char="▪"/>
            </a:pPr>
            <a:r>
              <a:rPr lang="en-US" sz="20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Each target requires 8 bytes</a:t>
            </a:r>
            <a:endParaRPr dirty="0"/>
          </a:p>
          <a:p>
            <a:pPr marL="552450" marR="0" lvl="1" indent="-285750" algn="l" rtl="0">
              <a:spcBef>
                <a:spcPts val="50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Char char="▪"/>
            </a:pPr>
            <a:r>
              <a:rPr lang="en-US" sz="20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Base address at </a:t>
            </a:r>
            <a:r>
              <a:rPr lang="en-US" sz="2000" b="1" i="0" u="none" strike="noStrike" cap="none" dirty="0">
                <a:solidFill>
                  <a:schemeClr val="dk1"/>
                </a:solidFill>
                <a:latin typeface="Courier New" panose="02070309020205020404" pitchFamily="49" charset="0"/>
                <a:ea typeface="Courier"/>
                <a:cs typeface="Courier New" panose="02070309020205020404" pitchFamily="49" charset="0"/>
                <a:sym typeface="Courier"/>
              </a:rPr>
              <a:t>.L4</a:t>
            </a:r>
            <a:endParaRPr sz="20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251459" algn="l" rtl="0">
              <a:spcBef>
                <a:spcPts val="60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None/>
            </a:pPr>
            <a:endParaRPr sz="2400" b="1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342900" algn="l" rtl="0">
              <a:spcBef>
                <a:spcPts val="60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Char char="⬛"/>
            </a:pPr>
            <a:r>
              <a:rPr lang="en-US" sz="24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Jumping</a:t>
            </a:r>
            <a:endParaRPr dirty="0"/>
          </a:p>
          <a:p>
            <a:pPr marL="552450" marR="0" lvl="1" indent="-285750" algn="l" rtl="0">
              <a:spcBef>
                <a:spcPts val="50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Char char="▪"/>
            </a:pPr>
            <a:r>
              <a:rPr lang="en-US" sz="2000" b="1" i="0" u="none" strike="noStrike" cap="none" dirty="0">
                <a:solidFill>
                  <a:srgbClr val="980002"/>
                </a:solidFill>
                <a:latin typeface="Calibri"/>
                <a:ea typeface="Calibri"/>
                <a:cs typeface="Calibri"/>
                <a:sym typeface="Calibri"/>
              </a:rPr>
              <a:t>Direct:</a:t>
            </a:r>
            <a:r>
              <a:rPr lang="en-US" sz="20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2000" b="1" i="0" u="none" strike="noStrike" cap="none" dirty="0" err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jmp</a:t>
            </a:r>
            <a:r>
              <a:rPr lang="en-US" sz="2000" b="1" i="0" u="none" strike="noStrike" cap="none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.L8</a:t>
            </a:r>
            <a:endParaRPr sz="2000" b="1" i="0" u="none" strike="noStrike" cap="none" dirty="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552450" marR="0" lvl="1" indent="-285750" algn="l" rtl="0">
              <a:spcBef>
                <a:spcPts val="50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Char char="▪"/>
            </a:pPr>
            <a:r>
              <a:rPr lang="en-US" sz="20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Jump target is denoted by label </a:t>
            </a:r>
            <a:r>
              <a:rPr lang="en-US" sz="2000" b="1" i="0" u="none" strike="noStrike" cap="none" dirty="0">
                <a:solidFill>
                  <a:schemeClr val="dk1"/>
                </a:solidFill>
                <a:latin typeface="Courier New" panose="02070309020205020404" pitchFamily="49" charset="0"/>
                <a:ea typeface="Courier"/>
                <a:cs typeface="Courier New" panose="02070309020205020404" pitchFamily="49" charset="0"/>
                <a:sym typeface="Courier"/>
              </a:rPr>
              <a:t>.L8</a:t>
            </a:r>
            <a:endParaRPr sz="20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552450" marR="0" lvl="1" indent="-146050" algn="l" rtl="0">
              <a:spcBef>
                <a:spcPts val="50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None/>
            </a:pPr>
            <a:endParaRPr sz="20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552450" marR="0" lvl="1" indent="-285750" algn="l" rtl="0">
              <a:spcBef>
                <a:spcPts val="50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Char char="▪"/>
            </a:pPr>
            <a:r>
              <a:rPr lang="en-US" sz="2000" b="1" i="0" u="none" strike="noStrike" cap="none" dirty="0">
                <a:solidFill>
                  <a:srgbClr val="980002"/>
                </a:solidFill>
                <a:latin typeface="Calibri"/>
                <a:ea typeface="Calibri"/>
                <a:cs typeface="Calibri"/>
                <a:sym typeface="Calibri"/>
              </a:rPr>
              <a:t>Indirect:</a:t>
            </a:r>
            <a:r>
              <a:rPr lang="en-US" sz="20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2000" b="1" i="0" u="none" strike="noStrike" cap="none" dirty="0" err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jmp</a:t>
            </a:r>
            <a:r>
              <a:rPr lang="en-US" sz="2000" b="1" i="0" u="none" strike="noStrike" cap="none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*.L4(,%rdi,8)</a:t>
            </a:r>
            <a:endParaRPr sz="2000" b="1" i="0" u="none" strike="noStrike" cap="none" dirty="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552450" marR="0" lvl="1" indent="-285750" algn="l" rtl="0">
              <a:spcBef>
                <a:spcPts val="50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Char char="▪"/>
            </a:pPr>
            <a:r>
              <a:rPr lang="en-US" sz="20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Start of jump table: </a:t>
            </a:r>
            <a:r>
              <a:rPr lang="en-US" sz="2000" b="1" i="0" u="none" strike="noStrike" cap="none" dirty="0">
                <a:solidFill>
                  <a:schemeClr val="dk1"/>
                </a:solidFill>
                <a:latin typeface="Courier New" panose="02070309020205020404" pitchFamily="49" charset="0"/>
                <a:ea typeface="Courier"/>
                <a:cs typeface="Courier New" panose="02070309020205020404" pitchFamily="49" charset="0"/>
                <a:sym typeface="Courier"/>
              </a:rPr>
              <a:t>.L4</a:t>
            </a:r>
            <a:endParaRPr sz="20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552450" marR="0" lvl="1" indent="-285750" algn="l" rtl="0">
              <a:spcBef>
                <a:spcPts val="50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Char char="▪"/>
            </a:pPr>
            <a:r>
              <a:rPr lang="en-US" sz="20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Must scale by factor of 8 (addresses are 8 bytes)</a:t>
            </a:r>
            <a:endParaRPr sz="20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552450" marR="0" lvl="1" indent="-285750" algn="l" rtl="0">
              <a:spcBef>
                <a:spcPts val="50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Char char="▪"/>
            </a:pPr>
            <a:r>
              <a:rPr lang="en-US" sz="20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Fetch target from effective Address </a:t>
            </a:r>
            <a:r>
              <a:rPr lang="en-US" sz="2000" b="1" i="0" u="none" strike="noStrike" cap="none" dirty="0">
                <a:solidFill>
                  <a:schemeClr val="dk1"/>
                </a:solidFill>
                <a:latin typeface="Courier New" panose="02070309020205020404" pitchFamily="49" charset="0"/>
                <a:ea typeface="Courier"/>
                <a:cs typeface="Courier New" panose="02070309020205020404" pitchFamily="49" charset="0"/>
                <a:sym typeface="Courier"/>
              </a:rPr>
              <a:t>.L4 + x*8</a:t>
            </a:r>
            <a:endParaRPr sz="20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838200" marR="0" lvl="2" indent="-228600" algn="l" rtl="0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Noto Sans Symbols"/>
              <a:buChar char="▪"/>
            </a:pPr>
            <a:r>
              <a:rPr lang="en-US" sz="20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Only for  0 ≤ </a:t>
            </a:r>
            <a:r>
              <a:rPr lang="en-US" sz="2000" b="1" i="0" u="none" strike="noStrike" cap="none" dirty="0">
                <a:solidFill>
                  <a:schemeClr val="dk1"/>
                </a:solidFill>
                <a:latin typeface="Courier New" panose="02070309020205020404" pitchFamily="49" charset="0"/>
                <a:ea typeface="Courier"/>
                <a:cs typeface="Courier New" panose="02070309020205020404" pitchFamily="49" charset="0"/>
                <a:sym typeface="Courier"/>
              </a:rPr>
              <a:t>x</a:t>
            </a:r>
            <a:r>
              <a:rPr lang="en-US" sz="20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≤ 6</a:t>
            </a:r>
            <a:endParaRPr dirty="0"/>
          </a:p>
        </p:txBody>
      </p:sp>
      <p:sp>
        <p:nvSpPr>
          <p:cNvPr id="781" name="Shape 781"/>
          <p:cNvSpPr/>
          <p:nvPr/>
        </p:nvSpPr>
        <p:spPr>
          <a:xfrm>
            <a:off x="5257800" y="1646238"/>
            <a:ext cx="1246188" cy="38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8100" tIns="38100" rIns="38100" bIns="381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Jump table</a:t>
            </a:r>
            <a:endParaRPr/>
          </a:p>
        </p:txBody>
      </p:sp>
      <p:sp>
        <p:nvSpPr>
          <p:cNvPr id="782" name="Shape 782"/>
          <p:cNvSpPr/>
          <p:nvPr/>
        </p:nvSpPr>
        <p:spPr>
          <a:xfrm>
            <a:off x="5486400" y="2133600"/>
            <a:ext cx="3583334" cy="2299151"/>
          </a:xfrm>
          <a:prstGeom prst="rect">
            <a:avLst/>
          </a:prstGeom>
          <a:solidFill>
            <a:srgbClr val="D6D6F4"/>
          </a:solidFill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  <a:effectLst>
            <a:outerShdw dist="76199" dir="2700000" algn="ctr" rotWithShape="0">
              <a:schemeClr val="lt2">
                <a:alpha val="74901"/>
              </a:schemeClr>
            </a:outerShdw>
          </a:effectLst>
        </p:spPr>
        <p:txBody>
          <a:bodyPr spcFirstLastPara="1" wrap="square" lIns="38100" tIns="38100" rIns="38100" bIns="381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1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.section	.</a:t>
            </a:r>
            <a:r>
              <a:rPr lang="en-US" sz="1400" b="1" dirty="0" err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rodata</a:t>
            </a:r>
            <a:endParaRPr sz="1400" b="1" dirty="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1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	.align 8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1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.L4: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1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	.quad	.L8	# x = 0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1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	.quad	.L3	# x = 1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1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	.quad	.L5	# x = 2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1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	.quad	.L9	# x = 3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1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	.quad	.L8	# x = 4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1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	.quad	.L7	# x = 5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1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	.quad	.L7	# x = 6</a:t>
            </a:r>
            <a:endParaRPr sz="1400" b="1" dirty="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7" name="Shape 787"/>
          <p:cNvSpPr/>
          <p:nvPr/>
        </p:nvSpPr>
        <p:spPr>
          <a:xfrm>
            <a:off x="0" y="1968040"/>
            <a:ext cx="3669591" cy="2372645"/>
          </a:xfrm>
          <a:prstGeom prst="rect">
            <a:avLst/>
          </a:prstGeom>
          <a:solidFill>
            <a:srgbClr val="D6D6F4"/>
          </a:solidFill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  <a:effectLst>
            <a:outerShdw dist="76199" dir="2700000" algn="ctr" rotWithShape="0">
              <a:schemeClr val="lt2">
                <a:alpha val="74901"/>
              </a:schemeClr>
            </a:outerShdw>
          </a:effectLst>
        </p:spPr>
        <p:txBody>
          <a:bodyPr spcFirstLastPara="1" wrap="square" lIns="38100" tIns="38100" rIns="38100" bIns="381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1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.section	.</a:t>
            </a:r>
            <a:r>
              <a:rPr lang="en-US" sz="1400" b="1" dirty="0" err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rodata</a:t>
            </a:r>
            <a:endParaRPr sz="1400" b="1" dirty="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1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	.align 8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1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.L4: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1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	.quad	.L8	# x = 0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1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	.quad	.L3	# x = 1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1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	.quad	.L5	# x = 2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1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	.quad	.L9	# x = 3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1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	.quad	.L8	# x = 4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1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	.quad	.L7	# x = 5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1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	.quad	.L7	# x = 6</a:t>
            </a:r>
            <a:endParaRPr sz="1400" b="1" dirty="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788" name="Shape 788"/>
          <p:cNvSpPr txBox="1">
            <a:spLocks noGrp="1"/>
          </p:cNvSpPr>
          <p:nvPr>
            <p:ph type="title"/>
          </p:nvPr>
        </p:nvSpPr>
        <p:spPr>
          <a:xfrm>
            <a:off x="381000" y="254000"/>
            <a:ext cx="83820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8100" tIns="38100" rIns="38100" bIns="38100" anchor="ctr" anchorCtr="0">
            <a:noAutofit/>
          </a:bodyPr>
          <a:lstStyle/>
          <a:p>
            <a:pPr marL="119063" marR="0" lvl="0" indent="-119063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Jump Table</a:t>
            </a:r>
            <a:endParaRPr/>
          </a:p>
        </p:txBody>
      </p:sp>
      <p:sp>
        <p:nvSpPr>
          <p:cNvPr id="789" name="Shape 789"/>
          <p:cNvSpPr/>
          <p:nvPr/>
        </p:nvSpPr>
        <p:spPr>
          <a:xfrm>
            <a:off x="292100" y="1371600"/>
            <a:ext cx="3454400" cy="38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8100" tIns="38100" rIns="38100" bIns="38100" anchor="t" anchorCtr="0">
            <a:noAutofit/>
          </a:bodyPr>
          <a:lstStyle/>
          <a:p>
            <a:pPr marL="185738" marR="0" lvl="0" indent="-185738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Jump table</a:t>
            </a:r>
            <a:endParaRPr/>
          </a:p>
        </p:txBody>
      </p:sp>
      <p:sp>
        <p:nvSpPr>
          <p:cNvPr id="790" name="Shape 790"/>
          <p:cNvSpPr/>
          <p:nvPr/>
        </p:nvSpPr>
        <p:spPr>
          <a:xfrm>
            <a:off x="4419600" y="1600200"/>
            <a:ext cx="4432300" cy="4770437"/>
          </a:xfrm>
          <a:prstGeom prst="rect">
            <a:avLst/>
          </a:prstGeom>
          <a:solidFill>
            <a:srgbClr val="F6F5BD"/>
          </a:solidFill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  <a:effectLst>
            <a:outerShdw dist="76199" dir="2700000" algn="ctr" rotWithShape="0">
              <a:schemeClr val="lt2">
                <a:alpha val="74901"/>
              </a:schemeClr>
            </a:outerShdw>
          </a:effectLst>
        </p:spPr>
        <p:txBody>
          <a:bodyPr spcFirstLastPara="1" wrap="square" lIns="38100" tIns="38100" rIns="38100" bIns="381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 switch(x) {</a:t>
            </a:r>
            <a:endParaRPr sz="2400" b="1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 case 1:      // .L3</a:t>
            </a:r>
            <a:endParaRPr sz="2400" b="1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     w = y*z;</a:t>
            </a:r>
            <a:endParaRPr sz="2400" b="1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     break;</a:t>
            </a:r>
            <a:endParaRPr sz="2400" b="1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 case 2:      // .L5</a:t>
            </a:r>
            <a:endParaRPr sz="2400" b="1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     w = y/z;</a:t>
            </a:r>
            <a:endParaRPr sz="2400" b="1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     /* Fall Through */</a:t>
            </a:r>
            <a:endParaRPr sz="2400" b="1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 case 3:      // .L9</a:t>
            </a:r>
            <a:endParaRPr sz="2400" b="1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     w += z;</a:t>
            </a:r>
            <a:endParaRPr sz="2400" b="1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     break;</a:t>
            </a:r>
            <a:endParaRPr sz="2400" b="1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 case 5:</a:t>
            </a:r>
            <a:endParaRPr sz="2400" b="1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 case 6:      // .L7</a:t>
            </a:r>
            <a:endParaRPr sz="2400" b="1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     w -= z;</a:t>
            </a:r>
            <a:endParaRPr sz="2400" b="1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     break;</a:t>
            </a:r>
            <a:endParaRPr sz="2400" b="1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 default:     // .L8</a:t>
            </a:r>
            <a:endParaRPr sz="2400" b="1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     w = 2;</a:t>
            </a:r>
            <a:endParaRPr sz="2400" b="1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 }</a:t>
            </a:r>
            <a:endParaRPr/>
          </a:p>
        </p:txBody>
      </p:sp>
      <p:cxnSp>
        <p:nvCxnSpPr>
          <p:cNvPr id="791" name="Shape 791"/>
          <p:cNvCxnSpPr/>
          <p:nvPr/>
        </p:nvCxnSpPr>
        <p:spPr>
          <a:xfrm rot="10800000" flipH="1">
            <a:off x="3575050" y="2146298"/>
            <a:ext cx="1384300" cy="814071"/>
          </a:xfrm>
          <a:prstGeom prst="straightConnector1">
            <a:avLst/>
          </a:prstGeom>
          <a:noFill/>
          <a:ln w="25400" cap="flat" cmpd="sng">
            <a:solidFill>
              <a:srgbClr val="C00000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792" name="Shape 792"/>
          <p:cNvCxnSpPr/>
          <p:nvPr/>
        </p:nvCxnSpPr>
        <p:spPr>
          <a:xfrm rot="10800000" flipH="1">
            <a:off x="3575050" y="2906710"/>
            <a:ext cx="1387475" cy="270830"/>
          </a:xfrm>
          <a:prstGeom prst="straightConnector1">
            <a:avLst/>
          </a:prstGeom>
          <a:noFill/>
          <a:ln w="25400" cap="flat" cmpd="sng">
            <a:solidFill>
              <a:srgbClr val="C00000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793" name="Shape 793"/>
          <p:cNvCxnSpPr/>
          <p:nvPr/>
        </p:nvCxnSpPr>
        <p:spPr>
          <a:xfrm>
            <a:off x="3575050" y="3403600"/>
            <a:ext cx="1390650" cy="271463"/>
          </a:xfrm>
          <a:prstGeom prst="straightConnector1">
            <a:avLst/>
          </a:prstGeom>
          <a:noFill/>
          <a:ln w="25400" cap="flat" cmpd="sng">
            <a:solidFill>
              <a:srgbClr val="C00000"/>
            </a:solidFill>
            <a:prstDash val="solid"/>
            <a:round/>
            <a:headEnd type="none" w="sm" len="sm"/>
            <a:tailEnd type="none" w="sm" len="sm"/>
          </a:ln>
        </p:spPr>
      </p:cxnSp>
      <p:grpSp>
        <p:nvGrpSpPr>
          <p:cNvPr id="794" name="Shape 794"/>
          <p:cNvGrpSpPr/>
          <p:nvPr/>
        </p:nvGrpSpPr>
        <p:grpSpPr>
          <a:xfrm>
            <a:off x="3575050" y="2743200"/>
            <a:ext cx="1379538" cy="2724150"/>
            <a:chOff x="3575050" y="2743200"/>
            <a:chExt cx="1379538" cy="2724150"/>
          </a:xfrm>
        </p:grpSpPr>
        <p:cxnSp>
          <p:nvCxnSpPr>
            <p:cNvPr id="795" name="Shape 795"/>
            <p:cNvCxnSpPr/>
            <p:nvPr/>
          </p:nvCxnSpPr>
          <p:spPr>
            <a:xfrm>
              <a:off x="3581400" y="2743200"/>
              <a:ext cx="1371600" cy="2724150"/>
            </a:xfrm>
            <a:prstGeom prst="straightConnector1">
              <a:avLst/>
            </a:prstGeom>
            <a:noFill/>
            <a:ln w="25400" cap="flat" cmpd="sng">
              <a:solidFill>
                <a:srgbClr val="00B050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796" name="Shape 796"/>
            <p:cNvCxnSpPr/>
            <p:nvPr/>
          </p:nvCxnSpPr>
          <p:spPr>
            <a:xfrm>
              <a:off x="3575050" y="3611880"/>
              <a:ext cx="1379538" cy="1855470"/>
            </a:xfrm>
            <a:prstGeom prst="straightConnector1">
              <a:avLst/>
            </a:prstGeom>
            <a:noFill/>
            <a:ln w="25400" cap="flat" cmpd="sng">
              <a:solidFill>
                <a:srgbClr val="00B050"/>
              </a:solidFill>
              <a:prstDash val="solid"/>
              <a:round/>
              <a:headEnd type="none" w="sm" len="sm"/>
              <a:tailEnd type="none" w="sm" len="sm"/>
            </a:ln>
          </p:spPr>
        </p:cxnSp>
      </p:grpSp>
      <p:cxnSp>
        <p:nvCxnSpPr>
          <p:cNvPr id="797" name="Shape 797"/>
          <p:cNvCxnSpPr/>
          <p:nvPr/>
        </p:nvCxnSpPr>
        <p:spPr>
          <a:xfrm>
            <a:off x="3575050" y="3832860"/>
            <a:ext cx="1301750" cy="739140"/>
          </a:xfrm>
          <a:prstGeom prst="straightConnector1">
            <a:avLst/>
          </a:prstGeom>
          <a:noFill/>
          <a:ln w="25400" cap="flat" cmpd="sng">
            <a:solidFill>
              <a:srgbClr val="C00000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798" name="Shape 798"/>
          <p:cNvCxnSpPr/>
          <p:nvPr/>
        </p:nvCxnSpPr>
        <p:spPr>
          <a:xfrm>
            <a:off x="3575050" y="4057650"/>
            <a:ext cx="1301750" cy="742950"/>
          </a:xfrm>
          <a:prstGeom prst="straightConnector1">
            <a:avLst/>
          </a:prstGeom>
          <a:noFill/>
          <a:ln w="25400" cap="flat" cmpd="sng">
            <a:solidFill>
              <a:srgbClr val="C00000"/>
            </a:solidFill>
            <a:prstDash val="solid"/>
            <a:round/>
            <a:headEnd type="none" w="sm" len="sm"/>
            <a:tailEnd type="none" w="sm" len="sm"/>
          </a:ln>
        </p:spPr>
      </p:cxn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3" name="Shape 803"/>
          <p:cNvSpPr txBox="1">
            <a:spLocks noGrp="1"/>
          </p:cNvSpPr>
          <p:nvPr>
            <p:ph type="title"/>
          </p:nvPr>
        </p:nvSpPr>
        <p:spPr>
          <a:xfrm>
            <a:off x="381000" y="254000"/>
            <a:ext cx="83820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8100" tIns="38100" rIns="38100" bIns="38100" anchor="ctr" anchorCtr="0">
            <a:noAutofit/>
          </a:bodyPr>
          <a:lstStyle/>
          <a:p>
            <a:pPr marL="119063" marR="0" lvl="0" indent="-119063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Code Blocks (x == 1)</a:t>
            </a:r>
            <a:endParaRPr sz="3600" b="1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04" name="Shape 804"/>
          <p:cNvSpPr/>
          <p:nvPr/>
        </p:nvSpPr>
        <p:spPr>
          <a:xfrm>
            <a:off x="4267200" y="1295400"/>
            <a:ext cx="4737100" cy="1371600"/>
          </a:xfrm>
          <a:prstGeom prst="rect">
            <a:avLst/>
          </a:prstGeom>
          <a:solidFill>
            <a:srgbClr val="F1C7C7"/>
          </a:solidFill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  <a:effectLst>
            <a:outerShdw dist="76199" dir="2700000" algn="ctr" rotWithShape="0">
              <a:schemeClr val="lt2">
                <a:alpha val="74901"/>
              </a:schemeClr>
            </a:outerShdw>
          </a:effectLst>
        </p:spPr>
        <p:txBody>
          <a:bodyPr spcFirstLastPara="1" wrap="square" lIns="38100" tIns="38100" rIns="38100" bIns="381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.L3: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movq    %rsi, %rax  # y</a:t>
            </a:r>
            <a:endParaRPr sz="1800" b="1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imulq   %rdx, %rax  # y*z</a:t>
            </a:r>
            <a:endParaRPr sz="1800" b="1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ret</a:t>
            </a:r>
            <a:endParaRPr sz="1800" b="1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805" name="Shape 805"/>
          <p:cNvSpPr/>
          <p:nvPr/>
        </p:nvSpPr>
        <p:spPr>
          <a:xfrm>
            <a:off x="228600" y="1295400"/>
            <a:ext cx="3898900" cy="1981200"/>
          </a:xfrm>
          <a:prstGeom prst="rect">
            <a:avLst/>
          </a:prstGeom>
          <a:solidFill>
            <a:srgbClr val="F6F5BD"/>
          </a:solidFill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  <a:effectLst>
            <a:outerShdw dist="76199" dir="2700000" algn="ctr" rotWithShape="0">
              <a:schemeClr val="lt2">
                <a:alpha val="74901"/>
              </a:schemeClr>
            </a:outerShdw>
          </a:effectLst>
        </p:spPr>
        <p:txBody>
          <a:bodyPr spcFirstLastPara="1" wrap="square" lIns="38100" tIns="38100" rIns="38100" bIns="381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switch(x) {</a:t>
            </a:r>
            <a:endParaRPr sz="2400" b="1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case 1:	  // .L3</a:t>
            </a:r>
            <a:endParaRPr sz="2400" b="1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     w = y*z;</a:t>
            </a:r>
            <a:endParaRPr sz="2400" b="1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     break;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. . .</a:t>
            </a:r>
            <a:endParaRPr sz="2400" b="1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}</a:t>
            </a:r>
            <a:endParaRPr sz="1800" b="1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graphicFrame>
        <p:nvGraphicFramePr>
          <p:cNvPr id="806" name="Shape 806"/>
          <p:cNvGraphicFramePr/>
          <p:nvPr/>
        </p:nvGraphicFramePr>
        <p:xfrm>
          <a:off x="1752600" y="4114800"/>
          <a:ext cx="3352800" cy="1905000"/>
        </p:xfrm>
        <a:graphic>
          <a:graphicData uri="http://schemas.openxmlformats.org/drawingml/2006/table">
            <a:tbl>
              <a:tblPr firstRow="1" bandRow="1">
                <a:noFill/>
                <a:tableStyleId>{E811F5D3-05FA-46A4-988F-C8BC2BAC8503}</a:tableStyleId>
              </a:tblPr>
              <a:tblGrid>
                <a:gridCol w="1676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76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Register</a:t>
                      </a:r>
                      <a:endParaRPr sz="18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Use(s)</a:t>
                      </a:r>
                      <a:endParaRPr sz="18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 i="0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%rdi</a:t>
                      </a:r>
                      <a:endParaRPr sz="1800" b="1" i="0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Argument </a:t>
                      </a:r>
                      <a:r>
                        <a:rPr lang="en-US" sz="1800" b="1" i="0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x</a:t>
                      </a:r>
                      <a:endParaRPr sz="1800" b="1" i="0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 i="0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%rsi</a:t>
                      </a:r>
                      <a:endParaRPr sz="1800" b="1" i="0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Argument </a:t>
                      </a:r>
                      <a:r>
                        <a:rPr lang="en-US" sz="1800" b="1" i="0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y</a:t>
                      </a:r>
                      <a:endParaRPr sz="1800" b="1" i="0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 i="0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%rdx</a:t>
                      </a:r>
                      <a:endParaRPr sz="1800" b="1" i="0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Argument </a:t>
                      </a:r>
                      <a:r>
                        <a:rPr lang="en-US" sz="1800" b="1" i="0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z</a:t>
                      </a:r>
                      <a:endParaRPr sz="1800" b="1" i="0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 i="0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%rax</a:t>
                      </a:r>
                      <a:endParaRPr sz="1800" b="1" i="0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Return value</a:t>
                      </a:r>
                      <a:endParaRPr sz="1800" b="1" i="0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1" name="Shape 811"/>
          <p:cNvSpPr txBox="1">
            <a:spLocks noGrp="1"/>
          </p:cNvSpPr>
          <p:nvPr>
            <p:ph type="title"/>
          </p:nvPr>
        </p:nvSpPr>
        <p:spPr>
          <a:xfrm>
            <a:off x="381000" y="254000"/>
            <a:ext cx="83820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8100" tIns="38100" rIns="38100" bIns="38100" anchor="ctr" anchorCtr="0">
            <a:noAutofit/>
          </a:bodyPr>
          <a:lstStyle/>
          <a:p>
            <a:pPr marL="119063" marR="0" lvl="0" indent="-119063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Handling Fall-Through</a:t>
            </a:r>
            <a:endParaRPr sz="3600" b="1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12" name="Shape 812"/>
          <p:cNvSpPr/>
          <p:nvPr/>
        </p:nvSpPr>
        <p:spPr>
          <a:xfrm>
            <a:off x="139700" y="1524000"/>
            <a:ext cx="3670300" cy="3505200"/>
          </a:xfrm>
          <a:prstGeom prst="rect">
            <a:avLst/>
          </a:prstGeom>
          <a:solidFill>
            <a:srgbClr val="F6F5BD"/>
          </a:solidFill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  <a:effectLst>
            <a:outerShdw dist="76199" dir="2700000" algn="ctr" rotWithShape="0">
              <a:schemeClr val="lt2">
                <a:alpha val="74901"/>
              </a:schemeClr>
            </a:outerShdw>
          </a:effectLst>
        </p:spPr>
        <p:txBody>
          <a:bodyPr spcFirstLastPara="1" wrap="square" lIns="38100" tIns="38100" rIns="38100" bIns="381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 long w = 1;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	. . .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 switch(x) {</a:t>
            </a:r>
            <a:endParaRPr sz="2400" b="1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	. . .	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 case 2:</a:t>
            </a:r>
            <a:endParaRPr sz="2400" b="1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     w = y/z;</a:t>
            </a:r>
            <a:endParaRPr sz="2400" b="1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     /* Fall Through */</a:t>
            </a:r>
            <a:endParaRPr sz="2400" b="1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 case 3:</a:t>
            </a:r>
            <a:endParaRPr sz="2400" b="1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     w += z;</a:t>
            </a:r>
            <a:endParaRPr sz="2400" b="1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     break;</a:t>
            </a:r>
            <a:endParaRPr sz="2400" b="1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	. . .</a:t>
            </a:r>
            <a:endParaRPr sz="2400" b="1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 }</a:t>
            </a:r>
            <a:endParaRPr/>
          </a:p>
        </p:txBody>
      </p:sp>
      <p:sp>
        <p:nvSpPr>
          <p:cNvPr id="813" name="Shape 813"/>
          <p:cNvSpPr/>
          <p:nvPr/>
        </p:nvSpPr>
        <p:spPr>
          <a:xfrm>
            <a:off x="6172200" y="4419600"/>
            <a:ext cx="2743200" cy="762000"/>
          </a:xfrm>
          <a:prstGeom prst="rect">
            <a:avLst/>
          </a:prstGeom>
          <a:solidFill>
            <a:srgbClr val="F6F5BD"/>
          </a:solidFill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  <a:effectLst>
            <a:outerShdw dist="76199" dir="2700000" algn="ctr" rotWithShape="0">
              <a:schemeClr val="lt2">
                <a:alpha val="74901"/>
              </a:schemeClr>
            </a:outerShdw>
          </a:effectLst>
        </p:spPr>
        <p:txBody>
          <a:bodyPr spcFirstLastPara="1" wrap="square" lIns="38100" tIns="38100" rIns="38100" bIns="381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case 3: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     w = 1;</a:t>
            </a:r>
            <a:endParaRPr sz="2400" b="1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</a:t>
            </a:r>
            <a:endParaRPr sz="2400" b="1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814" name="Shape 814"/>
          <p:cNvSpPr/>
          <p:nvPr/>
        </p:nvSpPr>
        <p:spPr>
          <a:xfrm>
            <a:off x="4191000" y="2133600"/>
            <a:ext cx="2743200" cy="990600"/>
          </a:xfrm>
          <a:prstGeom prst="rect">
            <a:avLst/>
          </a:prstGeom>
          <a:solidFill>
            <a:srgbClr val="F6F5BD"/>
          </a:solidFill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  <a:effectLst>
            <a:outerShdw dist="76199" dir="2700000" algn="ctr" rotWithShape="0">
              <a:schemeClr val="lt2">
                <a:alpha val="74901"/>
              </a:schemeClr>
            </a:outerShdw>
          </a:effectLst>
        </p:spPr>
        <p:txBody>
          <a:bodyPr spcFirstLastPara="1" wrap="square" lIns="38100" tIns="38100" rIns="38100" bIns="381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 case 2:</a:t>
            </a:r>
            <a:endParaRPr sz="2400" b="1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     w = y/z;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     goto merge;</a:t>
            </a:r>
            <a:endParaRPr sz="2400" b="1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815" name="Shape 815"/>
          <p:cNvSpPr/>
          <p:nvPr/>
        </p:nvSpPr>
        <p:spPr>
          <a:xfrm>
            <a:off x="6172200" y="5181600"/>
            <a:ext cx="2743200" cy="685800"/>
          </a:xfrm>
          <a:prstGeom prst="rect">
            <a:avLst/>
          </a:prstGeom>
          <a:solidFill>
            <a:srgbClr val="F6F5BD"/>
          </a:solidFill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  <a:effectLst>
            <a:outerShdw dist="76199" dir="2700000" algn="ctr" rotWithShape="0">
              <a:schemeClr val="lt2">
                <a:alpha val="74901"/>
              </a:schemeClr>
            </a:outerShdw>
          </a:effectLst>
        </p:spPr>
        <p:txBody>
          <a:bodyPr spcFirstLastPara="1" wrap="square" lIns="38100" tIns="38100" rIns="38100" bIns="381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merge: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     w += z;</a:t>
            </a:r>
            <a:endParaRPr sz="2400" b="1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cxnSp>
        <p:nvCxnSpPr>
          <p:cNvPr id="816" name="Shape 816"/>
          <p:cNvCxnSpPr>
            <a:endCxn id="814" idx="1"/>
          </p:cNvCxnSpPr>
          <p:nvPr/>
        </p:nvCxnSpPr>
        <p:spPr>
          <a:xfrm rot="10800000" flipH="1">
            <a:off x="1752600" y="2628900"/>
            <a:ext cx="2438400" cy="190500"/>
          </a:xfrm>
          <a:prstGeom prst="straightConnector1">
            <a:avLst/>
          </a:prstGeom>
          <a:solidFill>
            <a:schemeClr val="accent1"/>
          </a:solidFill>
          <a:ln w="25400" cap="flat" cmpd="sng">
            <a:solidFill>
              <a:srgbClr val="C00000"/>
            </a:solidFill>
            <a:prstDash val="solid"/>
            <a:round/>
            <a:headEnd type="none" w="sm" len="sm"/>
            <a:tailEnd type="stealth" w="med" len="med"/>
          </a:ln>
        </p:spPr>
      </p:cxnSp>
      <p:cxnSp>
        <p:nvCxnSpPr>
          <p:cNvPr id="817" name="Shape 817"/>
          <p:cNvCxnSpPr>
            <a:endCxn id="813" idx="1"/>
          </p:cNvCxnSpPr>
          <p:nvPr/>
        </p:nvCxnSpPr>
        <p:spPr>
          <a:xfrm>
            <a:off x="1905000" y="3733800"/>
            <a:ext cx="4267200" cy="1066800"/>
          </a:xfrm>
          <a:prstGeom prst="straightConnector1">
            <a:avLst/>
          </a:prstGeom>
          <a:solidFill>
            <a:schemeClr val="accent1"/>
          </a:solidFill>
          <a:ln w="25400" cap="flat" cmpd="sng">
            <a:solidFill>
              <a:srgbClr val="C00000"/>
            </a:solidFill>
            <a:prstDash val="solid"/>
            <a:round/>
            <a:headEnd type="none" w="sm" len="sm"/>
            <a:tailEnd type="stealth" w="med" len="med"/>
          </a:ln>
        </p:spPr>
      </p:cxnSp>
      <p:cxnSp>
        <p:nvCxnSpPr>
          <p:cNvPr id="818" name="Shape 818"/>
          <p:cNvCxnSpPr>
            <a:stCxn id="814" idx="2"/>
          </p:cNvCxnSpPr>
          <p:nvPr/>
        </p:nvCxnSpPr>
        <p:spPr>
          <a:xfrm>
            <a:off x="5562600" y="3124200"/>
            <a:ext cx="609600" cy="2286000"/>
          </a:xfrm>
          <a:prstGeom prst="straightConnector1">
            <a:avLst/>
          </a:prstGeom>
          <a:solidFill>
            <a:schemeClr val="accent1"/>
          </a:solidFill>
          <a:ln w="25400" cap="flat" cmpd="sng">
            <a:solidFill>
              <a:srgbClr val="7030A0"/>
            </a:solidFill>
            <a:prstDash val="solid"/>
            <a:round/>
            <a:headEnd type="none" w="sm" len="sm"/>
            <a:tailEnd type="stealth" w="med" len="med"/>
          </a:ln>
        </p:spPr>
      </p:cxn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578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304800"/>
            <a:ext cx="7264400" cy="573088"/>
          </a:xfrm>
        </p:spPr>
        <p:txBody>
          <a:bodyPr/>
          <a:lstStyle/>
          <a:p>
            <a:r>
              <a:rPr lang="en-US" dirty="0"/>
              <a:t>Reminder: Machine Instructions</a:t>
            </a:r>
          </a:p>
        </p:txBody>
      </p:sp>
      <p:sp>
        <p:nvSpPr>
          <p:cNvPr id="152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0" y="838200"/>
            <a:ext cx="4572000" cy="5791200"/>
          </a:xfrm>
        </p:spPr>
        <p:txBody>
          <a:bodyPr/>
          <a:lstStyle/>
          <a:p>
            <a:pPr marL="223838" indent="-223838" defTabSz="895350">
              <a:tabLst>
                <a:tab pos="1603375" algn="l"/>
                <a:tab pos="2514600" algn="l"/>
              </a:tabLst>
            </a:pPr>
            <a:r>
              <a:rPr lang="en-US" dirty="0"/>
              <a:t>C</a:t>
            </a:r>
          </a:p>
          <a:p>
            <a:pPr marL="560388" lvl="1" indent="-222250" defTabSz="895350">
              <a:tabLst>
                <a:tab pos="1603375" algn="l"/>
                <a:tab pos="2514600" algn="l"/>
              </a:tabLst>
            </a:pPr>
            <a:r>
              <a:rPr lang="en-US" dirty="0"/>
              <a:t>Store value </a:t>
            </a:r>
            <a:r>
              <a:rPr lang="en-US" b="1" dirty="0">
                <a:latin typeface="Courier New"/>
                <a:cs typeface="Courier New"/>
              </a:rPr>
              <a:t>t</a:t>
            </a:r>
            <a:r>
              <a:rPr lang="en-US" dirty="0"/>
              <a:t> where designated by </a:t>
            </a:r>
            <a:r>
              <a:rPr lang="en-US" b="1" dirty="0" err="1">
                <a:latin typeface="Courier New"/>
                <a:cs typeface="Courier New"/>
              </a:rPr>
              <a:t>dest</a:t>
            </a:r>
            <a:endParaRPr lang="en-US" b="1" dirty="0">
              <a:latin typeface="Courier New"/>
              <a:cs typeface="Courier New"/>
            </a:endParaRPr>
          </a:p>
          <a:p>
            <a:pPr marL="223838" indent="-223838" defTabSz="895350">
              <a:tabLst>
                <a:tab pos="1603375" algn="l"/>
                <a:tab pos="2514600" algn="l"/>
              </a:tabLst>
            </a:pPr>
            <a:r>
              <a:rPr lang="en-US" dirty="0"/>
              <a:t>Assembly</a:t>
            </a:r>
          </a:p>
          <a:p>
            <a:pPr marL="560388" lvl="1" indent="-222250" defTabSz="895350">
              <a:tabLst>
                <a:tab pos="1603375" algn="l"/>
                <a:tab pos="2514600" algn="l"/>
              </a:tabLst>
            </a:pPr>
            <a:r>
              <a:rPr lang="en-US" dirty="0"/>
              <a:t>Move 8-byte value to memory</a:t>
            </a:r>
          </a:p>
          <a:p>
            <a:pPr marL="839788" lvl="2" indent="-165100" defTabSz="895350">
              <a:tabLst>
                <a:tab pos="1603375" algn="l"/>
                <a:tab pos="2514600" algn="l"/>
              </a:tabLst>
            </a:pPr>
            <a:r>
              <a:rPr lang="en-US" dirty="0"/>
              <a:t>Quad words in x86-64 parlance</a:t>
            </a:r>
          </a:p>
          <a:p>
            <a:pPr marL="560388" lvl="1" indent="-222250" defTabSz="895350">
              <a:tabLst>
                <a:tab pos="1603375" algn="l"/>
                <a:tab pos="2514600" algn="l"/>
              </a:tabLst>
            </a:pPr>
            <a:r>
              <a:rPr lang="en-US" dirty="0"/>
              <a:t>Operands:</a:t>
            </a:r>
          </a:p>
          <a:p>
            <a:pPr marL="839788" lvl="2" indent="-165100" defTabSz="895350">
              <a:buNone/>
              <a:tabLst>
                <a:tab pos="1603375" algn="l"/>
                <a:tab pos="2514600" algn="l"/>
              </a:tabLst>
            </a:pPr>
            <a:r>
              <a:rPr lang="en-US" b="1" dirty="0">
                <a:latin typeface="Courier New" pitchFamily="49" charset="0"/>
              </a:rPr>
              <a:t>t</a:t>
            </a:r>
            <a:r>
              <a:rPr lang="en-US" b="1" dirty="0"/>
              <a:t>:	</a:t>
            </a:r>
            <a:r>
              <a:rPr lang="en-US" dirty="0"/>
              <a:t>Register	</a:t>
            </a:r>
            <a:r>
              <a:rPr lang="en-US" b="1" dirty="0">
                <a:latin typeface="Courier New" pitchFamily="49" charset="0"/>
              </a:rPr>
              <a:t>%</a:t>
            </a:r>
            <a:r>
              <a:rPr lang="en-US" b="1" dirty="0" err="1">
                <a:latin typeface="Courier New" pitchFamily="49" charset="0"/>
              </a:rPr>
              <a:t>rax</a:t>
            </a:r>
            <a:endParaRPr lang="en-US" b="1" dirty="0">
              <a:latin typeface="Courier New" pitchFamily="49" charset="0"/>
            </a:endParaRPr>
          </a:p>
          <a:p>
            <a:pPr marL="839788" lvl="2" indent="-165100" defTabSz="895350">
              <a:buFont typeface="Wingdings" pitchFamily="2" charset="2"/>
              <a:buNone/>
              <a:tabLst>
                <a:tab pos="1603375" algn="l"/>
                <a:tab pos="2514600" algn="l"/>
              </a:tabLst>
            </a:pPr>
            <a:r>
              <a:rPr lang="en-US" b="1" dirty="0" err="1">
                <a:latin typeface="Courier New" pitchFamily="49" charset="0"/>
              </a:rPr>
              <a:t>dest</a:t>
            </a:r>
            <a:r>
              <a:rPr lang="en-US" b="1" dirty="0"/>
              <a:t>:</a:t>
            </a:r>
            <a:r>
              <a:rPr lang="en-US" dirty="0"/>
              <a:t>	Register	</a:t>
            </a:r>
            <a:r>
              <a:rPr lang="en-US" b="1" dirty="0">
                <a:solidFill>
                  <a:schemeClr val="tx1"/>
                </a:solidFill>
                <a:latin typeface="Courier New" pitchFamily="49" charset="0"/>
              </a:rPr>
              <a:t>%</a:t>
            </a:r>
            <a:r>
              <a:rPr lang="en-US" b="1" dirty="0" err="1">
                <a:solidFill>
                  <a:schemeClr val="tx1"/>
                </a:solidFill>
                <a:latin typeface="Courier New" pitchFamily="49" charset="0"/>
              </a:rPr>
              <a:t>rbx</a:t>
            </a:r>
            <a:endParaRPr lang="en-US" b="1" dirty="0">
              <a:solidFill>
                <a:schemeClr val="tx1"/>
              </a:solidFill>
              <a:latin typeface="Courier New" pitchFamily="49" charset="0"/>
            </a:endParaRPr>
          </a:p>
          <a:p>
            <a:pPr marL="839788" lvl="2" indent="-165100" defTabSz="895350">
              <a:buFont typeface="Wingdings" pitchFamily="2" charset="2"/>
              <a:buNone/>
              <a:tabLst>
                <a:tab pos="1603375" algn="l"/>
                <a:tab pos="2514600" algn="l"/>
              </a:tabLst>
            </a:pPr>
            <a:r>
              <a:rPr lang="en-US" b="1" dirty="0">
                <a:latin typeface="Courier New" pitchFamily="49" charset="0"/>
              </a:rPr>
              <a:t>*</a:t>
            </a:r>
            <a:r>
              <a:rPr lang="en-US" b="1" dirty="0" err="1">
                <a:latin typeface="Courier New" pitchFamily="49" charset="0"/>
              </a:rPr>
              <a:t>dest</a:t>
            </a:r>
            <a:r>
              <a:rPr lang="en-US" b="1" dirty="0"/>
              <a:t>:</a:t>
            </a:r>
            <a:r>
              <a:rPr lang="en-US" dirty="0"/>
              <a:t> 	Memory	</a:t>
            </a:r>
            <a:r>
              <a:rPr lang="en-US" b="1" dirty="0"/>
              <a:t>M[</a:t>
            </a:r>
            <a:r>
              <a:rPr lang="en-US" b="1" dirty="0">
                <a:solidFill>
                  <a:schemeClr val="tx1"/>
                </a:solidFill>
                <a:latin typeface="Courier New" pitchFamily="49" charset="0"/>
              </a:rPr>
              <a:t>%</a:t>
            </a:r>
            <a:r>
              <a:rPr lang="en-US" b="1" dirty="0" err="1">
                <a:solidFill>
                  <a:schemeClr val="tx1"/>
                </a:solidFill>
                <a:latin typeface="Courier New" pitchFamily="49" charset="0"/>
              </a:rPr>
              <a:t>rbx</a:t>
            </a:r>
            <a:r>
              <a:rPr lang="en-US" b="1" dirty="0">
                <a:solidFill>
                  <a:schemeClr val="tx1"/>
                </a:solidFill>
                <a:latin typeface="Courier New" pitchFamily="49" charset="0"/>
              </a:rPr>
              <a:t>]</a:t>
            </a:r>
            <a:endParaRPr lang="en-US" b="1" dirty="0"/>
          </a:p>
          <a:p>
            <a:pPr marL="223838" indent="-223838" defTabSz="895350">
              <a:tabLst>
                <a:tab pos="1603375" algn="l"/>
                <a:tab pos="2514600" algn="l"/>
              </a:tabLst>
            </a:pPr>
            <a:r>
              <a:rPr lang="en-US" dirty="0"/>
              <a:t>Machine</a:t>
            </a:r>
          </a:p>
          <a:p>
            <a:pPr marL="560388" lvl="1" indent="-222250" defTabSz="895350">
              <a:tabLst>
                <a:tab pos="1603375" algn="l"/>
                <a:tab pos="2514600" algn="l"/>
              </a:tabLst>
            </a:pPr>
            <a:r>
              <a:rPr lang="en-US" dirty="0"/>
              <a:t>3 bytes at address </a:t>
            </a:r>
            <a:r>
              <a:rPr lang="en-US" b="1" dirty="0">
                <a:latin typeface="Courier New" pitchFamily="49" charset="0"/>
              </a:rPr>
              <a:t>0x40059e</a:t>
            </a:r>
          </a:p>
          <a:p>
            <a:pPr marL="560388" lvl="1" indent="-222250" defTabSz="895350">
              <a:tabLst>
                <a:tab pos="1603375" algn="l"/>
                <a:tab pos="2514600" algn="l"/>
              </a:tabLst>
            </a:pPr>
            <a:r>
              <a:rPr lang="en-US" dirty="0">
                <a:cs typeface="Calibri" panose="020F0502020204030204" pitchFamily="34" charset="0"/>
              </a:rPr>
              <a:t>Compact representation of the assembly instruction</a:t>
            </a:r>
          </a:p>
          <a:p>
            <a:pPr marL="560388" lvl="1" indent="-222250" defTabSz="895350">
              <a:tabLst>
                <a:tab pos="1603375" algn="l"/>
                <a:tab pos="2514600" algn="l"/>
              </a:tabLst>
            </a:pPr>
            <a:r>
              <a:rPr lang="en-US" dirty="0">
                <a:cs typeface="Calibri" panose="020F0502020204030204" pitchFamily="34" charset="0"/>
              </a:rPr>
              <a:t>(Relatively) easy for hardware to interpret</a:t>
            </a:r>
          </a:p>
        </p:txBody>
      </p:sp>
      <p:sp>
        <p:nvSpPr>
          <p:cNvPr id="152580" name="Rectangle 4"/>
          <p:cNvSpPr>
            <a:spLocks noChangeArrowheads="1"/>
          </p:cNvSpPr>
          <p:nvPr/>
        </p:nvSpPr>
        <p:spPr bwMode="auto">
          <a:xfrm>
            <a:off x="533400" y="1143000"/>
            <a:ext cx="3883025" cy="376238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*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dest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 = t;</a:t>
            </a:r>
          </a:p>
        </p:txBody>
      </p:sp>
      <p:sp>
        <p:nvSpPr>
          <p:cNvPr id="152581" name="Rectangle 5"/>
          <p:cNvSpPr>
            <a:spLocks noChangeArrowheads="1"/>
          </p:cNvSpPr>
          <p:nvPr/>
        </p:nvSpPr>
        <p:spPr bwMode="auto">
          <a:xfrm>
            <a:off x="533400" y="2286000"/>
            <a:ext cx="3886200" cy="376238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549400" algn="l"/>
              </a:tabLst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movq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 %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rax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, (%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rbx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)</a:t>
            </a:r>
          </a:p>
        </p:txBody>
      </p:sp>
      <p:sp>
        <p:nvSpPr>
          <p:cNvPr id="152582" name="Rectangle 6"/>
          <p:cNvSpPr>
            <a:spLocks noChangeArrowheads="1"/>
          </p:cNvSpPr>
          <p:nvPr/>
        </p:nvSpPr>
        <p:spPr bwMode="auto">
          <a:xfrm>
            <a:off x="530225" y="4912519"/>
            <a:ext cx="3886200" cy="376238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92100" algn="l"/>
              </a:tabLst>
              <a:defRPr/>
            </a:pP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0x40059e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:  48 </a:t>
            </a: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89 03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 New" pitchFamily="49" charset="0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3" name="Shape 823"/>
          <p:cNvSpPr txBox="1">
            <a:spLocks noGrp="1"/>
          </p:cNvSpPr>
          <p:nvPr>
            <p:ph type="title"/>
          </p:nvPr>
        </p:nvSpPr>
        <p:spPr>
          <a:xfrm>
            <a:off x="381000" y="254000"/>
            <a:ext cx="83820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8100" tIns="38100" rIns="38100" bIns="38100" anchor="ctr" anchorCtr="0">
            <a:noAutofit/>
          </a:bodyPr>
          <a:lstStyle/>
          <a:p>
            <a:pPr marL="119063" marR="0" lvl="0" indent="-119063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Code Blocks (x == 2, x == 3)</a:t>
            </a:r>
            <a:endParaRPr sz="3600" b="1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24" name="Shape 824"/>
          <p:cNvSpPr/>
          <p:nvPr/>
        </p:nvSpPr>
        <p:spPr>
          <a:xfrm>
            <a:off x="3962400" y="1295400"/>
            <a:ext cx="5041900" cy="3048000"/>
          </a:xfrm>
          <a:prstGeom prst="rect">
            <a:avLst/>
          </a:prstGeom>
          <a:solidFill>
            <a:srgbClr val="F1C7C7"/>
          </a:solidFill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  <a:effectLst>
            <a:outerShdw dist="76199" dir="2700000" algn="ctr" rotWithShape="0">
              <a:schemeClr val="lt2">
                <a:alpha val="74901"/>
              </a:schemeClr>
            </a:outerShdw>
          </a:effectLst>
        </p:spPr>
        <p:txBody>
          <a:bodyPr spcFirstLastPara="1" wrap="square" lIns="38100" tIns="38100" rIns="38100" bIns="381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.L5:                  # Case 2</a:t>
            </a:r>
            <a:endParaRPr sz="1800" b="1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movq    %rsi, %rax</a:t>
            </a:r>
            <a:endParaRPr sz="1800" b="1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cqto</a:t>
            </a:r>
            <a:endParaRPr sz="1800" b="1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idivq   %rcx       #  y/z</a:t>
            </a:r>
            <a:endParaRPr sz="1800" b="1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jmp     .L6        #  goto merge</a:t>
            </a:r>
            <a:endParaRPr sz="1800" b="1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.L9:                  # Case 3</a:t>
            </a:r>
            <a:endParaRPr sz="1800" b="1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movl    $1, %eax   #  w = 1</a:t>
            </a:r>
            <a:endParaRPr sz="1800" b="1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.L6:                  # merge:</a:t>
            </a:r>
            <a:endParaRPr sz="1800" b="1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addq    %rcx, %rax #  w += z</a:t>
            </a:r>
            <a:endParaRPr sz="1800" b="1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ret</a:t>
            </a:r>
            <a:endParaRPr sz="1800" b="1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825" name="Shape 825"/>
          <p:cNvSpPr/>
          <p:nvPr/>
        </p:nvSpPr>
        <p:spPr>
          <a:xfrm>
            <a:off x="139700" y="1524000"/>
            <a:ext cx="3670300" cy="3505200"/>
          </a:xfrm>
          <a:prstGeom prst="rect">
            <a:avLst/>
          </a:prstGeom>
          <a:solidFill>
            <a:srgbClr val="F6F5BD"/>
          </a:solidFill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  <a:effectLst>
            <a:outerShdw dist="76199" dir="2700000" algn="ctr" rotWithShape="0">
              <a:schemeClr val="lt2">
                <a:alpha val="74901"/>
              </a:schemeClr>
            </a:outerShdw>
          </a:effectLst>
        </p:spPr>
        <p:txBody>
          <a:bodyPr spcFirstLastPara="1" wrap="square" lIns="38100" tIns="38100" rIns="38100" bIns="381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 long w = 1;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	. . .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 switch(x) {</a:t>
            </a:r>
            <a:endParaRPr sz="2400" b="1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	. . .	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 case 2:</a:t>
            </a:r>
            <a:endParaRPr sz="2400" b="1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     w = y/z;</a:t>
            </a:r>
            <a:endParaRPr sz="2400" b="1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     /* Fall Through */</a:t>
            </a:r>
            <a:endParaRPr sz="2400" b="1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 case 3:</a:t>
            </a:r>
            <a:endParaRPr sz="2400" b="1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     w += z;</a:t>
            </a:r>
            <a:endParaRPr sz="2400" b="1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     break;</a:t>
            </a:r>
            <a:endParaRPr sz="2400" b="1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	. . .</a:t>
            </a:r>
            <a:endParaRPr sz="2400" b="1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 }</a:t>
            </a:r>
            <a:endParaRPr/>
          </a:p>
        </p:txBody>
      </p:sp>
      <p:graphicFrame>
        <p:nvGraphicFramePr>
          <p:cNvPr id="826" name="Shape 826"/>
          <p:cNvGraphicFramePr/>
          <p:nvPr/>
        </p:nvGraphicFramePr>
        <p:xfrm>
          <a:off x="3810000" y="4572000"/>
          <a:ext cx="3352800" cy="1905000"/>
        </p:xfrm>
        <a:graphic>
          <a:graphicData uri="http://schemas.openxmlformats.org/drawingml/2006/table">
            <a:tbl>
              <a:tblPr firstRow="1" bandRow="1">
                <a:noFill/>
                <a:tableStyleId>{E811F5D3-05FA-46A4-988F-C8BC2BAC8503}</a:tableStyleId>
              </a:tblPr>
              <a:tblGrid>
                <a:gridCol w="1676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76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Register</a:t>
                      </a:r>
                      <a:endParaRPr sz="18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Use(s)</a:t>
                      </a:r>
                      <a:endParaRPr sz="18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 i="0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%rdi</a:t>
                      </a:r>
                      <a:endParaRPr sz="1800" b="1" i="0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Argument </a:t>
                      </a:r>
                      <a:r>
                        <a:rPr lang="en-US" sz="1800" b="1" i="0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x</a:t>
                      </a:r>
                      <a:endParaRPr sz="1800" b="1" i="0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 i="0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%rsi</a:t>
                      </a:r>
                      <a:endParaRPr sz="1800" b="1" i="0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Argument </a:t>
                      </a:r>
                      <a:r>
                        <a:rPr lang="en-US" sz="1800" b="1" i="0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y</a:t>
                      </a:r>
                      <a:endParaRPr sz="1800" b="1" i="0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 i="0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%rdx</a:t>
                      </a:r>
                      <a:endParaRPr sz="1800" b="1" i="0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Argument </a:t>
                      </a:r>
                      <a:r>
                        <a:rPr lang="en-US" sz="1800" b="1" i="0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z</a:t>
                      </a:r>
                      <a:endParaRPr sz="1800" b="1" i="0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 i="0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%rax</a:t>
                      </a:r>
                      <a:endParaRPr sz="1800" b="1" i="0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Return value</a:t>
                      </a:r>
                      <a:endParaRPr sz="1800" b="1" i="0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1" name="Shape 831"/>
          <p:cNvSpPr txBox="1">
            <a:spLocks noGrp="1"/>
          </p:cNvSpPr>
          <p:nvPr>
            <p:ph type="title"/>
          </p:nvPr>
        </p:nvSpPr>
        <p:spPr>
          <a:xfrm>
            <a:off x="381000" y="254000"/>
            <a:ext cx="83820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8100" tIns="38100" rIns="38100" bIns="38100" anchor="ctr" anchorCtr="0">
            <a:noAutofit/>
          </a:bodyPr>
          <a:lstStyle/>
          <a:p>
            <a:pPr marL="119063" marR="0" lvl="0" indent="-119063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Code Blocks (x == 5, x == 6, default)</a:t>
            </a:r>
            <a:endParaRPr sz="3600" b="1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32" name="Shape 832"/>
          <p:cNvSpPr/>
          <p:nvPr/>
        </p:nvSpPr>
        <p:spPr>
          <a:xfrm>
            <a:off x="4267200" y="1295400"/>
            <a:ext cx="4737100" cy="2133600"/>
          </a:xfrm>
          <a:prstGeom prst="rect">
            <a:avLst/>
          </a:prstGeom>
          <a:solidFill>
            <a:srgbClr val="F1C7C7"/>
          </a:solidFill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  <a:effectLst>
            <a:outerShdw dist="76199" dir="2700000" algn="ctr" rotWithShape="0">
              <a:schemeClr val="lt2">
                <a:alpha val="74901"/>
              </a:schemeClr>
            </a:outerShdw>
          </a:effectLst>
        </p:spPr>
        <p:txBody>
          <a:bodyPr spcFirstLastPara="1" wrap="square" lIns="38100" tIns="38100" rIns="38100" bIns="381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.L7:               # Case 5,6</a:t>
            </a:r>
            <a:endParaRPr sz="1800" b="1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movl  $1, %eax   #  w = 1</a:t>
            </a:r>
            <a:endParaRPr sz="1800" b="1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subq  %rdx, %rax #  w -= z</a:t>
            </a:r>
            <a:endParaRPr sz="1800" b="1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ret</a:t>
            </a:r>
            <a:endParaRPr sz="1800" b="1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.L8:               # Default:</a:t>
            </a:r>
            <a:endParaRPr sz="1800" b="1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movl  $2, %eax   #  2</a:t>
            </a:r>
            <a:endParaRPr sz="1800" b="1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ret</a:t>
            </a:r>
            <a:endParaRPr sz="1800" b="1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833" name="Shape 833"/>
          <p:cNvSpPr/>
          <p:nvPr/>
        </p:nvSpPr>
        <p:spPr>
          <a:xfrm>
            <a:off x="228600" y="1295400"/>
            <a:ext cx="3898900" cy="2819400"/>
          </a:xfrm>
          <a:prstGeom prst="rect">
            <a:avLst/>
          </a:prstGeom>
          <a:solidFill>
            <a:srgbClr val="F6F5BD"/>
          </a:solidFill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  <a:effectLst>
            <a:outerShdw dist="76199" dir="2700000" algn="ctr" rotWithShape="0">
              <a:schemeClr val="lt2">
                <a:alpha val="74901"/>
              </a:schemeClr>
            </a:outerShdw>
          </a:effectLst>
        </p:spPr>
        <p:txBody>
          <a:bodyPr spcFirstLastPara="1" wrap="square" lIns="38100" tIns="38100" rIns="38100" bIns="381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switch(x) {</a:t>
            </a:r>
            <a:endParaRPr sz="2400" b="1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 . . .</a:t>
            </a:r>
            <a:endParaRPr sz="2400" b="1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 case 5:  // .L7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case 6:  // .L7</a:t>
            </a:r>
            <a:endParaRPr sz="2400" b="1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     w -= z;</a:t>
            </a:r>
            <a:endParaRPr sz="2400" b="1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     break;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 default: // .L8</a:t>
            </a:r>
            <a:endParaRPr sz="2400" b="1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     w = 2; </a:t>
            </a:r>
            <a:endParaRPr sz="1800" b="1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}</a:t>
            </a:r>
            <a:endParaRPr sz="1800" b="1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graphicFrame>
        <p:nvGraphicFramePr>
          <p:cNvPr id="834" name="Shape 834"/>
          <p:cNvGraphicFramePr/>
          <p:nvPr/>
        </p:nvGraphicFramePr>
        <p:xfrm>
          <a:off x="3810000" y="4572000"/>
          <a:ext cx="3352800" cy="1905000"/>
        </p:xfrm>
        <a:graphic>
          <a:graphicData uri="http://schemas.openxmlformats.org/drawingml/2006/table">
            <a:tbl>
              <a:tblPr firstRow="1" bandRow="1">
                <a:noFill/>
                <a:tableStyleId>{E811F5D3-05FA-46A4-988F-C8BC2BAC8503}</a:tableStyleId>
              </a:tblPr>
              <a:tblGrid>
                <a:gridCol w="1676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76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Register</a:t>
                      </a:r>
                      <a:endParaRPr sz="18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Use(s)</a:t>
                      </a:r>
                      <a:endParaRPr sz="18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 i="0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%rdi</a:t>
                      </a:r>
                      <a:endParaRPr sz="1800" b="1" i="0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Argument </a:t>
                      </a:r>
                      <a:r>
                        <a:rPr lang="en-US" sz="1800" b="1" i="0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x</a:t>
                      </a:r>
                      <a:endParaRPr sz="1800" b="1" i="0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 i="0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%rsi</a:t>
                      </a:r>
                      <a:endParaRPr sz="1800" b="1" i="0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Argument </a:t>
                      </a:r>
                      <a:r>
                        <a:rPr lang="en-US" sz="1800" b="1" i="0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y</a:t>
                      </a:r>
                      <a:endParaRPr sz="1800" b="1" i="0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 i="0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%rdx</a:t>
                      </a:r>
                      <a:endParaRPr sz="1800" b="1" i="0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Argument </a:t>
                      </a:r>
                      <a:r>
                        <a:rPr lang="en-US" sz="1800" b="1" i="0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z</a:t>
                      </a:r>
                      <a:endParaRPr sz="1800" b="1" i="0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 i="0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%rax</a:t>
                      </a:r>
                      <a:endParaRPr sz="1800" b="1" i="0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Return value</a:t>
                      </a:r>
                      <a:endParaRPr sz="1800" b="1" i="0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1" name="Shape 851"/>
          <p:cNvSpPr txBox="1">
            <a:spLocks noGrp="1"/>
          </p:cNvSpPr>
          <p:nvPr>
            <p:ph type="title"/>
          </p:nvPr>
        </p:nvSpPr>
        <p:spPr>
          <a:xfrm>
            <a:off x="381000" y="254000"/>
            <a:ext cx="83820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8100" tIns="38100" rIns="38100" bIns="381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Finding Jump Table in Binary</a:t>
            </a:r>
            <a:endParaRPr sz="3600" b="1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52" name="Shape 852"/>
          <p:cNvSpPr/>
          <p:nvPr/>
        </p:nvSpPr>
        <p:spPr>
          <a:xfrm>
            <a:off x="322385" y="1371600"/>
            <a:ext cx="8379069" cy="4431323"/>
          </a:xfrm>
          <a:prstGeom prst="rect">
            <a:avLst/>
          </a:prstGeom>
          <a:solidFill>
            <a:srgbClr val="F6F5BD"/>
          </a:solidFill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  <a:effectLst>
            <a:outerShdw dist="76199" dir="2700000" algn="ctr" rotWithShape="0">
              <a:schemeClr val="lt2">
                <a:alpha val="74901"/>
              </a:schemeClr>
            </a:outerShdw>
          </a:effectLst>
        </p:spPr>
        <p:txBody>
          <a:bodyPr spcFirstLastPara="1" wrap="square" lIns="38100" tIns="38100" rIns="38100" bIns="381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00000000004005e0 </a:t>
            </a:r>
            <a:r>
              <a:rPr lang="en-US" sz="1400" b="1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&lt;</a:t>
            </a:r>
            <a:r>
              <a:rPr lang="en-US" sz="1400" b="1" dirty="0" err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switch_eg</a:t>
            </a:r>
            <a:r>
              <a:rPr lang="en-US" sz="1400" b="1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&gt;: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4005e0:       </a:t>
            </a:r>
            <a:r>
              <a:rPr lang="en-US" sz="1400" b="1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48 89 d1                mov    %</a:t>
            </a:r>
            <a:r>
              <a:rPr lang="en-US" sz="1400" b="1" dirty="0" err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rdx</a:t>
            </a:r>
            <a:r>
              <a:rPr lang="en-US" sz="1400" b="1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,%</a:t>
            </a:r>
            <a:r>
              <a:rPr lang="en-US" sz="1400" b="1" dirty="0" err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rcx</a:t>
            </a:r>
            <a:endParaRPr sz="1400" b="1" dirty="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4005e3</a:t>
            </a:r>
            <a:r>
              <a:rPr lang="en-US" sz="1400" b="1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:       48 83 </a:t>
            </a:r>
            <a:r>
              <a:rPr lang="en-US" sz="14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ff 06             </a:t>
            </a:r>
            <a:r>
              <a:rPr lang="en-US" sz="1400" b="1" err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cmp</a:t>
            </a:r>
            <a:r>
              <a:rPr lang="en-US" sz="14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 $0x6</a:t>
            </a:r>
            <a:r>
              <a:rPr lang="en-US" sz="1400" b="1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,%rdi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4005e7</a:t>
            </a:r>
            <a:r>
              <a:rPr lang="en-US" sz="1400" b="1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:       77 2b                   </a:t>
            </a:r>
            <a:r>
              <a:rPr lang="en-US" sz="14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ja     400614 </a:t>
            </a:r>
            <a:r>
              <a:rPr lang="en-US" sz="1400" b="1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&lt;switch_</a:t>
            </a:r>
            <a:r>
              <a:rPr lang="en-US" sz="14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eg+0x34</a:t>
            </a:r>
            <a:r>
              <a:rPr lang="en-US" sz="1400" b="1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&gt;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4005e9</a:t>
            </a:r>
            <a:r>
              <a:rPr lang="en-US" sz="1400" b="1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:       ff 24 </a:t>
            </a:r>
            <a:r>
              <a:rPr lang="en-US" sz="1400" b="1" err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fd</a:t>
            </a:r>
            <a:r>
              <a:rPr lang="en-US" sz="14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f0 07 40 00    </a:t>
            </a:r>
            <a:r>
              <a:rPr lang="en-US" sz="1400" b="1" err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jmpq</a:t>
            </a:r>
            <a:r>
              <a:rPr lang="en-US" sz="14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*0x4007f0(,%</a:t>
            </a:r>
            <a:r>
              <a:rPr lang="en-US" sz="1400" b="1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rdi,8)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4005f0:       </a:t>
            </a:r>
            <a:r>
              <a:rPr lang="en-US" sz="1400" b="1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48 </a:t>
            </a:r>
            <a:r>
              <a:rPr lang="en-US" sz="14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89 f0                </a:t>
            </a:r>
            <a:r>
              <a:rPr lang="en-US" sz="1400" b="1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mov    %</a:t>
            </a:r>
            <a:r>
              <a:rPr lang="en-US" sz="1400" b="1" dirty="0" err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rsi</a:t>
            </a:r>
            <a:r>
              <a:rPr lang="en-US" sz="1400" b="1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,%</a:t>
            </a:r>
            <a:r>
              <a:rPr lang="en-US" sz="1400" b="1" dirty="0" err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rax</a:t>
            </a:r>
            <a:endParaRPr sz="1400" b="1" dirty="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4005f3</a:t>
            </a:r>
            <a:r>
              <a:rPr lang="en-US" sz="1400" b="1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:       </a:t>
            </a:r>
            <a:r>
              <a:rPr lang="en-US" sz="14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48 0f </a:t>
            </a:r>
            <a:r>
              <a:rPr lang="en-US" sz="1400" b="1" dirty="0" err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af</a:t>
            </a:r>
            <a:r>
              <a:rPr lang="en-US" sz="1400" b="1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c2             </a:t>
            </a:r>
            <a:r>
              <a:rPr lang="en-US" sz="1400" b="1" dirty="0" err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imul</a:t>
            </a:r>
            <a:r>
              <a:rPr lang="en-US" sz="1400" b="1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%</a:t>
            </a:r>
            <a:r>
              <a:rPr lang="en-US" sz="1400" b="1" dirty="0" err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rdx</a:t>
            </a:r>
            <a:r>
              <a:rPr lang="en-US" sz="1400" b="1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,%</a:t>
            </a:r>
            <a:r>
              <a:rPr lang="en-US" sz="1400" b="1" dirty="0" err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rax</a:t>
            </a:r>
            <a:endParaRPr sz="1400" b="1" dirty="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4005f7</a:t>
            </a:r>
            <a:r>
              <a:rPr lang="en-US" sz="1400" b="1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:       c3                      </a:t>
            </a:r>
            <a:r>
              <a:rPr lang="en-US" sz="1400" b="1" dirty="0" err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retq</a:t>
            </a:r>
            <a:endParaRPr sz="1400" b="1" dirty="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4005f8</a:t>
            </a:r>
            <a:r>
              <a:rPr lang="en-US" sz="1400" b="1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:       48 </a:t>
            </a:r>
            <a:r>
              <a:rPr lang="en-US" sz="14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89 f0                </a:t>
            </a:r>
            <a:r>
              <a:rPr lang="en-US" sz="1400" b="1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mov    %</a:t>
            </a:r>
            <a:r>
              <a:rPr lang="en-US" sz="1400" b="1" dirty="0" err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rsi</a:t>
            </a:r>
            <a:r>
              <a:rPr lang="en-US" sz="1400" b="1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,%</a:t>
            </a:r>
            <a:r>
              <a:rPr lang="en-US" sz="1400" b="1" dirty="0" err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rax</a:t>
            </a:r>
            <a:endParaRPr sz="1400" b="1" dirty="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4005fb</a:t>
            </a:r>
            <a:r>
              <a:rPr lang="en-US" sz="1400" b="1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:       48 99                   </a:t>
            </a:r>
            <a:r>
              <a:rPr lang="en-US" sz="1400" b="1" dirty="0" err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cqto</a:t>
            </a:r>
            <a:endParaRPr sz="1400" b="1" dirty="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4005fd</a:t>
            </a:r>
            <a:r>
              <a:rPr lang="en-US" sz="1400" b="1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:       48 f7 f9                </a:t>
            </a:r>
            <a:r>
              <a:rPr lang="en-US" sz="1400" b="1" dirty="0" err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idiv</a:t>
            </a:r>
            <a:r>
              <a:rPr lang="en-US" sz="1400" b="1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%</a:t>
            </a:r>
            <a:r>
              <a:rPr lang="en-US" sz="1400" b="1" dirty="0" err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rcx</a:t>
            </a:r>
            <a:endParaRPr sz="1400" b="1" dirty="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400600:       eb 05                   </a:t>
            </a:r>
            <a:r>
              <a:rPr lang="en-US" sz="1400" b="1" err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jmp</a:t>
            </a:r>
            <a:r>
              <a:rPr lang="en-US" sz="14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 400607 </a:t>
            </a:r>
            <a:r>
              <a:rPr lang="en-US" sz="1400" b="1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&lt;switch_</a:t>
            </a:r>
            <a:r>
              <a:rPr lang="en-US" sz="14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eg+0x27</a:t>
            </a:r>
            <a:r>
              <a:rPr lang="en-US" sz="1400" b="1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&gt;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400602</a:t>
            </a:r>
            <a:r>
              <a:rPr lang="en-US" sz="1400" b="1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:       </a:t>
            </a:r>
            <a:r>
              <a:rPr lang="en-US" sz="14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b8 01 00 00 00          mov    $0x1</a:t>
            </a:r>
            <a:r>
              <a:rPr lang="en-US" sz="1400" b="1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,%eax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400607</a:t>
            </a:r>
            <a:r>
              <a:rPr lang="en-US" sz="1400" b="1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:       </a:t>
            </a:r>
            <a:r>
              <a:rPr lang="en-US" sz="14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48 01 </a:t>
            </a:r>
            <a:r>
              <a:rPr lang="en-US" sz="1400" b="1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c8                add    %</a:t>
            </a:r>
            <a:r>
              <a:rPr lang="en-US" sz="1400" b="1" dirty="0" err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rcx</a:t>
            </a:r>
            <a:r>
              <a:rPr lang="en-US" sz="1400" b="1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,%</a:t>
            </a:r>
            <a:r>
              <a:rPr lang="en-US" sz="1400" b="1" dirty="0" err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rax</a:t>
            </a:r>
            <a:endParaRPr sz="1400" b="1" dirty="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40060a</a:t>
            </a:r>
            <a:r>
              <a:rPr lang="en-US" sz="1400" b="1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:       c3                      </a:t>
            </a:r>
            <a:r>
              <a:rPr lang="en-US" sz="1400" b="1" dirty="0" err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retq</a:t>
            </a:r>
            <a:endParaRPr sz="1400" b="1" dirty="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40060b</a:t>
            </a:r>
            <a:r>
              <a:rPr lang="en-US" sz="1400" b="1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:       </a:t>
            </a:r>
            <a:r>
              <a:rPr lang="en-US" sz="14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b8 01 00 00 00          mov    $0x1</a:t>
            </a:r>
            <a:r>
              <a:rPr lang="en-US" sz="1400" b="1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,%eax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400610:       </a:t>
            </a:r>
            <a:r>
              <a:rPr lang="en-US" sz="1400" b="1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48 </a:t>
            </a:r>
            <a:r>
              <a:rPr lang="en-US" sz="14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29 d0                </a:t>
            </a:r>
            <a:r>
              <a:rPr lang="en-US" sz="1400" b="1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sub    %</a:t>
            </a:r>
            <a:r>
              <a:rPr lang="en-US" sz="1400" b="1" dirty="0" err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rdx</a:t>
            </a:r>
            <a:r>
              <a:rPr lang="en-US" sz="1400" b="1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,%</a:t>
            </a:r>
            <a:r>
              <a:rPr lang="en-US" sz="1400" b="1" dirty="0" err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rax</a:t>
            </a:r>
            <a:endParaRPr sz="1400" b="1" dirty="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400613</a:t>
            </a:r>
            <a:r>
              <a:rPr lang="en-US" sz="1400" b="1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:       c3                      </a:t>
            </a:r>
            <a:r>
              <a:rPr lang="en-US" sz="1400" b="1" dirty="0" err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retq</a:t>
            </a:r>
            <a:endParaRPr sz="1400" b="1" dirty="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400614</a:t>
            </a:r>
            <a:r>
              <a:rPr lang="en-US" sz="1400" b="1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:       </a:t>
            </a:r>
            <a:r>
              <a:rPr lang="en-US" sz="14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b8 02 00 00 00          mov    $0x2</a:t>
            </a:r>
            <a:r>
              <a:rPr lang="en-US" sz="1400" b="1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,%eax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400619</a:t>
            </a:r>
            <a:r>
              <a:rPr lang="en-US" sz="1400" b="1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:       c3                      </a:t>
            </a:r>
            <a:r>
              <a:rPr lang="en-US" sz="1400" b="1" dirty="0" err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retq</a:t>
            </a:r>
            <a:endParaRPr sz="1400" b="1" dirty="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7" name="Shape 857"/>
          <p:cNvSpPr txBox="1">
            <a:spLocks noGrp="1"/>
          </p:cNvSpPr>
          <p:nvPr>
            <p:ph type="title"/>
          </p:nvPr>
        </p:nvSpPr>
        <p:spPr>
          <a:xfrm>
            <a:off x="381000" y="254000"/>
            <a:ext cx="83820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8100" tIns="38100" rIns="38100" bIns="381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Finding Jump Table in Binary (cont.)</a:t>
            </a:r>
            <a:endParaRPr sz="3600" b="1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58" name="Shape 858"/>
          <p:cNvSpPr/>
          <p:nvPr/>
        </p:nvSpPr>
        <p:spPr>
          <a:xfrm>
            <a:off x="322385" y="1371600"/>
            <a:ext cx="8379069" cy="924169"/>
          </a:xfrm>
          <a:prstGeom prst="rect">
            <a:avLst/>
          </a:prstGeom>
          <a:solidFill>
            <a:srgbClr val="F6F5BD"/>
          </a:solidFill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  <a:effectLst>
            <a:outerShdw dist="76199" dir="2700000" algn="ctr" rotWithShape="0">
              <a:schemeClr val="lt2">
                <a:alpha val="74901"/>
              </a:schemeClr>
            </a:outerShdw>
          </a:effectLst>
        </p:spPr>
        <p:txBody>
          <a:bodyPr spcFirstLastPara="1" wrap="square" lIns="38100" tIns="38100" rIns="38100" bIns="381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00000000004005e0 </a:t>
            </a:r>
            <a:r>
              <a:rPr lang="en-US" sz="1400" b="1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&lt;</a:t>
            </a:r>
            <a:r>
              <a:rPr lang="en-US" sz="1400" b="1" dirty="0" err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switch_eg</a:t>
            </a:r>
            <a:r>
              <a:rPr lang="en-US" sz="1400" b="1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&gt;: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1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. . .</a:t>
            </a:r>
            <a:endParaRPr sz="1400" b="1" dirty="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4005e9</a:t>
            </a:r>
            <a:r>
              <a:rPr lang="en-US" sz="1400" b="1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:       ff 24 </a:t>
            </a:r>
            <a:r>
              <a:rPr lang="en-US" sz="1400" b="1" err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fd</a:t>
            </a:r>
            <a:r>
              <a:rPr lang="en-US" sz="14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f0 07 40 00    </a:t>
            </a:r>
            <a:r>
              <a:rPr lang="en-US" sz="1400" b="1" err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jmpq</a:t>
            </a:r>
            <a:r>
              <a:rPr lang="en-US" sz="14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*</a:t>
            </a:r>
            <a:r>
              <a:rPr lang="en-US" sz="1400" b="1">
                <a:solidFill>
                  <a:srgbClr val="FF0000"/>
                </a:solidFill>
                <a:latin typeface="Courier New"/>
                <a:ea typeface="Courier New"/>
                <a:cs typeface="Courier New"/>
                <a:sym typeface="Courier New"/>
              </a:rPr>
              <a:t>0x4007f0</a:t>
            </a:r>
            <a:r>
              <a:rPr lang="en-US" sz="14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(,%</a:t>
            </a:r>
            <a:r>
              <a:rPr lang="en-US" sz="1400" b="1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rdi,8)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1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. . .</a:t>
            </a:r>
            <a:endParaRPr sz="1400" b="1" dirty="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859" name="Shape 859"/>
          <p:cNvSpPr/>
          <p:nvPr/>
        </p:nvSpPr>
        <p:spPr>
          <a:xfrm>
            <a:off x="328246" y="2588847"/>
            <a:ext cx="8379069" cy="1787769"/>
          </a:xfrm>
          <a:prstGeom prst="rect">
            <a:avLst/>
          </a:prstGeom>
          <a:solidFill>
            <a:srgbClr val="D0D0EF"/>
          </a:solidFill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  <a:effectLst>
            <a:outerShdw dist="76199" dir="2700000" algn="ctr" rotWithShape="0">
              <a:schemeClr val="lt2">
                <a:alpha val="74901"/>
              </a:schemeClr>
            </a:outerShdw>
          </a:effectLst>
        </p:spPr>
        <p:txBody>
          <a:bodyPr spcFirstLastPara="1" wrap="square" lIns="38100" tIns="38100" rIns="38100" bIns="381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1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% </a:t>
            </a:r>
            <a:r>
              <a:rPr lang="en-US" sz="1400" b="1" dirty="0" err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gdb</a:t>
            </a:r>
            <a:r>
              <a:rPr lang="en-US" sz="1400" b="1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switch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1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(</a:t>
            </a:r>
            <a:r>
              <a:rPr lang="en-US" sz="1400" b="1" dirty="0" err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gdb</a:t>
            </a:r>
            <a:r>
              <a:rPr lang="en-US" sz="1400" b="1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) x /</a:t>
            </a:r>
            <a:r>
              <a:rPr lang="en-US" sz="14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8xg 0x4007f0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0x4007f0:       0x0000000000400614      0x00000000004005f0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0x400800:       0x00000000004005f8      0x0000000000400602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0x400810:       0x0000000000400614      0x000000000040060b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0x400820:       0x000000000040060b      0x2c646c25203d2078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1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(</a:t>
            </a:r>
            <a:r>
              <a:rPr lang="en-US" sz="1400" b="1" dirty="0" err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gdb</a:t>
            </a:r>
            <a:r>
              <a:rPr lang="en-US" sz="1400" b="1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) </a:t>
            </a:r>
            <a:endParaRPr dirty="0"/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4" name="Shape 864"/>
          <p:cNvSpPr txBox="1">
            <a:spLocks noGrp="1"/>
          </p:cNvSpPr>
          <p:nvPr>
            <p:ph type="title"/>
          </p:nvPr>
        </p:nvSpPr>
        <p:spPr>
          <a:xfrm>
            <a:off x="381000" y="254000"/>
            <a:ext cx="83820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8100" tIns="38100" rIns="38100" bIns="381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Finding Jump Table in Binary (cont.)</a:t>
            </a:r>
            <a:endParaRPr sz="3600" b="1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65" name="Shape 865"/>
          <p:cNvSpPr/>
          <p:nvPr/>
        </p:nvSpPr>
        <p:spPr>
          <a:xfrm>
            <a:off x="298938" y="1172309"/>
            <a:ext cx="8379069" cy="1445845"/>
          </a:xfrm>
          <a:prstGeom prst="rect">
            <a:avLst/>
          </a:prstGeom>
          <a:solidFill>
            <a:srgbClr val="D0D0EF"/>
          </a:solidFill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  <a:effectLst>
            <a:outerShdw dist="76199" dir="2700000" algn="ctr" rotWithShape="0">
              <a:schemeClr val="lt2">
                <a:alpha val="74901"/>
              </a:schemeClr>
            </a:outerShdw>
          </a:effectLst>
        </p:spPr>
        <p:txBody>
          <a:bodyPr spcFirstLastPara="1" wrap="square" lIns="38100" tIns="38100" rIns="38100" bIns="381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1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% </a:t>
            </a:r>
            <a:r>
              <a:rPr lang="en-US" sz="1400" b="1" dirty="0" err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gdb</a:t>
            </a:r>
            <a:r>
              <a:rPr lang="en-US" sz="1400" b="1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switch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1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(</a:t>
            </a:r>
            <a:r>
              <a:rPr lang="en-US" sz="1400" b="1" dirty="0" err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gdb</a:t>
            </a:r>
            <a:r>
              <a:rPr lang="en-US" sz="1400" b="1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) x /</a:t>
            </a:r>
            <a:r>
              <a:rPr lang="en-US" sz="14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8xg 0x4007f0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0x4007f0:       0x0000000000400614      0x00000000004005f0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0x400800:       0x00000000004005f8      0x0000000000400602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0x400810:       0x0000000000400614      0x000000000040060b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0x400820:       0x000000000040060b      0x2c646c25203d2078</a:t>
            </a:r>
            <a:endParaRPr sz="1400" b="1" dirty="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866" name="Shape 866"/>
          <p:cNvSpPr/>
          <p:nvPr/>
        </p:nvSpPr>
        <p:spPr>
          <a:xfrm>
            <a:off x="381001" y="2706078"/>
            <a:ext cx="8379069" cy="3565768"/>
          </a:xfrm>
          <a:prstGeom prst="rect">
            <a:avLst/>
          </a:prstGeom>
          <a:solidFill>
            <a:srgbClr val="F6F5BD"/>
          </a:solidFill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  <a:effectLst>
            <a:outerShdw dist="76199" dir="2700000" algn="ctr" rotWithShape="0">
              <a:schemeClr val="lt2">
                <a:alpha val="74901"/>
              </a:schemeClr>
            </a:outerShdw>
          </a:effectLst>
        </p:spPr>
        <p:txBody>
          <a:bodyPr spcFirstLastPara="1" wrap="square" lIns="38100" tIns="38100" rIns="38100" bIns="381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1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. . .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4005f0:       </a:t>
            </a:r>
            <a:r>
              <a:rPr lang="en-US" sz="1400" b="1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48 </a:t>
            </a:r>
            <a:r>
              <a:rPr lang="en-US" sz="14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89 f0                </a:t>
            </a:r>
            <a:r>
              <a:rPr lang="en-US" sz="1400" b="1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mov    %</a:t>
            </a:r>
            <a:r>
              <a:rPr lang="en-US" sz="1400" b="1" dirty="0" err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rsi</a:t>
            </a:r>
            <a:r>
              <a:rPr lang="en-US" sz="1400" b="1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,%</a:t>
            </a:r>
            <a:r>
              <a:rPr lang="en-US" sz="1400" b="1" dirty="0" err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rax</a:t>
            </a:r>
            <a:endParaRPr sz="1400" b="1" dirty="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4005f3</a:t>
            </a:r>
            <a:r>
              <a:rPr lang="en-US" sz="1400" b="1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:       </a:t>
            </a:r>
            <a:r>
              <a:rPr lang="en-US" sz="14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48 0f </a:t>
            </a:r>
            <a:r>
              <a:rPr lang="en-US" sz="1400" b="1" dirty="0" err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af</a:t>
            </a:r>
            <a:r>
              <a:rPr lang="en-US" sz="1400" b="1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c2             </a:t>
            </a:r>
            <a:r>
              <a:rPr lang="en-US" sz="1400" b="1" dirty="0" err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imul</a:t>
            </a:r>
            <a:r>
              <a:rPr lang="en-US" sz="1400" b="1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%</a:t>
            </a:r>
            <a:r>
              <a:rPr lang="en-US" sz="1400" b="1" dirty="0" err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rdx</a:t>
            </a:r>
            <a:r>
              <a:rPr lang="en-US" sz="1400" b="1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,%</a:t>
            </a:r>
            <a:r>
              <a:rPr lang="en-US" sz="1400" b="1" dirty="0" err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rax</a:t>
            </a:r>
            <a:endParaRPr sz="1400" b="1" dirty="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4005f7</a:t>
            </a:r>
            <a:r>
              <a:rPr lang="en-US" sz="1400" b="1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:       c3                      </a:t>
            </a:r>
            <a:r>
              <a:rPr lang="en-US" sz="1400" b="1" dirty="0" err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retq</a:t>
            </a:r>
            <a:endParaRPr sz="1400" b="1" dirty="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4005f8</a:t>
            </a:r>
            <a:r>
              <a:rPr lang="en-US" sz="1400" b="1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:       48 </a:t>
            </a:r>
            <a:r>
              <a:rPr lang="en-US" sz="14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89 f0                </a:t>
            </a:r>
            <a:r>
              <a:rPr lang="en-US" sz="1400" b="1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mov    %</a:t>
            </a:r>
            <a:r>
              <a:rPr lang="en-US" sz="1400" b="1" dirty="0" err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rsi</a:t>
            </a:r>
            <a:r>
              <a:rPr lang="en-US" sz="1400" b="1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,%</a:t>
            </a:r>
            <a:r>
              <a:rPr lang="en-US" sz="1400" b="1" dirty="0" err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rax</a:t>
            </a:r>
            <a:endParaRPr sz="1400" b="1" dirty="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4005fb</a:t>
            </a:r>
            <a:r>
              <a:rPr lang="en-US" sz="1400" b="1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:       48 99                   </a:t>
            </a:r>
            <a:r>
              <a:rPr lang="en-US" sz="1400" b="1" dirty="0" err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cqto</a:t>
            </a:r>
            <a:endParaRPr sz="1400" b="1" dirty="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4005fd</a:t>
            </a:r>
            <a:r>
              <a:rPr lang="en-US" sz="1400" b="1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:       48 f7 f9                </a:t>
            </a:r>
            <a:r>
              <a:rPr lang="en-US" sz="1400" b="1" dirty="0" err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idiv</a:t>
            </a:r>
            <a:r>
              <a:rPr lang="en-US" sz="1400" b="1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%</a:t>
            </a:r>
            <a:r>
              <a:rPr lang="en-US" sz="1400" b="1" dirty="0" err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rcx</a:t>
            </a:r>
            <a:endParaRPr sz="1400" b="1" dirty="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400600:       eb 05                   </a:t>
            </a:r>
            <a:r>
              <a:rPr lang="en-US" sz="1400" b="1" err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jmp</a:t>
            </a:r>
            <a:r>
              <a:rPr lang="en-US" sz="14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 400607 </a:t>
            </a:r>
            <a:r>
              <a:rPr lang="en-US" sz="1400" b="1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&lt;switch_</a:t>
            </a:r>
            <a:r>
              <a:rPr lang="en-US" sz="14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eg+0x27</a:t>
            </a:r>
            <a:r>
              <a:rPr lang="en-US" sz="1400" b="1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&gt;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400602</a:t>
            </a:r>
            <a:r>
              <a:rPr lang="en-US" sz="1400" b="1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:       </a:t>
            </a:r>
            <a:r>
              <a:rPr lang="en-US" sz="14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b8 01 00 00 00          mov    $0x1</a:t>
            </a:r>
            <a:r>
              <a:rPr lang="en-US" sz="1400" b="1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,%eax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400607</a:t>
            </a:r>
            <a:r>
              <a:rPr lang="en-US" sz="1400" b="1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:       </a:t>
            </a:r>
            <a:r>
              <a:rPr lang="en-US" sz="14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48 01 </a:t>
            </a:r>
            <a:r>
              <a:rPr lang="en-US" sz="1400" b="1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c8                add    %</a:t>
            </a:r>
            <a:r>
              <a:rPr lang="en-US" sz="1400" b="1" dirty="0" err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rcx</a:t>
            </a:r>
            <a:r>
              <a:rPr lang="en-US" sz="1400" b="1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,%</a:t>
            </a:r>
            <a:r>
              <a:rPr lang="en-US" sz="1400" b="1" dirty="0" err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rax</a:t>
            </a:r>
            <a:endParaRPr sz="1400" b="1" dirty="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40060a</a:t>
            </a:r>
            <a:r>
              <a:rPr lang="en-US" sz="1400" b="1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:       c3                      </a:t>
            </a:r>
            <a:r>
              <a:rPr lang="en-US" sz="1400" b="1" dirty="0" err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retq</a:t>
            </a:r>
            <a:endParaRPr sz="1400" b="1" dirty="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40060b</a:t>
            </a:r>
            <a:r>
              <a:rPr lang="en-US" sz="1400" b="1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:       </a:t>
            </a:r>
            <a:r>
              <a:rPr lang="en-US" sz="14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b8 01 00 00 00          mov    $0x1</a:t>
            </a:r>
            <a:r>
              <a:rPr lang="en-US" sz="1400" b="1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,%eax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400610:       </a:t>
            </a:r>
            <a:r>
              <a:rPr lang="en-US" sz="1400" b="1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48 </a:t>
            </a:r>
            <a:r>
              <a:rPr lang="en-US" sz="14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29 d0                </a:t>
            </a:r>
            <a:r>
              <a:rPr lang="en-US" sz="1400" b="1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sub    %</a:t>
            </a:r>
            <a:r>
              <a:rPr lang="en-US" sz="1400" b="1" dirty="0" err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rdx</a:t>
            </a:r>
            <a:r>
              <a:rPr lang="en-US" sz="1400" b="1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,%</a:t>
            </a:r>
            <a:r>
              <a:rPr lang="en-US" sz="1400" b="1" dirty="0" err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rax</a:t>
            </a:r>
            <a:endParaRPr sz="1400" b="1" dirty="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400613</a:t>
            </a:r>
            <a:r>
              <a:rPr lang="en-US" sz="1400" b="1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:       c3                      </a:t>
            </a:r>
            <a:r>
              <a:rPr lang="en-US" sz="1400" b="1" dirty="0" err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retq</a:t>
            </a:r>
            <a:endParaRPr sz="1400" b="1" dirty="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400614</a:t>
            </a:r>
            <a:r>
              <a:rPr lang="en-US" sz="1400" b="1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:       </a:t>
            </a:r>
            <a:r>
              <a:rPr lang="en-US" sz="14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b8 02 00 00 00          mov    $0x2</a:t>
            </a:r>
            <a:r>
              <a:rPr lang="en-US" sz="1400" b="1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,%eax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400619</a:t>
            </a:r>
            <a:r>
              <a:rPr lang="en-US" sz="1400" b="1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:       c3                      </a:t>
            </a:r>
            <a:r>
              <a:rPr lang="en-US" sz="1400" b="1" dirty="0" err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retq</a:t>
            </a:r>
            <a:endParaRPr sz="1400" b="1" dirty="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cxnSp>
        <p:nvCxnSpPr>
          <p:cNvPr id="867" name="Shape 867"/>
          <p:cNvCxnSpPr/>
          <p:nvPr/>
        </p:nvCxnSpPr>
        <p:spPr>
          <a:xfrm flipH="1">
            <a:off x="1182077" y="1983154"/>
            <a:ext cx="1406769" cy="1690077"/>
          </a:xfrm>
          <a:prstGeom prst="straightConnector1">
            <a:avLst/>
          </a:prstGeom>
          <a:solidFill>
            <a:schemeClr val="accent1"/>
          </a:solidFill>
          <a:ln w="25400" cap="flat" cmpd="sng">
            <a:solidFill>
              <a:srgbClr val="CC0000"/>
            </a:solidFill>
            <a:prstDash val="solid"/>
            <a:round/>
            <a:headEnd type="oval" w="med" len="med"/>
            <a:tailEnd type="stealth" w="med" len="med"/>
          </a:ln>
        </p:spPr>
      </p:cxnSp>
      <p:cxnSp>
        <p:nvCxnSpPr>
          <p:cNvPr id="868" name="Shape 868"/>
          <p:cNvCxnSpPr/>
          <p:nvPr/>
        </p:nvCxnSpPr>
        <p:spPr>
          <a:xfrm flipH="1">
            <a:off x="1182077" y="1768231"/>
            <a:ext cx="1680309" cy="4054231"/>
          </a:xfrm>
          <a:prstGeom prst="straightConnector1">
            <a:avLst/>
          </a:prstGeom>
          <a:solidFill>
            <a:schemeClr val="accent1"/>
          </a:solidFill>
          <a:ln w="25400" cap="flat" cmpd="sng">
            <a:solidFill>
              <a:srgbClr val="CC0000"/>
            </a:solidFill>
            <a:prstDash val="solid"/>
            <a:round/>
            <a:headEnd type="oval" w="med" len="med"/>
            <a:tailEnd type="stealth" w="med" len="med"/>
          </a:ln>
        </p:spPr>
      </p:cxnSp>
      <p:cxnSp>
        <p:nvCxnSpPr>
          <p:cNvPr id="869" name="Shape 869"/>
          <p:cNvCxnSpPr/>
          <p:nvPr/>
        </p:nvCxnSpPr>
        <p:spPr>
          <a:xfrm flipH="1">
            <a:off x="1240692" y="2188308"/>
            <a:ext cx="1592386" cy="3624384"/>
          </a:xfrm>
          <a:prstGeom prst="straightConnector1">
            <a:avLst/>
          </a:prstGeom>
          <a:solidFill>
            <a:schemeClr val="accent1"/>
          </a:solidFill>
          <a:ln w="25400" cap="flat" cmpd="sng">
            <a:solidFill>
              <a:srgbClr val="CC0000"/>
            </a:solidFill>
            <a:prstDash val="solid"/>
            <a:round/>
            <a:headEnd type="oval" w="med" len="med"/>
            <a:tailEnd type="stealth" w="med" len="med"/>
          </a:ln>
        </p:spPr>
      </p:cxnSp>
      <p:cxnSp>
        <p:nvCxnSpPr>
          <p:cNvPr id="870" name="Shape 870"/>
          <p:cNvCxnSpPr/>
          <p:nvPr/>
        </p:nvCxnSpPr>
        <p:spPr>
          <a:xfrm flipH="1">
            <a:off x="1221154" y="2403231"/>
            <a:ext cx="1651001" cy="2794000"/>
          </a:xfrm>
          <a:prstGeom prst="straightConnector1">
            <a:avLst/>
          </a:prstGeom>
          <a:solidFill>
            <a:schemeClr val="accent1"/>
          </a:solidFill>
          <a:ln w="25400" cap="flat" cmpd="sng">
            <a:solidFill>
              <a:srgbClr val="CC0000"/>
            </a:solidFill>
            <a:prstDash val="solid"/>
            <a:round/>
            <a:headEnd type="oval" w="med" len="med"/>
            <a:tailEnd type="stealth" w="med" len="med"/>
          </a:ln>
        </p:spPr>
      </p:cxnSp>
      <p:cxnSp>
        <p:nvCxnSpPr>
          <p:cNvPr id="871" name="Shape 871"/>
          <p:cNvCxnSpPr/>
          <p:nvPr/>
        </p:nvCxnSpPr>
        <p:spPr>
          <a:xfrm flipH="1">
            <a:off x="1221154" y="1738923"/>
            <a:ext cx="3810001" cy="1328615"/>
          </a:xfrm>
          <a:prstGeom prst="straightConnector1">
            <a:avLst/>
          </a:prstGeom>
          <a:solidFill>
            <a:schemeClr val="accent1"/>
          </a:solidFill>
          <a:ln w="25400" cap="flat" cmpd="sng">
            <a:solidFill>
              <a:srgbClr val="CC0000"/>
            </a:solidFill>
            <a:prstDash val="solid"/>
            <a:round/>
            <a:headEnd type="oval" w="med" len="med"/>
            <a:tailEnd type="stealth" w="med" len="med"/>
          </a:ln>
        </p:spPr>
      </p:cxnSp>
      <p:cxnSp>
        <p:nvCxnSpPr>
          <p:cNvPr id="872" name="Shape 872"/>
          <p:cNvCxnSpPr/>
          <p:nvPr/>
        </p:nvCxnSpPr>
        <p:spPr>
          <a:xfrm flipH="1">
            <a:off x="1270000" y="1963615"/>
            <a:ext cx="3761155" cy="2598616"/>
          </a:xfrm>
          <a:prstGeom prst="straightConnector1">
            <a:avLst/>
          </a:prstGeom>
          <a:solidFill>
            <a:schemeClr val="accent1"/>
          </a:solidFill>
          <a:ln w="25400" cap="flat" cmpd="sng">
            <a:solidFill>
              <a:srgbClr val="CC0000"/>
            </a:solidFill>
            <a:prstDash val="solid"/>
            <a:round/>
            <a:headEnd type="oval" w="med" len="med"/>
            <a:tailEnd type="stealth" w="med" len="med"/>
          </a:ln>
        </p:spPr>
      </p:cxnSp>
      <p:cxnSp>
        <p:nvCxnSpPr>
          <p:cNvPr id="873" name="Shape 873"/>
          <p:cNvCxnSpPr/>
          <p:nvPr/>
        </p:nvCxnSpPr>
        <p:spPr>
          <a:xfrm flipH="1">
            <a:off x="1230923" y="2178538"/>
            <a:ext cx="3800232" cy="2999154"/>
          </a:xfrm>
          <a:prstGeom prst="straightConnector1">
            <a:avLst/>
          </a:prstGeom>
          <a:solidFill>
            <a:schemeClr val="accent1"/>
          </a:solidFill>
          <a:ln w="25400" cap="flat" cmpd="sng">
            <a:solidFill>
              <a:srgbClr val="CC0000"/>
            </a:solidFill>
            <a:prstDash val="solid"/>
            <a:round/>
            <a:headEnd type="oval" w="med" len="med"/>
            <a:tailEnd type="stealth" w="med" len="med"/>
          </a:ln>
        </p:spPr>
      </p:cxn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8B0ECF-C84A-B3BF-A4BF-74514F0563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Jump Tables (alternate version)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897FFEC-C91E-B8E9-BD8A-E51BF26B781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Recently the compiler developers worked out how to make the jump tables smaller</a:t>
            </a:r>
          </a:p>
          <a:p>
            <a:pPr lvl="1"/>
            <a:endParaRPr lang="en-US" dirty="0"/>
          </a:p>
          <a:p>
            <a:endParaRPr lang="en-US" dirty="0"/>
          </a:p>
          <a:p>
            <a:r>
              <a:rPr lang="en-US" dirty="0"/>
              <a:t>Instead of addresses, jump tables can contain 4-byte offsets</a:t>
            </a:r>
          </a:p>
          <a:p>
            <a:pPr lvl="1"/>
            <a:r>
              <a:rPr lang="en-US" dirty="0"/>
              <a:t>Then rip + jump table address + offset =&gt; location of target</a:t>
            </a:r>
          </a:p>
          <a:p>
            <a:pPr lvl="1"/>
            <a:endParaRPr lang="en-US" dirty="0"/>
          </a:p>
          <a:p>
            <a:r>
              <a:rPr lang="en-US" dirty="0"/>
              <a:t>Content will be covered further in recitation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3855931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80">
          <a:extLst>
            <a:ext uri="{FF2B5EF4-FFF2-40B4-BE49-F238E27FC236}">
              <a16:creationId xmlns:a16="http://schemas.microsoft.com/office/drawing/2014/main" id="{B87F3985-A996-726D-A022-C6DA9EAD336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1" name="Shape 281">
            <a:extLst>
              <a:ext uri="{FF2B5EF4-FFF2-40B4-BE49-F238E27FC236}">
                <a16:creationId xmlns:a16="http://schemas.microsoft.com/office/drawing/2014/main" id="{77F932B7-365E-AC3D-7284-9BF90E6A2F8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81000" y="254000"/>
            <a:ext cx="8382000" cy="1143000"/>
          </a:xfrm>
          <a:noFill/>
          <a:ln>
            <a:noFill/>
          </a:ln>
        </p:spPr>
        <p:txBody>
          <a:bodyPr spcFirstLastPara="1" wrap="square" lIns="38100" tIns="38100" rIns="38100" bIns="38100" anchor="ctr" anchorCtr="0">
            <a:noAutofit/>
          </a:bodyPr>
          <a:lstStyle/>
          <a:p>
            <a:pPr lvl="0"/>
            <a:r>
              <a:rPr lang="en-US" dirty="0">
                <a:sym typeface="Calibri"/>
              </a:rPr>
              <a:t>Quiz</a:t>
            </a:r>
            <a:endParaRPr lang="en-US" dirty="0"/>
          </a:p>
        </p:txBody>
      </p:sp>
      <p:sp>
        <p:nvSpPr>
          <p:cNvPr id="282" name="Shape 282">
            <a:extLst>
              <a:ext uri="{FF2B5EF4-FFF2-40B4-BE49-F238E27FC236}">
                <a16:creationId xmlns:a16="http://schemas.microsoft.com/office/drawing/2014/main" id="{6CAACF44-1108-9F89-615C-A646F072076B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1000" y="1397000"/>
            <a:ext cx="8382000" cy="5435600"/>
          </a:xfrm>
          <a:noFill/>
          <a:ln>
            <a:noFill/>
          </a:ln>
        </p:spPr>
        <p:txBody>
          <a:bodyPr spcFirstLastPara="1" wrap="square" lIns="38100" tIns="38100" rIns="38100" bIns="38100" anchor="t" anchorCtr="0">
            <a:no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Please complete the quiz on </a:t>
            </a:r>
            <a:r>
              <a:rPr lang="en-US" dirty="0" err="1">
                <a:solidFill>
                  <a:schemeClr val="tx1"/>
                </a:solidFill>
              </a:rPr>
              <a:t>Cavnas</a:t>
            </a:r>
            <a:endParaRPr lang="en-US" dirty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  <a:p>
            <a:r>
              <a:rPr lang="en-US" dirty="0">
                <a:solidFill>
                  <a:schemeClr val="tx1"/>
                </a:solidFill>
                <a:hlinkClick r:id="rId3"/>
              </a:rPr>
              <a:t>https://canvas.cmu.edu/courses/49105/quizzes/150037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588332327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4C32D1-F5CC-3E26-1E19-B19BA62A39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Transition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1F23FA4-3C6F-6632-4C86-AABC25BA565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37160" indent="0">
              <a:buNone/>
            </a:pPr>
            <a:r>
              <a:rPr lang="en-US" dirty="0"/>
              <a:t>We need other control flow beyond conditionals and loops.</a:t>
            </a:r>
          </a:p>
          <a:p>
            <a:pPr marL="137160" indent="0">
              <a:buNone/>
            </a:pPr>
            <a:endParaRPr lang="en-US" dirty="0"/>
          </a:p>
          <a:p>
            <a:pPr marL="137160" indent="0">
              <a:buNone/>
            </a:pPr>
            <a:r>
              <a:rPr lang="en-US" dirty="0"/>
              <a:t>Good design has us reuse computation via functions.</a:t>
            </a:r>
          </a:p>
        </p:txBody>
      </p:sp>
    </p:spTree>
    <p:extLst>
      <p:ext uri="{BB962C8B-B14F-4D97-AF65-F5344CB8AC3E}">
        <p14:creationId xmlns:p14="http://schemas.microsoft.com/office/powerpoint/2010/main" val="3180388926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" name="Shape 245"/>
          <p:cNvSpPr txBox="1">
            <a:spLocks noGrp="1"/>
          </p:cNvSpPr>
          <p:nvPr>
            <p:ph type="title"/>
          </p:nvPr>
        </p:nvSpPr>
        <p:spPr>
          <a:xfrm>
            <a:off x="381000" y="254000"/>
            <a:ext cx="83820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8100" tIns="38100" rIns="38100" bIns="381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Mechanisms in Procedures</a:t>
            </a:r>
            <a:endParaRPr/>
          </a:p>
        </p:txBody>
      </p:sp>
      <p:sp>
        <p:nvSpPr>
          <p:cNvPr id="246" name="Shape 246"/>
          <p:cNvSpPr txBox="1">
            <a:spLocks noGrp="1"/>
          </p:cNvSpPr>
          <p:nvPr>
            <p:ph type="body" idx="1"/>
          </p:nvPr>
        </p:nvSpPr>
        <p:spPr>
          <a:xfrm>
            <a:off x="381000" y="1219200"/>
            <a:ext cx="5257800" cy="543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8100" tIns="38100" rIns="38100" bIns="38100" anchor="t" anchorCtr="0">
            <a:noAutofit/>
          </a:bodyPr>
          <a:lstStyle/>
          <a:p>
            <a:pPr marL="254000" marR="0" lvl="0" indent="-254000" algn="l" rtl="0"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Char char="⬛"/>
            </a:pPr>
            <a:r>
              <a:rPr lang="en-US"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Passing control</a:t>
            </a:r>
            <a:endParaRPr/>
          </a:p>
          <a:p>
            <a:pPr marL="514350" marR="0" lvl="1" indent="-234950" algn="l" rtl="0">
              <a:spcBef>
                <a:spcPts val="50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Char char="▪"/>
            </a:pPr>
            <a:r>
              <a:rPr lang="en-US"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To beginning of procedure code</a:t>
            </a:r>
            <a:endParaRPr/>
          </a:p>
          <a:p>
            <a:pPr marL="514350" marR="0" lvl="1" indent="-234950" algn="l" rtl="0">
              <a:spcBef>
                <a:spcPts val="50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Char char="▪"/>
            </a:pPr>
            <a:r>
              <a:rPr lang="en-US"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Back to return point</a:t>
            </a:r>
            <a:endParaRPr/>
          </a:p>
          <a:p>
            <a:pPr marL="254000" marR="0" lvl="0" indent="-254000" algn="l" rtl="0">
              <a:spcBef>
                <a:spcPts val="60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Char char="⬛"/>
            </a:pPr>
            <a:r>
              <a:rPr lang="en-US"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Passing data</a:t>
            </a:r>
            <a:endParaRPr/>
          </a:p>
          <a:p>
            <a:pPr marL="514350" marR="0" lvl="1" indent="-234950" algn="l" rtl="0">
              <a:spcBef>
                <a:spcPts val="50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Char char="▪"/>
            </a:pPr>
            <a:r>
              <a:rPr lang="en-US"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Procedure arguments</a:t>
            </a:r>
            <a:endParaRPr/>
          </a:p>
          <a:p>
            <a:pPr marL="514350" marR="0" lvl="1" indent="-234950" algn="l" rtl="0">
              <a:spcBef>
                <a:spcPts val="50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Char char="▪"/>
            </a:pPr>
            <a:r>
              <a:rPr lang="en-US"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Return value</a:t>
            </a:r>
            <a:endParaRPr/>
          </a:p>
          <a:p>
            <a:pPr marL="254000" marR="0" lvl="0" indent="-254000" algn="l" rtl="0">
              <a:spcBef>
                <a:spcPts val="60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Char char="⬛"/>
            </a:pPr>
            <a:r>
              <a:rPr lang="en-US"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Memory management</a:t>
            </a:r>
            <a:endParaRPr/>
          </a:p>
          <a:p>
            <a:pPr marL="514350" marR="0" lvl="1" indent="-234950" algn="l" rtl="0">
              <a:spcBef>
                <a:spcPts val="50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Char char="▪"/>
            </a:pPr>
            <a:r>
              <a:rPr lang="en-US"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Allocate during procedure execution</a:t>
            </a:r>
            <a:endParaRPr/>
          </a:p>
          <a:p>
            <a:pPr marL="514350" marR="0" lvl="1" indent="-234950" algn="l" rtl="0">
              <a:spcBef>
                <a:spcPts val="50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Char char="▪"/>
            </a:pPr>
            <a:r>
              <a:rPr lang="en-US"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Deallocate upon return</a:t>
            </a:r>
            <a:endParaRPr/>
          </a:p>
          <a:p>
            <a:pPr marL="254000" marR="0" lvl="0" indent="-254000" algn="l" rtl="0">
              <a:spcBef>
                <a:spcPts val="60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Char char="⬛"/>
            </a:pPr>
            <a:r>
              <a:rPr lang="en-US"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Mechanisms all implemented with machine instructions</a:t>
            </a:r>
            <a:endParaRPr/>
          </a:p>
          <a:p>
            <a:pPr marL="254000" marR="0" lvl="0" indent="-254000" algn="l" rtl="0">
              <a:spcBef>
                <a:spcPts val="60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Char char="⬛"/>
            </a:pPr>
            <a:r>
              <a:rPr lang="en-US"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x86-64 implementation of a procedure uses only those mechanisms required</a:t>
            </a:r>
            <a:endParaRPr/>
          </a:p>
        </p:txBody>
      </p:sp>
      <p:sp>
        <p:nvSpPr>
          <p:cNvPr id="247" name="Shape 247"/>
          <p:cNvSpPr/>
          <p:nvPr/>
        </p:nvSpPr>
        <p:spPr>
          <a:xfrm>
            <a:off x="5791200" y="990600"/>
            <a:ext cx="1841500" cy="2362200"/>
          </a:xfrm>
          <a:prstGeom prst="rect">
            <a:avLst/>
          </a:prstGeom>
          <a:solidFill>
            <a:srgbClr val="F6F5BD"/>
          </a:solidFill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  <a:effectLst>
            <a:outerShdw dist="76199" dir="2700000" algn="ctr" rotWithShape="0">
              <a:schemeClr val="lt2">
                <a:alpha val="74901"/>
              </a:schemeClr>
            </a:outerShdw>
          </a:effectLst>
        </p:spPr>
        <p:txBody>
          <a:bodyPr spcFirstLastPara="1" wrap="square" lIns="38100" tIns="38100" rIns="38100" bIns="381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P(…) {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•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•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y = Q(x);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print(y)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•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}  </a:t>
            </a:r>
            <a:endParaRPr/>
          </a:p>
        </p:txBody>
      </p:sp>
      <p:sp>
        <p:nvSpPr>
          <p:cNvPr id="248" name="Shape 248"/>
          <p:cNvSpPr/>
          <p:nvPr/>
        </p:nvSpPr>
        <p:spPr>
          <a:xfrm>
            <a:off x="5791200" y="3581400"/>
            <a:ext cx="2133600" cy="2362200"/>
          </a:xfrm>
          <a:prstGeom prst="rect">
            <a:avLst/>
          </a:prstGeom>
          <a:solidFill>
            <a:srgbClr val="D5F1CF"/>
          </a:solidFill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  <a:effectLst>
            <a:outerShdw dist="76199" dir="2700000" algn="ctr" rotWithShape="0">
              <a:schemeClr val="lt2">
                <a:alpha val="74901"/>
              </a:schemeClr>
            </a:outerShdw>
          </a:effectLst>
        </p:spPr>
        <p:txBody>
          <a:bodyPr spcFirstLastPara="1" wrap="square" lIns="38100" tIns="38100" rIns="38100" bIns="381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int Q(int i)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{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int t = 3*i;  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int v[10];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•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•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return v[t];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}</a:t>
            </a:r>
            <a:endParaRPr/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" name="Shape 253"/>
          <p:cNvSpPr txBox="1">
            <a:spLocks noGrp="1"/>
          </p:cNvSpPr>
          <p:nvPr>
            <p:ph type="title"/>
          </p:nvPr>
        </p:nvSpPr>
        <p:spPr>
          <a:xfrm>
            <a:off x="381000" y="254000"/>
            <a:ext cx="83820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8100" tIns="38100" rIns="38100" bIns="381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Mechanisms in Procedures</a:t>
            </a:r>
            <a:endParaRPr/>
          </a:p>
        </p:txBody>
      </p:sp>
      <p:sp>
        <p:nvSpPr>
          <p:cNvPr id="254" name="Shape 254"/>
          <p:cNvSpPr txBox="1">
            <a:spLocks noGrp="1"/>
          </p:cNvSpPr>
          <p:nvPr>
            <p:ph type="body" idx="1"/>
          </p:nvPr>
        </p:nvSpPr>
        <p:spPr>
          <a:xfrm>
            <a:off x="381000" y="1219200"/>
            <a:ext cx="5257800" cy="543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8100" tIns="38100" rIns="38100" bIns="38100" anchor="t" anchorCtr="0">
            <a:noAutofit/>
          </a:bodyPr>
          <a:lstStyle/>
          <a:p>
            <a:pPr marL="254000" marR="0" lvl="0" indent="-254000" algn="l" rtl="0"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Char char="⬛"/>
            </a:pPr>
            <a:r>
              <a:rPr lang="en-US"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Passing control</a:t>
            </a:r>
            <a:endParaRPr/>
          </a:p>
          <a:p>
            <a:pPr marL="514350" marR="0" lvl="1" indent="-234950" algn="l" rtl="0">
              <a:spcBef>
                <a:spcPts val="50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Char char="▪"/>
            </a:pPr>
            <a:r>
              <a:rPr lang="en-US" sz="2000" b="0" i="0" u="none" strike="noStrike" cap="non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To beginning of procedure code</a:t>
            </a:r>
            <a:endParaRPr/>
          </a:p>
          <a:p>
            <a:pPr marL="514350" marR="0" lvl="1" indent="-234950" algn="l" rtl="0">
              <a:spcBef>
                <a:spcPts val="50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Char char="▪"/>
            </a:pPr>
            <a:r>
              <a:rPr lang="en-US" sz="2000" b="0" i="0" u="none" strike="noStrike" cap="none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Back to return point</a:t>
            </a:r>
            <a:endParaRPr/>
          </a:p>
          <a:p>
            <a:pPr marL="254000" marR="0" lvl="0" indent="-254000" algn="l" rtl="0">
              <a:spcBef>
                <a:spcPts val="60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Char char="⬛"/>
            </a:pPr>
            <a:r>
              <a:rPr lang="en-US"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Passing data</a:t>
            </a:r>
            <a:endParaRPr/>
          </a:p>
          <a:p>
            <a:pPr marL="514350" marR="0" lvl="1" indent="-234950" algn="l" rtl="0">
              <a:spcBef>
                <a:spcPts val="50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Char char="▪"/>
            </a:pPr>
            <a:r>
              <a:rPr lang="en-US"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Procedure arguments</a:t>
            </a:r>
            <a:endParaRPr/>
          </a:p>
          <a:p>
            <a:pPr marL="514350" marR="0" lvl="1" indent="-234950" algn="l" rtl="0">
              <a:spcBef>
                <a:spcPts val="50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Char char="▪"/>
            </a:pPr>
            <a:r>
              <a:rPr lang="en-US"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Return value</a:t>
            </a:r>
            <a:endParaRPr/>
          </a:p>
          <a:p>
            <a:pPr marL="254000" marR="0" lvl="0" indent="-254000" algn="l" rtl="0">
              <a:spcBef>
                <a:spcPts val="60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Char char="⬛"/>
            </a:pPr>
            <a:r>
              <a:rPr lang="en-US"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Memory management</a:t>
            </a:r>
            <a:endParaRPr/>
          </a:p>
          <a:p>
            <a:pPr marL="514350" marR="0" lvl="1" indent="-234950" algn="l" rtl="0">
              <a:spcBef>
                <a:spcPts val="50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Char char="▪"/>
            </a:pPr>
            <a:r>
              <a:rPr lang="en-US"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Allocate during procedure execution</a:t>
            </a:r>
            <a:endParaRPr/>
          </a:p>
          <a:p>
            <a:pPr marL="514350" marR="0" lvl="1" indent="-234950" algn="l" rtl="0">
              <a:spcBef>
                <a:spcPts val="50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Char char="▪"/>
            </a:pPr>
            <a:r>
              <a:rPr lang="en-US"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Deallocate upon return</a:t>
            </a:r>
            <a:endParaRPr/>
          </a:p>
          <a:p>
            <a:pPr marL="254000" marR="0" lvl="0" indent="-254000" algn="l" rtl="0">
              <a:spcBef>
                <a:spcPts val="60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Char char="⬛"/>
            </a:pPr>
            <a:r>
              <a:rPr lang="en-US"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Mechanisms all implemented with machine instructions</a:t>
            </a:r>
            <a:endParaRPr/>
          </a:p>
          <a:p>
            <a:pPr marL="254000" marR="0" lvl="0" indent="-254000" algn="l" rtl="0">
              <a:spcBef>
                <a:spcPts val="60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Char char="⬛"/>
            </a:pPr>
            <a:r>
              <a:rPr lang="en-US"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x86-64 implementation of a procedure uses only those mechanisms required</a:t>
            </a:r>
            <a:endParaRPr/>
          </a:p>
        </p:txBody>
      </p:sp>
      <p:sp>
        <p:nvSpPr>
          <p:cNvPr id="255" name="Shape 255"/>
          <p:cNvSpPr/>
          <p:nvPr/>
        </p:nvSpPr>
        <p:spPr>
          <a:xfrm>
            <a:off x="5791200" y="990600"/>
            <a:ext cx="1841500" cy="2362200"/>
          </a:xfrm>
          <a:prstGeom prst="rect">
            <a:avLst/>
          </a:prstGeom>
          <a:solidFill>
            <a:srgbClr val="F6F5BD"/>
          </a:solidFill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  <a:effectLst>
            <a:outerShdw dist="76199" dir="2700000" algn="ctr" rotWithShape="0">
              <a:schemeClr val="lt2">
                <a:alpha val="74901"/>
              </a:schemeClr>
            </a:outerShdw>
          </a:effectLst>
        </p:spPr>
        <p:txBody>
          <a:bodyPr spcFirstLastPara="1" wrap="square" lIns="38100" tIns="38100" rIns="38100" bIns="381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P(…) {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•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•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y = Q(x);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print(y)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•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}  </a:t>
            </a:r>
            <a:endParaRPr/>
          </a:p>
        </p:txBody>
      </p:sp>
      <p:sp>
        <p:nvSpPr>
          <p:cNvPr id="256" name="Shape 256"/>
          <p:cNvSpPr/>
          <p:nvPr/>
        </p:nvSpPr>
        <p:spPr>
          <a:xfrm>
            <a:off x="5791200" y="3581400"/>
            <a:ext cx="2133600" cy="2362200"/>
          </a:xfrm>
          <a:prstGeom prst="rect">
            <a:avLst/>
          </a:prstGeom>
          <a:solidFill>
            <a:srgbClr val="D5F1CF"/>
          </a:solidFill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  <a:effectLst>
            <a:outerShdw dist="76199" dir="2700000" algn="ctr" rotWithShape="0">
              <a:schemeClr val="lt2">
                <a:alpha val="74901"/>
              </a:schemeClr>
            </a:outerShdw>
          </a:effectLst>
        </p:spPr>
        <p:txBody>
          <a:bodyPr spcFirstLastPara="1" wrap="square" lIns="38100" tIns="38100" rIns="38100" bIns="381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int Q(int i)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{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int t = 3*i;  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int v[10];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•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•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return v[t];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}</a:t>
            </a:r>
            <a:endParaRPr/>
          </a:p>
        </p:txBody>
      </p:sp>
      <p:sp>
        <p:nvSpPr>
          <p:cNvPr id="257" name="Shape 257"/>
          <p:cNvSpPr/>
          <p:nvPr/>
        </p:nvSpPr>
        <p:spPr>
          <a:xfrm rot="10800000">
            <a:off x="5333999" y="2171700"/>
            <a:ext cx="1371600" cy="3314700"/>
          </a:xfrm>
          <a:prstGeom prst="arc">
            <a:avLst>
              <a:gd name="adj1" fmla="val 16200000"/>
              <a:gd name="adj2" fmla="val 5567493"/>
            </a:avLst>
          </a:prstGeom>
          <a:noFill/>
          <a:ln w="25400" cap="flat" cmpd="sng">
            <a:solidFill>
              <a:srgbClr val="0070C0"/>
            </a:solidFill>
            <a:prstDash val="solid"/>
            <a:round/>
            <a:headEnd type="none" w="sm" len="sm"/>
            <a:tailEnd type="stealth" w="med" len="med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00"/>
              <a:buFont typeface="Gill Sans"/>
              <a:buNone/>
            </a:pPr>
            <a:endParaRPr sz="4200" b="0" i="0" u="none" strike="noStrike" cap="none">
              <a:solidFill>
                <a:srgbClr val="000000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258" name="Shape 258"/>
          <p:cNvSpPr/>
          <p:nvPr/>
        </p:nvSpPr>
        <p:spPr>
          <a:xfrm>
            <a:off x="6043960" y="1996068"/>
            <a:ext cx="2086671" cy="2085278"/>
          </a:xfrm>
          <a:custGeom>
            <a:avLst/>
            <a:gdLst/>
            <a:ahLst/>
            <a:cxnLst/>
            <a:rect l="0" t="0" r="0" b="0"/>
            <a:pathLst>
              <a:path w="2086671" h="2085278" extrusionOk="0">
                <a:moveTo>
                  <a:pt x="1293541" y="0"/>
                </a:moveTo>
                <a:cubicBezTo>
                  <a:pt x="1892919" y="468351"/>
                  <a:pt x="2148468" y="808463"/>
                  <a:pt x="2074127" y="970156"/>
                </a:cubicBezTo>
                <a:cubicBezTo>
                  <a:pt x="1999786" y="1131849"/>
                  <a:pt x="1193181" y="784302"/>
                  <a:pt x="847493" y="970156"/>
                </a:cubicBezTo>
                <a:cubicBezTo>
                  <a:pt x="501805" y="1156010"/>
                  <a:pt x="0" y="2085278"/>
                  <a:pt x="0" y="2085278"/>
                </a:cubicBezTo>
              </a:path>
            </a:pathLst>
          </a:custGeom>
          <a:noFill/>
          <a:ln w="25400" cap="flat" cmpd="sng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00"/>
              <a:buFont typeface="Gill Sans"/>
              <a:buNone/>
            </a:pPr>
            <a:endParaRPr sz="4200" b="0" i="0" u="none" strike="noStrike" cap="none">
              <a:solidFill>
                <a:srgbClr val="000000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578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304800"/>
            <a:ext cx="7264400" cy="573088"/>
          </a:xfrm>
        </p:spPr>
        <p:txBody>
          <a:bodyPr/>
          <a:lstStyle/>
          <a:p>
            <a:r>
              <a:rPr lang="en-US" dirty="0"/>
              <a:t>Reminder: Machine Instructions</a:t>
            </a:r>
          </a:p>
        </p:txBody>
      </p:sp>
      <p:sp>
        <p:nvSpPr>
          <p:cNvPr id="152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0" y="838200"/>
            <a:ext cx="4572000" cy="5791200"/>
          </a:xfrm>
        </p:spPr>
        <p:txBody>
          <a:bodyPr/>
          <a:lstStyle/>
          <a:p>
            <a:pPr marL="223838" indent="-223838" defTabSz="895350">
              <a:tabLst>
                <a:tab pos="1603375" algn="l"/>
                <a:tab pos="2514600" algn="l"/>
              </a:tabLst>
            </a:pPr>
            <a:r>
              <a:rPr lang="en-US" dirty="0"/>
              <a:t>C</a:t>
            </a:r>
          </a:p>
          <a:p>
            <a:pPr marL="560388" lvl="1" indent="-222250" defTabSz="895350">
              <a:tabLst>
                <a:tab pos="1603375" algn="l"/>
                <a:tab pos="2514600" algn="l"/>
              </a:tabLst>
            </a:pPr>
            <a:r>
              <a:rPr lang="en-US" dirty="0"/>
              <a:t>Store value </a:t>
            </a:r>
            <a:r>
              <a:rPr lang="en-US" b="1" dirty="0">
                <a:latin typeface="Courier New"/>
                <a:cs typeface="Courier New"/>
              </a:rPr>
              <a:t>t</a:t>
            </a:r>
            <a:r>
              <a:rPr lang="en-US" dirty="0"/>
              <a:t> where designated by </a:t>
            </a:r>
            <a:r>
              <a:rPr lang="en-US" b="1" dirty="0" err="1">
                <a:latin typeface="Courier New"/>
                <a:cs typeface="Courier New"/>
              </a:rPr>
              <a:t>dest</a:t>
            </a:r>
            <a:endParaRPr lang="en-US" b="1" dirty="0">
              <a:latin typeface="Courier New"/>
              <a:cs typeface="Courier New"/>
            </a:endParaRPr>
          </a:p>
          <a:p>
            <a:pPr marL="223838" indent="-223838" defTabSz="895350">
              <a:tabLst>
                <a:tab pos="1603375" algn="l"/>
                <a:tab pos="2514600" algn="l"/>
              </a:tabLst>
            </a:pPr>
            <a:r>
              <a:rPr lang="en-US" dirty="0"/>
              <a:t>Assembly</a:t>
            </a:r>
          </a:p>
          <a:p>
            <a:pPr marL="560388" lvl="1" indent="-222250" defTabSz="895350">
              <a:tabLst>
                <a:tab pos="1603375" algn="l"/>
                <a:tab pos="2514600" algn="l"/>
              </a:tabLst>
            </a:pPr>
            <a:r>
              <a:rPr lang="en-US" dirty="0"/>
              <a:t>Move 8-byte value to memory</a:t>
            </a:r>
          </a:p>
          <a:p>
            <a:pPr marL="839788" lvl="2" indent="-165100" defTabSz="895350">
              <a:tabLst>
                <a:tab pos="1603375" algn="l"/>
                <a:tab pos="2514600" algn="l"/>
              </a:tabLst>
            </a:pPr>
            <a:r>
              <a:rPr lang="en-US" dirty="0"/>
              <a:t>Quad words in x86-64 parlance</a:t>
            </a:r>
          </a:p>
          <a:p>
            <a:pPr marL="560388" lvl="1" indent="-222250" defTabSz="895350">
              <a:tabLst>
                <a:tab pos="1603375" algn="l"/>
                <a:tab pos="2514600" algn="l"/>
              </a:tabLst>
            </a:pPr>
            <a:r>
              <a:rPr lang="en-US" dirty="0"/>
              <a:t>Operands:</a:t>
            </a:r>
          </a:p>
          <a:p>
            <a:pPr marL="839788" lvl="2" indent="-165100" defTabSz="895350">
              <a:buNone/>
              <a:tabLst>
                <a:tab pos="1603375" algn="l"/>
                <a:tab pos="2514600" algn="l"/>
              </a:tabLst>
            </a:pPr>
            <a:r>
              <a:rPr lang="en-US" b="1" dirty="0">
                <a:latin typeface="Courier New" pitchFamily="49" charset="0"/>
              </a:rPr>
              <a:t>t</a:t>
            </a:r>
            <a:r>
              <a:rPr lang="en-US" b="1" dirty="0"/>
              <a:t>:	</a:t>
            </a:r>
            <a:r>
              <a:rPr lang="en-US" dirty="0"/>
              <a:t>Register	</a:t>
            </a:r>
            <a:r>
              <a:rPr lang="en-US" b="1" dirty="0">
                <a:latin typeface="Courier New" pitchFamily="49" charset="0"/>
              </a:rPr>
              <a:t>%</a:t>
            </a:r>
            <a:r>
              <a:rPr lang="en-US" b="1" dirty="0" err="1">
                <a:latin typeface="Courier New" pitchFamily="49" charset="0"/>
              </a:rPr>
              <a:t>rax</a:t>
            </a:r>
            <a:endParaRPr lang="en-US" b="1" dirty="0">
              <a:latin typeface="Courier New" pitchFamily="49" charset="0"/>
            </a:endParaRPr>
          </a:p>
          <a:p>
            <a:pPr marL="839788" lvl="2" indent="-165100" defTabSz="895350">
              <a:buFont typeface="Wingdings" pitchFamily="2" charset="2"/>
              <a:buNone/>
              <a:tabLst>
                <a:tab pos="1603375" algn="l"/>
                <a:tab pos="2514600" algn="l"/>
              </a:tabLst>
            </a:pPr>
            <a:r>
              <a:rPr lang="en-US" b="1" dirty="0" err="1">
                <a:latin typeface="Courier New" pitchFamily="49" charset="0"/>
              </a:rPr>
              <a:t>dest</a:t>
            </a:r>
            <a:r>
              <a:rPr lang="en-US" b="1" dirty="0"/>
              <a:t>:</a:t>
            </a:r>
            <a:r>
              <a:rPr lang="en-US" dirty="0"/>
              <a:t>	Register	</a:t>
            </a:r>
            <a:r>
              <a:rPr lang="en-US" b="1" dirty="0">
                <a:solidFill>
                  <a:schemeClr val="tx1"/>
                </a:solidFill>
                <a:latin typeface="Courier New" pitchFamily="49" charset="0"/>
              </a:rPr>
              <a:t>%</a:t>
            </a:r>
            <a:r>
              <a:rPr lang="en-US" b="1" dirty="0" err="1">
                <a:solidFill>
                  <a:schemeClr val="tx1"/>
                </a:solidFill>
                <a:latin typeface="Courier New" pitchFamily="49" charset="0"/>
              </a:rPr>
              <a:t>rbx</a:t>
            </a:r>
            <a:endParaRPr lang="en-US" b="1" dirty="0">
              <a:solidFill>
                <a:schemeClr val="tx1"/>
              </a:solidFill>
              <a:latin typeface="Courier New" pitchFamily="49" charset="0"/>
            </a:endParaRPr>
          </a:p>
          <a:p>
            <a:pPr marL="839788" lvl="2" indent="-165100" defTabSz="895350">
              <a:buFont typeface="Wingdings" pitchFamily="2" charset="2"/>
              <a:buNone/>
              <a:tabLst>
                <a:tab pos="1603375" algn="l"/>
                <a:tab pos="2514600" algn="l"/>
              </a:tabLst>
            </a:pPr>
            <a:r>
              <a:rPr lang="en-US" b="1" dirty="0">
                <a:latin typeface="Courier New" pitchFamily="49" charset="0"/>
              </a:rPr>
              <a:t>*</a:t>
            </a:r>
            <a:r>
              <a:rPr lang="en-US" b="1" dirty="0" err="1">
                <a:latin typeface="Courier New" pitchFamily="49" charset="0"/>
              </a:rPr>
              <a:t>dest</a:t>
            </a:r>
            <a:r>
              <a:rPr lang="en-US" b="1" dirty="0"/>
              <a:t>:</a:t>
            </a:r>
            <a:r>
              <a:rPr lang="en-US" dirty="0"/>
              <a:t> 	Memory	</a:t>
            </a:r>
            <a:r>
              <a:rPr lang="en-US" b="1" dirty="0"/>
              <a:t>M[</a:t>
            </a:r>
            <a:r>
              <a:rPr lang="en-US" b="1" dirty="0">
                <a:solidFill>
                  <a:schemeClr val="tx1"/>
                </a:solidFill>
                <a:latin typeface="Courier New" pitchFamily="49" charset="0"/>
              </a:rPr>
              <a:t>%</a:t>
            </a:r>
            <a:r>
              <a:rPr lang="en-US" b="1" dirty="0" err="1">
                <a:solidFill>
                  <a:schemeClr val="tx1"/>
                </a:solidFill>
                <a:latin typeface="Courier New" pitchFamily="49" charset="0"/>
              </a:rPr>
              <a:t>rbx</a:t>
            </a:r>
            <a:r>
              <a:rPr lang="en-US" b="1" dirty="0">
                <a:solidFill>
                  <a:schemeClr val="tx1"/>
                </a:solidFill>
                <a:latin typeface="Courier New" pitchFamily="49" charset="0"/>
              </a:rPr>
              <a:t>]</a:t>
            </a:r>
            <a:endParaRPr lang="en-US" b="1" dirty="0"/>
          </a:p>
          <a:p>
            <a:pPr marL="223838" indent="-223838" defTabSz="895350">
              <a:tabLst>
                <a:tab pos="1603375" algn="l"/>
                <a:tab pos="2514600" algn="l"/>
              </a:tabLst>
            </a:pPr>
            <a:r>
              <a:rPr lang="en-US" dirty="0"/>
              <a:t>Machine</a:t>
            </a:r>
          </a:p>
          <a:p>
            <a:pPr marL="560388" lvl="1" indent="-222250" defTabSz="895350">
              <a:tabLst>
                <a:tab pos="1603375" algn="l"/>
                <a:tab pos="2514600" algn="l"/>
              </a:tabLst>
            </a:pPr>
            <a:r>
              <a:rPr lang="en-US" dirty="0"/>
              <a:t>3 bytes at </a:t>
            </a:r>
            <a:r>
              <a:rPr lang="en-US"/>
              <a:t>address </a:t>
            </a:r>
            <a:r>
              <a:rPr lang="en-US" b="1">
                <a:latin typeface="Courier New" pitchFamily="49" charset="0"/>
              </a:rPr>
              <a:t>0x40059e</a:t>
            </a:r>
            <a:endParaRPr lang="en-US" b="1" dirty="0">
              <a:latin typeface="Courier New" pitchFamily="49" charset="0"/>
            </a:endParaRPr>
          </a:p>
          <a:p>
            <a:pPr marL="560388" lvl="1" indent="-222250" defTabSz="895350">
              <a:tabLst>
                <a:tab pos="1603375" algn="l"/>
                <a:tab pos="2514600" algn="l"/>
              </a:tabLst>
            </a:pPr>
            <a:r>
              <a:rPr lang="en-US" dirty="0">
                <a:cs typeface="Calibri" panose="020F0502020204030204" pitchFamily="34" charset="0"/>
              </a:rPr>
              <a:t>Compact representation of the assembly instruction</a:t>
            </a:r>
          </a:p>
          <a:p>
            <a:pPr marL="560388" lvl="1" indent="-222250" defTabSz="895350">
              <a:tabLst>
                <a:tab pos="1603375" algn="l"/>
                <a:tab pos="2514600" algn="l"/>
              </a:tabLst>
            </a:pPr>
            <a:r>
              <a:rPr lang="en-US" dirty="0">
                <a:cs typeface="Calibri" panose="020F0502020204030204" pitchFamily="34" charset="0"/>
              </a:rPr>
              <a:t>(Relatively) easy for hardware to interpret</a:t>
            </a:r>
          </a:p>
        </p:txBody>
      </p:sp>
      <p:sp>
        <p:nvSpPr>
          <p:cNvPr id="152580" name="Rectangle 4"/>
          <p:cNvSpPr>
            <a:spLocks noChangeArrowheads="1"/>
          </p:cNvSpPr>
          <p:nvPr/>
        </p:nvSpPr>
        <p:spPr bwMode="auto">
          <a:xfrm>
            <a:off x="533400" y="1143000"/>
            <a:ext cx="3883025" cy="376238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*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dest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 = t;</a:t>
            </a:r>
          </a:p>
        </p:txBody>
      </p:sp>
      <p:sp>
        <p:nvSpPr>
          <p:cNvPr id="152581" name="Rectangle 5"/>
          <p:cNvSpPr>
            <a:spLocks noChangeArrowheads="1"/>
          </p:cNvSpPr>
          <p:nvPr/>
        </p:nvSpPr>
        <p:spPr bwMode="auto">
          <a:xfrm>
            <a:off x="533400" y="2286000"/>
            <a:ext cx="3886200" cy="376238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549400" algn="l"/>
              </a:tabLst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movq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 %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rax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, (%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rbx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)</a:t>
            </a:r>
          </a:p>
        </p:txBody>
      </p:sp>
      <p:sp>
        <p:nvSpPr>
          <p:cNvPr id="152582" name="Rectangle 6"/>
          <p:cNvSpPr>
            <a:spLocks noChangeArrowheads="1"/>
          </p:cNvSpPr>
          <p:nvPr/>
        </p:nvSpPr>
        <p:spPr bwMode="auto">
          <a:xfrm>
            <a:off x="530225" y="4912519"/>
            <a:ext cx="3886200" cy="376238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92100" algn="l"/>
              </a:tabLst>
              <a:defRPr/>
            </a:pP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0x40059e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:  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48 </a:t>
            </a: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89 03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urier New" pitchFamily="49" charset="0"/>
              <a:ea typeface="+mn-ea"/>
              <a:cs typeface="+mn-cs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E08BCE0-E91C-4353-8DC8-ECE0E854B3AA}"/>
              </a:ext>
            </a:extLst>
          </p:cNvPr>
          <p:cNvSpPr txBox="1"/>
          <p:nvPr/>
        </p:nvSpPr>
        <p:spPr>
          <a:xfrm>
            <a:off x="530225" y="5399980"/>
            <a:ext cx="4041775" cy="52322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0100 1 0 0 0  10001011  00 000 011</a:t>
            </a:r>
          </a:p>
          <a:p>
            <a:r>
              <a:rPr lang="en-US" sz="14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REX  W R X B  MOV r-&gt;x  Mod R   M</a:t>
            </a:r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15A9C16A-2A4B-49B8-9183-ED118CCF398E}"/>
              </a:ext>
            </a:extLst>
          </p:cNvPr>
          <p:cNvSpPr/>
          <p:nvPr/>
        </p:nvSpPr>
        <p:spPr bwMode="auto">
          <a:xfrm>
            <a:off x="1994262" y="4912519"/>
            <a:ext cx="1384663" cy="376238"/>
          </a:xfrm>
          <a:prstGeom prst="ellipse">
            <a:avLst/>
          </a:prstGeom>
          <a:noFill/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>
              <a:latin typeface="Calibri" pitchFamily="34" charset="0"/>
            </a:endParaRP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4A63BF2C-DB8F-46AC-9F44-20701FB78B28}"/>
              </a:ext>
            </a:extLst>
          </p:cNvPr>
          <p:cNvCxnSpPr>
            <a:cxnSpLocks/>
            <a:stCxn id="3" idx="2"/>
          </p:cNvCxnSpPr>
          <p:nvPr/>
        </p:nvCxnSpPr>
        <p:spPr bwMode="auto">
          <a:xfrm flipH="1">
            <a:off x="530225" y="5100638"/>
            <a:ext cx="1464037" cy="299342"/>
          </a:xfrm>
          <a:prstGeom prst="line">
            <a:avLst/>
          </a:prstGeom>
          <a:noFill/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ABBE0FEF-39AC-490A-991E-4E50757B59B2}"/>
              </a:ext>
            </a:extLst>
          </p:cNvPr>
          <p:cNvCxnSpPr>
            <a:cxnSpLocks/>
            <a:stCxn id="3" idx="6"/>
          </p:cNvCxnSpPr>
          <p:nvPr/>
        </p:nvCxnSpPr>
        <p:spPr bwMode="auto">
          <a:xfrm>
            <a:off x="3378925" y="5100638"/>
            <a:ext cx="1189900" cy="299342"/>
          </a:xfrm>
          <a:prstGeom prst="line">
            <a:avLst/>
          </a:prstGeom>
          <a:noFill/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1049602835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3" name="Shape 263"/>
          <p:cNvSpPr txBox="1">
            <a:spLocks noGrp="1"/>
          </p:cNvSpPr>
          <p:nvPr>
            <p:ph type="title"/>
          </p:nvPr>
        </p:nvSpPr>
        <p:spPr>
          <a:xfrm>
            <a:off x="381000" y="254000"/>
            <a:ext cx="83820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8100" tIns="38100" rIns="38100" bIns="381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Mechanisms in Procedures</a:t>
            </a:r>
            <a:endParaRPr/>
          </a:p>
        </p:txBody>
      </p:sp>
      <p:sp>
        <p:nvSpPr>
          <p:cNvPr id="264" name="Shape 264"/>
          <p:cNvSpPr txBox="1">
            <a:spLocks noGrp="1"/>
          </p:cNvSpPr>
          <p:nvPr>
            <p:ph type="body" idx="1"/>
          </p:nvPr>
        </p:nvSpPr>
        <p:spPr>
          <a:xfrm>
            <a:off x="381000" y="1219200"/>
            <a:ext cx="5257800" cy="543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8100" tIns="38100" rIns="38100" bIns="38100" anchor="t" anchorCtr="0">
            <a:noAutofit/>
          </a:bodyPr>
          <a:lstStyle/>
          <a:p>
            <a:pPr marL="254000" marR="0" lvl="0" indent="-254000" algn="l" rtl="0"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Char char="⬛"/>
            </a:pPr>
            <a:r>
              <a:rPr lang="en-US"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Passing control</a:t>
            </a:r>
            <a:endParaRPr/>
          </a:p>
          <a:p>
            <a:pPr marL="514350" marR="0" lvl="1" indent="-234950" algn="l" rtl="0">
              <a:spcBef>
                <a:spcPts val="50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Char char="▪"/>
            </a:pPr>
            <a:r>
              <a:rPr lang="en-US"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To beginning of procedure code</a:t>
            </a:r>
            <a:endParaRPr/>
          </a:p>
          <a:p>
            <a:pPr marL="514350" marR="0" lvl="1" indent="-234950" algn="l" rtl="0">
              <a:spcBef>
                <a:spcPts val="50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Char char="▪"/>
            </a:pPr>
            <a:r>
              <a:rPr lang="en-US"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Back to return point</a:t>
            </a:r>
            <a:endParaRPr/>
          </a:p>
          <a:p>
            <a:pPr marL="254000" marR="0" lvl="0" indent="-254000" algn="l" rtl="0">
              <a:spcBef>
                <a:spcPts val="60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Char char="⬛"/>
            </a:pPr>
            <a:r>
              <a:rPr lang="en-US"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Passing data</a:t>
            </a:r>
            <a:endParaRPr/>
          </a:p>
          <a:p>
            <a:pPr marL="514350" marR="0" lvl="1" indent="-234950" algn="l" rtl="0">
              <a:spcBef>
                <a:spcPts val="50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Char char="▪"/>
            </a:pPr>
            <a:r>
              <a:rPr lang="en-US" sz="2000" b="0" i="0" u="none" strike="noStrike" cap="none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Procedure arguments</a:t>
            </a:r>
            <a:endParaRPr/>
          </a:p>
          <a:p>
            <a:pPr marL="514350" marR="0" lvl="1" indent="-234950" algn="l" rtl="0">
              <a:spcBef>
                <a:spcPts val="50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Char char="▪"/>
            </a:pPr>
            <a:r>
              <a:rPr lang="en-US" sz="2000" b="0" i="0" u="none" strike="noStrike" cap="non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Return value</a:t>
            </a:r>
            <a:endParaRPr/>
          </a:p>
          <a:p>
            <a:pPr marL="254000" marR="0" lvl="0" indent="-254000" algn="l" rtl="0">
              <a:spcBef>
                <a:spcPts val="60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Char char="⬛"/>
            </a:pPr>
            <a:r>
              <a:rPr lang="en-US"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Memory management</a:t>
            </a:r>
            <a:endParaRPr/>
          </a:p>
          <a:p>
            <a:pPr marL="514350" marR="0" lvl="1" indent="-234950" algn="l" rtl="0">
              <a:spcBef>
                <a:spcPts val="50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Char char="▪"/>
            </a:pPr>
            <a:r>
              <a:rPr lang="en-US"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Allocate during procedure execution</a:t>
            </a:r>
            <a:endParaRPr/>
          </a:p>
          <a:p>
            <a:pPr marL="514350" marR="0" lvl="1" indent="-234950" algn="l" rtl="0">
              <a:spcBef>
                <a:spcPts val="50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Char char="▪"/>
            </a:pPr>
            <a:r>
              <a:rPr lang="en-US"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Deallocate upon return</a:t>
            </a:r>
            <a:endParaRPr/>
          </a:p>
          <a:p>
            <a:pPr marL="254000" marR="0" lvl="0" indent="-254000" algn="l" rtl="0">
              <a:spcBef>
                <a:spcPts val="60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Char char="⬛"/>
            </a:pPr>
            <a:r>
              <a:rPr lang="en-US"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Mechanisms all implemented with machine instructions</a:t>
            </a:r>
            <a:endParaRPr/>
          </a:p>
          <a:p>
            <a:pPr marL="254000" marR="0" lvl="0" indent="-254000" algn="l" rtl="0">
              <a:spcBef>
                <a:spcPts val="60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Char char="⬛"/>
            </a:pPr>
            <a:r>
              <a:rPr lang="en-US"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x86-64 implementation of a procedure uses only those mechanisms required</a:t>
            </a:r>
            <a:endParaRPr/>
          </a:p>
        </p:txBody>
      </p:sp>
      <p:sp>
        <p:nvSpPr>
          <p:cNvPr id="265" name="Shape 265"/>
          <p:cNvSpPr/>
          <p:nvPr/>
        </p:nvSpPr>
        <p:spPr>
          <a:xfrm>
            <a:off x="5791200" y="990600"/>
            <a:ext cx="1841500" cy="2362200"/>
          </a:xfrm>
          <a:prstGeom prst="rect">
            <a:avLst/>
          </a:prstGeom>
          <a:solidFill>
            <a:srgbClr val="F6F5BD"/>
          </a:solidFill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  <a:effectLst>
            <a:outerShdw dist="76199" dir="2700000" algn="ctr" rotWithShape="0">
              <a:schemeClr val="lt2">
                <a:alpha val="74901"/>
              </a:schemeClr>
            </a:outerShdw>
          </a:effectLst>
        </p:spPr>
        <p:txBody>
          <a:bodyPr spcFirstLastPara="1" wrap="square" lIns="38100" tIns="38100" rIns="38100" bIns="381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P(…) {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•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•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y = Q(x);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print(y)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•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}  </a:t>
            </a:r>
            <a:endParaRPr/>
          </a:p>
        </p:txBody>
      </p:sp>
      <p:sp>
        <p:nvSpPr>
          <p:cNvPr id="266" name="Shape 266"/>
          <p:cNvSpPr/>
          <p:nvPr/>
        </p:nvSpPr>
        <p:spPr>
          <a:xfrm>
            <a:off x="5791200" y="3581400"/>
            <a:ext cx="2133600" cy="2362200"/>
          </a:xfrm>
          <a:prstGeom prst="rect">
            <a:avLst/>
          </a:prstGeom>
          <a:solidFill>
            <a:srgbClr val="D5F1CF"/>
          </a:solidFill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  <a:effectLst>
            <a:outerShdw dist="76199" dir="2700000" algn="ctr" rotWithShape="0">
              <a:schemeClr val="lt2">
                <a:alpha val="74901"/>
              </a:schemeClr>
            </a:outerShdw>
          </a:effectLst>
        </p:spPr>
        <p:txBody>
          <a:bodyPr spcFirstLastPara="1" wrap="square" lIns="38100" tIns="38100" rIns="38100" bIns="381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int Q(int i)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{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int t = 3*i;  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int v[10];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•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•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return v[t];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}</a:t>
            </a:r>
            <a:endParaRPr/>
          </a:p>
        </p:txBody>
      </p:sp>
      <p:cxnSp>
        <p:nvCxnSpPr>
          <p:cNvPr id="267" name="Shape 267"/>
          <p:cNvCxnSpPr/>
          <p:nvPr/>
        </p:nvCxnSpPr>
        <p:spPr>
          <a:xfrm>
            <a:off x="7010400" y="2133600"/>
            <a:ext cx="228600" cy="1524000"/>
          </a:xfrm>
          <a:prstGeom prst="straightConnector1">
            <a:avLst/>
          </a:prstGeom>
          <a:solidFill>
            <a:schemeClr val="accent1"/>
          </a:solidFill>
          <a:ln w="25400" cap="flat" cmpd="sng">
            <a:solidFill>
              <a:srgbClr val="0070C0"/>
            </a:solidFill>
            <a:prstDash val="solid"/>
            <a:round/>
            <a:headEnd type="none" w="sm" len="sm"/>
            <a:tailEnd type="stealth" w="med" len="med"/>
          </a:ln>
        </p:spPr>
      </p:cxnSp>
      <p:cxnSp>
        <p:nvCxnSpPr>
          <p:cNvPr id="268" name="Shape 268"/>
          <p:cNvCxnSpPr/>
          <p:nvPr/>
        </p:nvCxnSpPr>
        <p:spPr>
          <a:xfrm rot="10800000">
            <a:off x="6248400" y="2133600"/>
            <a:ext cx="914400" cy="3200400"/>
          </a:xfrm>
          <a:prstGeom prst="straightConnector1">
            <a:avLst/>
          </a:prstGeom>
          <a:solidFill>
            <a:schemeClr val="accent1"/>
          </a:solidFill>
          <a:ln w="25400" cap="flat" cmpd="sng">
            <a:solidFill>
              <a:srgbClr val="FF0000"/>
            </a:solidFill>
            <a:prstDash val="solid"/>
            <a:round/>
            <a:headEnd type="none" w="sm" len="sm"/>
            <a:tailEnd type="stealth" w="med" len="med"/>
          </a:ln>
        </p:spPr>
      </p:cxn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3" name="Shape 273"/>
          <p:cNvSpPr txBox="1">
            <a:spLocks noGrp="1"/>
          </p:cNvSpPr>
          <p:nvPr>
            <p:ph type="title"/>
          </p:nvPr>
        </p:nvSpPr>
        <p:spPr>
          <a:xfrm>
            <a:off x="381000" y="254000"/>
            <a:ext cx="83820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8100" tIns="38100" rIns="38100" bIns="381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Mechanisms in Procedures</a:t>
            </a:r>
            <a:endParaRPr/>
          </a:p>
        </p:txBody>
      </p:sp>
      <p:sp>
        <p:nvSpPr>
          <p:cNvPr id="274" name="Shape 274"/>
          <p:cNvSpPr txBox="1">
            <a:spLocks noGrp="1"/>
          </p:cNvSpPr>
          <p:nvPr>
            <p:ph type="body" idx="1"/>
          </p:nvPr>
        </p:nvSpPr>
        <p:spPr>
          <a:xfrm>
            <a:off x="381000" y="1219200"/>
            <a:ext cx="5257800" cy="543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8100" tIns="38100" rIns="38100" bIns="38100" anchor="t" anchorCtr="0">
            <a:noAutofit/>
          </a:bodyPr>
          <a:lstStyle/>
          <a:p>
            <a:pPr marL="254000" marR="0" lvl="0" indent="-254000" algn="l" rtl="0"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Char char="⬛"/>
            </a:pPr>
            <a:r>
              <a:rPr lang="en-US"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Passing control</a:t>
            </a:r>
            <a:endParaRPr/>
          </a:p>
          <a:p>
            <a:pPr marL="514350" marR="0" lvl="1" indent="-234950" algn="l" rtl="0">
              <a:spcBef>
                <a:spcPts val="50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Char char="▪"/>
            </a:pPr>
            <a:r>
              <a:rPr lang="en-US"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To beginning of procedure code</a:t>
            </a:r>
            <a:endParaRPr/>
          </a:p>
          <a:p>
            <a:pPr marL="514350" marR="0" lvl="1" indent="-234950" algn="l" rtl="0">
              <a:spcBef>
                <a:spcPts val="50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Char char="▪"/>
            </a:pPr>
            <a:r>
              <a:rPr lang="en-US"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Back to return point</a:t>
            </a:r>
            <a:endParaRPr/>
          </a:p>
          <a:p>
            <a:pPr marL="254000" marR="0" lvl="0" indent="-254000" algn="l" rtl="0">
              <a:spcBef>
                <a:spcPts val="60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Char char="⬛"/>
            </a:pPr>
            <a:r>
              <a:rPr lang="en-US"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Passing data</a:t>
            </a:r>
            <a:endParaRPr/>
          </a:p>
          <a:p>
            <a:pPr marL="514350" marR="0" lvl="1" indent="-234950" algn="l" rtl="0">
              <a:spcBef>
                <a:spcPts val="50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Char char="▪"/>
            </a:pPr>
            <a:r>
              <a:rPr lang="en-US"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Procedure arguments</a:t>
            </a:r>
            <a:endParaRPr/>
          </a:p>
          <a:p>
            <a:pPr marL="514350" marR="0" lvl="1" indent="-234950" algn="l" rtl="0">
              <a:spcBef>
                <a:spcPts val="50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Char char="▪"/>
            </a:pPr>
            <a:r>
              <a:rPr lang="en-US"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Return value</a:t>
            </a:r>
            <a:endParaRPr/>
          </a:p>
          <a:p>
            <a:pPr marL="254000" marR="0" lvl="0" indent="-254000" algn="l" rtl="0">
              <a:spcBef>
                <a:spcPts val="60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Char char="⬛"/>
            </a:pPr>
            <a:r>
              <a:rPr lang="en-US" sz="2400" b="1" i="0" u="none" strike="noStrike" cap="none">
                <a:solidFill>
                  <a:srgbClr val="724747"/>
                </a:solidFill>
                <a:latin typeface="Calibri"/>
                <a:ea typeface="Calibri"/>
                <a:cs typeface="Calibri"/>
                <a:sym typeface="Calibri"/>
              </a:rPr>
              <a:t>Memory management</a:t>
            </a:r>
            <a:endParaRPr/>
          </a:p>
          <a:p>
            <a:pPr marL="514350" marR="0" lvl="1" indent="-234950" algn="l" rtl="0">
              <a:spcBef>
                <a:spcPts val="50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Char char="▪"/>
            </a:pPr>
            <a:r>
              <a:rPr lang="en-US" sz="2000" b="0" i="0" u="none" strike="noStrike" cap="none">
                <a:solidFill>
                  <a:srgbClr val="724747"/>
                </a:solidFill>
                <a:latin typeface="Calibri"/>
                <a:ea typeface="Calibri"/>
                <a:cs typeface="Calibri"/>
                <a:sym typeface="Calibri"/>
              </a:rPr>
              <a:t>Allocate during procedure execution</a:t>
            </a:r>
            <a:endParaRPr/>
          </a:p>
          <a:p>
            <a:pPr marL="514350" marR="0" lvl="1" indent="-234950" algn="l" rtl="0">
              <a:spcBef>
                <a:spcPts val="50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Char char="▪"/>
            </a:pPr>
            <a:r>
              <a:rPr lang="en-US" sz="2000" b="0" i="0" u="none" strike="noStrike" cap="none">
                <a:solidFill>
                  <a:srgbClr val="724747"/>
                </a:solidFill>
                <a:latin typeface="Calibri"/>
                <a:ea typeface="Calibri"/>
                <a:cs typeface="Calibri"/>
                <a:sym typeface="Calibri"/>
              </a:rPr>
              <a:t>Deallocate upon return</a:t>
            </a:r>
            <a:endParaRPr/>
          </a:p>
          <a:p>
            <a:pPr marL="254000" marR="0" lvl="0" indent="-254000" algn="l" rtl="0">
              <a:spcBef>
                <a:spcPts val="60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Char char="⬛"/>
            </a:pPr>
            <a:r>
              <a:rPr lang="en-US"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Mechanisms all implemented with machine instructions</a:t>
            </a:r>
            <a:endParaRPr/>
          </a:p>
          <a:p>
            <a:pPr marL="254000" marR="0" lvl="0" indent="-254000" algn="l" rtl="0">
              <a:spcBef>
                <a:spcPts val="60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Char char="⬛"/>
            </a:pPr>
            <a:r>
              <a:rPr lang="en-US"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x86-64 implementation of a procedure uses only those mechanisms required</a:t>
            </a:r>
            <a:endParaRPr/>
          </a:p>
        </p:txBody>
      </p:sp>
      <p:sp>
        <p:nvSpPr>
          <p:cNvPr id="275" name="Shape 275"/>
          <p:cNvSpPr/>
          <p:nvPr/>
        </p:nvSpPr>
        <p:spPr>
          <a:xfrm>
            <a:off x="5791200" y="990600"/>
            <a:ext cx="1841500" cy="2362200"/>
          </a:xfrm>
          <a:prstGeom prst="rect">
            <a:avLst/>
          </a:prstGeom>
          <a:solidFill>
            <a:srgbClr val="F6F5BD"/>
          </a:solidFill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  <a:effectLst>
            <a:outerShdw dist="76199" dir="2700000" algn="ctr" rotWithShape="0">
              <a:schemeClr val="lt2">
                <a:alpha val="74901"/>
              </a:schemeClr>
            </a:outerShdw>
          </a:effectLst>
        </p:spPr>
        <p:txBody>
          <a:bodyPr spcFirstLastPara="1" wrap="square" lIns="38100" tIns="38100" rIns="38100" bIns="381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P(…) {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•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•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y = Q(x);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print(y)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•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}  </a:t>
            </a:r>
            <a:endParaRPr/>
          </a:p>
        </p:txBody>
      </p:sp>
      <p:sp>
        <p:nvSpPr>
          <p:cNvPr id="276" name="Shape 276"/>
          <p:cNvSpPr/>
          <p:nvPr/>
        </p:nvSpPr>
        <p:spPr>
          <a:xfrm>
            <a:off x="5791200" y="3581400"/>
            <a:ext cx="2133600" cy="2362200"/>
          </a:xfrm>
          <a:prstGeom prst="rect">
            <a:avLst/>
          </a:prstGeom>
          <a:solidFill>
            <a:srgbClr val="D5F1CF"/>
          </a:solidFill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  <a:effectLst>
            <a:outerShdw dist="76199" dir="2700000" algn="ctr" rotWithShape="0">
              <a:schemeClr val="lt2">
                <a:alpha val="74901"/>
              </a:schemeClr>
            </a:outerShdw>
          </a:effectLst>
        </p:spPr>
        <p:txBody>
          <a:bodyPr spcFirstLastPara="1" wrap="square" lIns="38100" tIns="38100" rIns="38100" bIns="381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int Q(int i)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{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int t = 3*i;  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int v[10];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•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•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return v[t];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}</a:t>
            </a:r>
            <a:endParaRPr/>
          </a:p>
        </p:txBody>
      </p:sp>
      <p:sp>
        <p:nvSpPr>
          <p:cNvPr id="277" name="Shape 277"/>
          <p:cNvSpPr/>
          <p:nvPr/>
        </p:nvSpPr>
        <p:spPr>
          <a:xfrm>
            <a:off x="6019800" y="4419600"/>
            <a:ext cx="1447800" cy="381000"/>
          </a:xfrm>
          <a:prstGeom prst="rect">
            <a:avLst/>
          </a:prstGeom>
          <a:solidFill>
            <a:schemeClr val="accent1">
              <a:alpha val="22745"/>
            </a:schemeClr>
          </a:solidFill>
          <a:ln w="254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00"/>
              <a:buFont typeface="Gill Sans"/>
              <a:buNone/>
            </a:pPr>
            <a:endParaRPr sz="4200" b="0" i="0" u="none" strike="noStrike" cap="none">
              <a:solidFill>
                <a:srgbClr val="000000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2" name="Shape 282"/>
          <p:cNvSpPr txBox="1">
            <a:spLocks noGrp="1"/>
          </p:cNvSpPr>
          <p:nvPr>
            <p:ph type="title"/>
          </p:nvPr>
        </p:nvSpPr>
        <p:spPr>
          <a:xfrm>
            <a:off x="381000" y="254000"/>
            <a:ext cx="83820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8100" tIns="38100" rIns="38100" bIns="381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Mechanisms in Procedures</a:t>
            </a:r>
            <a:endParaRPr/>
          </a:p>
        </p:txBody>
      </p:sp>
      <p:sp>
        <p:nvSpPr>
          <p:cNvPr id="283" name="Shape 283"/>
          <p:cNvSpPr txBox="1">
            <a:spLocks noGrp="1"/>
          </p:cNvSpPr>
          <p:nvPr>
            <p:ph type="body" idx="1"/>
          </p:nvPr>
        </p:nvSpPr>
        <p:spPr>
          <a:xfrm>
            <a:off x="381000" y="1219200"/>
            <a:ext cx="5257800" cy="543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8100" tIns="38100" rIns="38100" bIns="38100" anchor="t" anchorCtr="0">
            <a:noAutofit/>
          </a:bodyPr>
          <a:lstStyle/>
          <a:p>
            <a:pPr marL="254000" marR="0" lvl="0" indent="-254000" algn="l" rtl="0"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Char char="⬛"/>
            </a:pPr>
            <a:r>
              <a:rPr lang="en-US"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Passing control</a:t>
            </a:r>
            <a:endParaRPr/>
          </a:p>
          <a:p>
            <a:pPr marL="514350" marR="0" lvl="1" indent="-234950" algn="l" rtl="0">
              <a:spcBef>
                <a:spcPts val="50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Char char="▪"/>
            </a:pPr>
            <a:r>
              <a:rPr lang="en-US"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To beginning of procedure code</a:t>
            </a:r>
            <a:endParaRPr/>
          </a:p>
          <a:p>
            <a:pPr marL="514350" marR="0" lvl="1" indent="-234950" algn="l" rtl="0">
              <a:spcBef>
                <a:spcPts val="50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Char char="▪"/>
            </a:pPr>
            <a:r>
              <a:rPr lang="en-US"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Back to return point</a:t>
            </a:r>
            <a:endParaRPr/>
          </a:p>
          <a:p>
            <a:pPr marL="254000" marR="0" lvl="0" indent="-254000" algn="l" rtl="0">
              <a:spcBef>
                <a:spcPts val="60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Char char="⬛"/>
            </a:pPr>
            <a:r>
              <a:rPr lang="en-US"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Passing data</a:t>
            </a:r>
            <a:endParaRPr/>
          </a:p>
          <a:p>
            <a:pPr marL="514350" marR="0" lvl="1" indent="-234950" algn="l" rtl="0">
              <a:spcBef>
                <a:spcPts val="50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Char char="▪"/>
            </a:pPr>
            <a:r>
              <a:rPr lang="en-US"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Procedure arguments</a:t>
            </a:r>
            <a:endParaRPr/>
          </a:p>
          <a:p>
            <a:pPr marL="514350" marR="0" lvl="1" indent="-234950" algn="l" rtl="0">
              <a:spcBef>
                <a:spcPts val="50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Char char="▪"/>
            </a:pPr>
            <a:r>
              <a:rPr lang="en-US"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Return value</a:t>
            </a:r>
            <a:endParaRPr/>
          </a:p>
          <a:p>
            <a:pPr marL="254000" marR="0" lvl="0" indent="-254000" algn="l" rtl="0">
              <a:spcBef>
                <a:spcPts val="60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Char char="⬛"/>
            </a:pPr>
            <a:r>
              <a:rPr lang="en-US"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Memory management</a:t>
            </a:r>
            <a:endParaRPr/>
          </a:p>
          <a:p>
            <a:pPr marL="514350" marR="0" lvl="1" indent="-234950" algn="l" rtl="0">
              <a:spcBef>
                <a:spcPts val="50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Char char="▪"/>
            </a:pPr>
            <a:r>
              <a:rPr lang="en-US"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Allocate during procedure execution</a:t>
            </a:r>
            <a:endParaRPr/>
          </a:p>
          <a:p>
            <a:pPr marL="514350" marR="0" lvl="1" indent="-234950" algn="l" rtl="0">
              <a:spcBef>
                <a:spcPts val="50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Char char="▪"/>
            </a:pPr>
            <a:r>
              <a:rPr lang="en-US"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Deallocate upon return</a:t>
            </a:r>
            <a:endParaRPr/>
          </a:p>
          <a:p>
            <a:pPr marL="254000" marR="0" lvl="0" indent="-254000" algn="l" rtl="0">
              <a:spcBef>
                <a:spcPts val="60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Char char="⬛"/>
            </a:pPr>
            <a:r>
              <a:rPr lang="en-US"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Mechanisms all implemented with machine instructions</a:t>
            </a:r>
            <a:endParaRPr/>
          </a:p>
          <a:p>
            <a:pPr marL="254000" marR="0" lvl="0" indent="-254000" algn="l" rtl="0">
              <a:spcBef>
                <a:spcPts val="60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Char char="⬛"/>
            </a:pPr>
            <a:r>
              <a:rPr lang="en-US"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x86-64 implementation of a procedure uses only those mechanisms required</a:t>
            </a:r>
            <a:endParaRPr/>
          </a:p>
        </p:txBody>
      </p:sp>
      <p:sp>
        <p:nvSpPr>
          <p:cNvPr id="284" name="Shape 284"/>
          <p:cNvSpPr/>
          <p:nvPr/>
        </p:nvSpPr>
        <p:spPr>
          <a:xfrm>
            <a:off x="5791200" y="990600"/>
            <a:ext cx="1841500" cy="2362200"/>
          </a:xfrm>
          <a:prstGeom prst="rect">
            <a:avLst/>
          </a:prstGeom>
          <a:solidFill>
            <a:srgbClr val="F6F5BD"/>
          </a:solidFill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  <a:effectLst>
            <a:outerShdw dist="76199" dir="2700000" algn="ctr" rotWithShape="0">
              <a:schemeClr val="lt2">
                <a:alpha val="74901"/>
              </a:schemeClr>
            </a:outerShdw>
          </a:effectLst>
        </p:spPr>
        <p:txBody>
          <a:bodyPr spcFirstLastPara="1" wrap="square" lIns="38100" tIns="38100" rIns="38100" bIns="381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P(…) {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•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•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y = Q(x);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print(y)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•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}  </a:t>
            </a:r>
            <a:endParaRPr/>
          </a:p>
        </p:txBody>
      </p:sp>
      <p:sp>
        <p:nvSpPr>
          <p:cNvPr id="285" name="Shape 285"/>
          <p:cNvSpPr/>
          <p:nvPr/>
        </p:nvSpPr>
        <p:spPr>
          <a:xfrm>
            <a:off x="5791200" y="3581400"/>
            <a:ext cx="2133600" cy="2362200"/>
          </a:xfrm>
          <a:prstGeom prst="rect">
            <a:avLst/>
          </a:prstGeom>
          <a:solidFill>
            <a:srgbClr val="D5F1CF"/>
          </a:solidFill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  <a:effectLst>
            <a:outerShdw dist="76199" dir="2700000" algn="ctr" rotWithShape="0">
              <a:schemeClr val="lt2">
                <a:alpha val="74901"/>
              </a:schemeClr>
            </a:outerShdw>
          </a:effectLst>
        </p:spPr>
        <p:txBody>
          <a:bodyPr spcFirstLastPara="1" wrap="square" lIns="38100" tIns="38100" rIns="38100" bIns="381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int Q(int i)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{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int t = 3*i;  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int v[10];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•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•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return v[t];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}</a:t>
            </a:r>
            <a:endParaRPr/>
          </a:p>
        </p:txBody>
      </p:sp>
      <p:sp>
        <p:nvSpPr>
          <p:cNvPr id="286" name="Shape 286"/>
          <p:cNvSpPr txBox="1"/>
          <p:nvPr/>
        </p:nvSpPr>
        <p:spPr>
          <a:xfrm>
            <a:off x="228600" y="1219200"/>
            <a:ext cx="8686800" cy="3139321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txBody>
          <a:bodyPr spcFirstLastPara="1" wrap="square" lIns="182875" tIns="182875" rIns="182875" bIns="182875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Machine instructions implement the mechanisms, but the choices are determined by designers.  These choices make up the </a:t>
            </a:r>
            <a:r>
              <a:rPr lang="en-US" sz="3600" b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Application Binary Interface (ABI)</a:t>
            </a:r>
            <a:r>
              <a:rPr lang="en-US" sz="36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/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" name="Shape 291"/>
          <p:cNvSpPr txBox="1">
            <a:spLocks noGrp="1"/>
          </p:cNvSpPr>
          <p:nvPr>
            <p:ph type="title"/>
          </p:nvPr>
        </p:nvSpPr>
        <p:spPr>
          <a:xfrm>
            <a:off x="381000" y="254000"/>
            <a:ext cx="83820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8100" tIns="38100" rIns="38100" bIns="38100" anchor="ctr" anchorCtr="0">
            <a:noAutofit/>
          </a:bodyPr>
          <a:lstStyle/>
          <a:p>
            <a:pPr marL="119063" marR="0" lvl="0" indent="-119063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Today</a:t>
            </a:r>
            <a:endParaRPr/>
          </a:p>
        </p:txBody>
      </p:sp>
      <p:sp>
        <p:nvSpPr>
          <p:cNvPr id="292" name="Shape 292"/>
          <p:cNvSpPr txBox="1">
            <a:spLocks noGrp="1"/>
          </p:cNvSpPr>
          <p:nvPr>
            <p:ph type="body" idx="1"/>
          </p:nvPr>
        </p:nvSpPr>
        <p:spPr>
          <a:xfrm>
            <a:off x="381000" y="1397000"/>
            <a:ext cx="8382000" cy="543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8100" tIns="38100" rIns="38100" bIns="38100" anchor="t" anchorCtr="0">
            <a:noAutofit/>
          </a:bodyPr>
          <a:lstStyle/>
          <a:p>
            <a:pPr marL="254000" marR="0" lvl="0" indent="-254000" algn="l" rtl="0"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Char char="⬛"/>
            </a:pPr>
            <a:r>
              <a:rPr lang="en-US" sz="24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Procedures</a:t>
            </a:r>
            <a:endParaRPr dirty="0"/>
          </a:p>
          <a:p>
            <a:pPr marL="514350" marR="0" lvl="1" indent="-234950" algn="l" rtl="0">
              <a:spcBef>
                <a:spcPts val="50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Char char="▪"/>
            </a:pPr>
            <a:r>
              <a:rPr lang="en-US" sz="20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Stack Structure</a:t>
            </a:r>
            <a:endParaRPr dirty="0"/>
          </a:p>
          <a:p>
            <a:pPr marL="514350" marR="0" lvl="1" indent="-234950" algn="l" rtl="0">
              <a:spcBef>
                <a:spcPts val="50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Char char="▪"/>
            </a:pPr>
            <a:r>
              <a:rPr lang="en-US" sz="2000" b="1" i="0" u="none" strike="noStrike" cap="none" dirty="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Calling Conventions</a:t>
            </a:r>
            <a:endParaRPr dirty="0"/>
          </a:p>
          <a:p>
            <a:pPr marL="800100" marR="0" lvl="2" indent="-203200" algn="l" rtl="0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Noto Sans Symbols"/>
              <a:buChar char="▪"/>
            </a:pPr>
            <a:r>
              <a:rPr lang="en-US" sz="2000" b="1" i="0" u="none" strike="noStrike" cap="none" dirty="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Passing control</a:t>
            </a:r>
            <a:endParaRPr dirty="0"/>
          </a:p>
          <a:p>
            <a:pPr marL="800100" marR="0" lvl="2" indent="-203200" algn="l" rtl="0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Noto Sans Symbols"/>
              <a:buChar char="▪"/>
            </a:pPr>
            <a:endParaRPr dirty="0"/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" name="Shape 297"/>
          <p:cNvSpPr/>
          <p:nvPr/>
        </p:nvSpPr>
        <p:spPr>
          <a:xfrm>
            <a:off x="7494561" y="235863"/>
            <a:ext cx="1320800" cy="17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rPr>
              <a:t>Carnegie Mellon</a:t>
            </a:r>
            <a:endParaRPr/>
          </a:p>
        </p:txBody>
      </p:sp>
      <p:sp>
        <p:nvSpPr>
          <p:cNvPr id="298" name="Shape 298"/>
          <p:cNvSpPr txBox="1">
            <a:spLocks noGrp="1"/>
          </p:cNvSpPr>
          <p:nvPr>
            <p:ph type="title"/>
          </p:nvPr>
        </p:nvSpPr>
        <p:spPr>
          <a:xfrm>
            <a:off x="381000" y="254000"/>
            <a:ext cx="83820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8100" tIns="38100" rIns="38100" bIns="38100" anchor="ctr" anchorCtr="0">
            <a:noAutofit/>
          </a:bodyPr>
          <a:lstStyle/>
          <a:p>
            <a:pPr marL="119063" marR="0" lvl="0" indent="-119063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x86-64 Stack</a:t>
            </a:r>
            <a:endParaRPr/>
          </a:p>
        </p:txBody>
      </p:sp>
      <p:sp>
        <p:nvSpPr>
          <p:cNvPr id="299" name="Shape 299"/>
          <p:cNvSpPr txBox="1">
            <a:spLocks noGrp="1"/>
          </p:cNvSpPr>
          <p:nvPr>
            <p:ph type="body" idx="1"/>
          </p:nvPr>
        </p:nvSpPr>
        <p:spPr>
          <a:xfrm>
            <a:off x="381000" y="1397000"/>
            <a:ext cx="4457700" cy="543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8100" tIns="38100" rIns="38100" bIns="38100" anchor="t" anchorCtr="0">
            <a:noAutofit/>
          </a:bodyPr>
          <a:lstStyle/>
          <a:p>
            <a:pPr marL="254000" marR="0" lvl="0" indent="-254000" algn="l" rtl="0"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Char char="⬛"/>
            </a:pPr>
            <a:r>
              <a:rPr lang="en-US"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Region of memory managed with stack discipline</a:t>
            </a:r>
            <a:endParaRPr/>
          </a:p>
          <a:p>
            <a:pPr marL="569913" marR="0" lvl="0" indent="-225425" algn="l" rtl="0">
              <a:spcBef>
                <a:spcPts val="600"/>
              </a:spcBef>
              <a:spcAft>
                <a:spcPts val="0"/>
              </a:spcAft>
              <a:buClr>
                <a:srgbClr val="990000"/>
              </a:buClr>
              <a:buSzPts val="1200"/>
              <a:buFont typeface="Noto Sans Symbols"/>
              <a:buChar char="▪"/>
            </a:pPr>
            <a:r>
              <a:rPr lang="en-US"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Memory viewed as array of bytes.</a:t>
            </a:r>
            <a:endParaRPr/>
          </a:p>
          <a:p>
            <a:pPr marL="569913" marR="0" lvl="0" indent="-225425" algn="l" rtl="0">
              <a:spcBef>
                <a:spcPts val="600"/>
              </a:spcBef>
              <a:spcAft>
                <a:spcPts val="0"/>
              </a:spcAft>
              <a:buClr>
                <a:srgbClr val="990000"/>
              </a:buClr>
              <a:buSzPts val="1200"/>
              <a:buFont typeface="Noto Sans Symbols"/>
              <a:buChar char="▪"/>
            </a:pPr>
            <a:r>
              <a:rPr lang="en-US"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Different regions have different purposes.</a:t>
            </a:r>
            <a:endParaRPr/>
          </a:p>
          <a:p>
            <a:pPr marL="569913" marR="0" lvl="0" indent="-225425" algn="l" rtl="0">
              <a:spcBef>
                <a:spcPts val="600"/>
              </a:spcBef>
              <a:spcAft>
                <a:spcPts val="0"/>
              </a:spcAft>
              <a:buClr>
                <a:srgbClr val="990000"/>
              </a:buClr>
              <a:buSzPts val="1200"/>
              <a:buFont typeface="Noto Sans Symbols"/>
              <a:buChar char="▪"/>
            </a:pPr>
            <a:r>
              <a:rPr lang="en-US"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(Like ABI, a policy decision)</a:t>
            </a:r>
            <a:endParaRPr/>
          </a:p>
          <a:p>
            <a:pPr marL="254000" marR="0" lvl="0" indent="-162560" algn="l" rtl="0">
              <a:spcBef>
                <a:spcPts val="60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None/>
            </a:pPr>
            <a:endParaRPr sz="2400" b="1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00" name="Shape 300"/>
          <p:cNvSpPr/>
          <p:nvPr/>
        </p:nvSpPr>
        <p:spPr>
          <a:xfrm>
            <a:off x="7075460" y="975638"/>
            <a:ext cx="1142349" cy="5410200"/>
          </a:xfrm>
          <a:prstGeom prst="rect">
            <a:avLst/>
          </a:prstGeom>
          <a:solidFill>
            <a:srgbClr val="CBCBEF"/>
          </a:solidFill>
          <a:ln w="254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00"/>
              <a:buFont typeface="Gill Sans"/>
              <a:buNone/>
            </a:pPr>
            <a:endParaRPr sz="4200" b="0" i="0" u="none" strike="noStrike" cap="none">
              <a:solidFill>
                <a:srgbClr val="000000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grpSp>
        <p:nvGrpSpPr>
          <p:cNvPr id="301" name="Shape 301"/>
          <p:cNvGrpSpPr/>
          <p:nvPr/>
        </p:nvGrpSpPr>
        <p:grpSpPr>
          <a:xfrm>
            <a:off x="7075461" y="654389"/>
            <a:ext cx="1142349" cy="559420"/>
            <a:chOff x="1154801" y="3021980"/>
            <a:chExt cx="1142349" cy="559420"/>
          </a:xfrm>
        </p:grpSpPr>
        <p:sp>
          <p:nvSpPr>
            <p:cNvPr id="302" name="Shape 302"/>
            <p:cNvSpPr/>
            <p:nvPr/>
          </p:nvSpPr>
          <p:spPr>
            <a:xfrm>
              <a:off x="1154801" y="3021980"/>
              <a:ext cx="1142349" cy="468909"/>
            </a:xfrm>
            <a:custGeom>
              <a:avLst/>
              <a:gdLst/>
              <a:ahLst/>
              <a:cxnLst/>
              <a:rect l="0" t="0" r="0" b="0"/>
              <a:pathLst>
                <a:path w="1142349" h="468909" extrusionOk="0">
                  <a:moveTo>
                    <a:pt x="4925" y="468352"/>
                  </a:moveTo>
                  <a:lnTo>
                    <a:pt x="1142349" y="468352"/>
                  </a:lnTo>
                  <a:lnTo>
                    <a:pt x="1142349" y="11152"/>
                  </a:lnTo>
                  <a:lnTo>
                    <a:pt x="1008535" y="144966"/>
                  </a:lnTo>
                  <a:lnTo>
                    <a:pt x="897023" y="33454"/>
                  </a:lnTo>
                  <a:lnTo>
                    <a:pt x="785511" y="144966"/>
                  </a:lnTo>
                  <a:lnTo>
                    <a:pt x="651697" y="11152"/>
                  </a:lnTo>
                  <a:lnTo>
                    <a:pt x="540183" y="122666"/>
                  </a:lnTo>
                  <a:lnTo>
                    <a:pt x="450971" y="33454"/>
                  </a:lnTo>
                  <a:lnTo>
                    <a:pt x="350613" y="133812"/>
                  </a:lnTo>
                  <a:lnTo>
                    <a:pt x="216801" y="0"/>
                  </a:lnTo>
                  <a:lnTo>
                    <a:pt x="127588" y="167269"/>
                  </a:lnTo>
                  <a:lnTo>
                    <a:pt x="127588" y="167269"/>
                  </a:lnTo>
                  <a:lnTo>
                    <a:pt x="0" y="28251"/>
                  </a:lnTo>
                  <a:lnTo>
                    <a:pt x="7620" y="468909"/>
                  </a:lnTo>
                </a:path>
              </a:pathLst>
            </a:custGeom>
            <a:solidFill>
              <a:srgbClr val="CBCBEF"/>
            </a:solidFill>
            <a:ln w="25400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4200"/>
                <a:buFont typeface="Gill Sans"/>
                <a:buNone/>
              </a:pPr>
              <a:endParaRPr sz="4200" b="0" i="0" u="none" strike="noStrike" cap="none">
                <a:solidFill>
                  <a:srgbClr val="000000"/>
                </a:solidFill>
                <a:latin typeface="Gill Sans"/>
                <a:ea typeface="Gill Sans"/>
                <a:cs typeface="Gill Sans"/>
                <a:sym typeface="Gill Sans"/>
              </a:endParaRPr>
            </a:p>
          </p:txBody>
        </p:sp>
        <p:sp>
          <p:nvSpPr>
            <p:cNvPr id="303" name="Shape 303"/>
            <p:cNvSpPr/>
            <p:nvPr/>
          </p:nvSpPr>
          <p:spPr>
            <a:xfrm>
              <a:off x="1179195" y="3429000"/>
              <a:ext cx="1106805" cy="152400"/>
            </a:xfrm>
            <a:prstGeom prst="rect">
              <a:avLst/>
            </a:prstGeom>
            <a:solidFill>
              <a:srgbClr val="CBCBEF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4200"/>
                <a:buFont typeface="Gill Sans"/>
                <a:buNone/>
              </a:pPr>
              <a:endParaRPr sz="4200" b="0" i="0" u="none" strike="noStrike" cap="none">
                <a:solidFill>
                  <a:srgbClr val="000000"/>
                </a:solidFill>
                <a:latin typeface="Gill Sans"/>
                <a:ea typeface="Gill Sans"/>
                <a:cs typeface="Gill Sans"/>
                <a:sym typeface="Gill Sans"/>
              </a:endParaRPr>
            </a:p>
          </p:txBody>
        </p:sp>
      </p:grpSp>
      <p:grpSp>
        <p:nvGrpSpPr>
          <p:cNvPr id="304" name="Shape 304"/>
          <p:cNvGrpSpPr/>
          <p:nvPr/>
        </p:nvGrpSpPr>
        <p:grpSpPr>
          <a:xfrm rot="10800000" flipH="1">
            <a:off x="7064311" y="6014053"/>
            <a:ext cx="1142349" cy="559420"/>
            <a:chOff x="1154801" y="3021980"/>
            <a:chExt cx="1142349" cy="559420"/>
          </a:xfrm>
        </p:grpSpPr>
        <p:sp>
          <p:nvSpPr>
            <p:cNvPr id="305" name="Shape 305"/>
            <p:cNvSpPr/>
            <p:nvPr/>
          </p:nvSpPr>
          <p:spPr>
            <a:xfrm>
              <a:off x="1154801" y="3021980"/>
              <a:ext cx="1142349" cy="468909"/>
            </a:xfrm>
            <a:custGeom>
              <a:avLst/>
              <a:gdLst/>
              <a:ahLst/>
              <a:cxnLst/>
              <a:rect l="0" t="0" r="0" b="0"/>
              <a:pathLst>
                <a:path w="1142349" h="468909" extrusionOk="0">
                  <a:moveTo>
                    <a:pt x="4925" y="468352"/>
                  </a:moveTo>
                  <a:lnTo>
                    <a:pt x="1142349" y="468352"/>
                  </a:lnTo>
                  <a:lnTo>
                    <a:pt x="1142349" y="11152"/>
                  </a:lnTo>
                  <a:lnTo>
                    <a:pt x="1008535" y="144966"/>
                  </a:lnTo>
                  <a:lnTo>
                    <a:pt x="897023" y="33454"/>
                  </a:lnTo>
                  <a:lnTo>
                    <a:pt x="785511" y="144966"/>
                  </a:lnTo>
                  <a:lnTo>
                    <a:pt x="651697" y="11152"/>
                  </a:lnTo>
                  <a:lnTo>
                    <a:pt x="540183" y="122666"/>
                  </a:lnTo>
                  <a:lnTo>
                    <a:pt x="450971" y="33454"/>
                  </a:lnTo>
                  <a:lnTo>
                    <a:pt x="350613" y="133812"/>
                  </a:lnTo>
                  <a:lnTo>
                    <a:pt x="216801" y="0"/>
                  </a:lnTo>
                  <a:lnTo>
                    <a:pt x="127588" y="167269"/>
                  </a:lnTo>
                  <a:lnTo>
                    <a:pt x="127588" y="167269"/>
                  </a:lnTo>
                  <a:lnTo>
                    <a:pt x="0" y="28251"/>
                  </a:lnTo>
                  <a:lnTo>
                    <a:pt x="7620" y="468909"/>
                  </a:lnTo>
                </a:path>
              </a:pathLst>
            </a:custGeom>
            <a:solidFill>
              <a:srgbClr val="CBCBEF"/>
            </a:solidFill>
            <a:ln w="25400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4200"/>
                <a:buFont typeface="Gill Sans"/>
                <a:buNone/>
              </a:pPr>
              <a:endParaRPr sz="4200" b="0" i="0" u="none" strike="noStrike" cap="none">
                <a:solidFill>
                  <a:srgbClr val="000000"/>
                </a:solidFill>
                <a:latin typeface="Gill Sans"/>
                <a:ea typeface="Gill Sans"/>
                <a:cs typeface="Gill Sans"/>
                <a:sym typeface="Gill Sans"/>
              </a:endParaRPr>
            </a:p>
          </p:txBody>
        </p:sp>
        <p:sp>
          <p:nvSpPr>
            <p:cNvPr id="306" name="Shape 306"/>
            <p:cNvSpPr/>
            <p:nvPr/>
          </p:nvSpPr>
          <p:spPr>
            <a:xfrm>
              <a:off x="1179195" y="3429000"/>
              <a:ext cx="1106805" cy="152400"/>
            </a:xfrm>
            <a:prstGeom prst="rect">
              <a:avLst/>
            </a:prstGeom>
            <a:solidFill>
              <a:srgbClr val="CBCBEF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4200"/>
                <a:buFont typeface="Gill Sans"/>
                <a:buNone/>
              </a:pPr>
              <a:endParaRPr sz="4200" b="0" i="0" u="none" strike="noStrike" cap="none">
                <a:solidFill>
                  <a:srgbClr val="000000"/>
                </a:solidFill>
                <a:latin typeface="Gill Sans"/>
                <a:ea typeface="Gill Sans"/>
                <a:cs typeface="Gill Sans"/>
                <a:sym typeface="Gill Sans"/>
              </a:endParaRPr>
            </a:p>
          </p:txBody>
        </p:sp>
      </p:grpSp>
      <p:cxnSp>
        <p:nvCxnSpPr>
          <p:cNvPr id="307" name="Shape 307"/>
          <p:cNvCxnSpPr/>
          <p:nvPr/>
        </p:nvCxnSpPr>
        <p:spPr>
          <a:xfrm>
            <a:off x="7075460" y="1507179"/>
            <a:ext cx="1131200" cy="0"/>
          </a:xfrm>
          <a:prstGeom prst="straightConnector1">
            <a:avLst/>
          </a:prstGeom>
          <a:solidFill>
            <a:schemeClr val="accent1"/>
          </a:solidFill>
          <a:ln w="254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308" name="Shape 308"/>
          <p:cNvCxnSpPr/>
          <p:nvPr/>
        </p:nvCxnSpPr>
        <p:spPr>
          <a:xfrm>
            <a:off x="7075460" y="2733814"/>
            <a:ext cx="1131200" cy="0"/>
          </a:xfrm>
          <a:prstGeom prst="straightConnector1">
            <a:avLst/>
          </a:prstGeom>
          <a:solidFill>
            <a:schemeClr val="accent1"/>
          </a:solidFill>
          <a:ln w="254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309" name="Shape 309"/>
          <p:cNvCxnSpPr/>
          <p:nvPr/>
        </p:nvCxnSpPr>
        <p:spPr>
          <a:xfrm>
            <a:off x="7075460" y="4071961"/>
            <a:ext cx="1131200" cy="0"/>
          </a:xfrm>
          <a:prstGeom prst="straightConnector1">
            <a:avLst/>
          </a:prstGeom>
          <a:solidFill>
            <a:schemeClr val="accent1"/>
          </a:solidFill>
          <a:ln w="254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310" name="Shape 310"/>
          <p:cNvCxnSpPr/>
          <p:nvPr/>
        </p:nvCxnSpPr>
        <p:spPr>
          <a:xfrm>
            <a:off x="7075460" y="5581928"/>
            <a:ext cx="1131200" cy="0"/>
          </a:xfrm>
          <a:prstGeom prst="straightConnector1">
            <a:avLst/>
          </a:prstGeom>
          <a:solidFill>
            <a:schemeClr val="accent1"/>
          </a:solidFill>
          <a:ln w="254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311" name="Shape 311"/>
          <p:cNvSpPr txBox="1"/>
          <p:nvPr/>
        </p:nvSpPr>
        <p:spPr>
          <a:xfrm>
            <a:off x="7126486" y="4364003"/>
            <a:ext cx="1091324" cy="6463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code</a:t>
            </a:r>
            <a:endParaRPr/>
          </a:p>
        </p:txBody>
      </p:sp>
      <p:sp>
        <p:nvSpPr>
          <p:cNvPr id="312" name="Shape 312"/>
          <p:cNvSpPr txBox="1"/>
          <p:nvPr/>
        </p:nvSpPr>
        <p:spPr>
          <a:xfrm>
            <a:off x="7078283" y="1780510"/>
            <a:ext cx="1135632" cy="6463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stack</a:t>
            </a:r>
            <a:endParaRPr/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17" name="Shape 317"/>
          <p:cNvCxnSpPr/>
          <p:nvPr/>
        </p:nvCxnSpPr>
        <p:spPr>
          <a:xfrm rot="10800000" flipH="1">
            <a:off x="4083442" y="1507180"/>
            <a:ext cx="2980869" cy="382858"/>
          </a:xfrm>
          <a:prstGeom prst="straightConnector1">
            <a:avLst/>
          </a:prstGeom>
          <a:solidFill>
            <a:schemeClr val="accent1"/>
          </a:solidFill>
          <a:ln w="25400" cap="flat" cmpd="sng">
            <a:solidFill>
              <a:srgbClr val="000000"/>
            </a:solidFill>
            <a:prstDash val="dash"/>
            <a:round/>
            <a:headEnd type="none" w="sm" len="sm"/>
            <a:tailEnd type="none" w="sm" len="sm"/>
          </a:ln>
        </p:spPr>
      </p:cxnSp>
      <p:cxnSp>
        <p:nvCxnSpPr>
          <p:cNvPr id="318" name="Shape 318"/>
          <p:cNvCxnSpPr/>
          <p:nvPr/>
        </p:nvCxnSpPr>
        <p:spPr>
          <a:xfrm rot="10800000" flipH="1">
            <a:off x="4081854" y="2733814"/>
            <a:ext cx="3006851" cy="2356624"/>
          </a:xfrm>
          <a:prstGeom prst="straightConnector1">
            <a:avLst/>
          </a:prstGeom>
          <a:solidFill>
            <a:schemeClr val="accent1"/>
          </a:solidFill>
          <a:ln w="25400" cap="flat" cmpd="sng">
            <a:solidFill>
              <a:srgbClr val="000000"/>
            </a:solidFill>
            <a:prstDash val="dash"/>
            <a:round/>
            <a:headEnd type="none" w="sm" len="sm"/>
            <a:tailEnd type="none" w="sm" len="sm"/>
          </a:ln>
        </p:spPr>
      </p:cxnSp>
      <p:sp>
        <p:nvSpPr>
          <p:cNvPr id="319" name="Shape 319"/>
          <p:cNvSpPr/>
          <p:nvPr/>
        </p:nvSpPr>
        <p:spPr>
          <a:xfrm>
            <a:off x="7494561" y="235863"/>
            <a:ext cx="1320800" cy="17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rPr>
              <a:t>Carnegie Mellon</a:t>
            </a:r>
            <a:endParaRPr/>
          </a:p>
        </p:txBody>
      </p:sp>
      <p:sp>
        <p:nvSpPr>
          <p:cNvPr id="320" name="Shape 320"/>
          <p:cNvSpPr txBox="1">
            <a:spLocks noGrp="1"/>
          </p:cNvSpPr>
          <p:nvPr>
            <p:ph type="title"/>
          </p:nvPr>
        </p:nvSpPr>
        <p:spPr>
          <a:xfrm>
            <a:off x="381000" y="254000"/>
            <a:ext cx="83820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8100" tIns="38100" rIns="38100" bIns="38100" anchor="ctr" anchorCtr="0">
            <a:noAutofit/>
          </a:bodyPr>
          <a:lstStyle/>
          <a:p>
            <a:pPr marL="119063" marR="0" lvl="0" indent="-119063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x86-64 Stack</a:t>
            </a:r>
            <a:endParaRPr/>
          </a:p>
        </p:txBody>
      </p:sp>
      <p:sp>
        <p:nvSpPr>
          <p:cNvPr id="321" name="Shape 321"/>
          <p:cNvSpPr txBox="1">
            <a:spLocks noGrp="1"/>
          </p:cNvSpPr>
          <p:nvPr>
            <p:ph type="body" idx="1"/>
          </p:nvPr>
        </p:nvSpPr>
        <p:spPr>
          <a:xfrm>
            <a:off x="381000" y="1397000"/>
            <a:ext cx="4457700" cy="543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8100" tIns="38100" rIns="38100" bIns="38100" anchor="t" anchorCtr="0">
            <a:noAutofit/>
          </a:bodyPr>
          <a:lstStyle/>
          <a:p>
            <a:pPr marL="254000" marR="0" lvl="0" indent="-254000" algn="l" rtl="0"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Char char="⬛"/>
            </a:pPr>
            <a:r>
              <a:rPr lang="en-US"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Region of memory managed with stack discipline</a:t>
            </a:r>
            <a:endParaRPr/>
          </a:p>
        </p:txBody>
      </p:sp>
      <p:cxnSp>
        <p:nvCxnSpPr>
          <p:cNvPr id="322" name="Shape 322"/>
          <p:cNvCxnSpPr/>
          <p:nvPr/>
        </p:nvCxnSpPr>
        <p:spPr>
          <a:xfrm>
            <a:off x="3457816" y="4938038"/>
            <a:ext cx="508123" cy="0"/>
          </a:xfrm>
          <a:prstGeom prst="straightConnector1">
            <a:avLst/>
          </a:prstGeom>
          <a:noFill/>
          <a:ln w="25400" cap="flat" cmpd="sng">
            <a:solidFill>
              <a:schemeClr val="dk1"/>
            </a:solidFill>
            <a:prstDash val="solid"/>
            <a:round/>
            <a:headEnd type="none" w="sm" len="sm"/>
            <a:tailEnd type="triangle" w="med" len="med"/>
          </a:ln>
        </p:spPr>
      </p:cxnSp>
      <p:sp>
        <p:nvSpPr>
          <p:cNvPr id="323" name="Shape 323"/>
          <p:cNvSpPr/>
          <p:nvPr/>
        </p:nvSpPr>
        <p:spPr>
          <a:xfrm>
            <a:off x="791758" y="4706263"/>
            <a:ext cx="26343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8100" tIns="38100" rIns="38100" bIns="38100" anchor="t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1" dirty="0">
                <a:solidFill>
                  <a:srgbClr val="262699"/>
                </a:solidFill>
                <a:latin typeface="Calibri"/>
                <a:ea typeface="Calibri"/>
                <a:cs typeface="Calibri"/>
                <a:sym typeface="Calibri"/>
              </a:rPr>
              <a:t>Stack Pointer: </a:t>
            </a:r>
            <a:r>
              <a:rPr lang="en-US" sz="2400" b="1" dirty="0">
                <a:solidFill>
                  <a:schemeClr val="dk1"/>
                </a:solidFill>
                <a:latin typeface="Courier New" panose="02070309020205020404" pitchFamily="49" charset="0"/>
                <a:ea typeface="Courier"/>
                <a:cs typeface="Courier New" panose="02070309020205020404" pitchFamily="49" charset="0"/>
                <a:sym typeface="Courier"/>
              </a:rPr>
              <a:t>%</a:t>
            </a:r>
            <a:r>
              <a:rPr lang="en-US" sz="2400" b="1" dirty="0" err="1">
                <a:solidFill>
                  <a:schemeClr val="dk1"/>
                </a:solidFill>
                <a:latin typeface="Courier New" panose="02070309020205020404" pitchFamily="49" charset="0"/>
                <a:ea typeface="Courier"/>
                <a:cs typeface="Courier New" panose="02070309020205020404" pitchFamily="49" charset="0"/>
                <a:sym typeface="Courier"/>
              </a:rPr>
              <a:t>rsp</a:t>
            </a:r>
            <a:endParaRPr sz="2400" b="1" dirty="0">
              <a:solidFill>
                <a:schemeClr val="dk1"/>
              </a:solidFill>
              <a:latin typeface="Courier New" panose="02070309020205020404" pitchFamily="49" charset="0"/>
              <a:ea typeface="Courier"/>
              <a:cs typeface="Courier New" panose="02070309020205020404" pitchFamily="49" charset="0"/>
              <a:sym typeface="Courier"/>
            </a:endParaRPr>
          </a:p>
        </p:txBody>
      </p:sp>
      <p:sp>
        <p:nvSpPr>
          <p:cNvPr id="324" name="Shape 324"/>
          <p:cNvSpPr/>
          <p:nvPr/>
        </p:nvSpPr>
        <p:spPr>
          <a:xfrm>
            <a:off x="4083442" y="1890038"/>
            <a:ext cx="1305241" cy="3200400"/>
          </a:xfrm>
          <a:prstGeom prst="rect">
            <a:avLst/>
          </a:prstGeom>
          <a:solidFill>
            <a:srgbClr val="D6D6F4"/>
          </a:solidFill>
          <a:ln w="254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  <a:effectLst>
            <a:outerShdw dist="76199" dir="2700000" algn="ctr" rotWithShape="0">
              <a:schemeClr val="lt2">
                <a:alpha val="74901"/>
              </a:schemeClr>
            </a:outerShdw>
          </a:effectLst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4200">
              <a:solidFill>
                <a:srgbClr val="000000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325" name="Shape 325"/>
          <p:cNvSpPr/>
          <p:nvPr/>
        </p:nvSpPr>
        <p:spPr>
          <a:xfrm>
            <a:off x="3957999" y="5544463"/>
            <a:ext cx="1584100" cy="444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8100" tIns="38100" rIns="38100" bIns="381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1" dirty="0">
                <a:solidFill>
                  <a:srgbClr val="262699"/>
                </a:solidFill>
                <a:latin typeface="Calibri"/>
                <a:ea typeface="Calibri"/>
                <a:cs typeface="Calibri"/>
                <a:sym typeface="Calibri"/>
              </a:rPr>
              <a:t>Stack “Top”</a:t>
            </a:r>
            <a:endParaRPr dirty="0"/>
          </a:p>
        </p:txBody>
      </p:sp>
      <p:cxnSp>
        <p:nvCxnSpPr>
          <p:cNvPr id="326" name="Shape 326"/>
          <p:cNvCxnSpPr/>
          <p:nvPr/>
        </p:nvCxnSpPr>
        <p:spPr>
          <a:xfrm>
            <a:off x="4081854" y="4785638"/>
            <a:ext cx="1295714" cy="0"/>
          </a:xfrm>
          <a:prstGeom prst="straightConnector1">
            <a:avLst/>
          </a:prstGeom>
          <a:noFill/>
          <a:ln w="254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327" name="Shape 327"/>
          <p:cNvSpPr/>
          <p:nvPr/>
        </p:nvSpPr>
        <p:spPr>
          <a:xfrm>
            <a:off x="3716641" y="975638"/>
            <a:ext cx="2117881" cy="444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8100" tIns="38100" rIns="38100" bIns="381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1" dirty="0">
                <a:solidFill>
                  <a:srgbClr val="262699"/>
                </a:solidFill>
                <a:latin typeface="Calibri"/>
                <a:ea typeface="Calibri"/>
                <a:cs typeface="Calibri"/>
                <a:sym typeface="Calibri"/>
              </a:rPr>
              <a:t>Stack “Bottom”</a:t>
            </a:r>
            <a:endParaRPr dirty="0"/>
          </a:p>
        </p:txBody>
      </p:sp>
      <p:sp>
        <p:nvSpPr>
          <p:cNvPr id="328" name="Shape 328"/>
          <p:cNvSpPr/>
          <p:nvPr/>
        </p:nvSpPr>
        <p:spPr>
          <a:xfrm>
            <a:off x="4424837" y="1432838"/>
            <a:ext cx="609748" cy="381000"/>
          </a:xfrm>
          <a:custGeom>
            <a:avLst/>
            <a:gdLst/>
            <a:ahLst/>
            <a:cxnLst/>
            <a:rect l="0" t="0" r="0" b="0"/>
            <a:pathLst>
              <a:path w="21600" h="21600" extrusionOk="0">
                <a:moveTo>
                  <a:pt x="0" y="10800"/>
                </a:moveTo>
                <a:lnTo>
                  <a:pt x="5400" y="10800"/>
                </a:lnTo>
                <a:lnTo>
                  <a:pt x="5400" y="0"/>
                </a:lnTo>
                <a:lnTo>
                  <a:pt x="16200" y="0"/>
                </a:lnTo>
                <a:lnTo>
                  <a:pt x="16200" y="10800"/>
                </a:lnTo>
                <a:lnTo>
                  <a:pt x="21600" y="10800"/>
                </a:lnTo>
                <a:lnTo>
                  <a:pt x="10800" y="21600"/>
                </a:lnTo>
                <a:close/>
                <a:moveTo>
                  <a:pt x="0" y="10800"/>
                </a:moveTo>
              </a:path>
            </a:pathLst>
          </a:custGeom>
          <a:solidFill>
            <a:srgbClr val="980002"/>
          </a:solidFill>
          <a:ln>
            <a:noFill/>
          </a:ln>
          <a:effectLst>
            <a:outerShdw dist="76199" dir="2700000" algn="ctr" rotWithShape="0">
              <a:schemeClr val="lt2">
                <a:alpha val="74901"/>
              </a:schemeClr>
            </a:outerShdw>
          </a:effectLst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4200">
              <a:solidFill>
                <a:srgbClr val="000000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329" name="Shape 329"/>
          <p:cNvSpPr/>
          <p:nvPr/>
        </p:nvSpPr>
        <p:spPr>
          <a:xfrm rot="10800000" flipH="1">
            <a:off x="4424837" y="5166638"/>
            <a:ext cx="609748" cy="381000"/>
          </a:xfrm>
          <a:custGeom>
            <a:avLst/>
            <a:gdLst/>
            <a:ahLst/>
            <a:cxnLst/>
            <a:rect l="0" t="0" r="0" b="0"/>
            <a:pathLst>
              <a:path w="21600" h="21600" extrusionOk="0">
                <a:moveTo>
                  <a:pt x="0" y="10800"/>
                </a:moveTo>
                <a:lnTo>
                  <a:pt x="5400" y="10800"/>
                </a:lnTo>
                <a:lnTo>
                  <a:pt x="5400" y="0"/>
                </a:lnTo>
                <a:lnTo>
                  <a:pt x="16200" y="0"/>
                </a:lnTo>
                <a:lnTo>
                  <a:pt x="16200" y="10800"/>
                </a:lnTo>
                <a:lnTo>
                  <a:pt x="21600" y="10800"/>
                </a:lnTo>
                <a:lnTo>
                  <a:pt x="10800" y="21600"/>
                </a:lnTo>
                <a:close/>
                <a:moveTo>
                  <a:pt x="0" y="10800"/>
                </a:moveTo>
              </a:path>
            </a:pathLst>
          </a:custGeom>
          <a:solidFill>
            <a:srgbClr val="980002"/>
          </a:solidFill>
          <a:ln>
            <a:noFill/>
          </a:ln>
          <a:effectLst>
            <a:outerShdw dist="76199" dir="2700000" algn="ctr" rotWithShape="0">
              <a:schemeClr val="lt2">
                <a:alpha val="74901"/>
              </a:schemeClr>
            </a:outerShdw>
          </a:effectLst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4200">
              <a:solidFill>
                <a:srgbClr val="000000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330" name="Shape 330"/>
          <p:cNvSpPr/>
          <p:nvPr/>
        </p:nvSpPr>
        <p:spPr>
          <a:xfrm>
            <a:off x="7075460" y="975638"/>
            <a:ext cx="1142349" cy="5410200"/>
          </a:xfrm>
          <a:prstGeom prst="rect">
            <a:avLst/>
          </a:prstGeom>
          <a:solidFill>
            <a:srgbClr val="CBCBEF"/>
          </a:solidFill>
          <a:ln w="254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00"/>
              <a:buFont typeface="Gill Sans"/>
              <a:buNone/>
            </a:pPr>
            <a:endParaRPr sz="4200" b="0" i="0" u="none" strike="noStrike" cap="none">
              <a:solidFill>
                <a:srgbClr val="000000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grpSp>
        <p:nvGrpSpPr>
          <p:cNvPr id="331" name="Shape 331"/>
          <p:cNvGrpSpPr/>
          <p:nvPr/>
        </p:nvGrpSpPr>
        <p:grpSpPr>
          <a:xfrm>
            <a:off x="7075461" y="654389"/>
            <a:ext cx="1142349" cy="559420"/>
            <a:chOff x="1154801" y="3021980"/>
            <a:chExt cx="1142349" cy="559420"/>
          </a:xfrm>
        </p:grpSpPr>
        <p:sp>
          <p:nvSpPr>
            <p:cNvPr id="332" name="Shape 332"/>
            <p:cNvSpPr/>
            <p:nvPr/>
          </p:nvSpPr>
          <p:spPr>
            <a:xfrm>
              <a:off x="1154801" y="3021980"/>
              <a:ext cx="1142349" cy="468909"/>
            </a:xfrm>
            <a:custGeom>
              <a:avLst/>
              <a:gdLst/>
              <a:ahLst/>
              <a:cxnLst/>
              <a:rect l="0" t="0" r="0" b="0"/>
              <a:pathLst>
                <a:path w="1142349" h="468909" extrusionOk="0">
                  <a:moveTo>
                    <a:pt x="4925" y="468352"/>
                  </a:moveTo>
                  <a:lnTo>
                    <a:pt x="1142349" y="468352"/>
                  </a:lnTo>
                  <a:lnTo>
                    <a:pt x="1142349" y="11152"/>
                  </a:lnTo>
                  <a:lnTo>
                    <a:pt x="1008535" y="144966"/>
                  </a:lnTo>
                  <a:lnTo>
                    <a:pt x="897023" y="33454"/>
                  </a:lnTo>
                  <a:lnTo>
                    <a:pt x="785511" y="144966"/>
                  </a:lnTo>
                  <a:lnTo>
                    <a:pt x="651697" y="11152"/>
                  </a:lnTo>
                  <a:lnTo>
                    <a:pt x="540183" y="122666"/>
                  </a:lnTo>
                  <a:lnTo>
                    <a:pt x="450971" y="33454"/>
                  </a:lnTo>
                  <a:lnTo>
                    <a:pt x="350613" y="133812"/>
                  </a:lnTo>
                  <a:lnTo>
                    <a:pt x="216801" y="0"/>
                  </a:lnTo>
                  <a:lnTo>
                    <a:pt x="127588" y="167269"/>
                  </a:lnTo>
                  <a:lnTo>
                    <a:pt x="127588" y="167269"/>
                  </a:lnTo>
                  <a:lnTo>
                    <a:pt x="0" y="28251"/>
                  </a:lnTo>
                  <a:lnTo>
                    <a:pt x="7620" y="468909"/>
                  </a:lnTo>
                </a:path>
              </a:pathLst>
            </a:custGeom>
            <a:solidFill>
              <a:srgbClr val="CBCBEF"/>
            </a:solidFill>
            <a:ln w="25400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4200"/>
                <a:buFont typeface="Gill Sans"/>
                <a:buNone/>
              </a:pPr>
              <a:endParaRPr sz="4200" b="0" i="0" u="none" strike="noStrike" cap="none">
                <a:solidFill>
                  <a:srgbClr val="000000"/>
                </a:solidFill>
                <a:latin typeface="Gill Sans"/>
                <a:ea typeface="Gill Sans"/>
                <a:cs typeface="Gill Sans"/>
                <a:sym typeface="Gill Sans"/>
              </a:endParaRPr>
            </a:p>
          </p:txBody>
        </p:sp>
        <p:sp>
          <p:nvSpPr>
            <p:cNvPr id="333" name="Shape 333"/>
            <p:cNvSpPr/>
            <p:nvPr/>
          </p:nvSpPr>
          <p:spPr>
            <a:xfrm>
              <a:off x="1179195" y="3429000"/>
              <a:ext cx="1106805" cy="152400"/>
            </a:xfrm>
            <a:prstGeom prst="rect">
              <a:avLst/>
            </a:prstGeom>
            <a:solidFill>
              <a:srgbClr val="CBCBEF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4200"/>
                <a:buFont typeface="Gill Sans"/>
                <a:buNone/>
              </a:pPr>
              <a:endParaRPr sz="4200" b="0" i="0" u="none" strike="noStrike" cap="none">
                <a:solidFill>
                  <a:srgbClr val="000000"/>
                </a:solidFill>
                <a:latin typeface="Gill Sans"/>
                <a:ea typeface="Gill Sans"/>
                <a:cs typeface="Gill Sans"/>
                <a:sym typeface="Gill Sans"/>
              </a:endParaRPr>
            </a:p>
          </p:txBody>
        </p:sp>
      </p:grpSp>
      <p:grpSp>
        <p:nvGrpSpPr>
          <p:cNvPr id="334" name="Shape 334"/>
          <p:cNvGrpSpPr/>
          <p:nvPr/>
        </p:nvGrpSpPr>
        <p:grpSpPr>
          <a:xfrm rot="10800000" flipH="1">
            <a:off x="7064311" y="6014053"/>
            <a:ext cx="1142349" cy="559420"/>
            <a:chOff x="1154801" y="3021980"/>
            <a:chExt cx="1142349" cy="559420"/>
          </a:xfrm>
        </p:grpSpPr>
        <p:sp>
          <p:nvSpPr>
            <p:cNvPr id="335" name="Shape 335"/>
            <p:cNvSpPr/>
            <p:nvPr/>
          </p:nvSpPr>
          <p:spPr>
            <a:xfrm>
              <a:off x="1154801" y="3021980"/>
              <a:ext cx="1142349" cy="468909"/>
            </a:xfrm>
            <a:custGeom>
              <a:avLst/>
              <a:gdLst/>
              <a:ahLst/>
              <a:cxnLst/>
              <a:rect l="0" t="0" r="0" b="0"/>
              <a:pathLst>
                <a:path w="1142349" h="468909" extrusionOk="0">
                  <a:moveTo>
                    <a:pt x="4925" y="468352"/>
                  </a:moveTo>
                  <a:lnTo>
                    <a:pt x="1142349" y="468352"/>
                  </a:lnTo>
                  <a:lnTo>
                    <a:pt x="1142349" y="11152"/>
                  </a:lnTo>
                  <a:lnTo>
                    <a:pt x="1008535" y="144966"/>
                  </a:lnTo>
                  <a:lnTo>
                    <a:pt x="897023" y="33454"/>
                  </a:lnTo>
                  <a:lnTo>
                    <a:pt x="785511" y="144966"/>
                  </a:lnTo>
                  <a:lnTo>
                    <a:pt x="651697" y="11152"/>
                  </a:lnTo>
                  <a:lnTo>
                    <a:pt x="540183" y="122666"/>
                  </a:lnTo>
                  <a:lnTo>
                    <a:pt x="450971" y="33454"/>
                  </a:lnTo>
                  <a:lnTo>
                    <a:pt x="350613" y="133812"/>
                  </a:lnTo>
                  <a:lnTo>
                    <a:pt x="216801" y="0"/>
                  </a:lnTo>
                  <a:lnTo>
                    <a:pt x="127588" y="167269"/>
                  </a:lnTo>
                  <a:lnTo>
                    <a:pt x="127588" y="167269"/>
                  </a:lnTo>
                  <a:lnTo>
                    <a:pt x="0" y="28251"/>
                  </a:lnTo>
                  <a:lnTo>
                    <a:pt x="7620" y="468909"/>
                  </a:lnTo>
                </a:path>
              </a:pathLst>
            </a:custGeom>
            <a:solidFill>
              <a:srgbClr val="CBCBEF"/>
            </a:solidFill>
            <a:ln w="25400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4200"/>
                <a:buFont typeface="Gill Sans"/>
                <a:buNone/>
              </a:pPr>
              <a:endParaRPr sz="4200" b="0" i="0" u="none" strike="noStrike" cap="none">
                <a:solidFill>
                  <a:srgbClr val="000000"/>
                </a:solidFill>
                <a:latin typeface="Gill Sans"/>
                <a:ea typeface="Gill Sans"/>
                <a:cs typeface="Gill Sans"/>
                <a:sym typeface="Gill Sans"/>
              </a:endParaRPr>
            </a:p>
          </p:txBody>
        </p:sp>
        <p:sp>
          <p:nvSpPr>
            <p:cNvPr id="336" name="Shape 336"/>
            <p:cNvSpPr/>
            <p:nvPr/>
          </p:nvSpPr>
          <p:spPr>
            <a:xfrm>
              <a:off x="1179195" y="3429000"/>
              <a:ext cx="1106805" cy="152400"/>
            </a:xfrm>
            <a:prstGeom prst="rect">
              <a:avLst/>
            </a:prstGeom>
            <a:solidFill>
              <a:srgbClr val="CBCBEF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4200"/>
                <a:buFont typeface="Gill Sans"/>
                <a:buNone/>
              </a:pPr>
              <a:endParaRPr sz="4200" b="0" i="0" u="none" strike="noStrike" cap="none">
                <a:solidFill>
                  <a:srgbClr val="000000"/>
                </a:solidFill>
                <a:latin typeface="Gill Sans"/>
                <a:ea typeface="Gill Sans"/>
                <a:cs typeface="Gill Sans"/>
                <a:sym typeface="Gill Sans"/>
              </a:endParaRPr>
            </a:p>
          </p:txBody>
        </p:sp>
      </p:grpSp>
      <p:cxnSp>
        <p:nvCxnSpPr>
          <p:cNvPr id="337" name="Shape 337"/>
          <p:cNvCxnSpPr/>
          <p:nvPr/>
        </p:nvCxnSpPr>
        <p:spPr>
          <a:xfrm>
            <a:off x="7075460" y="1507179"/>
            <a:ext cx="1131200" cy="0"/>
          </a:xfrm>
          <a:prstGeom prst="straightConnector1">
            <a:avLst/>
          </a:prstGeom>
          <a:solidFill>
            <a:schemeClr val="accent1"/>
          </a:solidFill>
          <a:ln w="254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338" name="Shape 338"/>
          <p:cNvCxnSpPr/>
          <p:nvPr/>
        </p:nvCxnSpPr>
        <p:spPr>
          <a:xfrm>
            <a:off x="7075460" y="2733814"/>
            <a:ext cx="1131200" cy="0"/>
          </a:xfrm>
          <a:prstGeom prst="straightConnector1">
            <a:avLst/>
          </a:prstGeom>
          <a:solidFill>
            <a:schemeClr val="accent1"/>
          </a:solidFill>
          <a:ln w="254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339" name="Shape 339"/>
          <p:cNvCxnSpPr/>
          <p:nvPr/>
        </p:nvCxnSpPr>
        <p:spPr>
          <a:xfrm>
            <a:off x="7075460" y="4071961"/>
            <a:ext cx="1131200" cy="0"/>
          </a:xfrm>
          <a:prstGeom prst="straightConnector1">
            <a:avLst/>
          </a:prstGeom>
          <a:solidFill>
            <a:schemeClr val="accent1"/>
          </a:solidFill>
          <a:ln w="254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340" name="Shape 340"/>
          <p:cNvCxnSpPr/>
          <p:nvPr/>
        </p:nvCxnSpPr>
        <p:spPr>
          <a:xfrm>
            <a:off x="7075460" y="5581928"/>
            <a:ext cx="1131200" cy="0"/>
          </a:xfrm>
          <a:prstGeom prst="straightConnector1">
            <a:avLst/>
          </a:prstGeom>
          <a:solidFill>
            <a:schemeClr val="accent1"/>
          </a:solidFill>
          <a:ln w="254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341" name="Shape 341"/>
          <p:cNvSpPr txBox="1"/>
          <p:nvPr/>
        </p:nvSpPr>
        <p:spPr>
          <a:xfrm>
            <a:off x="7126486" y="4364003"/>
            <a:ext cx="1091324" cy="6463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code</a:t>
            </a:r>
            <a:endParaRPr/>
          </a:p>
        </p:txBody>
      </p:sp>
      <p:sp>
        <p:nvSpPr>
          <p:cNvPr id="342" name="Shape 342"/>
          <p:cNvSpPr txBox="1"/>
          <p:nvPr/>
        </p:nvSpPr>
        <p:spPr>
          <a:xfrm>
            <a:off x="7078283" y="1780510"/>
            <a:ext cx="1135632" cy="6463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stack</a:t>
            </a:r>
            <a:endParaRPr/>
          </a:p>
        </p:txBody>
      </p:sp>
      <p:cxnSp>
        <p:nvCxnSpPr>
          <p:cNvPr id="343" name="Shape 343"/>
          <p:cNvCxnSpPr/>
          <p:nvPr/>
        </p:nvCxnSpPr>
        <p:spPr>
          <a:xfrm rot="10800000" flipH="1">
            <a:off x="5377568" y="1507180"/>
            <a:ext cx="2840242" cy="382858"/>
          </a:xfrm>
          <a:prstGeom prst="straightConnector1">
            <a:avLst/>
          </a:prstGeom>
          <a:solidFill>
            <a:schemeClr val="accent1"/>
          </a:solidFill>
          <a:ln w="25400" cap="flat" cmpd="sng">
            <a:solidFill>
              <a:srgbClr val="000000"/>
            </a:solidFill>
            <a:prstDash val="dash"/>
            <a:round/>
            <a:headEnd type="none" w="sm" len="sm"/>
            <a:tailEnd type="none" w="sm" len="sm"/>
          </a:ln>
        </p:spPr>
      </p:cxnSp>
      <p:cxnSp>
        <p:nvCxnSpPr>
          <p:cNvPr id="344" name="Shape 344"/>
          <p:cNvCxnSpPr/>
          <p:nvPr/>
        </p:nvCxnSpPr>
        <p:spPr>
          <a:xfrm rot="10800000" flipH="1">
            <a:off x="5388683" y="2733814"/>
            <a:ext cx="2766278" cy="2356624"/>
          </a:xfrm>
          <a:prstGeom prst="straightConnector1">
            <a:avLst/>
          </a:prstGeom>
          <a:solidFill>
            <a:schemeClr val="accent1"/>
          </a:solidFill>
          <a:ln w="25400" cap="flat" cmpd="sng">
            <a:solidFill>
              <a:srgbClr val="000000"/>
            </a:solidFill>
            <a:prstDash val="dash"/>
            <a:round/>
            <a:headEnd type="none" w="sm" len="sm"/>
            <a:tailEnd type="none" w="sm" len="sm"/>
          </a:ln>
        </p:spPr>
      </p:cxn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9" name="Shape 349"/>
          <p:cNvSpPr txBox="1">
            <a:spLocks noGrp="1"/>
          </p:cNvSpPr>
          <p:nvPr>
            <p:ph type="title"/>
          </p:nvPr>
        </p:nvSpPr>
        <p:spPr>
          <a:xfrm>
            <a:off x="381000" y="254000"/>
            <a:ext cx="83820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8100" tIns="38100" rIns="38100" bIns="38100" anchor="ctr" anchorCtr="0">
            <a:noAutofit/>
          </a:bodyPr>
          <a:lstStyle/>
          <a:p>
            <a:pPr marL="119063" marR="0" lvl="0" indent="-119063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x86-64 Stack</a:t>
            </a:r>
            <a:endParaRPr/>
          </a:p>
        </p:txBody>
      </p:sp>
      <p:sp>
        <p:nvSpPr>
          <p:cNvPr id="350" name="Shape 350"/>
          <p:cNvSpPr txBox="1">
            <a:spLocks noGrp="1"/>
          </p:cNvSpPr>
          <p:nvPr>
            <p:ph type="body" idx="1"/>
          </p:nvPr>
        </p:nvSpPr>
        <p:spPr>
          <a:xfrm>
            <a:off x="381000" y="1397000"/>
            <a:ext cx="4457700" cy="543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8100" tIns="38100" rIns="38100" bIns="38100" anchor="t" anchorCtr="0">
            <a:noAutofit/>
          </a:bodyPr>
          <a:lstStyle/>
          <a:p>
            <a:pPr marL="254000" marR="0" lvl="0" indent="-254000" algn="l" rtl="0"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Char char="⬛"/>
            </a:pPr>
            <a:r>
              <a:rPr lang="en-US" sz="24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Region of memory managed with stack discipline</a:t>
            </a:r>
            <a:endParaRPr dirty="0"/>
          </a:p>
          <a:p>
            <a:pPr marL="254000" marR="0" lvl="0" indent="-254000" algn="l" rtl="0">
              <a:spcBef>
                <a:spcPts val="60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Char char="⬛"/>
            </a:pPr>
            <a:r>
              <a:rPr lang="en-US" sz="24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Grows toward lower addresses</a:t>
            </a:r>
            <a:endParaRPr dirty="0"/>
          </a:p>
          <a:p>
            <a:pPr marL="254000" marR="0" lvl="0" indent="-162560" algn="l" rtl="0">
              <a:spcBef>
                <a:spcPts val="60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None/>
            </a:pPr>
            <a:endParaRPr sz="2400" b="1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54000" marR="0" lvl="0" indent="-254000" algn="l" rtl="0">
              <a:spcBef>
                <a:spcPts val="60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Char char="⬛"/>
            </a:pPr>
            <a:r>
              <a:rPr lang="en-US" sz="24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Register </a:t>
            </a:r>
            <a:r>
              <a:rPr lang="en-US" sz="2400" b="1" i="0" u="none" strike="noStrike" cap="none" dirty="0">
                <a:solidFill>
                  <a:schemeClr val="dk1"/>
                </a:solidFill>
                <a:latin typeface="Courier New" panose="02070309020205020404" pitchFamily="49" charset="0"/>
                <a:ea typeface="Courier"/>
                <a:cs typeface="Courier New" panose="02070309020205020404" pitchFamily="49" charset="0"/>
                <a:sym typeface="Courier"/>
              </a:rPr>
              <a:t>%</a:t>
            </a:r>
            <a:r>
              <a:rPr lang="en-US" sz="2400" b="1" i="0" u="none" strike="noStrike" cap="none" dirty="0" err="1">
                <a:solidFill>
                  <a:schemeClr val="dk1"/>
                </a:solidFill>
                <a:latin typeface="Courier New" panose="02070309020205020404" pitchFamily="49" charset="0"/>
                <a:ea typeface="Courier"/>
                <a:cs typeface="Courier New" panose="02070309020205020404" pitchFamily="49" charset="0"/>
                <a:sym typeface="Courier"/>
              </a:rPr>
              <a:t>rsp</a:t>
            </a:r>
            <a:r>
              <a:rPr lang="en-US" sz="24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contains </a:t>
            </a:r>
            <a:br>
              <a:rPr lang="en-US" sz="24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en-US" sz="24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lowest  stack address</a:t>
            </a:r>
            <a:endParaRPr dirty="0"/>
          </a:p>
          <a:p>
            <a:pPr marL="552450" marR="0" lvl="1" indent="-234950" algn="l" rtl="0">
              <a:spcBef>
                <a:spcPts val="50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Char char="▪"/>
            </a:pPr>
            <a:r>
              <a:rPr lang="en-US" sz="20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address of “top” element</a:t>
            </a:r>
            <a:endParaRPr dirty="0"/>
          </a:p>
        </p:txBody>
      </p:sp>
      <p:grpSp>
        <p:nvGrpSpPr>
          <p:cNvPr id="351" name="Shape 351"/>
          <p:cNvGrpSpPr/>
          <p:nvPr/>
        </p:nvGrpSpPr>
        <p:grpSpPr>
          <a:xfrm>
            <a:off x="2463800" y="1066800"/>
            <a:ext cx="6559550" cy="5013325"/>
            <a:chOff x="0" y="0"/>
            <a:chExt cx="4131" cy="3158"/>
          </a:xfrm>
        </p:grpSpPr>
        <p:cxnSp>
          <p:nvCxnSpPr>
            <p:cNvPr id="352" name="Shape 352"/>
            <p:cNvCxnSpPr/>
            <p:nvPr/>
          </p:nvCxnSpPr>
          <p:spPr>
            <a:xfrm>
              <a:off x="1679" y="2496"/>
              <a:ext cx="320" cy="0"/>
            </a:xfrm>
            <a:prstGeom prst="straightConnector1">
              <a:avLst/>
            </a:prstGeom>
            <a:noFill/>
            <a:ln w="25400" cap="flat" cmpd="sng">
              <a:solidFill>
                <a:schemeClr val="dk1"/>
              </a:solidFill>
              <a:prstDash val="solid"/>
              <a:round/>
              <a:headEnd type="none" w="sm" len="sm"/>
              <a:tailEnd type="triangle" w="med" len="med"/>
            </a:ln>
          </p:spPr>
        </p:cxnSp>
        <p:sp>
          <p:nvSpPr>
            <p:cNvPr id="353" name="Shape 353"/>
            <p:cNvSpPr/>
            <p:nvPr/>
          </p:nvSpPr>
          <p:spPr>
            <a:xfrm>
              <a:off x="0" y="2350"/>
              <a:ext cx="1659" cy="288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38100" tIns="38100" rIns="38100" bIns="38100" anchor="t" anchorCtr="0">
              <a:noAutofit/>
            </a:bodyPr>
            <a:lstStyle/>
            <a:p>
              <a:pPr marL="0" marR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400" b="1" dirty="0">
                  <a:solidFill>
                    <a:srgbClr val="262699"/>
                  </a:solidFill>
                  <a:latin typeface="Calibri"/>
                  <a:ea typeface="Calibri"/>
                  <a:cs typeface="Calibri"/>
                  <a:sym typeface="Calibri"/>
                </a:rPr>
                <a:t>Stack Pointer: </a:t>
              </a:r>
              <a:r>
                <a:rPr lang="en-US" sz="2400" b="1" dirty="0">
                  <a:solidFill>
                    <a:schemeClr val="dk1"/>
                  </a:solidFill>
                  <a:latin typeface="Courier New" panose="02070309020205020404" pitchFamily="49" charset="0"/>
                  <a:ea typeface="Courier"/>
                  <a:cs typeface="Courier New" panose="02070309020205020404" pitchFamily="49" charset="0"/>
                  <a:sym typeface="Courier"/>
                </a:rPr>
                <a:t>%</a:t>
              </a:r>
              <a:r>
                <a:rPr lang="en-US" sz="2400" b="1" dirty="0" err="1">
                  <a:solidFill>
                    <a:schemeClr val="dk1"/>
                  </a:solidFill>
                  <a:latin typeface="Courier New" panose="02070309020205020404" pitchFamily="49" charset="0"/>
                  <a:ea typeface="Courier"/>
                  <a:cs typeface="Courier New" panose="02070309020205020404" pitchFamily="49" charset="0"/>
                  <a:sym typeface="Courier"/>
                </a:rPr>
                <a:t>rsp</a:t>
              </a:r>
              <a:endParaRPr sz="2400" b="1" dirty="0">
                <a:solidFill>
                  <a:schemeClr val="dk1"/>
                </a:solidFill>
                <a:latin typeface="Courier New" panose="02070309020205020404" pitchFamily="49" charset="0"/>
                <a:ea typeface="Courier"/>
                <a:cs typeface="Courier New" panose="02070309020205020404" pitchFamily="49" charset="0"/>
                <a:sym typeface="Courier"/>
              </a:endParaRPr>
            </a:p>
          </p:txBody>
        </p:sp>
        <p:sp>
          <p:nvSpPr>
            <p:cNvPr id="354" name="Shape 354"/>
            <p:cNvSpPr/>
            <p:nvPr/>
          </p:nvSpPr>
          <p:spPr>
            <a:xfrm>
              <a:off x="2073" y="576"/>
              <a:ext cx="822" cy="2016"/>
            </a:xfrm>
            <a:prstGeom prst="rect">
              <a:avLst/>
            </a:prstGeom>
            <a:solidFill>
              <a:srgbClr val="D6D6F4"/>
            </a:solidFill>
            <a:ln w="25400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  <a:effectLst>
              <a:outerShdw dist="76199" dir="2700000" algn="ctr" rotWithShape="0">
                <a:schemeClr val="lt2">
                  <a:alpha val="74901"/>
                </a:schemeClr>
              </a:outerShdw>
            </a:effectLst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200">
                <a:solidFill>
                  <a:srgbClr val="000000"/>
                </a:solidFill>
                <a:latin typeface="Gill Sans"/>
                <a:ea typeface="Gill Sans"/>
                <a:cs typeface="Gill Sans"/>
                <a:sym typeface="Gill Sans"/>
              </a:endParaRPr>
            </a:p>
          </p:txBody>
        </p:sp>
        <p:cxnSp>
          <p:nvCxnSpPr>
            <p:cNvPr id="355" name="Shape 355"/>
            <p:cNvCxnSpPr/>
            <p:nvPr/>
          </p:nvCxnSpPr>
          <p:spPr>
            <a:xfrm>
              <a:off x="3418" y="1824"/>
              <a:ext cx="0" cy="864"/>
            </a:xfrm>
            <a:prstGeom prst="straightConnector1">
              <a:avLst/>
            </a:prstGeom>
            <a:noFill/>
            <a:ln w="38100" cap="flat" cmpd="sng">
              <a:solidFill>
                <a:schemeClr val="dk1"/>
              </a:solidFill>
              <a:prstDash val="solid"/>
              <a:round/>
              <a:headEnd type="none" w="sm" len="sm"/>
              <a:tailEnd type="triangle" w="med" len="med"/>
            </a:ln>
          </p:spPr>
        </p:cxnSp>
        <p:sp>
          <p:nvSpPr>
            <p:cNvPr id="356" name="Shape 356"/>
            <p:cNvSpPr/>
            <p:nvPr/>
          </p:nvSpPr>
          <p:spPr>
            <a:xfrm>
              <a:off x="3477" y="1918"/>
              <a:ext cx="512" cy="576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</p:spPr>
          <p:txBody>
            <a:bodyPr spcFirstLastPara="1" wrap="square" lIns="38100" tIns="38100" rIns="38100" bIns="38100" anchor="t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Stack Grows</a:t>
              </a:r>
              <a:endParaRPr sz="42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Down</a:t>
              </a:r>
              <a:endParaRPr/>
            </a:p>
          </p:txBody>
        </p:sp>
        <p:cxnSp>
          <p:nvCxnSpPr>
            <p:cNvPr id="357" name="Shape 357"/>
            <p:cNvCxnSpPr/>
            <p:nvPr/>
          </p:nvCxnSpPr>
          <p:spPr>
            <a:xfrm rot="10800000">
              <a:off x="3418" y="432"/>
              <a:ext cx="0" cy="912"/>
            </a:xfrm>
            <a:prstGeom prst="straightConnector1">
              <a:avLst/>
            </a:prstGeom>
            <a:noFill/>
            <a:ln w="38100" cap="flat" cmpd="sng">
              <a:solidFill>
                <a:schemeClr val="dk1"/>
              </a:solidFill>
              <a:prstDash val="solid"/>
              <a:round/>
              <a:headEnd type="none" w="sm" len="sm"/>
              <a:tailEnd type="triangle" w="med" len="med"/>
            </a:ln>
          </p:spPr>
        </p:cxnSp>
        <p:sp>
          <p:nvSpPr>
            <p:cNvPr id="358" name="Shape 358"/>
            <p:cNvSpPr/>
            <p:nvPr/>
          </p:nvSpPr>
          <p:spPr>
            <a:xfrm>
              <a:off x="3480" y="690"/>
              <a:ext cx="651" cy="40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</p:spPr>
          <p:txBody>
            <a:bodyPr spcFirstLastPara="1" wrap="square" lIns="38100" tIns="38100" rIns="38100" bIns="38100" anchor="t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Increasing</a:t>
              </a:r>
              <a:endParaRPr sz="42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Addresses</a:t>
              </a:r>
              <a:endParaRPr/>
            </a:p>
          </p:txBody>
        </p:sp>
        <p:sp>
          <p:nvSpPr>
            <p:cNvPr id="359" name="Shape 359"/>
            <p:cNvSpPr/>
            <p:nvPr/>
          </p:nvSpPr>
          <p:spPr>
            <a:xfrm>
              <a:off x="1994" y="2878"/>
              <a:ext cx="1032" cy="28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38100" tIns="38100" rIns="38100" bIns="38100" anchor="t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400" b="1" dirty="0">
                  <a:solidFill>
                    <a:srgbClr val="262699"/>
                  </a:solidFill>
                  <a:latin typeface="Calibri"/>
                  <a:ea typeface="Calibri"/>
                  <a:cs typeface="Calibri"/>
                  <a:sym typeface="Calibri"/>
                </a:rPr>
                <a:t>Stack “Top”</a:t>
              </a:r>
              <a:endParaRPr dirty="0"/>
            </a:p>
          </p:txBody>
        </p:sp>
        <p:cxnSp>
          <p:nvCxnSpPr>
            <p:cNvPr id="360" name="Shape 360"/>
            <p:cNvCxnSpPr/>
            <p:nvPr/>
          </p:nvCxnSpPr>
          <p:spPr>
            <a:xfrm>
              <a:off x="2072" y="2400"/>
              <a:ext cx="816" cy="0"/>
            </a:xfrm>
            <a:prstGeom prst="straightConnector1">
              <a:avLst/>
            </a:prstGeom>
            <a:noFill/>
            <a:ln w="2540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</p:cxnSp>
        <p:sp>
          <p:nvSpPr>
            <p:cNvPr id="361" name="Shape 361"/>
            <p:cNvSpPr/>
            <p:nvPr/>
          </p:nvSpPr>
          <p:spPr>
            <a:xfrm>
              <a:off x="1842" y="0"/>
              <a:ext cx="1307" cy="28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38100" tIns="38100" rIns="38100" bIns="38100" anchor="t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400" b="1" dirty="0">
                  <a:solidFill>
                    <a:srgbClr val="262699"/>
                  </a:solidFill>
                  <a:latin typeface="Calibri"/>
                  <a:ea typeface="Calibri"/>
                  <a:cs typeface="Calibri"/>
                  <a:sym typeface="Calibri"/>
                </a:rPr>
                <a:t>Stack “Bottom”</a:t>
              </a:r>
              <a:endParaRPr dirty="0"/>
            </a:p>
          </p:txBody>
        </p:sp>
        <p:sp>
          <p:nvSpPr>
            <p:cNvPr id="362" name="Shape 362"/>
            <p:cNvSpPr/>
            <p:nvPr/>
          </p:nvSpPr>
          <p:spPr>
            <a:xfrm>
              <a:off x="2288" y="288"/>
              <a:ext cx="384" cy="240"/>
            </a:xfrm>
            <a:custGeom>
              <a:avLst/>
              <a:gdLst/>
              <a:ahLst/>
              <a:cxnLst/>
              <a:rect l="0" t="0" r="0" b="0"/>
              <a:pathLst>
                <a:path w="21600" h="21600" extrusionOk="0">
                  <a:moveTo>
                    <a:pt x="0" y="10800"/>
                  </a:moveTo>
                  <a:lnTo>
                    <a:pt x="5400" y="10800"/>
                  </a:lnTo>
                  <a:lnTo>
                    <a:pt x="5400" y="0"/>
                  </a:lnTo>
                  <a:lnTo>
                    <a:pt x="16200" y="0"/>
                  </a:lnTo>
                  <a:lnTo>
                    <a:pt x="16200" y="10800"/>
                  </a:lnTo>
                  <a:lnTo>
                    <a:pt x="21600" y="10800"/>
                  </a:lnTo>
                  <a:lnTo>
                    <a:pt x="10800" y="21600"/>
                  </a:lnTo>
                  <a:close/>
                  <a:moveTo>
                    <a:pt x="0" y="10800"/>
                  </a:moveTo>
                </a:path>
              </a:pathLst>
            </a:custGeom>
            <a:solidFill>
              <a:srgbClr val="980002"/>
            </a:solidFill>
            <a:ln>
              <a:noFill/>
            </a:ln>
            <a:effectLst>
              <a:outerShdw dist="76199" dir="2700000" algn="ctr" rotWithShape="0">
                <a:schemeClr val="lt2">
                  <a:alpha val="74901"/>
                </a:schemeClr>
              </a:outerShdw>
            </a:effectLst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200">
                <a:solidFill>
                  <a:srgbClr val="000000"/>
                </a:solidFill>
                <a:latin typeface="Gill Sans"/>
                <a:ea typeface="Gill Sans"/>
                <a:cs typeface="Gill Sans"/>
                <a:sym typeface="Gill Sans"/>
              </a:endParaRPr>
            </a:p>
          </p:txBody>
        </p:sp>
        <p:sp>
          <p:nvSpPr>
            <p:cNvPr id="363" name="Shape 363"/>
            <p:cNvSpPr/>
            <p:nvPr/>
          </p:nvSpPr>
          <p:spPr>
            <a:xfrm rot="10800000" flipH="1">
              <a:off x="2288" y="2640"/>
              <a:ext cx="384" cy="240"/>
            </a:xfrm>
            <a:custGeom>
              <a:avLst/>
              <a:gdLst/>
              <a:ahLst/>
              <a:cxnLst/>
              <a:rect l="0" t="0" r="0" b="0"/>
              <a:pathLst>
                <a:path w="21600" h="21600" extrusionOk="0">
                  <a:moveTo>
                    <a:pt x="0" y="10800"/>
                  </a:moveTo>
                  <a:lnTo>
                    <a:pt x="5400" y="10800"/>
                  </a:lnTo>
                  <a:lnTo>
                    <a:pt x="5400" y="0"/>
                  </a:lnTo>
                  <a:lnTo>
                    <a:pt x="16200" y="0"/>
                  </a:lnTo>
                  <a:lnTo>
                    <a:pt x="16200" y="10800"/>
                  </a:lnTo>
                  <a:lnTo>
                    <a:pt x="21600" y="10800"/>
                  </a:lnTo>
                  <a:lnTo>
                    <a:pt x="10800" y="21600"/>
                  </a:lnTo>
                  <a:close/>
                  <a:moveTo>
                    <a:pt x="0" y="10800"/>
                  </a:moveTo>
                </a:path>
              </a:pathLst>
            </a:custGeom>
            <a:solidFill>
              <a:srgbClr val="980002"/>
            </a:solidFill>
            <a:ln>
              <a:noFill/>
            </a:ln>
            <a:effectLst>
              <a:outerShdw dist="76199" dir="2700000" algn="ctr" rotWithShape="0">
                <a:schemeClr val="lt2">
                  <a:alpha val="74901"/>
                </a:schemeClr>
              </a:outerShdw>
            </a:effectLst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200">
                <a:solidFill>
                  <a:srgbClr val="000000"/>
                </a:solidFill>
                <a:latin typeface="Gill Sans"/>
                <a:ea typeface="Gill Sans"/>
                <a:cs typeface="Gill Sans"/>
                <a:sym typeface="Gill Sans"/>
              </a:endParaRPr>
            </a:p>
          </p:txBody>
        </p:sp>
      </p:grp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" name="Shape 368"/>
          <p:cNvSpPr txBox="1">
            <a:spLocks noGrp="1"/>
          </p:cNvSpPr>
          <p:nvPr>
            <p:ph type="title"/>
          </p:nvPr>
        </p:nvSpPr>
        <p:spPr>
          <a:xfrm>
            <a:off x="381000" y="254000"/>
            <a:ext cx="83820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8100" tIns="38100" rIns="38100" bIns="38100" anchor="ctr" anchorCtr="0">
            <a:noAutofit/>
          </a:bodyPr>
          <a:lstStyle/>
          <a:p>
            <a:pPr marL="119063" marR="0" lvl="0" indent="-119063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x86-64 Stack: Push</a:t>
            </a:r>
            <a:endParaRPr/>
          </a:p>
        </p:txBody>
      </p:sp>
      <p:sp>
        <p:nvSpPr>
          <p:cNvPr id="369" name="Shape 369"/>
          <p:cNvSpPr txBox="1">
            <a:spLocks noGrp="1"/>
          </p:cNvSpPr>
          <p:nvPr>
            <p:ph type="body" idx="1"/>
          </p:nvPr>
        </p:nvSpPr>
        <p:spPr>
          <a:xfrm>
            <a:off x="381000" y="1397000"/>
            <a:ext cx="8382000" cy="543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8100" tIns="38100" rIns="38100" bIns="38100" anchor="t" anchorCtr="0">
            <a:noAutofit/>
          </a:bodyPr>
          <a:lstStyle/>
          <a:p>
            <a:pPr marL="254000" marR="0" lvl="0" indent="-254000" algn="l" rtl="0"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Char char="⬛"/>
            </a:pPr>
            <a:r>
              <a:rPr lang="en-US" sz="2400" b="1" i="0" u="none" strike="noStrike" cap="none" dirty="0" err="1">
                <a:solidFill>
                  <a:schemeClr val="dk1"/>
                </a:solidFill>
                <a:latin typeface="Courier New" panose="02070309020205020404" pitchFamily="49" charset="0"/>
                <a:ea typeface="Courier"/>
                <a:cs typeface="Courier New" panose="02070309020205020404" pitchFamily="49" charset="0"/>
                <a:sym typeface="Courier"/>
              </a:rPr>
              <a:t>pushq</a:t>
            </a:r>
            <a:r>
              <a:rPr lang="en-US" sz="2400" b="1" i="0" u="none" strike="noStrike" cap="none" dirty="0">
                <a:solidFill>
                  <a:schemeClr val="dk1"/>
                </a:solidFill>
                <a:latin typeface="Courier New" panose="02070309020205020404" pitchFamily="49" charset="0"/>
                <a:ea typeface="Courier"/>
                <a:cs typeface="Courier New" panose="02070309020205020404" pitchFamily="49" charset="0"/>
                <a:sym typeface="Courier"/>
              </a:rPr>
              <a:t> </a:t>
            </a:r>
            <a:r>
              <a:rPr lang="en-US" sz="2400" b="1" i="1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Src</a:t>
            </a:r>
            <a:endParaRPr sz="2400" b="1" i="0" u="none" strike="noStrike" cap="none" dirty="0">
              <a:solidFill>
                <a:schemeClr val="dk1"/>
              </a:solidFill>
              <a:latin typeface="Courier New" panose="02070309020205020404" pitchFamily="49" charset="0"/>
              <a:ea typeface="Courier"/>
              <a:cs typeface="Courier New" panose="02070309020205020404" pitchFamily="49" charset="0"/>
              <a:sym typeface="Courier"/>
            </a:endParaRPr>
          </a:p>
          <a:p>
            <a:pPr marL="552450" marR="0" lvl="1" indent="-234950" algn="l" rtl="0">
              <a:spcBef>
                <a:spcPts val="50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Char char="▪"/>
            </a:pPr>
            <a:r>
              <a:rPr lang="en-US" sz="20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Fetch operand at </a:t>
            </a:r>
            <a:r>
              <a:rPr lang="en-US" sz="2000" b="0" i="1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Src</a:t>
            </a:r>
            <a:endParaRPr sz="20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552450" marR="0" lvl="1" indent="-234950" algn="l" rtl="0">
              <a:spcBef>
                <a:spcPts val="50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Char char="▪"/>
            </a:pPr>
            <a:r>
              <a:rPr lang="en-US" sz="20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Decrement </a:t>
            </a:r>
            <a:r>
              <a:rPr lang="en-US" sz="2000" b="1" i="0" u="none" strike="noStrike" cap="none" dirty="0">
                <a:solidFill>
                  <a:schemeClr val="dk1"/>
                </a:solidFill>
                <a:latin typeface="Courier New" panose="02070309020205020404" pitchFamily="49" charset="0"/>
                <a:ea typeface="Courier"/>
                <a:cs typeface="Courier New" panose="02070309020205020404" pitchFamily="49" charset="0"/>
                <a:sym typeface="Courier"/>
              </a:rPr>
              <a:t>%</a:t>
            </a:r>
            <a:r>
              <a:rPr lang="en-US" sz="2000" b="1" i="0" u="none" strike="noStrike" cap="none" dirty="0" err="1">
                <a:solidFill>
                  <a:schemeClr val="dk1"/>
                </a:solidFill>
                <a:latin typeface="Courier New" panose="02070309020205020404" pitchFamily="49" charset="0"/>
                <a:ea typeface="Courier"/>
                <a:cs typeface="Courier New" panose="02070309020205020404" pitchFamily="49" charset="0"/>
                <a:sym typeface="Courier"/>
              </a:rPr>
              <a:t>rsp</a:t>
            </a:r>
            <a:r>
              <a:rPr lang="en-US" sz="20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by 8</a:t>
            </a:r>
            <a:endParaRPr dirty="0"/>
          </a:p>
          <a:p>
            <a:pPr marL="552450" marR="0" lvl="1" indent="-234950" algn="l" rtl="0">
              <a:spcBef>
                <a:spcPts val="50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Char char="▪"/>
            </a:pPr>
            <a:r>
              <a:rPr lang="en-US" sz="20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Write operand at address given by </a:t>
            </a:r>
            <a:r>
              <a:rPr lang="en-US" sz="2000" b="1" i="0" u="none" strike="noStrike" cap="none" dirty="0">
                <a:solidFill>
                  <a:schemeClr val="dk1"/>
                </a:solidFill>
                <a:latin typeface="Courier New" panose="02070309020205020404" pitchFamily="49" charset="0"/>
                <a:ea typeface="Courier"/>
                <a:cs typeface="Courier New" panose="02070309020205020404" pitchFamily="49" charset="0"/>
                <a:sym typeface="Courier"/>
              </a:rPr>
              <a:t>%</a:t>
            </a:r>
            <a:r>
              <a:rPr lang="en-US" sz="2000" b="1" i="0" u="none" strike="noStrike" cap="none" dirty="0" err="1">
                <a:solidFill>
                  <a:schemeClr val="dk1"/>
                </a:solidFill>
                <a:latin typeface="Courier New" panose="02070309020205020404" pitchFamily="49" charset="0"/>
                <a:ea typeface="Courier"/>
                <a:cs typeface="Courier New" panose="02070309020205020404" pitchFamily="49" charset="0"/>
                <a:sym typeface="Courier"/>
              </a:rPr>
              <a:t>rsp</a:t>
            </a:r>
            <a:endParaRPr sz="2000" b="1" i="0" u="none" strike="noStrike" cap="none" dirty="0">
              <a:solidFill>
                <a:schemeClr val="dk1"/>
              </a:solidFill>
              <a:latin typeface="Courier New" panose="02070309020205020404" pitchFamily="49" charset="0"/>
              <a:ea typeface="Courier"/>
              <a:cs typeface="Courier New" panose="02070309020205020404" pitchFamily="49" charset="0"/>
              <a:sym typeface="Courier"/>
            </a:endParaRPr>
          </a:p>
        </p:txBody>
      </p:sp>
      <p:cxnSp>
        <p:nvCxnSpPr>
          <p:cNvPr id="370" name="Shape 370"/>
          <p:cNvCxnSpPr/>
          <p:nvPr/>
        </p:nvCxnSpPr>
        <p:spPr>
          <a:xfrm>
            <a:off x="5130800" y="5029200"/>
            <a:ext cx="508000" cy="0"/>
          </a:xfrm>
          <a:prstGeom prst="straightConnector1">
            <a:avLst/>
          </a:prstGeom>
          <a:noFill/>
          <a:ln w="25400" cap="flat" cmpd="sng">
            <a:solidFill>
              <a:srgbClr val="7F7F7F"/>
            </a:solidFill>
            <a:prstDash val="solid"/>
            <a:round/>
            <a:headEnd type="none" w="sm" len="sm"/>
            <a:tailEnd type="triangle" w="med" len="med"/>
          </a:ln>
        </p:spPr>
      </p:cxnSp>
      <p:cxnSp>
        <p:nvCxnSpPr>
          <p:cNvPr id="371" name="Shape 371"/>
          <p:cNvCxnSpPr/>
          <p:nvPr/>
        </p:nvCxnSpPr>
        <p:spPr>
          <a:xfrm>
            <a:off x="5754688" y="4876800"/>
            <a:ext cx="1295400" cy="0"/>
          </a:xfrm>
          <a:prstGeom prst="straightConnector1">
            <a:avLst/>
          </a:prstGeom>
          <a:noFill/>
          <a:ln w="254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372" name="Shape 372"/>
          <p:cNvCxnSpPr/>
          <p:nvPr/>
        </p:nvCxnSpPr>
        <p:spPr>
          <a:xfrm>
            <a:off x="5130800" y="5029200"/>
            <a:ext cx="508000" cy="0"/>
          </a:xfrm>
          <a:prstGeom prst="straightConnector1">
            <a:avLst/>
          </a:prstGeom>
          <a:noFill/>
          <a:ln w="25400" cap="flat" cmpd="sng">
            <a:solidFill>
              <a:schemeClr val="dk1"/>
            </a:solidFill>
            <a:prstDash val="solid"/>
            <a:round/>
            <a:headEnd type="none" w="sm" len="sm"/>
            <a:tailEnd type="triangle" w="med" len="med"/>
          </a:ln>
        </p:spPr>
      </p:cxnSp>
      <p:sp>
        <p:nvSpPr>
          <p:cNvPr id="373" name="Shape 373"/>
          <p:cNvSpPr/>
          <p:nvPr/>
        </p:nvSpPr>
        <p:spPr>
          <a:xfrm>
            <a:off x="5756275" y="1981200"/>
            <a:ext cx="1304925" cy="3200400"/>
          </a:xfrm>
          <a:prstGeom prst="rect">
            <a:avLst/>
          </a:prstGeom>
          <a:solidFill>
            <a:srgbClr val="D6D6F4"/>
          </a:solidFill>
          <a:ln w="254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  <a:effectLst>
            <a:outerShdw dist="76199" dir="2700000" algn="ctr" rotWithShape="0">
              <a:schemeClr val="lt2">
                <a:alpha val="74901"/>
              </a:schemeClr>
            </a:outerShdw>
          </a:effectLst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4200">
              <a:solidFill>
                <a:srgbClr val="000000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cxnSp>
        <p:nvCxnSpPr>
          <p:cNvPr id="374" name="Shape 374"/>
          <p:cNvCxnSpPr/>
          <p:nvPr/>
        </p:nvCxnSpPr>
        <p:spPr>
          <a:xfrm>
            <a:off x="7891463" y="3962400"/>
            <a:ext cx="0" cy="1371600"/>
          </a:xfrm>
          <a:prstGeom prst="straightConnector1">
            <a:avLst/>
          </a:prstGeom>
          <a:noFill/>
          <a:ln w="38100" cap="flat" cmpd="sng">
            <a:solidFill>
              <a:schemeClr val="dk1"/>
            </a:solidFill>
            <a:prstDash val="solid"/>
            <a:round/>
            <a:headEnd type="none" w="sm" len="sm"/>
            <a:tailEnd type="triangle" w="med" len="med"/>
          </a:ln>
        </p:spPr>
      </p:cxnSp>
      <p:sp>
        <p:nvSpPr>
          <p:cNvPr id="375" name="Shape 375"/>
          <p:cNvSpPr/>
          <p:nvPr/>
        </p:nvSpPr>
        <p:spPr>
          <a:xfrm>
            <a:off x="7985125" y="4111625"/>
            <a:ext cx="812800" cy="9144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Stack Grows</a:t>
            </a:r>
            <a:endParaRPr sz="4200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Down</a:t>
            </a:r>
            <a:endParaRPr/>
          </a:p>
        </p:txBody>
      </p:sp>
      <p:cxnSp>
        <p:nvCxnSpPr>
          <p:cNvPr id="376" name="Shape 376"/>
          <p:cNvCxnSpPr/>
          <p:nvPr/>
        </p:nvCxnSpPr>
        <p:spPr>
          <a:xfrm rot="10800000">
            <a:off x="7891463" y="1752600"/>
            <a:ext cx="0" cy="1447800"/>
          </a:xfrm>
          <a:prstGeom prst="straightConnector1">
            <a:avLst/>
          </a:prstGeom>
          <a:noFill/>
          <a:ln w="38100" cap="flat" cmpd="sng">
            <a:solidFill>
              <a:schemeClr val="dk1"/>
            </a:solidFill>
            <a:prstDash val="solid"/>
            <a:round/>
            <a:headEnd type="none" w="sm" len="sm"/>
            <a:tailEnd type="triangle" w="med" len="med"/>
          </a:ln>
        </p:spPr>
      </p:cxnSp>
      <p:sp>
        <p:nvSpPr>
          <p:cNvPr id="377" name="Shape 377"/>
          <p:cNvSpPr/>
          <p:nvPr/>
        </p:nvSpPr>
        <p:spPr>
          <a:xfrm>
            <a:off x="7989888" y="2162175"/>
            <a:ext cx="1033462" cy="635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Increasing</a:t>
            </a:r>
            <a:endParaRPr sz="4200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Addresses</a:t>
            </a:r>
            <a:endParaRPr/>
          </a:p>
        </p:txBody>
      </p:sp>
      <p:cxnSp>
        <p:nvCxnSpPr>
          <p:cNvPr id="378" name="Shape 378"/>
          <p:cNvCxnSpPr/>
          <p:nvPr/>
        </p:nvCxnSpPr>
        <p:spPr>
          <a:xfrm>
            <a:off x="5754688" y="4876800"/>
            <a:ext cx="1295400" cy="0"/>
          </a:xfrm>
          <a:prstGeom prst="straightConnector1">
            <a:avLst/>
          </a:prstGeom>
          <a:noFill/>
          <a:ln w="254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379" name="Shape 379"/>
          <p:cNvSpPr/>
          <p:nvPr/>
        </p:nvSpPr>
        <p:spPr>
          <a:xfrm>
            <a:off x="5387975" y="1066800"/>
            <a:ext cx="2041525" cy="444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1">
                <a:solidFill>
                  <a:srgbClr val="262699"/>
                </a:solidFill>
                <a:latin typeface="Calibri"/>
                <a:ea typeface="Calibri"/>
                <a:cs typeface="Calibri"/>
                <a:sym typeface="Calibri"/>
              </a:rPr>
              <a:t>Stack “Bottom”</a:t>
            </a:r>
            <a:endParaRPr/>
          </a:p>
        </p:txBody>
      </p:sp>
      <p:sp>
        <p:nvSpPr>
          <p:cNvPr id="380" name="Shape 380"/>
          <p:cNvSpPr/>
          <p:nvPr/>
        </p:nvSpPr>
        <p:spPr>
          <a:xfrm>
            <a:off x="6097588" y="1524000"/>
            <a:ext cx="609600" cy="381000"/>
          </a:xfrm>
          <a:custGeom>
            <a:avLst/>
            <a:gdLst/>
            <a:ahLst/>
            <a:cxnLst/>
            <a:rect l="0" t="0" r="0" b="0"/>
            <a:pathLst>
              <a:path w="21600" h="21600" extrusionOk="0">
                <a:moveTo>
                  <a:pt x="0" y="10800"/>
                </a:moveTo>
                <a:lnTo>
                  <a:pt x="5400" y="10800"/>
                </a:lnTo>
                <a:lnTo>
                  <a:pt x="5400" y="0"/>
                </a:lnTo>
                <a:lnTo>
                  <a:pt x="16200" y="0"/>
                </a:lnTo>
                <a:lnTo>
                  <a:pt x="16200" y="10800"/>
                </a:lnTo>
                <a:lnTo>
                  <a:pt x="21600" y="10800"/>
                </a:lnTo>
                <a:lnTo>
                  <a:pt x="10800" y="21600"/>
                </a:lnTo>
                <a:close/>
                <a:moveTo>
                  <a:pt x="0" y="10800"/>
                </a:moveTo>
              </a:path>
            </a:pathLst>
          </a:custGeom>
          <a:solidFill>
            <a:srgbClr val="980002"/>
          </a:solidFill>
          <a:ln>
            <a:noFill/>
          </a:ln>
          <a:effectLst>
            <a:outerShdw dist="76199" dir="2700000" algn="ctr" rotWithShape="0">
              <a:schemeClr val="lt2">
                <a:alpha val="74901"/>
              </a:schemeClr>
            </a:outerShdw>
          </a:effectLst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4200">
              <a:solidFill>
                <a:srgbClr val="000000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grpSp>
        <p:nvGrpSpPr>
          <p:cNvPr id="381" name="Shape 381"/>
          <p:cNvGrpSpPr/>
          <p:nvPr/>
        </p:nvGrpSpPr>
        <p:grpSpPr>
          <a:xfrm>
            <a:off x="2544763" y="4759325"/>
            <a:ext cx="4641850" cy="1628775"/>
            <a:chOff x="59" y="0"/>
            <a:chExt cx="2924" cy="1026"/>
          </a:xfrm>
        </p:grpSpPr>
        <p:sp>
          <p:nvSpPr>
            <p:cNvPr id="382" name="Shape 382"/>
            <p:cNvSpPr/>
            <p:nvPr/>
          </p:nvSpPr>
          <p:spPr>
            <a:xfrm>
              <a:off x="59" y="0"/>
              <a:ext cx="1600" cy="233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400" b="1" dirty="0">
                  <a:solidFill>
                    <a:srgbClr val="262699"/>
                  </a:solidFill>
                  <a:latin typeface="Calibri"/>
                  <a:ea typeface="Calibri"/>
                  <a:cs typeface="Calibri"/>
                  <a:sym typeface="Calibri"/>
                </a:rPr>
                <a:t>Stack Pointer: </a:t>
              </a:r>
              <a:r>
                <a:rPr lang="en-US" sz="2400" b="1" dirty="0">
                  <a:solidFill>
                    <a:schemeClr val="dk1"/>
                  </a:solidFill>
                  <a:latin typeface="Courier New" panose="02070309020205020404" pitchFamily="49" charset="0"/>
                  <a:ea typeface="Courier"/>
                  <a:cs typeface="Courier New" panose="02070309020205020404" pitchFamily="49" charset="0"/>
                  <a:sym typeface="Courier"/>
                </a:rPr>
                <a:t>%</a:t>
              </a:r>
              <a:r>
                <a:rPr lang="en-US" sz="2400" b="1" dirty="0" err="1">
                  <a:solidFill>
                    <a:schemeClr val="dk1"/>
                  </a:solidFill>
                  <a:latin typeface="Courier New" panose="02070309020205020404" pitchFamily="49" charset="0"/>
                  <a:ea typeface="Courier"/>
                  <a:cs typeface="Courier New" panose="02070309020205020404" pitchFamily="49" charset="0"/>
                  <a:sym typeface="Courier"/>
                </a:rPr>
                <a:t>rsp</a:t>
              </a:r>
              <a:endParaRPr sz="2400" b="1" dirty="0">
                <a:solidFill>
                  <a:schemeClr val="dk1"/>
                </a:solidFill>
                <a:latin typeface="Courier New" panose="02070309020205020404" pitchFamily="49" charset="0"/>
                <a:ea typeface="Courier"/>
                <a:cs typeface="Courier New" panose="02070309020205020404" pitchFamily="49" charset="0"/>
                <a:sym typeface="Courier"/>
              </a:endParaRPr>
            </a:p>
          </p:txBody>
        </p:sp>
        <p:sp>
          <p:nvSpPr>
            <p:cNvPr id="383" name="Shape 383"/>
            <p:cNvSpPr/>
            <p:nvPr/>
          </p:nvSpPr>
          <p:spPr>
            <a:xfrm>
              <a:off x="2002" y="746"/>
              <a:ext cx="981" cy="28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400" b="1">
                  <a:solidFill>
                    <a:srgbClr val="262699"/>
                  </a:solidFill>
                  <a:latin typeface="Calibri"/>
                  <a:ea typeface="Calibri"/>
                  <a:cs typeface="Calibri"/>
                  <a:sym typeface="Calibri"/>
                </a:rPr>
                <a:t>Stack “Top”</a:t>
              </a:r>
              <a:endParaRPr/>
            </a:p>
          </p:txBody>
        </p:sp>
        <p:sp>
          <p:nvSpPr>
            <p:cNvPr id="384" name="Shape 384"/>
            <p:cNvSpPr/>
            <p:nvPr/>
          </p:nvSpPr>
          <p:spPr>
            <a:xfrm rot="10800000" flipH="1">
              <a:off x="2296" y="506"/>
              <a:ext cx="384" cy="240"/>
            </a:xfrm>
            <a:custGeom>
              <a:avLst/>
              <a:gdLst/>
              <a:ahLst/>
              <a:cxnLst/>
              <a:rect l="0" t="0" r="0" b="0"/>
              <a:pathLst>
                <a:path w="21600" h="21600" extrusionOk="0">
                  <a:moveTo>
                    <a:pt x="0" y="10800"/>
                  </a:moveTo>
                  <a:lnTo>
                    <a:pt x="5400" y="10800"/>
                  </a:lnTo>
                  <a:lnTo>
                    <a:pt x="5400" y="0"/>
                  </a:lnTo>
                  <a:lnTo>
                    <a:pt x="16200" y="0"/>
                  </a:lnTo>
                  <a:lnTo>
                    <a:pt x="16200" y="10800"/>
                  </a:lnTo>
                  <a:lnTo>
                    <a:pt x="21600" y="10800"/>
                  </a:lnTo>
                  <a:lnTo>
                    <a:pt x="10800" y="21600"/>
                  </a:lnTo>
                  <a:close/>
                  <a:moveTo>
                    <a:pt x="0" y="10800"/>
                  </a:moveTo>
                </a:path>
              </a:pathLst>
            </a:custGeom>
            <a:solidFill>
              <a:srgbClr val="980002"/>
            </a:solidFill>
            <a:ln>
              <a:noFill/>
            </a:ln>
            <a:effectLst>
              <a:outerShdw dist="76199" dir="2700000" algn="ctr" rotWithShape="0">
                <a:schemeClr val="lt2">
                  <a:alpha val="74901"/>
                </a:schemeClr>
              </a:outerShdw>
            </a:effectLst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200">
                <a:solidFill>
                  <a:srgbClr val="000000"/>
                </a:solidFill>
                <a:latin typeface="Gill Sans"/>
                <a:ea typeface="Gill Sans"/>
                <a:cs typeface="Gill Sans"/>
                <a:sym typeface="Gill Sans"/>
              </a:endParaRPr>
            </a:p>
          </p:txBody>
        </p:sp>
      </p:grpSp>
      <p:sp>
        <p:nvSpPr>
          <p:cNvPr id="385" name="Shape 385"/>
          <p:cNvSpPr/>
          <p:nvPr/>
        </p:nvSpPr>
        <p:spPr>
          <a:xfrm>
            <a:off x="3590693" y="1870385"/>
            <a:ext cx="1103970" cy="369849"/>
          </a:xfrm>
          <a:prstGeom prst="ellipse">
            <a:avLst/>
          </a:prstGeom>
          <a:solidFill>
            <a:srgbClr val="FFFF00"/>
          </a:solidFill>
          <a:ln w="254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0" rIns="91425" bIns="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Gill Sans"/>
              <a:buNone/>
            </a:pPr>
            <a:r>
              <a:rPr lang="en-US" sz="2000" b="0" i="0" u="none" strike="noStrike" cap="none">
                <a:solidFill>
                  <a:srgbClr val="000000"/>
                </a:solidFill>
                <a:latin typeface="Gill Sans"/>
                <a:ea typeface="Gill Sans"/>
                <a:cs typeface="Gill Sans"/>
                <a:sym typeface="Gill Sans"/>
              </a:rPr>
              <a:t>val</a:t>
            </a:r>
            <a:endParaRPr sz="2000" b="0" i="0" u="none" strike="noStrike" cap="none">
              <a:solidFill>
                <a:srgbClr val="000000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0" name="Shape 390"/>
          <p:cNvSpPr txBox="1">
            <a:spLocks noGrp="1"/>
          </p:cNvSpPr>
          <p:nvPr>
            <p:ph type="title"/>
          </p:nvPr>
        </p:nvSpPr>
        <p:spPr>
          <a:xfrm>
            <a:off x="381000" y="254000"/>
            <a:ext cx="83820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8100" tIns="38100" rIns="38100" bIns="38100" anchor="ctr" anchorCtr="0">
            <a:noAutofit/>
          </a:bodyPr>
          <a:lstStyle/>
          <a:p>
            <a:pPr marL="119063" marR="0" lvl="0" indent="-119063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x86-64 Stack: Push</a:t>
            </a:r>
            <a:endParaRPr/>
          </a:p>
        </p:txBody>
      </p:sp>
      <p:sp>
        <p:nvSpPr>
          <p:cNvPr id="391" name="Shape 391"/>
          <p:cNvSpPr txBox="1">
            <a:spLocks noGrp="1"/>
          </p:cNvSpPr>
          <p:nvPr>
            <p:ph type="body" idx="1"/>
          </p:nvPr>
        </p:nvSpPr>
        <p:spPr>
          <a:xfrm>
            <a:off x="381000" y="1397000"/>
            <a:ext cx="8382000" cy="543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8100" tIns="38100" rIns="38100" bIns="38100" anchor="t" anchorCtr="0">
            <a:noAutofit/>
          </a:bodyPr>
          <a:lstStyle/>
          <a:p>
            <a:pPr marL="254000" marR="0" lvl="0" indent="-254000" algn="l" rtl="0"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Char char="⬛"/>
            </a:pPr>
            <a:r>
              <a:rPr lang="en-US" sz="2400" b="1" i="0" u="none" strike="noStrike" cap="none" dirty="0" err="1">
                <a:solidFill>
                  <a:schemeClr val="dk1"/>
                </a:solidFill>
                <a:latin typeface="Courier New" panose="02070309020205020404" pitchFamily="49" charset="0"/>
                <a:ea typeface="Courier"/>
                <a:cs typeface="Courier New" panose="02070309020205020404" pitchFamily="49" charset="0"/>
                <a:sym typeface="Courier"/>
              </a:rPr>
              <a:t>pushq</a:t>
            </a:r>
            <a:r>
              <a:rPr lang="en-US" sz="2400" b="1" i="0" u="none" strike="noStrike" cap="none" dirty="0">
                <a:solidFill>
                  <a:schemeClr val="dk1"/>
                </a:solidFill>
                <a:latin typeface="Courier New" panose="02070309020205020404" pitchFamily="49" charset="0"/>
                <a:ea typeface="Courier"/>
                <a:cs typeface="Courier New" panose="02070309020205020404" pitchFamily="49" charset="0"/>
                <a:sym typeface="Courier"/>
              </a:rPr>
              <a:t> </a:t>
            </a:r>
            <a:r>
              <a:rPr lang="en-US" sz="2400" b="1" i="1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Src</a:t>
            </a:r>
            <a:endParaRPr sz="2400" b="1" i="0" u="none" strike="noStrike" cap="none" dirty="0">
              <a:solidFill>
                <a:schemeClr val="dk1"/>
              </a:solidFill>
              <a:latin typeface="Courier New" panose="02070309020205020404" pitchFamily="49" charset="0"/>
              <a:ea typeface="Courier"/>
              <a:cs typeface="Courier New" panose="02070309020205020404" pitchFamily="49" charset="0"/>
              <a:sym typeface="Courier"/>
            </a:endParaRPr>
          </a:p>
          <a:p>
            <a:pPr marL="552450" marR="0" lvl="1" indent="-234950" algn="l" rtl="0">
              <a:spcBef>
                <a:spcPts val="50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Char char="▪"/>
            </a:pPr>
            <a:r>
              <a:rPr lang="en-US" sz="20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Fetch operand at </a:t>
            </a:r>
            <a:r>
              <a:rPr lang="en-US" sz="2000" b="0" i="1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Src</a:t>
            </a:r>
            <a:endParaRPr sz="20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552450" marR="0" lvl="1" indent="-234950" algn="l" rtl="0">
              <a:spcBef>
                <a:spcPts val="50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Char char="▪"/>
            </a:pPr>
            <a:r>
              <a:rPr lang="en-US" sz="20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Decrement </a:t>
            </a:r>
            <a:r>
              <a:rPr lang="en-US" sz="2000" b="1" i="0" u="none" strike="noStrike" cap="none" dirty="0">
                <a:solidFill>
                  <a:schemeClr val="dk1"/>
                </a:solidFill>
                <a:latin typeface="Courier New" panose="02070309020205020404" pitchFamily="49" charset="0"/>
                <a:ea typeface="Courier"/>
                <a:cs typeface="Courier New" panose="02070309020205020404" pitchFamily="49" charset="0"/>
                <a:sym typeface="Courier"/>
              </a:rPr>
              <a:t>%</a:t>
            </a:r>
            <a:r>
              <a:rPr lang="en-US" sz="2000" b="1" i="0" u="none" strike="noStrike" cap="none" dirty="0" err="1">
                <a:solidFill>
                  <a:schemeClr val="dk1"/>
                </a:solidFill>
                <a:latin typeface="Courier New" panose="02070309020205020404" pitchFamily="49" charset="0"/>
                <a:ea typeface="Courier"/>
                <a:cs typeface="Courier New" panose="02070309020205020404" pitchFamily="49" charset="0"/>
                <a:sym typeface="Courier"/>
              </a:rPr>
              <a:t>rsp</a:t>
            </a:r>
            <a:r>
              <a:rPr lang="en-US" sz="20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by 8</a:t>
            </a:r>
            <a:endParaRPr dirty="0"/>
          </a:p>
          <a:p>
            <a:pPr marL="552450" marR="0" lvl="1" indent="-234950" algn="l" rtl="0">
              <a:spcBef>
                <a:spcPts val="50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Char char="▪"/>
            </a:pPr>
            <a:r>
              <a:rPr lang="en-US" sz="20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Write operand at address given by </a:t>
            </a:r>
            <a:r>
              <a:rPr lang="en-US" sz="2000" b="1" i="0" u="none" strike="noStrike" cap="none" dirty="0">
                <a:solidFill>
                  <a:schemeClr val="dk1"/>
                </a:solidFill>
                <a:latin typeface="Courier New" panose="02070309020205020404" pitchFamily="49" charset="0"/>
                <a:ea typeface="Courier"/>
                <a:cs typeface="Courier New" panose="02070309020205020404" pitchFamily="49" charset="0"/>
                <a:sym typeface="Courier"/>
              </a:rPr>
              <a:t>%</a:t>
            </a:r>
            <a:r>
              <a:rPr lang="en-US" sz="2000" b="1" i="0" u="none" strike="noStrike" cap="none" dirty="0" err="1">
                <a:solidFill>
                  <a:schemeClr val="dk1"/>
                </a:solidFill>
                <a:latin typeface="Courier New" panose="02070309020205020404" pitchFamily="49" charset="0"/>
                <a:ea typeface="Courier"/>
                <a:cs typeface="Courier New" panose="02070309020205020404" pitchFamily="49" charset="0"/>
                <a:sym typeface="Courier"/>
              </a:rPr>
              <a:t>rsp</a:t>
            </a:r>
            <a:endParaRPr sz="2000" b="1" i="0" u="none" strike="noStrike" cap="none" dirty="0">
              <a:solidFill>
                <a:schemeClr val="dk1"/>
              </a:solidFill>
              <a:latin typeface="Courier New" panose="02070309020205020404" pitchFamily="49" charset="0"/>
              <a:ea typeface="Courier"/>
              <a:cs typeface="Courier New" panose="02070309020205020404" pitchFamily="49" charset="0"/>
              <a:sym typeface="Courier"/>
            </a:endParaRPr>
          </a:p>
        </p:txBody>
      </p:sp>
      <p:cxnSp>
        <p:nvCxnSpPr>
          <p:cNvPr id="392" name="Shape 392"/>
          <p:cNvCxnSpPr/>
          <p:nvPr/>
        </p:nvCxnSpPr>
        <p:spPr>
          <a:xfrm>
            <a:off x="5130800" y="5029200"/>
            <a:ext cx="508000" cy="0"/>
          </a:xfrm>
          <a:prstGeom prst="straightConnector1">
            <a:avLst/>
          </a:prstGeom>
          <a:noFill/>
          <a:ln w="25400" cap="flat" cmpd="sng">
            <a:solidFill>
              <a:srgbClr val="7F7F7F"/>
            </a:solidFill>
            <a:prstDash val="solid"/>
            <a:round/>
            <a:headEnd type="none" w="sm" len="sm"/>
            <a:tailEnd type="triangle" w="med" len="med"/>
          </a:ln>
        </p:spPr>
      </p:cxnSp>
      <p:cxnSp>
        <p:nvCxnSpPr>
          <p:cNvPr id="393" name="Shape 393"/>
          <p:cNvCxnSpPr/>
          <p:nvPr/>
        </p:nvCxnSpPr>
        <p:spPr>
          <a:xfrm>
            <a:off x="5754688" y="4876800"/>
            <a:ext cx="1295400" cy="0"/>
          </a:xfrm>
          <a:prstGeom prst="straightConnector1">
            <a:avLst/>
          </a:prstGeom>
          <a:noFill/>
          <a:ln w="254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</p:cxnSp>
      <p:grpSp>
        <p:nvGrpSpPr>
          <p:cNvPr id="394" name="Shape 394"/>
          <p:cNvGrpSpPr/>
          <p:nvPr/>
        </p:nvGrpSpPr>
        <p:grpSpPr>
          <a:xfrm>
            <a:off x="5040313" y="5011738"/>
            <a:ext cx="2016125" cy="474662"/>
            <a:chOff x="0" y="0"/>
            <a:chExt cx="1270" cy="298"/>
          </a:xfrm>
        </p:grpSpPr>
        <p:sp>
          <p:nvSpPr>
            <p:cNvPr id="395" name="Shape 395"/>
            <p:cNvSpPr/>
            <p:nvPr/>
          </p:nvSpPr>
          <p:spPr>
            <a:xfrm>
              <a:off x="450" y="106"/>
              <a:ext cx="820" cy="192"/>
            </a:xfrm>
            <a:prstGeom prst="rect">
              <a:avLst/>
            </a:prstGeom>
            <a:solidFill>
              <a:srgbClr val="8484E0"/>
            </a:solidFill>
            <a:ln w="25400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200">
                <a:solidFill>
                  <a:srgbClr val="000000"/>
                </a:solidFill>
                <a:latin typeface="Gill Sans"/>
                <a:ea typeface="Gill Sans"/>
                <a:cs typeface="Gill Sans"/>
                <a:sym typeface="Gill Sans"/>
              </a:endParaRPr>
            </a:p>
          </p:txBody>
        </p:sp>
        <p:cxnSp>
          <p:nvCxnSpPr>
            <p:cNvPr id="396" name="Shape 396"/>
            <p:cNvCxnSpPr/>
            <p:nvPr/>
          </p:nvCxnSpPr>
          <p:spPr>
            <a:xfrm>
              <a:off x="56" y="203"/>
              <a:ext cx="320" cy="0"/>
            </a:xfrm>
            <a:prstGeom prst="straightConnector1">
              <a:avLst/>
            </a:prstGeom>
            <a:noFill/>
            <a:ln w="25400" cap="flat" cmpd="sng">
              <a:solidFill>
                <a:schemeClr val="dk1"/>
              </a:solidFill>
              <a:prstDash val="solid"/>
              <a:round/>
              <a:headEnd type="none" w="sm" len="sm"/>
              <a:tailEnd type="triangle" w="med" len="med"/>
            </a:ln>
          </p:spPr>
        </p:cxnSp>
        <p:sp>
          <p:nvSpPr>
            <p:cNvPr id="397" name="Shape 397"/>
            <p:cNvSpPr/>
            <p:nvPr/>
          </p:nvSpPr>
          <p:spPr>
            <a:xfrm>
              <a:off x="222" y="0"/>
              <a:ext cx="154" cy="203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38100" tIns="38100" rIns="38100" bIns="38100" anchor="t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6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-8</a:t>
              </a:r>
              <a:endParaRPr/>
            </a:p>
          </p:txBody>
        </p:sp>
        <p:sp>
          <p:nvSpPr>
            <p:cNvPr id="398" name="Shape 398"/>
            <p:cNvSpPr/>
            <p:nvPr/>
          </p:nvSpPr>
          <p:spPr>
            <a:xfrm>
              <a:off x="0" y="53"/>
              <a:ext cx="232" cy="120"/>
            </a:xfrm>
            <a:custGeom>
              <a:avLst/>
              <a:gdLst/>
              <a:ahLst/>
              <a:cxnLst/>
              <a:rect l="0" t="0" r="0" b="0"/>
              <a:pathLst>
                <a:path w="21600" h="21600" extrusionOk="0">
                  <a:moveTo>
                    <a:pt x="0" y="10800"/>
                  </a:moveTo>
                  <a:lnTo>
                    <a:pt x="5400" y="10800"/>
                  </a:lnTo>
                  <a:lnTo>
                    <a:pt x="5400" y="0"/>
                  </a:lnTo>
                  <a:lnTo>
                    <a:pt x="16200" y="0"/>
                  </a:lnTo>
                  <a:lnTo>
                    <a:pt x="16200" y="10800"/>
                  </a:lnTo>
                  <a:lnTo>
                    <a:pt x="21600" y="10800"/>
                  </a:lnTo>
                  <a:lnTo>
                    <a:pt x="10800" y="21600"/>
                  </a:lnTo>
                  <a:close/>
                  <a:moveTo>
                    <a:pt x="0" y="10800"/>
                  </a:moveTo>
                </a:path>
              </a:pathLst>
            </a:custGeom>
            <a:solidFill>
              <a:srgbClr val="980002"/>
            </a:solidFill>
            <a:ln>
              <a:noFill/>
            </a:ln>
            <a:effectLst>
              <a:outerShdw dist="76199" dir="2700000" algn="ctr" rotWithShape="0">
                <a:schemeClr val="lt2">
                  <a:alpha val="74901"/>
                </a:schemeClr>
              </a:outerShdw>
            </a:effectLst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200">
                <a:solidFill>
                  <a:srgbClr val="000000"/>
                </a:solidFill>
                <a:latin typeface="Gill Sans"/>
                <a:ea typeface="Gill Sans"/>
                <a:cs typeface="Gill Sans"/>
                <a:sym typeface="Gill Sans"/>
              </a:endParaRPr>
            </a:p>
          </p:txBody>
        </p:sp>
      </p:grpSp>
      <p:cxnSp>
        <p:nvCxnSpPr>
          <p:cNvPr id="399" name="Shape 399"/>
          <p:cNvCxnSpPr/>
          <p:nvPr/>
        </p:nvCxnSpPr>
        <p:spPr>
          <a:xfrm>
            <a:off x="5130800" y="5029200"/>
            <a:ext cx="508000" cy="0"/>
          </a:xfrm>
          <a:prstGeom prst="straightConnector1">
            <a:avLst/>
          </a:prstGeom>
          <a:noFill/>
          <a:ln w="25400" cap="flat" cmpd="sng">
            <a:solidFill>
              <a:schemeClr val="dk1"/>
            </a:solidFill>
            <a:prstDash val="solid"/>
            <a:round/>
            <a:headEnd type="none" w="sm" len="sm"/>
            <a:tailEnd type="triangle" w="med" len="med"/>
          </a:ln>
        </p:spPr>
      </p:cxnSp>
      <p:sp>
        <p:nvSpPr>
          <p:cNvPr id="400" name="Shape 400"/>
          <p:cNvSpPr/>
          <p:nvPr/>
        </p:nvSpPr>
        <p:spPr>
          <a:xfrm>
            <a:off x="5756275" y="1981200"/>
            <a:ext cx="1304925" cy="3200400"/>
          </a:xfrm>
          <a:prstGeom prst="rect">
            <a:avLst/>
          </a:prstGeom>
          <a:solidFill>
            <a:srgbClr val="D6D6F4"/>
          </a:solidFill>
          <a:ln w="254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  <a:effectLst>
            <a:outerShdw dist="76199" dir="2700000" algn="ctr" rotWithShape="0">
              <a:schemeClr val="lt2">
                <a:alpha val="74901"/>
              </a:schemeClr>
            </a:outerShdw>
          </a:effectLst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4200">
              <a:solidFill>
                <a:srgbClr val="000000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cxnSp>
        <p:nvCxnSpPr>
          <p:cNvPr id="401" name="Shape 401"/>
          <p:cNvCxnSpPr/>
          <p:nvPr/>
        </p:nvCxnSpPr>
        <p:spPr>
          <a:xfrm>
            <a:off x="7891463" y="3962400"/>
            <a:ext cx="0" cy="1371600"/>
          </a:xfrm>
          <a:prstGeom prst="straightConnector1">
            <a:avLst/>
          </a:prstGeom>
          <a:noFill/>
          <a:ln w="38100" cap="flat" cmpd="sng">
            <a:solidFill>
              <a:schemeClr val="dk1"/>
            </a:solidFill>
            <a:prstDash val="solid"/>
            <a:round/>
            <a:headEnd type="none" w="sm" len="sm"/>
            <a:tailEnd type="triangle" w="med" len="med"/>
          </a:ln>
        </p:spPr>
      </p:cxnSp>
      <p:sp>
        <p:nvSpPr>
          <p:cNvPr id="402" name="Shape 402"/>
          <p:cNvSpPr/>
          <p:nvPr/>
        </p:nvSpPr>
        <p:spPr>
          <a:xfrm>
            <a:off x="7985125" y="4111625"/>
            <a:ext cx="812800" cy="9144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Stack Grows</a:t>
            </a:r>
            <a:endParaRPr sz="4200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Down</a:t>
            </a:r>
            <a:endParaRPr/>
          </a:p>
        </p:txBody>
      </p:sp>
      <p:cxnSp>
        <p:nvCxnSpPr>
          <p:cNvPr id="403" name="Shape 403"/>
          <p:cNvCxnSpPr/>
          <p:nvPr/>
        </p:nvCxnSpPr>
        <p:spPr>
          <a:xfrm rot="10800000">
            <a:off x="7891463" y="1752600"/>
            <a:ext cx="0" cy="1447800"/>
          </a:xfrm>
          <a:prstGeom prst="straightConnector1">
            <a:avLst/>
          </a:prstGeom>
          <a:noFill/>
          <a:ln w="38100" cap="flat" cmpd="sng">
            <a:solidFill>
              <a:schemeClr val="dk1"/>
            </a:solidFill>
            <a:prstDash val="solid"/>
            <a:round/>
            <a:headEnd type="none" w="sm" len="sm"/>
            <a:tailEnd type="triangle" w="med" len="med"/>
          </a:ln>
        </p:spPr>
      </p:cxnSp>
      <p:sp>
        <p:nvSpPr>
          <p:cNvPr id="404" name="Shape 404"/>
          <p:cNvSpPr/>
          <p:nvPr/>
        </p:nvSpPr>
        <p:spPr>
          <a:xfrm>
            <a:off x="7989888" y="2162175"/>
            <a:ext cx="1033462" cy="635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Increasing</a:t>
            </a:r>
            <a:endParaRPr sz="4200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Addresses</a:t>
            </a:r>
            <a:endParaRPr/>
          </a:p>
        </p:txBody>
      </p:sp>
      <p:cxnSp>
        <p:nvCxnSpPr>
          <p:cNvPr id="405" name="Shape 405"/>
          <p:cNvCxnSpPr/>
          <p:nvPr/>
        </p:nvCxnSpPr>
        <p:spPr>
          <a:xfrm>
            <a:off x="5754688" y="4876800"/>
            <a:ext cx="1295400" cy="0"/>
          </a:xfrm>
          <a:prstGeom prst="straightConnector1">
            <a:avLst/>
          </a:prstGeom>
          <a:noFill/>
          <a:ln w="254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406" name="Shape 406"/>
          <p:cNvSpPr/>
          <p:nvPr/>
        </p:nvSpPr>
        <p:spPr>
          <a:xfrm>
            <a:off x="5387975" y="1066800"/>
            <a:ext cx="2041525" cy="444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1">
                <a:solidFill>
                  <a:srgbClr val="262699"/>
                </a:solidFill>
                <a:latin typeface="Calibri"/>
                <a:ea typeface="Calibri"/>
                <a:cs typeface="Calibri"/>
                <a:sym typeface="Calibri"/>
              </a:rPr>
              <a:t>Stack “Bottom”</a:t>
            </a:r>
            <a:endParaRPr/>
          </a:p>
        </p:txBody>
      </p:sp>
      <p:sp>
        <p:nvSpPr>
          <p:cNvPr id="407" name="Shape 407"/>
          <p:cNvSpPr/>
          <p:nvPr/>
        </p:nvSpPr>
        <p:spPr>
          <a:xfrm>
            <a:off x="6097588" y="1524000"/>
            <a:ext cx="609600" cy="381000"/>
          </a:xfrm>
          <a:custGeom>
            <a:avLst/>
            <a:gdLst/>
            <a:ahLst/>
            <a:cxnLst/>
            <a:rect l="0" t="0" r="0" b="0"/>
            <a:pathLst>
              <a:path w="21600" h="21600" extrusionOk="0">
                <a:moveTo>
                  <a:pt x="0" y="10800"/>
                </a:moveTo>
                <a:lnTo>
                  <a:pt x="5400" y="10800"/>
                </a:lnTo>
                <a:lnTo>
                  <a:pt x="5400" y="0"/>
                </a:lnTo>
                <a:lnTo>
                  <a:pt x="16200" y="0"/>
                </a:lnTo>
                <a:lnTo>
                  <a:pt x="16200" y="10800"/>
                </a:lnTo>
                <a:lnTo>
                  <a:pt x="21600" y="10800"/>
                </a:lnTo>
                <a:lnTo>
                  <a:pt x="10800" y="21600"/>
                </a:lnTo>
                <a:close/>
                <a:moveTo>
                  <a:pt x="0" y="10800"/>
                </a:moveTo>
              </a:path>
            </a:pathLst>
          </a:custGeom>
          <a:solidFill>
            <a:srgbClr val="980002"/>
          </a:solidFill>
          <a:ln>
            <a:noFill/>
          </a:ln>
          <a:effectLst>
            <a:outerShdw dist="76199" dir="2700000" algn="ctr" rotWithShape="0">
              <a:schemeClr val="lt2">
                <a:alpha val="74901"/>
              </a:schemeClr>
            </a:outerShdw>
          </a:effectLst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4200">
              <a:solidFill>
                <a:srgbClr val="000000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grpSp>
        <p:nvGrpSpPr>
          <p:cNvPr id="408" name="Shape 408"/>
          <p:cNvGrpSpPr/>
          <p:nvPr/>
        </p:nvGrpSpPr>
        <p:grpSpPr>
          <a:xfrm>
            <a:off x="2544763" y="4759325"/>
            <a:ext cx="4641850" cy="1628775"/>
            <a:chOff x="59" y="0"/>
            <a:chExt cx="2924" cy="1026"/>
          </a:xfrm>
        </p:grpSpPr>
        <p:sp>
          <p:nvSpPr>
            <p:cNvPr id="409" name="Shape 409"/>
            <p:cNvSpPr/>
            <p:nvPr/>
          </p:nvSpPr>
          <p:spPr>
            <a:xfrm>
              <a:off x="59" y="0"/>
              <a:ext cx="1600" cy="233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400" b="1" dirty="0">
                  <a:solidFill>
                    <a:srgbClr val="262699"/>
                  </a:solidFill>
                  <a:latin typeface="Calibri"/>
                  <a:ea typeface="Calibri"/>
                  <a:cs typeface="Calibri"/>
                  <a:sym typeface="Calibri"/>
                </a:rPr>
                <a:t>Stack Pointer: </a:t>
              </a:r>
              <a:r>
                <a:rPr lang="en-US" sz="2400" b="1" dirty="0">
                  <a:solidFill>
                    <a:schemeClr val="dk1"/>
                  </a:solidFill>
                  <a:latin typeface="Courier New" panose="02070309020205020404" pitchFamily="49" charset="0"/>
                  <a:ea typeface="Courier"/>
                  <a:cs typeface="Courier New" panose="02070309020205020404" pitchFamily="49" charset="0"/>
                  <a:sym typeface="Courier"/>
                </a:rPr>
                <a:t>%</a:t>
              </a:r>
              <a:r>
                <a:rPr lang="en-US" sz="2400" b="1" dirty="0" err="1">
                  <a:solidFill>
                    <a:schemeClr val="dk1"/>
                  </a:solidFill>
                  <a:latin typeface="Courier New" panose="02070309020205020404" pitchFamily="49" charset="0"/>
                  <a:ea typeface="Courier"/>
                  <a:cs typeface="Courier New" panose="02070309020205020404" pitchFamily="49" charset="0"/>
                  <a:sym typeface="Courier"/>
                </a:rPr>
                <a:t>rsp</a:t>
              </a:r>
              <a:endParaRPr sz="2400" b="1" dirty="0">
                <a:solidFill>
                  <a:schemeClr val="dk1"/>
                </a:solidFill>
                <a:latin typeface="Courier New" panose="02070309020205020404" pitchFamily="49" charset="0"/>
                <a:ea typeface="Courier"/>
                <a:cs typeface="Courier New" panose="02070309020205020404" pitchFamily="49" charset="0"/>
                <a:sym typeface="Courier"/>
              </a:endParaRPr>
            </a:p>
          </p:txBody>
        </p:sp>
        <p:sp>
          <p:nvSpPr>
            <p:cNvPr id="410" name="Shape 410"/>
            <p:cNvSpPr/>
            <p:nvPr/>
          </p:nvSpPr>
          <p:spPr>
            <a:xfrm>
              <a:off x="2002" y="746"/>
              <a:ext cx="981" cy="28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400" b="1">
                  <a:solidFill>
                    <a:srgbClr val="262699"/>
                  </a:solidFill>
                  <a:latin typeface="Calibri"/>
                  <a:ea typeface="Calibri"/>
                  <a:cs typeface="Calibri"/>
                  <a:sym typeface="Calibri"/>
                </a:rPr>
                <a:t>Stack “Top”</a:t>
              </a:r>
              <a:endParaRPr/>
            </a:p>
          </p:txBody>
        </p:sp>
        <p:sp>
          <p:nvSpPr>
            <p:cNvPr id="411" name="Shape 411"/>
            <p:cNvSpPr/>
            <p:nvPr/>
          </p:nvSpPr>
          <p:spPr>
            <a:xfrm rot="10800000" flipH="1">
              <a:off x="2296" y="506"/>
              <a:ext cx="384" cy="240"/>
            </a:xfrm>
            <a:custGeom>
              <a:avLst/>
              <a:gdLst/>
              <a:ahLst/>
              <a:cxnLst/>
              <a:rect l="0" t="0" r="0" b="0"/>
              <a:pathLst>
                <a:path w="21600" h="21600" extrusionOk="0">
                  <a:moveTo>
                    <a:pt x="0" y="10800"/>
                  </a:moveTo>
                  <a:lnTo>
                    <a:pt x="5400" y="10800"/>
                  </a:lnTo>
                  <a:lnTo>
                    <a:pt x="5400" y="0"/>
                  </a:lnTo>
                  <a:lnTo>
                    <a:pt x="16200" y="0"/>
                  </a:lnTo>
                  <a:lnTo>
                    <a:pt x="16200" y="10800"/>
                  </a:lnTo>
                  <a:lnTo>
                    <a:pt x="21600" y="10800"/>
                  </a:lnTo>
                  <a:lnTo>
                    <a:pt x="10800" y="21600"/>
                  </a:lnTo>
                  <a:close/>
                  <a:moveTo>
                    <a:pt x="0" y="10800"/>
                  </a:moveTo>
                </a:path>
              </a:pathLst>
            </a:custGeom>
            <a:solidFill>
              <a:srgbClr val="980002"/>
            </a:solidFill>
            <a:ln>
              <a:noFill/>
            </a:ln>
            <a:effectLst>
              <a:outerShdw dist="76199" dir="2700000" algn="ctr" rotWithShape="0">
                <a:schemeClr val="lt2">
                  <a:alpha val="74901"/>
                </a:schemeClr>
              </a:outerShdw>
            </a:effectLst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200">
                <a:solidFill>
                  <a:srgbClr val="000000"/>
                </a:solidFill>
                <a:latin typeface="Gill Sans"/>
                <a:ea typeface="Gill Sans"/>
                <a:cs typeface="Gill Sans"/>
                <a:sym typeface="Gill Sans"/>
              </a:endParaRPr>
            </a:p>
          </p:txBody>
        </p:sp>
      </p:grpSp>
      <p:sp>
        <p:nvSpPr>
          <p:cNvPr id="412" name="Shape 412"/>
          <p:cNvSpPr/>
          <p:nvPr/>
        </p:nvSpPr>
        <p:spPr>
          <a:xfrm>
            <a:off x="3590693" y="1870385"/>
            <a:ext cx="1103970" cy="369849"/>
          </a:xfrm>
          <a:prstGeom prst="ellipse">
            <a:avLst/>
          </a:prstGeom>
          <a:solidFill>
            <a:srgbClr val="FFFF00"/>
          </a:solidFill>
          <a:ln w="254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0" rIns="91425" bIns="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Gill Sans"/>
              <a:buNone/>
            </a:pPr>
            <a:r>
              <a:rPr lang="en-US" sz="2000" b="0" i="0" u="none" strike="noStrike" cap="none">
                <a:solidFill>
                  <a:srgbClr val="000000"/>
                </a:solidFill>
                <a:latin typeface="Gill Sans"/>
                <a:ea typeface="Gill Sans"/>
                <a:cs typeface="Gill Sans"/>
                <a:sym typeface="Gill Sans"/>
              </a:rPr>
              <a:t>val</a:t>
            </a:r>
            <a:endParaRPr sz="2000" b="0" i="0" u="none" strike="noStrike" cap="none">
              <a:solidFill>
                <a:srgbClr val="000000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6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38889E-6 2.96296E-6 L -1.38889E-6 0.23912 C -1.38889E-6 0.34606 0.0691 0.47824 0.12535 0.47824 L 0.2507 0.47824 " pathEditMode="relative" rAng="0" ptsTypes="AAAA">
                                      <p:cBhvr>
                                        <p:cTn id="6" dur="2000" fill="hold"/>
                                        <p:tgtEl>
                                          <p:spTgt spid="4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535" y="2391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2" grpId="0" animBg="1"/>
    </p:bld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7" name="Shape 417"/>
          <p:cNvSpPr txBox="1"/>
          <p:nvPr/>
        </p:nvSpPr>
        <p:spPr>
          <a:xfrm>
            <a:off x="381000" y="1397000"/>
            <a:ext cx="8382000" cy="543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8100" tIns="38100" rIns="38100" bIns="38100" anchor="t" anchorCtr="0">
            <a:noAutofit/>
          </a:bodyPr>
          <a:lstStyle/>
          <a:p>
            <a:pPr marL="254000" marR="0" lvl="0" indent="-254000" algn="l" rtl="0"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Char char="⬛"/>
            </a:pPr>
            <a:r>
              <a:rPr lang="en-US" sz="2400" b="1" dirty="0" err="1">
                <a:solidFill>
                  <a:schemeClr val="dk1"/>
                </a:solidFill>
                <a:latin typeface="Courier New" panose="02070309020205020404" pitchFamily="49" charset="0"/>
                <a:ea typeface="Courier"/>
                <a:cs typeface="Courier New" panose="02070309020205020404" pitchFamily="49" charset="0"/>
                <a:sym typeface="Courier"/>
              </a:rPr>
              <a:t>popq</a:t>
            </a:r>
            <a:r>
              <a:rPr lang="en-US" sz="2400" b="1" dirty="0">
                <a:solidFill>
                  <a:schemeClr val="dk1"/>
                </a:solidFill>
                <a:latin typeface="Courier New" panose="02070309020205020404" pitchFamily="49" charset="0"/>
                <a:ea typeface="Courier"/>
                <a:cs typeface="Courier New" panose="02070309020205020404" pitchFamily="49" charset="0"/>
                <a:sym typeface="Courier"/>
              </a:rPr>
              <a:t> </a:t>
            </a:r>
            <a:r>
              <a:rPr lang="en-US" sz="2400" b="1" i="1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Dest</a:t>
            </a:r>
            <a:endParaRPr sz="2400" b="1" dirty="0">
              <a:solidFill>
                <a:schemeClr val="dk1"/>
              </a:solidFill>
              <a:latin typeface="Courier New" panose="02070309020205020404" pitchFamily="49" charset="0"/>
              <a:ea typeface="Courier"/>
              <a:cs typeface="Courier New" panose="02070309020205020404" pitchFamily="49" charset="0"/>
              <a:sym typeface="Courier"/>
            </a:endParaRPr>
          </a:p>
          <a:p>
            <a:pPr marL="552450" marR="0" lvl="1" indent="-234950" algn="l" rtl="0">
              <a:spcBef>
                <a:spcPts val="50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Char char="▪"/>
            </a:pPr>
            <a:r>
              <a:rPr lang="en-US" sz="20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Read value at address given by </a:t>
            </a:r>
            <a:r>
              <a:rPr lang="en-US" sz="2000" b="1" i="0" u="none" strike="noStrike" cap="none" dirty="0">
                <a:solidFill>
                  <a:schemeClr val="dk1"/>
                </a:solidFill>
                <a:latin typeface="Courier New" panose="02070309020205020404" pitchFamily="49" charset="0"/>
                <a:ea typeface="Courier"/>
                <a:cs typeface="Courier New" panose="02070309020205020404" pitchFamily="49" charset="0"/>
                <a:sym typeface="Courier"/>
              </a:rPr>
              <a:t>%</a:t>
            </a:r>
            <a:r>
              <a:rPr lang="en-US" sz="2000" b="1" i="0" u="none" strike="noStrike" cap="none" dirty="0" err="1">
                <a:solidFill>
                  <a:schemeClr val="dk1"/>
                </a:solidFill>
                <a:latin typeface="Courier New" panose="02070309020205020404" pitchFamily="49" charset="0"/>
                <a:ea typeface="Courier"/>
                <a:cs typeface="Courier New" panose="02070309020205020404" pitchFamily="49" charset="0"/>
                <a:sym typeface="Courier"/>
              </a:rPr>
              <a:t>rsp</a:t>
            </a:r>
            <a:endParaRPr sz="2000" b="1" i="0" u="none" strike="noStrike" cap="none" dirty="0">
              <a:solidFill>
                <a:schemeClr val="dk1"/>
              </a:solidFill>
              <a:latin typeface="Courier New" panose="02070309020205020404" pitchFamily="49" charset="0"/>
              <a:ea typeface="Courier"/>
              <a:cs typeface="Courier New" panose="02070309020205020404" pitchFamily="49" charset="0"/>
              <a:sym typeface="Courier"/>
            </a:endParaRPr>
          </a:p>
          <a:p>
            <a:pPr marL="552450" marR="0" lvl="1" indent="-234950" algn="l" rtl="0">
              <a:spcBef>
                <a:spcPts val="50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Char char="▪"/>
            </a:pPr>
            <a:r>
              <a:rPr lang="en-US" sz="20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Increment </a:t>
            </a:r>
            <a:r>
              <a:rPr lang="en-US" sz="2000" b="1" i="0" u="none" strike="noStrike" cap="none" dirty="0">
                <a:solidFill>
                  <a:schemeClr val="dk1"/>
                </a:solidFill>
                <a:latin typeface="Courier New" panose="02070309020205020404" pitchFamily="49" charset="0"/>
                <a:ea typeface="Courier"/>
                <a:cs typeface="Courier New" panose="02070309020205020404" pitchFamily="49" charset="0"/>
                <a:sym typeface="Courier"/>
              </a:rPr>
              <a:t>%</a:t>
            </a:r>
            <a:r>
              <a:rPr lang="en-US" sz="2000" b="1" i="0" u="none" strike="noStrike" cap="none" dirty="0" err="1">
                <a:solidFill>
                  <a:schemeClr val="dk1"/>
                </a:solidFill>
                <a:latin typeface="Courier New" panose="02070309020205020404" pitchFamily="49" charset="0"/>
                <a:ea typeface="Courier"/>
                <a:cs typeface="Courier New" panose="02070309020205020404" pitchFamily="49" charset="0"/>
                <a:sym typeface="Courier"/>
              </a:rPr>
              <a:t>rsp</a:t>
            </a:r>
            <a:r>
              <a:rPr lang="en-US" sz="20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by 8</a:t>
            </a:r>
            <a:endParaRPr dirty="0"/>
          </a:p>
          <a:p>
            <a:pPr marL="552450" marR="0" lvl="1" indent="-234950" algn="l" rtl="0">
              <a:spcBef>
                <a:spcPts val="50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Char char="▪"/>
            </a:pPr>
            <a:r>
              <a:rPr lang="en-US" sz="20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Store value at </a:t>
            </a:r>
            <a:r>
              <a:rPr lang="en-US" sz="20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Dest</a:t>
            </a:r>
            <a:r>
              <a:rPr lang="en-US" sz="20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(usually a register)</a:t>
            </a:r>
            <a:endParaRPr sz="2000" b="1" i="0" u="none" strike="noStrike" cap="none" dirty="0">
              <a:solidFill>
                <a:schemeClr val="dk1"/>
              </a:solidFill>
              <a:latin typeface="Courier New" panose="02070309020205020404" pitchFamily="49" charset="0"/>
              <a:ea typeface="Courier"/>
              <a:cs typeface="Courier New" panose="02070309020205020404" pitchFamily="49" charset="0"/>
              <a:sym typeface="Courier"/>
            </a:endParaRPr>
          </a:p>
        </p:txBody>
      </p:sp>
      <p:sp>
        <p:nvSpPr>
          <p:cNvPr id="432" name="Shape 432"/>
          <p:cNvSpPr txBox="1">
            <a:spLocks noGrp="1"/>
          </p:cNvSpPr>
          <p:nvPr>
            <p:ph type="title"/>
          </p:nvPr>
        </p:nvSpPr>
        <p:spPr>
          <a:xfrm>
            <a:off x="381000" y="254000"/>
            <a:ext cx="83820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8100" tIns="38100" rIns="38100" bIns="38100" anchor="ctr" anchorCtr="0">
            <a:noAutofit/>
          </a:bodyPr>
          <a:lstStyle/>
          <a:p>
            <a:pPr marL="119063" marR="0" lvl="0" indent="-119063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x86-64 Stack: Pop</a:t>
            </a:r>
            <a:endParaRPr lang="en-US"/>
          </a:p>
        </p:txBody>
      </p:sp>
      <p:cxnSp>
        <p:nvCxnSpPr>
          <p:cNvPr id="24" name="Shape 393">
            <a:extLst>
              <a:ext uri="{FF2B5EF4-FFF2-40B4-BE49-F238E27FC236}">
                <a16:creationId xmlns:a16="http://schemas.microsoft.com/office/drawing/2014/main" id="{4723C89C-058C-4620-AFF6-CCB17041217C}"/>
              </a:ext>
            </a:extLst>
          </p:cNvPr>
          <p:cNvCxnSpPr/>
          <p:nvPr/>
        </p:nvCxnSpPr>
        <p:spPr>
          <a:xfrm>
            <a:off x="5754688" y="4876800"/>
            <a:ext cx="1295400" cy="0"/>
          </a:xfrm>
          <a:prstGeom prst="straightConnector1">
            <a:avLst/>
          </a:prstGeom>
          <a:noFill/>
          <a:ln w="254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26" name="Shape 395">
            <a:extLst>
              <a:ext uri="{FF2B5EF4-FFF2-40B4-BE49-F238E27FC236}">
                <a16:creationId xmlns:a16="http://schemas.microsoft.com/office/drawing/2014/main" id="{78536E4B-1F26-40FA-8A7C-E160BE9A5946}"/>
              </a:ext>
            </a:extLst>
          </p:cNvPr>
          <p:cNvSpPr/>
          <p:nvPr/>
        </p:nvSpPr>
        <p:spPr>
          <a:xfrm>
            <a:off x="5754688" y="5180577"/>
            <a:ext cx="1301750" cy="305823"/>
          </a:xfrm>
          <a:prstGeom prst="rect">
            <a:avLst/>
          </a:prstGeom>
          <a:solidFill>
            <a:srgbClr val="8484E0"/>
          </a:solidFill>
          <a:ln w="254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4200">
              <a:solidFill>
                <a:srgbClr val="000000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cxnSp>
        <p:nvCxnSpPr>
          <p:cNvPr id="27" name="Shape 396">
            <a:extLst>
              <a:ext uri="{FF2B5EF4-FFF2-40B4-BE49-F238E27FC236}">
                <a16:creationId xmlns:a16="http://schemas.microsoft.com/office/drawing/2014/main" id="{71DBE17F-9BC2-4312-9CCB-A5937E6338F0}"/>
              </a:ext>
            </a:extLst>
          </p:cNvPr>
          <p:cNvCxnSpPr/>
          <p:nvPr/>
        </p:nvCxnSpPr>
        <p:spPr>
          <a:xfrm>
            <a:off x="5129213" y="5335082"/>
            <a:ext cx="508000" cy="0"/>
          </a:xfrm>
          <a:prstGeom prst="straightConnector1">
            <a:avLst/>
          </a:prstGeom>
          <a:noFill/>
          <a:ln w="25400" cap="flat" cmpd="sng">
            <a:solidFill>
              <a:schemeClr val="dk1"/>
            </a:solidFill>
            <a:prstDash val="solid"/>
            <a:round/>
            <a:headEnd type="none" w="sm" len="sm"/>
            <a:tailEnd type="triangle" w="med" len="med"/>
          </a:ln>
        </p:spPr>
      </p:cxnSp>
      <p:sp>
        <p:nvSpPr>
          <p:cNvPr id="28" name="Shape 397">
            <a:extLst>
              <a:ext uri="{FF2B5EF4-FFF2-40B4-BE49-F238E27FC236}">
                <a16:creationId xmlns:a16="http://schemas.microsoft.com/office/drawing/2014/main" id="{50E8C642-F85A-44BB-AC60-6612AA9832FB}"/>
              </a:ext>
            </a:extLst>
          </p:cNvPr>
          <p:cNvSpPr/>
          <p:nvPr/>
        </p:nvSpPr>
        <p:spPr>
          <a:xfrm>
            <a:off x="5354638" y="5019702"/>
            <a:ext cx="368300" cy="3233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8100" tIns="38100" rIns="38100" bIns="381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+8</a:t>
            </a:r>
            <a:endParaRPr dirty="0"/>
          </a:p>
        </p:txBody>
      </p:sp>
      <p:sp>
        <p:nvSpPr>
          <p:cNvPr id="29" name="Shape 398">
            <a:extLst>
              <a:ext uri="{FF2B5EF4-FFF2-40B4-BE49-F238E27FC236}">
                <a16:creationId xmlns:a16="http://schemas.microsoft.com/office/drawing/2014/main" id="{170C62B7-A68C-4431-9264-F48B4A69197B}"/>
              </a:ext>
            </a:extLst>
          </p:cNvPr>
          <p:cNvSpPr/>
          <p:nvPr/>
        </p:nvSpPr>
        <p:spPr>
          <a:xfrm flipV="1">
            <a:off x="5040313" y="5096158"/>
            <a:ext cx="368300" cy="191139"/>
          </a:xfrm>
          <a:custGeom>
            <a:avLst/>
            <a:gdLst/>
            <a:ahLst/>
            <a:cxnLst/>
            <a:rect l="0" t="0" r="0" b="0"/>
            <a:pathLst>
              <a:path w="21600" h="21600" extrusionOk="0">
                <a:moveTo>
                  <a:pt x="0" y="10800"/>
                </a:moveTo>
                <a:lnTo>
                  <a:pt x="5400" y="10800"/>
                </a:lnTo>
                <a:lnTo>
                  <a:pt x="5400" y="0"/>
                </a:lnTo>
                <a:lnTo>
                  <a:pt x="16200" y="0"/>
                </a:lnTo>
                <a:lnTo>
                  <a:pt x="16200" y="10800"/>
                </a:lnTo>
                <a:lnTo>
                  <a:pt x="21600" y="10800"/>
                </a:lnTo>
                <a:lnTo>
                  <a:pt x="10800" y="21600"/>
                </a:lnTo>
                <a:close/>
                <a:moveTo>
                  <a:pt x="0" y="10800"/>
                </a:moveTo>
              </a:path>
            </a:pathLst>
          </a:custGeom>
          <a:solidFill>
            <a:srgbClr val="980002"/>
          </a:solidFill>
          <a:ln>
            <a:noFill/>
          </a:ln>
          <a:effectLst>
            <a:outerShdw dist="76199" dir="2700000" algn="ctr" rotWithShape="0">
              <a:schemeClr val="lt2">
                <a:alpha val="74901"/>
              </a:schemeClr>
            </a:outerShdw>
          </a:effectLst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4200">
              <a:solidFill>
                <a:srgbClr val="000000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cxnSp>
        <p:nvCxnSpPr>
          <p:cNvPr id="30" name="Shape 399">
            <a:extLst>
              <a:ext uri="{FF2B5EF4-FFF2-40B4-BE49-F238E27FC236}">
                <a16:creationId xmlns:a16="http://schemas.microsoft.com/office/drawing/2014/main" id="{5342293A-A301-4435-85EE-C1E5D7DC606D}"/>
              </a:ext>
            </a:extLst>
          </p:cNvPr>
          <p:cNvCxnSpPr/>
          <p:nvPr/>
        </p:nvCxnSpPr>
        <p:spPr>
          <a:xfrm>
            <a:off x="5121276" y="5019702"/>
            <a:ext cx="508000" cy="0"/>
          </a:xfrm>
          <a:prstGeom prst="straightConnector1">
            <a:avLst/>
          </a:prstGeom>
          <a:noFill/>
          <a:ln w="25400" cap="flat" cmpd="sng">
            <a:solidFill>
              <a:schemeClr val="dk1"/>
            </a:solidFill>
            <a:prstDash val="solid"/>
            <a:round/>
            <a:headEnd type="none" w="sm" len="sm"/>
            <a:tailEnd type="triangle" w="med" len="med"/>
          </a:ln>
        </p:spPr>
      </p:cxnSp>
      <p:sp>
        <p:nvSpPr>
          <p:cNvPr id="31" name="Shape 400">
            <a:extLst>
              <a:ext uri="{FF2B5EF4-FFF2-40B4-BE49-F238E27FC236}">
                <a16:creationId xmlns:a16="http://schemas.microsoft.com/office/drawing/2014/main" id="{F14B4050-FA8A-4ECC-8D30-305179311CE4}"/>
              </a:ext>
            </a:extLst>
          </p:cNvPr>
          <p:cNvSpPr/>
          <p:nvPr/>
        </p:nvSpPr>
        <p:spPr>
          <a:xfrm>
            <a:off x="5756275" y="1981200"/>
            <a:ext cx="1304925" cy="3200400"/>
          </a:xfrm>
          <a:prstGeom prst="rect">
            <a:avLst/>
          </a:prstGeom>
          <a:solidFill>
            <a:srgbClr val="D6D6F4"/>
          </a:solidFill>
          <a:ln w="254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  <a:effectLst>
            <a:outerShdw dist="76199" dir="2700000" algn="ctr" rotWithShape="0">
              <a:schemeClr val="lt2">
                <a:alpha val="74901"/>
              </a:schemeClr>
            </a:outerShdw>
          </a:effectLst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4200">
              <a:solidFill>
                <a:srgbClr val="000000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cxnSp>
        <p:nvCxnSpPr>
          <p:cNvPr id="32" name="Shape 401">
            <a:extLst>
              <a:ext uri="{FF2B5EF4-FFF2-40B4-BE49-F238E27FC236}">
                <a16:creationId xmlns:a16="http://schemas.microsoft.com/office/drawing/2014/main" id="{993613A5-7DB5-4487-9FD9-58475D53F2A6}"/>
              </a:ext>
            </a:extLst>
          </p:cNvPr>
          <p:cNvCxnSpPr/>
          <p:nvPr/>
        </p:nvCxnSpPr>
        <p:spPr>
          <a:xfrm>
            <a:off x="7891463" y="3962400"/>
            <a:ext cx="0" cy="1371600"/>
          </a:xfrm>
          <a:prstGeom prst="straightConnector1">
            <a:avLst/>
          </a:prstGeom>
          <a:noFill/>
          <a:ln w="38100" cap="flat" cmpd="sng">
            <a:solidFill>
              <a:schemeClr val="dk1"/>
            </a:solidFill>
            <a:prstDash val="solid"/>
            <a:round/>
            <a:headEnd type="none" w="sm" len="sm"/>
            <a:tailEnd type="triangle" w="med" len="med"/>
          </a:ln>
        </p:spPr>
      </p:cxnSp>
      <p:sp>
        <p:nvSpPr>
          <p:cNvPr id="33" name="Shape 402">
            <a:extLst>
              <a:ext uri="{FF2B5EF4-FFF2-40B4-BE49-F238E27FC236}">
                <a16:creationId xmlns:a16="http://schemas.microsoft.com/office/drawing/2014/main" id="{09391A46-C14C-4E9B-B229-DCF8AE3D9022}"/>
              </a:ext>
            </a:extLst>
          </p:cNvPr>
          <p:cNvSpPr/>
          <p:nvPr/>
        </p:nvSpPr>
        <p:spPr>
          <a:xfrm>
            <a:off x="7985125" y="4111625"/>
            <a:ext cx="812800" cy="9144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Stack Grows</a:t>
            </a:r>
            <a:endParaRPr sz="4200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Down</a:t>
            </a:r>
            <a:endParaRPr/>
          </a:p>
        </p:txBody>
      </p:sp>
      <p:cxnSp>
        <p:nvCxnSpPr>
          <p:cNvPr id="34" name="Shape 403">
            <a:extLst>
              <a:ext uri="{FF2B5EF4-FFF2-40B4-BE49-F238E27FC236}">
                <a16:creationId xmlns:a16="http://schemas.microsoft.com/office/drawing/2014/main" id="{7E79C471-47B2-45D1-905D-CD2C3B6D22EC}"/>
              </a:ext>
            </a:extLst>
          </p:cNvPr>
          <p:cNvCxnSpPr/>
          <p:nvPr/>
        </p:nvCxnSpPr>
        <p:spPr>
          <a:xfrm rot="10800000">
            <a:off x="7891463" y="1752600"/>
            <a:ext cx="0" cy="1447800"/>
          </a:xfrm>
          <a:prstGeom prst="straightConnector1">
            <a:avLst/>
          </a:prstGeom>
          <a:noFill/>
          <a:ln w="38100" cap="flat" cmpd="sng">
            <a:solidFill>
              <a:schemeClr val="dk1"/>
            </a:solidFill>
            <a:prstDash val="solid"/>
            <a:round/>
            <a:headEnd type="none" w="sm" len="sm"/>
            <a:tailEnd type="triangle" w="med" len="med"/>
          </a:ln>
        </p:spPr>
      </p:cxnSp>
      <p:sp>
        <p:nvSpPr>
          <p:cNvPr id="35" name="Shape 404">
            <a:extLst>
              <a:ext uri="{FF2B5EF4-FFF2-40B4-BE49-F238E27FC236}">
                <a16:creationId xmlns:a16="http://schemas.microsoft.com/office/drawing/2014/main" id="{B2D283A4-C8BC-461D-9C93-732C1C92DED7}"/>
              </a:ext>
            </a:extLst>
          </p:cNvPr>
          <p:cNvSpPr/>
          <p:nvPr/>
        </p:nvSpPr>
        <p:spPr>
          <a:xfrm>
            <a:off x="7989888" y="2162175"/>
            <a:ext cx="1033462" cy="635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Increasing</a:t>
            </a:r>
            <a:endParaRPr sz="4200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Addresses</a:t>
            </a:r>
            <a:endParaRPr/>
          </a:p>
        </p:txBody>
      </p:sp>
      <p:cxnSp>
        <p:nvCxnSpPr>
          <p:cNvPr id="36" name="Shape 405">
            <a:extLst>
              <a:ext uri="{FF2B5EF4-FFF2-40B4-BE49-F238E27FC236}">
                <a16:creationId xmlns:a16="http://schemas.microsoft.com/office/drawing/2014/main" id="{FE7DEC55-1A78-4EB2-A78A-51E87B58A130}"/>
              </a:ext>
            </a:extLst>
          </p:cNvPr>
          <p:cNvCxnSpPr/>
          <p:nvPr/>
        </p:nvCxnSpPr>
        <p:spPr>
          <a:xfrm>
            <a:off x="5754688" y="4876800"/>
            <a:ext cx="1295400" cy="0"/>
          </a:xfrm>
          <a:prstGeom prst="straightConnector1">
            <a:avLst/>
          </a:prstGeom>
          <a:noFill/>
          <a:ln w="254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37" name="Shape 406">
            <a:extLst>
              <a:ext uri="{FF2B5EF4-FFF2-40B4-BE49-F238E27FC236}">
                <a16:creationId xmlns:a16="http://schemas.microsoft.com/office/drawing/2014/main" id="{E2CC5434-1EB2-4B6F-B561-C42F8EA40B4E}"/>
              </a:ext>
            </a:extLst>
          </p:cNvPr>
          <p:cNvSpPr/>
          <p:nvPr/>
        </p:nvSpPr>
        <p:spPr>
          <a:xfrm>
            <a:off x="5387975" y="1066800"/>
            <a:ext cx="2041525" cy="444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1">
                <a:solidFill>
                  <a:srgbClr val="262699"/>
                </a:solidFill>
                <a:latin typeface="Calibri"/>
                <a:ea typeface="Calibri"/>
                <a:cs typeface="Calibri"/>
                <a:sym typeface="Calibri"/>
              </a:rPr>
              <a:t>Stack “Bottom”</a:t>
            </a:r>
            <a:endParaRPr/>
          </a:p>
        </p:txBody>
      </p:sp>
      <p:sp>
        <p:nvSpPr>
          <p:cNvPr id="38" name="Shape 407">
            <a:extLst>
              <a:ext uri="{FF2B5EF4-FFF2-40B4-BE49-F238E27FC236}">
                <a16:creationId xmlns:a16="http://schemas.microsoft.com/office/drawing/2014/main" id="{FCB6BA98-41F1-4BE1-80D0-E54E868FD354}"/>
              </a:ext>
            </a:extLst>
          </p:cNvPr>
          <p:cNvSpPr/>
          <p:nvPr/>
        </p:nvSpPr>
        <p:spPr>
          <a:xfrm>
            <a:off x="6097588" y="1524000"/>
            <a:ext cx="609600" cy="381000"/>
          </a:xfrm>
          <a:custGeom>
            <a:avLst/>
            <a:gdLst/>
            <a:ahLst/>
            <a:cxnLst/>
            <a:rect l="0" t="0" r="0" b="0"/>
            <a:pathLst>
              <a:path w="21600" h="21600" extrusionOk="0">
                <a:moveTo>
                  <a:pt x="0" y="10800"/>
                </a:moveTo>
                <a:lnTo>
                  <a:pt x="5400" y="10800"/>
                </a:lnTo>
                <a:lnTo>
                  <a:pt x="5400" y="0"/>
                </a:lnTo>
                <a:lnTo>
                  <a:pt x="16200" y="0"/>
                </a:lnTo>
                <a:lnTo>
                  <a:pt x="16200" y="10800"/>
                </a:lnTo>
                <a:lnTo>
                  <a:pt x="21600" y="10800"/>
                </a:lnTo>
                <a:lnTo>
                  <a:pt x="10800" y="21600"/>
                </a:lnTo>
                <a:close/>
                <a:moveTo>
                  <a:pt x="0" y="10800"/>
                </a:moveTo>
              </a:path>
            </a:pathLst>
          </a:custGeom>
          <a:solidFill>
            <a:srgbClr val="980002"/>
          </a:solidFill>
          <a:ln>
            <a:noFill/>
          </a:ln>
          <a:effectLst>
            <a:outerShdw dist="76199" dir="2700000" algn="ctr" rotWithShape="0">
              <a:schemeClr val="lt2">
                <a:alpha val="74901"/>
              </a:schemeClr>
            </a:outerShdw>
          </a:effectLst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4200">
              <a:solidFill>
                <a:srgbClr val="000000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40" name="Shape 409">
            <a:extLst>
              <a:ext uri="{FF2B5EF4-FFF2-40B4-BE49-F238E27FC236}">
                <a16:creationId xmlns:a16="http://schemas.microsoft.com/office/drawing/2014/main" id="{FD8812F5-F83C-4B7A-808A-F75D6B0F0E1E}"/>
              </a:ext>
            </a:extLst>
          </p:cNvPr>
          <p:cNvSpPr/>
          <p:nvPr/>
        </p:nvSpPr>
        <p:spPr>
          <a:xfrm>
            <a:off x="2544763" y="4759325"/>
            <a:ext cx="2540000" cy="3698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1" dirty="0">
                <a:solidFill>
                  <a:srgbClr val="262699"/>
                </a:solidFill>
                <a:latin typeface="Calibri"/>
                <a:ea typeface="Calibri"/>
                <a:cs typeface="Calibri"/>
                <a:sym typeface="Calibri"/>
              </a:rPr>
              <a:t>Stack Pointer: </a:t>
            </a:r>
            <a:r>
              <a:rPr lang="en-US" sz="2400" b="1" dirty="0">
                <a:solidFill>
                  <a:schemeClr val="dk1"/>
                </a:solidFill>
                <a:latin typeface="Courier New" panose="02070309020205020404" pitchFamily="49" charset="0"/>
                <a:ea typeface="Courier"/>
                <a:cs typeface="Courier New" panose="02070309020205020404" pitchFamily="49" charset="0"/>
                <a:sym typeface="Courier"/>
              </a:rPr>
              <a:t>%</a:t>
            </a:r>
            <a:r>
              <a:rPr lang="en-US" sz="2400" b="1" dirty="0" err="1">
                <a:solidFill>
                  <a:schemeClr val="dk1"/>
                </a:solidFill>
                <a:latin typeface="Courier New" panose="02070309020205020404" pitchFamily="49" charset="0"/>
                <a:ea typeface="Courier"/>
                <a:cs typeface="Courier New" panose="02070309020205020404" pitchFamily="49" charset="0"/>
                <a:sym typeface="Courier"/>
              </a:rPr>
              <a:t>rsp</a:t>
            </a:r>
            <a:endParaRPr sz="2400" b="1" dirty="0">
              <a:solidFill>
                <a:schemeClr val="dk1"/>
              </a:solidFill>
              <a:latin typeface="Courier New" panose="02070309020205020404" pitchFamily="49" charset="0"/>
              <a:ea typeface="Courier"/>
              <a:cs typeface="Courier New" panose="02070309020205020404" pitchFamily="49" charset="0"/>
              <a:sym typeface="Courier"/>
            </a:endParaRPr>
          </a:p>
        </p:txBody>
      </p:sp>
      <p:sp>
        <p:nvSpPr>
          <p:cNvPr id="41" name="Shape 410">
            <a:extLst>
              <a:ext uri="{FF2B5EF4-FFF2-40B4-BE49-F238E27FC236}">
                <a16:creationId xmlns:a16="http://schemas.microsoft.com/office/drawing/2014/main" id="{35335F30-9EC7-4356-BF50-5D8F0B40C21F}"/>
              </a:ext>
            </a:extLst>
          </p:cNvPr>
          <p:cNvSpPr/>
          <p:nvPr/>
        </p:nvSpPr>
        <p:spPr>
          <a:xfrm>
            <a:off x="5629276" y="5943600"/>
            <a:ext cx="1557338" cy="444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1">
                <a:solidFill>
                  <a:srgbClr val="262699"/>
                </a:solidFill>
                <a:latin typeface="Calibri"/>
                <a:ea typeface="Calibri"/>
                <a:cs typeface="Calibri"/>
                <a:sym typeface="Calibri"/>
              </a:rPr>
              <a:t>Stack “Top”</a:t>
            </a:r>
            <a:endParaRPr/>
          </a:p>
        </p:txBody>
      </p:sp>
      <p:sp>
        <p:nvSpPr>
          <p:cNvPr id="42" name="Shape 411">
            <a:extLst>
              <a:ext uri="{FF2B5EF4-FFF2-40B4-BE49-F238E27FC236}">
                <a16:creationId xmlns:a16="http://schemas.microsoft.com/office/drawing/2014/main" id="{046913A4-517E-4280-8228-9FB69CF03556}"/>
              </a:ext>
            </a:extLst>
          </p:cNvPr>
          <p:cNvSpPr/>
          <p:nvPr/>
        </p:nvSpPr>
        <p:spPr>
          <a:xfrm rot="10800000" flipH="1">
            <a:off x="6096001" y="5562600"/>
            <a:ext cx="609600" cy="381000"/>
          </a:xfrm>
          <a:custGeom>
            <a:avLst/>
            <a:gdLst/>
            <a:ahLst/>
            <a:cxnLst/>
            <a:rect l="0" t="0" r="0" b="0"/>
            <a:pathLst>
              <a:path w="21600" h="21600" extrusionOk="0">
                <a:moveTo>
                  <a:pt x="0" y="10800"/>
                </a:moveTo>
                <a:lnTo>
                  <a:pt x="5400" y="10800"/>
                </a:lnTo>
                <a:lnTo>
                  <a:pt x="5400" y="0"/>
                </a:lnTo>
                <a:lnTo>
                  <a:pt x="16200" y="0"/>
                </a:lnTo>
                <a:lnTo>
                  <a:pt x="16200" y="10800"/>
                </a:lnTo>
                <a:lnTo>
                  <a:pt x="21600" y="10800"/>
                </a:lnTo>
                <a:lnTo>
                  <a:pt x="10800" y="21600"/>
                </a:lnTo>
                <a:close/>
                <a:moveTo>
                  <a:pt x="0" y="10800"/>
                </a:moveTo>
              </a:path>
            </a:pathLst>
          </a:custGeom>
          <a:solidFill>
            <a:srgbClr val="980002"/>
          </a:solidFill>
          <a:ln>
            <a:noFill/>
          </a:ln>
          <a:effectLst>
            <a:outerShdw dist="76199" dir="2700000" algn="ctr" rotWithShape="0">
              <a:schemeClr val="lt2">
                <a:alpha val="74901"/>
              </a:schemeClr>
            </a:outerShdw>
          </a:effectLst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4200">
              <a:solidFill>
                <a:srgbClr val="000000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43" name="Shape 412">
            <a:extLst>
              <a:ext uri="{FF2B5EF4-FFF2-40B4-BE49-F238E27FC236}">
                <a16:creationId xmlns:a16="http://schemas.microsoft.com/office/drawing/2014/main" id="{4718E10E-51E5-4FA5-8940-17C4C24901F7}"/>
              </a:ext>
            </a:extLst>
          </p:cNvPr>
          <p:cNvSpPr/>
          <p:nvPr/>
        </p:nvSpPr>
        <p:spPr>
          <a:xfrm>
            <a:off x="5822758" y="5154651"/>
            <a:ext cx="1103970" cy="369849"/>
          </a:xfrm>
          <a:prstGeom prst="ellipse">
            <a:avLst/>
          </a:prstGeom>
          <a:solidFill>
            <a:srgbClr val="FFFF00"/>
          </a:solidFill>
          <a:ln w="254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0" rIns="91425" bIns="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Gill Sans"/>
              <a:buNone/>
            </a:pPr>
            <a:r>
              <a:rPr lang="en-US" sz="2000" b="0" i="0" u="none" strike="noStrike" cap="none">
                <a:solidFill>
                  <a:srgbClr val="000000"/>
                </a:solidFill>
                <a:latin typeface="Gill Sans"/>
                <a:ea typeface="Gill Sans"/>
                <a:cs typeface="Gill Sans"/>
                <a:sym typeface="Gill Sans"/>
              </a:rPr>
              <a:t>val</a:t>
            </a:r>
            <a:endParaRPr sz="2000" b="0" i="0" u="none" strike="noStrike" cap="none">
              <a:solidFill>
                <a:srgbClr val="000000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44" name="Shape 412">
            <a:extLst>
              <a:ext uri="{FF2B5EF4-FFF2-40B4-BE49-F238E27FC236}">
                <a16:creationId xmlns:a16="http://schemas.microsoft.com/office/drawing/2014/main" id="{20F02BE7-AF56-4EED-91A2-303189173FFF}"/>
              </a:ext>
            </a:extLst>
          </p:cNvPr>
          <p:cNvSpPr/>
          <p:nvPr/>
        </p:nvSpPr>
        <p:spPr>
          <a:xfrm>
            <a:off x="5822758" y="5154651"/>
            <a:ext cx="1103970" cy="369849"/>
          </a:xfrm>
          <a:prstGeom prst="ellipse">
            <a:avLst/>
          </a:prstGeom>
          <a:solidFill>
            <a:srgbClr val="FFFF00"/>
          </a:solidFill>
          <a:ln w="254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0" rIns="91425" bIns="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Gill Sans"/>
              <a:buNone/>
            </a:pPr>
            <a:r>
              <a:rPr lang="en-US" sz="2000" b="0" i="0" u="none" strike="noStrike" cap="none">
                <a:solidFill>
                  <a:srgbClr val="000000"/>
                </a:solidFill>
                <a:latin typeface="Gill Sans"/>
                <a:ea typeface="Gill Sans"/>
                <a:cs typeface="Gill Sans"/>
                <a:sym typeface="Gill Sans"/>
              </a:rPr>
              <a:t>val</a:t>
            </a:r>
            <a:endParaRPr sz="2000" b="0" i="0" u="none" strike="noStrike" cap="none">
              <a:solidFill>
                <a:srgbClr val="000000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45" name="Shape 411">
            <a:extLst>
              <a:ext uri="{FF2B5EF4-FFF2-40B4-BE49-F238E27FC236}">
                <a16:creationId xmlns:a16="http://schemas.microsoft.com/office/drawing/2014/main" id="{DCEE7B05-1DD8-409F-9E81-625FB931546E}"/>
              </a:ext>
            </a:extLst>
          </p:cNvPr>
          <p:cNvSpPr/>
          <p:nvPr/>
        </p:nvSpPr>
        <p:spPr>
          <a:xfrm rot="10800000" flipH="1">
            <a:off x="6096000" y="5180575"/>
            <a:ext cx="609600" cy="763024"/>
          </a:xfrm>
          <a:custGeom>
            <a:avLst/>
            <a:gdLst/>
            <a:ahLst/>
            <a:cxnLst/>
            <a:rect l="0" t="0" r="0" b="0"/>
            <a:pathLst>
              <a:path w="21600" h="21600" extrusionOk="0">
                <a:moveTo>
                  <a:pt x="0" y="10800"/>
                </a:moveTo>
                <a:lnTo>
                  <a:pt x="5400" y="10800"/>
                </a:lnTo>
                <a:lnTo>
                  <a:pt x="5400" y="0"/>
                </a:lnTo>
                <a:lnTo>
                  <a:pt x="16200" y="0"/>
                </a:lnTo>
                <a:lnTo>
                  <a:pt x="16200" y="10800"/>
                </a:lnTo>
                <a:lnTo>
                  <a:pt x="21600" y="10800"/>
                </a:lnTo>
                <a:lnTo>
                  <a:pt x="10800" y="21600"/>
                </a:lnTo>
                <a:close/>
                <a:moveTo>
                  <a:pt x="0" y="10800"/>
                </a:moveTo>
              </a:path>
            </a:pathLst>
          </a:custGeom>
          <a:solidFill>
            <a:srgbClr val="980002"/>
          </a:solidFill>
          <a:ln>
            <a:noFill/>
          </a:ln>
          <a:effectLst>
            <a:outerShdw dist="76199" dir="2700000" algn="ctr" rotWithShape="0">
              <a:schemeClr val="lt2">
                <a:alpha val="74901"/>
              </a:schemeClr>
            </a:outerShdw>
          </a:effectLst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4200">
              <a:solidFill>
                <a:srgbClr val="000000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46" name="Shape 488">
            <a:extLst>
              <a:ext uri="{FF2B5EF4-FFF2-40B4-BE49-F238E27FC236}">
                <a16:creationId xmlns:a16="http://schemas.microsoft.com/office/drawing/2014/main" id="{33771B08-4CBA-43A9-B3AF-9D44A7CE944D}"/>
              </a:ext>
            </a:extLst>
          </p:cNvPr>
          <p:cNvSpPr txBox="1"/>
          <p:nvPr/>
        </p:nvSpPr>
        <p:spPr>
          <a:xfrm>
            <a:off x="172129" y="3591812"/>
            <a:ext cx="5335841" cy="1077218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Value is </a:t>
            </a:r>
            <a:r>
              <a:rPr lang="en-US" sz="3200" b="1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copied</a:t>
            </a:r>
            <a:r>
              <a:rPr lang="en-US" sz="3200" dirty="0">
                <a:latin typeface="Calibri"/>
                <a:ea typeface="Calibri"/>
                <a:cs typeface="Calibri"/>
                <a:sym typeface="Calibri"/>
              </a:rPr>
              <a:t>;</a:t>
            </a:r>
            <a:r>
              <a:rPr lang="en-US" sz="32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it remains</a:t>
            </a:r>
            <a:br>
              <a:rPr lang="en-US" sz="32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en-US" sz="32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in memor</a:t>
            </a:r>
            <a:r>
              <a:rPr lang="en-US" sz="3200" dirty="0">
                <a:latin typeface="Calibri"/>
                <a:ea typeface="Calibri"/>
                <a:cs typeface="Calibri"/>
                <a:sym typeface="Calibri"/>
              </a:rPr>
              <a:t>y at old </a:t>
            </a:r>
            <a:r>
              <a:rPr lang="en-US" sz="3200" b="1" dirty="0">
                <a:latin typeface="Courier New" panose="02070309020205020404" pitchFamily="49" charset="0"/>
                <a:ea typeface="Calibri"/>
                <a:cs typeface="Courier New" panose="02070309020205020404" pitchFamily="49" charset="0"/>
                <a:sym typeface="Calibri"/>
              </a:rPr>
              <a:t>%</a:t>
            </a:r>
            <a:r>
              <a:rPr lang="en-US" sz="3200" b="1" dirty="0" err="1">
                <a:latin typeface="Courier New" panose="02070309020205020404" pitchFamily="49" charset="0"/>
                <a:ea typeface="Calibri"/>
                <a:cs typeface="Courier New" panose="02070309020205020404" pitchFamily="49" charset="0"/>
                <a:sym typeface="Calibri"/>
              </a:rPr>
              <a:t>rsp</a:t>
            </a:r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38889E-6 -2.22222E-6 L -0.20365 -2.22222E-6 C -0.29514 -2.22222E-6 -0.40729 -0.08611 -0.40729 -0.15602 L -0.40729 -0.3118 " pathEditMode="relative" rAng="0" ptsTypes="AAAA">
                                      <p:cBhvr>
                                        <p:cTn id="6" dur="2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0365" y="-1560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1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000"/>
                            </p:stCondLst>
                            <p:childTnLst>
                              <p:par>
                                <p:cTn id="1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1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 animBg="1"/>
      <p:bldP spid="28" grpId="0"/>
      <p:bldP spid="29" grpId="0" animBg="1"/>
      <p:bldP spid="42" grpId="0" animBg="1"/>
      <p:bldP spid="44" grpId="0" animBg="1"/>
      <p:bldP spid="45" grpId="0" animBg="1"/>
      <p:bldP spid="4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8304AB-C842-AA13-0F55-9F55766446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Assembly Syntax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07E38A5-F7CA-88E1-3368-2DF35836736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Intel versus AT&amp;T</a:t>
            </a:r>
          </a:p>
          <a:p>
            <a:pPr marL="546100" lvl="1" indent="0">
              <a:buNone/>
            </a:pPr>
            <a:r>
              <a:rPr lang="en-US" dirty="0"/>
              <a:t>In this class we will be using the AT&amp;T syntax</a:t>
            </a:r>
          </a:p>
          <a:p>
            <a:pPr marL="137160" indent="0">
              <a:buNone/>
            </a:pPr>
            <a:endParaRPr lang="en-US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2067808B-F144-30F7-EC26-6BA225A618C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44004167"/>
              </p:ext>
            </p:extLst>
          </p:nvPr>
        </p:nvGraphicFramePr>
        <p:xfrm>
          <a:off x="568597" y="2646415"/>
          <a:ext cx="8006806" cy="2595586"/>
        </p:xfrm>
        <a:graphic>
          <a:graphicData uri="http://schemas.openxmlformats.org/drawingml/2006/table">
            <a:tbl>
              <a:tblPr>
                <a:tableStyleId>{37CBDAAD-7E24-4B06-BBAF-3711D7D97985}</a:tableStyleId>
              </a:tblPr>
              <a:tblGrid>
                <a:gridCol w="1815331">
                  <a:extLst>
                    <a:ext uri="{9D8B030D-6E8A-4147-A177-3AD203B41FA5}">
                      <a16:colId xmlns:a16="http://schemas.microsoft.com/office/drawing/2014/main" val="807238215"/>
                    </a:ext>
                  </a:extLst>
                </a:gridCol>
                <a:gridCol w="2903477">
                  <a:extLst>
                    <a:ext uri="{9D8B030D-6E8A-4147-A177-3AD203B41FA5}">
                      <a16:colId xmlns:a16="http://schemas.microsoft.com/office/drawing/2014/main" val="3898402266"/>
                    </a:ext>
                  </a:extLst>
                </a:gridCol>
                <a:gridCol w="3287998">
                  <a:extLst>
                    <a:ext uri="{9D8B030D-6E8A-4147-A177-3AD203B41FA5}">
                      <a16:colId xmlns:a16="http://schemas.microsoft.com/office/drawing/2014/main" val="1317597330"/>
                    </a:ext>
                  </a:extLst>
                </a:gridCol>
              </a:tblGrid>
              <a:tr h="331875"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800" b="1" dirty="0">
                          <a:solidFill>
                            <a:schemeClr val="bg1"/>
                          </a:solidFill>
                          <a:effectLst/>
                        </a:rPr>
                        <a:t>Feature</a:t>
                      </a:r>
                    </a:p>
                  </a:txBody>
                  <a:tcPr marL="28575" marR="28575" marT="19050" marB="19050" anchor="b">
                    <a:solidFill>
                      <a:srgbClr val="990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800" b="1" dirty="0">
                          <a:solidFill>
                            <a:schemeClr val="bg1"/>
                          </a:solidFill>
                          <a:effectLst/>
                        </a:rPr>
                        <a:t>AT&amp;T Syntax</a:t>
                      </a:r>
                    </a:p>
                  </a:txBody>
                  <a:tcPr marL="28575" marR="28575" marT="19050" marB="19050" anchor="b">
                    <a:solidFill>
                      <a:srgbClr val="990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800" b="1" dirty="0">
                          <a:solidFill>
                            <a:schemeClr val="bg1"/>
                          </a:solidFill>
                          <a:effectLst/>
                        </a:rPr>
                        <a:t>Intel Syntax</a:t>
                      </a:r>
                    </a:p>
                  </a:txBody>
                  <a:tcPr marL="28575" marR="28575" marT="19050" marB="19050" anchor="b">
                    <a:solidFill>
                      <a:srgbClr val="99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54291309"/>
                  </a:ext>
                </a:extLst>
              </a:tr>
              <a:tr h="331875"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b="1" dirty="0">
                          <a:effectLst/>
                        </a:rPr>
                        <a:t>Operand Order</a:t>
                      </a:r>
                    </a:p>
                  </a:txBody>
                  <a:tcPr marL="28575" marR="28575" marT="19050" marB="19050" anchor="ctr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dirty="0">
                          <a:effectLst/>
                        </a:rPr>
                        <a:t>source, destination</a:t>
                      </a:r>
                    </a:p>
                  </a:txBody>
                  <a:tcPr marL="28575" marR="28575" marT="19050" marB="19050" anchor="ctr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dirty="0">
                          <a:effectLst/>
                        </a:rPr>
                        <a:t>destination, source</a:t>
                      </a:r>
                    </a:p>
                  </a:txBody>
                  <a:tcPr marL="0" marR="0" marT="19050" marB="19050" anchor="ctr"/>
                </a:tc>
                <a:extLst>
                  <a:ext uri="{0D108BD9-81ED-4DB2-BD59-A6C34878D82A}">
                    <a16:rowId xmlns:a16="http://schemas.microsoft.com/office/drawing/2014/main" val="1150972679"/>
                  </a:ext>
                </a:extLst>
              </a:tr>
              <a:tr h="331875"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b="1" dirty="0">
                          <a:effectLst/>
                        </a:rPr>
                        <a:t>Register Prefix</a:t>
                      </a:r>
                    </a:p>
                  </a:txBody>
                  <a:tcPr marL="28575" marR="28575" marT="19050" marB="19050" anchor="ctr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>
                          <a:effectLst/>
                        </a:rPr>
                        <a:t>% (e.g., %eax)</a:t>
                      </a:r>
                    </a:p>
                  </a:txBody>
                  <a:tcPr marL="28575" marR="28575" marT="19050" marB="19050" anchor="ctr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>
                          <a:effectLst/>
                        </a:rPr>
                        <a:t>None (e.g., eax)</a:t>
                      </a:r>
                    </a:p>
                  </a:txBody>
                  <a:tcPr marL="28575" marR="28575" marT="19050" marB="19050" anchor="ctr"/>
                </a:tc>
                <a:extLst>
                  <a:ext uri="{0D108BD9-81ED-4DB2-BD59-A6C34878D82A}">
                    <a16:rowId xmlns:a16="http://schemas.microsoft.com/office/drawing/2014/main" val="2358618537"/>
                  </a:ext>
                </a:extLst>
              </a:tr>
              <a:tr h="484211"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b="1" dirty="0">
                          <a:effectLst/>
                        </a:rPr>
                        <a:t>Immediate Value Prefix</a:t>
                      </a:r>
                    </a:p>
                  </a:txBody>
                  <a:tcPr marL="28575" marR="28575" marT="19050" marB="19050" anchor="ctr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dirty="0">
                          <a:effectLst/>
                        </a:rPr>
                        <a:t>$ (e.g., $10)</a:t>
                      </a:r>
                    </a:p>
                  </a:txBody>
                  <a:tcPr marL="28575" marR="28575" marT="19050" marB="19050" anchor="ctr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dirty="0">
                          <a:effectLst/>
                        </a:rPr>
                        <a:t>None (e.g., 10)</a:t>
                      </a:r>
                    </a:p>
                  </a:txBody>
                  <a:tcPr marL="28575" marR="28575" marT="19050" marB="19050" anchor="ctr"/>
                </a:tc>
                <a:extLst>
                  <a:ext uri="{0D108BD9-81ED-4DB2-BD59-A6C34878D82A}">
                    <a16:rowId xmlns:a16="http://schemas.microsoft.com/office/drawing/2014/main" val="1164915863"/>
                  </a:ext>
                </a:extLst>
              </a:tr>
              <a:tr h="479203"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b="1" dirty="0">
                          <a:effectLst/>
                        </a:rPr>
                        <a:t>Memory Addressing</a:t>
                      </a:r>
                    </a:p>
                  </a:txBody>
                  <a:tcPr marL="28575" marR="28575" marT="19050" marB="19050" anchor="ctr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dirty="0">
                          <a:effectLst/>
                        </a:rPr>
                        <a:t>displacement(base, index, scale)</a:t>
                      </a:r>
                    </a:p>
                  </a:txBody>
                  <a:tcPr marL="28575" marR="28575" marT="19050" marB="19050" anchor="ctr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dirty="0">
                          <a:effectLst/>
                        </a:rPr>
                        <a:t>[base + index*scale + displacement]</a:t>
                      </a:r>
                    </a:p>
                  </a:txBody>
                  <a:tcPr marL="0" marR="0" marT="19050" marB="19050" anchor="ctr"/>
                </a:tc>
                <a:extLst>
                  <a:ext uri="{0D108BD9-81ED-4DB2-BD59-A6C34878D82A}">
                    <a16:rowId xmlns:a16="http://schemas.microsoft.com/office/drawing/2014/main" val="2907439497"/>
                  </a:ext>
                </a:extLst>
              </a:tr>
              <a:tr h="636547"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b="1" dirty="0">
                          <a:effectLst/>
                        </a:rPr>
                        <a:t>Operand Size Suffix</a:t>
                      </a:r>
                    </a:p>
                  </a:txBody>
                  <a:tcPr marL="28575" marR="28575" marT="19050" marB="19050" anchor="ctr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dirty="0">
                          <a:effectLst/>
                        </a:rPr>
                        <a:t>b, w, l, q (e.g., </a:t>
                      </a:r>
                      <a:r>
                        <a:rPr lang="en-US" dirty="0" err="1">
                          <a:effectLst/>
                        </a:rPr>
                        <a:t>movl</a:t>
                      </a:r>
                      <a:r>
                        <a:rPr lang="en-US" dirty="0">
                          <a:effectLst/>
                        </a:rPr>
                        <a:t>)</a:t>
                      </a:r>
                    </a:p>
                  </a:txBody>
                  <a:tcPr marL="28575" marR="28575" marT="19050" marB="19050" anchor="ctr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dirty="0">
                          <a:effectLst/>
                        </a:rPr>
                        <a:t>Inferred or </a:t>
                      </a:r>
                      <a:r>
                        <a:rPr lang="en-US" dirty="0" err="1">
                          <a:effectLst/>
                        </a:rPr>
                        <a:t>ptr</a:t>
                      </a:r>
                      <a:r>
                        <a:rPr lang="en-US" dirty="0">
                          <a:effectLst/>
                        </a:rPr>
                        <a:t> prefixes (e.g., </a:t>
                      </a:r>
                      <a:r>
                        <a:rPr lang="en-US" dirty="0" err="1">
                          <a:effectLst/>
                        </a:rPr>
                        <a:t>dword</a:t>
                      </a:r>
                      <a:r>
                        <a:rPr lang="en-US" dirty="0">
                          <a:effectLst/>
                        </a:rPr>
                        <a:t> </a:t>
                      </a:r>
                      <a:r>
                        <a:rPr lang="en-US" dirty="0" err="1">
                          <a:effectLst/>
                        </a:rPr>
                        <a:t>ptr</a:t>
                      </a:r>
                      <a:r>
                        <a:rPr lang="en-US" dirty="0">
                          <a:effectLst/>
                        </a:rPr>
                        <a:t>)</a:t>
                      </a:r>
                    </a:p>
                  </a:txBody>
                  <a:tcPr marL="0" marR="0" marT="19050" marB="19050" anchor="ctr"/>
                </a:tc>
                <a:extLst>
                  <a:ext uri="{0D108BD9-81ED-4DB2-BD59-A6C34878D82A}">
                    <a16:rowId xmlns:a16="http://schemas.microsoft.com/office/drawing/2014/main" val="173458967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72761349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3" name="Shape 493"/>
          <p:cNvSpPr txBox="1">
            <a:spLocks noGrp="1"/>
          </p:cNvSpPr>
          <p:nvPr>
            <p:ph type="title"/>
          </p:nvPr>
        </p:nvSpPr>
        <p:spPr>
          <a:xfrm>
            <a:off x="381000" y="254000"/>
            <a:ext cx="83820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8100" tIns="38100" rIns="38100" bIns="38100" anchor="ctr" anchorCtr="0">
            <a:noAutofit/>
          </a:bodyPr>
          <a:lstStyle/>
          <a:p>
            <a:pPr marL="119063" marR="0" lvl="0" indent="-119063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Today</a:t>
            </a:r>
            <a:endParaRPr/>
          </a:p>
        </p:txBody>
      </p:sp>
      <p:sp>
        <p:nvSpPr>
          <p:cNvPr id="494" name="Shape 494"/>
          <p:cNvSpPr txBox="1">
            <a:spLocks noGrp="1"/>
          </p:cNvSpPr>
          <p:nvPr>
            <p:ph type="body" idx="1"/>
          </p:nvPr>
        </p:nvSpPr>
        <p:spPr>
          <a:xfrm>
            <a:off x="381000" y="1397000"/>
            <a:ext cx="8382000" cy="543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8100" tIns="38100" rIns="38100" bIns="38100" anchor="t" anchorCtr="0">
            <a:noAutofit/>
          </a:bodyPr>
          <a:lstStyle/>
          <a:p>
            <a:pPr marL="254000" marR="0" lvl="0" indent="-254000" algn="l" rtl="0"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Char char="⬛"/>
            </a:pPr>
            <a:r>
              <a:rPr lang="en-US" sz="24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Procedures</a:t>
            </a:r>
            <a:endParaRPr dirty="0"/>
          </a:p>
          <a:p>
            <a:pPr marL="514350" marR="0" lvl="1" indent="-234950" algn="l" rtl="0">
              <a:spcBef>
                <a:spcPts val="50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Char char="▪"/>
            </a:pPr>
            <a:r>
              <a:rPr lang="en-US" sz="2000" b="1" i="0" u="none" strike="noStrike" cap="none" dirty="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Stack Structure</a:t>
            </a:r>
            <a:endParaRPr dirty="0"/>
          </a:p>
          <a:p>
            <a:pPr marL="514350" marR="0" lvl="1" indent="-234950" algn="l" rtl="0">
              <a:spcBef>
                <a:spcPts val="50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Char char="▪"/>
            </a:pPr>
            <a:r>
              <a:rPr lang="en-US" sz="2000" b="1" i="0" u="none" strike="noStrike" cap="none" dirty="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Calling Conventions</a:t>
            </a:r>
            <a:endParaRPr dirty="0"/>
          </a:p>
          <a:p>
            <a:pPr marL="800100" marR="0" lvl="2" indent="-203200" algn="l" rtl="0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Noto Sans Symbols"/>
              <a:buChar char="▪"/>
            </a:pPr>
            <a:r>
              <a:rPr lang="en-US" sz="20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Passing control</a:t>
            </a:r>
            <a:endParaRPr dirty="0"/>
          </a:p>
          <a:p>
            <a:pPr marL="800100" marR="0" lvl="2" indent="-203200" algn="l" rtl="0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Noto Sans Symbols"/>
              <a:buChar char="▪"/>
            </a:pPr>
            <a:endParaRPr lang="en-US" dirty="0"/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9" name="Shape 499"/>
          <p:cNvSpPr txBox="1">
            <a:spLocks noGrp="1"/>
          </p:cNvSpPr>
          <p:nvPr>
            <p:ph type="title"/>
          </p:nvPr>
        </p:nvSpPr>
        <p:spPr>
          <a:xfrm>
            <a:off x="6073816" y="0"/>
            <a:ext cx="3070184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8100" tIns="38100" rIns="38100" bIns="381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Code Examples</a:t>
            </a:r>
            <a:endParaRPr/>
          </a:p>
        </p:txBody>
      </p:sp>
      <p:sp>
        <p:nvSpPr>
          <p:cNvPr id="500" name="Shape 500"/>
          <p:cNvSpPr/>
          <p:nvPr/>
        </p:nvSpPr>
        <p:spPr>
          <a:xfrm>
            <a:off x="76199" y="4395486"/>
            <a:ext cx="3963365" cy="1507603"/>
          </a:xfrm>
          <a:prstGeom prst="rect">
            <a:avLst/>
          </a:prstGeom>
          <a:solidFill>
            <a:srgbClr val="CCFFCC"/>
          </a:solidFill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  <a:effectLst>
            <a:outerShdw dist="76199" dir="2700000" algn="ctr" rotWithShape="0">
              <a:schemeClr val="lt2">
                <a:alpha val="74901"/>
              </a:schemeClr>
            </a:outerShdw>
          </a:effectLst>
        </p:spPr>
        <p:txBody>
          <a:bodyPr spcFirstLastPara="1" wrap="square" lIns="38100" tIns="38100" rIns="38100" bIns="381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long mult2(long a, long b)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{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long s = a * b;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return s;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}</a:t>
            </a:r>
            <a:endParaRPr/>
          </a:p>
        </p:txBody>
      </p:sp>
      <p:sp>
        <p:nvSpPr>
          <p:cNvPr id="501" name="Shape 501"/>
          <p:cNvSpPr/>
          <p:nvPr/>
        </p:nvSpPr>
        <p:spPr>
          <a:xfrm>
            <a:off x="76199" y="624069"/>
            <a:ext cx="5835569" cy="1540397"/>
          </a:xfrm>
          <a:prstGeom prst="rect">
            <a:avLst/>
          </a:prstGeom>
          <a:solidFill>
            <a:srgbClr val="F6F5BD"/>
          </a:solidFill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  <a:effectLst>
            <a:outerShdw dist="76199" dir="2700000" algn="ctr" rotWithShape="0">
              <a:schemeClr val="lt2">
                <a:alpha val="74901"/>
              </a:schemeClr>
            </a:outerShdw>
          </a:effectLst>
        </p:spPr>
        <p:txBody>
          <a:bodyPr spcFirstLastPara="1" wrap="square" lIns="38100" tIns="38100" rIns="38100" bIns="381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void multstore(long x, long y, long *dest) 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{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 long t = mult2(x, y);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 *dest = t;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}</a:t>
            </a:r>
            <a:endParaRPr/>
          </a:p>
        </p:txBody>
      </p:sp>
      <p:sp>
        <p:nvSpPr>
          <p:cNvPr id="502" name="Shape 502"/>
          <p:cNvSpPr/>
          <p:nvPr/>
        </p:nvSpPr>
        <p:spPr>
          <a:xfrm>
            <a:off x="2971800" y="4800600"/>
            <a:ext cx="5867400" cy="1828800"/>
          </a:xfrm>
          <a:prstGeom prst="rect">
            <a:avLst/>
          </a:prstGeom>
          <a:solidFill>
            <a:srgbClr val="CCFFCC"/>
          </a:solidFill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  <a:effectLst>
            <a:outerShdw dist="76199" dir="2700000" algn="ctr" rotWithShape="0">
              <a:schemeClr val="lt2">
                <a:alpha val="74901"/>
              </a:schemeClr>
            </a:outerShdw>
          </a:effectLst>
        </p:spPr>
        <p:txBody>
          <a:bodyPr spcFirstLastPara="1" wrap="square" lIns="38100" tIns="38100" rIns="38100" bIns="381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0000000000400550 &lt;mult2&gt;: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400550:  mov    %</a:t>
            </a:r>
            <a:r>
              <a:rPr lang="en-US" sz="1800" dirty="0" err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rdi</a:t>
            </a:r>
            <a:r>
              <a:rPr lang="en-US" sz="18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,%</a:t>
            </a:r>
            <a:r>
              <a:rPr lang="en-US" sz="1800" dirty="0" err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rax</a:t>
            </a:r>
            <a:r>
              <a:rPr lang="en-US" sz="18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	# a 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400553:  </a:t>
            </a:r>
            <a:r>
              <a:rPr lang="en-US" sz="1800" dirty="0" err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imul</a:t>
            </a:r>
            <a:r>
              <a:rPr lang="en-US" sz="18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%</a:t>
            </a:r>
            <a:r>
              <a:rPr lang="en-US" sz="1800" dirty="0" err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rsi</a:t>
            </a:r>
            <a:r>
              <a:rPr lang="en-US" sz="18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,%</a:t>
            </a:r>
            <a:r>
              <a:rPr lang="en-US" sz="1800" dirty="0" err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rax</a:t>
            </a:r>
            <a:r>
              <a:rPr lang="en-US" sz="18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	# a * b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400557:  ret 			# Return</a:t>
            </a:r>
            <a:endParaRPr dirty="0"/>
          </a:p>
        </p:txBody>
      </p:sp>
      <p:sp>
        <p:nvSpPr>
          <p:cNvPr id="503" name="Shape 503"/>
          <p:cNvSpPr/>
          <p:nvPr/>
        </p:nvSpPr>
        <p:spPr>
          <a:xfrm>
            <a:off x="2200154" y="1828800"/>
            <a:ext cx="6781800" cy="2057400"/>
          </a:xfrm>
          <a:prstGeom prst="rect">
            <a:avLst/>
          </a:prstGeom>
          <a:solidFill>
            <a:srgbClr val="F6F5BD"/>
          </a:solidFill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  <a:effectLst>
            <a:outerShdw dist="76199" dir="2700000" algn="ctr" rotWithShape="0">
              <a:schemeClr val="lt2">
                <a:alpha val="74901"/>
              </a:schemeClr>
            </a:outerShdw>
          </a:effectLst>
        </p:spPr>
        <p:txBody>
          <a:bodyPr spcFirstLastPara="1" wrap="square" lIns="38100" tIns="38100" rIns="38100" bIns="381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0000000000400540 &lt;</a:t>
            </a:r>
            <a:r>
              <a:rPr lang="en-US" sz="1800" dirty="0" err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multstore</a:t>
            </a:r>
            <a:r>
              <a:rPr lang="en-US" sz="18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&gt;: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400540: push   %</a:t>
            </a:r>
            <a:r>
              <a:rPr lang="en-US" sz="1800" dirty="0" err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rbx</a:t>
            </a:r>
            <a:r>
              <a:rPr lang="en-US" sz="18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		# Save %</a:t>
            </a:r>
            <a:r>
              <a:rPr lang="en-US" sz="1800" dirty="0" err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rbx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400541: mov    %</a:t>
            </a:r>
            <a:r>
              <a:rPr lang="en-US" sz="1800" dirty="0" err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rdx</a:t>
            </a:r>
            <a:r>
              <a:rPr lang="en-US" sz="18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,%</a:t>
            </a:r>
            <a:r>
              <a:rPr lang="en-US" sz="1800" dirty="0" err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rbx</a:t>
            </a:r>
            <a:r>
              <a:rPr lang="en-US" sz="18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		# Save </a:t>
            </a:r>
            <a:r>
              <a:rPr lang="en-US" sz="1800" dirty="0" err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dest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400544: call   400550 &lt;mult2&gt;	# mult2(</a:t>
            </a:r>
            <a:r>
              <a:rPr lang="en-US" sz="1800" dirty="0" err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x,y</a:t>
            </a:r>
            <a:r>
              <a:rPr lang="en-US" sz="18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)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400549: mov    %</a:t>
            </a:r>
            <a:r>
              <a:rPr lang="en-US" sz="1800" dirty="0" err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rax</a:t>
            </a:r>
            <a:r>
              <a:rPr lang="en-US" sz="18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,(%</a:t>
            </a:r>
            <a:r>
              <a:rPr lang="en-US" sz="1800" dirty="0" err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rbx</a:t>
            </a:r>
            <a:r>
              <a:rPr lang="en-US" sz="18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)	# Save at </a:t>
            </a:r>
            <a:r>
              <a:rPr lang="en-US" sz="1800" dirty="0" err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dest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40054c: pop    %</a:t>
            </a:r>
            <a:r>
              <a:rPr lang="en-US" sz="1800" dirty="0" err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rbx</a:t>
            </a:r>
            <a:r>
              <a:rPr lang="en-US" sz="18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		# Restore %</a:t>
            </a:r>
            <a:r>
              <a:rPr lang="en-US" sz="1800" dirty="0" err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rbx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40054d: ret 			# Return</a:t>
            </a:r>
            <a:endParaRPr dirty="0"/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8" name="Shape 508"/>
          <p:cNvSpPr txBox="1">
            <a:spLocks noGrp="1"/>
          </p:cNvSpPr>
          <p:nvPr>
            <p:ph type="title"/>
          </p:nvPr>
        </p:nvSpPr>
        <p:spPr>
          <a:xfrm>
            <a:off x="381000" y="254000"/>
            <a:ext cx="83820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8100" tIns="38100" rIns="38100" bIns="38100" anchor="ctr" anchorCtr="0">
            <a:noAutofit/>
          </a:bodyPr>
          <a:lstStyle/>
          <a:p>
            <a:pPr marL="119063" marR="0" lvl="0" indent="-119063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Procedure Control Flow</a:t>
            </a:r>
            <a:endParaRPr/>
          </a:p>
        </p:txBody>
      </p:sp>
      <p:sp>
        <p:nvSpPr>
          <p:cNvPr id="509" name="Shape 509"/>
          <p:cNvSpPr txBox="1">
            <a:spLocks noGrp="1"/>
          </p:cNvSpPr>
          <p:nvPr>
            <p:ph type="body" idx="1"/>
          </p:nvPr>
        </p:nvSpPr>
        <p:spPr>
          <a:xfrm>
            <a:off x="381000" y="1397000"/>
            <a:ext cx="8382000" cy="543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8100" tIns="38100" rIns="38100" bIns="38100" anchor="t" anchorCtr="0">
            <a:noAutofit/>
          </a:bodyPr>
          <a:lstStyle/>
          <a:p>
            <a:pPr marL="254000" marR="0" lvl="0" indent="-254000" algn="l" rtl="0"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Char char="⬛"/>
            </a:pPr>
            <a:r>
              <a:rPr lang="en-US" sz="24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Use stack to support procedure call and return</a:t>
            </a:r>
            <a:endParaRPr dirty="0"/>
          </a:p>
          <a:p>
            <a:pPr marL="254000" marR="0" lvl="0" indent="-254000" algn="l" rtl="0">
              <a:spcBef>
                <a:spcPts val="60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Char char="⬛"/>
            </a:pPr>
            <a:r>
              <a:rPr lang="en-US" sz="2400" b="1" i="0" u="none" strike="noStrike" cap="none" dirty="0">
                <a:solidFill>
                  <a:srgbClr val="980002"/>
                </a:solidFill>
                <a:latin typeface="Calibri"/>
                <a:ea typeface="Calibri"/>
                <a:cs typeface="Calibri"/>
                <a:sym typeface="Calibri"/>
              </a:rPr>
              <a:t>Procedure call:</a:t>
            </a:r>
            <a:r>
              <a:rPr lang="en-US" sz="24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2400" b="1" i="0" u="none" strike="noStrike" cap="none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call label</a:t>
            </a:r>
            <a:endParaRPr sz="2400" b="1" i="0" u="none" strike="noStrike" cap="none" dirty="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552450" marR="0" lvl="1" indent="-234950" algn="l" rtl="0">
              <a:spcBef>
                <a:spcPts val="50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Char char="▪"/>
            </a:pPr>
            <a:r>
              <a:rPr lang="en-US" sz="20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Push return address on stack</a:t>
            </a:r>
            <a:endParaRPr dirty="0"/>
          </a:p>
          <a:p>
            <a:pPr marL="552450" marR="0" lvl="1" indent="-234950" algn="l" rtl="0">
              <a:spcBef>
                <a:spcPts val="50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Char char="▪"/>
            </a:pPr>
            <a:r>
              <a:rPr lang="en-US" sz="20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Jump to </a:t>
            </a:r>
            <a:r>
              <a:rPr lang="en-US" sz="2000" b="1" i="1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label</a:t>
            </a:r>
            <a:endParaRPr sz="20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54000" marR="0" lvl="0" indent="-254000" algn="l" rtl="0">
              <a:spcBef>
                <a:spcPts val="60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Char char="⬛"/>
            </a:pPr>
            <a:r>
              <a:rPr lang="en-US" sz="24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Return address:</a:t>
            </a:r>
            <a:endParaRPr dirty="0"/>
          </a:p>
          <a:p>
            <a:pPr marL="552450" marR="0" lvl="1" indent="-234950" algn="l" rtl="0">
              <a:spcBef>
                <a:spcPts val="50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Char char="▪"/>
            </a:pPr>
            <a:r>
              <a:rPr lang="en-US" sz="20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Address of the next instruction right after call</a:t>
            </a:r>
            <a:endParaRPr dirty="0"/>
          </a:p>
          <a:p>
            <a:pPr marL="552450" marR="0" lvl="1" indent="-234950" algn="l" rtl="0">
              <a:spcBef>
                <a:spcPts val="50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Char char="▪"/>
            </a:pPr>
            <a:r>
              <a:rPr lang="en-US" sz="20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Example from disassembly</a:t>
            </a:r>
            <a:endParaRPr dirty="0"/>
          </a:p>
          <a:p>
            <a:pPr marL="254000" marR="0" lvl="0" indent="-254000" algn="l" rtl="0">
              <a:spcBef>
                <a:spcPts val="60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Char char="⬛"/>
            </a:pPr>
            <a:r>
              <a:rPr lang="en-US" sz="2400" b="1" i="0" u="none" strike="noStrike" cap="none" dirty="0">
                <a:solidFill>
                  <a:srgbClr val="980002"/>
                </a:solidFill>
                <a:latin typeface="Calibri"/>
                <a:ea typeface="Calibri"/>
                <a:cs typeface="Calibri"/>
                <a:sym typeface="Calibri"/>
              </a:rPr>
              <a:t>Procedure return:</a:t>
            </a:r>
            <a:r>
              <a:rPr lang="en-US" sz="24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2400" b="1" i="0" u="none" strike="noStrike" cap="none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ret</a:t>
            </a:r>
            <a:endParaRPr sz="2400" b="1" i="0" u="none" strike="noStrike" cap="none" dirty="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552450" marR="0" lvl="1" indent="-234950" algn="l" rtl="0">
              <a:spcBef>
                <a:spcPts val="50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Char char="▪"/>
            </a:pPr>
            <a:r>
              <a:rPr lang="en-US" sz="20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Pop address from stack</a:t>
            </a:r>
            <a:endParaRPr dirty="0"/>
          </a:p>
          <a:p>
            <a:pPr marL="552450" marR="0" lvl="1" indent="-234950" algn="l" rtl="0">
              <a:spcBef>
                <a:spcPts val="50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Char char="▪"/>
            </a:pPr>
            <a:r>
              <a:rPr lang="en-US" sz="20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Jump to address</a:t>
            </a:r>
          </a:p>
          <a:p>
            <a:pPr marL="552450" marR="0" lvl="1" indent="-234950" algn="l" rtl="0">
              <a:spcBef>
                <a:spcPts val="50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Char char="▪"/>
            </a:pPr>
            <a:endParaRPr lang="en-US" dirty="0"/>
          </a:p>
          <a:p>
            <a:pPr marL="0" indent="0">
              <a:spcBef>
                <a:spcPts val="500"/>
              </a:spcBef>
              <a:buSzPts val="2200"/>
              <a:buNone/>
            </a:pPr>
            <a:r>
              <a:rPr lang="en-US" dirty="0"/>
              <a:t>These instructions are sometimes printed with a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q</a:t>
            </a:r>
            <a:r>
              <a:rPr lang="en-US" dirty="0"/>
              <a:t> suffix</a:t>
            </a:r>
          </a:p>
          <a:p>
            <a:pPr marL="552450" lvl="1" indent="-234950"/>
            <a:r>
              <a:rPr lang="en-US" dirty="0"/>
              <a:t>This is just to remind you that you’re looking at 64-bit code</a:t>
            </a:r>
            <a:endParaRPr dirty="0"/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4" name="Shape 514"/>
          <p:cNvSpPr txBox="1">
            <a:spLocks noGrp="1"/>
          </p:cNvSpPr>
          <p:nvPr>
            <p:ph type="title"/>
          </p:nvPr>
        </p:nvSpPr>
        <p:spPr>
          <a:xfrm>
            <a:off x="381000" y="254000"/>
            <a:ext cx="83820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8100" tIns="38100" rIns="38100" bIns="381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Control Flow Example #1</a:t>
            </a:r>
            <a:endParaRPr/>
          </a:p>
        </p:txBody>
      </p:sp>
      <p:sp>
        <p:nvSpPr>
          <p:cNvPr id="515" name="Shape 515"/>
          <p:cNvSpPr/>
          <p:nvPr/>
        </p:nvSpPr>
        <p:spPr>
          <a:xfrm>
            <a:off x="228600" y="3962400"/>
            <a:ext cx="4495800" cy="1524000"/>
          </a:xfrm>
          <a:prstGeom prst="rect">
            <a:avLst/>
          </a:prstGeom>
          <a:solidFill>
            <a:srgbClr val="CCFFCC"/>
          </a:solidFill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  <a:effectLst>
            <a:outerShdw dist="76199" dir="2700000" algn="ctr" rotWithShape="0">
              <a:schemeClr val="lt2">
                <a:alpha val="74901"/>
              </a:schemeClr>
            </a:outerShdw>
          </a:effectLst>
        </p:spPr>
        <p:txBody>
          <a:bodyPr spcFirstLastPara="1" wrap="square" lIns="38100" tIns="38100" rIns="38100" bIns="381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0000000000400550 &lt;mult2&gt;: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400550:  mov    %</a:t>
            </a:r>
            <a:r>
              <a:rPr lang="en-US" sz="1800" dirty="0" err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rdi</a:t>
            </a:r>
            <a:r>
              <a:rPr lang="en-US" sz="18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,%</a:t>
            </a:r>
            <a:r>
              <a:rPr lang="en-US" sz="1800" dirty="0" err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rax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•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•</a:t>
            </a:r>
            <a:endParaRPr sz="1800" dirty="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400557:  ret</a:t>
            </a:r>
            <a:endParaRPr dirty="0"/>
          </a:p>
        </p:txBody>
      </p:sp>
      <p:sp>
        <p:nvSpPr>
          <p:cNvPr id="516" name="Shape 516"/>
          <p:cNvSpPr/>
          <p:nvPr/>
        </p:nvSpPr>
        <p:spPr>
          <a:xfrm>
            <a:off x="228600" y="1295400"/>
            <a:ext cx="4495800" cy="2057400"/>
          </a:xfrm>
          <a:prstGeom prst="rect">
            <a:avLst/>
          </a:prstGeom>
          <a:solidFill>
            <a:srgbClr val="F6F5BD"/>
          </a:solidFill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  <a:effectLst>
            <a:outerShdw dist="76199" dir="2700000" algn="ctr" rotWithShape="0">
              <a:schemeClr val="lt2">
                <a:alpha val="74901"/>
              </a:schemeClr>
            </a:outerShdw>
          </a:effectLst>
        </p:spPr>
        <p:txBody>
          <a:bodyPr spcFirstLastPara="1" wrap="square" lIns="38100" tIns="38100" rIns="38100" bIns="381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0000000000400540 &lt;</a:t>
            </a:r>
            <a:r>
              <a:rPr lang="en-US" sz="1800" dirty="0" err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multstore</a:t>
            </a:r>
            <a:r>
              <a:rPr lang="en-US" sz="18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&gt;: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•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•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400544: call   400550 &lt;mult2&gt;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400549: mov    %</a:t>
            </a:r>
            <a:r>
              <a:rPr lang="en-US" sz="1800" dirty="0" err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rax</a:t>
            </a:r>
            <a:r>
              <a:rPr lang="en-US" sz="18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,(%</a:t>
            </a:r>
            <a:r>
              <a:rPr lang="en-US" sz="1800" dirty="0" err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rbx</a:t>
            </a:r>
            <a:r>
              <a:rPr lang="en-US" sz="18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)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•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•</a:t>
            </a:r>
            <a:endParaRPr dirty="0"/>
          </a:p>
        </p:txBody>
      </p:sp>
      <p:sp>
        <p:nvSpPr>
          <p:cNvPr id="517" name="Shape 517"/>
          <p:cNvSpPr/>
          <p:nvPr/>
        </p:nvSpPr>
        <p:spPr>
          <a:xfrm>
            <a:off x="6248400" y="3505200"/>
            <a:ext cx="1346200" cy="381000"/>
          </a:xfrm>
          <a:prstGeom prst="rect">
            <a:avLst/>
          </a:prstGeom>
          <a:solidFill>
            <a:srgbClr val="FFCCCC"/>
          </a:solidFill>
          <a:ln w="254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38100" tIns="38100" rIns="38100" bIns="381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dirty="0">
                <a:solidFill>
                  <a:schemeClr val="dk1"/>
                </a:solidFill>
                <a:latin typeface="Courier New" panose="02070309020205020404" pitchFamily="49" charset="0"/>
                <a:ea typeface="Courier"/>
                <a:cs typeface="Courier New" panose="02070309020205020404" pitchFamily="49" charset="0"/>
                <a:sym typeface="Courier"/>
              </a:rPr>
              <a:t>0x400544</a:t>
            </a:r>
            <a:endParaRPr dirty="0"/>
          </a:p>
        </p:txBody>
      </p:sp>
      <p:sp>
        <p:nvSpPr>
          <p:cNvPr id="518" name="Shape 518"/>
          <p:cNvSpPr/>
          <p:nvPr/>
        </p:nvSpPr>
        <p:spPr>
          <a:xfrm>
            <a:off x="6248400" y="2895600"/>
            <a:ext cx="1346200" cy="381000"/>
          </a:xfrm>
          <a:prstGeom prst="rect">
            <a:avLst/>
          </a:prstGeom>
          <a:solidFill>
            <a:srgbClr val="D5F1CF"/>
          </a:solidFill>
          <a:ln w="254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38100" tIns="38100" rIns="38100" bIns="381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dirty="0">
                <a:solidFill>
                  <a:schemeClr val="dk1"/>
                </a:solidFill>
                <a:latin typeface="Courier New" panose="02070309020205020404" pitchFamily="49" charset="0"/>
                <a:ea typeface="Courier"/>
                <a:cs typeface="Courier New" panose="02070309020205020404" pitchFamily="49" charset="0"/>
                <a:sym typeface="Courier"/>
              </a:rPr>
              <a:t>0x120</a:t>
            </a:r>
            <a:endParaRPr dirty="0"/>
          </a:p>
        </p:txBody>
      </p:sp>
      <p:sp>
        <p:nvSpPr>
          <p:cNvPr id="519" name="Shape 519"/>
          <p:cNvSpPr/>
          <p:nvPr/>
        </p:nvSpPr>
        <p:spPr>
          <a:xfrm>
            <a:off x="6248400" y="381000"/>
            <a:ext cx="1346200" cy="1905000"/>
          </a:xfrm>
          <a:prstGeom prst="rect">
            <a:avLst/>
          </a:prstGeom>
          <a:solidFill>
            <a:srgbClr val="D6D6F4"/>
          </a:solidFill>
          <a:ln w="254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rgbClr val="000000"/>
                </a:solidFill>
                <a:latin typeface="Gill Sans"/>
                <a:ea typeface="Gill Sans"/>
                <a:cs typeface="Gill Sans"/>
                <a:sym typeface="Gill Sans"/>
              </a:rPr>
              <a:t>•</a:t>
            </a:r>
            <a:endParaRPr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rgbClr val="000000"/>
                </a:solidFill>
                <a:latin typeface="Gill Sans"/>
                <a:ea typeface="Gill Sans"/>
                <a:cs typeface="Gill Sans"/>
                <a:sym typeface="Gill Sans"/>
              </a:rPr>
              <a:t>•</a:t>
            </a:r>
            <a:endParaRPr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rgbClr val="000000"/>
                </a:solidFill>
                <a:latin typeface="Gill Sans"/>
                <a:ea typeface="Gill Sans"/>
                <a:cs typeface="Gill Sans"/>
                <a:sym typeface="Gill Sans"/>
              </a:rPr>
              <a:t>•</a:t>
            </a:r>
            <a:endParaRPr/>
          </a:p>
        </p:txBody>
      </p:sp>
      <p:sp>
        <p:nvSpPr>
          <p:cNvPr id="520" name="Shape 520"/>
          <p:cNvSpPr/>
          <p:nvPr/>
        </p:nvSpPr>
        <p:spPr>
          <a:xfrm rot="10800000" flipH="1">
            <a:off x="6629400" y="2133600"/>
            <a:ext cx="1676400" cy="990600"/>
          </a:xfrm>
          <a:prstGeom prst="arc">
            <a:avLst>
              <a:gd name="adj1" fmla="val 17108922"/>
              <a:gd name="adj2" fmla="val 4768750"/>
            </a:avLst>
          </a:prstGeom>
          <a:noFill/>
          <a:ln w="25400" cap="flat" cmpd="sng">
            <a:solidFill>
              <a:srgbClr val="008000"/>
            </a:solidFill>
            <a:prstDash val="solid"/>
            <a:round/>
            <a:headEnd type="none" w="sm" len="sm"/>
            <a:tailEnd type="stealth" w="med" len="med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00"/>
              <a:buFont typeface="Gill Sans"/>
              <a:buNone/>
            </a:pPr>
            <a:endParaRPr sz="4200" b="0" i="0" u="none" strike="noStrike" cap="none">
              <a:solidFill>
                <a:srgbClr val="000000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cxnSp>
        <p:nvCxnSpPr>
          <p:cNvPr id="521" name="Shape 521"/>
          <p:cNvCxnSpPr>
            <a:stCxn id="517" idx="1"/>
          </p:cNvCxnSpPr>
          <p:nvPr/>
        </p:nvCxnSpPr>
        <p:spPr>
          <a:xfrm rot="10800000">
            <a:off x="4572000" y="2362200"/>
            <a:ext cx="1676400" cy="1333500"/>
          </a:xfrm>
          <a:prstGeom prst="straightConnector1">
            <a:avLst/>
          </a:prstGeom>
          <a:solidFill>
            <a:schemeClr val="accent1"/>
          </a:solidFill>
          <a:ln w="25400" cap="flat" cmpd="sng">
            <a:solidFill>
              <a:srgbClr val="FF0000"/>
            </a:solidFill>
            <a:prstDash val="solid"/>
            <a:round/>
            <a:headEnd type="none" w="sm" len="sm"/>
            <a:tailEnd type="stealth" w="med" len="med"/>
          </a:ln>
        </p:spPr>
      </p:cxnSp>
      <p:sp>
        <p:nvSpPr>
          <p:cNvPr id="522" name="Shape 522"/>
          <p:cNvSpPr/>
          <p:nvPr/>
        </p:nvSpPr>
        <p:spPr>
          <a:xfrm>
            <a:off x="5472112" y="2895600"/>
            <a:ext cx="638175" cy="381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38100" tIns="38100" rIns="38100" bIns="381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dirty="0">
                <a:solidFill>
                  <a:schemeClr val="dk1"/>
                </a:solidFill>
                <a:latin typeface="Courier New" panose="02070309020205020404" pitchFamily="49" charset="0"/>
                <a:ea typeface="Courier"/>
                <a:cs typeface="Courier New" panose="02070309020205020404" pitchFamily="49" charset="0"/>
                <a:sym typeface="Courier"/>
              </a:rPr>
              <a:t>%</a:t>
            </a:r>
            <a:r>
              <a:rPr lang="en-US" sz="1800" b="1" dirty="0" err="1">
                <a:solidFill>
                  <a:schemeClr val="dk1"/>
                </a:solidFill>
                <a:latin typeface="Courier New" panose="02070309020205020404" pitchFamily="49" charset="0"/>
                <a:ea typeface="Courier"/>
                <a:cs typeface="Courier New" panose="02070309020205020404" pitchFamily="49" charset="0"/>
                <a:sym typeface="Courier"/>
              </a:rPr>
              <a:t>rsp</a:t>
            </a:r>
            <a:endParaRPr sz="1800" b="1" dirty="0">
              <a:solidFill>
                <a:schemeClr val="dk1"/>
              </a:solidFill>
              <a:latin typeface="Courier New" panose="02070309020205020404" pitchFamily="49" charset="0"/>
              <a:ea typeface="Courier"/>
              <a:cs typeface="Courier New" panose="02070309020205020404" pitchFamily="49" charset="0"/>
              <a:sym typeface="Courier"/>
            </a:endParaRPr>
          </a:p>
        </p:txBody>
      </p:sp>
      <p:sp>
        <p:nvSpPr>
          <p:cNvPr id="523" name="Shape 523"/>
          <p:cNvSpPr/>
          <p:nvPr/>
        </p:nvSpPr>
        <p:spPr>
          <a:xfrm>
            <a:off x="5334000" y="1905000"/>
            <a:ext cx="776287" cy="381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38100" tIns="38100" rIns="38100" bIns="381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dirty="0">
                <a:solidFill>
                  <a:schemeClr val="dk1"/>
                </a:solidFill>
                <a:latin typeface="Courier New" panose="02070309020205020404" pitchFamily="49" charset="0"/>
                <a:ea typeface="Courier"/>
                <a:cs typeface="Courier New" panose="02070309020205020404" pitchFamily="49" charset="0"/>
                <a:sym typeface="Courier"/>
              </a:rPr>
              <a:t>0x120</a:t>
            </a:r>
            <a:endParaRPr dirty="0"/>
          </a:p>
        </p:txBody>
      </p:sp>
      <p:sp>
        <p:nvSpPr>
          <p:cNvPr id="524" name="Shape 524"/>
          <p:cNvSpPr/>
          <p:nvPr/>
        </p:nvSpPr>
        <p:spPr>
          <a:xfrm>
            <a:off x="5334000" y="1524000"/>
            <a:ext cx="776287" cy="381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38100" tIns="38100" rIns="38100" bIns="381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dirty="0">
                <a:solidFill>
                  <a:schemeClr val="dk1"/>
                </a:solidFill>
                <a:latin typeface="Courier New" panose="02070309020205020404" pitchFamily="49" charset="0"/>
                <a:ea typeface="Courier"/>
                <a:cs typeface="Courier New" panose="02070309020205020404" pitchFamily="49" charset="0"/>
                <a:sym typeface="Courier"/>
              </a:rPr>
              <a:t>0x128</a:t>
            </a:r>
            <a:endParaRPr dirty="0"/>
          </a:p>
        </p:txBody>
      </p:sp>
      <p:sp>
        <p:nvSpPr>
          <p:cNvPr id="525" name="Shape 525"/>
          <p:cNvSpPr/>
          <p:nvPr/>
        </p:nvSpPr>
        <p:spPr>
          <a:xfrm>
            <a:off x="5334000" y="1143000"/>
            <a:ext cx="776287" cy="381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38100" tIns="38100" rIns="38100" bIns="381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dirty="0">
                <a:solidFill>
                  <a:schemeClr val="dk1"/>
                </a:solidFill>
                <a:latin typeface="Courier New" panose="02070309020205020404" pitchFamily="49" charset="0"/>
                <a:ea typeface="Courier"/>
                <a:cs typeface="Courier New" panose="02070309020205020404" pitchFamily="49" charset="0"/>
                <a:sym typeface="Courier"/>
              </a:rPr>
              <a:t>0x130</a:t>
            </a:r>
            <a:endParaRPr dirty="0"/>
          </a:p>
        </p:txBody>
      </p:sp>
      <p:sp>
        <p:nvSpPr>
          <p:cNvPr id="526" name="Shape 526"/>
          <p:cNvSpPr/>
          <p:nvPr/>
        </p:nvSpPr>
        <p:spPr>
          <a:xfrm>
            <a:off x="5472112" y="3505200"/>
            <a:ext cx="638175" cy="381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38100" tIns="38100" rIns="38100" bIns="381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dirty="0">
                <a:solidFill>
                  <a:schemeClr val="dk1"/>
                </a:solidFill>
                <a:latin typeface="Courier New" panose="02070309020205020404" pitchFamily="49" charset="0"/>
                <a:ea typeface="Courier"/>
                <a:cs typeface="Courier New" panose="02070309020205020404" pitchFamily="49" charset="0"/>
                <a:sym typeface="Courier"/>
              </a:rPr>
              <a:t>%rip</a:t>
            </a:r>
            <a:endParaRPr dirty="0"/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1" name="Shape 531"/>
          <p:cNvSpPr txBox="1">
            <a:spLocks noGrp="1"/>
          </p:cNvSpPr>
          <p:nvPr>
            <p:ph type="title"/>
          </p:nvPr>
        </p:nvSpPr>
        <p:spPr>
          <a:xfrm>
            <a:off x="381000" y="254000"/>
            <a:ext cx="83820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8100" tIns="38100" rIns="38100" bIns="381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Control Flow Example #2</a:t>
            </a:r>
            <a:endParaRPr/>
          </a:p>
        </p:txBody>
      </p:sp>
      <p:sp>
        <p:nvSpPr>
          <p:cNvPr id="532" name="Shape 532"/>
          <p:cNvSpPr/>
          <p:nvPr/>
        </p:nvSpPr>
        <p:spPr>
          <a:xfrm>
            <a:off x="228600" y="3962400"/>
            <a:ext cx="4495800" cy="1524000"/>
          </a:xfrm>
          <a:prstGeom prst="rect">
            <a:avLst/>
          </a:prstGeom>
          <a:solidFill>
            <a:srgbClr val="CCFFCC"/>
          </a:solidFill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  <a:effectLst>
            <a:outerShdw dist="76199" dir="2700000" algn="ctr" rotWithShape="0">
              <a:schemeClr val="lt2">
                <a:alpha val="74901"/>
              </a:schemeClr>
            </a:outerShdw>
          </a:effectLst>
        </p:spPr>
        <p:txBody>
          <a:bodyPr spcFirstLastPara="1" wrap="square" lIns="38100" tIns="38100" rIns="38100" bIns="381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0000000000400550 &lt;mult2&gt;: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400550:  mov    %</a:t>
            </a:r>
            <a:r>
              <a:rPr lang="en-US" sz="1800" dirty="0" err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rdi</a:t>
            </a:r>
            <a:r>
              <a:rPr lang="en-US" sz="18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,%</a:t>
            </a:r>
            <a:r>
              <a:rPr lang="en-US" sz="1800" dirty="0" err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rax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•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•</a:t>
            </a:r>
            <a:endParaRPr sz="1800" dirty="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400557:  ret		</a:t>
            </a:r>
            <a:endParaRPr dirty="0"/>
          </a:p>
        </p:txBody>
      </p:sp>
      <p:sp>
        <p:nvSpPr>
          <p:cNvPr id="533" name="Shape 533"/>
          <p:cNvSpPr/>
          <p:nvPr/>
        </p:nvSpPr>
        <p:spPr>
          <a:xfrm>
            <a:off x="228600" y="1295400"/>
            <a:ext cx="4495800" cy="2057400"/>
          </a:xfrm>
          <a:prstGeom prst="rect">
            <a:avLst/>
          </a:prstGeom>
          <a:solidFill>
            <a:srgbClr val="F6F5BD"/>
          </a:solidFill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  <a:effectLst>
            <a:outerShdw dist="76199" dir="2700000" algn="ctr" rotWithShape="0">
              <a:schemeClr val="lt2">
                <a:alpha val="74901"/>
              </a:schemeClr>
            </a:outerShdw>
          </a:effectLst>
        </p:spPr>
        <p:txBody>
          <a:bodyPr spcFirstLastPara="1" wrap="square" lIns="38100" tIns="38100" rIns="38100" bIns="381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0000000000400540 &lt;</a:t>
            </a:r>
            <a:r>
              <a:rPr lang="en-US" sz="1800" dirty="0" err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multstore</a:t>
            </a:r>
            <a:r>
              <a:rPr lang="en-US" sz="18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&gt;: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•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•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400544: call   400550 &lt;mult2&gt;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400549: mov    %</a:t>
            </a:r>
            <a:r>
              <a:rPr lang="en-US" sz="1800" dirty="0" err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rax</a:t>
            </a:r>
            <a:r>
              <a:rPr lang="en-US" sz="18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,(%</a:t>
            </a:r>
            <a:r>
              <a:rPr lang="en-US" sz="1800" dirty="0" err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rbx</a:t>
            </a:r>
            <a:r>
              <a:rPr lang="en-US" sz="18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)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•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•</a:t>
            </a:r>
            <a:endParaRPr dirty="0"/>
          </a:p>
        </p:txBody>
      </p:sp>
      <p:sp>
        <p:nvSpPr>
          <p:cNvPr id="534" name="Shape 534"/>
          <p:cNvSpPr/>
          <p:nvPr/>
        </p:nvSpPr>
        <p:spPr>
          <a:xfrm>
            <a:off x="6248400" y="3505200"/>
            <a:ext cx="1346200" cy="381000"/>
          </a:xfrm>
          <a:prstGeom prst="rect">
            <a:avLst/>
          </a:prstGeom>
          <a:solidFill>
            <a:srgbClr val="FFCCCC"/>
          </a:solidFill>
          <a:ln w="254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38100" tIns="38100" rIns="38100" bIns="381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dirty="0">
                <a:solidFill>
                  <a:schemeClr val="dk1"/>
                </a:solidFill>
                <a:latin typeface="Courier New" panose="02070309020205020404" pitchFamily="49" charset="0"/>
                <a:ea typeface="Courier"/>
                <a:cs typeface="Courier New" panose="02070309020205020404" pitchFamily="49" charset="0"/>
                <a:sym typeface="Courier"/>
              </a:rPr>
              <a:t>0x400550</a:t>
            </a:r>
            <a:endParaRPr dirty="0"/>
          </a:p>
        </p:txBody>
      </p:sp>
      <p:sp>
        <p:nvSpPr>
          <p:cNvPr id="535" name="Shape 535"/>
          <p:cNvSpPr/>
          <p:nvPr/>
        </p:nvSpPr>
        <p:spPr>
          <a:xfrm>
            <a:off x="6248400" y="2895600"/>
            <a:ext cx="1346200" cy="381000"/>
          </a:xfrm>
          <a:prstGeom prst="rect">
            <a:avLst/>
          </a:prstGeom>
          <a:solidFill>
            <a:srgbClr val="D5F1CF"/>
          </a:solidFill>
          <a:ln w="254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38100" tIns="38100" rIns="38100" bIns="381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dirty="0">
                <a:solidFill>
                  <a:schemeClr val="dk1"/>
                </a:solidFill>
                <a:latin typeface="Courier New" panose="02070309020205020404" pitchFamily="49" charset="0"/>
                <a:ea typeface="Courier"/>
                <a:cs typeface="Courier New" panose="02070309020205020404" pitchFamily="49" charset="0"/>
                <a:sym typeface="Courier"/>
              </a:rPr>
              <a:t>0x118</a:t>
            </a:r>
            <a:endParaRPr dirty="0"/>
          </a:p>
        </p:txBody>
      </p:sp>
      <p:sp>
        <p:nvSpPr>
          <p:cNvPr id="536" name="Shape 536"/>
          <p:cNvSpPr/>
          <p:nvPr/>
        </p:nvSpPr>
        <p:spPr>
          <a:xfrm>
            <a:off x="6248400" y="2286000"/>
            <a:ext cx="1346200" cy="381000"/>
          </a:xfrm>
          <a:prstGeom prst="rect">
            <a:avLst/>
          </a:prstGeom>
          <a:solidFill>
            <a:srgbClr val="D6D6F4"/>
          </a:solidFill>
          <a:ln w="254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38100" tIns="38100" rIns="38100" bIns="381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dirty="0">
                <a:solidFill>
                  <a:schemeClr val="dk1"/>
                </a:solidFill>
                <a:latin typeface="Courier New" panose="02070309020205020404" pitchFamily="49" charset="0"/>
                <a:ea typeface="Courier"/>
                <a:cs typeface="Courier New" panose="02070309020205020404" pitchFamily="49" charset="0"/>
                <a:sym typeface="Courier"/>
              </a:rPr>
              <a:t>0x400549</a:t>
            </a:r>
            <a:endParaRPr dirty="0"/>
          </a:p>
        </p:txBody>
      </p:sp>
      <p:sp>
        <p:nvSpPr>
          <p:cNvPr id="537" name="Shape 537"/>
          <p:cNvSpPr/>
          <p:nvPr/>
        </p:nvSpPr>
        <p:spPr>
          <a:xfrm>
            <a:off x="6248400" y="381000"/>
            <a:ext cx="1346200" cy="1905000"/>
          </a:xfrm>
          <a:prstGeom prst="rect">
            <a:avLst/>
          </a:prstGeom>
          <a:solidFill>
            <a:srgbClr val="D6D6F4"/>
          </a:solidFill>
          <a:ln w="254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rgbClr val="000000"/>
                </a:solidFill>
                <a:latin typeface="Gill Sans"/>
                <a:ea typeface="Gill Sans"/>
                <a:cs typeface="Gill Sans"/>
                <a:sym typeface="Gill Sans"/>
              </a:rPr>
              <a:t>•</a:t>
            </a:r>
            <a:endParaRPr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rgbClr val="000000"/>
                </a:solidFill>
                <a:latin typeface="Gill Sans"/>
                <a:ea typeface="Gill Sans"/>
                <a:cs typeface="Gill Sans"/>
                <a:sym typeface="Gill Sans"/>
              </a:rPr>
              <a:t>•</a:t>
            </a:r>
            <a:endParaRPr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rgbClr val="000000"/>
                </a:solidFill>
                <a:latin typeface="Gill Sans"/>
                <a:ea typeface="Gill Sans"/>
                <a:cs typeface="Gill Sans"/>
                <a:sym typeface="Gill Sans"/>
              </a:rPr>
              <a:t>•</a:t>
            </a:r>
            <a:endParaRPr/>
          </a:p>
        </p:txBody>
      </p:sp>
      <p:sp>
        <p:nvSpPr>
          <p:cNvPr id="538" name="Shape 538"/>
          <p:cNvSpPr/>
          <p:nvPr/>
        </p:nvSpPr>
        <p:spPr>
          <a:xfrm rot="10800000" flipH="1">
            <a:off x="6629400" y="2438400"/>
            <a:ext cx="1676400" cy="685800"/>
          </a:xfrm>
          <a:prstGeom prst="arc">
            <a:avLst>
              <a:gd name="adj1" fmla="val 17108922"/>
              <a:gd name="adj2" fmla="val 4394693"/>
            </a:avLst>
          </a:prstGeom>
          <a:noFill/>
          <a:ln w="25400" cap="flat" cmpd="sng">
            <a:solidFill>
              <a:srgbClr val="008000"/>
            </a:solidFill>
            <a:prstDash val="solid"/>
            <a:round/>
            <a:headEnd type="none" w="sm" len="sm"/>
            <a:tailEnd type="stealth" w="med" len="med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00"/>
              <a:buFont typeface="Gill Sans"/>
              <a:buNone/>
            </a:pPr>
            <a:endParaRPr sz="4200" b="0" i="0" u="none" strike="noStrike" cap="none">
              <a:solidFill>
                <a:srgbClr val="000000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cxnSp>
        <p:nvCxnSpPr>
          <p:cNvPr id="539" name="Shape 539"/>
          <p:cNvCxnSpPr>
            <a:stCxn id="534" idx="1"/>
          </p:cNvCxnSpPr>
          <p:nvPr/>
        </p:nvCxnSpPr>
        <p:spPr>
          <a:xfrm flipH="1">
            <a:off x="4038600" y="3695700"/>
            <a:ext cx="2209800" cy="723900"/>
          </a:xfrm>
          <a:prstGeom prst="straightConnector1">
            <a:avLst/>
          </a:prstGeom>
          <a:solidFill>
            <a:schemeClr val="accent1"/>
          </a:solidFill>
          <a:ln w="25400" cap="flat" cmpd="sng">
            <a:solidFill>
              <a:srgbClr val="FF0000"/>
            </a:solidFill>
            <a:prstDash val="solid"/>
            <a:round/>
            <a:headEnd type="none" w="sm" len="sm"/>
            <a:tailEnd type="stealth" w="med" len="med"/>
          </a:ln>
        </p:spPr>
      </p:cxnSp>
      <p:cxnSp>
        <p:nvCxnSpPr>
          <p:cNvPr id="540" name="Shape 540"/>
          <p:cNvCxnSpPr/>
          <p:nvPr/>
        </p:nvCxnSpPr>
        <p:spPr>
          <a:xfrm flipH="1">
            <a:off x="4114800" y="2514600"/>
            <a:ext cx="2133600" cy="76200"/>
          </a:xfrm>
          <a:prstGeom prst="straightConnector1">
            <a:avLst/>
          </a:prstGeom>
          <a:solidFill>
            <a:schemeClr val="accent1"/>
          </a:solidFill>
          <a:ln w="25400" cap="flat" cmpd="sng">
            <a:solidFill>
              <a:srgbClr val="FF0000"/>
            </a:solidFill>
            <a:prstDash val="solid"/>
            <a:round/>
            <a:headEnd type="none" w="sm" len="sm"/>
            <a:tailEnd type="stealth" w="med" len="med"/>
          </a:ln>
        </p:spPr>
      </p:cxnSp>
      <p:grpSp>
        <p:nvGrpSpPr>
          <p:cNvPr id="541" name="Shape 541"/>
          <p:cNvGrpSpPr/>
          <p:nvPr/>
        </p:nvGrpSpPr>
        <p:grpSpPr>
          <a:xfrm>
            <a:off x="5334000" y="1143000"/>
            <a:ext cx="776287" cy="2743200"/>
            <a:chOff x="5334000" y="1143000"/>
            <a:chExt cx="776287" cy="2743200"/>
          </a:xfrm>
        </p:grpSpPr>
        <p:sp>
          <p:nvSpPr>
            <p:cNvPr id="542" name="Shape 542"/>
            <p:cNvSpPr/>
            <p:nvPr/>
          </p:nvSpPr>
          <p:spPr>
            <a:xfrm>
              <a:off x="5472112" y="2895600"/>
              <a:ext cx="638175" cy="38100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</p:spPr>
          <p:txBody>
            <a:bodyPr spcFirstLastPara="1" wrap="square" lIns="38100" tIns="38100" rIns="38100" bIns="38100" anchor="ctr" anchorCtr="0">
              <a:noAutofit/>
            </a:bodyPr>
            <a:lstStyle/>
            <a:p>
              <a:pPr marL="0" marR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800" b="1" dirty="0">
                  <a:solidFill>
                    <a:schemeClr val="dk1"/>
                  </a:solidFill>
                  <a:latin typeface="Courier New" panose="02070309020205020404" pitchFamily="49" charset="0"/>
                  <a:ea typeface="Courier"/>
                  <a:cs typeface="Courier New" panose="02070309020205020404" pitchFamily="49" charset="0"/>
                  <a:sym typeface="Courier"/>
                </a:rPr>
                <a:t>%</a:t>
              </a:r>
              <a:r>
                <a:rPr lang="en-US" sz="1800" b="1" dirty="0" err="1">
                  <a:solidFill>
                    <a:schemeClr val="dk1"/>
                  </a:solidFill>
                  <a:latin typeface="Courier New" panose="02070309020205020404" pitchFamily="49" charset="0"/>
                  <a:ea typeface="Courier"/>
                  <a:cs typeface="Courier New" panose="02070309020205020404" pitchFamily="49" charset="0"/>
                  <a:sym typeface="Courier"/>
                </a:rPr>
                <a:t>rsp</a:t>
              </a:r>
              <a:endParaRPr sz="1800" b="1" dirty="0">
                <a:solidFill>
                  <a:schemeClr val="dk1"/>
                </a:solidFill>
                <a:latin typeface="Courier New" panose="02070309020205020404" pitchFamily="49" charset="0"/>
                <a:ea typeface="Courier"/>
                <a:cs typeface="Courier New" panose="02070309020205020404" pitchFamily="49" charset="0"/>
                <a:sym typeface="Courier"/>
              </a:endParaRPr>
            </a:p>
          </p:txBody>
        </p:sp>
        <p:sp>
          <p:nvSpPr>
            <p:cNvPr id="543" name="Shape 543"/>
            <p:cNvSpPr/>
            <p:nvPr/>
          </p:nvSpPr>
          <p:spPr>
            <a:xfrm>
              <a:off x="5334000" y="1905000"/>
              <a:ext cx="776287" cy="38100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</p:spPr>
          <p:txBody>
            <a:bodyPr spcFirstLastPara="1" wrap="square" lIns="38100" tIns="38100" rIns="38100" bIns="38100" anchor="ctr" anchorCtr="0">
              <a:noAutofit/>
            </a:bodyPr>
            <a:lstStyle/>
            <a:p>
              <a:pPr marL="0" marR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800" b="1" dirty="0">
                  <a:solidFill>
                    <a:schemeClr val="dk1"/>
                  </a:solidFill>
                  <a:latin typeface="Courier New" panose="02070309020205020404" pitchFamily="49" charset="0"/>
                  <a:ea typeface="Courier"/>
                  <a:cs typeface="Courier New" panose="02070309020205020404" pitchFamily="49" charset="0"/>
                  <a:sym typeface="Courier"/>
                </a:rPr>
                <a:t>0x120</a:t>
              </a:r>
              <a:endParaRPr dirty="0"/>
            </a:p>
          </p:txBody>
        </p:sp>
        <p:sp>
          <p:nvSpPr>
            <p:cNvPr id="544" name="Shape 544"/>
            <p:cNvSpPr/>
            <p:nvPr/>
          </p:nvSpPr>
          <p:spPr>
            <a:xfrm>
              <a:off x="5334000" y="1524000"/>
              <a:ext cx="776287" cy="38100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</p:spPr>
          <p:txBody>
            <a:bodyPr spcFirstLastPara="1" wrap="square" lIns="38100" tIns="38100" rIns="38100" bIns="38100" anchor="ctr" anchorCtr="0">
              <a:noAutofit/>
            </a:bodyPr>
            <a:lstStyle/>
            <a:p>
              <a:pPr marL="0" marR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800" b="1" dirty="0">
                  <a:solidFill>
                    <a:schemeClr val="dk1"/>
                  </a:solidFill>
                  <a:latin typeface="Courier New" panose="02070309020205020404" pitchFamily="49" charset="0"/>
                  <a:ea typeface="Courier"/>
                  <a:cs typeface="Courier New" panose="02070309020205020404" pitchFamily="49" charset="0"/>
                  <a:sym typeface="Courier"/>
                </a:rPr>
                <a:t>0x128</a:t>
              </a:r>
              <a:endParaRPr dirty="0"/>
            </a:p>
          </p:txBody>
        </p:sp>
        <p:sp>
          <p:nvSpPr>
            <p:cNvPr id="545" name="Shape 545"/>
            <p:cNvSpPr/>
            <p:nvPr/>
          </p:nvSpPr>
          <p:spPr>
            <a:xfrm>
              <a:off x="5334000" y="1143000"/>
              <a:ext cx="776287" cy="38100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</p:spPr>
          <p:txBody>
            <a:bodyPr spcFirstLastPara="1" wrap="square" lIns="38100" tIns="38100" rIns="38100" bIns="38100" anchor="ctr" anchorCtr="0">
              <a:noAutofit/>
            </a:bodyPr>
            <a:lstStyle/>
            <a:p>
              <a:pPr marL="0" marR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800" b="1" dirty="0">
                  <a:solidFill>
                    <a:schemeClr val="dk1"/>
                  </a:solidFill>
                  <a:latin typeface="Courier New" panose="02070309020205020404" pitchFamily="49" charset="0"/>
                  <a:ea typeface="Courier"/>
                  <a:cs typeface="Courier New" panose="02070309020205020404" pitchFamily="49" charset="0"/>
                  <a:sym typeface="Courier"/>
                </a:rPr>
                <a:t>0x130</a:t>
              </a:r>
              <a:endParaRPr dirty="0"/>
            </a:p>
          </p:txBody>
        </p:sp>
        <p:sp>
          <p:nvSpPr>
            <p:cNvPr id="546" name="Shape 546"/>
            <p:cNvSpPr/>
            <p:nvPr/>
          </p:nvSpPr>
          <p:spPr>
            <a:xfrm>
              <a:off x="5334000" y="2286000"/>
              <a:ext cx="776287" cy="38100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</p:spPr>
          <p:txBody>
            <a:bodyPr spcFirstLastPara="1" wrap="square" lIns="38100" tIns="38100" rIns="38100" bIns="38100" anchor="ctr" anchorCtr="0">
              <a:noAutofit/>
            </a:bodyPr>
            <a:lstStyle/>
            <a:p>
              <a:pPr marL="0" marR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800" b="1" dirty="0">
                  <a:solidFill>
                    <a:schemeClr val="dk1"/>
                  </a:solidFill>
                  <a:latin typeface="Courier New" panose="02070309020205020404" pitchFamily="49" charset="0"/>
                  <a:ea typeface="Courier"/>
                  <a:cs typeface="Courier New" panose="02070309020205020404" pitchFamily="49" charset="0"/>
                  <a:sym typeface="Courier"/>
                </a:rPr>
                <a:t>0x118</a:t>
              </a:r>
              <a:endParaRPr dirty="0"/>
            </a:p>
          </p:txBody>
        </p:sp>
        <p:sp>
          <p:nvSpPr>
            <p:cNvPr id="547" name="Shape 547"/>
            <p:cNvSpPr/>
            <p:nvPr/>
          </p:nvSpPr>
          <p:spPr>
            <a:xfrm>
              <a:off x="5472112" y="3505200"/>
              <a:ext cx="638175" cy="38100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</p:spPr>
          <p:txBody>
            <a:bodyPr spcFirstLastPara="1" wrap="square" lIns="38100" tIns="38100" rIns="38100" bIns="38100" anchor="ctr" anchorCtr="0">
              <a:noAutofit/>
            </a:bodyPr>
            <a:lstStyle/>
            <a:p>
              <a:pPr marL="0" marR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800" b="1" dirty="0">
                  <a:solidFill>
                    <a:schemeClr val="dk1"/>
                  </a:solidFill>
                  <a:latin typeface="Courier New" panose="02070309020205020404" pitchFamily="49" charset="0"/>
                  <a:ea typeface="Courier"/>
                  <a:cs typeface="Courier New" panose="02070309020205020404" pitchFamily="49" charset="0"/>
                  <a:sym typeface="Courier"/>
                </a:rPr>
                <a:t>%rip</a:t>
              </a:r>
              <a:endParaRPr dirty="0"/>
            </a:p>
          </p:txBody>
        </p:sp>
      </p:grp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" name="Shape 552"/>
          <p:cNvSpPr txBox="1">
            <a:spLocks noGrp="1"/>
          </p:cNvSpPr>
          <p:nvPr>
            <p:ph type="title"/>
          </p:nvPr>
        </p:nvSpPr>
        <p:spPr>
          <a:xfrm>
            <a:off x="381000" y="254000"/>
            <a:ext cx="83820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8100" tIns="38100" rIns="38100" bIns="381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Control Flow Example #3</a:t>
            </a:r>
            <a:endParaRPr/>
          </a:p>
        </p:txBody>
      </p:sp>
      <p:sp>
        <p:nvSpPr>
          <p:cNvPr id="553" name="Shape 553"/>
          <p:cNvSpPr/>
          <p:nvPr/>
        </p:nvSpPr>
        <p:spPr>
          <a:xfrm>
            <a:off x="228600" y="3962400"/>
            <a:ext cx="4495800" cy="1524000"/>
          </a:xfrm>
          <a:prstGeom prst="rect">
            <a:avLst/>
          </a:prstGeom>
          <a:solidFill>
            <a:srgbClr val="CCFFCC"/>
          </a:solidFill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  <a:effectLst>
            <a:outerShdw dist="76199" dir="2700000" algn="ctr" rotWithShape="0">
              <a:schemeClr val="lt2">
                <a:alpha val="74901"/>
              </a:schemeClr>
            </a:outerShdw>
          </a:effectLst>
        </p:spPr>
        <p:txBody>
          <a:bodyPr spcFirstLastPara="1" wrap="square" lIns="38100" tIns="38100" rIns="38100" bIns="381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0000000000400550 &lt;mult2&gt;: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400550:  mov    %</a:t>
            </a:r>
            <a:r>
              <a:rPr lang="en-US" sz="1800" dirty="0" err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rdi</a:t>
            </a:r>
            <a:r>
              <a:rPr lang="en-US" sz="18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,%</a:t>
            </a:r>
            <a:r>
              <a:rPr lang="en-US" sz="1800" dirty="0" err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rax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•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•</a:t>
            </a:r>
            <a:endParaRPr sz="1800" dirty="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400557:  ret		</a:t>
            </a:r>
            <a:endParaRPr dirty="0"/>
          </a:p>
        </p:txBody>
      </p:sp>
      <p:sp>
        <p:nvSpPr>
          <p:cNvPr id="554" name="Shape 554"/>
          <p:cNvSpPr/>
          <p:nvPr/>
        </p:nvSpPr>
        <p:spPr>
          <a:xfrm>
            <a:off x="228600" y="1295400"/>
            <a:ext cx="4495800" cy="2057400"/>
          </a:xfrm>
          <a:prstGeom prst="rect">
            <a:avLst/>
          </a:prstGeom>
          <a:solidFill>
            <a:srgbClr val="F6F5BD"/>
          </a:solidFill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  <a:effectLst>
            <a:outerShdw dist="76199" dir="2700000" algn="ctr" rotWithShape="0">
              <a:schemeClr val="lt2">
                <a:alpha val="74901"/>
              </a:schemeClr>
            </a:outerShdw>
          </a:effectLst>
        </p:spPr>
        <p:txBody>
          <a:bodyPr spcFirstLastPara="1" wrap="square" lIns="38100" tIns="38100" rIns="38100" bIns="381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0000000000400540 &lt;</a:t>
            </a:r>
            <a:r>
              <a:rPr lang="en-US" sz="1800" dirty="0" err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multstore</a:t>
            </a:r>
            <a:r>
              <a:rPr lang="en-US" sz="18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&gt;: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•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•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400544: call   400550 &lt;mult2&gt;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400549: mov    %</a:t>
            </a:r>
            <a:r>
              <a:rPr lang="en-US" sz="1800" dirty="0" err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rax</a:t>
            </a:r>
            <a:r>
              <a:rPr lang="en-US" sz="18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,(%</a:t>
            </a:r>
            <a:r>
              <a:rPr lang="en-US" sz="1800" dirty="0" err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rbx</a:t>
            </a:r>
            <a:r>
              <a:rPr lang="en-US" sz="18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)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•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•</a:t>
            </a:r>
            <a:endParaRPr dirty="0"/>
          </a:p>
        </p:txBody>
      </p:sp>
      <p:sp>
        <p:nvSpPr>
          <p:cNvPr id="555" name="Shape 555"/>
          <p:cNvSpPr/>
          <p:nvPr/>
        </p:nvSpPr>
        <p:spPr>
          <a:xfrm>
            <a:off x="6248400" y="3505200"/>
            <a:ext cx="1346200" cy="381000"/>
          </a:xfrm>
          <a:prstGeom prst="rect">
            <a:avLst/>
          </a:prstGeom>
          <a:solidFill>
            <a:srgbClr val="FFCCCC"/>
          </a:solidFill>
          <a:ln w="254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38100" tIns="38100" rIns="38100" bIns="381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dirty="0">
                <a:solidFill>
                  <a:schemeClr val="dk1"/>
                </a:solidFill>
                <a:latin typeface="Courier New" panose="02070309020205020404" pitchFamily="49" charset="0"/>
                <a:ea typeface="Courier"/>
                <a:cs typeface="Courier New" panose="02070309020205020404" pitchFamily="49" charset="0"/>
                <a:sym typeface="Courier"/>
              </a:rPr>
              <a:t>0x400557</a:t>
            </a:r>
            <a:endParaRPr dirty="0"/>
          </a:p>
        </p:txBody>
      </p:sp>
      <p:sp>
        <p:nvSpPr>
          <p:cNvPr id="556" name="Shape 556"/>
          <p:cNvSpPr/>
          <p:nvPr/>
        </p:nvSpPr>
        <p:spPr>
          <a:xfrm>
            <a:off x="6248400" y="2895600"/>
            <a:ext cx="1346200" cy="381000"/>
          </a:xfrm>
          <a:prstGeom prst="rect">
            <a:avLst/>
          </a:prstGeom>
          <a:solidFill>
            <a:srgbClr val="D5F1CF"/>
          </a:solidFill>
          <a:ln w="254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38100" tIns="38100" rIns="38100" bIns="381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dirty="0">
                <a:solidFill>
                  <a:schemeClr val="dk1"/>
                </a:solidFill>
                <a:latin typeface="Courier New" panose="02070309020205020404" pitchFamily="49" charset="0"/>
                <a:ea typeface="Courier"/>
                <a:cs typeface="Courier New" panose="02070309020205020404" pitchFamily="49" charset="0"/>
                <a:sym typeface="Courier"/>
              </a:rPr>
              <a:t>0x118</a:t>
            </a:r>
            <a:endParaRPr dirty="0"/>
          </a:p>
        </p:txBody>
      </p:sp>
      <p:sp>
        <p:nvSpPr>
          <p:cNvPr id="557" name="Shape 557"/>
          <p:cNvSpPr/>
          <p:nvPr/>
        </p:nvSpPr>
        <p:spPr>
          <a:xfrm>
            <a:off x="6248400" y="2286000"/>
            <a:ext cx="1346200" cy="381000"/>
          </a:xfrm>
          <a:prstGeom prst="rect">
            <a:avLst/>
          </a:prstGeom>
          <a:solidFill>
            <a:srgbClr val="D6D6F4"/>
          </a:solidFill>
          <a:ln w="254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38100" tIns="38100" rIns="38100" bIns="381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dirty="0">
                <a:solidFill>
                  <a:schemeClr val="dk1"/>
                </a:solidFill>
                <a:latin typeface="Courier New" panose="02070309020205020404" pitchFamily="49" charset="0"/>
                <a:ea typeface="Courier"/>
                <a:cs typeface="Courier New" panose="02070309020205020404" pitchFamily="49" charset="0"/>
                <a:sym typeface="Courier"/>
              </a:rPr>
              <a:t>0x400549</a:t>
            </a:r>
            <a:endParaRPr dirty="0"/>
          </a:p>
        </p:txBody>
      </p:sp>
      <p:sp>
        <p:nvSpPr>
          <p:cNvPr id="558" name="Shape 558"/>
          <p:cNvSpPr/>
          <p:nvPr/>
        </p:nvSpPr>
        <p:spPr>
          <a:xfrm>
            <a:off x="6248400" y="381000"/>
            <a:ext cx="1346200" cy="1905000"/>
          </a:xfrm>
          <a:prstGeom prst="rect">
            <a:avLst/>
          </a:prstGeom>
          <a:solidFill>
            <a:srgbClr val="D6D6F4"/>
          </a:solidFill>
          <a:ln w="254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rgbClr val="000000"/>
                </a:solidFill>
                <a:latin typeface="Gill Sans"/>
                <a:ea typeface="Gill Sans"/>
                <a:cs typeface="Gill Sans"/>
                <a:sym typeface="Gill Sans"/>
              </a:rPr>
              <a:t>•</a:t>
            </a:r>
            <a:endParaRPr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rgbClr val="000000"/>
                </a:solidFill>
                <a:latin typeface="Gill Sans"/>
                <a:ea typeface="Gill Sans"/>
                <a:cs typeface="Gill Sans"/>
                <a:sym typeface="Gill Sans"/>
              </a:rPr>
              <a:t>•</a:t>
            </a:r>
            <a:endParaRPr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rgbClr val="000000"/>
                </a:solidFill>
                <a:latin typeface="Gill Sans"/>
                <a:ea typeface="Gill Sans"/>
                <a:cs typeface="Gill Sans"/>
                <a:sym typeface="Gill Sans"/>
              </a:rPr>
              <a:t>•</a:t>
            </a:r>
            <a:endParaRPr/>
          </a:p>
        </p:txBody>
      </p:sp>
      <p:sp>
        <p:nvSpPr>
          <p:cNvPr id="559" name="Shape 559"/>
          <p:cNvSpPr/>
          <p:nvPr/>
        </p:nvSpPr>
        <p:spPr>
          <a:xfrm rot="10800000" flipH="1">
            <a:off x="6629400" y="2438400"/>
            <a:ext cx="1676400" cy="685800"/>
          </a:xfrm>
          <a:prstGeom prst="arc">
            <a:avLst>
              <a:gd name="adj1" fmla="val 17108922"/>
              <a:gd name="adj2" fmla="val 4394693"/>
            </a:avLst>
          </a:prstGeom>
          <a:noFill/>
          <a:ln w="25400" cap="flat" cmpd="sng">
            <a:solidFill>
              <a:srgbClr val="008000"/>
            </a:solidFill>
            <a:prstDash val="solid"/>
            <a:round/>
            <a:headEnd type="none" w="sm" len="sm"/>
            <a:tailEnd type="stealth" w="med" len="med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00"/>
              <a:buFont typeface="Gill Sans"/>
              <a:buNone/>
            </a:pPr>
            <a:endParaRPr sz="4200" b="0" i="0" u="none" strike="noStrike" cap="none">
              <a:solidFill>
                <a:srgbClr val="000000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cxnSp>
        <p:nvCxnSpPr>
          <p:cNvPr id="560" name="Shape 560"/>
          <p:cNvCxnSpPr>
            <a:stCxn id="555" idx="1"/>
          </p:cNvCxnSpPr>
          <p:nvPr/>
        </p:nvCxnSpPr>
        <p:spPr>
          <a:xfrm flipH="1">
            <a:off x="2362200" y="3695700"/>
            <a:ext cx="3886200" cy="1562100"/>
          </a:xfrm>
          <a:prstGeom prst="straightConnector1">
            <a:avLst/>
          </a:prstGeom>
          <a:solidFill>
            <a:schemeClr val="accent1"/>
          </a:solidFill>
          <a:ln w="25400" cap="flat" cmpd="sng">
            <a:solidFill>
              <a:srgbClr val="FF0000"/>
            </a:solidFill>
            <a:prstDash val="solid"/>
            <a:round/>
            <a:headEnd type="none" w="sm" len="sm"/>
            <a:tailEnd type="stealth" w="med" len="med"/>
          </a:ln>
        </p:spPr>
      </p:cxnSp>
      <p:cxnSp>
        <p:nvCxnSpPr>
          <p:cNvPr id="561" name="Shape 561"/>
          <p:cNvCxnSpPr/>
          <p:nvPr/>
        </p:nvCxnSpPr>
        <p:spPr>
          <a:xfrm flipH="1">
            <a:off x="4114800" y="2514600"/>
            <a:ext cx="2133600" cy="76200"/>
          </a:xfrm>
          <a:prstGeom prst="straightConnector1">
            <a:avLst/>
          </a:prstGeom>
          <a:solidFill>
            <a:schemeClr val="accent1"/>
          </a:solidFill>
          <a:ln w="25400" cap="flat" cmpd="sng">
            <a:solidFill>
              <a:srgbClr val="FF0000"/>
            </a:solidFill>
            <a:prstDash val="solid"/>
            <a:round/>
            <a:headEnd type="none" w="sm" len="sm"/>
            <a:tailEnd type="stealth" w="med" len="med"/>
          </a:ln>
        </p:spPr>
      </p:cxnSp>
      <p:grpSp>
        <p:nvGrpSpPr>
          <p:cNvPr id="562" name="Shape 562"/>
          <p:cNvGrpSpPr/>
          <p:nvPr/>
        </p:nvGrpSpPr>
        <p:grpSpPr>
          <a:xfrm>
            <a:off x="5334000" y="1143000"/>
            <a:ext cx="776287" cy="2743200"/>
            <a:chOff x="5334000" y="1143000"/>
            <a:chExt cx="776287" cy="2743200"/>
          </a:xfrm>
        </p:grpSpPr>
        <p:sp>
          <p:nvSpPr>
            <p:cNvPr id="563" name="Shape 563"/>
            <p:cNvSpPr/>
            <p:nvPr/>
          </p:nvSpPr>
          <p:spPr>
            <a:xfrm>
              <a:off x="5472112" y="2895600"/>
              <a:ext cx="638175" cy="38100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</p:spPr>
          <p:txBody>
            <a:bodyPr spcFirstLastPara="1" wrap="square" lIns="38100" tIns="38100" rIns="38100" bIns="38100" anchor="ctr" anchorCtr="0">
              <a:noAutofit/>
            </a:bodyPr>
            <a:lstStyle/>
            <a:p>
              <a:pPr marL="0" marR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800" b="1" dirty="0">
                  <a:solidFill>
                    <a:schemeClr val="dk1"/>
                  </a:solidFill>
                  <a:latin typeface="Courier New" panose="02070309020205020404" pitchFamily="49" charset="0"/>
                  <a:ea typeface="Courier"/>
                  <a:cs typeface="Courier New" panose="02070309020205020404" pitchFamily="49" charset="0"/>
                  <a:sym typeface="Courier"/>
                </a:rPr>
                <a:t>%</a:t>
              </a:r>
              <a:r>
                <a:rPr lang="en-US" sz="1800" b="1" dirty="0" err="1">
                  <a:solidFill>
                    <a:schemeClr val="dk1"/>
                  </a:solidFill>
                  <a:latin typeface="Courier New" panose="02070309020205020404" pitchFamily="49" charset="0"/>
                  <a:ea typeface="Courier"/>
                  <a:cs typeface="Courier New" panose="02070309020205020404" pitchFamily="49" charset="0"/>
                  <a:sym typeface="Courier"/>
                </a:rPr>
                <a:t>rsp</a:t>
              </a:r>
              <a:endParaRPr sz="1800" b="1" dirty="0">
                <a:solidFill>
                  <a:schemeClr val="dk1"/>
                </a:solidFill>
                <a:latin typeface="Courier New" panose="02070309020205020404" pitchFamily="49" charset="0"/>
                <a:ea typeface="Courier"/>
                <a:cs typeface="Courier New" panose="02070309020205020404" pitchFamily="49" charset="0"/>
                <a:sym typeface="Courier"/>
              </a:endParaRPr>
            </a:p>
          </p:txBody>
        </p:sp>
        <p:sp>
          <p:nvSpPr>
            <p:cNvPr id="564" name="Shape 564"/>
            <p:cNvSpPr/>
            <p:nvPr/>
          </p:nvSpPr>
          <p:spPr>
            <a:xfrm>
              <a:off x="5334000" y="1905000"/>
              <a:ext cx="776287" cy="38100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</p:spPr>
          <p:txBody>
            <a:bodyPr spcFirstLastPara="1" wrap="square" lIns="38100" tIns="38100" rIns="38100" bIns="38100" anchor="ctr" anchorCtr="0">
              <a:noAutofit/>
            </a:bodyPr>
            <a:lstStyle/>
            <a:p>
              <a:pPr marL="0" marR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800" b="1" dirty="0">
                  <a:solidFill>
                    <a:schemeClr val="dk1"/>
                  </a:solidFill>
                  <a:latin typeface="Courier New" panose="02070309020205020404" pitchFamily="49" charset="0"/>
                  <a:ea typeface="Courier"/>
                  <a:cs typeface="Courier New" panose="02070309020205020404" pitchFamily="49" charset="0"/>
                  <a:sym typeface="Courier"/>
                </a:rPr>
                <a:t>0x120</a:t>
              </a:r>
              <a:endParaRPr dirty="0"/>
            </a:p>
          </p:txBody>
        </p:sp>
        <p:sp>
          <p:nvSpPr>
            <p:cNvPr id="565" name="Shape 565"/>
            <p:cNvSpPr/>
            <p:nvPr/>
          </p:nvSpPr>
          <p:spPr>
            <a:xfrm>
              <a:off x="5334000" y="1524000"/>
              <a:ext cx="776287" cy="38100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</p:spPr>
          <p:txBody>
            <a:bodyPr spcFirstLastPara="1" wrap="square" lIns="38100" tIns="38100" rIns="38100" bIns="38100" anchor="ctr" anchorCtr="0">
              <a:noAutofit/>
            </a:bodyPr>
            <a:lstStyle/>
            <a:p>
              <a:pPr marL="0" marR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800" b="1" dirty="0">
                  <a:solidFill>
                    <a:schemeClr val="dk1"/>
                  </a:solidFill>
                  <a:latin typeface="Courier New" panose="02070309020205020404" pitchFamily="49" charset="0"/>
                  <a:ea typeface="Courier"/>
                  <a:cs typeface="Courier New" panose="02070309020205020404" pitchFamily="49" charset="0"/>
                  <a:sym typeface="Courier"/>
                </a:rPr>
                <a:t>0x128</a:t>
              </a:r>
              <a:endParaRPr dirty="0"/>
            </a:p>
          </p:txBody>
        </p:sp>
        <p:sp>
          <p:nvSpPr>
            <p:cNvPr id="566" name="Shape 566"/>
            <p:cNvSpPr/>
            <p:nvPr/>
          </p:nvSpPr>
          <p:spPr>
            <a:xfrm>
              <a:off x="5334000" y="1143000"/>
              <a:ext cx="776287" cy="38100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</p:spPr>
          <p:txBody>
            <a:bodyPr spcFirstLastPara="1" wrap="square" lIns="38100" tIns="38100" rIns="38100" bIns="38100" anchor="ctr" anchorCtr="0">
              <a:noAutofit/>
            </a:bodyPr>
            <a:lstStyle/>
            <a:p>
              <a:pPr marL="0" marR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800" b="1" dirty="0">
                  <a:solidFill>
                    <a:schemeClr val="dk1"/>
                  </a:solidFill>
                  <a:latin typeface="Courier New" panose="02070309020205020404" pitchFamily="49" charset="0"/>
                  <a:ea typeface="Courier"/>
                  <a:cs typeface="Courier New" panose="02070309020205020404" pitchFamily="49" charset="0"/>
                  <a:sym typeface="Courier"/>
                </a:rPr>
                <a:t>0x130</a:t>
              </a:r>
              <a:endParaRPr dirty="0"/>
            </a:p>
          </p:txBody>
        </p:sp>
        <p:sp>
          <p:nvSpPr>
            <p:cNvPr id="567" name="Shape 567"/>
            <p:cNvSpPr/>
            <p:nvPr/>
          </p:nvSpPr>
          <p:spPr>
            <a:xfrm>
              <a:off x="5334000" y="2286000"/>
              <a:ext cx="776287" cy="38100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</p:spPr>
          <p:txBody>
            <a:bodyPr spcFirstLastPara="1" wrap="square" lIns="38100" tIns="38100" rIns="38100" bIns="38100" anchor="ctr" anchorCtr="0">
              <a:noAutofit/>
            </a:bodyPr>
            <a:lstStyle/>
            <a:p>
              <a:pPr marL="0" marR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800" b="1" dirty="0">
                  <a:solidFill>
                    <a:schemeClr val="dk1"/>
                  </a:solidFill>
                  <a:latin typeface="Courier New" panose="02070309020205020404" pitchFamily="49" charset="0"/>
                  <a:ea typeface="Courier"/>
                  <a:cs typeface="Courier New" panose="02070309020205020404" pitchFamily="49" charset="0"/>
                  <a:sym typeface="Courier"/>
                </a:rPr>
                <a:t>0x118</a:t>
              </a:r>
              <a:endParaRPr dirty="0"/>
            </a:p>
          </p:txBody>
        </p:sp>
        <p:sp>
          <p:nvSpPr>
            <p:cNvPr id="568" name="Shape 568"/>
            <p:cNvSpPr/>
            <p:nvPr/>
          </p:nvSpPr>
          <p:spPr>
            <a:xfrm>
              <a:off x="5472112" y="3505200"/>
              <a:ext cx="638175" cy="38100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</p:spPr>
          <p:txBody>
            <a:bodyPr spcFirstLastPara="1" wrap="square" lIns="38100" tIns="38100" rIns="38100" bIns="38100" anchor="ctr" anchorCtr="0">
              <a:noAutofit/>
            </a:bodyPr>
            <a:lstStyle/>
            <a:p>
              <a:pPr marL="0" marR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800" b="1" dirty="0">
                  <a:solidFill>
                    <a:schemeClr val="dk1"/>
                  </a:solidFill>
                  <a:latin typeface="Courier New" panose="02070309020205020404" pitchFamily="49" charset="0"/>
                  <a:ea typeface="Courier"/>
                  <a:cs typeface="Courier New" panose="02070309020205020404" pitchFamily="49" charset="0"/>
                  <a:sym typeface="Courier"/>
                </a:rPr>
                <a:t>%rip</a:t>
              </a:r>
              <a:endParaRPr dirty="0"/>
            </a:p>
          </p:txBody>
        </p:sp>
      </p:grp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" name="Shape 573"/>
          <p:cNvSpPr txBox="1">
            <a:spLocks noGrp="1"/>
          </p:cNvSpPr>
          <p:nvPr>
            <p:ph type="title"/>
          </p:nvPr>
        </p:nvSpPr>
        <p:spPr>
          <a:xfrm>
            <a:off x="381000" y="254000"/>
            <a:ext cx="83820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8100" tIns="38100" rIns="38100" bIns="381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Control Flow Example #4</a:t>
            </a:r>
            <a:endParaRPr/>
          </a:p>
        </p:txBody>
      </p:sp>
      <p:sp>
        <p:nvSpPr>
          <p:cNvPr id="574" name="Shape 574"/>
          <p:cNvSpPr/>
          <p:nvPr/>
        </p:nvSpPr>
        <p:spPr>
          <a:xfrm>
            <a:off x="228600" y="3962400"/>
            <a:ext cx="4495800" cy="1524000"/>
          </a:xfrm>
          <a:prstGeom prst="rect">
            <a:avLst/>
          </a:prstGeom>
          <a:solidFill>
            <a:srgbClr val="CCFFCC"/>
          </a:solidFill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  <a:effectLst>
            <a:outerShdw dist="76199" dir="2700000" algn="ctr" rotWithShape="0">
              <a:schemeClr val="lt2">
                <a:alpha val="74901"/>
              </a:schemeClr>
            </a:outerShdw>
          </a:effectLst>
        </p:spPr>
        <p:txBody>
          <a:bodyPr spcFirstLastPara="1" wrap="square" lIns="38100" tIns="38100" rIns="38100" bIns="381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0000000000400550 &lt;mult2&gt;: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400550:  mov    %</a:t>
            </a:r>
            <a:r>
              <a:rPr lang="en-US" sz="1800" dirty="0" err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rdi</a:t>
            </a:r>
            <a:r>
              <a:rPr lang="en-US" sz="18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,%</a:t>
            </a:r>
            <a:r>
              <a:rPr lang="en-US" sz="1800" dirty="0" err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rax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•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•</a:t>
            </a:r>
            <a:endParaRPr sz="1800" dirty="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400557:  ret		</a:t>
            </a:r>
            <a:endParaRPr dirty="0"/>
          </a:p>
        </p:txBody>
      </p:sp>
      <p:sp>
        <p:nvSpPr>
          <p:cNvPr id="575" name="Shape 575"/>
          <p:cNvSpPr/>
          <p:nvPr/>
        </p:nvSpPr>
        <p:spPr>
          <a:xfrm>
            <a:off x="228600" y="1295400"/>
            <a:ext cx="4495800" cy="2057400"/>
          </a:xfrm>
          <a:prstGeom prst="rect">
            <a:avLst/>
          </a:prstGeom>
          <a:solidFill>
            <a:srgbClr val="F6F5BD"/>
          </a:solidFill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  <a:effectLst>
            <a:outerShdw dist="76199" dir="2700000" algn="ctr" rotWithShape="0">
              <a:schemeClr val="lt2">
                <a:alpha val="74901"/>
              </a:schemeClr>
            </a:outerShdw>
          </a:effectLst>
        </p:spPr>
        <p:txBody>
          <a:bodyPr spcFirstLastPara="1" wrap="square" lIns="38100" tIns="38100" rIns="38100" bIns="381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0000000000400540 &lt;</a:t>
            </a:r>
            <a:r>
              <a:rPr lang="en-US" sz="1800" dirty="0" err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multstore</a:t>
            </a:r>
            <a:r>
              <a:rPr lang="en-US" sz="18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&gt;: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•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•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400544: call   400550 &lt;mult2&gt;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400549: mov    %</a:t>
            </a:r>
            <a:r>
              <a:rPr lang="en-US" sz="1800" dirty="0" err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rax</a:t>
            </a:r>
            <a:r>
              <a:rPr lang="en-US" sz="18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,(%</a:t>
            </a:r>
            <a:r>
              <a:rPr lang="en-US" sz="1800" dirty="0" err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rbx</a:t>
            </a:r>
            <a:r>
              <a:rPr lang="en-US" sz="18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)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•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•</a:t>
            </a:r>
            <a:endParaRPr dirty="0"/>
          </a:p>
        </p:txBody>
      </p:sp>
      <p:sp>
        <p:nvSpPr>
          <p:cNvPr id="576" name="Shape 576"/>
          <p:cNvSpPr/>
          <p:nvPr/>
        </p:nvSpPr>
        <p:spPr>
          <a:xfrm>
            <a:off x="6248400" y="3505200"/>
            <a:ext cx="1346200" cy="381000"/>
          </a:xfrm>
          <a:prstGeom prst="rect">
            <a:avLst/>
          </a:prstGeom>
          <a:solidFill>
            <a:srgbClr val="FFCCCC"/>
          </a:solidFill>
          <a:ln w="254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38100" tIns="38100" rIns="38100" bIns="381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dirty="0">
                <a:solidFill>
                  <a:schemeClr val="dk1"/>
                </a:solidFill>
                <a:latin typeface="Courier New" panose="02070309020205020404" pitchFamily="49" charset="0"/>
                <a:ea typeface="Courier"/>
                <a:cs typeface="Courier New" panose="02070309020205020404" pitchFamily="49" charset="0"/>
                <a:sym typeface="Courier"/>
              </a:rPr>
              <a:t>0x400549</a:t>
            </a:r>
            <a:endParaRPr dirty="0"/>
          </a:p>
        </p:txBody>
      </p:sp>
      <p:sp>
        <p:nvSpPr>
          <p:cNvPr id="577" name="Shape 577"/>
          <p:cNvSpPr/>
          <p:nvPr/>
        </p:nvSpPr>
        <p:spPr>
          <a:xfrm>
            <a:off x="6248400" y="2895600"/>
            <a:ext cx="1346200" cy="381000"/>
          </a:xfrm>
          <a:prstGeom prst="rect">
            <a:avLst/>
          </a:prstGeom>
          <a:solidFill>
            <a:srgbClr val="D5F1CF"/>
          </a:solidFill>
          <a:ln w="254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38100" tIns="38100" rIns="38100" bIns="381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dirty="0">
                <a:solidFill>
                  <a:schemeClr val="dk1"/>
                </a:solidFill>
                <a:latin typeface="Courier New" panose="02070309020205020404" pitchFamily="49" charset="0"/>
                <a:ea typeface="Courier"/>
                <a:cs typeface="Courier New" panose="02070309020205020404" pitchFamily="49" charset="0"/>
                <a:sym typeface="Courier"/>
              </a:rPr>
              <a:t>0x120</a:t>
            </a:r>
            <a:endParaRPr dirty="0"/>
          </a:p>
        </p:txBody>
      </p:sp>
      <p:sp>
        <p:nvSpPr>
          <p:cNvPr id="578" name="Shape 578"/>
          <p:cNvSpPr/>
          <p:nvPr/>
        </p:nvSpPr>
        <p:spPr>
          <a:xfrm>
            <a:off x="6248400" y="381000"/>
            <a:ext cx="1346200" cy="1905000"/>
          </a:xfrm>
          <a:prstGeom prst="rect">
            <a:avLst/>
          </a:prstGeom>
          <a:solidFill>
            <a:srgbClr val="D6D6F4"/>
          </a:solidFill>
          <a:ln w="254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rgbClr val="000000"/>
                </a:solidFill>
                <a:latin typeface="Gill Sans"/>
                <a:ea typeface="Gill Sans"/>
                <a:cs typeface="Gill Sans"/>
                <a:sym typeface="Gill Sans"/>
              </a:rPr>
              <a:t>•</a:t>
            </a:r>
            <a:endParaRPr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rgbClr val="000000"/>
                </a:solidFill>
                <a:latin typeface="Gill Sans"/>
                <a:ea typeface="Gill Sans"/>
                <a:cs typeface="Gill Sans"/>
                <a:sym typeface="Gill Sans"/>
              </a:rPr>
              <a:t>•</a:t>
            </a:r>
            <a:endParaRPr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rgbClr val="000000"/>
                </a:solidFill>
                <a:latin typeface="Gill Sans"/>
                <a:ea typeface="Gill Sans"/>
                <a:cs typeface="Gill Sans"/>
                <a:sym typeface="Gill Sans"/>
              </a:rPr>
              <a:t>•</a:t>
            </a:r>
            <a:endParaRPr/>
          </a:p>
        </p:txBody>
      </p:sp>
      <p:sp>
        <p:nvSpPr>
          <p:cNvPr id="579" name="Shape 579"/>
          <p:cNvSpPr/>
          <p:nvPr/>
        </p:nvSpPr>
        <p:spPr>
          <a:xfrm rot="10800000" flipH="1">
            <a:off x="6629400" y="2133600"/>
            <a:ext cx="1676400" cy="990600"/>
          </a:xfrm>
          <a:prstGeom prst="arc">
            <a:avLst>
              <a:gd name="adj1" fmla="val 17108922"/>
              <a:gd name="adj2" fmla="val 4768750"/>
            </a:avLst>
          </a:prstGeom>
          <a:noFill/>
          <a:ln w="25400" cap="flat" cmpd="sng">
            <a:solidFill>
              <a:srgbClr val="008000"/>
            </a:solidFill>
            <a:prstDash val="solid"/>
            <a:round/>
            <a:headEnd type="none" w="sm" len="sm"/>
            <a:tailEnd type="stealth" w="med" len="med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00"/>
              <a:buFont typeface="Gill Sans"/>
              <a:buNone/>
            </a:pPr>
            <a:endParaRPr sz="4200" b="0" i="0" u="none" strike="noStrike" cap="none">
              <a:solidFill>
                <a:srgbClr val="000000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cxnSp>
        <p:nvCxnSpPr>
          <p:cNvPr id="580" name="Shape 580"/>
          <p:cNvCxnSpPr>
            <a:stCxn id="576" idx="1"/>
          </p:cNvCxnSpPr>
          <p:nvPr/>
        </p:nvCxnSpPr>
        <p:spPr>
          <a:xfrm rot="10800000">
            <a:off x="4114800" y="2590800"/>
            <a:ext cx="2133600" cy="1104900"/>
          </a:xfrm>
          <a:prstGeom prst="straightConnector1">
            <a:avLst/>
          </a:prstGeom>
          <a:solidFill>
            <a:schemeClr val="accent1"/>
          </a:solidFill>
          <a:ln w="25400" cap="flat" cmpd="sng">
            <a:solidFill>
              <a:srgbClr val="FF0000"/>
            </a:solidFill>
            <a:prstDash val="solid"/>
            <a:round/>
            <a:headEnd type="none" w="sm" len="sm"/>
            <a:tailEnd type="stealth" w="med" len="med"/>
          </a:ln>
        </p:spPr>
      </p:cxnSp>
      <p:sp>
        <p:nvSpPr>
          <p:cNvPr id="581" name="Shape 581"/>
          <p:cNvSpPr/>
          <p:nvPr/>
        </p:nvSpPr>
        <p:spPr>
          <a:xfrm>
            <a:off x="5472112" y="2895600"/>
            <a:ext cx="638175" cy="381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38100" tIns="38100" rIns="38100" bIns="381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dirty="0">
                <a:solidFill>
                  <a:schemeClr val="dk1"/>
                </a:solidFill>
                <a:latin typeface="Courier New" panose="02070309020205020404" pitchFamily="49" charset="0"/>
                <a:ea typeface="Courier"/>
                <a:cs typeface="Courier New" panose="02070309020205020404" pitchFamily="49" charset="0"/>
                <a:sym typeface="Courier"/>
              </a:rPr>
              <a:t>%</a:t>
            </a:r>
            <a:r>
              <a:rPr lang="en-US" sz="1800" b="1" dirty="0" err="1">
                <a:solidFill>
                  <a:schemeClr val="dk1"/>
                </a:solidFill>
                <a:latin typeface="Courier New" panose="02070309020205020404" pitchFamily="49" charset="0"/>
                <a:ea typeface="Courier"/>
                <a:cs typeface="Courier New" panose="02070309020205020404" pitchFamily="49" charset="0"/>
                <a:sym typeface="Courier"/>
              </a:rPr>
              <a:t>rsp</a:t>
            </a:r>
            <a:endParaRPr sz="1800" b="1" dirty="0">
              <a:solidFill>
                <a:schemeClr val="dk1"/>
              </a:solidFill>
              <a:latin typeface="Courier New" panose="02070309020205020404" pitchFamily="49" charset="0"/>
              <a:ea typeface="Courier"/>
              <a:cs typeface="Courier New" panose="02070309020205020404" pitchFamily="49" charset="0"/>
              <a:sym typeface="Courier"/>
            </a:endParaRPr>
          </a:p>
        </p:txBody>
      </p:sp>
      <p:sp>
        <p:nvSpPr>
          <p:cNvPr id="582" name="Shape 582"/>
          <p:cNvSpPr/>
          <p:nvPr/>
        </p:nvSpPr>
        <p:spPr>
          <a:xfrm>
            <a:off x="5334000" y="1905000"/>
            <a:ext cx="776287" cy="381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38100" tIns="38100" rIns="38100" bIns="381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dirty="0">
                <a:solidFill>
                  <a:schemeClr val="dk1"/>
                </a:solidFill>
                <a:latin typeface="Courier New" panose="02070309020205020404" pitchFamily="49" charset="0"/>
                <a:ea typeface="Courier"/>
                <a:cs typeface="Courier New" panose="02070309020205020404" pitchFamily="49" charset="0"/>
                <a:sym typeface="Courier"/>
              </a:rPr>
              <a:t>0x120</a:t>
            </a:r>
            <a:endParaRPr dirty="0"/>
          </a:p>
        </p:txBody>
      </p:sp>
      <p:sp>
        <p:nvSpPr>
          <p:cNvPr id="583" name="Shape 583"/>
          <p:cNvSpPr/>
          <p:nvPr/>
        </p:nvSpPr>
        <p:spPr>
          <a:xfrm>
            <a:off x="5334000" y="1524000"/>
            <a:ext cx="776287" cy="381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38100" tIns="38100" rIns="38100" bIns="381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dirty="0">
                <a:solidFill>
                  <a:schemeClr val="dk1"/>
                </a:solidFill>
                <a:latin typeface="Courier New" panose="02070309020205020404" pitchFamily="49" charset="0"/>
                <a:ea typeface="Courier"/>
                <a:cs typeface="Courier New" panose="02070309020205020404" pitchFamily="49" charset="0"/>
                <a:sym typeface="Courier"/>
              </a:rPr>
              <a:t>0x128</a:t>
            </a:r>
            <a:endParaRPr dirty="0"/>
          </a:p>
        </p:txBody>
      </p:sp>
      <p:sp>
        <p:nvSpPr>
          <p:cNvPr id="584" name="Shape 584"/>
          <p:cNvSpPr/>
          <p:nvPr/>
        </p:nvSpPr>
        <p:spPr>
          <a:xfrm>
            <a:off x="5334000" y="1143000"/>
            <a:ext cx="776287" cy="381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38100" tIns="38100" rIns="38100" bIns="381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dirty="0">
                <a:solidFill>
                  <a:schemeClr val="dk1"/>
                </a:solidFill>
                <a:latin typeface="Courier New" panose="02070309020205020404" pitchFamily="49" charset="0"/>
                <a:ea typeface="Courier"/>
                <a:cs typeface="Courier New" panose="02070309020205020404" pitchFamily="49" charset="0"/>
                <a:sym typeface="Courier"/>
              </a:rPr>
              <a:t>0x130</a:t>
            </a:r>
            <a:endParaRPr dirty="0"/>
          </a:p>
        </p:txBody>
      </p:sp>
      <p:sp>
        <p:nvSpPr>
          <p:cNvPr id="585" name="Shape 585"/>
          <p:cNvSpPr/>
          <p:nvPr/>
        </p:nvSpPr>
        <p:spPr>
          <a:xfrm>
            <a:off x="5472112" y="3505200"/>
            <a:ext cx="638175" cy="381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38100" tIns="38100" rIns="38100" bIns="381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dirty="0">
                <a:solidFill>
                  <a:schemeClr val="dk1"/>
                </a:solidFill>
                <a:latin typeface="Courier New" panose="02070309020205020404" pitchFamily="49" charset="0"/>
                <a:ea typeface="Courier"/>
                <a:cs typeface="Courier New" panose="02070309020205020404" pitchFamily="49" charset="0"/>
                <a:sym typeface="Courier"/>
              </a:rPr>
              <a:t>%rip</a:t>
            </a:r>
            <a:endParaRPr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5" name="Shape 275"/>
          <p:cNvSpPr txBox="1">
            <a:spLocks noGrp="1"/>
          </p:cNvSpPr>
          <p:nvPr>
            <p:ph type="title"/>
          </p:nvPr>
        </p:nvSpPr>
        <p:spPr>
          <a:xfrm>
            <a:off x="304800" y="493712"/>
            <a:ext cx="8077200" cy="5730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119063" marR="0" lvl="0" indent="-119063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Reminder: Address Modes</a:t>
            </a:r>
            <a:endParaRPr sz="3600" b="1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6" name="Shape 276"/>
          <p:cNvSpPr txBox="1">
            <a:spLocks noGrp="1"/>
          </p:cNvSpPr>
          <p:nvPr>
            <p:ph type="body" idx="1"/>
          </p:nvPr>
        </p:nvSpPr>
        <p:spPr>
          <a:xfrm>
            <a:off x="290513" y="1250950"/>
            <a:ext cx="8307387" cy="55308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223838" marR="0" lvl="0" indent="-223838" algn="l" rtl="0"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Char char="⬛"/>
            </a:pPr>
            <a:r>
              <a:rPr lang="en-US" sz="24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Most General Form</a:t>
            </a:r>
            <a:endParaRPr dirty="0"/>
          </a:p>
          <a:p>
            <a:pPr marL="223838" marR="0" lvl="0" indent="-223838" algn="l" rtl="0">
              <a:spcBef>
                <a:spcPts val="48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None/>
            </a:pPr>
            <a:r>
              <a:rPr lang="en-US" sz="24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	D(</a:t>
            </a:r>
            <a:r>
              <a:rPr lang="en-US" sz="2400" b="1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Rb,Ri,S</a:t>
            </a:r>
            <a:r>
              <a:rPr lang="en-US" sz="24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)	Mem[Reg[Rb]+S*Reg[Ri]+ D]</a:t>
            </a:r>
            <a:endParaRPr dirty="0"/>
          </a:p>
          <a:p>
            <a:pPr marL="560388" marR="0" lvl="1" indent="-222250" algn="l" rtl="0"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Char char="▪"/>
            </a:pPr>
            <a:r>
              <a:rPr lang="en-US" sz="20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D: 	Constant “displacement” 1, 2, or 4 bytes</a:t>
            </a:r>
            <a:endParaRPr dirty="0"/>
          </a:p>
          <a:p>
            <a:pPr marL="560388" marR="0" lvl="1" indent="-222250" algn="l" rtl="0"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Char char="▪"/>
            </a:pPr>
            <a:r>
              <a:rPr lang="en-US" sz="20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Rb: 	Base register: Any of 16 integer registers</a:t>
            </a:r>
            <a:endParaRPr dirty="0"/>
          </a:p>
          <a:p>
            <a:pPr marL="560388" marR="0" lvl="1" indent="-222250" algn="l" rtl="0"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Char char="▪"/>
            </a:pPr>
            <a:r>
              <a:rPr lang="en-US" sz="20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Ri:	Index register: Any, except for </a:t>
            </a:r>
            <a:r>
              <a:rPr lang="en-US" sz="2000" b="1" i="0" u="none" strike="noStrike" cap="none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%</a:t>
            </a:r>
            <a:r>
              <a:rPr lang="en-US" sz="2000" b="1" i="0" u="none" strike="noStrike" cap="none" dirty="0" err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rsp</a:t>
            </a:r>
            <a:endParaRPr sz="2000" b="1" i="0" u="none" strike="noStrike" cap="none" dirty="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560388" marR="0" lvl="1" indent="-222250" algn="l" rtl="0"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Char char="▪"/>
            </a:pPr>
            <a:r>
              <a:rPr lang="en-US" sz="20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S: 	Scale: 1, 2, 4, or 8 (</a:t>
            </a:r>
            <a:r>
              <a:rPr lang="en-US" sz="2000" b="0" i="1" u="none" strike="noStrike" cap="none" dirty="0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why these numbers?</a:t>
            </a:r>
            <a:r>
              <a:rPr lang="en-US" sz="20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)</a:t>
            </a:r>
            <a:endParaRPr dirty="0"/>
          </a:p>
          <a:p>
            <a:pPr marL="223838" marR="0" lvl="0" indent="-132398" algn="l" rtl="0">
              <a:spcBef>
                <a:spcPts val="48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None/>
            </a:pPr>
            <a:endParaRPr sz="2400" b="1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23838" marR="0" lvl="0" indent="-223838" algn="l" rtl="0">
              <a:spcBef>
                <a:spcPts val="48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Char char="⬛"/>
            </a:pPr>
            <a:r>
              <a:rPr lang="en-US" sz="24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Special Cases</a:t>
            </a:r>
            <a:endParaRPr dirty="0"/>
          </a:p>
          <a:p>
            <a:pPr marL="223838" marR="0" lvl="0" indent="-223838" algn="l" rtl="0">
              <a:spcBef>
                <a:spcPts val="48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None/>
            </a:pPr>
            <a:r>
              <a:rPr lang="en-US" sz="24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	(</a:t>
            </a:r>
            <a:r>
              <a:rPr lang="en-US" sz="2400" b="1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Rb,Ri</a:t>
            </a:r>
            <a:r>
              <a:rPr lang="en-US" sz="24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)		Mem[Reg[Rb]+Reg[Ri]]</a:t>
            </a:r>
            <a:endParaRPr dirty="0"/>
          </a:p>
          <a:p>
            <a:pPr marL="223838" marR="0" lvl="0" indent="-223838" algn="l" rtl="0">
              <a:spcBef>
                <a:spcPts val="48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None/>
            </a:pPr>
            <a:r>
              <a:rPr lang="en-US" sz="24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	D(</a:t>
            </a:r>
            <a:r>
              <a:rPr lang="en-US" sz="2400" b="1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Rb,Ri</a:t>
            </a:r>
            <a:r>
              <a:rPr lang="en-US" sz="24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)	Mem[Reg[Rb]+Reg[Ri]+D]</a:t>
            </a:r>
            <a:endParaRPr dirty="0"/>
          </a:p>
          <a:p>
            <a:pPr marL="223838" marR="0" lvl="0" indent="-223838" algn="l" rtl="0">
              <a:spcBef>
                <a:spcPts val="48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None/>
            </a:pPr>
            <a:r>
              <a:rPr lang="en-US" sz="24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	(</a:t>
            </a:r>
            <a:r>
              <a:rPr lang="en-US" sz="2400" b="1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Rb,Ri,S</a:t>
            </a:r>
            <a:r>
              <a:rPr lang="en-US" sz="24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)	Mem[Reg[Rb]+S*Reg[Ri]]</a:t>
            </a:r>
            <a:endParaRPr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1F6581-BF33-4A8E-AD55-3B9903EEC9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7018" y="435678"/>
            <a:ext cx="7592093" cy="762000"/>
          </a:xfrm>
        </p:spPr>
        <p:txBody>
          <a:bodyPr/>
          <a:lstStyle/>
          <a:p>
            <a:r>
              <a:rPr lang="en-US" dirty="0"/>
              <a:t>Memory operands and LEA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A1BF07-F9A6-433B-9FE8-102FEA219D3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96875" y="1362075"/>
            <a:ext cx="7896225" cy="4972050"/>
          </a:xfrm>
        </p:spPr>
        <p:txBody>
          <a:bodyPr/>
          <a:lstStyle/>
          <a:p>
            <a:r>
              <a:rPr lang="en-US" sz="2000" dirty="0"/>
              <a:t>In most instructions, a memory operand accesses memory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sz="2000" dirty="0"/>
              <a:t>LEA is special: it </a:t>
            </a:r>
            <a:r>
              <a:rPr lang="en-US" sz="2000" i="1" dirty="0"/>
              <a:t>doesn’t</a:t>
            </a:r>
            <a:r>
              <a:rPr lang="en-US" sz="2000" dirty="0"/>
              <a:t> access memory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92DAA786-4C72-4511-9FDE-0DE876AAAD8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6649222"/>
              </p:ext>
            </p:extLst>
          </p:nvPr>
        </p:nvGraphicFramePr>
        <p:xfrm>
          <a:off x="1524000" y="1983739"/>
          <a:ext cx="6096000" cy="1711424"/>
        </p:xfrm>
        <a:graphic>
          <a:graphicData uri="http://schemas.openxmlformats.org/drawingml/2006/table">
            <a:tbl>
              <a:tblPr firstRow="1">
                <a:tableStyleId>{5C22544A-7EE6-4342-B048-85BDC9FD1C3A}</a:tableStyleId>
              </a:tblPr>
              <a:tblGrid>
                <a:gridCol w="3048000">
                  <a:extLst>
                    <a:ext uri="{9D8B030D-6E8A-4147-A177-3AD203B41FA5}">
                      <a16:colId xmlns:a16="http://schemas.microsoft.com/office/drawing/2014/main" val="1763707260"/>
                    </a:ext>
                  </a:extLst>
                </a:gridCol>
                <a:gridCol w="3048000">
                  <a:extLst>
                    <a:ext uri="{9D8B030D-6E8A-4147-A177-3AD203B41FA5}">
                      <a16:colId xmlns:a16="http://schemas.microsoft.com/office/drawing/2014/main" val="3681720809"/>
                    </a:ext>
                  </a:extLst>
                </a:gridCol>
              </a:tblGrid>
              <a:tr h="427856">
                <a:tc>
                  <a:txBody>
                    <a:bodyPr/>
                    <a:lstStyle/>
                    <a:p>
                      <a:r>
                        <a:rPr lang="en-US" dirty="0"/>
                        <a:t>Assembly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 equivalent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83434592"/>
                  </a:ext>
                </a:extLst>
              </a:tr>
              <a:tr h="427856">
                <a:tc>
                  <a:txBody>
                    <a:bodyPr/>
                    <a:lstStyle/>
                    <a:p>
                      <a:r>
                        <a:rPr lang="en-US" dirty="0"/>
                        <a:t>mov 6(%rbx,%rdi,8), %ax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ax = *(</a:t>
                      </a:r>
                      <a:r>
                        <a:rPr lang="en-US" dirty="0" err="1"/>
                        <a:t>rbx</a:t>
                      </a:r>
                      <a:r>
                        <a:rPr lang="en-US" dirty="0"/>
                        <a:t> + </a:t>
                      </a:r>
                      <a:r>
                        <a:rPr lang="en-US" dirty="0" err="1"/>
                        <a:t>rdi</a:t>
                      </a:r>
                      <a:r>
                        <a:rPr lang="en-US" dirty="0"/>
                        <a:t>*8 + 6)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22840762"/>
                  </a:ext>
                </a:extLst>
              </a:tr>
              <a:tr h="427856">
                <a:tc>
                  <a:txBody>
                    <a:bodyPr/>
                    <a:lstStyle/>
                    <a:p>
                      <a:r>
                        <a:rPr lang="en-US" dirty="0"/>
                        <a:t>add 6(%rbx,%rdi,8), %ax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ax += *(</a:t>
                      </a:r>
                      <a:r>
                        <a:rPr lang="en-US" dirty="0" err="1"/>
                        <a:t>rbx</a:t>
                      </a:r>
                      <a:r>
                        <a:rPr lang="en-US" dirty="0"/>
                        <a:t> + </a:t>
                      </a:r>
                      <a:r>
                        <a:rPr lang="en-US" dirty="0" err="1"/>
                        <a:t>rdi</a:t>
                      </a:r>
                      <a:r>
                        <a:rPr lang="en-US" dirty="0"/>
                        <a:t>*8 + 6)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24592937"/>
                  </a:ext>
                </a:extLst>
              </a:tr>
              <a:tr h="427856">
                <a:tc>
                  <a:txBody>
                    <a:bodyPr/>
                    <a:lstStyle/>
                    <a:p>
                      <a:r>
                        <a:rPr lang="en-US" dirty="0" err="1"/>
                        <a:t>xor</a:t>
                      </a:r>
                      <a:r>
                        <a:rPr lang="en-US" dirty="0"/>
                        <a:t> %ax, 6(%rbx,%rdi,8)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*(</a:t>
                      </a:r>
                      <a:r>
                        <a:rPr lang="en-US" dirty="0" err="1"/>
                        <a:t>rbx</a:t>
                      </a:r>
                      <a:r>
                        <a:rPr lang="en-US" dirty="0"/>
                        <a:t> + </a:t>
                      </a:r>
                      <a:r>
                        <a:rPr lang="en-US" dirty="0" err="1"/>
                        <a:t>rdi</a:t>
                      </a:r>
                      <a:r>
                        <a:rPr lang="en-US" dirty="0"/>
                        <a:t>*8 + 6) ^= ax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98042420"/>
                  </a:ext>
                </a:extLst>
              </a:tr>
            </a:tbl>
          </a:graphicData>
        </a:graphic>
      </p:graphicFrame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E753AFAC-C11D-4087-86A5-973A28FD646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41521015"/>
              </p:ext>
            </p:extLst>
          </p:nvPr>
        </p:nvGraphicFramePr>
        <p:xfrm>
          <a:off x="1524000" y="4605288"/>
          <a:ext cx="6096000" cy="855712"/>
        </p:xfrm>
        <a:graphic>
          <a:graphicData uri="http://schemas.openxmlformats.org/drawingml/2006/table">
            <a:tbl>
              <a:tblPr firstRow="1">
                <a:tableStyleId>{5C22544A-7EE6-4342-B048-85BDC9FD1C3A}</a:tableStyleId>
              </a:tblPr>
              <a:tblGrid>
                <a:gridCol w="3048000">
                  <a:extLst>
                    <a:ext uri="{9D8B030D-6E8A-4147-A177-3AD203B41FA5}">
                      <a16:colId xmlns:a16="http://schemas.microsoft.com/office/drawing/2014/main" val="1763707260"/>
                    </a:ext>
                  </a:extLst>
                </a:gridCol>
                <a:gridCol w="3048000">
                  <a:extLst>
                    <a:ext uri="{9D8B030D-6E8A-4147-A177-3AD203B41FA5}">
                      <a16:colId xmlns:a16="http://schemas.microsoft.com/office/drawing/2014/main" val="3681720809"/>
                    </a:ext>
                  </a:extLst>
                </a:gridCol>
              </a:tblGrid>
              <a:tr h="427856">
                <a:tc>
                  <a:txBody>
                    <a:bodyPr/>
                    <a:lstStyle/>
                    <a:p>
                      <a:r>
                        <a:rPr lang="en-US" dirty="0"/>
                        <a:t>Assembly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 equivalent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83434592"/>
                  </a:ext>
                </a:extLst>
              </a:tr>
              <a:tr h="427856">
                <a:tc>
                  <a:txBody>
                    <a:bodyPr/>
                    <a:lstStyle/>
                    <a:p>
                      <a:r>
                        <a:rPr lang="en-US" dirty="0"/>
                        <a:t>lea 6(%rbx,%rdi,8), %</a:t>
                      </a:r>
                      <a:r>
                        <a:rPr lang="en-US" dirty="0" err="1"/>
                        <a:t>rax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rax</a:t>
                      </a:r>
                      <a:r>
                        <a:rPr lang="en-US" dirty="0"/>
                        <a:t> = </a:t>
                      </a:r>
                      <a:r>
                        <a:rPr lang="en-US" dirty="0" err="1"/>
                        <a:t>rbx</a:t>
                      </a:r>
                      <a:r>
                        <a:rPr lang="en-US" dirty="0"/>
                        <a:t> + </a:t>
                      </a:r>
                      <a:r>
                        <a:rPr lang="en-US" dirty="0" err="1"/>
                        <a:t>rdi</a:t>
                      </a:r>
                      <a:r>
                        <a:rPr lang="en-US" dirty="0"/>
                        <a:t>*8 + 6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2284076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2872294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Why use LEA?</a:t>
            </a:r>
          </a:p>
        </p:txBody>
      </p:sp>
      <p:sp>
        <p:nvSpPr>
          <p:cNvPr id="13316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381000" y="1422400"/>
            <a:ext cx="8382000" cy="5435600"/>
          </a:xfrm>
          <a:ln/>
        </p:spPr>
        <p:txBody>
          <a:bodyPr/>
          <a:lstStyle/>
          <a:p>
            <a:r>
              <a:rPr lang="en-US" dirty="0"/>
              <a:t>CPU designers’ intended use: calculate a pointer to an object</a:t>
            </a:r>
          </a:p>
          <a:p>
            <a:pPr lvl="1"/>
            <a:r>
              <a:rPr lang="en-US" dirty="0"/>
              <a:t>An array element, perhaps</a:t>
            </a:r>
          </a:p>
          <a:p>
            <a:pPr lvl="1"/>
            <a:r>
              <a:rPr lang="en-US" dirty="0"/>
              <a:t>For instance, to pass just one array element to another function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Compiler authors like to use it for ordinary arithmetic</a:t>
            </a:r>
          </a:p>
          <a:p>
            <a:pPr lvl="1"/>
            <a:r>
              <a:rPr lang="en-US" dirty="0"/>
              <a:t>It can do complex calculations in one instruction</a:t>
            </a:r>
          </a:p>
          <a:p>
            <a:pPr lvl="1"/>
            <a:r>
              <a:rPr lang="en-US" dirty="0"/>
              <a:t>It’s one of the only three-operand instructions the x86 has</a:t>
            </a:r>
          </a:p>
          <a:p>
            <a:pPr lvl="1"/>
            <a:r>
              <a:rPr lang="en-US" dirty="0"/>
              <a:t>It doesn’t touch the condition codes (we’ll come back to this)</a:t>
            </a:r>
          </a:p>
        </p:txBody>
      </p:sp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B68FF3AE-AE28-4C30-B4D8-AD7B60304176}"/>
              </a:ext>
            </a:extLst>
          </p:cNvPr>
          <p:cNvGraphicFramePr>
            <a:graphicFrameLocks noGrp="1"/>
          </p:cNvGraphicFramePr>
          <p:nvPr/>
        </p:nvGraphicFramePr>
        <p:xfrm>
          <a:off x="1524000" y="2701921"/>
          <a:ext cx="6096000" cy="855712"/>
        </p:xfrm>
        <a:graphic>
          <a:graphicData uri="http://schemas.openxmlformats.org/drawingml/2006/table">
            <a:tbl>
              <a:tblPr firstRow="1">
                <a:tableStyleId>{5C22544A-7EE6-4342-B048-85BDC9FD1C3A}</a:tableStyleId>
              </a:tblPr>
              <a:tblGrid>
                <a:gridCol w="3048000">
                  <a:extLst>
                    <a:ext uri="{9D8B030D-6E8A-4147-A177-3AD203B41FA5}">
                      <a16:colId xmlns:a16="http://schemas.microsoft.com/office/drawing/2014/main" val="1763707260"/>
                    </a:ext>
                  </a:extLst>
                </a:gridCol>
                <a:gridCol w="3048000">
                  <a:extLst>
                    <a:ext uri="{9D8B030D-6E8A-4147-A177-3AD203B41FA5}">
                      <a16:colId xmlns:a16="http://schemas.microsoft.com/office/drawing/2014/main" val="3681720809"/>
                    </a:ext>
                  </a:extLst>
                </a:gridCol>
              </a:tblGrid>
              <a:tr h="427856">
                <a:tc>
                  <a:txBody>
                    <a:bodyPr/>
                    <a:lstStyle/>
                    <a:p>
                      <a:r>
                        <a:rPr lang="en-US" dirty="0"/>
                        <a:t>Assembly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 equivalent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83434592"/>
                  </a:ext>
                </a:extLst>
              </a:tr>
              <a:tr h="427856">
                <a:tc>
                  <a:txBody>
                    <a:bodyPr/>
                    <a:lstStyle/>
                    <a:p>
                      <a:r>
                        <a:rPr lang="en-US" dirty="0"/>
                        <a:t>lea (%rbx,%rdi,8), %</a:t>
                      </a:r>
                      <a:r>
                        <a:rPr lang="en-US" dirty="0" err="1"/>
                        <a:t>rax</a:t>
                      </a:r>
                      <a:endParaRPr 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rax</a:t>
                      </a:r>
                      <a:r>
                        <a:rPr lang="en-US" dirty="0"/>
                        <a:t> = &amp;</a:t>
                      </a:r>
                      <a:r>
                        <a:rPr lang="en-US" dirty="0" err="1"/>
                        <a:t>rbx</a:t>
                      </a:r>
                      <a:r>
                        <a:rPr lang="en-US" dirty="0"/>
                        <a:t>[</a:t>
                      </a:r>
                      <a:r>
                        <a:rPr lang="en-US" dirty="0" err="1"/>
                        <a:t>rdi</a:t>
                      </a:r>
                      <a:r>
                        <a:rPr lang="en-US" dirty="0"/>
                        <a:t>]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22840762"/>
                  </a:ext>
                </a:extLst>
              </a:tr>
            </a:tbl>
          </a:graphicData>
        </a:graphic>
      </p:graphicFrame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D31B3374-CDED-4A36-9169-9CF04DAD1F07}"/>
              </a:ext>
            </a:extLst>
          </p:cNvPr>
          <p:cNvGraphicFramePr>
            <a:graphicFrameLocks noGrp="1"/>
          </p:cNvGraphicFramePr>
          <p:nvPr/>
        </p:nvGraphicFramePr>
        <p:xfrm>
          <a:off x="1524000" y="5564067"/>
          <a:ext cx="6096000" cy="855712"/>
        </p:xfrm>
        <a:graphic>
          <a:graphicData uri="http://schemas.openxmlformats.org/drawingml/2006/table">
            <a:tbl>
              <a:tblPr firstRow="1">
                <a:tableStyleId>{5C22544A-7EE6-4342-B048-85BDC9FD1C3A}</a:tableStyleId>
              </a:tblPr>
              <a:tblGrid>
                <a:gridCol w="3048000">
                  <a:extLst>
                    <a:ext uri="{9D8B030D-6E8A-4147-A177-3AD203B41FA5}">
                      <a16:colId xmlns:a16="http://schemas.microsoft.com/office/drawing/2014/main" val="1763707260"/>
                    </a:ext>
                  </a:extLst>
                </a:gridCol>
                <a:gridCol w="3048000">
                  <a:extLst>
                    <a:ext uri="{9D8B030D-6E8A-4147-A177-3AD203B41FA5}">
                      <a16:colId xmlns:a16="http://schemas.microsoft.com/office/drawing/2014/main" val="3681720809"/>
                    </a:ext>
                  </a:extLst>
                </a:gridCol>
              </a:tblGrid>
              <a:tr h="427856">
                <a:tc>
                  <a:txBody>
                    <a:bodyPr/>
                    <a:lstStyle/>
                    <a:p>
                      <a:r>
                        <a:rPr lang="en-US" dirty="0"/>
                        <a:t>Assembly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 equivalent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83434592"/>
                  </a:ext>
                </a:extLst>
              </a:tr>
              <a:tr h="427856">
                <a:tc>
                  <a:txBody>
                    <a:bodyPr/>
                    <a:lstStyle/>
                    <a:p>
                      <a:r>
                        <a:rPr lang="en-US" dirty="0"/>
                        <a:t>lea (%rbx,%rbx,2), %</a:t>
                      </a:r>
                      <a:r>
                        <a:rPr lang="en-US" dirty="0" err="1"/>
                        <a:t>rax</a:t>
                      </a:r>
                      <a:endParaRPr 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rax</a:t>
                      </a:r>
                      <a:r>
                        <a:rPr lang="en-US" dirty="0"/>
                        <a:t> = </a:t>
                      </a:r>
                      <a:r>
                        <a:rPr lang="en-US" dirty="0" err="1"/>
                        <a:t>rbx</a:t>
                      </a:r>
                      <a:r>
                        <a:rPr lang="en-US" dirty="0"/>
                        <a:t> * 3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2284076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90818477"/>
      </p:ext>
    </p:extLst>
  </p:cSld>
  <p:clrMapOvr>
    <a:masterClrMapping/>
  </p:clrMapOvr>
  <p:transition/>
</p:sld>
</file>

<file path=ppt/theme/theme1.xml><?xml version="1.0" encoding="utf-8"?>
<a:theme xmlns:a="http://schemas.openxmlformats.org/drawingml/2006/main" name="Title Slid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990000"/>
      </a:accent1>
      <a:accent2>
        <a:srgbClr val="333399"/>
      </a:accent2>
      <a:accent3>
        <a:srgbClr val="FFFFFF"/>
      </a:accent3>
      <a:accent4>
        <a:srgbClr val="000000"/>
      </a:accent4>
      <a:accent5>
        <a:srgbClr val="CAAAAA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plate2007">
  <a:themeElements>
    <a:clrScheme name="Custom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00000"/>
      </a:hlink>
      <a:folHlink>
        <a:srgbClr val="C000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itle and Content">
  <a:themeElements>
    <a:clrScheme name="">
      <a:dk1>
        <a:srgbClr val="000000"/>
      </a:dk1>
      <a:lt1>
        <a:srgbClr val="FFFFFF"/>
      </a:lt1>
      <a:dk2>
        <a:srgbClr val="000000"/>
      </a:dk2>
      <a:lt2>
        <a:srgbClr val="000000"/>
      </a:lt2>
      <a:accent1>
        <a:srgbClr val="990000"/>
      </a:accent1>
      <a:accent2>
        <a:srgbClr val="333399"/>
      </a:accent2>
      <a:accent3>
        <a:srgbClr val="FFFFFF"/>
      </a:accent3>
      <a:accent4>
        <a:srgbClr val="000000"/>
      </a:accent4>
      <a:accent5>
        <a:srgbClr val="CAAAAA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Title and Content: Build">
  <a:themeElements>
    <a:clrScheme name="">
      <a:dk1>
        <a:srgbClr val="000000"/>
      </a:dk1>
      <a:lt1>
        <a:srgbClr val="FFFFFF"/>
      </a:lt1>
      <a:dk2>
        <a:srgbClr val="000000"/>
      </a:dk2>
      <a:lt2>
        <a:srgbClr val="000000"/>
      </a:lt2>
      <a:accent1>
        <a:srgbClr val="990000"/>
      </a:accent1>
      <a:accent2>
        <a:srgbClr val="333399"/>
      </a:accent2>
      <a:accent3>
        <a:srgbClr val="FFFFFF"/>
      </a:accent3>
      <a:accent4>
        <a:srgbClr val="000000"/>
      </a:accent4>
      <a:accent5>
        <a:srgbClr val="CAAAAA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Title Only">
  <a:themeElements>
    <a:clrScheme name="">
      <a:dk1>
        <a:srgbClr val="000000"/>
      </a:dk1>
      <a:lt1>
        <a:srgbClr val="FFFFFF"/>
      </a:lt1>
      <a:dk2>
        <a:srgbClr val="000000"/>
      </a:dk2>
      <a:lt2>
        <a:srgbClr val="000000"/>
      </a:lt2>
      <a:accent1>
        <a:srgbClr val="990000"/>
      </a:accent1>
      <a:accent2>
        <a:srgbClr val="333399"/>
      </a:accent2>
      <a:accent3>
        <a:srgbClr val="FFFFFF"/>
      </a:accent3>
      <a:accent4>
        <a:srgbClr val="000000"/>
      </a:accent4>
      <a:accent5>
        <a:srgbClr val="CAAAAA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1_Title and Content">
  <a:themeElements>
    <a:clrScheme name="">
      <a:dk1>
        <a:srgbClr val="000000"/>
      </a:dk1>
      <a:lt1>
        <a:srgbClr val="FFFFFF"/>
      </a:lt1>
      <a:dk2>
        <a:srgbClr val="000000"/>
      </a:dk2>
      <a:lt2>
        <a:srgbClr val="000000"/>
      </a:lt2>
      <a:accent1>
        <a:srgbClr val="990000"/>
      </a:accent1>
      <a:accent2>
        <a:srgbClr val="333399"/>
      </a:accent2>
      <a:accent3>
        <a:srgbClr val="FFFFFF"/>
      </a:accent3>
      <a:accent4>
        <a:srgbClr val="000000"/>
      </a:accent4>
      <a:accent5>
        <a:srgbClr val="CAAAAA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and Content">
      <a:majorFont>
        <a:latin typeface="Calibri Bold"/>
        <a:ea typeface="ヒラギノ角ゴ ProN W6"/>
        <a:cs typeface="ヒラギノ角ゴ ProN W6"/>
      </a:majorFont>
      <a:minorFont>
        <a:latin typeface="Calibri Bold"/>
        <a:ea typeface="ヒラギノ角ゴ ProN W6"/>
        <a:cs typeface="ヒラギノ角ゴ ProN W6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lnDef>
  </a:objectDefaults>
  <a:extraClrSchemeLst>
    <a:extraClrScheme>
      <a:clrScheme name="Title and Conten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7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1787</TotalTime>
  <Words>6125</Words>
  <Application>Microsoft Office PowerPoint</Application>
  <PresentationFormat>On-screen Show (4:3)</PresentationFormat>
  <Paragraphs>1248</Paragraphs>
  <Slides>66</Slides>
  <Notes>55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6</vt:i4>
      </vt:variant>
      <vt:variant>
        <vt:lpstr>Slide Titles</vt:lpstr>
      </vt:variant>
      <vt:variant>
        <vt:i4>66</vt:i4>
      </vt:variant>
    </vt:vector>
  </HeadingPairs>
  <TitlesOfParts>
    <vt:vector size="82" baseType="lpstr">
      <vt:lpstr>Noto Sans Symbols</vt:lpstr>
      <vt:lpstr>Courier New</vt:lpstr>
      <vt:lpstr>Wingdings 2</vt:lpstr>
      <vt:lpstr>Wingdings</vt:lpstr>
      <vt:lpstr>Gill Sans</vt:lpstr>
      <vt:lpstr>Arial Narrow</vt:lpstr>
      <vt:lpstr>Times New Roman</vt:lpstr>
      <vt:lpstr>Calibri</vt:lpstr>
      <vt:lpstr>Calibri Bold</vt:lpstr>
      <vt:lpstr>Arial</vt:lpstr>
      <vt:lpstr>Title Slide</vt:lpstr>
      <vt:lpstr>template2007</vt:lpstr>
      <vt:lpstr>Title and Content</vt:lpstr>
      <vt:lpstr>Title and Content: Build</vt:lpstr>
      <vt:lpstr>Title Only</vt:lpstr>
      <vt:lpstr>1_Title and Content</vt:lpstr>
      <vt:lpstr>Machine-Level Programming II  15-213/15-513: Introduction to Computer Systems 4th Lecture, September 4, 2025</vt:lpstr>
      <vt:lpstr>Announcements</vt:lpstr>
      <vt:lpstr>Today</vt:lpstr>
      <vt:lpstr>Reminder: Machine Instructions</vt:lpstr>
      <vt:lpstr>Reminder: Machine Instructions</vt:lpstr>
      <vt:lpstr>Assembly Syntax</vt:lpstr>
      <vt:lpstr>Reminder: Address Modes</vt:lpstr>
      <vt:lpstr>Memory operands and LEA</vt:lpstr>
      <vt:lpstr>Why use LEA?</vt:lpstr>
      <vt:lpstr>Which numbers are pointers?</vt:lpstr>
      <vt:lpstr>Which numbers are pointers?</vt:lpstr>
      <vt:lpstr>Which numbers are pointers?</vt:lpstr>
      <vt:lpstr>Which numbers are pointers?</vt:lpstr>
      <vt:lpstr>Which numbers are pointers?</vt:lpstr>
      <vt:lpstr>Which numbers are pointers?</vt:lpstr>
      <vt:lpstr>Conditional reminder slide</vt:lpstr>
      <vt:lpstr>Today</vt:lpstr>
      <vt:lpstr>Loops</vt:lpstr>
      <vt:lpstr>Assembly has Goto</vt:lpstr>
      <vt:lpstr>“Do-While” Loop Example</vt:lpstr>
      <vt:lpstr>“Do-While” Loop Compilation</vt:lpstr>
      <vt:lpstr>General “Do-While” Translation</vt:lpstr>
      <vt:lpstr>General “While” Translation #1</vt:lpstr>
      <vt:lpstr>While Loop Example #1</vt:lpstr>
      <vt:lpstr>General “While” Translation #2</vt:lpstr>
      <vt:lpstr>While Loop Example #2</vt:lpstr>
      <vt:lpstr>“For” Loop Form</vt:lpstr>
      <vt:lpstr>“For” Loop → While Loop</vt:lpstr>
      <vt:lpstr>For-While Conversion</vt:lpstr>
      <vt:lpstr>“For” Loop Do-While Conversion</vt:lpstr>
      <vt:lpstr>Today</vt:lpstr>
      <vt:lpstr>Switch Statement Example</vt:lpstr>
      <vt:lpstr>Jump Table Structure</vt:lpstr>
      <vt:lpstr>Switch Statement Example</vt:lpstr>
      <vt:lpstr>Switch Statement Example</vt:lpstr>
      <vt:lpstr>Assembly Setup Explanation</vt:lpstr>
      <vt:lpstr>Jump Table</vt:lpstr>
      <vt:lpstr>Code Blocks (x == 1)</vt:lpstr>
      <vt:lpstr>Handling Fall-Through</vt:lpstr>
      <vt:lpstr>Code Blocks (x == 2, x == 3)</vt:lpstr>
      <vt:lpstr>Code Blocks (x == 5, x == 6, default)</vt:lpstr>
      <vt:lpstr>Finding Jump Table in Binary</vt:lpstr>
      <vt:lpstr>Finding Jump Table in Binary (cont.)</vt:lpstr>
      <vt:lpstr>Finding Jump Table in Binary (cont.)</vt:lpstr>
      <vt:lpstr>Jump Tables (alternate version)</vt:lpstr>
      <vt:lpstr>Quiz</vt:lpstr>
      <vt:lpstr>Transition</vt:lpstr>
      <vt:lpstr>Mechanisms in Procedures</vt:lpstr>
      <vt:lpstr>Mechanisms in Procedures</vt:lpstr>
      <vt:lpstr>Mechanisms in Procedures</vt:lpstr>
      <vt:lpstr>Mechanisms in Procedures</vt:lpstr>
      <vt:lpstr>Mechanisms in Procedures</vt:lpstr>
      <vt:lpstr>Today</vt:lpstr>
      <vt:lpstr>x86-64 Stack</vt:lpstr>
      <vt:lpstr>x86-64 Stack</vt:lpstr>
      <vt:lpstr>x86-64 Stack</vt:lpstr>
      <vt:lpstr>x86-64 Stack: Push</vt:lpstr>
      <vt:lpstr>x86-64 Stack: Push</vt:lpstr>
      <vt:lpstr>x86-64 Stack: Pop</vt:lpstr>
      <vt:lpstr>Today</vt:lpstr>
      <vt:lpstr>Code Examples</vt:lpstr>
      <vt:lpstr>Procedure Control Flow</vt:lpstr>
      <vt:lpstr>Control Flow Example #1</vt:lpstr>
      <vt:lpstr>Control Flow Example #2</vt:lpstr>
      <vt:lpstr>Control Flow Example #3</vt:lpstr>
      <vt:lpstr>Control Flow Example #4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Machine-Level Programming II: Control  15-213: Introduction to Computer Systems 6th Lecture, May 26, 2022</dc:title>
  <dc:creator>Brian Railing</dc:creator>
  <cp:lastModifiedBy>Brian Railing</cp:lastModifiedBy>
  <cp:revision>58</cp:revision>
  <dcterms:modified xsi:type="dcterms:W3CDTF">2025-09-04T17:50:51Z</dcterms:modified>
</cp:coreProperties>
</file>