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676" r:id="rId2"/>
  </p:sldMasterIdLst>
  <p:notesMasterIdLst>
    <p:notesMasterId r:id="rId83"/>
  </p:notesMasterIdLst>
  <p:handoutMasterIdLst>
    <p:handoutMasterId r:id="rId84"/>
  </p:handoutMasterIdLst>
  <p:sldIdLst>
    <p:sldId id="542" r:id="rId3"/>
    <p:sldId id="646" r:id="rId4"/>
    <p:sldId id="744" r:id="rId5"/>
    <p:sldId id="745" r:id="rId6"/>
    <p:sldId id="746" r:id="rId7"/>
    <p:sldId id="792" r:id="rId8"/>
    <p:sldId id="747" r:id="rId9"/>
    <p:sldId id="750" r:id="rId10"/>
    <p:sldId id="748" r:id="rId11"/>
    <p:sldId id="752" r:id="rId12"/>
    <p:sldId id="749" r:id="rId13"/>
    <p:sldId id="753" r:id="rId14"/>
    <p:sldId id="754" r:id="rId15"/>
    <p:sldId id="755" r:id="rId16"/>
    <p:sldId id="756" r:id="rId17"/>
    <p:sldId id="757" r:id="rId18"/>
    <p:sldId id="758" r:id="rId19"/>
    <p:sldId id="759" r:id="rId20"/>
    <p:sldId id="760" r:id="rId21"/>
    <p:sldId id="751" r:id="rId22"/>
    <p:sldId id="761" r:id="rId23"/>
    <p:sldId id="762" r:id="rId24"/>
    <p:sldId id="764" r:id="rId25"/>
    <p:sldId id="771" r:id="rId26"/>
    <p:sldId id="765" r:id="rId27"/>
    <p:sldId id="769" r:id="rId28"/>
    <p:sldId id="770" r:id="rId29"/>
    <p:sldId id="768" r:id="rId30"/>
    <p:sldId id="774" r:id="rId31"/>
    <p:sldId id="767" r:id="rId32"/>
    <p:sldId id="738" r:id="rId33"/>
    <p:sldId id="739" r:id="rId34"/>
    <p:sldId id="773" r:id="rId35"/>
    <p:sldId id="772" r:id="rId36"/>
    <p:sldId id="267" r:id="rId37"/>
    <p:sldId id="268" r:id="rId38"/>
    <p:sldId id="274" r:id="rId39"/>
    <p:sldId id="778" r:id="rId40"/>
    <p:sldId id="780" r:id="rId41"/>
    <p:sldId id="779" r:id="rId42"/>
    <p:sldId id="776" r:id="rId43"/>
    <p:sldId id="632" r:id="rId44"/>
    <p:sldId id="661" r:id="rId45"/>
    <p:sldId id="791" r:id="rId46"/>
    <p:sldId id="781" r:id="rId47"/>
    <p:sldId id="782" r:id="rId48"/>
    <p:sldId id="783" r:id="rId49"/>
    <p:sldId id="784" r:id="rId50"/>
    <p:sldId id="785" r:id="rId51"/>
    <p:sldId id="786" r:id="rId52"/>
    <p:sldId id="787" r:id="rId53"/>
    <p:sldId id="788" r:id="rId54"/>
    <p:sldId id="789" r:id="rId55"/>
    <p:sldId id="790" r:id="rId56"/>
    <p:sldId id="777" r:id="rId57"/>
    <p:sldId id="680" r:id="rId58"/>
    <p:sldId id="651" r:id="rId59"/>
    <p:sldId id="639" r:id="rId60"/>
    <p:sldId id="647" r:id="rId61"/>
    <p:sldId id="588" r:id="rId62"/>
    <p:sldId id="589" r:id="rId63"/>
    <p:sldId id="685" r:id="rId64"/>
    <p:sldId id="686" r:id="rId65"/>
    <p:sldId id="591" r:id="rId66"/>
    <p:sldId id="592" r:id="rId67"/>
    <p:sldId id="593" r:id="rId68"/>
    <p:sldId id="687" r:id="rId69"/>
    <p:sldId id="594" r:id="rId70"/>
    <p:sldId id="595" r:id="rId71"/>
    <p:sldId id="659" r:id="rId72"/>
    <p:sldId id="743" r:id="rId73"/>
    <p:sldId id="645" r:id="rId74"/>
    <p:sldId id="580" r:id="rId75"/>
    <p:sldId id="581" r:id="rId76"/>
    <p:sldId id="734" r:id="rId77"/>
    <p:sldId id="733" r:id="rId78"/>
    <p:sldId id="732" r:id="rId79"/>
    <p:sldId id="735" r:id="rId80"/>
    <p:sldId id="585" r:id="rId81"/>
    <p:sldId id="586" r:id="rId82"/>
  </p:sldIdLst>
  <p:sldSz cx="9144000" cy="6858000" type="screen4x3"/>
  <p:notesSz cx="7302500" cy="9586913"/>
  <p:custDataLst>
    <p:tags r:id="rId8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542"/>
            <p14:sldId id="646"/>
            <p14:sldId id="744"/>
            <p14:sldId id="745"/>
            <p14:sldId id="746"/>
            <p14:sldId id="792"/>
            <p14:sldId id="747"/>
            <p14:sldId id="750"/>
            <p14:sldId id="748"/>
            <p14:sldId id="752"/>
            <p14:sldId id="749"/>
            <p14:sldId id="753"/>
            <p14:sldId id="754"/>
            <p14:sldId id="755"/>
            <p14:sldId id="756"/>
            <p14:sldId id="757"/>
            <p14:sldId id="758"/>
            <p14:sldId id="759"/>
            <p14:sldId id="760"/>
            <p14:sldId id="751"/>
            <p14:sldId id="761"/>
            <p14:sldId id="762"/>
            <p14:sldId id="764"/>
            <p14:sldId id="771"/>
            <p14:sldId id="765"/>
            <p14:sldId id="769"/>
            <p14:sldId id="770"/>
            <p14:sldId id="768"/>
            <p14:sldId id="774"/>
            <p14:sldId id="767"/>
            <p14:sldId id="738"/>
            <p14:sldId id="739"/>
            <p14:sldId id="773"/>
            <p14:sldId id="772"/>
            <p14:sldId id="267"/>
            <p14:sldId id="268"/>
            <p14:sldId id="274"/>
            <p14:sldId id="778"/>
            <p14:sldId id="780"/>
            <p14:sldId id="779"/>
            <p14:sldId id="776"/>
            <p14:sldId id="632"/>
            <p14:sldId id="661"/>
            <p14:sldId id="791"/>
            <p14:sldId id="781"/>
            <p14:sldId id="782"/>
            <p14:sldId id="783"/>
            <p14:sldId id="784"/>
            <p14:sldId id="785"/>
            <p14:sldId id="786"/>
            <p14:sldId id="787"/>
            <p14:sldId id="788"/>
            <p14:sldId id="789"/>
            <p14:sldId id="790"/>
            <p14:sldId id="777"/>
            <p14:sldId id="680"/>
            <p14:sldId id="651"/>
            <p14:sldId id="639"/>
            <p14:sldId id="647"/>
            <p14:sldId id="588"/>
            <p14:sldId id="589"/>
            <p14:sldId id="685"/>
            <p14:sldId id="686"/>
            <p14:sldId id="591"/>
            <p14:sldId id="592"/>
            <p14:sldId id="593"/>
            <p14:sldId id="687"/>
            <p14:sldId id="594"/>
            <p14:sldId id="595"/>
            <p14:sldId id="659"/>
            <p14:sldId id="743"/>
            <p14:sldId id="645"/>
            <p14:sldId id="580"/>
            <p14:sldId id="581"/>
            <p14:sldId id="734"/>
            <p14:sldId id="733"/>
            <p14:sldId id="732"/>
            <p14:sldId id="735"/>
            <p14:sldId id="585"/>
            <p14:sldId id="5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BD"/>
    <a:srgbClr val="EFBFBF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 autoAdjust="0"/>
    <p:restoredTop sz="84131" autoAdjust="0"/>
  </p:normalViewPr>
  <p:slideViewPr>
    <p:cSldViewPr snapToGrid="0" snapToObjects="1">
      <p:cViewPr varScale="1">
        <p:scale>
          <a:sx n="74" d="100"/>
          <a:sy n="74" d="100"/>
        </p:scale>
        <p:origin x="1080" y="58"/>
      </p:cViewPr>
      <p:guideLst>
        <p:guide orient="horz" pos="25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333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B649D-0923-5AA7-1DFF-A02C92DFD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92205444-2779-6564-4697-20B922D1F4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DAA436C4-C337-3694-0FC4-9A680CECC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25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2F5A2-6852-F62F-1801-0E7E10679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DA38283D-3121-3B7D-3C27-9B1F24E4FD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1E35A5ED-3A68-CE08-81CD-EF68E737F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51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E3097-C2B6-CBB8-BDDE-7CD82EA02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39B31A-0AAE-37C6-199E-089B995E07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28502D-1C99-5D47-B75F-68D74E269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A99AE-EF22-950A-F0AF-66D4E0931D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67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irregular verb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20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on slide or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07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50E54-92F3-27F0-78B1-68EE5E450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64CD7E-EFE4-A2A1-9DEB-EC8AB0186B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E1A791-0337-0628-A009-47D17ED96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B1EAB-49E1-2222-EB5E-9909CE3006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0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ret should probably be rep ; ret for historic reasons.  The assembly is simplified to avoid any excess complexity.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39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Aside: On </a:t>
            </a:r>
            <a:r>
              <a:rPr lang="en-US" dirty="0"/>
              <a:t>some architectures, there are predicate registers and we can explicitly see the condition codes in registers / the dependencies.  X86 is implicitly using </a:t>
            </a:r>
            <a:r>
              <a:rPr lang="en-US" dirty="0" err="1"/>
              <a:t>eflags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67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>
          <a:extLst>
            <a:ext uri="{FF2B5EF4-FFF2-40B4-BE49-F238E27FC236}">
              <a16:creationId xmlns:a16="http://schemas.microsoft.com/office/drawing/2014/main" id="{E533D9C3-648E-85E6-E452-91B28EF38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>
            <a:extLst>
              <a:ext uri="{FF2B5EF4-FFF2-40B4-BE49-F238E27FC236}">
                <a16:creationId xmlns:a16="http://schemas.microsoft.com/office/drawing/2014/main" id="{9C9A3601-6770-DFBF-5B22-6DFBE3E8FA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Shape 464">
            <a:extLst>
              <a:ext uri="{FF2B5EF4-FFF2-40B4-BE49-F238E27FC236}">
                <a16:creationId xmlns:a16="http://schemas.microsoft.com/office/drawing/2014/main" id="{8263E635-3726-0026-DF1F-95401E626D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6161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FF21D-A69F-F3B9-3D7E-62AEF44ED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68B97B2F-D1C6-F2CB-0F25-DDB02FB370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A084B51B-DEBE-F5E0-35AF-53AA98B26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17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C59D6-0504-2465-F2E9-36363B253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BC2993F7-76E8-749F-CFC0-E3155F6C4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A6A9B987-06A9-ADBC-8295-50E6FBE03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212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FEA57-F3B7-16CE-8627-FA7FE4864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74184E92-7161-919E-005A-26AAAD97B3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F06B52CA-DB83-718C-F4D7-B0236E136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755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F1E16-CFE6-7074-A452-48FC5841C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39D54015-CA47-61EE-015F-37921D68D8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EAB6567C-1246-82DF-0D36-4CAF8DE21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491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4A7ED-B24B-758D-4D70-44CB907AF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898BC819-B09F-D9E3-A265-D54730584D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91EF9CD1-EB69-C238-F7C7-F848A4C39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692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7516F-6C22-B29C-F45B-A2DFAA9A0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10A69B0B-7857-A3DF-7AE4-4A424B62CE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ED47178B-59FB-8219-2C78-19DFFAA52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17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55B82-38A2-EB34-E928-58EC94C9D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ACD59260-0BD2-69F8-BF61-F0D10FC641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A8932CC8-E01B-93A9-4D81-72A2BEFDE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1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66445-3013-98EA-D666-83C8461F9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BA69D62A-B485-D723-1D2F-DA02A6CA87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ED0CA3D4-C82C-6F8C-0B7C-6368A70D1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520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BCD63-1409-9DDB-FB70-7F1630BAD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0E90B34D-A47C-D3FB-A6C9-85174FF691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7C6BF56E-9AEA-2079-A2C7-819D55BBE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485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E4560-93BE-3035-A0D6-0D3C73B76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2B15BF18-AA2D-5DB8-D741-7F9C36C9D8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868628A0-C110-5948-9630-A579DCF6F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164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072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021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651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232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06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279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50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57A63-054F-ECB3-88B8-1E355D396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59E311F3-C44E-597F-6E9B-8DB9F56EF9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8F719F51-2934-167F-B73E-6E7427034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208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786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01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CC515-E5E8-6714-8498-562EBB47C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51203F38-735E-DDA0-0FE0-DBDC941C8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5FA1E96D-402A-383F-2F06-BE7CFBEF23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99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90F5A-BF23-FA73-30A6-CA6A356AB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50185A24-D5CA-41D4-4169-CA6CBFD2A4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77DA8152-E6F0-9AD8-2FAB-62DC7A4D5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8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5A58A-4AB0-0D6C-CC4F-A02449C07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5E13FBDE-F855-FDE4-2C15-B16C3A536B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83B27B2F-3600-24A7-2104-34899D865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12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FE4DA-3DA8-876B-1BA5-95C74E710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F4430757-BDB9-A39F-CE8C-8DB731A8F4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D8F3464D-4B77-9B9F-ADDF-8FDF32FDD7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1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9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11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9774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955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9769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4674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3033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450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7541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4114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648200" y="1397000"/>
            <a:ext cx="41148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779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898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434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83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5052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086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9412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 rot="5400000">
            <a:off x="1854200" y="-76200"/>
            <a:ext cx="5435600" cy="83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935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 rot="5400000">
            <a:off x="4425950" y="2495550"/>
            <a:ext cx="65786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 rot="5400000">
            <a:off x="158750" y="476250"/>
            <a:ext cx="6578600" cy="6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204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72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21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04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654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59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89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429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A67BB4-BF4C-FCCB-953B-FA7979385204}"/>
              </a:ext>
            </a:extLst>
          </p:cNvPr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9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/>
          <a:lstStyle>
            <a:lvl1pPr marL="457200" marR="0" lvl="0" indent="-32004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8830843" y="6601841"/>
            <a:ext cx="31315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7897813" y="-26988"/>
            <a:ext cx="1320800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688653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49105/quizzes/15004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15-213/15-513: Introduction to Computer Systems</a:t>
            </a:r>
            <a:br>
              <a:rPr lang="en-US" sz="2000" b="0" dirty="0"/>
            </a:br>
            <a:r>
              <a:rPr lang="en-US" sz="2000" b="0" dirty="0"/>
              <a:t>3rd Lecture,  September 2,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AA0A1-8A76-44AF-9B48-8DA29170AD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2AC5-4DBA-CE83-1156-5AC5CC58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CF662-98D8-1E61-AB81-5600AE711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404225" cy="4972050"/>
          </a:xfrm>
        </p:spPr>
        <p:txBody>
          <a:bodyPr/>
          <a:lstStyle/>
          <a:p>
            <a:r>
              <a:rPr lang="en-US" dirty="0"/>
              <a:t>Parentheses always denote a memory address computation</a:t>
            </a:r>
          </a:p>
          <a:p>
            <a:pPr marL="457200" lvl="1" indent="0">
              <a:buNone/>
            </a:pPr>
            <a:r>
              <a:rPr lang="en-US" dirty="0"/>
              <a:t>(%</a:t>
            </a:r>
            <a:r>
              <a:rPr lang="en-US" dirty="0" err="1"/>
              <a:t>rdi</a:t>
            </a:r>
            <a:r>
              <a:rPr lang="en-US" dirty="0"/>
              <a:t>)  -&gt;  *</a:t>
            </a:r>
            <a:r>
              <a:rPr lang="en-US" dirty="0" err="1"/>
              <a:t>ptr</a:t>
            </a:r>
            <a:endParaRPr lang="en-US" dirty="0"/>
          </a:p>
          <a:p>
            <a:endParaRPr lang="en-US" dirty="0"/>
          </a:p>
          <a:p>
            <a:r>
              <a:rPr lang="en-US" dirty="0"/>
              <a:t>Most operations will then access memory</a:t>
            </a:r>
          </a:p>
        </p:txBody>
      </p:sp>
    </p:spTree>
    <p:extLst>
      <p:ext uri="{BB962C8B-B14F-4D97-AF65-F5344CB8AC3E}">
        <p14:creationId xmlns:p14="http://schemas.microsoft.com/office/powerpoint/2010/main" val="2996710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CCFE16D-E466-D41D-5886-D5BEF205E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811DD0FA-10A5-6F84-59C7-8B7648CB3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140700" cy="573088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movq</a:t>
            </a:r>
            <a:r>
              <a:rPr lang="en-US" dirty="0"/>
              <a:t> Operand Combinations (</a:t>
            </a:r>
            <a:r>
              <a:rPr lang="en-US" dirty="0">
                <a:solidFill>
                  <a:srgbClr val="FF0000"/>
                </a:solidFill>
              </a:rPr>
              <a:t>reference</a:t>
            </a:r>
            <a:r>
              <a:rPr lang="en-US" dirty="0"/>
              <a:t>)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A4B3E7BC-4665-96F2-388E-A7D3FBEC82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>
            <a:extLst>
              <a:ext uri="{FF2B5EF4-FFF2-40B4-BE49-F238E27FC236}">
                <a16:creationId xmlns:a16="http://schemas.microsoft.com/office/drawing/2014/main" id="{881F253B-4A52-9DBB-146F-FE0722788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>
            <a:extLst>
              <a:ext uri="{FF2B5EF4-FFF2-40B4-BE49-F238E27FC236}">
                <a16:creationId xmlns:a16="http://schemas.microsoft.com/office/drawing/2014/main" id="{D0849BD1-A8CE-994E-F997-014536E73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>
            <a:extLst>
              <a:ext uri="{FF2B5EF4-FFF2-40B4-BE49-F238E27FC236}">
                <a16:creationId xmlns:a16="http://schemas.microsoft.com/office/drawing/2014/main" id="{8CBE6E8C-37F3-2AE1-1A9C-AB259A4DC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>
            <a:extLst>
              <a:ext uri="{FF2B5EF4-FFF2-40B4-BE49-F238E27FC236}">
                <a16:creationId xmlns:a16="http://schemas.microsoft.com/office/drawing/2014/main" id="{306B29E6-7924-A868-C369-73CAC67AF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>
            <a:extLst>
              <a:ext uri="{FF2B5EF4-FFF2-40B4-BE49-F238E27FC236}">
                <a16:creationId xmlns:a16="http://schemas.microsoft.com/office/drawing/2014/main" id="{6B2E2C8C-2B46-D5E4-ADD8-2B0EF270B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>
            <a:extLst>
              <a:ext uri="{FF2B5EF4-FFF2-40B4-BE49-F238E27FC236}">
                <a16:creationId xmlns:a16="http://schemas.microsoft.com/office/drawing/2014/main" id="{688C445F-E0D5-93AD-AE5E-EAE3DAEB9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>
            <a:extLst>
              <a:ext uri="{FF2B5EF4-FFF2-40B4-BE49-F238E27FC236}">
                <a16:creationId xmlns:a16="http://schemas.microsoft.com/office/drawing/2014/main" id="{9C81853E-2BAA-4D3C-0EDC-2BC514EE1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>
            <a:extLst>
              <a:ext uri="{FF2B5EF4-FFF2-40B4-BE49-F238E27FC236}">
                <a16:creationId xmlns:a16="http://schemas.microsoft.com/office/drawing/2014/main" id="{866A2AEC-2A7D-DE81-960B-6B0DCE2F6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>
            <a:extLst>
              <a:ext uri="{FF2B5EF4-FFF2-40B4-BE49-F238E27FC236}">
                <a16:creationId xmlns:a16="http://schemas.microsoft.com/office/drawing/2014/main" id="{E166DDFA-E6F6-F8CF-ED40-51AF3C3B2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>
            <a:extLst>
              <a:ext uri="{FF2B5EF4-FFF2-40B4-BE49-F238E27FC236}">
                <a16:creationId xmlns:a16="http://schemas.microsoft.com/office/drawing/2014/main" id="{A065566E-1A1A-6188-63E4-AD6268F3E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>
            <a:extLst>
              <a:ext uri="{FF2B5EF4-FFF2-40B4-BE49-F238E27FC236}">
                <a16:creationId xmlns:a16="http://schemas.microsoft.com/office/drawing/2014/main" id="{68D3BAA1-84DB-2E72-9D5C-75CD1EE8B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>
            <a:extLst>
              <a:ext uri="{FF2B5EF4-FFF2-40B4-BE49-F238E27FC236}">
                <a16:creationId xmlns:a16="http://schemas.microsoft.com/office/drawing/2014/main" id="{3EB3EC05-A13D-ABDB-9F19-FCDA66D6D243}"/>
              </a:ext>
            </a:extLst>
          </p:cNvPr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>
            <a:extLst>
              <a:ext uri="{FF2B5EF4-FFF2-40B4-BE49-F238E27FC236}">
                <a16:creationId xmlns:a16="http://schemas.microsoft.com/office/drawing/2014/main" id="{9E558CC0-391D-FB64-7D1B-DFE78ADFB8ED}"/>
              </a:ext>
            </a:extLst>
          </p:cNvPr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>
            <a:extLst>
              <a:ext uri="{FF2B5EF4-FFF2-40B4-BE49-F238E27FC236}">
                <a16:creationId xmlns:a16="http://schemas.microsoft.com/office/drawing/2014/main" id="{522DD001-94B4-B232-A8B0-2ECF158E50EA}"/>
              </a:ext>
            </a:extLst>
          </p:cNvPr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>
            <a:extLst>
              <a:ext uri="{FF2B5EF4-FFF2-40B4-BE49-F238E27FC236}">
                <a16:creationId xmlns:a16="http://schemas.microsoft.com/office/drawing/2014/main" id="{70798FF8-2F8F-1688-450C-20461CCA0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>
            <a:extLst>
              <a:ext uri="{FF2B5EF4-FFF2-40B4-BE49-F238E27FC236}">
                <a16:creationId xmlns:a16="http://schemas.microsoft.com/office/drawing/2014/main" id="{61BE80CD-917A-FEBA-E169-5BA870E39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>
            <a:extLst>
              <a:ext uri="{FF2B5EF4-FFF2-40B4-BE49-F238E27FC236}">
                <a16:creationId xmlns:a16="http://schemas.microsoft.com/office/drawing/2014/main" id="{0B6A7651-91CA-4DFE-F7D1-2727A6648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>
            <a:extLst>
              <a:ext uri="{FF2B5EF4-FFF2-40B4-BE49-F238E27FC236}">
                <a16:creationId xmlns:a16="http://schemas.microsoft.com/office/drawing/2014/main" id="{4EC76A3E-C0C5-B8C3-B05C-C4C072B1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>
            <a:extLst>
              <a:ext uri="{FF2B5EF4-FFF2-40B4-BE49-F238E27FC236}">
                <a16:creationId xmlns:a16="http://schemas.microsoft.com/office/drawing/2014/main" id="{A7469B47-B5A1-C1C4-8EB7-E3DBABB32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>
            <a:extLst>
              <a:ext uri="{FF2B5EF4-FFF2-40B4-BE49-F238E27FC236}">
                <a16:creationId xmlns:a16="http://schemas.microsoft.com/office/drawing/2014/main" id="{6EFAFD7B-7194-4ADC-B662-E811EB951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>
            <a:extLst>
              <a:ext uri="{FF2B5EF4-FFF2-40B4-BE49-F238E27FC236}">
                <a16:creationId xmlns:a16="http://schemas.microsoft.com/office/drawing/2014/main" id="{2CC4ACBB-8151-D126-43DD-96E018CEA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>
            <a:extLst>
              <a:ext uri="{FF2B5EF4-FFF2-40B4-BE49-F238E27FC236}">
                <a16:creationId xmlns:a16="http://schemas.microsoft.com/office/drawing/2014/main" id="{89A5ED12-0FE8-A0CE-31AB-631EEC9AA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>
            <a:extLst>
              <a:ext uri="{FF2B5EF4-FFF2-40B4-BE49-F238E27FC236}">
                <a16:creationId xmlns:a16="http://schemas.microsoft.com/office/drawing/2014/main" id="{F6F0316E-4303-FDA3-AE84-2268A73D5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>
            <a:extLst>
              <a:ext uri="{FF2B5EF4-FFF2-40B4-BE49-F238E27FC236}">
                <a16:creationId xmlns:a16="http://schemas.microsoft.com/office/drawing/2014/main" id="{9D7E423D-8AC2-B5B1-BADD-3F2C842F8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>
            <a:extLst>
              <a:ext uri="{FF2B5EF4-FFF2-40B4-BE49-F238E27FC236}">
                <a16:creationId xmlns:a16="http://schemas.microsoft.com/office/drawing/2014/main" id="{9712A1D2-B5EA-60DB-CCBA-6075AF605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>
            <a:extLst>
              <a:ext uri="{FF2B5EF4-FFF2-40B4-BE49-F238E27FC236}">
                <a16:creationId xmlns:a16="http://schemas.microsoft.com/office/drawing/2014/main" id="{321EC1FA-15B8-1502-10C8-7371D0005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8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D6D2A-2B2D-7665-A427-9FF90FE72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CFBFD951-5BF5-D62F-8D0D-8D13D85D7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Reading Assembly Example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6DE29A0-0B60-3605-1CD6-2D7D9A346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A5FB87-FC7D-104D-7E3B-277CEEDF9FDB}"/>
              </a:ext>
            </a:extLst>
          </p:cNvPr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C90436-D8D2-34FA-7C75-C579B706B146}"/>
              </a:ext>
            </a:extLst>
          </p:cNvPr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262B6A9-310D-5DD2-B8BA-93BAA205C9E7}"/>
                </a:ext>
              </a:extLst>
            </p:cNvPr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09029A-5AB2-A140-4F5F-C9553921B8FC}"/>
                </a:ext>
              </a:extLst>
            </p:cNvPr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6E05D9-F13F-C795-3BFE-48FF482B9A85}"/>
              </a:ext>
            </a:extLst>
          </p:cNvPr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71AF2BE-F429-F0CA-AE06-30F0F7C32ADF}"/>
                </a:ext>
              </a:extLst>
            </p:cNvPr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29304E-114D-2EB2-7173-2908D14FA363}"/>
                </a:ext>
              </a:extLst>
            </p:cNvPr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15763C9-E1E9-1C83-7546-2320AB63F677}"/>
              </a:ext>
            </a:extLst>
          </p:cNvPr>
          <p:cNvSpPr txBox="1"/>
          <p:nvPr/>
        </p:nvSpPr>
        <p:spPr>
          <a:xfrm>
            <a:off x="3952983" y="5072332"/>
            <a:ext cx="4733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What is &lt;type&gt;?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	Find %</a:t>
            </a:r>
            <a:r>
              <a:rPr lang="en-US" dirty="0" err="1">
                <a:latin typeface="Calibri" pitchFamily="34" charset="0"/>
              </a:rPr>
              <a:t>rdi</a:t>
            </a:r>
            <a:r>
              <a:rPr lang="en-US" dirty="0">
                <a:latin typeface="Calibri" pitchFamily="34" charset="0"/>
              </a:rPr>
              <a:t> in the assembly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	How is it used?</a:t>
            </a:r>
          </a:p>
        </p:txBody>
      </p:sp>
    </p:spTree>
    <p:extLst>
      <p:ext uri="{BB962C8B-B14F-4D97-AF65-F5344CB8AC3E}">
        <p14:creationId xmlns:p14="http://schemas.microsoft.com/office/powerpoint/2010/main" val="74036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818FA-24B0-75FF-E7A5-C9CFAA790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CB580869-3100-15CB-4EBB-A5A2C3CFA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Reading Assembly Example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1A87D4D8-7B40-A3DA-F6C1-078877844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B376ACC-798D-C13F-B914-896B9BDC4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339542-316E-A0CE-D123-55338C689054}"/>
              </a:ext>
            </a:extLst>
          </p:cNvPr>
          <p:cNvSpPr txBox="1"/>
          <p:nvPr/>
        </p:nvSpPr>
        <p:spPr>
          <a:xfrm>
            <a:off x="533400" y="4796287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We have now written the “pseudo-C” for the assembly, using the types and replacing each register with a “variable name”.</a:t>
            </a:r>
          </a:p>
        </p:txBody>
      </p:sp>
    </p:spTree>
    <p:extLst>
      <p:ext uri="{BB962C8B-B14F-4D97-AF65-F5344CB8AC3E}">
        <p14:creationId xmlns:p14="http://schemas.microsoft.com/office/powerpoint/2010/main" val="3161217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F45F9-34C0-F8B6-0C29-860263231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9D0F39-E9A5-A452-02C8-B988920878ED}"/>
              </a:ext>
            </a:extLst>
          </p:cNvPr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>
              <a:extLst>
                <a:ext uri="{FF2B5EF4-FFF2-40B4-BE49-F238E27FC236}">
                  <a16:creationId xmlns:a16="http://schemas.microsoft.com/office/drawing/2014/main" id="{923F4A4C-5EDE-04DC-6F25-4A3012BFA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>
              <a:extLst>
                <a:ext uri="{FF2B5EF4-FFF2-40B4-BE49-F238E27FC236}">
                  <a16:creationId xmlns:a16="http://schemas.microsoft.com/office/drawing/2014/main" id="{45A026E8-B359-D366-53DA-7C6F16DC9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>
              <a:extLst>
                <a:ext uri="{FF2B5EF4-FFF2-40B4-BE49-F238E27FC236}">
                  <a16:creationId xmlns:a16="http://schemas.microsoft.com/office/drawing/2014/main" id="{87853DEE-44B2-FD9E-692B-AFF99EAD4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>
              <a:extLst>
                <a:ext uri="{FF2B5EF4-FFF2-40B4-BE49-F238E27FC236}">
                  <a16:creationId xmlns:a16="http://schemas.microsoft.com/office/drawing/2014/main" id="{184E1F18-8C7A-9F77-AEFA-746E13A6F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>
              <a:extLst>
                <a:ext uri="{FF2B5EF4-FFF2-40B4-BE49-F238E27FC236}">
                  <a16:creationId xmlns:a16="http://schemas.microsoft.com/office/drawing/2014/main" id="{101A56F0-BCF0-A82C-2F04-80BC8AAD4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>
              <a:extLst>
                <a:ext uri="{FF2B5EF4-FFF2-40B4-BE49-F238E27FC236}">
                  <a16:creationId xmlns:a16="http://schemas.microsoft.com/office/drawing/2014/main" id="{3A7DAEC0-C4B7-F53B-9E1B-7BEFC484F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>
              <a:extLst>
                <a:ext uri="{FF2B5EF4-FFF2-40B4-BE49-F238E27FC236}">
                  <a16:creationId xmlns:a16="http://schemas.microsoft.com/office/drawing/2014/main" id="{557A8C09-7966-0CA0-4BD2-AEA7D0101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>
              <a:extLst>
                <a:ext uri="{FF2B5EF4-FFF2-40B4-BE49-F238E27FC236}">
                  <a16:creationId xmlns:a16="http://schemas.microsoft.com/office/drawing/2014/main" id="{E020DF73-1B5C-9808-53C7-A96879A56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49AAE0DF-20F7-972A-EAB8-3FF86EFAA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F1E113A2-ED9B-65A5-9159-658479A4D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>
            <a:extLst>
              <a:ext uri="{FF2B5EF4-FFF2-40B4-BE49-F238E27FC236}">
                <a16:creationId xmlns:a16="http://schemas.microsoft.com/office/drawing/2014/main" id="{A7FF4800-4C9F-127A-E3BE-3A2328782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>
            <a:extLst>
              <a:ext uri="{FF2B5EF4-FFF2-40B4-BE49-F238E27FC236}">
                <a16:creationId xmlns:a16="http://schemas.microsoft.com/office/drawing/2014/main" id="{DDFB98B5-C5C0-9887-F757-930948E01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B115CEDD-9F27-2147-BBC3-AA3DC0D3A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FA26F393-7802-108D-E5E2-08394F803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5A9EC25-4C90-ED33-D4C7-229AEB6B12BF}"/>
              </a:ext>
            </a:extLst>
          </p:cNvPr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7690F5D-A29E-DC96-BF01-671B7A838890}"/>
              </a:ext>
            </a:extLst>
          </p:cNvPr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EA7689F-30ED-B96D-FCCB-C3B3846279BC}"/>
              </a:ext>
            </a:extLst>
          </p:cNvPr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3CCB5C0-DBD8-DC5E-E5D9-879EF05D52B3}"/>
              </a:ext>
            </a:extLst>
          </p:cNvPr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93A9C4-7EAA-E3A0-69DA-ECE060B92C4F}"/>
              </a:ext>
            </a:extLst>
          </p:cNvPr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id="{7EA34290-906B-5800-2CD4-CA2236D20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1060D3D2-FC94-5D15-F57B-FC943DCA8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>
              <a:extLst>
                <a:ext uri="{FF2B5EF4-FFF2-40B4-BE49-F238E27FC236}">
                  <a16:creationId xmlns:a16="http://schemas.microsoft.com/office/drawing/2014/main" id="{3F8D9233-B63F-0AFE-DC6C-7246A8137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>
              <a:extLst>
                <a:ext uri="{FF2B5EF4-FFF2-40B4-BE49-F238E27FC236}">
                  <a16:creationId xmlns:a16="http://schemas.microsoft.com/office/drawing/2014/main" id="{CDF975AA-30B1-592A-DC21-F63686477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>
              <a:extLst>
                <a:ext uri="{FF2B5EF4-FFF2-40B4-BE49-F238E27FC236}">
                  <a16:creationId xmlns:a16="http://schemas.microsoft.com/office/drawing/2014/main" id="{30E5CA57-6F6C-F96E-323A-41B349887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040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706CB-E793-C81F-4EDC-39D86DE23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06FC4FDF-31CF-2193-F3E5-0A1811F555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>
            <a:extLst>
              <a:ext uri="{FF2B5EF4-FFF2-40B4-BE49-F238E27FC236}">
                <a16:creationId xmlns:a16="http://schemas.microsoft.com/office/drawing/2014/main" id="{9CF4A581-2B28-78CD-D9F5-1F9581E80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7EA6E403-03BB-08BE-1E02-455A28238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A8E54BA5-F09B-C077-9618-C55F91300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0E21606C-0F97-687B-836B-61A1B06B2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>
            <a:extLst>
              <a:ext uri="{FF2B5EF4-FFF2-40B4-BE49-F238E27FC236}">
                <a16:creationId xmlns:a16="http://schemas.microsoft.com/office/drawing/2014/main" id="{40532554-00F2-4EF9-78B6-B10D1434A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551AC02-D7BF-07ED-8E13-0E9BDBFD43D8}"/>
              </a:ext>
            </a:extLst>
          </p:cNvPr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>
              <a:extLst>
                <a:ext uri="{FF2B5EF4-FFF2-40B4-BE49-F238E27FC236}">
                  <a16:creationId xmlns:a16="http://schemas.microsoft.com/office/drawing/2014/main" id="{BBD85EC8-663F-F2FD-7A73-415859D60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>
              <a:extLst>
                <a:ext uri="{FF2B5EF4-FFF2-40B4-BE49-F238E27FC236}">
                  <a16:creationId xmlns:a16="http://schemas.microsoft.com/office/drawing/2014/main" id="{A6557FA4-A679-5CA2-2DC1-553EFDDD2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>
              <a:extLst>
                <a:ext uri="{FF2B5EF4-FFF2-40B4-BE49-F238E27FC236}">
                  <a16:creationId xmlns:a16="http://schemas.microsoft.com/office/drawing/2014/main" id="{9CA043FF-1894-1976-54E9-35BEE200D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>
              <a:extLst>
                <a:ext uri="{FF2B5EF4-FFF2-40B4-BE49-F238E27FC236}">
                  <a16:creationId xmlns:a16="http://schemas.microsoft.com/office/drawing/2014/main" id="{D1A9B0AF-6EDD-BB53-3B5F-C36491731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>
              <a:extLst>
                <a:ext uri="{FF2B5EF4-FFF2-40B4-BE49-F238E27FC236}">
                  <a16:creationId xmlns:a16="http://schemas.microsoft.com/office/drawing/2014/main" id="{8717864E-DAF1-FDF1-51CF-99F1B2818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>
              <a:extLst>
                <a:ext uri="{FF2B5EF4-FFF2-40B4-BE49-F238E27FC236}">
                  <a16:creationId xmlns:a16="http://schemas.microsoft.com/office/drawing/2014/main" id="{0D2D573B-4EE3-8971-44D6-82DBB6B77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>
              <a:extLst>
                <a:ext uri="{FF2B5EF4-FFF2-40B4-BE49-F238E27FC236}">
                  <a16:creationId xmlns:a16="http://schemas.microsoft.com/office/drawing/2014/main" id="{7985ED09-F057-AFB7-CCBD-52F7639D4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>
              <a:extLst>
                <a:ext uri="{FF2B5EF4-FFF2-40B4-BE49-F238E27FC236}">
                  <a16:creationId xmlns:a16="http://schemas.microsoft.com/office/drawing/2014/main" id="{9E4EEC40-3899-5602-9397-64E62B4AF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>
            <a:extLst>
              <a:ext uri="{FF2B5EF4-FFF2-40B4-BE49-F238E27FC236}">
                <a16:creationId xmlns:a16="http://schemas.microsoft.com/office/drawing/2014/main" id="{F2EC0809-D150-14A1-FED7-625ECC303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>
            <a:extLst>
              <a:ext uri="{FF2B5EF4-FFF2-40B4-BE49-F238E27FC236}">
                <a16:creationId xmlns:a16="http://schemas.microsoft.com/office/drawing/2014/main" id="{EE9EAC6C-4ED3-CB13-34C9-FE9CC2926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>
            <a:extLst>
              <a:ext uri="{FF2B5EF4-FFF2-40B4-BE49-F238E27FC236}">
                <a16:creationId xmlns:a16="http://schemas.microsoft.com/office/drawing/2014/main" id="{77E3550A-4740-8DC0-50C4-288D0B9E6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800F41-CFE8-1985-8679-F66641440F67}"/>
              </a:ext>
            </a:extLst>
          </p:cNvPr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>
              <a:extLst>
                <a:ext uri="{FF2B5EF4-FFF2-40B4-BE49-F238E27FC236}">
                  <a16:creationId xmlns:a16="http://schemas.microsoft.com/office/drawing/2014/main" id="{1C5C68D1-424C-0507-56A2-21B72259E6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>
              <a:extLst>
                <a:ext uri="{FF2B5EF4-FFF2-40B4-BE49-F238E27FC236}">
                  <a16:creationId xmlns:a16="http://schemas.microsoft.com/office/drawing/2014/main" id="{6015CE82-AE42-A822-930C-E2673E3F2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>
              <a:extLst>
                <a:ext uri="{FF2B5EF4-FFF2-40B4-BE49-F238E27FC236}">
                  <a16:creationId xmlns:a16="http://schemas.microsoft.com/office/drawing/2014/main" id="{C4337D5C-9CD9-E949-C30A-45F80B9AB4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>
              <a:extLst>
                <a:ext uri="{FF2B5EF4-FFF2-40B4-BE49-F238E27FC236}">
                  <a16:creationId xmlns:a16="http://schemas.microsoft.com/office/drawing/2014/main" id="{B09A768D-CEBA-57A5-C59C-CD212F950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>
              <a:extLst>
                <a:ext uri="{FF2B5EF4-FFF2-40B4-BE49-F238E27FC236}">
                  <a16:creationId xmlns:a16="http://schemas.microsoft.com/office/drawing/2014/main" id="{E19DC8B5-B1C0-461A-474D-28D261CFD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>
              <a:extLst>
                <a:ext uri="{FF2B5EF4-FFF2-40B4-BE49-F238E27FC236}">
                  <a16:creationId xmlns:a16="http://schemas.microsoft.com/office/drawing/2014/main" id="{12382233-ADEA-3269-1ABD-34DC3664B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8903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CA719-B6F7-7DD4-7AF5-A77D56C96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21CF74F6-35EE-1BE3-E3AF-96B2A1158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>
            <a:extLst>
              <a:ext uri="{FF2B5EF4-FFF2-40B4-BE49-F238E27FC236}">
                <a16:creationId xmlns:a16="http://schemas.microsoft.com/office/drawing/2014/main" id="{897354B0-5702-59D1-47CB-BA18113F9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AB1928B-07B5-6B9D-EF82-7C58EE7FC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923E1056-7C61-91F4-4FCD-F33FFAD41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66FAF10D-8743-6469-AC75-314DAC70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>
            <a:extLst>
              <a:ext uri="{FF2B5EF4-FFF2-40B4-BE49-F238E27FC236}">
                <a16:creationId xmlns:a16="http://schemas.microsoft.com/office/drawing/2014/main" id="{1FED5199-D974-258C-BA23-B084620FC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1AAB419-1582-A367-0917-CAEF3FA6EB98}"/>
              </a:ext>
            </a:extLst>
          </p:cNvPr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>
              <a:extLst>
                <a:ext uri="{FF2B5EF4-FFF2-40B4-BE49-F238E27FC236}">
                  <a16:creationId xmlns:a16="http://schemas.microsoft.com/office/drawing/2014/main" id="{AC26732B-BF4D-852B-EDF4-1231F1945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>
              <a:extLst>
                <a:ext uri="{FF2B5EF4-FFF2-40B4-BE49-F238E27FC236}">
                  <a16:creationId xmlns:a16="http://schemas.microsoft.com/office/drawing/2014/main" id="{FAC693CD-B13A-9D35-E0C7-947B8F3C2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>
              <a:extLst>
                <a:ext uri="{FF2B5EF4-FFF2-40B4-BE49-F238E27FC236}">
                  <a16:creationId xmlns:a16="http://schemas.microsoft.com/office/drawing/2014/main" id="{EF31D336-4B49-36C6-F662-F30B1E740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>
              <a:extLst>
                <a:ext uri="{FF2B5EF4-FFF2-40B4-BE49-F238E27FC236}">
                  <a16:creationId xmlns:a16="http://schemas.microsoft.com/office/drawing/2014/main" id="{E10B219E-7D02-8052-6A72-F4520BD94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>
              <a:extLst>
                <a:ext uri="{FF2B5EF4-FFF2-40B4-BE49-F238E27FC236}">
                  <a16:creationId xmlns:a16="http://schemas.microsoft.com/office/drawing/2014/main" id="{EA064412-9E10-1C7F-067C-1A7B242B6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>
              <a:extLst>
                <a:ext uri="{FF2B5EF4-FFF2-40B4-BE49-F238E27FC236}">
                  <a16:creationId xmlns:a16="http://schemas.microsoft.com/office/drawing/2014/main" id="{7C295739-B0AB-8B92-812E-2C7BBB176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>
              <a:extLst>
                <a:ext uri="{FF2B5EF4-FFF2-40B4-BE49-F238E27FC236}">
                  <a16:creationId xmlns:a16="http://schemas.microsoft.com/office/drawing/2014/main" id="{A821F3E8-B6E7-8FEC-80B7-C3C698209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>
              <a:extLst>
                <a:ext uri="{FF2B5EF4-FFF2-40B4-BE49-F238E27FC236}">
                  <a16:creationId xmlns:a16="http://schemas.microsoft.com/office/drawing/2014/main" id="{51FE74DE-F3E6-3E57-7C27-6CA3E9661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>
            <a:extLst>
              <a:ext uri="{FF2B5EF4-FFF2-40B4-BE49-F238E27FC236}">
                <a16:creationId xmlns:a16="http://schemas.microsoft.com/office/drawing/2014/main" id="{31F1B728-3E42-EFB6-A7E6-E0232FE7E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>
            <a:extLst>
              <a:ext uri="{FF2B5EF4-FFF2-40B4-BE49-F238E27FC236}">
                <a16:creationId xmlns:a16="http://schemas.microsoft.com/office/drawing/2014/main" id="{17D630C0-78DD-43A2-C51D-5AD7DCAF0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E9E3603-2C55-A1C1-7BE4-986873C68198}"/>
              </a:ext>
            </a:extLst>
          </p:cNvPr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>
            <a:extLst>
              <a:ext uri="{FF2B5EF4-FFF2-40B4-BE49-F238E27FC236}">
                <a16:creationId xmlns:a16="http://schemas.microsoft.com/office/drawing/2014/main" id="{7CDDA585-FCA9-34DD-9AD1-F5C415F3F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555695-7EBE-F43A-9DE9-9A6DEF462499}"/>
              </a:ext>
            </a:extLst>
          </p:cNvPr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>
              <a:extLst>
                <a:ext uri="{FF2B5EF4-FFF2-40B4-BE49-F238E27FC236}">
                  <a16:creationId xmlns:a16="http://schemas.microsoft.com/office/drawing/2014/main" id="{45330C88-9960-40F3-70E1-06468DFBC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>
              <a:extLst>
                <a:ext uri="{FF2B5EF4-FFF2-40B4-BE49-F238E27FC236}">
                  <a16:creationId xmlns:a16="http://schemas.microsoft.com/office/drawing/2014/main" id="{7963BAFA-57FA-2CE9-E857-4D34C99BB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>
              <a:extLst>
                <a:ext uri="{FF2B5EF4-FFF2-40B4-BE49-F238E27FC236}">
                  <a16:creationId xmlns:a16="http://schemas.microsoft.com/office/drawing/2014/main" id="{1B21B7C8-F2EB-F26E-2DBE-CFF6B6296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>
              <a:extLst>
                <a:ext uri="{FF2B5EF4-FFF2-40B4-BE49-F238E27FC236}">
                  <a16:creationId xmlns:a16="http://schemas.microsoft.com/office/drawing/2014/main" id="{E737E4AF-3FC2-C3CD-7E9C-4CF2E31F9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>
              <a:extLst>
                <a:ext uri="{FF2B5EF4-FFF2-40B4-BE49-F238E27FC236}">
                  <a16:creationId xmlns:a16="http://schemas.microsoft.com/office/drawing/2014/main" id="{914C9C8C-96D3-E572-BBA4-53D650060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>
              <a:extLst>
                <a:ext uri="{FF2B5EF4-FFF2-40B4-BE49-F238E27FC236}">
                  <a16:creationId xmlns:a16="http://schemas.microsoft.com/office/drawing/2014/main" id="{18310655-6B2A-BE1D-F8A7-25FFA0F0C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7614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B24E9-1CE6-E372-2B8F-478FAB6DD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94009A9E-24FD-3024-BC9D-8865ECB0C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>
            <a:extLst>
              <a:ext uri="{FF2B5EF4-FFF2-40B4-BE49-F238E27FC236}">
                <a16:creationId xmlns:a16="http://schemas.microsoft.com/office/drawing/2014/main" id="{022AC1A1-ED6C-B481-FF91-44BFA3D63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77061FDA-D884-3633-11D7-7D1370488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25B0AC93-56F8-31E4-113A-6D8BC2346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74DBA852-2481-C156-E090-A7FDAF855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>
            <a:extLst>
              <a:ext uri="{FF2B5EF4-FFF2-40B4-BE49-F238E27FC236}">
                <a16:creationId xmlns:a16="http://schemas.microsoft.com/office/drawing/2014/main" id="{2D9A92AE-538E-9B1A-CF80-55BDAC32D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CD773C2-3B2D-01E3-1C08-1138FEBD5446}"/>
              </a:ext>
            </a:extLst>
          </p:cNvPr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>
              <a:extLst>
                <a:ext uri="{FF2B5EF4-FFF2-40B4-BE49-F238E27FC236}">
                  <a16:creationId xmlns:a16="http://schemas.microsoft.com/office/drawing/2014/main" id="{69BF72C1-8E7E-9D94-9A13-714537A8D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>
              <a:extLst>
                <a:ext uri="{FF2B5EF4-FFF2-40B4-BE49-F238E27FC236}">
                  <a16:creationId xmlns:a16="http://schemas.microsoft.com/office/drawing/2014/main" id="{71AB42DA-75EA-BF30-A4B1-3EA1EBC16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>
              <a:extLst>
                <a:ext uri="{FF2B5EF4-FFF2-40B4-BE49-F238E27FC236}">
                  <a16:creationId xmlns:a16="http://schemas.microsoft.com/office/drawing/2014/main" id="{0537AB22-80BF-0B6A-90CD-08B8FD214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>
              <a:extLst>
                <a:ext uri="{FF2B5EF4-FFF2-40B4-BE49-F238E27FC236}">
                  <a16:creationId xmlns:a16="http://schemas.microsoft.com/office/drawing/2014/main" id="{B6888830-BD04-F838-0742-4D6C687FD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>
              <a:extLst>
                <a:ext uri="{FF2B5EF4-FFF2-40B4-BE49-F238E27FC236}">
                  <a16:creationId xmlns:a16="http://schemas.microsoft.com/office/drawing/2014/main" id="{F392FFCB-EA6F-C9DF-3DE2-11C76F8A4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>
              <a:extLst>
                <a:ext uri="{FF2B5EF4-FFF2-40B4-BE49-F238E27FC236}">
                  <a16:creationId xmlns:a16="http://schemas.microsoft.com/office/drawing/2014/main" id="{B195EFF9-564F-9CA3-67B6-279ED9D2A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>
              <a:extLst>
                <a:ext uri="{FF2B5EF4-FFF2-40B4-BE49-F238E27FC236}">
                  <a16:creationId xmlns:a16="http://schemas.microsoft.com/office/drawing/2014/main" id="{618CD752-75AC-FA94-CD66-B0CD4C72A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>
              <a:extLst>
                <a:ext uri="{FF2B5EF4-FFF2-40B4-BE49-F238E27FC236}">
                  <a16:creationId xmlns:a16="http://schemas.microsoft.com/office/drawing/2014/main" id="{1A20CCF3-4C5A-7955-30D5-4A3F6DB11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>
            <a:extLst>
              <a:ext uri="{FF2B5EF4-FFF2-40B4-BE49-F238E27FC236}">
                <a16:creationId xmlns:a16="http://schemas.microsoft.com/office/drawing/2014/main" id="{B449E526-D624-614C-E4C5-E5AC89215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>
            <a:extLst>
              <a:ext uri="{FF2B5EF4-FFF2-40B4-BE49-F238E27FC236}">
                <a16:creationId xmlns:a16="http://schemas.microsoft.com/office/drawing/2014/main" id="{B2CC7F07-E6A0-8AE4-4D75-7AA308FD3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D9FDA30-C151-0378-AF73-1D77DA312F18}"/>
              </a:ext>
            </a:extLst>
          </p:cNvPr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>
            <a:extLst>
              <a:ext uri="{FF2B5EF4-FFF2-40B4-BE49-F238E27FC236}">
                <a16:creationId xmlns:a16="http://schemas.microsoft.com/office/drawing/2014/main" id="{BE5CF15B-7887-0001-AFB1-492B52F85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79925E-C442-015C-AB01-CDD804404A3A}"/>
              </a:ext>
            </a:extLst>
          </p:cNvPr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>
              <a:extLst>
                <a:ext uri="{FF2B5EF4-FFF2-40B4-BE49-F238E27FC236}">
                  <a16:creationId xmlns:a16="http://schemas.microsoft.com/office/drawing/2014/main" id="{05B840AA-81C7-5F4D-B999-D6AE274F4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>
              <a:extLst>
                <a:ext uri="{FF2B5EF4-FFF2-40B4-BE49-F238E27FC236}">
                  <a16:creationId xmlns:a16="http://schemas.microsoft.com/office/drawing/2014/main" id="{67D8910E-559E-D4B2-D572-F498DFD7E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>
              <a:extLst>
                <a:ext uri="{FF2B5EF4-FFF2-40B4-BE49-F238E27FC236}">
                  <a16:creationId xmlns:a16="http://schemas.microsoft.com/office/drawing/2014/main" id="{37C16EE9-0041-9B3C-FC24-C9EDC92D9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>
              <a:extLst>
                <a:ext uri="{FF2B5EF4-FFF2-40B4-BE49-F238E27FC236}">
                  <a16:creationId xmlns:a16="http://schemas.microsoft.com/office/drawing/2014/main" id="{CC0B1D51-F36C-D2F3-F2AB-AF6E98354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>
              <a:extLst>
                <a:ext uri="{FF2B5EF4-FFF2-40B4-BE49-F238E27FC236}">
                  <a16:creationId xmlns:a16="http://schemas.microsoft.com/office/drawing/2014/main" id="{C50CA40E-E897-9124-7346-A10ACEEDB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>
              <a:extLst>
                <a:ext uri="{FF2B5EF4-FFF2-40B4-BE49-F238E27FC236}">
                  <a16:creationId xmlns:a16="http://schemas.microsoft.com/office/drawing/2014/main" id="{529026A5-132C-7DD3-9C76-FB0BEB0E0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5372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CB8E9-A1EC-4541-6D66-2562BDB67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026A30EE-46B3-E086-E2F8-8987EC831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>
            <a:extLst>
              <a:ext uri="{FF2B5EF4-FFF2-40B4-BE49-F238E27FC236}">
                <a16:creationId xmlns:a16="http://schemas.microsoft.com/office/drawing/2014/main" id="{25F5CC10-4562-C7D5-C045-008817641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C3D9BA0F-E715-21BB-E650-5471734A6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4B174436-8B04-17C8-25FC-6EDCE6532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79A112F8-DD5A-FA68-D05E-349E0950C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>
            <a:extLst>
              <a:ext uri="{FF2B5EF4-FFF2-40B4-BE49-F238E27FC236}">
                <a16:creationId xmlns:a16="http://schemas.microsoft.com/office/drawing/2014/main" id="{B53018A6-7EC8-E06C-20A3-5540ABB10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85A4FF8-46AF-3AB0-75B3-BF1EBB91795F}"/>
              </a:ext>
            </a:extLst>
          </p:cNvPr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>
              <a:extLst>
                <a:ext uri="{FF2B5EF4-FFF2-40B4-BE49-F238E27FC236}">
                  <a16:creationId xmlns:a16="http://schemas.microsoft.com/office/drawing/2014/main" id="{1215BCFE-6213-FDA6-E5C5-E2D75AC18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>
              <a:extLst>
                <a:ext uri="{FF2B5EF4-FFF2-40B4-BE49-F238E27FC236}">
                  <a16:creationId xmlns:a16="http://schemas.microsoft.com/office/drawing/2014/main" id="{7D1D2446-B6D0-F38D-10B7-14CFEF33C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>
              <a:extLst>
                <a:ext uri="{FF2B5EF4-FFF2-40B4-BE49-F238E27FC236}">
                  <a16:creationId xmlns:a16="http://schemas.microsoft.com/office/drawing/2014/main" id="{27BDDCEB-18DF-677B-5656-D02096EEE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>
              <a:extLst>
                <a:ext uri="{FF2B5EF4-FFF2-40B4-BE49-F238E27FC236}">
                  <a16:creationId xmlns:a16="http://schemas.microsoft.com/office/drawing/2014/main" id="{C4AE2473-CF4C-91BB-F7DE-CD55E7506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>
              <a:extLst>
                <a:ext uri="{FF2B5EF4-FFF2-40B4-BE49-F238E27FC236}">
                  <a16:creationId xmlns:a16="http://schemas.microsoft.com/office/drawing/2014/main" id="{993B691E-D408-2E32-ECC0-63C8D5BE2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>
              <a:extLst>
                <a:ext uri="{FF2B5EF4-FFF2-40B4-BE49-F238E27FC236}">
                  <a16:creationId xmlns:a16="http://schemas.microsoft.com/office/drawing/2014/main" id="{BFD76964-7594-CD7C-0B03-CB4DDE47F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>
              <a:extLst>
                <a:ext uri="{FF2B5EF4-FFF2-40B4-BE49-F238E27FC236}">
                  <a16:creationId xmlns:a16="http://schemas.microsoft.com/office/drawing/2014/main" id="{1A537343-42CC-52B5-3D51-CAA6CABC9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>
              <a:extLst>
                <a:ext uri="{FF2B5EF4-FFF2-40B4-BE49-F238E27FC236}">
                  <a16:creationId xmlns:a16="http://schemas.microsoft.com/office/drawing/2014/main" id="{EB421E10-7739-259B-2CF4-8013F293F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>
            <a:extLst>
              <a:ext uri="{FF2B5EF4-FFF2-40B4-BE49-F238E27FC236}">
                <a16:creationId xmlns:a16="http://schemas.microsoft.com/office/drawing/2014/main" id="{9CFDA9FE-DE25-0E63-6DD5-68DA398ED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>
            <a:extLst>
              <a:ext uri="{FF2B5EF4-FFF2-40B4-BE49-F238E27FC236}">
                <a16:creationId xmlns:a16="http://schemas.microsoft.com/office/drawing/2014/main" id="{72D05C35-C3BD-5848-63A3-A206952B8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2B4D7BF-B4DF-554E-8908-3DDE165BCB22}"/>
              </a:ext>
            </a:extLst>
          </p:cNvPr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>
            <a:extLst>
              <a:ext uri="{FF2B5EF4-FFF2-40B4-BE49-F238E27FC236}">
                <a16:creationId xmlns:a16="http://schemas.microsoft.com/office/drawing/2014/main" id="{55501A71-272D-DEFA-699F-1AF34980A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9BF9D7-C680-5A57-C6C0-6AAB26902FC8}"/>
              </a:ext>
            </a:extLst>
          </p:cNvPr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>
              <a:extLst>
                <a:ext uri="{FF2B5EF4-FFF2-40B4-BE49-F238E27FC236}">
                  <a16:creationId xmlns:a16="http://schemas.microsoft.com/office/drawing/2014/main" id="{F6482840-AD61-D13F-CAF9-D8AFBE5769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>
              <a:extLst>
                <a:ext uri="{FF2B5EF4-FFF2-40B4-BE49-F238E27FC236}">
                  <a16:creationId xmlns:a16="http://schemas.microsoft.com/office/drawing/2014/main" id="{C6CF85B8-1BCC-ADED-20B6-F740C4E97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>
              <a:extLst>
                <a:ext uri="{FF2B5EF4-FFF2-40B4-BE49-F238E27FC236}">
                  <a16:creationId xmlns:a16="http://schemas.microsoft.com/office/drawing/2014/main" id="{1C833070-1997-01D1-AF9C-92650473A0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>
              <a:extLst>
                <a:ext uri="{FF2B5EF4-FFF2-40B4-BE49-F238E27FC236}">
                  <a16:creationId xmlns:a16="http://schemas.microsoft.com/office/drawing/2014/main" id="{59B8E2DF-C93C-D887-DDA2-53ADF2281D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>
              <a:extLst>
                <a:ext uri="{FF2B5EF4-FFF2-40B4-BE49-F238E27FC236}">
                  <a16:creationId xmlns:a16="http://schemas.microsoft.com/office/drawing/2014/main" id="{4C205314-FA3B-487A-F056-0C066DAA9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>
              <a:extLst>
                <a:ext uri="{FF2B5EF4-FFF2-40B4-BE49-F238E27FC236}">
                  <a16:creationId xmlns:a16="http://schemas.microsoft.com/office/drawing/2014/main" id="{C62DA9CA-E9DF-7E94-0F8B-1681B81257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977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CEE0B-67D8-A74E-9330-60D6A463B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2D344644-4429-809A-9BA4-4888EA9C5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>
            <a:extLst>
              <a:ext uri="{FF2B5EF4-FFF2-40B4-BE49-F238E27FC236}">
                <a16:creationId xmlns:a16="http://schemas.microsoft.com/office/drawing/2014/main" id="{B525A097-AF89-1C01-F14F-49EBB2F78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9A7EADD1-7006-A9E8-AA80-05EFAE9D4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2BE71CC3-8478-4B98-8592-28DCD7129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687CA5ED-3FB0-1F43-E7BE-68B0A96EB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>
            <a:extLst>
              <a:ext uri="{FF2B5EF4-FFF2-40B4-BE49-F238E27FC236}">
                <a16:creationId xmlns:a16="http://schemas.microsoft.com/office/drawing/2014/main" id="{F87278AE-3A57-476B-8D2A-913A01CE6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9F3DE25-1912-87A2-9287-7767A2E3331E}"/>
              </a:ext>
            </a:extLst>
          </p:cNvPr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>
              <a:extLst>
                <a:ext uri="{FF2B5EF4-FFF2-40B4-BE49-F238E27FC236}">
                  <a16:creationId xmlns:a16="http://schemas.microsoft.com/office/drawing/2014/main" id="{DC3EC199-EBA5-8968-3ADD-B356B96D4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>
              <a:extLst>
                <a:ext uri="{FF2B5EF4-FFF2-40B4-BE49-F238E27FC236}">
                  <a16:creationId xmlns:a16="http://schemas.microsoft.com/office/drawing/2014/main" id="{99C2E96B-1A7C-80A5-DBAB-12BCD5683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>
              <a:extLst>
                <a:ext uri="{FF2B5EF4-FFF2-40B4-BE49-F238E27FC236}">
                  <a16:creationId xmlns:a16="http://schemas.microsoft.com/office/drawing/2014/main" id="{B7843C7A-FF69-29B4-B203-BFB4F948F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>
              <a:extLst>
                <a:ext uri="{FF2B5EF4-FFF2-40B4-BE49-F238E27FC236}">
                  <a16:creationId xmlns:a16="http://schemas.microsoft.com/office/drawing/2014/main" id="{BB235873-A57D-3124-382E-5FDCE6469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>
              <a:extLst>
                <a:ext uri="{FF2B5EF4-FFF2-40B4-BE49-F238E27FC236}">
                  <a16:creationId xmlns:a16="http://schemas.microsoft.com/office/drawing/2014/main" id="{1EFBDB13-D679-74CD-FE49-CF929D426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>
              <a:extLst>
                <a:ext uri="{FF2B5EF4-FFF2-40B4-BE49-F238E27FC236}">
                  <a16:creationId xmlns:a16="http://schemas.microsoft.com/office/drawing/2014/main" id="{7DD69271-888B-B8BF-44CD-0D7E1CC83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>
              <a:extLst>
                <a:ext uri="{FF2B5EF4-FFF2-40B4-BE49-F238E27FC236}">
                  <a16:creationId xmlns:a16="http://schemas.microsoft.com/office/drawing/2014/main" id="{56CE2431-D49C-ECA1-DC03-7D2A1BC4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>
              <a:extLst>
                <a:ext uri="{FF2B5EF4-FFF2-40B4-BE49-F238E27FC236}">
                  <a16:creationId xmlns:a16="http://schemas.microsoft.com/office/drawing/2014/main" id="{CDD8D26E-6671-0547-C0DE-EAB3C82DE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>
            <a:extLst>
              <a:ext uri="{FF2B5EF4-FFF2-40B4-BE49-F238E27FC236}">
                <a16:creationId xmlns:a16="http://schemas.microsoft.com/office/drawing/2014/main" id="{CAF2F43A-94D0-67B0-9F5D-5E48FA44A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>
            <a:extLst>
              <a:ext uri="{FF2B5EF4-FFF2-40B4-BE49-F238E27FC236}">
                <a16:creationId xmlns:a16="http://schemas.microsoft.com/office/drawing/2014/main" id="{6F68D9AD-719D-A4A4-C0C4-7616CE790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30DFFE1-C3D5-41B0-AB5B-97F59A5965AF}"/>
              </a:ext>
            </a:extLst>
          </p:cNvPr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>
            <a:extLst>
              <a:ext uri="{FF2B5EF4-FFF2-40B4-BE49-F238E27FC236}">
                <a16:creationId xmlns:a16="http://schemas.microsoft.com/office/drawing/2014/main" id="{72FBFF4F-2459-33C4-6F7B-2B0167020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4B7C03-2482-7C55-8B07-D34F77E5D0D2}"/>
              </a:ext>
            </a:extLst>
          </p:cNvPr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>
              <a:extLst>
                <a:ext uri="{FF2B5EF4-FFF2-40B4-BE49-F238E27FC236}">
                  <a16:creationId xmlns:a16="http://schemas.microsoft.com/office/drawing/2014/main" id="{810DAB2D-0512-95C8-0FCC-3B648C7642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>
              <a:extLst>
                <a:ext uri="{FF2B5EF4-FFF2-40B4-BE49-F238E27FC236}">
                  <a16:creationId xmlns:a16="http://schemas.microsoft.com/office/drawing/2014/main" id="{B194565A-539E-91AC-CA8D-BD6A96C146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>
              <a:extLst>
                <a:ext uri="{FF2B5EF4-FFF2-40B4-BE49-F238E27FC236}">
                  <a16:creationId xmlns:a16="http://schemas.microsoft.com/office/drawing/2014/main" id="{10104BB2-1337-385B-F4A7-878851939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>
              <a:extLst>
                <a:ext uri="{FF2B5EF4-FFF2-40B4-BE49-F238E27FC236}">
                  <a16:creationId xmlns:a16="http://schemas.microsoft.com/office/drawing/2014/main" id="{00A16A7C-9C6F-8EBB-E11D-1E22CBEF3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>
              <a:extLst>
                <a:ext uri="{FF2B5EF4-FFF2-40B4-BE49-F238E27FC236}">
                  <a16:creationId xmlns:a16="http://schemas.microsoft.com/office/drawing/2014/main" id="{BD3302AE-AD46-FC6A-4462-9F6289E8F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>
              <a:extLst>
                <a:ext uri="{FF2B5EF4-FFF2-40B4-BE49-F238E27FC236}">
                  <a16:creationId xmlns:a16="http://schemas.microsoft.com/office/drawing/2014/main" id="{A1AFEFB7-B3E8-4F96-1E8B-E98FF3DAC8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625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 codes and jumps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6BF32-7E78-C492-72DF-2BF7537D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memory grammar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C7126-1ABC-3969-59F0-23FAE3E26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 of Addressing Mode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Mem[Reg[Rb]+S*Reg[Ri]+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Rb: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Ri: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160338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If a value is “missing”, it is the identity element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+0 or *1</a:t>
            </a:r>
          </a:p>
        </p:txBody>
      </p:sp>
    </p:spTree>
    <p:extLst>
      <p:ext uri="{BB962C8B-B14F-4D97-AF65-F5344CB8AC3E}">
        <p14:creationId xmlns:p14="http://schemas.microsoft.com/office/powerpoint/2010/main" val="2345594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F9F61-A144-E665-7081-77EC12834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>
            <a:extLst>
              <a:ext uri="{FF2B5EF4-FFF2-40B4-BE49-F238E27FC236}">
                <a16:creationId xmlns:a16="http://schemas.microsoft.com/office/drawing/2014/main" id="{3FC7CCEF-69F2-627E-1F7C-81EDC0D61D15}"/>
              </a:ext>
            </a:extLst>
          </p:cNvPr>
          <p:cNvGraphicFramePr>
            <a:graphicFrameLocks noGrp="1"/>
          </p:cNvGraphicFramePr>
          <p:nvPr/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>
            <a:extLst>
              <a:ext uri="{FF2B5EF4-FFF2-40B4-BE49-F238E27FC236}">
                <a16:creationId xmlns:a16="http://schemas.microsoft.com/office/drawing/2014/main" id="{09A81748-0390-9458-7CB1-91DCF52FA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>
            <a:extLst>
              <a:ext uri="{FF2B5EF4-FFF2-40B4-BE49-F238E27FC236}">
                <a16:creationId xmlns:a16="http://schemas.microsoft.com/office/drawing/2014/main" id="{85181C1C-BB29-D314-8546-A16E062651F7}"/>
              </a:ext>
            </a:extLst>
          </p:cNvPr>
          <p:cNvGraphicFramePr>
            <a:graphicFrameLocks noGrp="1"/>
          </p:cNvGraphicFramePr>
          <p:nvPr/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>
            <a:extLst>
              <a:ext uri="{FF2B5EF4-FFF2-40B4-BE49-F238E27FC236}">
                <a16:creationId xmlns:a16="http://schemas.microsoft.com/office/drawing/2014/main" id="{8723DCDC-A95E-E1EC-13E5-6EC776890776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DFD36E3-15D3-0714-3BB4-9501E44B821B}"/>
              </a:ext>
            </a:extLst>
          </p:cNvPr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986A82-5D4A-AA8A-268D-81E40FF18F5E}"/>
              </a:ext>
            </a:extLst>
          </p:cNvPr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B5A150-579E-7477-56A9-42234D405603}"/>
              </a:ext>
            </a:extLst>
          </p:cNvPr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0BC822-5BF5-CD71-B7D2-022BC373AC30}"/>
              </a:ext>
            </a:extLst>
          </p:cNvPr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38E54B-0B0A-55CC-D334-6253F1780102}"/>
              </a:ext>
            </a:extLst>
          </p:cNvPr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C3AAB-5F5B-1FAB-3070-0B932B07A2DE}"/>
              </a:ext>
            </a:extLst>
          </p:cNvPr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2B411-6118-E9C2-B7C8-FBF541DF17DC}"/>
              </a:ext>
            </a:extLst>
          </p:cNvPr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134371-7DA3-27B2-D6ED-719241C7DA9D}"/>
              </a:ext>
            </a:extLst>
          </p:cNvPr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E579CC-87A0-E42D-709D-C35815D0A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99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56C1-D16C-89BC-7CAB-CC2729D7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C040C-88D9-0604-C54E-D16CAFC6C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operands (think </a:t>
            </a:r>
            <a:r>
              <a:rPr lang="en-US" dirty="0" err="1"/>
              <a:t>datalab</a:t>
            </a:r>
            <a:r>
              <a:rPr lang="en-US" dirty="0"/>
              <a:t>)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Dest = Dest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Dest = Dest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Dest = Dest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Dest = Dest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…</a:t>
            </a:r>
            <a:endParaRPr lang="en-US" dirty="0"/>
          </a:p>
          <a:p>
            <a:endParaRPr lang="en-US" dirty="0"/>
          </a:p>
          <a:p>
            <a:r>
              <a:rPr lang="en-US" dirty="0"/>
              <a:t>One operand (also </a:t>
            </a:r>
            <a:r>
              <a:rPr lang="en-US" dirty="0" err="1"/>
              <a:t>datalab</a:t>
            </a:r>
            <a:r>
              <a:rPr lang="en-US" dirty="0"/>
              <a:t>)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 = Dest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 = Dest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 = ~Dest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57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9D3EA-ED3B-AD4E-DF13-AF26642AF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C7512643-1189-200E-C7ED-F31003DCC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43442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Address Computation Instruction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857BB80-19DA-BADB-D5E0-9388B2D251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DAA6BFFE-31CF-88C9-DC1A-F975E7DD54AE}"/>
              </a:ext>
            </a:extLst>
          </p:cNvPr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7E3A0338-17A9-AAD7-06B6-80136A38A80A}"/>
              </a:ext>
            </a:extLst>
          </p:cNvPr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BCFB6EA9-3EC9-972A-26B6-D447A6CC26C3}"/>
              </a:ext>
            </a:extLst>
          </p:cNvPr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2643581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F2937-B5A5-768F-0C1B-A16A68185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Registers have conventions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D9266-AB15-D96E-798F-0A4F006DA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Architectural requirements:</a:t>
            </a:r>
          </a:p>
          <a:p>
            <a:pPr lvl="1"/>
            <a:r>
              <a:rPr lang="en-US" dirty="0"/>
              <a:t>%rip – program counter / instruction pointer</a:t>
            </a:r>
          </a:p>
          <a:p>
            <a:pPr lvl="2"/>
            <a:r>
              <a:rPr lang="en-US" dirty="0"/>
              <a:t>Only points to the next instruction to execute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%</a:t>
            </a:r>
            <a:r>
              <a:rPr lang="en-US" dirty="0" err="1"/>
              <a:t>rsp</a:t>
            </a:r>
            <a:r>
              <a:rPr lang="en-US" dirty="0"/>
              <a:t> – stack pointer</a:t>
            </a:r>
          </a:p>
          <a:p>
            <a:pPr lvl="2"/>
            <a:r>
              <a:rPr lang="en-US" dirty="0"/>
              <a:t>%</a:t>
            </a:r>
            <a:r>
              <a:rPr lang="en-US" dirty="0" err="1"/>
              <a:t>rbp</a:t>
            </a:r>
            <a:r>
              <a:rPr lang="en-US" dirty="0"/>
              <a:t> – sometimes also stack related</a:t>
            </a:r>
          </a:p>
          <a:p>
            <a:endParaRPr lang="en-US" dirty="0"/>
          </a:p>
          <a:p>
            <a:r>
              <a:rPr lang="en-US" dirty="0"/>
              <a:t>Conventions:</a:t>
            </a:r>
          </a:p>
          <a:p>
            <a:pPr lvl="1"/>
            <a:r>
              <a:rPr lang="en-US" dirty="0"/>
              <a:t>%</a:t>
            </a:r>
            <a:r>
              <a:rPr lang="en-US" dirty="0" err="1"/>
              <a:t>rax</a:t>
            </a:r>
            <a:r>
              <a:rPr lang="en-US" dirty="0"/>
              <a:t> – return value</a:t>
            </a:r>
          </a:p>
          <a:p>
            <a:pPr lvl="1"/>
            <a:r>
              <a:rPr lang="en-US" dirty="0"/>
              <a:t>%</a:t>
            </a:r>
            <a:r>
              <a:rPr lang="en-US" dirty="0" err="1"/>
              <a:t>rdi</a:t>
            </a:r>
            <a:r>
              <a:rPr lang="en-US" dirty="0"/>
              <a:t> – first argument</a:t>
            </a:r>
          </a:p>
          <a:p>
            <a:pPr lvl="1"/>
            <a:r>
              <a:rPr lang="en-US" dirty="0"/>
              <a:t>%</a:t>
            </a:r>
            <a:r>
              <a:rPr lang="en-US" dirty="0" err="1"/>
              <a:t>rsi</a:t>
            </a:r>
            <a:r>
              <a:rPr lang="en-US" dirty="0"/>
              <a:t> – second argument</a:t>
            </a:r>
          </a:p>
          <a:p>
            <a:pPr lvl="1"/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dirty="0"/>
              <a:t> – third argument</a:t>
            </a:r>
          </a:p>
          <a:p>
            <a:pPr lvl="1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72387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A894-0944-ACAA-7909-799744553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F63F-580B-1761-1555-10C04FB8C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Arguments?</a:t>
            </a:r>
          </a:p>
          <a:p>
            <a:pPr lvl="1"/>
            <a:r>
              <a:rPr lang="en-US" dirty="0"/>
              <a:t>How many?</a:t>
            </a:r>
          </a:p>
          <a:p>
            <a:pPr lvl="1"/>
            <a:r>
              <a:rPr lang="en-US" dirty="0"/>
              <a:t>What type(s)?</a:t>
            </a:r>
          </a:p>
          <a:p>
            <a:pPr lvl="1"/>
            <a:endParaRPr lang="en-US" dirty="0"/>
          </a:p>
          <a:p>
            <a:r>
              <a:rPr lang="en-US" dirty="0"/>
              <a:t>Return value?</a:t>
            </a:r>
          </a:p>
          <a:p>
            <a:endParaRPr lang="en-US" dirty="0"/>
          </a:p>
          <a:p>
            <a:r>
              <a:rPr lang="en-US" dirty="0"/>
              <a:t>Local variables?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DBB989D-141B-7582-6B4C-D557EFD95F58}"/>
              </a:ext>
            </a:extLst>
          </p:cNvPr>
          <p:cNvSpPr txBox="1">
            <a:spLocks/>
          </p:cNvSpPr>
          <p:nvPr/>
        </p:nvSpPr>
        <p:spPr bwMode="auto">
          <a:xfrm>
            <a:off x="3886200" y="3505199"/>
            <a:ext cx="44069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kern="0"/>
              <a:t>Interesting Instructions</a:t>
            </a:r>
          </a:p>
          <a:p>
            <a:pPr lvl="1" indent="-342900"/>
            <a:r>
              <a:rPr lang="en-US" b="1" kern="0">
                <a:latin typeface="Courier New"/>
                <a:cs typeface="Courier New"/>
              </a:rPr>
              <a:t>leaq</a:t>
            </a:r>
            <a:r>
              <a:rPr lang="en-US" b="0" kern="0"/>
              <a:t>: address computation</a:t>
            </a:r>
          </a:p>
          <a:p>
            <a:pPr lvl="1" indent="-342900"/>
            <a:r>
              <a:rPr lang="en-US" b="1" kern="0">
                <a:latin typeface="Courier New"/>
                <a:cs typeface="Courier New"/>
              </a:rPr>
              <a:t>salq</a:t>
            </a:r>
            <a:r>
              <a:rPr lang="en-US" b="0" kern="0"/>
              <a:t>: shift</a:t>
            </a:r>
          </a:p>
          <a:p>
            <a:pPr lvl="1" indent="-342900"/>
            <a:r>
              <a:rPr lang="en-US" b="1" kern="0">
                <a:latin typeface="Courier New"/>
                <a:cs typeface="Courier New"/>
              </a:rPr>
              <a:t>imulq</a:t>
            </a:r>
            <a:r>
              <a:rPr lang="en-US" b="0" kern="0"/>
              <a:t>: multiplication</a:t>
            </a:r>
          </a:p>
          <a:p>
            <a:pPr lvl="2" indent="-342900"/>
            <a:r>
              <a:rPr lang="en-US" b="0" kern="0"/>
              <a:t>But, only used once</a:t>
            </a:r>
            <a:endParaRPr lang="en-US" b="0" kern="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5B954F-7FCA-41D6-353B-24ECEA3F61E2}"/>
              </a:ext>
            </a:extLst>
          </p:cNvPr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62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29815-F2BE-B968-0530-8B3D85A24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76EA2C96-9D85-6815-D985-C4EA69BA6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ACF3DE-BFC6-4323-485E-E2CBFFA24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But, only used once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F442525D-4762-5B80-2724-5782C65E7F24}"/>
              </a:ext>
            </a:extLst>
          </p:cNvPr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46F4DE62-8103-F510-10F9-6A5D6E412B47}"/>
              </a:ext>
            </a:extLst>
          </p:cNvPr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95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46B24-0CFF-21AB-221C-7E884622D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4479651D-8560-6574-21CA-A069F92DF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B842C920-0E26-B770-372A-22B04D5E64D3}"/>
              </a:ext>
            </a:extLst>
          </p:cNvPr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6B37E083-41EC-32FD-1822-64F059F89455}"/>
              </a:ext>
            </a:extLst>
          </p:cNvPr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C5865F-17E7-372B-9ECB-73A3970EC39A}"/>
              </a:ext>
            </a:extLst>
          </p:cNvPr>
          <p:cNvGraphicFramePr>
            <a:graphicFrameLocks noGrp="1"/>
          </p:cNvGraphicFramePr>
          <p:nvPr/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618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6C4DB-5609-B7AE-CBEA-CEE83CFA9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C4A5DF-DFEF-7921-2DF8-0687B465C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9524AA0-518F-128F-A89D-84AF2C4D64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400" dirty="0">
                <a:hlinkClick r:id="rId3"/>
              </a:rPr>
              <a:t>https://canvas.cmu.edu/courses/49105/quizzes/150043</a:t>
            </a:r>
            <a:endParaRPr lang="en-US" sz="2400" dirty="0"/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3093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CCDE9-B93D-487F-F12D-20CBB0D2F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6066-4E6F-F252-6A18-AC508D6A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678ED-8A3F-F720-6588-CE3A9F027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express numeric relations in assembly</a:t>
            </a:r>
          </a:p>
          <a:p>
            <a:pPr lvl="1"/>
            <a:r>
              <a:rPr lang="en-US" dirty="0"/>
              <a:t>Equals, not equals</a:t>
            </a:r>
          </a:p>
          <a:p>
            <a:pPr lvl="1"/>
            <a:r>
              <a:rPr lang="en-US" dirty="0"/>
              <a:t>Greater, less than</a:t>
            </a:r>
          </a:p>
        </p:txBody>
      </p:sp>
    </p:spTree>
    <p:extLst>
      <p:ext uri="{BB962C8B-B14F-4D97-AF65-F5344CB8AC3E}">
        <p14:creationId xmlns:p14="http://schemas.microsoft.com/office/powerpoint/2010/main" val="119420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0CE47-7B07-7804-90DB-E885BF83F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0B6D5-C7D9-2F5A-9B82-39F0CAC91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Assembly is a programming language</a:t>
            </a:r>
          </a:p>
          <a:p>
            <a:pPr lvl="1"/>
            <a:r>
              <a:rPr lang="en-US" dirty="0"/>
              <a:t>It has types</a:t>
            </a:r>
          </a:p>
          <a:p>
            <a:pPr lvl="1"/>
            <a:r>
              <a:rPr lang="en-US" dirty="0"/>
              <a:t>It has control flow shape</a:t>
            </a:r>
          </a:p>
          <a:p>
            <a:pPr lvl="1"/>
            <a:r>
              <a:rPr lang="en-US" dirty="0"/>
              <a:t>It is also an intermediate, very limited verbs, need to be explicit</a:t>
            </a:r>
          </a:p>
          <a:p>
            <a:pPr lvl="1"/>
            <a:endParaRPr lang="en-US" dirty="0"/>
          </a:p>
          <a:p>
            <a:r>
              <a:rPr lang="en-US" dirty="0"/>
              <a:t>Assembly is defined by the ISA</a:t>
            </a:r>
          </a:p>
          <a:p>
            <a:pPr marL="0" indent="0">
              <a:buNone/>
            </a:pPr>
            <a:r>
              <a:rPr lang="en-US" dirty="0"/>
              <a:t>	(instruction set architecture)</a:t>
            </a:r>
          </a:p>
          <a:p>
            <a:pPr lvl="1"/>
            <a:r>
              <a:rPr lang="en-US" dirty="0"/>
              <a:t>x86, ARM, RISC-V,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66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A84F-0C05-A76E-B9DE-1C4C989C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43E4D-50D7-2015-8903-174E8763E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also need assembly to make decisions based on these (in)equalities</a:t>
            </a:r>
          </a:p>
          <a:p>
            <a:pPr lvl="1"/>
            <a:r>
              <a:rPr lang="en-US" dirty="0"/>
              <a:t>We call the sequence of instructions executed, the control flow</a:t>
            </a:r>
          </a:p>
        </p:txBody>
      </p:sp>
    </p:spTree>
    <p:extLst>
      <p:ext uri="{BB962C8B-B14F-4D97-AF65-F5344CB8AC3E}">
        <p14:creationId xmlns:p14="http://schemas.microsoft.com/office/powerpoint/2010/main" val="3768016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B33B-2144-41E8-B1DA-B346FB37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Control flow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F3D8E4-EB94-4E31-92FA-92DF91C45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extern void op1(void);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extern void op2(void);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 decision(int x)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(x)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op1();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op2();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45E60F4F-CCC8-4F60-82FE-E1464594616C}"/>
              </a:ext>
            </a:extLst>
          </p:cNvPr>
          <p:cNvSpPr/>
          <p:nvPr/>
        </p:nvSpPr>
        <p:spPr bwMode="auto">
          <a:xfrm>
            <a:off x="6512016" y="1836238"/>
            <a:ext cx="1158240" cy="374469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decision</a:t>
            </a:r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7F5D1895-38BB-488E-ADAC-61C12BDC99CD}"/>
              </a:ext>
            </a:extLst>
          </p:cNvPr>
          <p:cNvSpPr/>
          <p:nvPr/>
        </p:nvSpPr>
        <p:spPr bwMode="auto">
          <a:xfrm>
            <a:off x="6326776" y="2684598"/>
            <a:ext cx="1541417" cy="729343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x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!= 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C1017366-BF52-4B7A-ACC4-D7F84D29D86F}"/>
              </a:ext>
            </a:extLst>
          </p:cNvPr>
          <p:cNvSpPr/>
          <p:nvPr/>
        </p:nvSpPr>
        <p:spPr bwMode="auto">
          <a:xfrm>
            <a:off x="5704115" y="3745774"/>
            <a:ext cx="1001485" cy="374469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op2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9FB2ACCF-3840-459C-BEED-2D939120C736}"/>
              </a:ext>
            </a:extLst>
          </p:cNvPr>
          <p:cNvSpPr/>
          <p:nvPr/>
        </p:nvSpPr>
        <p:spPr bwMode="auto">
          <a:xfrm>
            <a:off x="7489371" y="3745774"/>
            <a:ext cx="1001485" cy="374469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op1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7CE3F1C7-91CB-4BC7-8219-ACEACABE0AFE}"/>
              </a:ext>
            </a:extLst>
          </p:cNvPr>
          <p:cNvSpPr/>
          <p:nvPr/>
        </p:nvSpPr>
        <p:spPr bwMode="auto">
          <a:xfrm>
            <a:off x="6518365" y="4933950"/>
            <a:ext cx="1158240" cy="374469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return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1232EC9B-64C5-4CC5-8B5E-77D88E0DE15B}"/>
              </a:ext>
            </a:extLst>
          </p:cNvPr>
          <p:cNvCxnSpPr>
            <a:stCxn id="5" idx="3"/>
            <a:endCxn id="9" idx="0"/>
          </p:cNvCxnSpPr>
          <p:nvPr/>
        </p:nvCxnSpPr>
        <p:spPr bwMode="auto">
          <a:xfrm>
            <a:off x="7868193" y="3049270"/>
            <a:ext cx="121921" cy="696504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F6EAC9AE-44EA-4908-891D-D22BC6D87DD2}"/>
              </a:ext>
            </a:extLst>
          </p:cNvPr>
          <p:cNvCxnSpPr>
            <a:stCxn id="4" idx="2"/>
            <a:endCxn id="5" idx="0"/>
          </p:cNvCxnSpPr>
          <p:nvPr/>
        </p:nvCxnSpPr>
        <p:spPr bwMode="auto">
          <a:xfrm>
            <a:off x="7091136" y="2210707"/>
            <a:ext cx="6349" cy="47389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A840179B-7EEE-4F4F-9E34-99D9DCCDFD84}"/>
              </a:ext>
            </a:extLst>
          </p:cNvPr>
          <p:cNvCxnSpPr>
            <a:stCxn id="5" idx="1"/>
            <a:endCxn id="6" idx="0"/>
          </p:cNvCxnSpPr>
          <p:nvPr/>
        </p:nvCxnSpPr>
        <p:spPr bwMode="auto">
          <a:xfrm rot="10800000" flipV="1">
            <a:off x="6204858" y="3049270"/>
            <a:ext cx="121918" cy="696504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CC2C70F-24A3-4498-90CC-AF9EEF0C2DDE}"/>
              </a:ext>
            </a:extLst>
          </p:cNvPr>
          <p:cNvCxnSpPr>
            <a:stCxn id="6" idx="2"/>
            <a:endCxn id="11" idx="0"/>
          </p:cNvCxnSpPr>
          <p:nvPr/>
        </p:nvCxnSpPr>
        <p:spPr bwMode="auto">
          <a:xfrm rot="16200000" flipH="1">
            <a:off x="6244318" y="4080782"/>
            <a:ext cx="813707" cy="892627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27ED0DA7-1383-430E-AA19-63F42C889790}"/>
              </a:ext>
            </a:extLst>
          </p:cNvPr>
          <p:cNvCxnSpPr>
            <a:stCxn id="9" idx="2"/>
            <a:endCxn id="11" idx="0"/>
          </p:cNvCxnSpPr>
          <p:nvPr/>
        </p:nvCxnSpPr>
        <p:spPr bwMode="auto">
          <a:xfrm rot="5400000">
            <a:off x="7136947" y="4080782"/>
            <a:ext cx="813707" cy="892629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01040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95B00-1793-41CA-925B-166F2E20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in assembly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F19D4-782C-49F3-BF69-DD77AE2CD5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extern void op1(void);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extern void op2(void);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 decision(int x)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(x)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op1();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op2();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B0E01-F609-426D-89ED-041FBF20DE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decision: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      .L2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op1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.L1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.L2: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op2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.L1: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B459C463-77AA-4887-88A2-9417E18425FB}"/>
              </a:ext>
            </a:extLst>
          </p:cNvPr>
          <p:cNvSpPr/>
          <p:nvPr/>
        </p:nvSpPr>
        <p:spPr bwMode="auto">
          <a:xfrm>
            <a:off x="4423954" y="4847046"/>
            <a:ext cx="4563292" cy="1985554"/>
          </a:xfrm>
          <a:prstGeom prst="irregularSeal1">
            <a:avLst/>
          </a:prstGeom>
          <a:solidFill>
            <a:srgbClr val="FFFF00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It’s all done with GOTO!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71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92432-70E9-5E05-AE9D-3C2AFF80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“Goto”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1BCB9-A1A6-0DF4-CBF1-2D604473E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the example work?</a:t>
            </a:r>
          </a:p>
          <a:p>
            <a:endParaRPr lang="en-US" dirty="0"/>
          </a:p>
          <a:p>
            <a:r>
              <a:rPr lang="en-US" dirty="0"/>
              <a:t>The first jump instruction is conditional</a:t>
            </a:r>
          </a:p>
          <a:p>
            <a:pPr lvl="1"/>
            <a:r>
              <a:rPr lang="en-US" dirty="0"/>
              <a:t>It uses processor state set by the </a:t>
            </a:r>
            <a:r>
              <a:rPr lang="en-US" b="1" dirty="0"/>
              <a:t>test</a:t>
            </a:r>
            <a:r>
              <a:rPr lang="en-US" dirty="0"/>
              <a:t> instruction</a:t>
            </a:r>
            <a:endParaRPr lang="en-US" b="1" dirty="0"/>
          </a:p>
          <a:p>
            <a:pPr lvl="1"/>
            <a:r>
              <a:rPr lang="en-US" dirty="0"/>
              <a:t>Processor has special registers to hold specific state</a:t>
            </a:r>
          </a:p>
          <a:p>
            <a:pPr lvl="1"/>
            <a:endParaRPr lang="en-US" dirty="0"/>
          </a:p>
          <a:p>
            <a:r>
              <a:rPr lang="en-US" dirty="0"/>
              <a:t>We call this specific state, “condition codes”</a:t>
            </a:r>
          </a:p>
        </p:txBody>
      </p:sp>
    </p:spTree>
    <p:extLst>
      <p:ext uri="{BB962C8B-B14F-4D97-AF65-F5344CB8AC3E}">
        <p14:creationId xmlns:p14="http://schemas.microsoft.com/office/powerpoint/2010/main" val="4018250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30FD-E674-A43A-D023-D48D830F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0DBF9-217A-ECDE-EE8C-AD3B56127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x86 has two instructions to set the specific state</a:t>
            </a:r>
          </a:p>
          <a:p>
            <a:pPr lvl="1"/>
            <a:r>
              <a:rPr lang="en-US" dirty="0" err="1"/>
              <a:t>cmp</a:t>
            </a:r>
            <a:endParaRPr lang="en-US" dirty="0"/>
          </a:p>
          <a:p>
            <a:pPr lvl="1"/>
            <a:r>
              <a:rPr lang="en-US" dirty="0"/>
              <a:t>test</a:t>
            </a:r>
          </a:p>
          <a:p>
            <a:pPr lvl="1"/>
            <a:endParaRPr lang="en-US" dirty="0"/>
          </a:p>
          <a:p>
            <a:r>
              <a:rPr lang="en-US" dirty="0"/>
              <a:t>Instructions other than lea also implicitly set the state on x86</a:t>
            </a:r>
          </a:p>
        </p:txBody>
      </p:sp>
    </p:spTree>
    <p:extLst>
      <p:ext uri="{BB962C8B-B14F-4D97-AF65-F5344CB8AC3E}">
        <p14:creationId xmlns:p14="http://schemas.microsoft.com/office/powerpoint/2010/main" val="1623848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lvl="0"/>
            <a:r>
              <a:rPr lang="en-US" dirty="0">
                <a:sym typeface="Calibri"/>
              </a:rPr>
              <a:t>Compare Instruction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5" name="Shape 365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81000" y="1397000"/>
                <a:ext cx="8382000" cy="5435600"/>
              </a:xfrm>
              <a:noFill/>
              <a:ln>
                <a:noFill/>
              </a:ln>
            </p:spPr>
            <p:txBody>
              <a:bodyPr spcFirstLastPara="1" wrap="square" lIns="38100" tIns="38100" rIns="38100" bIns="38100" anchor="t" anchorCtr="0">
                <a:noAutofit/>
              </a:bodyPr>
              <a:lstStyle/>
              <a:p>
                <a:pPr lvl="0"/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alibri"/>
                  </a:rPr>
                  <a:t>cmp</a:t>
                </a:r>
                <a:r>
                  <a:rPr lang="en-US">
                    <a:latin typeface="Courier New" panose="02070309020205020404" pitchFamily="49" charset="0"/>
                    <a:cs typeface="Courier New" panose="02070309020205020404" pitchFamily="49" charset="0"/>
                    <a:sym typeface="Calibri"/>
                  </a:rPr>
                  <a:t> a, b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  <a:sym typeface="Calibri"/>
                </a:endParaRPr>
              </a:p>
              <a:p>
                <a:pPr lvl="1"/>
                <a:r>
                  <a:rPr lang="en-US" dirty="0"/>
                  <a:t>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(just like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sub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Sets condition codes based on result, but…</a:t>
                </a:r>
              </a:p>
              <a:p>
                <a:pPr lvl="1"/>
                <a:r>
                  <a:rPr lang="en-US" b="1" dirty="0">
                    <a:solidFill>
                      <a:srgbClr val="C00000"/>
                    </a:solidFill>
                  </a:rPr>
                  <a:t>Does not change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Used for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 (a &lt; b) { … }</a:t>
                </a:r>
                <a:b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/>
                  <a:t>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isn’t needed for anything else</a:t>
                </a:r>
              </a:p>
            </p:txBody>
          </p:sp>
        </mc:Choice>
        <mc:Fallback xmlns="">
          <p:sp>
            <p:nvSpPr>
              <p:cNvPr id="365" name="Shape 36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397000"/>
                <a:ext cx="8382000" cy="5435600"/>
              </a:xfr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lvl="0"/>
            <a:r>
              <a:rPr lang="en-US" dirty="0">
                <a:sym typeface="Calibri"/>
              </a:rPr>
              <a:t>Test Instruction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Shape 37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81000" y="1397000"/>
                <a:ext cx="8382000" cy="5435600"/>
              </a:xfrm>
              <a:noFill/>
              <a:ln>
                <a:noFill/>
              </a:ln>
            </p:spPr>
            <p:txBody>
              <a:bodyPr spcFirstLastPara="1" wrap="square" lIns="38100" tIns="38100" rIns="38100" bIns="38100" anchor="t" anchorCtr="0">
                <a:noAutofit/>
              </a:bodyPr>
              <a:lstStyle/>
              <a:p>
                <a:pPr lvl="0"/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alibri"/>
                  </a:rPr>
                  <a:t>test a, b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dirty="0"/>
                  <a:t>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&amp;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(just like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and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Sets condition codes (only SF and ZF) based on result, but…</a:t>
                </a:r>
              </a:p>
              <a:p>
                <a:pPr lvl="1"/>
                <a:r>
                  <a:rPr lang="en-US" b="1" dirty="0">
                    <a:solidFill>
                      <a:srgbClr val="C00000"/>
                    </a:solidFill>
                  </a:rPr>
                  <a:t>Does not change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Most common use: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test 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rX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rX</a:t>
                </a:r>
                <a:br>
                  <a:rPr lang="en-US" dirty="0"/>
                </a:br>
                <a:r>
                  <a:rPr lang="en-US" dirty="0"/>
                  <a:t>to compare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rX</a:t>
                </a:r>
                <a:r>
                  <a:rPr lang="en-US" dirty="0"/>
                  <a:t> to zero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Second most common use: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test 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rX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rY</a:t>
                </a:r>
                <a:br>
                  <a:rPr lang="en-US" dirty="0"/>
                </a:br>
                <a:r>
                  <a:rPr lang="en-US" dirty="0"/>
                  <a:t>tests if any of the 1-bits in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rY</a:t>
                </a:r>
                <a:r>
                  <a:rPr lang="en-US" dirty="0"/>
                  <a:t> are also 1 in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rX</a:t>
                </a:r>
                <a:r>
                  <a:rPr lang="en-US" dirty="0"/>
                  <a:t> (or vice versa)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71" name="Shape 37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397000"/>
                <a:ext cx="8382000" cy="5435600"/>
              </a:xfr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Jumping</a:t>
            </a:r>
            <a:endParaRPr/>
          </a:p>
        </p:txBody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-US" sz="2400" i="1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Instructions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 to different part of code depending on condition codes</a:t>
            </a: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 err="1"/>
              <a:t>jmp</a:t>
            </a:r>
            <a:r>
              <a:rPr lang="en-US" dirty="0"/>
              <a:t> – unconditional</a:t>
            </a: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endParaRPr lang="en-US"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Z</a:t>
            </a:r>
          </a:p>
          <a:p>
            <a:pPr marL="1009650" lvl="2" indent="-234950">
              <a:buClr>
                <a:srgbClr val="990000"/>
              </a:buClr>
              <a:buSzPts val="2200"/>
            </a:pPr>
            <a:r>
              <a:rPr lang="en-US" dirty="0"/>
              <a:t>ZERO</a:t>
            </a:r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endParaRPr lang="en-US"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GE</a:t>
            </a:r>
          </a:p>
          <a:p>
            <a:pPr marL="1009650" lvl="2" indent="-234950">
              <a:buClr>
                <a:srgbClr val="990000"/>
              </a:buClr>
              <a:buSzPts val="2200"/>
            </a:pPr>
            <a:r>
              <a:rPr lang="en-US" dirty="0"/>
              <a:t>Greater than or equal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>
          <a:extLst>
            <a:ext uri="{FF2B5EF4-FFF2-40B4-BE49-F238E27FC236}">
              <a16:creationId xmlns:a16="http://schemas.microsoft.com/office/drawing/2014/main" id="{000CE309-E00F-A911-8235-6A0D7D3E1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>
            <a:extLst>
              <a:ext uri="{FF2B5EF4-FFF2-40B4-BE49-F238E27FC236}">
                <a16:creationId xmlns:a16="http://schemas.microsoft.com/office/drawing/2014/main" id="{7C0E1276-6044-A548-015F-6E1E8B822C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Jumping  (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reference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  <p:sp>
        <p:nvSpPr>
          <p:cNvPr id="467" name="Shape 467">
            <a:extLst>
              <a:ext uri="{FF2B5EF4-FFF2-40B4-BE49-F238E27FC236}">
                <a16:creationId xmlns:a16="http://schemas.microsoft.com/office/drawing/2014/main" id="{14186E6D-9D90-B497-24C4-050B6D446A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1000" y="1397000"/>
            <a:ext cx="83820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-US" sz="2400" b="1" i="1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Instructions</a:t>
            </a:r>
            <a:endParaRPr dirty="0"/>
          </a:p>
          <a:p>
            <a:pPr marL="552450" marR="0" lvl="1" indent="-234950" algn="l" rtl="0"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 to different part of code depending on condition codes</a:t>
            </a:r>
            <a:endParaRPr dirty="0"/>
          </a:p>
        </p:txBody>
      </p:sp>
      <p:graphicFrame>
        <p:nvGraphicFramePr>
          <p:cNvPr id="468" name="Shape 468">
            <a:extLst>
              <a:ext uri="{FF2B5EF4-FFF2-40B4-BE49-F238E27FC236}">
                <a16:creationId xmlns:a16="http://schemas.microsoft.com/office/drawing/2014/main" id="{B3B9D06B-0FE4-1601-D37B-BCBC26C8E6BF}"/>
              </a:ext>
            </a:extLst>
          </p:cNvPr>
          <p:cNvGraphicFramePr/>
          <p:nvPr/>
        </p:nvGraphicFramePr>
        <p:xfrm>
          <a:off x="1511300" y="2433638"/>
          <a:ext cx="6096000" cy="39014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0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jX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Condition</a:t>
                      </a:r>
                      <a:endParaRPr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jmp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1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Unconditional</a:t>
                      </a:r>
                      <a:endParaRPr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3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je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ZF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Equal / Zero</a:t>
                      </a:r>
                      <a:endParaRPr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jne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~ZF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Equal / Not Zero</a:t>
                      </a:r>
                      <a:endParaRPr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js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SF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Negative</a:t>
                      </a:r>
                      <a:endParaRPr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jns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~SF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Nonnegative</a:t>
                      </a:r>
                      <a:endParaRPr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jg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~(SF^OF)&amp;~ZF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Greater (Signed)</a:t>
                      </a:r>
                      <a:endParaRPr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jge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~(SF^OF)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Greater or Equal (Signed)</a:t>
                      </a:r>
                      <a:endParaRPr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jl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(SF^OF)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 (Signed)</a:t>
                      </a:r>
                      <a:endParaRPr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jle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(SF^OF)|ZF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 or Equal (Signed)</a:t>
                      </a:r>
                      <a:endParaRPr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ja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~CF&amp;~ZF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Above (unsigned)</a:t>
                      </a:r>
                      <a:endParaRPr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jb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CF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96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Below (unsigned)</a:t>
                      </a:r>
                      <a:endParaRPr dirty="0"/>
                    </a:p>
                  </a:txBody>
                  <a:tcPr marL="38100" marR="38100" marT="38100" marB="381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1799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4EA01-7D67-C56A-06D2-2149CF393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Condition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0CCB2-FF8E-5EC8-0848-B7B953F5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set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will </a:t>
            </a:r>
          </a:p>
          <a:p>
            <a:pPr marL="552450" lvl="1" indent="-234950">
              <a:spcBef>
                <a:spcPts val="5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low-order byte of destination to 0 or 1 based on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combinations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condition codes</a:t>
            </a:r>
            <a:endParaRPr lang="en-US" dirty="0"/>
          </a:p>
          <a:p>
            <a:pPr marL="552450" lvl="1" indent="-234950">
              <a:spcBef>
                <a:spcPts val="5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not alter remaining 7 bytes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hape 425">
            <a:extLst>
              <a:ext uri="{FF2B5EF4-FFF2-40B4-BE49-F238E27FC236}">
                <a16:creationId xmlns:a16="http://schemas.microsoft.com/office/drawing/2014/main" id="{5AED3373-E1C6-C51C-78B6-DB570219BDAD}"/>
              </a:ext>
            </a:extLst>
          </p:cNvPr>
          <p:cNvSpPr/>
          <p:nvPr/>
        </p:nvSpPr>
        <p:spPr>
          <a:xfrm>
            <a:off x="1143000" y="3886200"/>
            <a:ext cx="3429000" cy="12954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50799" dir="54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lang="en-US" sz="18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gt</a:t>
            </a: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(long x, long y)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x &gt; y;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</p:txBody>
      </p:sp>
      <p:sp>
        <p:nvSpPr>
          <p:cNvPr id="8" name="Shape 422">
            <a:extLst>
              <a:ext uri="{FF2B5EF4-FFF2-40B4-BE49-F238E27FC236}">
                <a16:creationId xmlns:a16="http://schemas.microsoft.com/office/drawing/2014/main" id="{83F16558-2E90-84FE-31C1-E8A2BA79ADDA}"/>
              </a:ext>
            </a:extLst>
          </p:cNvPr>
          <p:cNvSpPr/>
          <p:nvPr/>
        </p:nvSpPr>
        <p:spPr>
          <a:xfrm>
            <a:off x="304800" y="5410200"/>
            <a:ext cx="6629400" cy="11176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	cmpq   %rsi, %rdi   # Compare x:y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setg   %al          # Set when &gt;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movzbl %al, %eax    # Zero rest of %rax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ret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5" name="Shape 427">
            <a:extLst>
              <a:ext uri="{FF2B5EF4-FFF2-40B4-BE49-F238E27FC236}">
                <a16:creationId xmlns:a16="http://schemas.microsoft.com/office/drawing/2014/main" id="{961CAC01-CFC5-E640-475C-FD8370FBC34D}"/>
              </a:ext>
            </a:extLst>
          </p:cNvPr>
          <p:cNvGrpSpPr/>
          <p:nvPr/>
        </p:nvGrpSpPr>
        <p:grpSpPr>
          <a:xfrm>
            <a:off x="2124635" y="4204447"/>
            <a:ext cx="2008094" cy="1308847"/>
            <a:chOff x="2124635" y="4204447"/>
            <a:chExt cx="2008094" cy="1308847"/>
          </a:xfrm>
        </p:grpSpPr>
        <p:cxnSp>
          <p:nvCxnSpPr>
            <p:cNvPr id="6" name="Shape 428">
              <a:extLst>
                <a:ext uri="{FF2B5EF4-FFF2-40B4-BE49-F238E27FC236}">
                  <a16:creationId xmlns:a16="http://schemas.microsoft.com/office/drawing/2014/main" id="{466C9F52-7471-9A70-6E68-C7A527AFC8E5}"/>
                </a:ext>
              </a:extLst>
            </p:cNvPr>
            <p:cNvCxnSpPr/>
            <p:nvPr/>
          </p:nvCxnSpPr>
          <p:spPr>
            <a:xfrm flipH="1">
              <a:off x="2994212" y="4204447"/>
              <a:ext cx="53788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>
              <a:solidFill>
                <a:srgbClr val="FF2728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7" name="Shape 429">
              <a:extLst>
                <a:ext uri="{FF2B5EF4-FFF2-40B4-BE49-F238E27FC236}">
                  <a16:creationId xmlns:a16="http://schemas.microsoft.com/office/drawing/2014/main" id="{694692F5-74CE-64DD-D2AB-3C0E902B6B8B}"/>
                </a:ext>
              </a:extLst>
            </p:cNvPr>
            <p:cNvCxnSpPr/>
            <p:nvPr/>
          </p:nvCxnSpPr>
          <p:spPr>
            <a:xfrm flipH="1">
              <a:off x="2124635" y="4204447"/>
              <a:ext cx="2008094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79277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336A-73D6-E5C1-AF63-A0A6FA28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Beginning Grammar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46E77-AA08-42DF-CF77-0980642EB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something in assembly: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91361-B7F0-0551-E33C-1AC7EC5B8910}"/>
              </a:ext>
            </a:extLst>
          </p:cNvPr>
          <p:cNvSpPr txBox="1"/>
          <p:nvPr/>
        </p:nvSpPr>
        <p:spPr>
          <a:xfrm>
            <a:off x="3120887" y="3192045"/>
            <a:ext cx="2658811" cy="369332"/>
          </a:xfrm>
          <a:prstGeom prst="rect">
            <a:avLst/>
          </a:prstGeom>
          <a:solidFill>
            <a:srgbClr val="F6F5BD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add	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 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9B7F40-8673-6EBC-DC76-ACE7759FAA58}"/>
              </a:ext>
            </a:extLst>
          </p:cNvPr>
          <p:cNvSpPr txBox="1"/>
          <p:nvPr/>
        </p:nvSpPr>
        <p:spPr>
          <a:xfrm>
            <a:off x="3806687" y="2325757"/>
            <a:ext cx="22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Register names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E27F5-E763-D72E-BECA-403A889F68AC}"/>
              </a:ext>
            </a:extLst>
          </p:cNvPr>
          <p:cNvSpPr txBox="1"/>
          <p:nvPr/>
        </p:nvSpPr>
        <p:spPr>
          <a:xfrm>
            <a:off x="3120887" y="3190461"/>
            <a:ext cx="2658811" cy="369332"/>
          </a:xfrm>
          <a:prstGeom prst="rect">
            <a:avLst/>
          </a:prstGeom>
          <a:solidFill>
            <a:srgbClr val="F6F5BD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add	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 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92223-2BF8-49E0-E3B0-BFEDE311E540}"/>
              </a:ext>
            </a:extLst>
          </p:cNvPr>
          <p:cNvSpPr txBox="1"/>
          <p:nvPr/>
        </p:nvSpPr>
        <p:spPr>
          <a:xfrm>
            <a:off x="3916698" y="4227237"/>
            <a:ext cx="158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+=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301DE5B-2CED-19F1-7628-FE5F678E8DBF}"/>
              </a:ext>
            </a:extLst>
          </p:cNvPr>
          <p:cNvCxnSpPr>
            <a:cxnSpLocks/>
            <a:stCxn id="5" idx="2"/>
          </p:cNvCxnSpPr>
          <p:nvPr/>
        </p:nvCxnSpPr>
        <p:spPr bwMode="auto">
          <a:xfrm flipH="1">
            <a:off x="4492487" y="2695089"/>
            <a:ext cx="437322" cy="49537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F915C4-7CA9-4C18-5EE1-DA775F13C603}"/>
              </a:ext>
            </a:extLst>
          </p:cNvPr>
          <p:cNvCxnSpPr>
            <a:cxnSpLocks/>
            <a:stCxn id="5" idx="2"/>
          </p:cNvCxnSpPr>
          <p:nvPr/>
        </p:nvCxnSpPr>
        <p:spPr bwMode="auto">
          <a:xfrm>
            <a:off x="4929809" y="2695089"/>
            <a:ext cx="288234" cy="49537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64BA943-0F82-B95F-0E40-1CAE8749D59F}"/>
              </a:ext>
            </a:extLst>
          </p:cNvPr>
          <p:cNvSpPr txBox="1"/>
          <p:nvPr/>
        </p:nvSpPr>
        <p:spPr>
          <a:xfrm>
            <a:off x="4492487" y="3685833"/>
            <a:ext cx="77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5D17BB-C291-F59B-6EEC-B104D2A8049D}"/>
              </a:ext>
            </a:extLst>
          </p:cNvPr>
          <p:cNvCxnSpPr>
            <a:cxnSpLocks/>
          </p:cNvCxnSpPr>
          <p:nvPr/>
        </p:nvCxnSpPr>
        <p:spPr bwMode="auto">
          <a:xfrm>
            <a:off x="2986364" y="2696673"/>
            <a:ext cx="288234" cy="49537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ABD9A4A-FBA9-4ECA-B49C-26964738EA6A}"/>
              </a:ext>
            </a:extLst>
          </p:cNvPr>
          <p:cNvSpPr txBox="1"/>
          <p:nvPr/>
        </p:nvSpPr>
        <p:spPr>
          <a:xfrm>
            <a:off x="1863242" y="2347610"/>
            <a:ext cx="22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Operation (op)</a:t>
            </a:r>
          </a:p>
        </p:txBody>
      </p:sp>
    </p:spTree>
    <p:extLst>
      <p:ext uri="{BB962C8B-B14F-4D97-AF65-F5344CB8AC3E}">
        <p14:creationId xmlns:p14="http://schemas.microsoft.com/office/powerpoint/2010/main" val="3123659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6FDE0-726A-994B-85DA-2733CA13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mov</a:t>
            </a:r>
            <a:r>
              <a:rPr lang="en-US" dirty="0" err="1">
                <a:solidFill>
                  <a:srgbClr val="FF0000"/>
                </a:solidFill>
              </a:rPr>
              <a:t>XYZ</a:t>
            </a:r>
            <a:r>
              <a:rPr lang="en-US" dirty="0"/>
              <a:t> – Moving to larger bit widths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43D52-B7FA-FA8E-7BE9-DD5332143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 with three suffixes will move to larger bit widths</a:t>
            </a:r>
          </a:p>
          <a:p>
            <a:pPr lvl="1"/>
            <a:r>
              <a:rPr lang="en-US" dirty="0"/>
              <a:t>X – {</a:t>
            </a:r>
            <a:r>
              <a:rPr lang="en-US" dirty="0" err="1"/>
              <a:t>s,z</a:t>
            </a:r>
            <a:r>
              <a:rPr lang="en-US" dirty="0"/>
              <a:t>}</a:t>
            </a:r>
          </a:p>
          <a:p>
            <a:pPr lvl="2"/>
            <a:r>
              <a:rPr lang="en-US" dirty="0"/>
              <a:t>Sign extend</a:t>
            </a:r>
          </a:p>
          <a:p>
            <a:pPr lvl="2"/>
            <a:r>
              <a:rPr lang="en-US" dirty="0"/>
              <a:t>Zero extend</a:t>
            </a:r>
          </a:p>
          <a:p>
            <a:pPr lvl="1"/>
            <a:r>
              <a:rPr lang="en-US" dirty="0"/>
              <a:t>Y – source bit width</a:t>
            </a:r>
          </a:p>
          <a:p>
            <a:pPr lvl="1"/>
            <a:r>
              <a:rPr lang="en-US" dirty="0"/>
              <a:t>Z – destination bit width</a:t>
            </a:r>
          </a:p>
          <a:p>
            <a:pPr lvl="1"/>
            <a:endParaRPr lang="en-US" dirty="0"/>
          </a:p>
          <a:p>
            <a:r>
              <a:rPr lang="en-US" sz="2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movzbl</a:t>
            </a:r>
            <a:r>
              <a:rPr lang="en-US" sz="24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%al, %</a:t>
            </a:r>
            <a:r>
              <a:rPr lang="en-US" sz="2400" b="1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eax</a:t>
            </a:r>
            <a:endParaRPr lang="en-US" sz="24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rPr lang="en-US" b="1" dirty="0">
                <a:latin typeface="Courier New"/>
                <a:cs typeface="Courier New"/>
                <a:sym typeface="Courier New"/>
              </a:rPr>
              <a:t>z – zero</a:t>
            </a:r>
          </a:p>
          <a:p>
            <a:pPr lvl="1"/>
            <a:r>
              <a:rPr lang="en-US" b="1" dirty="0">
                <a:latin typeface="Courier New"/>
                <a:cs typeface="Courier New"/>
                <a:sym typeface="Courier New"/>
              </a:rPr>
              <a:t>b – source is 1 byte</a:t>
            </a:r>
          </a:p>
          <a:p>
            <a:pPr lvl="1"/>
            <a:r>
              <a:rPr lang="en-US" b="1" dirty="0">
                <a:latin typeface="Courier New"/>
                <a:cs typeface="Courier New"/>
                <a:sym typeface="Courier New"/>
              </a:rPr>
              <a:t>l – destination is 4 bytes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1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B7F7E-49C0-E7A5-B08D-96B4F8C4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5A8A0-75B7-29AA-2BFE-FC6F9AD4B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Nouns</a:t>
            </a:r>
          </a:p>
          <a:p>
            <a:pPr lvl="1"/>
            <a:r>
              <a:rPr lang="en-US" dirty="0"/>
              <a:t>Registers</a:t>
            </a:r>
          </a:p>
          <a:p>
            <a:endParaRPr lang="en-US" dirty="0"/>
          </a:p>
          <a:p>
            <a:r>
              <a:rPr lang="en-US" dirty="0"/>
              <a:t>Verbs</a:t>
            </a:r>
          </a:p>
          <a:p>
            <a:pPr lvl="1"/>
            <a:r>
              <a:rPr lang="en-US" dirty="0"/>
              <a:t>Instructions or operations</a:t>
            </a:r>
          </a:p>
          <a:p>
            <a:endParaRPr lang="en-US" dirty="0"/>
          </a:p>
          <a:p>
            <a:r>
              <a:rPr lang="en-US" dirty="0"/>
              <a:t>Suffixes and Annotations</a:t>
            </a:r>
          </a:p>
          <a:p>
            <a:pPr lvl="1"/>
            <a:r>
              <a:rPr lang="en-US" dirty="0"/>
              <a:t>Specify the size (usually optional)</a:t>
            </a:r>
          </a:p>
          <a:p>
            <a:pPr lvl="1"/>
            <a:r>
              <a:rPr lang="en-US" dirty="0"/>
              <a:t>Memory addressing mode</a:t>
            </a:r>
          </a:p>
          <a:p>
            <a:endParaRPr lang="en-US" dirty="0"/>
          </a:p>
          <a:p>
            <a:r>
              <a:rPr lang="en-US" dirty="0"/>
              <a:t>Relations</a:t>
            </a:r>
          </a:p>
          <a:p>
            <a:pPr lvl="1"/>
            <a:r>
              <a:rPr lang="en-US" dirty="0"/>
              <a:t>Relies on condition codes and conditional jump (i.e., </a:t>
            </a:r>
            <a:r>
              <a:rPr lang="en-US" dirty="0" err="1"/>
              <a:t>goto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50122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assembly/machine code. 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r>
              <a:rPr lang="en-US" dirty="0"/>
              <a:t>Code Forms: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New open-source ISA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6700-059E-BF70-54B2-0181ADBB7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it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824ED-C54B-B553-F612-97DF638DC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Assembly is usually generated by the compiler</a:t>
            </a:r>
          </a:p>
          <a:p>
            <a:pPr lvl="1"/>
            <a:r>
              <a:rPr lang="en-US" dirty="0"/>
              <a:t>We can ask the compiler to show us the assembly</a:t>
            </a:r>
          </a:p>
          <a:p>
            <a:pPr lvl="1"/>
            <a:r>
              <a:rPr lang="en-US" dirty="0"/>
              <a:t>We can also generate assembly from machine code</a:t>
            </a:r>
          </a:p>
          <a:p>
            <a:endParaRPr lang="en-US" dirty="0"/>
          </a:p>
          <a:p>
            <a:r>
              <a:rPr lang="en-US" dirty="0"/>
              <a:t>The compiler runs a separate tool that generates machine code</a:t>
            </a:r>
          </a:p>
          <a:p>
            <a:pPr lvl="1"/>
            <a:r>
              <a:rPr lang="en-US" dirty="0"/>
              <a:t>Machine code is just bytes in memory</a:t>
            </a:r>
          </a:p>
          <a:p>
            <a:pPr lvl="1"/>
            <a:endParaRPr lang="en-US" dirty="0"/>
          </a:p>
          <a:p>
            <a:r>
              <a:rPr lang="en-US" dirty="0"/>
              <a:t>Execution gives bytes their “types”</a:t>
            </a:r>
          </a:p>
        </p:txBody>
      </p:sp>
    </p:spTree>
    <p:extLst>
      <p:ext uri="{BB962C8B-B14F-4D97-AF65-F5344CB8AC3E}">
        <p14:creationId xmlns:p14="http://schemas.microsoft.com/office/powerpoint/2010/main" val="22562314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22809-D8D9-1BCC-7404-DDC39EE5B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4B6B5E89-6C8C-E7FC-9CFC-EAA68A8A3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A31565EB-A1C0-06A0-4C45-A199E34CB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>
            <a:extLst>
              <a:ext uri="{FF2B5EF4-FFF2-40B4-BE49-F238E27FC236}">
                <a16:creationId xmlns:a16="http://schemas.microsoft.com/office/drawing/2014/main" id="{0E2DB36E-8C3F-4393-D22D-E3AC6BF09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>
            <a:extLst>
              <a:ext uri="{FF2B5EF4-FFF2-40B4-BE49-F238E27FC236}">
                <a16:creationId xmlns:a16="http://schemas.microsoft.com/office/drawing/2014/main" id="{65768464-69B4-B18A-E65E-63E474C48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>
            <a:extLst>
              <a:ext uri="{FF2B5EF4-FFF2-40B4-BE49-F238E27FC236}">
                <a16:creationId xmlns:a16="http://schemas.microsoft.com/office/drawing/2014/main" id="{51B89DC7-980A-97FA-26C4-E30EDC43B8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>
            <a:extLst>
              <a:ext uri="{FF2B5EF4-FFF2-40B4-BE49-F238E27FC236}">
                <a16:creationId xmlns:a16="http://schemas.microsoft.com/office/drawing/2014/main" id="{7454F26B-DB08-5D7C-6003-70C0F46F7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>
            <a:extLst>
              <a:ext uri="{FF2B5EF4-FFF2-40B4-BE49-F238E27FC236}">
                <a16:creationId xmlns:a16="http://schemas.microsoft.com/office/drawing/2014/main" id="{D5ED7287-8AC7-45DA-0F0B-E851EAD09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–c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>
            <a:extLst>
              <a:ext uri="{FF2B5EF4-FFF2-40B4-BE49-F238E27FC236}">
                <a16:creationId xmlns:a16="http://schemas.microsoft.com/office/drawing/2014/main" id="{303A3CBC-CAAD-A483-EA84-67CC1EDFA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>
            <a:extLst>
              <a:ext uri="{FF2B5EF4-FFF2-40B4-BE49-F238E27FC236}">
                <a16:creationId xmlns:a16="http://schemas.microsoft.com/office/drawing/2014/main" id="{0DC92DF1-9FC0-8B9A-F3C1-36BF4114C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>
            <a:extLst>
              <a:ext uri="{FF2B5EF4-FFF2-40B4-BE49-F238E27FC236}">
                <a16:creationId xmlns:a16="http://schemas.microsoft.com/office/drawing/2014/main" id="{B9445332-3C3A-5AB7-F743-8A332144E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>
            <a:extLst>
              <a:ext uri="{FF2B5EF4-FFF2-40B4-BE49-F238E27FC236}">
                <a16:creationId xmlns:a16="http://schemas.microsoft.com/office/drawing/2014/main" id="{C45B1D3C-8A10-05AA-1282-C987478C1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>
            <a:extLst>
              <a:ext uri="{FF2B5EF4-FFF2-40B4-BE49-F238E27FC236}">
                <a16:creationId xmlns:a16="http://schemas.microsoft.com/office/drawing/2014/main" id="{4D114FDE-FE31-23AE-1256-8CDD1E63C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>
            <a:extLst>
              <a:ext uri="{FF2B5EF4-FFF2-40B4-BE49-F238E27FC236}">
                <a16:creationId xmlns:a16="http://schemas.microsoft.com/office/drawing/2014/main" id="{8CFFAC92-ABAC-F84E-7EC5-FECFAE3A00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>
            <a:extLst>
              <a:ext uri="{FF2B5EF4-FFF2-40B4-BE49-F238E27FC236}">
                <a16:creationId xmlns:a16="http://schemas.microsoft.com/office/drawing/2014/main" id="{0039639C-A75D-B8DD-BBE6-26E005927E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>
            <a:extLst>
              <a:ext uri="{FF2B5EF4-FFF2-40B4-BE49-F238E27FC236}">
                <a16:creationId xmlns:a16="http://schemas.microsoft.com/office/drawing/2014/main" id="{A803718F-9767-C683-36D2-3B0227F40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>
            <a:extLst>
              <a:ext uri="{FF2B5EF4-FFF2-40B4-BE49-F238E27FC236}">
                <a16:creationId xmlns:a16="http://schemas.microsoft.com/office/drawing/2014/main" id="{F4E6C481-918C-C573-1EFE-D70C753E20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>
            <a:extLst>
              <a:ext uri="{FF2B5EF4-FFF2-40B4-BE49-F238E27FC236}">
                <a16:creationId xmlns:a16="http://schemas.microsoft.com/office/drawing/2014/main" id="{46BF6819-3EE4-69E9-3EA9-8923D63A8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>
            <a:extLst>
              <a:ext uri="{FF2B5EF4-FFF2-40B4-BE49-F238E27FC236}">
                <a16:creationId xmlns:a16="http://schemas.microsoft.com/office/drawing/2014/main" id="{B796C447-DD7F-F40E-CCEC-8251E90B10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debugging-friendly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943565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0B28F-37D4-4A69-C268-31BF36ED3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67798D62-8965-1F51-9D41-07196C8F5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BED169DF-D97E-690C-1FA7-D99956C657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>
            <a:extLst>
              <a:ext uri="{FF2B5EF4-FFF2-40B4-BE49-F238E27FC236}">
                <a16:creationId xmlns:a16="http://schemas.microsoft.com/office/drawing/2014/main" id="{A35C8014-C6A2-B98B-E297-9B7412F65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>
            <a:extLst>
              <a:ext uri="{FF2B5EF4-FFF2-40B4-BE49-F238E27FC236}">
                <a16:creationId xmlns:a16="http://schemas.microsoft.com/office/drawing/2014/main" id="{4373B31C-E7D3-1B07-2C86-DD5BB68B2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>
            <a:extLst>
              <a:ext uri="{FF2B5EF4-FFF2-40B4-BE49-F238E27FC236}">
                <a16:creationId xmlns:a16="http://schemas.microsoft.com/office/drawing/2014/main" id="{1FD9F97D-EB38-F2EF-FB7C-76EB63D7F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>
            <a:extLst>
              <a:ext uri="{FF2B5EF4-FFF2-40B4-BE49-F238E27FC236}">
                <a16:creationId xmlns:a16="http://schemas.microsoft.com/office/drawing/2014/main" id="{973CC2B2-97BF-9688-3F98-1B544EAE9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6367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3B151-7AC0-1D21-2DFC-1D5A44861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392ED-AD2D-B14E-B97E-21E10B2F7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F6F6C-2F26-7083-C549-9444BB704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897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00A4F-D382-A8F6-9DAE-321CFBD38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2C33-FD06-CFD1-A050-1D1F516E0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8C05A-046D-C105-7215-0F95A2B07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49AA8F-01DA-9931-AC10-EB5DE3004011}"/>
              </a:ext>
            </a:extLst>
          </p:cNvPr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A40CBF-E2BD-7866-58BD-5FDC37BA6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367062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627EE-5039-6EE5-8685-D3259F3C7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3FFBA144-74FD-73D2-8393-7DFFD2288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637D60BC-0B24-0854-6BFC-1FD5E9FC5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074A00DA-14C6-13CC-B33A-4851365E7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9DFEED6A-6F3F-730E-D392-530715AB4F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>
            <a:extLst>
              <a:ext uri="{FF2B5EF4-FFF2-40B4-BE49-F238E27FC236}">
                <a16:creationId xmlns:a16="http://schemas.microsoft.com/office/drawing/2014/main" id="{46984967-E5A5-06D9-B9C2-2B7FE9C95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  <p:extLst>
      <p:ext uri="{BB962C8B-B14F-4D97-AF65-F5344CB8AC3E}">
        <p14:creationId xmlns:p14="http://schemas.microsoft.com/office/powerpoint/2010/main" val="12182359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14DB7-C6C1-F09E-6076-4B2B6998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2724C-C544-FC36-C1A1-31027B691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Registers</a:t>
            </a:r>
          </a:p>
          <a:p>
            <a:pPr lvl="1"/>
            <a:r>
              <a:rPr lang="en-US" dirty="0"/>
              <a:t>Special parts of the CPU to hold small amounts of data, like local variables</a:t>
            </a:r>
          </a:p>
          <a:p>
            <a:pPr lvl="1"/>
            <a:r>
              <a:rPr lang="en-US" dirty="0"/>
              <a:t>Names are very specific:</a:t>
            </a:r>
          </a:p>
          <a:p>
            <a:pPr marL="457200" lvl="1" indent="0">
              <a:buNone/>
            </a:pPr>
            <a:r>
              <a:rPr lang="en-US" dirty="0"/>
              <a:t>	%</a:t>
            </a:r>
            <a:r>
              <a:rPr lang="en-US" dirty="0" err="1"/>
              <a:t>r?x</a:t>
            </a:r>
            <a:r>
              <a:rPr lang="en-US" dirty="0"/>
              <a:t> (</a:t>
            </a:r>
            <a:r>
              <a:rPr lang="en-US" dirty="0" err="1"/>
              <a:t>a,b,c,d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/>
              <a:t>	%</a:t>
            </a:r>
            <a:r>
              <a:rPr lang="en-US" dirty="0" err="1"/>
              <a:t>r?i</a:t>
            </a:r>
            <a:r>
              <a:rPr lang="en-US" dirty="0"/>
              <a:t> (</a:t>
            </a:r>
            <a:r>
              <a:rPr lang="en-US" dirty="0" err="1"/>
              <a:t>d,s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	%</a:t>
            </a:r>
            <a:r>
              <a:rPr lang="en-US" dirty="0" err="1"/>
              <a:t>r?p</a:t>
            </a:r>
            <a:r>
              <a:rPr lang="en-US" dirty="0"/>
              <a:t> (</a:t>
            </a:r>
            <a:r>
              <a:rPr lang="en-US" dirty="0" err="1"/>
              <a:t>b,i,s</a:t>
            </a:r>
            <a:r>
              <a:rPr lang="en-US" dirty="0"/>
              <a:t>)	// Special meanings</a:t>
            </a:r>
          </a:p>
          <a:p>
            <a:pPr marL="457200" lvl="1" indent="0">
              <a:buNone/>
            </a:pPr>
            <a:r>
              <a:rPr lang="en-US" dirty="0"/>
              <a:t>	%r? (8-15)</a:t>
            </a:r>
          </a:p>
          <a:p>
            <a:pPr lvl="1"/>
            <a:endParaRPr lang="en-US" dirty="0"/>
          </a:p>
          <a:p>
            <a:r>
              <a:rPr lang="en-US" dirty="0"/>
              <a:t>Memory</a:t>
            </a:r>
          </a:p>
          <a:p>
            <a:pPr lvl="1"/>
            <a:r>
              <a:rPr lang="en-US" dirty="0"/>
              <a:t>Everything else</a:t>
            </a:r>
          </a:p>
        </p:txBody>
      </p:sp>
    </p:spTree>
    <p:extLst>
      <p:ext uri="{BB962C8B-B14F-4D97-AF65-F5344CB8AC3E}">
        <p14:creationId xmlns:p14="http://schemas.microsoft.com/office/powerpoint/2010/main" val="10484596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343C1-671E-EC63-4214-9A8E8F3B9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548B5AC7-4803-713E-75BF-534E9974E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4FA6088B-9C66-EAAB-2744-A51E63E539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>
            <a:extLst>
              <a:ext uri="{FF2B5EF4-FFF2-40B4-BE49-F238E27FC236}">
                <a16:creationId xmlns:a16="http://schemas.microsoft.com/office/drawing/2014/main" id="{4C60A98D-C482-6E47-6090-197CF42D9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44054A1A-40AA-CFB5-C31F-43750998B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>
            <a:extLst>
              <a:ext uri="{FF2B5EF4-FFF2-40B4-BE49-F238E27FC236}">
                <a16:creationId xmlns:a16="http://schemas.microsoft.com/office/drawing/2014/main" id="{98349ACB-1E2F-8723-AA3A-7E98B039A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  <p:extLst>
      <p:ext uri="{BB962C8B-B14F-4D97-AF65-F5344CB8AC3E}">
        <p14:creationId xmlns:p14="http://schemas.microsoft.com/office/powerpoint/2010/main" val="163263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84FE8-CAF3-1074-A992-45123F236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0519FEA0-9154-EFF8-8867-777A2F3E3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id="{9CD4C5CC-8AAA-304A-932E-BD1331373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AC2440B6-3FAC-E5C3-4102-DC45ACF793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DA07349-E1F6-100F-E296-8A921003D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3983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287F5-05AE-E977-B66C-13D8686F5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2C915A4-1A71-868B-CB8B-E296208B6832}"/>
              </a:ext>
            </a:extLst>
          </p:cNvPr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>
              <a:extLst>
                <a:ext uri="{FF2B5EF4-FFF2-40B4-BE49-F238E27FC236}">
                  <a16:creationId xmlns:a16="http://schemas.microsoft.com/office/drawing/2014/main" id="{9DAAD37D-E01D-5D6C-4E89-DC7F50C8E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>
              <a:extLst>
                <a:ext uri="{FF2B5EF4-FFF2-40B4-BE49-F238E27FC236}">
                  <a16:creationId xmlns:a16="http://schemas.microsoft.com/office/drawing/2014/main" id="{08D797D3-FBC1-A453-4B1F-D82EB7111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>
            <a:extLst>
              <a:ext uri="{FF2B5EF4-FFF2-40B4-BE49-F238E27FC236}">
                <a16:creationId xmlns:a16="http://schemas.microsoft.com/office/drawing/2014/main" id="{33DC4C26-2BB4-A8FF-4E03-5D747EC39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>
            <a:extLst>
              <a:ext uri="{FF2B5EF4-FFF2-40B4-BE49-F238E27FC236}">
                <a16:creationId xmlns:a16="http://schemas.microsoft.com/office/drawing/2014/main" id="{300173B1-8A0E-869F-6823-9AD71200AD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8466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B128A-10ED-1CBE-08E1-2C18D050C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BB159A-11CF-8436-1A60-9F14E8253A91}"/>
              </a:ext>
            </a:extLst>
          </p:cNvPr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>
              <a:extLst>
                <a:ext uri="{FF2B5EF4-FFF2-40B4-BE49-F238E27FC236}">
                  <a16:creationId xmlns:a16="http://schemas.microsoft.com/office/drawing/2014/main" id="{7F444591-9F48-758A-1CB8-52A10FA75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>
              <a:extLst>
                <a:ext uri="{FF2B5EF4-FFF2-40B4-BE49-F238E27FC236}">
                  <a16:creationId xmlns:a16="http://schemas.microsoft.com/office/drawing/2014/main" id="{760E73A8-8142-4958-47EE-FB42EE3D0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>
            <a:extLst>
              <a:ext uri="{FF2B5EF4-FFF2-40B4-BE49-F238E27FC236}">
                <a16:creationId xmlns:a16="http://schemas.microsoft.com/office/drawing/2014/main" id="{B1329BA4-ACCC-2766-AFEA-77EF62B7D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>
            <a:extLst>
              <a:ext uri="{FF2B5EF4-FFF2-40B4-BE49-F238E27FC236}">
                <a16:creationId xmlns:a16="http://schemas.microsoft.com/office/drawing/2014/main" id="{CE0BAC89-BC2B-D0B7-5BF2-C113E24B59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98F06A-FE08-0758-5678-B05136C3A404}"/>
              </a:ext>
            </a:extLst>
          </p:cNvPr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>
              <a:extLst>
                <a:ext uri="{FF2B5EF4-FFF2-40B4-BE49-F238E27FC236}">
                  <a16:creationId xmlns:a16="http://schemas.microsoft.com/office/drawing/2014/main" id="{786A5E54-3C8E-1F92-B476-46360F1AA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>
              <a:extLst>
                <a:ext uri="{FF2B5EF4-FFF2-40B4-BE49-F238E27FC236}">
                  <a16:creationId xmlns:a16="http://schemas.microsoft.com/office/drawing/2014/main" id="{EA766F6F-18FF-1952-DFCA-9E2C06751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25602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97DAF-F307-AE95-D1CA-7A7098260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3C2CF3EF-ABF4-0D84-6F68-92FE984C0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6FF5EDE8-58F3-A309-65FC-FD9CA4C13D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16B28B23-A7E8-B0AC-DF9C-DA6C34795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0C1191-353A-F2D2-F5DD-8D6261371F4D}"/>
              </a:ext>
            </a:extLst>
          </p:cNvPr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  <p:extLst>
      <p:ext uri="{BB962C8B-B14F-4D97-AF65-F5344CB8AC3E}">
        <p14:creationId xmlns:p14="http://schemas.microsoft.com/office/powerpoint/2010/main" val="1579460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99D1B-CAF4-5740-8739-D0F758AE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39412-5D69-A575-7FC6-82843A85C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259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A57FE-D656-3644-1303-B527E9623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3C89E4DC-180C-2317-7987-234FB0EAF1A8}"/>
              </a:ext>
            </a:extLst>
          </p:cNvPr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B1953F1E-A826-0EA0-5059-598DFC943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 (</a:t>
            </a:r>
            <a:r>
              <a:rPr lang="en-US" dirty="0">
                <a:solidFill>
                  <a:srgbClr val="FF0000"/>
                </a:solidFill>
              </a:rPr>
              <a:t>reference</a:t>
            </a:r>
            <a:r>
              <a:rPr lang="en-US" dirty="0"/>
              <a:t>)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282E3864-FDD5-3E83-D224-054C3070F8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DEB31203-B77F-2ECC-C55A-1F381E2B16D2}"/>
              </a:ext>
            </a:extLst>
          </p:cNvPr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022C2CDE-ED39-CA32-F592-A4620950F5D1}"/>
              </a:ext>
            </a:extLst>
          </p:cNvPr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>
            <a:extLst>
              <a:ext uri="{FF2B5EF4-FFF2-40B4-BE49-F238E27FC236}">
                <a16:creationId xmlns:a16="http://schemas.microsoft.com/office/drawing/2014/main" id="{7F24561B-D306-B504-30F3-308C9A7AB8C2}"/>
              </a:ext>
            </a:extLst>
          </p:cNvPr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>
            <a:extLst>
              <a:ext uri="{FF2B5EF4-FFF2-40B4-BE49-F238E27FC236}">
                <a16:creationId xmlns:a16="http://schemas.microsoft.com/office/drawing/2014/main" id="{028D9138-CA35-3C7A-E719-4B2872FBAFE0}"/>
              </a:ext>
            </a:extLst>
          </p:cNvPr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>
            <a:extLst>
              <a:ext uri="{FF2B5EF4-FFF2-40B4-BE49-F238E27FC236}">
                <a16:creationId xmlns:a16="http://schemas.microsoft.com/office/drawing/2014/main" id="{D41FF952-9703-2F30-DB68-AD0254CC0FAF}"/>
              </a:ext>
            </a:extLst>
          </p:cNvPr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>
            <a:extLst>
              <a:ext uri="{FF2B5EF4-FFF2-40B4-BE49-F238E27FC236}">
                <a16:creationId xmlns:a16="http://schemas.microsoft.com/office/drawing/2014/main" id="{9284905C-2483-155E-5853-F976FFF0EBDA}"/>
              </a:ext>
            </a:extLst>
          </p:cNvPr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>
            <a:extLst>
              <a:ext uri="{FF2B5EF4-FFF2-40B4-BE49-F238E27FC236}">
                <a16:creationId xmlns:a16="http://schemas.microsoft.com/office/drawing/2014/main" id="{D9C1C520-C146-E3D1-0360-BC01F24787C3}"/>
              </a:ext>
            </a:extLst>
          </p:cNvPr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>
            <a:extLst>
              <a:ext uri="{FF2B5EF4-FFF2-40B4-BE49-F238E27FC236}">
                <a16:creationId xmlns:a16="http://schemas.microsoft.com/office/drawing/2014/main" id="{042D5854-1204-67E0-ABD3-45B8B813113F}"/>
              </a:ext>
            </a:extLst>
          </p:cNvPr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>
            <a:extLst>
              <a:ext uri="{FF2B5EF4-FFF2-40B4-BE49-F238E27FC236}">
                <a16:creationId xmlns:a16="http://schemas.microsoft.com/office/drawing/2014/main" id="{644698A5-96D9-27A0-AAC6-681217644ADE}"/>
              </a:ext>
            </a:extLst>
          </p:cNvPr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>
            <a:extLst>
              <a:ext uri="{FF2B5EF4-FFF2-40B4-BE49-F238E27FC236}">
                <a16:creationId xmlns:a16="http://schemas.microsoft.com/office/drawing/2014/main" id="{78B41BF0-6B27-EF66-3E89-75BD2470108C}"/>
              </a:ext>
            </a:extLst>
          </p:cNvPr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>
            <a:extLst>
              <a:ext uri="{FF2B5EF4-FFF2-40B4-BE49-F238E27FC236}">
                <a16:creationId xmlns:a16="http://schemas.microsoft.com/office/drawing/2014/main" id="{4A9AC95F-2F41-8E55-7E42-44DBCC14A6E8}"/>
              </a:ext>
            </a:extLst>
          </p:cNvPr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>
            <a:extLst>
              <a:ext uri="{FF2B5EF4-FFF2-40B4-BE49-F238E27FC236}">
                <a16:creationId xmlns:a16="http://schemas.microsoft.com/office/drawing/2014/main" id="{93DE631F-A42F-F8AB-5962-FC5FC4870279}"/>
              </a:ext>
            </a:extLst>
          </p:cNvPr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>
            <a:extLst>
              <a:ext uri="{FF2B5EF4-FFF2-40B4-BE49-F238E27FC236}">
                <a16:creationId xmlns:a16="http://schemas.microsoft.com/office/drawing/2014/main" id="{74188CE7-96A6-5D04-DA62-B96147E79EAE}"/>
              </a:ext>
            </a:extLst>
          </p:cNvPr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>
            <a:extLst>
              <a:ext uri="{FF2B5EF4-FFF2-40B4-BE49-F238E27FC236}">
                <a16:creationId xmlns:a16="http://schemas.microsoft.com/office/drawing/2014/main" id="{3A950CA9-EC38-C524-C2B0-C8381E381B12}"/>
              </a:ext>
            </a:extLst>
          </p:cNvPr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>
            <a:extLst>
              <a:ext uri="{FF2B5EF4-FFF2-40B4-BE49-F238E27FC236}">
                <a16:creationId xmlns:a16="http://schemas.microsoft.com/office/drawing/2014/main" id="{667D95EA-7F08-7B90-16EE-DFAC95468426}"/>
              </a:ext>
            </a:extLst>
          </p:cNvPr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>
            <a:extLst>
              <a:ext uri="{FF2B5EF4-FFF2-40B4-BE49-F238E27FC236}">
                <a16:creationId xmlns:a16="http://schemas.microsoft.com/office/drawing/2014/main" id="{92AC2441-13FD-C22D-FE14-CC9AF1948536}"/>
              </a:ext>
            </a:extLst>
          </p:cNvPr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>
            <a:extLst>
              <a:ext uri="{FF2B5EF4-FFF2-40B4-BE49-F238E27FC236}">
                <a16:creationId xmlns:a16="http://schemas.microsoft.com/office/drawing/2014/main" id="{191606B6-A933-56A4-AFE1-E9695A4D7E9E}"/>
              </a:ext>
            </a:extLst>
          </p:cNvPr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>
            <a:extLst>
              <a:ext uri="{FF2B5EF4-FFF2-40B4-BE49-F238E27FC236}">
                <a16:creationId xmlns:a16="http://schemas.microsoft.com/office/drawing/2014/main" id="{1D35E801-FBDE-E8CE-E165-561BBD591C51}"/>
              </a:ext>
            </a:extLst>
          </p:cNvPr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>
            <a:extLst>
              <a:ext uri="{FF2B5EF4-FFF2-40B4-BE49-F238E27FC236}">
                <a16:creationId xmlns:a16="http://schemas.microsoft.com/office/drawing/2014/main" id="{657BB479-EB39-1778-F1D2-5DB2F5DB7533}"/>
              </a:ext>
            </a:extLst>
          </p:cNvPr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>
            <a:extLst>
              <a:ext uri="{FF2B5EF4-FFF2-40B4-BE49-F238E27FC236}">
                <a16:creationId xmlns:a16="http://schemas.microsoft.com/office/drawing/2014/main" id="{F6EC188A-9197-849E-C809-754F367A4973}"/>
              </a:ext>
            </a:extLst>
          </p:cNvPr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>
            <a:extLst>
              <a:ext uri="{FF2B5EF4-FFF2-40B4-BE49-F238E27FC236}">
                <a16:creationId xmlns:a16="http://schemas.microsoft.com/office/drawing/2014/main" id="{009E7A61-1627-AE7A-0F8C-80CFD8D2BC73}"/>
              </a:ext>
            </a:extLst>
          </p:cNvPr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>
            <a:extLst>
              <a:ext uri="{FF2B5EF4-FFF2-40B4-BE49-F238E27FC236}">
                <a16:creationId xmlns:a16="http://schemas.microsoft.com/office/drawing/2014/main" id="{7851A049-53B4-0405-20A0-83AFD8D39311}"/>
              </a:ext>
            </a:extLst>
          </p:cNvPr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>
            <a:extLst>
              <a:ext uri="{FF2B5EF4-FFF2-40B4-BE49-F238E27FC236}">
                <a16:creationId xmlns:a16="http://schemas.microsoft.com/office/drawing/2014/main" id="{5B1EE36F-7749-F714-CCF4-F7A469F793E9}"/>
              </a:ext>
            </a:extLst>
          </p:cNvPr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>
            <a:extLst>
              <a:ext uri="{FF2B5EF4-FFF2-40B4-BE49-F238E27FC236}">
                <a16:creationId xmlns:a16="http://schemas.microsoft.com/office/drawing/2014/main" id="{153E4E04-C602-6516-1600-2B5C02179970}"/>
              </a:ext>
            </a:extLst>
          </p:cNvPr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>
            <a:extLst>
              <a:ext uri="{FF2B5EF4-FFF2-40B4-BE49-F238E27FC236}">
                <a16:creationId xmlns:a16="http://schemas.microsoft.com/office/drawing/2014/main" id="{92E4FBBA-A0AE-4C92-DF25-7D4F80E987D1}"/>
              </a:ext>
            </a:extLst>
          </p:cNvPr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>
            <a:extLst>
              <a:ext uri="{FF2B5EF4-FFF2-40B4-BE49-F238E27FC236}">
                <a16:creationId xmlns:a16="http://schemas.microsoft.com/office/drawing/2014/main" id="{20CE1038-EF70-8DBA-E0B6-7584EEFE9F1E}"/>
              </a:ext>
            </a:extLst>
          </p:cNvPr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>
            <a:extLst>
              <a:ext uri="{FF2B5EF4-FFF2-40B4-BE49-F238E27FC236}">
                <a16:creationId xmlns:a16="http://schemas.microsoft.com/office/drawing/2014/main" id="{F980C240-9E88-0657-C090-B04EA5DB5820}"/>
              </a:ext>
            </a:extLst>
          </p:cNvPr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>
            <a:extLst>
              <a:ext uri="{FF2B5EF4-FFF2-40B4-BE49-F238E27FC236}">
                <a16:creationId xmlns:a16="http://schemas.microsoft.com/office/drawing/2014/main" id="{1FE53A50-F777-3E91-B74A-A769B6949341}"/>
              </a:ext>
            </a:extLst>
          </p:cNvPr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>
            <a:extLst>
              <a:ext uri="{FF2B5EF4-FFF2-40B4-BE49-F238E27FC236}">
                <a16:creationId xmlns:a16="http://schemas.microsoft.com/office/drawing/2014/main" id="{14AC00FF-F1A6-3E85-59A5-7F9CF43C4DDC}"/>
              </a:ext>
            </a:extLst>
          </p:cNvPr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>
            <a:extLst>
              <a:ext uri="{FF2B5EF4-FFF2-40B4-BE49-F238E27FC236}">
                <a16:creationId xmlns:a16="http://schemas.microsoft.com/office/drawing/2014/main" id="{0A720F2F-378F-0076-F0C0-70BFAE4F99C1}"/>
              </a:ext>
            </a:extLst>
          </p:cNvPr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>
            <a:extLst>
              <a:ext uri="{FF2B5EF4-FFF2-40B4-BE49-F238E27FC236}">
                <a16:creationId xmlns:a16="http://schemas.microsoft.com/office/drawing/2014/main" id="{E418AB42-1F05-BBF8-1D14-3A8BD2C22D39}"/>
              </a:ext>
            </a:extLst>
          </p:cNvPr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  <p:extLst>
      <p:ext uri="{BB962C8B-B14F-4D97-AF65-F5344CB8AC3E}">
        <p14:creationId xmlns:p14="http://schemas.microsoft.com/office/powerpoint/2010/main" val="3108556788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–c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debugging-friendly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06515-819D-57A6-3C7D-C2C3109F8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Verbs (i.e., operations)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281C0-2ECB-A056-3451-24500AD15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 dirty="0"/>
              <a:t>Indirect branches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584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E8835-F0EC-17E2-4619-FBA7267E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7D5D1-DF37-F7D4-2E2A-214EA201A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note that act2 depends on knowing </a:t>
            </a:r>
            <a:r>
              <a:rPr lang="en-US" dirty="0" err="1"/>
              <a:t>whatIsThis</a:t>
            </a:r>
            <a:r>
              <a:rPr lang="en-US"/>
              <a:t>() which is in act1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374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40001" cy="762000"/>
          </a:xfrm>
        </p:spPr>
        <p:txBody>
          <a:bodyPr/>
          <a:lstStyle/>
          <a:p>
            <a:r>
              <a:rPr lang="en-US" dirty="0"/>
              <a:t>History: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</p:txBody>
      </p:sp>
    </p:spTree>
    <p:extLst>
      <p:ext uri="{BB962C8B-B14F-4D97-AF65-F5344CB8AC3E}">
        <p14:creationId xmlns:p14="http://schemas.microsoft.com/office/powerpoint/2010/main" val="31325685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62075"/>
            <a:ext cx="7896225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endParaRPr lang="en-US" dirty="0"/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pPr lvl="2"/>
            <a:r>
              <a:rPr lang="en-US" dirty="0"/>
              <a:t>Now 3 volumes, about 5,000 pages of documentation</a:t>
            </a:r>
          </a:p>
          <a:p>
            <a:r>
              <a:rPr lang="en-US" dirty="0"/>
              <a:t>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pPr lvl="1"/>
            <a:r>
              <a:rPr lang="en-US" dirty="0"/>
              <a:t>Hard to match performance of Reduced Instruction Set Computers (RISC)</a:t>
            </a:r>
          </a:p>
          <a:p>
            <a:pPr lvl="1"/>
            <a:r>
              <a:rPr lang="en-US" dirty="0"/>
              <a:t>But, Intel has done just that!</a:t>
            </a:r>
          </a:p>
          <a:p>
            <a:pPr lvl="2"/>
            <a:r>
              <a:rPr lang="en-US" dirty="0"/>
              <a:t>In terms of speed.  Less so for low power.</a:t>
            </a:r>
          </a:p>
        </p:txBody>
      </p:sp>
    </p:spTree>
    <p:extLst>
      <p:ext uri="{BB962C8B-B14F-4D97-AF65-F5344CB8AC3E}">
        <p14:creationId xmlns:p14="http://schemas.microsoft.com/office/powerpoint/2010/main" val="241159425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</p:spTree>
    <p:extLst>
      <p:ext uri="{BB962C8B-B14F-4D97-AF65-F5344CB8AC3E}">
        <p14:creationId xmlns:p14="http://schemas.microsoft.com/office/powerpoint/2010/main" val="39006561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 </a:t>
            </a:r>
            <a:r>
              <a:rPr lang="en-US" dirty="0" err="1"/>
              <a:t>Skylake</a:t>
            </a:r>
            <a:r>
              <a:rPr lang="en-US" dirty="0"/>
              <a:t>	2015	1.9B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76015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Recent &amp; Upcoming Generations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Nehalem	2008	  45 nm	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Sandy Bridge	2011	  32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Ivy Bridge	2012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Haswell	2013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Broadwell	2014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Skylake</a:t>
            </a:r>
            <a:r>
              <a:rPr lang="en-US" sz="1800" dirty="0"/>
              <a:t>	2015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Kaby</a:t>
            </a:r>
            <a:r>
              <a:rPr lang="en-US" sz="1800" dirty="0"/>
              <a:t> Lake	2016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Coffee Lake	2017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Cannon Lake	2018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Ice Lake	2019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Tiger Lake	2020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Alder Lake	2022	  “intel 7” (10nm+++)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  <a:p>
            <a:pPr algn="ctr"/>
            <a:endParaRPr lang="en-US" sz="1800" dirty="0">
              <a:latin typeface="Calibri" pitchFamily="34" charset="0"/>
            </a:endParaRPr>
          </a:p>
          <a:p>
            <a:pPr algn="ctr"/>
            <a:r>
              <a:rPr lang="en-US" sz="1800" dirty="0">
                <a:latin typeface="Calibri" pitchFamily="34" charset="0"/>
              </a:rPr>
              <a:t>(But this is changing now.)</a:t>
            </a:r>
          </a:p>
        </p:txBody>
      </p:sp>
    </p:spTree>
    <p:extLst>
      <p:ext uri="{BB962C8B-B14F-4D97-AF65-F5344CB8AC3E}">
        <p14:creationId xmlns:p14="http://schemas.microsoft.com/office/powerpoint/2010/main" val="112469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413531" cy="573088"/>
          </a:xfrm>
        </p:spPr>
        <p:txBody>
          <a:bodyPr/>
          <a:lstStyle/>
          <a:p>
            <a:r>
              <a:rPr lang="en-US" dirty="0"/>
              <a:t>2018 State of the Art: Coffee Lake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idx="1"/>
          </p:nvPr>
        </p:nvSpPr>
        <p:spPr>
          <a:xfrm>
            <a:off x="105098" y="4252710"/>
            <a:ext cx="3421117" cy="12967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Mobile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2.2-3.2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45 W</a:t>
            </a:r>
          </a:p>
          <a:p>
            <a:pPr marL="623888" lvl="1" indent="-223838" defTabSz="895350">
              <a:tabLst>
                <a:tab pos="2349500" algn="l"/>
              </a:tabLst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6FDBC-2631-46BA-8F5D-E506176A0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6" y="934556"/>
            <a:ext cx="5796455" cy="3170215"/>
          </a:xfrm>
          <a:prstGeom prst="rect">
            <a:avLst/>
          </a:prstGeom>
        </p:spPr>
      </p:pic>
      <p:sp>
        <p:nvSpPr>
          <p:cNvPr id="7" name="Rectangle 1027">
            <a:extLst>
              <a:ext uri="{FF2B5EF4-FFF2-40B4-BE49-F238E27FC236}">
                <a16:creationId xmlns:a16="http://schemas.microsoft.com/office/drawing/2014/main" id="{2C482700-1189-413C-9B54-FF345A8B3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895" y="4252710"/>
            <a:ext cx="3746938" cy="210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Server Model: Xeon E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Multi-socket enabled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3.3-3.8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80-95 W</a:t>
            </a:r>
          </a:p>
        </p:txBody>
      </p:sp>
      <p:sp>
        <p:nvSpPr>
          <p:cNvPr id="8" name="Rectangle 1027">
            <a:extLst>
              <a:ext uri="{FF2B5EF4-FFF2-40B4-BE49-F238E27FC236}">
                <a16:creationId xmlns:a16="http://schemas.microsoft.com/office/drawing/2014/main" id="{E09629B4-1777-4CF7-AB21-6A092591D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862" y="5070584"/>
            <a:ext cx="3531476" cy="133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Desktop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2.4-4.0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35-95 W</a:t>
            </a:r>
          </a:p>
        </p:txBody>
      </p:sp>
    </p:spTree>
    <p:extLst>
      <p:ext uri="{BB962C8B-B14F-4D97-AF65-F5344CB8AC3E}">
        <p14:creationId xmlns:p14="http://schemas.microsoft.com/office/powerpoint/2010/main" val="22948790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266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006715"/>
            <a:ext cx="7896225" cy="5701903"/>
          </a:xfrm>
        </p:spPr>
        <p:txBody>
          <a:bodyPr>
            <a:normAutofit lnSpcReduction="10000"/>
          </a:bodyPr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1995-2011: Lead semiconductor “fab” in world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2018: #2 largest by $$ (#1 is Samsung)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2019: reclaimed #1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fell behind: Spun off </a:t>
            </a:r>
            <a:r>
              <a:rPr lang="en-US" dirty="0" err="1"/>
              <a:t>GlobalFoundaries</a:t>
            </a:r>
            <a:endParaRPr lang="en-US" dirty="0"/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2019-20: Pulled ahead! Used TSMC for part of fab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2022: Intel re-took the lead</a:t>
            </a:r>
          </a:p>
        </p:txBody>
      </p:sp>
    </p:spTree>
    <p:extLst>
      <p:ext uri="{BB962C8B-B14F-4D97-AF65-F5344CB8AC3E}">
        <p14:creationId xmlns:p14="http://schemas.microsoft.com/office/powerpoint/2010/main" val="24495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All but low-end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  <p:extLst>
      <p:ext uri="{BB962C8B-B14F-4D97-AF65-F5344CB8AC3E}">
        <p14:creationId xmlns:p14="http://schemas.microsoft.com/office/powerpoint/2010/main" val="47530679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BEC0E-9867-9E68-389A-239AB03D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Verbs have optional suffix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B44DE-1526-1642-0A39-A7BA7D7E2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 suffix specifies the size(s) involved</a:t>
            </a:r>
          </a:p>
          <a:p>
            <a:pPr lvl="1"/>
            <a:r>
              <a:rPr lang="en-US" dirty="0"/>
              <a:t>There are also different register names for the different sizes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Suffix			Register Name		Size (bytes)</a:t>
            </a:r>
          </a:p>
          <a:p>
            <a:pPr marL="457200" lvl="1" indent="0">
              <a:buNone/>
            </a:pPr>
            <a:r>
              <a:rPr lang="en-US" dirty="0"/>
              <a:t>q				r..			8</a:t>
            </a:r>
          </a:p>
          <a:p>
            <a:pPr marL="457200" lvl="1" indent="0">
              <a:buNone/>
            </a:pPr>
            <a:r>
              <a:rPr lang="en-US" dirty="0"/>
              <a:t>l				e.. (usually)		4</a:t>
            </a:r>
          </a:p>
          <a:p>
            <a:pPr marL="457200" lvl="1" indent="0">
              <a:buNone/>
            </a:pPr>
            <a:r>
              <a:rPr lang="en-US" dirty="0"/>
              <a:t>w				see reference		2</a:t>
            </a:r>
          </a:p>
          <a:p>
            <a:pPr marL="457200" lvl="1" indent="0">
              <a:buNone/>
            </a:pPr>
            <a:r>
              <a:rPr lang="en-US" dirty="0"/>
              <a:t>b				see reference		1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176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  <p:extLst>
      <p:ext uri="{BB962C8B-B14F-4D97-AF65-F5344CB8AC3E}">
        <p14:creationId xmlns:p14="http://schemas.microsoft.com/office/powerpoint/2010/main" val="683447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17F06-F276-E215-9D5F-8104F4ABB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43C72-3F17-642E-E408-D8345DE42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 = 5</a:t>
            </a:r>
          </a:p>
          <a:p>
            <a:pPr marL="0" indent="0">
              <a:buNone/>
            </a:pPr>
            <a:r>
              <a:rPr lang="en-US" dirty="0"/>
              <a:t>	mov $5, %</a:t>
            </a:r>
            <a:r>
              <a:rPr lang="en-US" dirty="0" err="1"/>
              <a:t>rax</a:t>
            </a:r>
            <a:endParaRPr lang="en-US" dirty="0"/>
          </a:p>
          <a:p>
            <a:endParaRPr lang="en-US" dirty="0"/>
          </a:p>
          <a:p>
            <a:r>
              <a:rPr lang="en-US" dirty="0"/>
              <a:t>x = y</a:t>
            </a:r>
          </a:p>
          <a:p>
            <a:pPr marL="0" indent="0">
              <a:buNone/>
            </a:pPr>
            <a:r>
              <a:rPr lang="en-US" dirty="0"/>
              <a:t>	mov %</a:t>
            </a:r>
            <a:r>
              <a:rPr lang="en-US" dirty="0" err="1"/>
              <a:t>rcx</a:t>
            </a:r>
            <a:r>
              <a:rPr lang="en-US" dirty="0"/>
              <a:t>, %</a:t>
            </a:r>
            <a:r>
              <a:rPr lang="en-US" dirty="0" err="1"/>
              <a:t>rdx</a:t>
            </a:r>
            <a:endParaRPr lang="en-US" dirty="0"/>
          </a:p>
          <a:p>
            <a:endParaRPr lang="en-US" dirty="0"/>
          </a:p>
          <a:p>
            <a:r>
              <a:rPr lang="en-US" dirty="0"/>
              <a:t>x = *p</a:t>
            </a:r>
          </a:p>
          <a:p>
            <a:pPr marL="0" indent="0">
              <a:buNone/>
            </a:pPr>
            <a:r>
              <a:rPr lang="en-US" dirty="0"/>
              <a:t>	mov (%</a:t>
            </a:r>
            <a:r>
              <a:rPr lang="en-US" dirty="0" err="1"/>
              <a:t>rsi</a:t>
            </a:r>
            <a:r>
              <a:rPr lang="en-US" dirty="0"/>
              <a:t>), %r8</a:t>
            </a:r>
          </a:p>
        </p:txBody>
      </p:sp>
    </p:spTree>
    <p:extLst>
      <p:ext uri="{BB962C8B-B14F-4D97-AF65-F5344CB8AC3E}">
        <p14:creationId xmlns:p14="http://schemas.microsoft.com/office/powerpoint/2010/main" val="20487544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cmu213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mu213" id="{165A77AC-6454-421A-9EE1-2886ECF02F04}" vid="{FA88356A-EEF4-424C-82A1-DF8A3530D52E}"/>
    </a:ext>
  </a:ext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cmu213</Template>
  <TotalTime>34399</TotalTime>
  <Words>6405</Words>
  <Application>Microsoft Office PowerPoint</Application>
  <PresentationFormat>On-screen Show (4:3)</PresentationFormat>
  <Paragraphs>1350</Paragraphs>
  <Slides>80</Slides>
  <Notes>51</Notes>
  <HiddenSlides>1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98" baseType="lpstr">
      <vt:lpstr>Arial</vt:lpstr>
      <vt:lpstr>Arial Narrow</vt:lpstr>
      <vt:lpstr>Calibri</vt:lpstr>
      <vt:lpstr>Calibri Bold</vt:lpstr>
      <vt:lpstr>Calibri Bold Italic</vt:lpstr>
      <vt:lpstr>Calibri Italic</vt:lpstr>
      <vt:lpstr>Cambria Math</vt:lpstr>
      <vt:lpstr>Consolas</vt:lpstr>
      <vt:lpstr>Courier</vt:lpstr>
      <vt:lpstr>Courier New</vt:lpstr>
      <vt:lpstr>Courier New Bold</vt:lpstr>
      <vt:lpstr>Gill Sans</vt:lpstr>
      <vt:lpstr>Noto Sans Symbols</vt:lpstr>
      <vt:lpstr>Times New Roman</vt:lpstr>
      <vt:lpstr>Wingdings</vt:lpstr>
      <vt:lpstr>Wingdings 2</vt:lpstr>
      <vt:lpstr>cmu213</vt:lpstr>
      <vt:lpstr>Title and Content</vt:lpstr>
      <vt:lpstr>Machine-Level Programming I  15-213/15-513: Introduction to Computer Systems 3rd Lecture,  September 2, 2025</vt:lpstr>
      <vt:lpstr>Today: Machine Programming I: Basics</vt:lpstr>
      <vt:lpstr>Introduction to Assembly</vt:lpstr>
      <vt:lpstr>Beginning Grammar</vt:lpstr>
      <vt:lpstr>Nouns</vt:lpstr>
      <vt:lpstr>x86-64 Integer Registers (reference)</vt:lpstr>
      <vt:lpstr>Verbs (i.e., operations)</vt:lpstr>
      <vt:lpstr>Verbs have optional suffix</vt:lpstr>
      <vt:lpstr>Moving Data</vt:lpstr>
      <vt:lpstr>Memory</vt:lpstr>
      <vt:lpstr>movq Operand Combinations (reference)</vt:lpstr>
      <vt:lpstr>Reading Assembly Example</vt:lpstr>
      <vt:lpstr>Reading Assembly Example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More memory grammar</vt:lpstr>
      <vt:lpstr>Address Computation Examples</vt:lpstr>
      <vt:lpstr>More Verbs</vt:lpstr>
      <vt:lpstr>Address Computation Instruction</vt:lpstr>
      <vt:lpstr>Registers have conventions</vt:lpstr>
      <vt:lpstr>Putting it Together</vt:lpstr>
      <vt:lpstr>Arithmetic Expression Example</vt:lpstr>
      <vt:lpstr>Understanding Arithmetic Expression Example</vt:lpstr>
      <vt:lpstr>Quiz Time!</vt:lpstr>
      <vt:lpstr>Expressing Inequality</vt:lpstr>
      <vt:lpstr>Control Flow</vt:lpstr>
      <vt:lpstr>Control flow </vt:lpstr>
      <vt:lpstr>Control flow in assembly language</vt:lpstr>
      <vt:lpstr>Conditional “Goto”</vt:lpstr>
      <vt:lpstr>Expressing Inequality</vt:lpstr>
      <vt:lpstr>Compare Instruction</vt:lpstr>
      <vt:lpstr>Test Instruction</vt:lpstr>
      <vt:lpstr>Jumping</vt:lpstr>
      <vt:lpstr>Jumping  (reference)</vt:lpstr>
      <vt:lpstr>Returning Condition Codes</vt:lpstr>
      <vt:lpstr>movXYZ – Moving to larger bit widths</vt:lpstr>
      <vt:lpstr>Summary</vt:lpstr>
      <vt:lpstr>Definitions</vt:lpstr>
      <vt:lpstr>Assembly/Machine Code View</vt:lpstr>
      <vt:lpstr>Where does it come from?</vt:lpstr>
      <vt:lpstr>Turning C into Object Code</vt:lpstr>
      <vt:lpstr>Compiling Into Assembly</vt:lpstr>
      <vt:lpstr>What it really looks like</vt:lpstr>
      <vt:lpstr>What it really looks like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Appendix</vt:lpstr>
      <vt:lpstr>Levels of Abstraction</vt:lpstr>
      <vt:lpstr>x86-64 Integer Registers</vt:lpstr>
      <vt:lpstr>Some History: IA32 Registers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  <vt:lpstr>PowerPoint Presentation</vt:lpstr>
      <vt:lpstr>History: Machine Programming I: Basics</vt:lpstr>
      <vt:lpstr>Intel x86 Processors</vt:lpstr>
      <vt:lpstr>Intel x86 Evolution: Milestones</vt:lpstr>
      <vt:lpstr>Intel x86 Processors, cont.</vt:lpstr>
      <vt:lpstr>Intel x86 Processors, cont.</vt:lpstr>
      <vt:lpstr>2018 State of the Art: Coffee Lake</vt:lpstr>
      <vt:lpstr>x86 Clones: Advanced Micro Devices (AMD)</vt:lpstr>
      <vt:lpstr>Intel’s 64-Bit History</vt:lpstr>
      <vt:lpstr>Our Coverage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Brian Railing</cp:lastModifiedBy>
  <cp:revision>779</cp:revision>
  <cp:lastPrinted>2011-09-12T20:37:42Z</cp:lastPrinted>
  <dcterms:created xsi:type="dcterms:W3CDTF">2012-09-11T15:51:41Z</dcterms:created>
  <dcterms:modified xsi:type="dcterms:W3CDTF">2025-09-02T19:26:34Z</dcterms:modified>
  <cp:category/>
</cp:coreProperties>
</file>