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475" r:id="rId2"/>
    <p:sldId id="542" r:id="rId3"/>
    <p:sldId id="1540" r:id="rId4"/>
    <p:sldId id="1541" r:id="rId5"/>
    <p:sldId id="569" r:id="rId6"/>
    <p:sldId id="693" r:id="rId7"/>
    <p:sldId id="694" r:id="rId8"/>
    <p:sldId id="695" r:id="rId9"/>
    <p:sldId id="696" r:id="rId10"/>
    <p:sldId id="662" r:id="rId11"/>
    <p:sldId id="1539" r:id="rId12"/>
    <p:sldId id="1533" r:id="rId13"/>
    <p:sldId id="674" r:id="rId14"/>
    <p:sldId id="1531" r:id="rId15"/>
    <p:sldId id="1534" r:id="rId16"/>
    <p:sldId id="686" r:id="rId17"/>
    <p:sldId id="687" r:id="rId18"/>
    <p:sldId id="1535" r:id="rId19"/>
    <p:sldId id="1536" r:id="rId20"/>
    <p:sldId id="1537" r:id="rId21"/>
    <p:sldId id="1538" r:id="rId22"/>
    <p:sldId id="698" r:id="rId23"/>
    <p:sldId id="699" r:id="rId24"/>
    <p:sldId id="620" r:id="rId25"/>
    <p:sldId id="628" r:id="rId26"/>
    <p:sldId id="689" r:id="rId27"/>
    <p:sldId id="690" r:id="rId28"/>
    <p:sldId id="629" r:id="rId29"/>
    <p:sldId id="632" r:id="rId30"/>
    <p:sldId id="631" r:id="rId31"/>
    <p:sldId id="630" r:id="rId32"/>
    <p:sldId id="633" r:id="rId33"/>
    <p:sldId id="621" r:id="rId34"/>
    <p:sldId id="635" r:id="rId35"/>
    <p:sldId id="636" r:id="rId36"/>
    <p:sldId id="637" r:id="rId37"/>
    <p:sldId id="623" r:id="rId38"/>
    <p:sldId id="638" r:id="rId39"/>
    <p:sldId id="639" r:id="rId40"/>
    <p:sldId id="640" r:id="rId41"/>
    <p:sldId id="691" r:id="rId42"/>
    <p:sldId id="310" r:id="rId43"/>
    <p:sldId id="624" r:id="rId44"/>
    <p:sldId id="626" r:id="rId45"/>
    <p:sldId id="627" r:id="rId46"/>
    <p:sldId id="643" r:id="rId47"/>
    <p:sldId id="641" r:id="rId48"/>
    <p:sldId id="642" r:id="rId49"/>
    <p:sldId id="679" r:id="rId50"/>
    <p:sldId id="680" r:id="rId51"/>
    <p:sldId id="681" r:id="rId52"/>
    <p:sldId id="682" r:id="rId53"/>
    <p:sldId id="645" r:id="rId54"/>
    <p:sldId id="683" r:id="rId55"/>
    <p:sldId id="652" r:id="rId56"/>
    <p:sldId id="651" r:id="rId57"/>
    <p:sldId id="1529" r:id="rId58"/>
    <p:sldId id="653" r:id="rId59"/>
    <p:sldId id="1530" r:id="rId60"/>
    <p:sldId id="657" r:id="rId61"/>
    <p:sldId id="658" r:id="rId62"/>
    <p:sldId id="659" r:id="rId63"/>
    <p:sldId id="1542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9A890-574E-47AB-AD05-7958B507DEA3}" v="8" dt="2024-11-27T04:26:43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626" autoAdjust="0"/>
  </p:normalViewPr>
  <p:slideViewPr>
    <p:cSldViewPr snapToObjects="1">
      <p:cViewPr>
        <p:scale>
          <a:sx n="147" d="100"/>
          <a:sy n="147" d="100"/>
        </p:scale>
        <p:origin x="108" y="150"/>
      </p:cViewPr>
      <p:guideLst>
        <p:guide orient="horz" pos="2592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515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DB89A890-574E-47AB-AD05-7958B507DEA3}"/>
    <pc:docChg chg="custSel addSld delSld modSld sldOrd">
      <pc:chgData name="Phil Gibbons" userId="f619c6e5d38ed7a7" providerId="LiveId" clId="{DB89A890-574E-47AB-AD05-7958B507DEA3}" dt="2024-11-28T00:39:16.752" v="317" actId="20577"/>
      <pc:docMkLst>
        <pc:docMk/>
      </pc:docMkLst>
      <pc:sldChg chg="add">
        <pc:chgData name="Phil Gibbons" userId="f619c6e5d38ed7a7" providerId="LiveId" clId="{DB89A890-574E-47AB-AD05-7958B507DEA3}" dt="2024-11-27T04:23:23.823" v="46"/>
        <pc:sldMkLst>
          <pc:docMk/>
          <pc:sldMk cId="1233805520" sldId="310"/>
        </pc:sldMkLst>
      </pc:sldChg>
      <pc:sldChg chg="delSp modSp mod">
        <pc:chgData name="Phil Gibbons" userId="f619c6e5d38ed7a7" providerId="LiveId" clId="{DB89A890-574E-47AB-AD05-7958B507DEA3}" dt="2024-11-27T04:11:10.549" v="12" actId="20577"/>
        <pc:sldMkLst>
          <pc:docMk/>
          <pc:sldMk cId="0" sldId="542"/>
        </pc:sldMkLst>
        <pc:spChg chg="del">
          <ac:chgData name="Phil Gibbons" userId="f619c6e5d38ed7a7" providerId="LiveId" clId="{DB89A890-574E-47AB-AD05-7958B507DEA3}" dt="2024-11-27T04:10:13.802" v="0" actId="478"/>
          <ac:spMkLst>
            <pc:docMk/>
            <pc:sldMk cId="0" sldId="542"/>
            <ac:spMk id="2" creationId="{E8ADCC9F-7F7D-E1D9-E0B6-79C0DE1C86E7}"/>
          </ac:spMkLst>
        </pc:spChg>
        <pc:spChg chg="mod">
          <ac:chgData name="Phil Gibbons" userId="f619c6e5d38ed7a7" providerId="LiveId" clId="{DB89A890-574E-47AB-AD05-7958B507DEA3}" dt="2024-11-27T04:11:10.549" v="12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DB89A890-574E-47AB-AD05-7958B507DEA3}" dt="2024-11-27T04:14:24.162" v="31" actId="20577"/>
        <pc:sldMkLst>
          <pc:docMk/>
          <pc:sldMk cId="0" sldId="569"/>
        </pc:sldMkLst>
        <pc:spChg chg="mod">
          <ac:chgData name="Phil Gibbons" userId="f619c6e5d38ed7a7" providerId="LiveId" clId="{DB89A890-574E-47AB-AD05-7958B507DEA3}" dt="2024-11-27T04:14:24.162" v="31" actId="20577"/>
          <ac:spMkLst>
            <pc:docMk/>
            <pc:sldMk cId="0" sldId="569"/>
            <ac:spMk id="3" creationId="{00000000-0000-0000-0000-000000000000}"/>
          </ac:spMkLst>
        </pc:spChg>
      </pc:sldChg>
      <pc:sldChg chg="modSp mod">
        <pc:chgData name="Phil Gibbons" userId="f619c6e5d38ed7a7" providerId="LiveId" clId="{DB89A890-574E-47AB-AD05-7958B507DEA3}" dt="2024-11-27T04:44:08.489" v="51" actId="20577"/>
        <pc:sldMkLst>
          <pc:docMk/>
          <pc:sldMk cId="0" sldId="636"/>
        </pc:sldMkLst>
        <pc:spChg chg="mod">
          <ac:chgData name="Phil Gibbons" userId="f619c6e5d38ed7a7" providerId="LiveId" clId="{DB89A890-574E-47AB-AD05-7958B507DEA3}" dt="2024-11-27T04:44:08.489" v="51" actId="20577"/>
          <ac:spMkLst>
            <pc:docMk/>
            <pc:sldMk cId="0" sldId="636"/>
            <ac:spMk id="4" creationId="{00000000-0000-0000-0000-000000000000}"/>
          </ac:spMkLst>
        </pc:spChg>
      </pc:sldChg>
      <pc:sldChg chg="modSp mod">
        <pc:chgData name="Phil Gibbons" userId="f619c6e5d38ed7a7" providerId="LiveId" clId="{DB89A890-574E-47AB-AD05-7958B507DEA3}" dt="2024-11-27T04:19:35.990" v="43" actId="20577"/>
        <pc:sldMkLst>
          <pc:docMk/>
          <pc:sldMk cId="633574967" sldId="698"/>
        </pc:sldMkLst>
        <pc:spChg chg="mod">
          <ac:chgData name="Phil Gibbons" userId="f619c6e5d38ed7a7" providerId="LiveId" clId="{DB89A890-574E-47AB-AD05-7958B507DEA3}" dt="2024-11-27T04:19:35.990" v="43" actId="20577"/>
          <ac:spMkLst>
            <pc:docMk/>
            <pc:sldMk cId="633574967" sldId="698"/>
            <ac:spMk id="2" creationId="{00000000-0000-0000-0000-000000000000}"/>
          </ac:spMkLst>
        </pc:spChg>
      </pc:sldChg>
      <pc:sldChg chg="add">
        <pc:chgData name="Phil Gibbons" userId="f619c6e5d38ed7a7" providerId="LiveId" clId="{DB89A890-574E-47AB-AD05-7958B507DEA3}" dt="2024-11-27T04:11:35.471" v="13"/>
        <pc:sldMkLst>
          <pc:docMk/>
          <pc:sldMk cId="690093946" sldId="1475"/>
        </pc:sldMkLst>
      </pc:sldChg>
      <pc:sldChg chg="del">
        <pc:chgData name="Phil Gibbons" userId="f619c6e5d38ed7a7" providerId="LiveId" clId="{DB89A890-574E-47AB-AD05-7958B507DEA3}" dt="2024-11-27T04:11:49.316" v="14" actId="47"/>
        <pc:sldMkLst>
          <pc:docMk/>
          <pc:sldMk cId="1839609390" sldId="1528"/>
        </pc:sldMkLst>
      </pc:sldChg>
      <pc:sldChg chg="mod modShow">
        <pc:chgData name="Phil Gibbons" userId="f619c6e5d38ed7a7" providerId="LiveId" clId="{DB89A890-574E-47AB-AD05-7958B507DEA3}" dt="2024-11-27T04:16:40.966" v="32" actId="729"/>
        <pc:sldMkLst>
          <pc:docMk/>
          <pc:sldMk cId="1709460841" sldId="1539"/>
        </pc:sldMkLst>
      </pc:sldChg>
      <pc:sldChg chg="add ord">
        <pc:chgData name="Phil Gibbons" userId="f619c6e5d38ed7a7" providerId="LiveId" clId="{DB89A890-574E-47AB-AD05-7958B507DEA3}" dt="2024-11-27T04:13:57.537" v="17"/>
        <pc:sldMkLst>
          <pc:docMk/>
          <pc:sldMk cId="1951527334" sldId="1541"/>
        </pc:sldMkLst>
      </pc:sldChg>
      <pc:sldChg chg="modSp add mod">
        <pc:chgData name="Phil Gibbons" userId="f619c6e5d38ed7a7" providerId="LiveId" clId="{DB89A890-574E-47AB-AD05-7958B507DEA3}" dt="2024-11-28T00:39:16.752" v="317" actId="20577"/>
        <pc:sldMkLst>
          <pc:docMk/>
          <pc:sldMk cId="1276721778" sldId="1542"/>
        </pc:sldMkLst>
        <pc:spChg chg="mod">
          <ac:chgData name="Phil Gibbons" userId="f619c6e5d38ed7a7" providerId="LiveId" clId="{DB89A890-574E-47AB-AD05-7958B507DEA3}" dt="2024-11-28T00:39:16.752" v="317" actId="20577"/>
          <ac:spMkLst>
            <pc:docMk/>
            <pc:sldMk cId="1276721778" sldId="1542"/>
            <ac:spMk id="3" creationId="{55B404CD-A18F-8695-80BB-2A61DDE5CA73}"/>
          </ac:spMkLst>
        </pc:spChg>
      </pc:sldChg>
      <pc:sldChg chg="add del">
        <pc:chgData name="Phil Gibbons" userId="f619c6e5d38ed7a7" providerId="LiveId" clId="{DB89A890-574E-47AB-AD05-7958B507DEA3}" dt="2024-11-27T04:26:35.838" v="48"/>
        <pc:sldMkLst>
          <pc:docMk/>
          <pc:sldMk cId="1700610228" sldId="1542"/>
        </pc:sldMkLst>
      </pc:sldChg>
      <pc:sldChg chg="add del">
        <pc:chgData name="Phil Gibbons" userId="f619c6e5d38ed7a7" providerId="LiveId" clId="{DB89A890-574E-47AB-AD05-7958B507DEA3}" dt="2024-11-27T04:23:12.679" v="45"/>
        <pc:sldMkLst>
          <pc:docMk/>
          <pc:sldMk cId="2502379838" sldId="1542"/>
        </pc:sldMkLst>
      </pc:sldChg>
    </pc:docChg>
  </pc:docChgLst>
  <pc:docChgLst>
    <pc:chgData name="Phil Gibbons" userId="f619c6e5d38ed7a7" providerId="LiveId" clId="{E3F71EB7-6430-4D75-9330-3C5ACEC5C7D8}"/>
    <pc:docChg chg="undo custSel addSld delSld modSld">
      <pc:chgData name="Phil Gibbons" userId="f619c6e5d38ed7a7" providerId="LiveId" clId="{E3F71EB7-6430-4D75-9330-3C5ACEC5C7D8}" dt="2018-12-07T02:58:42.313" v="36" actId="20577"/>
      <pc:docMkLst>
        <pc:docMk/>
      </pc:docMkLst>
      <pc:sldChg chg="add">
        <pc:chgData name="Phil Gibbons" userId="f619c6e5d38ed7a7" providerId="LiveId" clId="{E3F71EB7-6430-4D75-9330-3C5ACEC5C7D8}" dt="2018-11-27T05:33:19.491" v="19"/>
        <pc:sldMkLst>
          <pc:docMk/>
          <pc:sldMk cId="2745294754" sldId="427"/>
        </pc:sldMkLst>
      </pc:sldChg>
      <pc:sldChg chg="addSp delSp modSp">
        <pc:chgData name="Phil Gibbons" userId="f619c6e5d38ed7a7" providerId="LiveId" clId="{E3F71EB7-6430-4D75-9330-3C5ACEC5C7D8}" dt="2018-11-27T05:32:39.495" v="17" actId="478"/>
        <pc:sldMkLst>
          <pc:docMk/>
          <pc:sldMk cId="0" sldId="542"/>
        </pc:sldMkLst>
      </pc:sldChg>
      <pc:sldChg chg="modSp">
        <pc:chgData name="Phil Gibbons" userId="f619c6e5d38ed7a7" providerId="LiveId" clId="{E3F71EB7-6430-4D75-9330-3C5ACEC5C7D8}" dt="2018-12-07T02:58:42.313" v="36" actId="20577"/>
        <pc:sldMkLst>
          <pc:docMk/>
          <pc:sldMk cId="0" sldId="652"/>
        </pc:sldMkLst>
      </pc:sldChg>
      <pc:sldChg chg="add">
        <pc:chgData name="Phil Gibbons" userId="f619c6e5d38ed7a7" providerId="LiveId" clId="{E3F71EB7-6430-4D75-9330-3C5ACEC5C7D8}" dt="2018-11-27T05:32:03.279" v="0"/>
        <pc:sldMkLst>
          <pc:docMk/>
          <pc:sldMk cId="690093946" sldId="15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8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8511-2DF7-5F7E-309B-C6A18A51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Powerful, Parallel Computing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2562-954E-2E57-F842-DB87FFDE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threads, with X and Y initialized to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BB40A-DEC1-E84E-0906-F85CEBFC07A3}"/>
              </a:ext>
            </a:extLst>
          </p:cNvPr>
          <p:cNvSpPr txBox="1"/>
          <p:nvPr/>
        </p:nvSpPr>
        <p:spPr>
          <a:xfrm>
            <a:off x="762000" y="198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1</a:t>
            </a:r>
          </a:p>
          <a:p>
            <a:r>
              <a:rPr lang="en-US" dirty="0"/>
              <a:t>if (Y == 0) print Hello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5B4FC-8483-DA0A-E2FA-134DE114BF8E}"/>
              </a:ext>
            </a:extLst>
          </p:cNvPr>
          <p:cNvSpPr txBox="1"/>
          <p:nvPr/>
        </p:nvSpPr>
        <p:spPr>
          <a:xfrm>
            <a:off x="4114800" y="198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1</a:t>
            </a:r>
          </a:p>
          <a:p>
            <a:r>
              <a:rPr lang="en-US" dirty="0"/>
              <a:t>if (X == 0) print World</a:t>
            </a:r>
          </a:p>
        </p:txBody>
      </p:sp>
      <p:pic>
        <p:nvPicPr>
          <p:cNvPr id="6" name="Picture 2" descr="Spiderman Png - Free Transparent PNG Clipart Images Download">
            <a:extLst>
              <a:ext uri="{FF2B5EF4-FFF2-40B4-BE49-F238E27FC236}">
                <a16:creationId xmlns:a16="http://schemas.microsoft.com/office/drawing/2014/main" id="{1F16B36B-9E41-A2E3-FA79-CF4E0E09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7" y="2993322"/>
            <a:ext cx="28543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Coherence /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</a:t>
            </a:r>
          </a:p>
          <a:p>
            <a:pPr lvl="1"/>
            <a:endParaRPr lang="en-US" dirty="0"/>
          </a:p>
          <a:p>
            <a:r>
              <a:rPr lang="en-US" dirty="0"/>
              <a:t>How do the two threads really see the writes?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37909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Modified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4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Modified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M-tagged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58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59" name="TextBox 58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60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61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62" name="Arc 61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50" name="TextBox 49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51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52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53" name="Arc 52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6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685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385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97050"/>
          </a:xfrm>
        </p:spPr>
        <p:txBody>
          <a:bodyPr/>
          <a:lstStyle/>
          <a:p>
            <a:pPr marL="0" indent="0"/>
            <a:r>
              <a:rPr lang="en-US" dirty="0"/>
              <a:t>Thread-Level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15-213/15-513: Introduction to Computer Systems</a:t>
            </a:r>
            <a:br>
              <a:rPr lang="en-US" sz="2000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3,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Architecture lets reads finish before writes because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353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253170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211199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4668399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4668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681112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681112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405271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05800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5746486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Rb and Wb &amp; Ra</a:t>
            </a:r>
          </a:p>
          <a:p>
            <a:r>
              <a:rPr lang="en-US" kern="0" dirty="0"/>
              <a:t>Fix: Use synchronization (properly written, it fences)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166215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253249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40535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1662953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213669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2102495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3297284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621798"/>
            <a:ext cx="1538107" cy="1199001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609449"/>
            <a:ext cx="1692231" cy="1058951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3304649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4877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pPr lvl="1"/>
            <a:endParaRPr lang="en-US" dirty="0"/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pPr lvl="1"/>
            <a:endParaRPr lang="en-US" dirty="0"/>
          </a:p>
          <a:p>
            <a:r>
              <a:rPr lang="en-US" dirty="0"/>
              <a:t>Thread ordering constraints</a:t>
            </a:r>
          </a:p>
          <a:p>
            <a:pPr lvl="1"/>
            <a:r>
              <a:rPr lang="en-US" dirty="0"/>
              <a:t>Use synchronization to ensure the program is free of data races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Hyperthreading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0AE8-DBA7-5C05-32B6-42FE893E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3F3A1-F175-6122-6005-5F3D19DE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not have time to fully cover the following content</a:t>
            </a:r>
          </a:p>
          <a:p>
            <a:pPr lvl="1"/>
            <a:r>
              <a:rPr lang="en-US" dirty="0"/>
              <a:t>Take -346, -410, -418 …</a:t>
            </a:r>
          </a:p>
          <a:p>
            <a:pPr lvl="1"/>
            <a:endParaRPr lang="en-US" dirty="0"/>
          </a:p>
          <a:p>
            <a:r>
              <a:rPr lang="en-US" dirty="0"/>
              <a:t>Valuable to know as you start writing parallel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2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Memory Consistency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25 – Thread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Computing Hardware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/>
              <a:t>Hyperthreading</a:t>
            </a:r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Memory Consistency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27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F too small: Not enough parallelism</a:t>
            </a:r>
          </a:p>
          <a:p>
            <a:pPr lvl="1"/>
            <a:r>
              <a:rPr lang="en-US" dirty="0"/>
              <a:t>F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(Travel Analogy)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Flying jet non-stop from PIT -&gt; LHR:	7.5 Hours	1</a:t>
            </a:r>
          </a:p>
          <a:p>
            <a:r>
              <a:rPr lang="en-US" dirty="0"/>
              <a:t>Or, old fashioned SST way: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SST from JFK -&gt; LHR: 3.5 Hours		</a:t>
            </a:r>
            <a:r>
              <a:rPr lang="en-US" sz="2400" b="1" dirty="0">
                <a:ea typeface="+mn-ea"/>
                <a:cs typeface="+mn-cs"/>
              </a:rPr>
              <a:t>5 Hours	1.5x</a:t>
            </a:r>
          </a:p>
          <a:p>
            <a:r>
              <a:rPr lang="en-US" dirty="0"/>
              <a:t>Or, Using FTL: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/>
              <a:t>Fly FTL </a:t>
            </a:r>
            <a:r>
              <a:rPr lang="en-US" dirty="0"/>
              <a:t>from JFK -&gt; LHR: .01 Hours		</a:t>
            </a:r>
            <a:r>
              <a:rPr lang="en-US" sz="2400" b="1" dirty="0"/>
              <a:t>1.51 Hours	~5x</a:t>
            </a:r>
            <a:endParaRPr lang="en-US" dirty="0"/>
          </a:p>
          <a:p>
            <a:endParaRPr lang="en-US" dirty="0"/>
          </a:p>
          <a:p>
            <a:r>
              <a:rPr lang="en-US" dirty="0"/>
              <a:t>Best possible speed up is 5X, even with FTL because have to get to New York.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75412" y="93065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Speed-Up</a:t>
            </a:r>
          </a:p>
        </p:txBody>
      </p:sp>
    </p:spTree>
    <p:extLst>
      <p:ext uri="{BB962C8B-B14F-4D97-AF65-F5344CB8AC3E}">
        <p14:creationId xmlns:p14="http://schemas.microsoft.com/office/powerpoint/2010/main" val="1471077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(Travel Analogy)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Flying jet non-stop from PIT -&gt; LHR:	7.5 Hours	1</a:t>
            </a:r>
          </a:p>
          <a:p>
            <a:r>
              <a:rPr lang="en-US" dirty="0"/>
              <a:t>Or, old fashioned SST way: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SST from JFK -&gt; LHR: 3.5 Hours		</a:t>
            </a:r>
            <a:r>
              <a:rPr lang="en-US" sz="2400" b="1" dirty="0">
                <a:ea typeface="+mn-ea"/>
                <a:cs typeface="+mn-cs"/>
              </a:rPr>
              <a:t>5 Hours	1.5x</a:t>
            </a:r>
          </a:p>
          <a:p>
            <a:r>
              <a:rPr lang="en-US" dirty="0"/>
              <a:t>Or, Using FTL: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FTL from JFK -&gt; LHR: .01 Hours		</a:t>
            </a:r>
            <a:r>
              <a:rPr lang="en-US" sz="2400" b="1" dirty="0"/>
              <a:t>1.51 Hours	~5x</a:t>
            </a:r>
            <a:endParaRPr lang="en-US" dirty="0"/>
          </a:p>
          <a:p>
            <a:endParaRPr lang="en-US" dirty="0"/>
          </a:p>
          <a:p>
            <a:r>
              <a:rPr lang="en-US" dirty="0"/>
              <a:t>Best possible speed up is 5X, even with FTL because have to get </a:t>
            </a:r>
            <a:r>
              <a:rPr lang="en-US"/>
              <a:t>to New </a:t>
            </a:r>
            <a:r>
              <a:rPr lang="en-US" dirty="0"/>
              <a:t>York.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T=7.5, p=6/7.5=.8, k=</a:t>
            </a:r>
            <a:r>
              <a:rPr lang="en-US" dirty="0">
                <a:sym typeface="Symbol"/>
              </a:rPr>
              <a:t>  	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>
                <a:sym typeface="Symbol"/>
              </a:rPr>
              <a:t>  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(1-p)T=1.5	 max speed-up =5x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75412" y="93065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Speed-Up</a:t>
            </a:r>
          </a:p>
        </p:txBody>
      </p:sp>
    </p:spTree>
    <p:extLst>
      <p:ext uri="{BB962C8B-B14F-4D97-AF65-F5344CB8AC3E}">
        <p14:creationId xmlns:p14="http://schemas.microsoft.com/office/powerpoint/2010/main" val="428154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8969-3385-0752-9DAB-BAE7ED1C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Thursday’s Lecture: Frontiers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04CD-A18F-8695-80BB-2A61DDE5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0"/>
            <a:ext cx="8518525" cy="4972050"/>
          </a:xfrm>
        </p:spPr>
        <p:txBody>
          <a:bodyPr/>
          <a:lstStyle/>
          <a:p>
            <a:r>
              <a:rPr lang="en-US" dirty="0"/>
              <a:t>Sara McAllister: Sustainability in computer systems</a:t>
            </a:r>
          </a:p>
          <a:p>
            <a:r>
              <a:rPr lang="en-US" dirty="0" err="1"/>
              <a:t>Kaiyang</a:t>
            </a:r>
            <a:r>
              <a:rPr lang="en-US" dirty="0"/>
              <a:t> Zhao: Speeding up virtual memory address translation</a:t>
            </a:r>
          </a:p>
          <a:p>
            <a:r>
              <a:rPr lang="en-US" dirty="0"/>
              <a:t>Valerie Choung: Designing malloc to better serve programmers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Not recorded, not on the final</a:t>
            </a:r>
          </a:p>
          <a:p>
            <a:pPr lvl="1"/>
            <a:r>
              <a:rPr lang="en-US" dirty="0"/>
              <a:t>No separate 14513 lecture</a:t>
            </a:r>
          </a:p>
          <a:p>
            <a:pPr lvl="1"/>
            <a:r>
              <a:rPr lang="en-US" dirty="0"/>
              <a:t>15513 and 14513 students </a:t>
            </a:r>
            <a:r>
              <a:rPr lang="en-US"/>
              <a:t>are encouraged </a:t>
            </a:r>
            <a:r>
              <a:rPr lang="en-US" dirty="0"/>
              <a:t>to attend, in GHC 4401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2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Hyperthreading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Int</a:t>
              </a: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27638</TotalTime>
  <Words>4453</Words>
  <Application>Microsoft Office PowerPoint</Application>
  <PresentationFormat>On-screen Show (4:3)</PresentationFormat>
  <Paragraphs>903</Paragraphs>
  <Slides>63</Slides>
  <Notes>9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Arial Narrow</vt:lpstr>
      <vt:lpstr>Calibri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Thread-Level Parallelism  15-213/15-513: Introduction to Computer Systems 25th Lecture, December 3, 2024</vt:lpstr>
      <vt:lpstr>Disclaimer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Powerful, Parallel Computing Is</vt:lpstr>
      <vt:lpstr>Memory Coherence /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Consistency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 (Travel Analogy)</vt:lpstr>
      <vt:lpstr>Amdahl’s Law</vt:lpstr>
      <vt:lpstr>Amdahl’s Law (Travel Analogy)</vt:lpstr>
      <vt:lpstr>Amdahl’s Law Example</vt:lpstr>
      <vt:lpstr>Amdahl’s Law &amp; Parallel Quicksort</vt:lpstr>
      <vt:lpstr>Lessons Learned</vt:lpstr>
      <vt:lpstr>Thursday’s Lecture: Frontiers of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904</cp:revision>
  <cp:lastPrinted>2013-11-26T18:14:22Z</cp:lastPrinted>
  <dcterms:created xsi:type="dcterms:W3CDTF">2012-11-29T15:32:24Z</dcterms:created>
  <dcterms:modified xsi:type="dcterms:W3CDTF">2024-11-28T00:39:21Z</dcterms:modified>
</cp:coreProperties>
</file>