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336" r:id="rId2"/>
    <p:sldId id="542" r:id="rId3"/>
    <p:sldId id="1388" r:id="rId4"/>
    <p:sldId id="1351" r:id="rId5"/>
    <p:sldId id="1352" r:id="rId6"/>
    <p:sldId id="1353" r:id="rId7"/>
    <p:sldId id="1389" r:id="rId8"/>
    <p:sldId id="1354" r:id="rId9"/>
    <p:sldId id="1243" r:id="rId10"/>
    <p:sldId id="1290" r:id="rId11"/>
    <p:sldId id="1291" r:id="rId12"/>
    <p:sldId id="1292" r:id="rId13"/>
    <p:sldId id="1293" r:id="rId14"/>
    <p:sldId id="1294" r:id="rId15"/>
    <p:sldId id="1396" r:id="rId16"/>
    <p:sldId id="1301" r:id="rId17"/>
    <p:sldId id="1369" r:id="rId18"/>
    <p:sldId id="1370" r:id="rId19"/>
    <p:sldId id="1257" r:id="rId20"/>
    <p:sldId id="1303" r:id="rId21"/>
    <p:sldId id="1381" r:id="rId22"/>
    <p:sldId id="1309" r:id="rId23"/>
    <p:sldId id="1323" r:id="rId24"/>
    <p:sldId id="1264" r:id="rId25"/>
    <p:sldId id="310" r:id="rId26"/>
    <p:sldId id="1313" r:id="rId27"/>
    <p:sldId id="1397" r:id="rId28"/>
    <p:sldId id="1273" r:id="rId29"/>
    <p:sldId id="1274" r:id="rId30"/>
    <p:sldId id="1275" r:id="rId31"/>
    <p:sldId id="1276" r:id="rId32"/>
    <p:sldId id="1377" r:id="rId33"/>
    <p:sldId id="1378" r:id="rId34"/>
    <p:sldId id="1278" r:id="rId35"/>
    <p:sldId id="1280" r:id="rId36"/>
    <p:sldId id="1379" r:id="rId37"/>
    <p:sldId id="1282" r:id="rId38"/>
    <p:sldId id="1314" r:id="rId39"/>
    <p:sldId id="1322" r:id="rId40"/>
    <p:sldId id="1315" r:id="rId41"/>
    <p:sldId id="1316" r:id="rId42"/>
    <p:sldId id="1317" r:id="rId43"/>
    <p:sldId id="1318" r:id="rId44"/>
    <p:sldId id="1319" r:id="rId45"/>
    <p:sldId id="1320" r:id="rId46"/>
    <p:sldId id="1321" r:id="rId47"/>
    <p:sldId id="1336" r:id="rId48"/>
    <p:sldId id="1364" r:id="rId49"/>
    <p:sldId id="1344" r:id="rId50"/>
    <p:sldId id="1350" r:id="rId51"/>
    <p:sldId id="1355" r:id="rId52"/>
    <p:sldId id="1373" r:id="rId53"/>
    <p:sldId id="1374" r:id="rId54"/>
    <p:sldId id="1356" r:id="rId55"/>
    <p:sldId id="1357" r:id="rId56"/>
    <p:sldId id="1358" r:id="rId57"/>
    <p:sldId id="1359" r:id="rId58"/>
    <p:sldId id="1345" r:id="rId59"/>
    <p:sldId id="1347" r:id="rId60"/>
    <p:sldId id="1366" r:id="rId61"/>
    <p:sldId id="1367" r:id="rId62"/>
    <p:sldId id="1368" r:id="rId63"/>
  </p:sldIdLst>
  <p:sldSz cx="9144000" cy="6858000" type="screen4x3"/>
  <p:notesSz cx="7302500" cy="9586913"/>
  <p:custDataLst>
    <p:tags r:id="rId6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6699"/>
    <a:srgbClr val="F1C7C7"/>
    <a:srgbClr val="990000"/>
    <a:srgbClr val="F6F5BD"/>
    <a:srgbClr val="D5F1CF"/>
    <a:srgbClr val="E2AC00"/>
    <a:srgbClr val="A9E39D"/>
    <a:srgbClr val="FF9999"/>
    <a:srgbClr val="8C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9CC0AD-F858-4347-868A-5CF24A68CAE7}" v="512" dt="2024-09-26T14:59:26.8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5" autoAdjust="0"/>
    <p:restoredTop sz="91156" autoAdjust="0"/>
  </p:normalViewPr>
  <p:slideViewPr>
    <p:cSldViewPr snapToObjects="1">
      <p:cViewPr varScale="1">
        <p:scale>
          <a:sx n="88" d="100"/>
          <a:sy n="88" d="100"/>
        </p:scale>
        <p:origin x="498" y="45"/>
      </p:cViewPr>
      <p:guideLst>
        <p:guide orient="horz" pos="28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-3264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Gibbons" userId="f619c6e5d38ed7a7" providerId="LiveId" clId="{7D090282-6FAD-4B77-8F72-03AEE064100A}"/>
    <pc:docChg chg="undo custSel addSld delSld modSld">
      <pc:chgData name="Phil Gibbons" userId="f619c6e5d38ed7a7" providerId="LiveId" clId="{7D090282-6FAD-4B77-8F72-03AEE064100A}" dt="2018-10-04T04:17:44.850" v="746" actId="20577"/>
      <pc:docMkLst>
        <pc:docMk/>
      </pc:docMkLst>
      <pc:sldChg chg="add">
        <pc:chgData name="Phil Gibbons" userId="f619c6e5d38ed7a7" providerId="LiveId" clId="{7D090282-6FAD-4B77-8F72-03AEE064100A}" dt="2018-10-03T22:02:55.760" v="7"/>
        <pc:sldMkLst>
          <pc:docMk/>
          <pc:sldMk cId="2745294754" sldId="427"/>
        </pc:sldMkLst>
      </pc:sldChg>
      <pc:sldChg chg="addSp delSp modSp">
        <pc:chgData name="Phil Gibbons" userId="f619c6e5d38ed7a7" providerId="LiveId" clId="{7D090282-6FAD-4B77-8F72-03AEE064100A}" dt="2018-10-03T22:02:00.273" v="5" actId="478"/>
        <pc:sldMkLst>
          <pc:docMk/>
          <pc:sldMk cId="0" sldId="542"/>
        </pc:sldMkLst>
        <pc:spChg chg="add del mod">
          <ac:chgData name="Phil Gibbons" userId="f619c6e5d38ed7a7" providerId="LiveId" clId="{7D090282-6FAD-4B77-8F72-03AEE064100A}" dt="2018-10-03T22:02:00.273" v="5" actId="478"/>
          <ac:spMkLst>
            <pc:docMk/>
            <pc:sldMk cId="0" sldId="542"/>
            <ac:spMk id="3" creationId="{A03AF4E2-68A9-4AEF-AD39-6BD0AF6F1B3D}"/>
          </ac:spMkLst>
        </pc:spChg>
        <pc:spChg chg="mod">
          <ac:chgData name="Phil Gibbons" userId="f619c6e5d38ed7a7" providerId="LiveId" clId="{7D090282-6FAD-4B77-8F72-03AEE064100A}" dt="2018-10-03T22:01:54.324" v="3" actId="20577"/>
          <ac:spMkLst>
            <pc:docMk/>
            <pc:sldMk cId="0" sldId="542"/>
            <ac:spMk id="9218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01:58.096" v="4" actId="478"/>
          <ac:spMkLst>
            <pc:docMk/>
            <pc:sldMk cId="0" sldId="542"/>
            <ac:spMk id="9219" creationId="{00000000-0000-0000-0000-000000000000}"/>
          </ac:spMkLst>
        </pc:spChg>
      </pc:sldChg>
      <pc:sldChg chg="addSp delSp add modAnim">
        <pc:chgData name="Phil Gibbons" userId="f619c6e5d38ed7a7" providerId="LiveId" clId="{7D090282-6FAD-4B77-8F72-03AEE064100A}" dt="2018-10-04T03:13:14.653" v="186"/>
        <pc:sldMkLst>
          <pc:docMk/>
          <pc:sldMk cId="1836215328" sldId="689"/>
        </pc:sldMkLst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3" creationId="{5FF651BD-F2CA-4640-94EF-191D4F7140BF}"/>
          </ac:spMkLst>
        </pc:spChg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5" creationId="{C8582055-7D2D-4785-A94B-F568027636C7}"/>
          </ac:spMkLst>
        </pc:spChg>
        <pc:spChg chg="add del">
          <ac:chgData name="Phil Gibbons" userId="f619c6e5d38ed7a7" providerId="LiveId" clId="{7D090282-6FAD-4B77-8F72-03AEE064100A}" dt="2018-10-04T03:13:14.653" v="186"/>
          <ac:spMkLst>
            <pc:docMk/>
            <pc:sldMk cId="1836215328" sldId="689"/>
            <ac:spMk id="6" creationId="{3002D92D-7D1B-4520-9DB3-ECE8C22D6ECA}"/>
          </ac:spMkLst>
        </pc:spChg>
      </pc:sldChg>
      <pc:sldChg chg="modSp">
        <pc:chgData name="Phil Gibbons" userId="f619c6e5d38ed7a7" providerId="LiveId" clId="{7D090282-6FAD-4B77-8F72-03AEE064100A}" dt="2018-10-04T03:29:28.414" v="320" actId="6549"/>
        <pc:sldMkLst>
          <pc:docMk/>
          <pc:sldMk cId="0" sldId="1257"/>
        </pc:sldMkLst>
        <pc:spChg chg="mod">
          <ac:chgData name="Phil Gibbons" userId="f619c6e5d38ed7a7" providerId="LiveId" clId="{7D090282-6FAD-4B77-8F72-03AEE064100A}" dt="2018-10-04T03:29:28.414" v="320" actId="6549"/>
          <ac:spMkLst>
            <pc:docMk/>
            <pc:sldMk cId="0" sldId="1257"/>
            <ac:spMk id="20275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40.150" v="306" actId="6549"/>
          <ac:spMkLst>
            <pc:docMk/>
            <pc:sldMk cId="0" sldId="1257"/>
            <ac:spMk id="20276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43.385" v="307" actId="6549"/>
          <ac:spMkLst>
            <pc:docMk/>
            <pc:sldMk cId="0" sldId="1257"/>
            <ac:spMk id="20276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6:58.776" v="300" actId="207"/>
          <ac:spMkLst>
            <pc:docMk/>
            <pc:sldMk cId="0" sldId="1257"/>
            <ac:spMk id="202779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03.183" v="301" actId="207"/>
          <ac:spMkLst>
            <pc:docMk/>
            <pc:sldMk cId="0" sldId="1257"/>
            <ac:spMk id="2027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07.180" v="302" actId="207"/>
          <ac:spMkLst>
            <pc:docMk/>
            <pc:sldMk cId="0" sldId="1257"/>
            <ac:spMk id="20278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11.186" v="303" actId="207"/>
          <ac:spMkLst>
            <pc:docMk/>
            <pc:sldMk cId="0" sldId="1257"/>
            <ac:spMk id="2027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7:15.035" v="304" actId="207"/>
          <ac:spMkLst>
            <pc:docMk/>
            <pc:sldMk cId="0" sldId="1257"/>
            <ac:spMk id="202795" creationId="{00000000-0000-0000-0000-000000000000}"/>
          </ac:spMkLst>
        </pc:spChg>
        <pc:grpChg chg="mod">
          <ac:chgData name="Phil Gibbons" userId="f619c6e5d38ed7a7" providerId="LiveId" clId="{7D090282-6FAD-4B77-8F72-03AEE064100A}" dt="2018-10-04T03:27:57.832" v="309" actId="1076"/>
          <ac:grpSpMkLst>
            <pc:docMk/>
            <pc:sldMk cId="0" sldId="1257"/>
            <ac:grpSpMk id="3" creationId="{00000000-0000-0000-0000-000000000000}"/>
          </ac:grpSpMkLst>
        </pc:grpChg>
      </pc:sldChg>
      <pc:sldChg chg="modSp">
        <pc:chgData name="Phil Gibbons" userId="f619c6e5d38ed7a7" providerId="LiveId" clId="{7D090282-6FAD-4B77-8F72-03AEE064100A}" dt="2018-10-04T04:00:26.108" v="505" actId="20577"/>
        <pc:sldMkLst>
          <pc:docMk/>
          <pc:sldMk cId="0" sldId="1276"/>
        </pc:sldMkLst>
        <pc:spChg chg="mod">
          <ac:chgData name="Phil Gibbons" userId="f619c6e5d38ed7a7" providerId="LiveId" clId="{7D090282-6FAD-4B77-8F72-03AEE064100A}" dt="2018-10-04T04:00:26.108" v="505" actId="20577"/>
          <ac:spMkLst>
            <pc:docMk/>
            <pc:sldMk cId="0" sldId="1276"/>
            <ac:spMk id="171039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0:36.004" v="511" actId="20577"/>
        <pc:sldMkLst>
          <pc:docMk/>
          <pc:sldMk cId="0" sldId="1278"/>
        </pc:sldMkLst>
        <pc:spChg chg="mod">
          <ac:chgData name="Phil Gibbons" userId="f619c6e5d38ed7a7" providerId="LiveId" clId="{7D090282-6FAD-4B77-8F72-03AEE064100A}" dt="2018-10-04T04:00:36.004" v="511" actId="20577"/>
          <ac:spMkLst>
            <pc:docMk/>
            <pc:sldMk cId="0" sldId="1278"/>
            <ac:spMk id="17308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0:19.044" v="499" actId="20577"/>
        <pc:sldMkLst>
          <pc:docMk/>
          <pc:sldMk cId="0" sldId="1280"/>
        </pc:sldMkLst>
        <pc:spChg chg="mod">
          <ac:chgData name="Phil Gibbons" userId="f619c6e5d38ed7a7" providerId="LiveId" clId="{7D090282-6FAD-4B77-8F72-03AEE064100A}" dt="2018-10-04T04:00:19.044" v="499" actId="20577"/>
          <ac:spMkLst>
            <pc:docMk/>
            <pc:sldMk cId="0" sldId="1280"/>
            <ac:spMk id="175130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04:45.701" v="526" actId="20577"/>
        <pc:sldMkLst>
          <pc:docMk/>
          <pc:sldMk cId="0" sldId="1282"/>
        </pc:sldMkLst>
        <pc:spChg chg="mod">
          <ac:chgData name="Phil Gibbons" userId="f619c6e5d38ed7a7" providerId="LiveId" clId="{7D090282-6FAD-4B77-8F72-03AEE064100A}" dt="2018-10-04T04:03:18.859" v="512" actId="207"/>
          <ac:spMkLst>
            <pc:docMk/>
            <pc:sldMk cId="0" sldId="1282"/>
            <ac:spMk id="17715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36.809" v="518" actId="20577"/>
          <ac:spMkLst>
            <pc:docMk/>
            <pc:sldMk cId="0" sldId="1282"/>
            <ac:spMk id="17715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3:30.362" v="513" actId="207"/>
          <ac:spMkLst>
            <pc:docMk/>
            <pc:sldMk cId="0" sldId="1282"/>
            <ac:spMk id="17715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3:39.113" v="514" actId="207"/>
          <ac:spMkLst>
            <pc:docMk/>
            <pc:sldMk cId="0" sldId="1282"/>
            <ac:spMk id="17715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41.873" v="522" actId="20577"/>
          <ac:spMkLst>
            <pc:docMk/>
            <pc:sldMk cId="0" sldId="1282"/>
            <ac:spMk id="177159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4:45.701" v="526" actId="20577"/>
          <ac:spMkLst>
            <pc:docMk/>
            <pc:sldMk cId="0" sldId="1282"/>
            <ac:spMk id="17716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2:58:07.877" v="56" actId="20577"/>
        <pc:sldMkLst>
          <pc:docMk/>
          <pc:sldMk cId="0" sldId="1290"/>
        </pc:sldMkLst>
        <pc:spChg chg="mod">
          <ac:chgData name="Phil Gibbons" userId="f619c6e5d38ed7a7" providerId="LiveId" clId="{7D090282-6FAD-4B77-8F72-03AEE064100A}" dt="2018-10-04T02:58:07.877" v="56" actId="20577"/>
          <ac:spMkLst>
            <pc:docMk/>
            <pc:sldMk cId="0" sldId="1290"/>
            <ac:spMk id="10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2:48:50.624" v="50"/>
        <pc:sldMkLst>
          <pc:docMk/>
          <pc:sldMk cId="0" sldId="1291"/>
        </pc:sldMkLst>
        <pc:spChg chg="mod">
          <ac:chgData name="Phil Gibbons" userId="f619c6e5d38ed7a7" providerId="LiveId" clId="{7D090282-6FAD-4B77-8F72-03AEE064100A}" dt="2018-10-04T02:46:40.986" v="42" actId="1076"/>
          <ac:spMkLst>
            <pc:docMk/>
            <pc:sldMk cId="0" sldId="1291"/>
            <ac:spMk id="74" creationId="{00000000-0000-0000-0000-000000000000}"/>
          </ac:spMkLst>
        </pc:spChg>
        <pc:cxnChg chg="mod">
          <ac:chgData name="Phil Gibbons" userId="f619c6e5d38ed7a7" providerId="LiveId" clId="{7D090282-6FAD-4B77-8F72-03AEE064100A}" dt="2018-10-04T02:46:27.593" v="36" actId="1076"/>
          <ac:cxnSpMkLst>
            <pc:docMk/>
            <pc:sldMk cId="0" sldId="1291"/>
            <ac:cxnSpMk id="76" creationId="{00000000-0000-0000-0000-000000000000}"/>
          </ac:cxnSpMkLst>
        </pc:cxnChg>
      </pc:sldChg>
      <pc:sldChg chg="del">
        <pc:chgData name="Phil Gibbons" userId="f619c6e5d38ed7a7" providerId="LiveId" clId="{7D090282-6FAD-4B77-8F72-03AEE064100A}" dt="2018-10-04T03:24:10.921" v="250" actId="2696"/>
        <pc:sldMkLst>
          <pc:docMk/>
          <pc:sldMk cId="0" sldId="1298"/>
        </pc:sldMkLst>
      </pc:sldChg>
      <pc:sldChg chg="delSp modSp">
        <pc:chgData name="Phil Gibbons" userId="f619c6e5d38ed7a7" providerId="LiveId" clId="{7D090282-6FAD-4B77-8F72-03AEE064100A}" dt="2018-10-04T03:08:36.114" v="169" actId="478"/>
        <pc:sldMkLst>
          <pc:docMk/>
          <pc:sldMk cId="0" sldId="1300"/>
        </pc:sldMkLst>
        <pc:spChg chg="mod">
          <ac:chgData name="Phil Gibbons" userId="f619c6e5d38ed7a7" providerId="LiveId" clId="{7D090282-6FAD-4B77-8F72-03AEE064100A}" dt="2018-10-04T03:03:02.209" v="145" actId="20577"/>
          <ac:spMkLst>
            <pc:docMk/>
            <pc:sldMk cId="0" sldId="1300"/>
            <ac:spMk id="14950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52.907" v="163" actId="20577"/>
          <ac:spMkLst>
            <pc:docMk/>
            <pc:sldMk cId="0" sldId="1300"/>
            <ac:spMk id="14951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57.824" v="164" actId="6549"/>
          <ac:spMkLst>
            <pc:docMk/>
            <pc:sldMk cId="0" sldId="1300"/>
            <ac:spMk id="1495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5:28.124" v="151" actId="207"/>
          <ac:spMkLst>
            <pc:docMk/>
            <pc:sldMk cId="0" sldId="1300"/>
            <ac:spMk id="14952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5:36.624" v="153" actId="113"/>
          <ac:spMkLst>
            <pc:docMk/>
            <pc:sldMk cId="0" sldId="1300"/>
            <ac:spMk id="14952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6:09.499" v="156" actId="113"/>
          <ac:spMkLst>
            <pc:docMk/>
            <pc:sldMk cId="0" sldId="1300"/>
            <ac:spMk id="14952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24.428" v="135" actId="207"/>
          <ac:spMkLst>
            <pc:docMk/>
            <pc:sldMk cId="0" sldId="1300"/>
            <ac:spMk id="1496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29.320" v="136" actId="207"/>
          <ac:spMkLst>
            <pc:docMk/>
            <pc:sldMk cId="0" sldId="1300"/>
            <ac:spMk id="1496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33.149" v="137" actId="207"/>
          <ac:spMkLst>
            <pc:docMk/>
            <pc:sldMk cId="0" sldId="1300"/>
            <ac:spMk id="149685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37.879" v="138" actId="207"/>
          <ac:spMkLst>
            <pc:docMk/>
            <pc:sldMk cId="0" sldId="1300"/>
            <ac:spMk id="1496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02:42.111" v="139" actId="207"/>
          <ac:spMkLst>
            <pc:docMk/>
            <pc:sldMk cId="0" sldId="1300"/>
            <ac:spMk id="149695" creationId="{00000000-0000-0000-0000-000000000000}"/>
          </ac:spMkLst>
        </pc:spChg>
        <pc:spChg chg="del mod">
          <ac:chgData name="Phil Gibbons" userId="f619c6e5d38ed7a7" providerId="LiveId" clId="{7D090282-6FAD-4B77-8F72-03AEE064100A}" dt="2018-10-04T03:08:36.114" v="169" actId="478"/>
          <ac:spMkLst>
            <pc:docMk/>
            <pc:sldMk cId="0" sldId="1300"/>
            <ac:spMk id="149697" creationId="{00000000-0000-0000-0000-000000000000}"/>
          </ac:spMkLst>
        </pc:spChg>
        <pc:grpChg chg="mod">
          <ac:chgData name="Phil Gibbons" userId="f619c6e5d38ed7a7" providerId="LiveId" clId="{7D090282-6FAD-4B77-8F72-03AEE064100A}" dt="2018-10-04T03:07:52.350" v="165" actId="1076"/>
          <ac:grpSpMkLst>
            <pc:docMk/>
            <pc:sldMk cId="0" sldId="1300"/>
            <ac:grpSpMk id="3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6:22.688" v="158" actId="1037"/>
          <ac:grpSpMkLst>
            <pc:docMk/>
            <pc:sldMk cId="0" sldId="1300"/>
            <ac:grpSpMk id="4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8:18.950" v="167" actId="1037"/>
          <ac:grpSpMkLst>
            <pc:docMk/>
            <pc:sldMk cId="0" sldId="1300"/>
            <ac:grpSpMk id="5" creationId="{00000000-0000-0000-0000-000000000000}"/>
          </ac:grpSpMkLst>
        </pc:grpChg>
        <pc:grpChg chg="mod">
          <ac:chgData name="Phil Gibbons" userId="f619c6e5d38ed7a7" providerId="LiveId" clId="{7D090282-6FAD-4B77-8F72-03AEE064100A}" dt="2018-10-04T03:08:30.858" v="168" actId="1076"/>
          <ac:grpSpMkLst>
            <pc:docMk/>
            <pc:sldMk cId="0" sldId="1300"/>
            <ac:grpSpMk id="6" creationId="{00000000-0000-0000-0000-000000000000}"/>
          </ac:grpSpMkLst>
        </pc:grpChg>
      </pc:sldChg>
      <pc:sldChg chg="modAnim">
        <pc:chgData name="Phil Gibbons" userId="f619c6e5d38ed7a7" providerId="LiveId" clId="{7D090282-6FAD-4B77-8F72-03AEE064100A}" dt="2018-10-04T03:10:42.922" v="173"/>
        <pc:sldMkLst>
          <pc:docMk/>
          <pc:sldMk cId="0" sldId="1301"/>
        </pc:sldMkLst>
      </pc:sldChg>
      <pc:sldChg chg="modSp del">
        <pc:chgData name="Phil Gibbons" userId="f619c6e5d38ed7a7" providerId="LiveId" clId="{7D090282-6FAD-4B77-8F72-03AEE064100A}" dt="2018-10-04T03:20:32.761" v="240" actId="2696"/>
        <pc:sldMkLst>
          <pc:docMk/>
          <pc:sldMk cId="0" sldId="1302"/>
        </pc:sldMkLst>
        <pc:spChg chg="mod">
          <ac:chgData name="Phil Gibbons" userId="f619c6e5d38ed7a7" providerId="LiveId" clId="{7D090282-6FAD-4B77-8F72-03AEE064100A}" dt="2018-10-04T03:11:19.619" v="174" actId="1076"/>
          <ac:spMkLst>
            <pc:docMk/>
            <pc:sldMk cId="0" sldId="1302"/>
            <ac:spMk id="127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33:04.525" v="371" actId="20577"/>
        <pc:sldMkLst>
          <pc:docMk/>
          <pc:sldMk cId="0" sldId="1303"/>
        </pc:sldMkLst>
        <pc:spChg chg="mod">
          <ac:chgData name="Phil Gibbons" userId="f619c6e5d38ed7a7" providerId="LiveId" clId="{7D090282-6FAD-4B77-8F72-03AEE064100A}" dt="2018-10-04T03:33:04.525" v="371" actId="20577"/>
          <ac:spMkLst>
            <pc:docMk/>
            <pc:sldMk cId="0" sldId="1303"/>
            <ac:spMk id="26626" creationId="{00000000-0000-0000-0000-000000000000}"/>
          </ac:spMkLst>
        </pc:spChg>
      </pc:sldChg>
      <pc:sldChg chg="modAnim">
        <pc:chgData name="Phil Gibbons" userId="f619c6e5d38ed7a7" providerId="LiveId" clId="{7D090282-6FAD-4B77-8F72-03AEE064100A}" dt="2018-10-04T03:48:03.343" v="419"/>
        <pc:sldMkLst>
          <pc:docMk/>
          <pc:sldMk cId="0" sldId="1309"/>
        </pc:sldMkLst>
      </pc:sldChg>
      <pc:sldChg chg="modSp">
        <pc:chgData name="Phil Gibbons" userId="f619c6e5d38ed7a7" providerId="LiveId" clId="{7D090282-6FAD-4B77-8F72-03AEE064100A}" dt="2018-10-04T04:08:26.427" v="551" actId="2711"/>
        <pc:sldMkLst>
          <pc:docMk/>
          <pc:sldMk cId="0" sldId="1314"/>
        </pc:sldMkLst>
        <pc:spChg chg="mod">
          <ac:chgData name="Phil Gibbons" userId="f619c6e5d38ed7a7" providerId="LiveId" clId="{7D090282-6FAD-4B77-8F72-03AEE064100A}" dt="2018-10-04T04:08:02.843" v="549" actId="2711"/>
          <ac:spMkLst>
            <pc:docMk/>
            <pc:sldMk cId="0" sldId="1314"/>
            <ac:spMk id="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8:17.869" v="550" actId="2711"/>
          <ac:spMkLst>
            <pc:docMk/>
            <pc:sldMk cId="0" sldId="1314"/>
            <ac:spMk id="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4:08:26.427" v="551" actId="2711"/>
          <ac:spMkLst>
            <pc:docMk/>
            <pc:sldMk cId="0" sldId="1314"/>
            <ac:spMk id="7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4:11:30.255" v="554" actId="1076"/>
        <pc:sldMkLst>
          <pc:docMk/>
          <pc:sldMk cId="0" sldId="1318"/>
        </pc:sldMkLst>
        <pc:spChg chg="mod">
          <ac:chgData name="Phil Gibbons" userId="f619c6e5d38ed7a7" providerId="LiveId" clId="{7D090282-6FAD-4B77-8F72-03AEE064100A}" dt="2018-10-04T04:11:30.255" v="554" actId="1076"/>
          <ac:spMkLst>
            <pc:docMk/>
            <pc:sldMk cId="0" sldId="1318"/>
            <ac:spMk id="10" creationId="{00000000-0000-0000-0000-000000000000}"/>
          </ac:spMkLst>
        </pc:spChg>
      </pc:sldChg>
      <pc:sldChg chg="modSp modAnim">
        <pc:chgData name="Phil Gibbons" userId="f619c6e5d38ed7a7" providerId="LiveId" clId="{7D090282-6FAD-4B77-8F72-03AEE064100A}" dt="2018-10-04T04:17:44.850" v="746" actId="20577"/>
        <pc:sldMkLst>
          <pc:docMk/>
          <pc:sldMk cId="0" sldId="1321"/>
        </pc:sldMkLst>
        <pc:spChg chg="mod">
          <ac:chgData name="Phil Gibbons" userId="f619c6e5d38ed7a7" providerId="LiveId" clId="{7D090282-6FAD-4B77-8F72-03AEE064100A}" dt="2018-10-04T04:17:44.850" v="746" actId="20577"/>
          <ac:spMkLst>
            <pc:docMk/>
            <pc:sldMk cId="0" sldId="1321"/>
            <ac:spMk id="3" creationId="{00000000-0000-0000-0000-000000000000}"/>
          </ac:spMkLst>
        </pc:spChg>
      </pc:sldChg>
      <pc:sldChg chg="modAnim">
        <pc:chgData name="Phil Gibbons" userId="f619c6e5d38ed7a7" providerId="LiveId" clId="{7D090282-6FAD-4B77-8F72-03AEE064100A}" dt="2018-10-04T02:42:26.001" v="32"/>
        <pc:sldMkLst>
          <pc:docMk/>
          <pc:sldMk cId="2226325474" sldId="1344"/>
        </pc:sldMkLst>
      </pc:sldChg>
      <pc:sldChg chg="del">
        <pc:chgData name="Phil Gibbons" userId="f619c6e5d38ed7a7" providerId="LiveId" clId="{7D090282-6FAD-4B77-8F72-03AEE064100A}" dt="2018-10-03T22:02:59.094" v="8" actId="2696"/>
        <pc:sldMkLst>
          <pc:docMk/>
          <pc:sldMk cId="1512710690" sldId="1349"/>
        </pc:sldMkLst>
      </pc:sldChg>
      <pc:sldChg chg="delSp delAnim modAnim">
        <pc:chgData name="Phil Gibbons" userId="f619c6e5d38ed7a7" providerId="LiveId" clId="{7D090282-6FAD-4B77-8F72-03AEE064100A}" dt="2018-10-03T22:11:13.706" v="28"/>
        <pc:sldMkLst>
          <pc:docMk/>
          <pc:sldMk cId="3155895741" sldId="1351"/>
        </pc:sldMkLst>
        <pc:spChg chg="del">
          <ac:chgData name="Phil Gibbons" userId="f619c6e5d38ed7a7" providerId="LiveId" clId="{7D090282-6FAD-4B77-8F72-03AEE064100A}" dt="2018-10-03T22:10:48.014" v="27" actId="478"/>
          <ac:spMkLst>
            <pc:docMk/>
            <pc:sldMk cId="3155895741" sldId="1351"/>
            <ac:spMk id="40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10:43.507" v="26" actId="478"/>
          <ac:spMkLst>
            <pc:docMk/>
            <pc:sldMk cId="3155895741" sldId="1351"/>
            <ac:spMk id="41" creationId="{00000000-0000-0000-0000-000000000000}"/>
          </ac:spMkLst>
        </pc:spChg>
        <pc:spChg chg="del">
          <ac:chgData name="Phil Gibbons" userId="f619c6e5d38ed7a7" providerId="LiveId" clId="{7D090282-6FAD-4B77-8F72-03AEE064100A}" dt="2018-10-03T22:10:38.942" v="25" actId="478"/>
          <ac:spMkLst>
            <pc:docMk/>
            <pc:sldMk cId="3155895741" sldId="1351"/>
            <ac:spMk id="4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3T22:09:55.421" v="24" actId="20577"/>
        <pc:sldMkLst>
          <pc:docMk/>
          <pc:sldMk cId="194505202" sldId="1354"/>
        </pc:sldMkLst>
        <pc:spChg chg="mod">
          <ac:chgData name="Phil Gibbons" userId="f619c6e5d38ed7a7" providerId="LiveId" clId="{7D090282-6FAD-4B77-8F72-03AEE064100A}" dt="2018-10-03T22:09:55.421" v="24" actId="20577"/>
          <ac:spMkLst>
            <pc:docMk/>
            <pc:sldMk cId="194505202" sldId="1354"/>
            <ac:spMk id="138244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39:39.356" v="414" actId="14100"/>
        <pc:sldMkLst>
          <pc:docMk/>
          <pc:sldMk cId="1420843225" sldId="1357"/>
        </pc:sldMkLst>
        <pc:spChg chg="mod">
          <ac:chgData name="Phil Gibbons" userId="f619c6e5d38ed7a7" providerId="LiveId" clId="{7D090282-6FAD-4B77-8F72-03AEE064100A}" dt="2018-10-04T03:35:37.717" v="394" actId="5793"/>
          <ac:spMkLst>
            <pc:docMk/>
            <pc:sldMk cId="1420843225" sldId="1357"/>
            <ac:spMk id="3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39.356" v="414" actId="14100"/>
          <ac:spMkLst>
            <pc:docMk/>
            <pc:sldMk cId="1420843225" sldId="1357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35.356" v="413" actId="14100"/>
          <ac:spMkLst>
            <pc:docMk/>
            <pc:sldMk cId="1420843225" sldId="1357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24.948" v="410" actId="14100"/>
          <ac:spMkLst>
            <pc:docMk/>
            <pc:sldMk cId="1420843225" sldId="1357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21.510" v="409" actId="14100"/>
          <ac:spMkLst>
            <pc:docMk/>
            <pc:sldMk cId="1420843225" sldId="1357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15.291" v="408" actId="14100"/>
          <ac:spMkLst>
            <pc:docMk/>
            <pc:sldMk cId="1420843225" sldId="1357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10.759" v="407" actId="14100"/>
          <ac:spMkLst>
            <pc:docMk/>
            <pc:sldMk cId="1420843225" sldId="1357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9:03.899" v="406" actId="14100"/>
          <ac:spMkLst>
            <pc:docMk/>
            <pc:sldMk cId="1420843225" sldId="1357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58.470" v="405" actId="14100"/>
          <ac:spMkLst>
            <pc:docMk/>
            <pc:sldMk cId="1420843225" sldId="1357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53.270" v="404" actId="14100"/>
          <ac:spMkLst>
            <pc:docMk/>
            <pc:sldMk cId="1420843225" sldId="1357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47.909" v="403" actId="14100"/>
          <ac:spMkLst>
            <pc:docMk/>
            <pc:sldMk cId="1420843225" sldId="1357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41.598" v="402" actId="14100"/>
          <ac:spMkLst>
            <pc:docMk/>
            <pc:sldMk cId="1420843225" sldId="1357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34.879" v="401" actId="14100"/>
          <ac:spMkLst>
            <pc:docMk/>
            <pc:sldMk cId="1420843225" sldId="1357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28.753" v="400" actId="14100"/>
          <ac:spMkLst>
            <pc:docMk/>
            <pc:sldMk cId="1420843225" sldId="1357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9.346" v="399" actId="14100"/>
          <ac:spMkLst>
            <pc:docMk/>
            <pc:sldMk cId="1420843225" sldId="1357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6.095" v="398" actId="14100"/>
          <ac:spMkLst>
            <pc:docMk/>
            <pc:sldMk cId="1420843225" sldId="1357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38:11.705" v="397" actId="14100"/>
          <ac:spMkLst>
            <pc:docMk/>
            <pc:sldMk cId="1420843225" sldId="1357"/>
            <ac:spMk id="20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40:34.689" v="415" actId="14100"/>
        <pc:sldMkLst>
          <pc:docMk/>
          <pc:sldMk cId="2972422860" sldId="1358"/>
        </pc:sldMkLst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0:34.689" v="415" actId="14100"/>
          <ac:spMkLst>
            <pc:docMk/>
            <pc:sldMk cId="2972422860" sldId="1358"/>
            <ac:spMk id="202" creationId="{00000000-0000-0000-0000-000000000000}"/>
          </ac:spMkLst>
        </pc:spChg>
      </pc:sldChg>
      <pc:sldChg chg="modSp">
        <pc:chgData name="Phil Gibbons" userId="f619c6e5d38ed7a7" providerId="LiveId" clId="{7D090282-6FAD-4B77-8F72-03AEE064100A}" dt="2018-10-04T03:41:11.727" v="416" actId="14100"/>
        <pc:sldMkLst>
          <pc:docMk/>
          <pc:sldMk cId="2866615213" sldId="1359"/>
        </pc:sldMkLst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1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1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2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3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3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4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4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5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6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6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72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78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84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90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196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41:11.727" v="416" actId="14100"/>
          <ac:spMkLst>
            <pc:docMk/>
            <pc:sldMk cId="2866615213" sldId="1359"/>
            <ac:spMk id="202" creationId="{00000000-0000-0000-0000-000000000000}"/>
          </ac:spMkLst>
        </pc:spChg>
      </pc:sldChg>
      <pc:sldChg chg="addSp delSp modSp add modAnim">
        <pc:chgData name="Phil Gibbons" userId="f619c6e5d38ed7a7" providerId="LiveId" clId="{7D090282-6FAD-4B77-8F72-03AEE064100A}" dt="2018-10-04T03:20:27.136" v="239" actId="1076"/>
        <pc:sldMkLst>
          <pc:docMk/>
          <pc:sldMk cId="3998217354" sldId="1369"/>
        </pc:sldMkLst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17.513" v="178" actId="478"/>
          <ac:spMkLst>
            <pc:docMk/>
            <pc:sldMk cId="3998217354" sldId="1369"/>
            <ac:spMk id="7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7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8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45.679" v="184" actId="478"/>
          <ac:spMkLst>
            <pc:docMk/>
            <pc:sldMk cId="3998217354" sldId="1369"/>
            <ac:spMk id="97" creationId="{00000000-0000-0000-0000-000000000000}"/>
          </ac:spMkLst>
        </pc:spChg>
        <pc:spChg chg="mod">
          <ac:chgData name="Phil Gibbons" userId="f619c6e5d38ed7a7" providerId="LiveId" clId="{7D090282-6FAD-4B77-8F72-03AEE064100A}" dt="2018-10-04T03:20:16.698" v="238" actId="1076"/>
          <ac:spMkLst>
            <pc:docMk/>
            <pc:sldMk cId="3998217354" sldId="1369"/>
            <ac:spMk id="11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2.989" v="182" actId="478"/>
          <ac:spMkLst>
            <pc:docMk/>
            <pc:sldMk cId="3998217354" sldId="1369"/>
            <ac:spMk id="12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4:07.287" v="193" actId="478"/>
          <ac:spMkLst>
            <pc:docMk/>
            <pc:sldMk cId="3998217354" sldId="1369"/>
            <ac:spMk id="13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22.175" v="179" actId="478"/>
          <ac:spMkLst>
            <pc:docMk/>
            <pc:sldMk cId="3998217354" sldId="1369"/>
            <ac:spMk id="13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0.426" v="181" actId="478"/>
          <ac:spMkLst>
            <pc:docMk/>
            <pc:sldMk cId="3998217354" sldId="1369"/>
            <ac:spMk id="13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25.910" v="180" actId="478"/>
          <ac:spMkLst>
            <pc:docMk/>
            <pc:sldMk cId="3998217354" sldId="1369"/>
            <ac:spMk id="135" creationId="{00000000-0000-0000-0000-000000000000}"/>
          </ac:spMkLst>
        </pc:spChg>
        <pc:spChg chg="add mod">
          <ac:chgData name="Phil Gibbons" userId="f619c6e5d38ed7a7" providerId="LiveId" clId="{7D090282-6FAD-4B77-8F72-03AEE064100A}" dt="2018-10-04T03:13:30.219" v="190" actId="1037"/>
          <ac:spMkLst>
            <pc:docMk/>
            <pc:sldMk cId="3998217354" sldId="1369"/>
            <ac:spMk id="136" creationId="{00C5CEFE-57FB-4F87-B06B-8180D1A5939A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37" creationId="{00000000-0000-0000-0000-000000000000}"/>
          </ac:spMkLst>
        </pc:spChg>
        <pc:spChg chg="add mod">
          <ac:chgData name="Phil Gibbons" userId="f619c6e5d38ed7a7" providerId="LiveId" clId="{7D090282-6FAD-4B77-8F72-03AEE064100A}" dt="2018-10-04T03:14:53.201" v="197" actId="1076"/>
          <ac:spMkLst>
            <pc:docMk/>
            <pc:sldMk cId="3998217354" sldId="1369"/>
            <ac:spMk id="138" creationId="{9890BA56-88B7-4AD4-84D3-36C69038F13C}"/>
          </ac:spMkLst>
        </pc:spChg>
        <pc:spChg chg="add mod">
          <ac:chgData name="Phil Gibbons" userId="f619c6e5d38ed7a7" providerId="LiveId" clId="{7D090282-6FAD-4B77-8F72-03AEE064100A}" dt="2018-10-04T03:14:48.669" v="196" actId="1076"/>
          <ac:spMkLst>
            <pc:docMk/>
            <pc:sldMk cId="3998217354" sldId="1369"/>
            <ac:spMk id="139" creationId="{34882982-E39A-4605-ACD5-DE4C92B5B74C}"/>
          </ac:spMkLst>
        </pc:spChg>
        <pc:spChg chg="add mod">
          <ac:chgData name="Phil Gibbons" userId="f619c6e5d38ed7a7" providerId="LiveId" clId="{7D090282-6FAD-4B77-8F72-03AEE064100A}" dt="2018-10-04T03:14:01.364" v="192" actId="1076"/>
          <ac:spMkLst>
            <pc:docMk/>
            <pc:sldMk cId="3998217354" sldId="1369"/>
            <ac:spMk id="141" creationId="{08B3C477-7D22-4A6B-9DD0-0BFDBA67434B}"/>
          </ac:spMkLst>
        </pc:spChg>
        <pc:spChg chg="add mod">
          <ac:chgData name="Phil Gibbons" userId="f619c6e5d38ed7a7" providerId="LiveId" clId="{7D090282-6FAD-4B77-8F72-03AEE064100A}" dt="2018-10-04T03:20:27.136" v="239" actId="1076"/>
          <ac:spMkLst>
            <pc:docMk/>
            <pc:sldMk cId="3998217354" sldId="1369"/>
            <ac:spMk id="145" creationId="{789E2D7E-04A9-46FF-BAF5-3D4191DAD5E1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4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5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7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8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19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0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19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0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1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2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3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4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5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6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7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8" creationId="{00000000-0000-0000-0000-000000000000}"/>
          </ac:spMkLst>
        </pc:spChg>
        <pc:spChg chg="del">
          <ac:chgData name="Phil Gibbons" userId="f619c6e5d38ed7a7" providerId="LiveId" clId="{7D090282-6FAD-4B77-8F72-03AEE064100A}" dt="2018-10-04T03:12:39.255" v="183" actId="478"/>
          <ac:spMkLst>
            <pc:docMk/>
            <pc:sldMk cId="3998217354" sldId="1369"/>
            <ac:spMk id="229" creationId="{00000000-0000-0000-0000-000000000000}"/>
          </ac:spMkLst>
        </pc:spChg>
        <pc:cxnChg chg="del">
          <ac:chgData name="Phil Gibbons" userId="f619c6e5d38ed7a7" providerId="LiveId" clId="{7D090282-6FAD-4B77-8F72-03AEE064100A}" dt="2018-10-04T03:12:39.255" v="183" actId="478"/>
          <ac:cxnSpMkLst>
            <pc:docMk/>
            <pc:sldMk cId="3998217354" sldId="1369"/>
            <ac:cxnSpMk id="125" creationId="{00000000-0000-0000-0000-000000000000}"/>
          </ac:cxnSpMkLst>
        </pc:cxnChg>
        <pc:cxnChg chg="add mod">
          <ac:chgData name="Phil Gibbons" userId="f619c6e5d38ed7a7" providerId="LiveId" clId="{7D090282-6FAD-4B77-8F72-03AEE064100A}" dt="2018-10-04T03:14:01.364" v="192" actId="1076"/>
          <ac:cxnSpMkLst>
            <pc:docMk/>
            <pc:sldMk cId="3998217354" sldId="1369"/>
            <ac:cxnSpMk id="140" creationId="{C9DEF304-8E6D-48BB-92FA-76FBEB98F08F}"/>
          </ac:cxnSpMkLst>
        </pc:cxnChg>
        <pc:cxnChg chg="add mod">
          <ac:chgData name="Phil Gibbons" userId="f619c6e5d38ed7a7" providerId="LiveId" clId="{7D090282-6FAD-4B77-8F72-03AEE064100A}" dt="2018-10-04T03:14:30.587" v="195" actId="1076"/>
          <ac:cxnSpMkLst>
            <pc:docMk/>
            <pc:sldMk cId="3998217354" sldId="1369"/>
            <ac:cxnSpMk id="142" creationId="{1EAB880D-4A6E-4DAB-8070-D5B356062750}"/>
          </ac:cxnSpMkLst>
        </pc:cxnChg>
        <pc:cxnChg chg="add mod">
          <ac:chgData name="Phil Gibbons" userId="f619c6e5d38ed7a7" providerId="LiveId" clId="{7D090282-6FAD-4B77-8F72-03AEE064100A}" dt="2018-10-04T03:14:30.587" v="195" actId="1076"/>
          <ac:cxnSpMkLst>
            <pc:docMk/>
            <pc:sldMk cId="3998217354" sldId="1369"/>
            <ac:cxnSpMk id="143" creationId="{34434DFE-B9CA-450C-8959-10892DEDF8A9}"/>
          </ac:cxnSpMkLst>
        </pc:cxnChg>
        <pc:cxnChg chg="add mod">
          <ac:chgData name="Phil Gibbons" userId="f619c6e5d38ed7a7" providerId="LiveId" clId="{7D090282-6FAD-4B77-8F72-03AEE064100A}" dt="2018-10-04T03:15:07.704" v="199" actId="1076"/>
          <ac:cxnSpMkLst>
            <pc:docMk/>
            <pc:sldMk cId="3998217354" sldId="1369"/>
            <ac:cxnSpMk id="144" creationId="{5FF0D94A-A262-4DBE-9C95-B309A3725696}"/>
          </ac:cxnSpMkLst>
        </pc:cxnChg>
      </pc:sldChg>
      <pc:sldChg chg="addSp modSp add modAnim">
        <pc:chgData name="Phil Gibbons" userId="f619c6e5d38ed7a7" providerId="LiveId" clId="{7D090282-6FAD-4B77-8F72-03AEE064100A}" dt="2018-10-04T03:24:46.928" v="271" actId="20577"/>
        <pc:sldMkLst>
          <pc:docMk/>
          <pc:sldMk cId="274209465" sldId="1370"/>
        </pc:sldMkLst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1" creationId="{44310FBB-F91A-4D41-9213-E60CB792AD32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2" creationId="{8B20A240-F28A-42B0-B8A6-E56F683E83F2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3" creationId="{FFB9FEE5-2FDC-4A25-91B0-8B1526BCEE6D}"/>
          </ac:spMkLst>
        </pc:spChg>
        <pc:spChg chg="add mod">
          <ac:chgData name="Phil Gibbons" userId="f619c6e5d38ed7a7" providerId="LiveId" clId="{7D090282-6FAD-4B77-8F72-03AEE064100A}" dt="2018-10-04T03:23:38.992" v="247" actId="1076"/>
          <ac:spMkLst>
            <pc:docMk/>
            <pc:sldMk cId="274209465" sldId="1370"/>
            <ac:spMk id="44" creationId="{E115343C-E1CD-41A1-A5EF-FC2A5174DAB6}"/>
          </ac:spMkLst>
        </pc:spChg>
        <pc:spChg chg="add mod">
          <ac:chgData name="Phil Gibbons" userId="f619c6e5d38ed7a7" providerId="LiveId" clId="{7D090282-6FAD-4B77-8F72-03AEE064100A}" dt="2018-10-04T03:24:46.928" v="271" actId="20577"/>
          <ac:spMkLst>
            <pc:docMk/>
            <pc:sldMk cId="274209465" sldId="1370"/>
            <ac:spMk id="45" creationId="{5E4F1EF0-37E8-43E7-8ECD-CCB050FD6DAF}"/>
          </ac:spMkLst>
        </pc:spChg>
      </pc:sldChg>
      <pc:sldChg chg="add del">
        <pc:chgData name="Phil Gibbons" userId="f619c6e5d38ed7a7" providerId="LiveId" clId="{7D090282-6FAD-4B77-8F72-03AEE064100A}" dt="2018-10-04T03:59:25.050" v="471" actId="2696"/>
        <pc:sldMkLst>
          <pc:docMk/>
          <pc:sldMk cId="1518794460" sldId="1371"/>
        </pc:sldMkLst>
      </pc:sldChg>
      <pc:sldChg chg="add del">
        <pc:chgData name="Phil Gibbons" userId="f619c6e5d38ed7a7" providerId="LiveId" clId="{7D090282-6FAD-4B77-8F72-03AEE064100A}" dt="2018-10-04T04:09:03.710" v="553"/>
        <pc:sldMkLst>
          <pc:docMk/>
          <pc:sldMk cId="1551970931" sldId="1371"/>
        </pc:sldMkLst>
      </pc:sldChg>
    </pc:docChg>
  </pc:docChgLst>
  <pc:docChgLst>
    <pc:chgData name="Phil Gibbons" userId="f619c6e5d38ed7a7" providerId="LiveId" clId="{3D9CC0AD-F858-4347-868A-5CF24A68CAE7}"/>
    <pc:docChg chg="undo custSel addSld delSld modSld sldOrd">
      <pc:chgData name="Phil Gibbons" userId="f619c6e5d38ed7a7" providerId="LiveId" clId="{3D9CC0AD-F858-4347-868A-5CF24A68CAE7}" dt="2024-09-26T14:59:26.875" v="637" actId="404"/>
      <pc:docMkLst>
        <pc:docMk/>
      </pc:docMkLst>
      <pc:sldChg chg="add">
        <pc:chgData name="Phil Gibbons" userId="f619c6e5d38ed7a7" providerId="LiveId" clId="{3D9CC0AD-F858-4347-868A-5CF24A68CAE7}" dt="2024-09-21T15:42:54.160" v="27"/>
        <pc:sldMkLst>
          <pc:docMk/>
          <pc:sldMk cId="1233805520" sldId="310"/>
        </pc:sldMkLst>
      </pc:sldChg>
      <pc:sldChg chg="add modTransition">
        <pc:chgData name="Phil Gibbons" userId="f619c6e5d38ed7a7" providerId="LiveId" clId="{3D9CC0AD-F858-4347-868A-5CF24A68CAE7}" dt="2024-09-21T15:39:50.516" v="0"/>
        <pc:sldMkLst>
          <pc:docMk/>
          <pc:sldMk cId="4042517480" sldId="336"/>
        </pc:sldMkLst>
      </pc:sldChg>
      <pc:sldChg chg="addSp delSp modSp mod">
        <pc:chgData name="Phil Gibbons" userId="f619c6e5d38ed7a7" providerId="LiveId" clId="{3D9CC0AD-F858-4347-868A-5CF24A68CAE7}" dt="2024-09-21T15:40:52.399" v="26" actId="20577"/>
        <pc:sldMkLst>
          <pc:docMk/>
          <pc:sldMk cId="0" sldId="542"/>
        </pc:sldMkLst>
        <pc:spChg chg="del">
          <ac:chgData name="Phil Gibbons" userId="f619c6e5d38ed7a7" providerId="LiveId" clId="{3D9CC0AD-F858-4347-868A-5CF24A68CAE7}" dt="2024-09-21T15:39:59.870" v="1" actId="478"/>
          <ac:spMkLst>
            <pc:docMk/>
            <pc:sldMk cId="0" sldId="542"/>
            <ac:spMk id="2" creationId="{1497365A-C04D-3C1B-314F-3FF8A2AA2C1E}"/>
          </ac:spMkLst>
        </pc:spChg>
        <pc:spChg chg="add del mod">
          <ac:chgData name="Phil Gibbons" userId="f619c6e5d38ed7a7" providerId="LiveId" clId="{3D9CC0AD-F858-4347-868A-5CF24A68CAE7}" dt="2024-09-21T15:40:05.755" v="2" actId="478"/>
          <ac:spMkLst>
            <pc:docMk/>
            <pc:sldMk cId="0" sldId="542"/>
            <ac:spMk id="4" creationId="{92F53BC4-5167-6456-0271-1B8532D0DD14}"/>
          </ac:spMkLst>
        </pc:spChg>
        <pc:spChg chg="mod">
          <ac:chgData name="Phil Gibbons" userId="f619c6e5d38ed7a7" providerId="LiveId" clId="{3D9CC0AD-F858-4347-868A-5CF24A68CAE7}" dt="2024-09-21T15:40:52.399" v="26" actId="20577"/>
          <ac:spMkLst>
            <pc:docMk/>
            <pc:sldMk cId="0" sldId="542"/>
            <ac:spMk id="9218" creationId="{00000000-0000-0000-0000-000000000000}"/>
          </ac:spMkLst>
        </pc:spChg>
      </pc:sldChg>
      <pc:sldChg chg="modSp mod">
        <pc:chgData name="Phil Gibbons" userId="f619c6e5d38ed7a7" providerId="LiveId" clId="{3D9CC0AD-F858-4347-868A-5CF24A68CAE7}" dt="2024-09-21T16:08:01.603" v="306" actId="20577"/>
        <pc:sldMkLst>
          <pc:docMk/>
          <pc:sldMk cId="0" sldId="1243"/>
        </pc:sldMkLst>
        <pc:spChg chg="mod">
          <ac:chgData name="Phil Gibbons" userId="f619c6e5d38ed7a7" providerId="LiveId" clId="{3D9CC0AD-F858-4347-868A-5CF24A68CAE7}" dt="2024-09-21T16:07:51.063" v="302" actId="20577"/>
          <ac:spMkLst>
            <pc:docMk/>
            <pc:sldMk cId="0" sldId="1243"/>
            <ac:spMk id="187423" creationId="{00000000-0000-0000-0000-000000000000}"/>
          </ac:spMkLst>
        </pc:spChg>
        <pc:spChg chg="mod">
          <ac:chgData name="Phil Gibbons" userId="f619c6e5d38ed7a7" providerId="LiveId" clId="{3D9CC0AD-F858-4347-868A-5CF24A68CAE7}" dt="2024-09-21T16:08:01.603" v="306" actId="20577"/>
          <ac:spMkLst>
            <pc:docMk/>
            <pc:sldMk cId="0" sldId="1243"/>
            <ac:spMk id="187424" creationId="{00000000-0000-0000-0000-000000000000}"/>
          </ac:spMkLst>
        </pc:spChg>
      </pc:sldChg>
      <pc:sldChg chg="del">
        <pc:chgData name="Phil Gibbons" userId="f619c6e5d38ed7a7" providerId="LiveId" clId="{3D9CC0AD-F858-4347-868A-5CF24A68CAE7}" dt="2024-09-21T15:43:02.240" v="28" actId="47"/>
        <pc:sldMkLst>
          <pc:docMk/>
          <pc:sldMk cId="210908115" sldId="1252"/>
        </pc:sldMkLst>
      </pc:sldChg>
      <pc:sldChg chg="addSp modSp mod modAnim">
        <pc:chgData name="Phil Gibbons" userId="f619c6e5d38ed7a7" providerId="LiveId" clId="{3D9CC0AD-F858-4347-868A-5CF24A68CAE7}" dt="2024-09-21T16:13:53.272" v="328"/>
        <pc:sldMkLst>
          <pc:docMk/>
          <pc:sldMk cId="0" sldId="1257"/>
        </pc:sldMkLst>
        <pc:spChg chg="add mod">
          <ac:chgData name="Phil Gibbons" userId="f619c6e5d38ed7a7" providerId="LiveId" clId="{3D9CC0AD-F858-4347-868A-5CF24A68CAE7}" dt="2024-09-21T16:12:38.462" v="310" actId="1076"/>
          <ac:spMkLst>
            <pc:docMk/>
            <pc:sldMk cId="0" sldId="1257"/>
            <ac:spMk id="6" creationId="{C9E2330A-FAE1-D888-419F-291F0392C20D}"/>
          </ac:spMkLst>
        </pc:spChg>
        <pc:spChg chg="add mod">
          <ac:chgData name="Phil Gibbons" userId="f619c6e5d38ed7a7" providerId="LiveId" clId="{3D9CC0AD-F858-4347-868A-5CF24A68CAE7}" dt="2024-09-21T16:12:56.810" v="314" actId="1076"/>
          <ac:spMkLst>
            <pc:docMk/>
            <pc:sldMk cId="0" sldId="1257"/>
            <ac:spMk id="7" creationId="{48FEA178-D8FB-9A81-DC9C-AD6970FC9575}"/>
          </ac:spMkLst>
        </pc:spChg>
        <pc:spChg chg="add mod">
          <ac:chgData name="Phil Gibbons" userId="f619c6e5d38ed7a7" providerId="LiveId" clId="{3D9CC0AD-F858-4347-868A-5CF24A68CAE7}" dt="2024-09-21T16:13:06.546" v="315" actId="1076"/>
          <ac:spMkLst>
            <pc:docMk/>
            <pc:sldMk cId="0" sldId="1257"/>
            <ac:spMk id="8" creationId="{D3AB50C1-DBA0-F821-09FA-54FB70EE711C}"/>
          </ac:spMkLst>
        </pc:spChg>
      </pc:sldChg>
      <pc:sldChg chg="addSp modSp mod modAnim">
        <pc:chgData name="Phil Gibbons" userId="f619c6e5d38ed7a7" providerId="LiveId" clId="{3D9CC0AD-F858-4347-868A-5CF24A68CAE7}" dt="2024-09-26T14:50:23.695" v="624" actId="20577"/>
        <pc:sldMkLst>
          <pc:docMk/>
          <pc:sldMk cId="0" sldId="1275"/>
        </pc:sldMkLst>
        <pc:spChg chg="mod">
          <ac:chgData name="Phil Gibbons" userId="f619c6e5d38ed7a7" providerId="LiveId" clId="{3D9CC0AD-F858-4347-868A-5CF24A68CAE7}" dt="2024-09-26T14:31:54.288" v="482"/>
          <ac:spMkLst>
            <pc:docMk/>
            <pc:sldMk cId="0" sldId="1275"/>
            <ac:spMk id="6" creationId="{AABE4BF1-AD8D-EE9C-E5AA-42A6096D4295}"/>
          </ac:spMkLst>
        </pc:spChg>
        <pc:spChg chg="mod">
          <ac:chgData name="Phil Gibbons" userId="f619c6e5d38ed7a7" providerId="LiveId" clId="{3D9CC0AD-F858-4347-868A-5CF24A68CAE7}" dt="2024-09-26T14:31:54.288" v="482"/>
          <ac:spMkLst>
            <pc:docMk/>
            <pc:sldMk cId="0" sldId="1275"/>
            <ac:spMk id="7" creationId="{B5D5FE37-FA1A-1525-CA64-C6560D630B3E}"/>
          </ac:spMkLst>
        </pc:spChg>
        <pc:spChg chg="mod">
          <ac:chgData name="Phil Gibbons" userId="f619c6e5d38ed7a7" providerId="LiveId" clId="{3D9CC0AD-F858-4347-868A-5CF24A68CAE7}" dt="2024-09-26T14:31:54.288" v="482"/>
          <ac:spMkLst>
            <pc:docMk/>
            <pc:sldMk cId="0" sldId="1275"/>
            <ac:spMk id="8" creationId="{D55FC11B-3F02-E6E9-F964-AF4C4F3E1C9D}"/>
          </ac:spMkLst>
        </pc:spChg>
        <pc:spChg chg="mod">
          <ac:chgData name="Phil Gibbons" userId="f619c6e5d38ed7a7" providerId="LiveId" clId="{3D9CC0AD-F858-4347-868A-5CF24A68CAE7}" dt="2024-09-26T14:31:54.288" v="482"/>
          <ac:spMkLst>
            <pc:docMk/>
            <pc:sldMk cId="0" sldId="1275"/>
            <ac:spMk id="9" creationId="{82345874-E771-3200-830E-20F613A57752}"/>
          </ac:spMkLst>
        </pc:spChg>
        <pc:spChg chg="mod">
          <ac:chgData name="Phil Gibbons" userId="f619c6e5d38ed7a7" providerId="LiveId" clId="{3D9CC0AD-F858-4347-868A-5CF24A68CAE7}" dt="2024-09-26T14:31:54.288" v="482"/>
          <ac:spMkLst>
            <pc:docMk/>
            <pc:sldMk cId="0" sldId="1275"/>
            <ac:spMk id="10" creationId="{FF978F00-E8A3-5131-D199-AF376D919554}"/>
          </ac:spMkLst>
        </pc:spChg>
        <pc:spChg chg="mod">
          <ac:chgData name="Phil Gibbons" userId="f619c6e5d38ed7a7" providerId="LiveId" clId="{3D9CC0AD-F858-4347-868A-5CF24A68CAE7}" dt="2024-09-26T14:31:54.288" v="482"/>
          <ac:spMkLst>
            <pc:docMk/>
            <pc:sldMk cId="0" sldId="1275"/>
            <ac:spMk id="11" creationId="{E8DA7E3C-0305-D006-0FC0-C7D6B16DCAFD}"/>
          </ac:spMkLst>
        </pc:spChg>
        <pc:spChg chg="mod">
          <ac:chgData name="Phil Gibbons" userId="f619c6e5d38ed7a7" providerId="LiveId" clId="{3D9CC0AD-F858-4347-868A-5CF24A68CAE7}" dt="2024-09-26T14:31:54.288" v="482"/>
          <ac:spMkLst>
            <pc:docMk/>
            <pc:sldMk cId="0" sldId="1275"/>
            <ac:spMk id="12" creationId="{60A2357C-E372-C370-2417-E18648A8F4BD}"/>
          </ac:spMkLst>
        </pc:spChg>
        <pc:spChg chg="mod">
          <ac:chgData name="Phil Gibbons" userId="f619c6e5d38ed7a7" providerId="LiveId" clId="{3D9CC0AD-F858-4347-868A-5CF24A68CAE7}" dt="2024-09-26T14:31:54.288" v="482"/>
          <ac:spMkLst>
            <pc:docMk/>
            <pc:sldMk cId="0" sldId="1275"/>
            <ac:spMk id="13" creationId="{3605807D-9DB3-7361-06F8-9A622B940785}"/>
          </ac:spMkLst>
        </pc:spChg>
        <pc:spChg chg="mod">
          <ac:chgData name="Phil Gibbons" userId="f619c6e5d38ed7a7" providerId="LiveId" clId="{3D9CC0AD-F858-4347-868A-5CF24A68CAE7}" dt="2024-09-26T14:31:54.288" v="482"/>
          <ac:spMkLst>
            <pc:docMk/>
            <pc:sldMk cId="0" sldId="1275"/>
            <ac:spMk id="14" creationId="{6709CC72-46A1-CDD0-DEF1-D8677AA29193}"/>
          </ac:spMkLst>
        </pc:spChg>
        <pc:spChg chg="mod">
          <ac:chgData name="Phil Gibbons" userId="f619c6e5d38ed7a7" providerId="LiveId" clId="{3D9CC0AD-F858-4347-868A-5CF24A68CAE7}" dt="2024-09-26T14:31:54.288" v="482"/>
          <ac:spMkLst>
            <pc:docMk/>
            <pc:sldMk cId="0" sldId="1275"/>
            <ac:spMk id="15" creationId="{20D8C66A-4E34-7A84-8E4F-D64B0EF17A4B}"/>
          </ac:spMkLst>
        </pc:spChg>
        <pc:spChg chg="mod">
          <ac:chgData name="Phil Gibbons" userId="f619c6e5d38ed7a7" providerId="LiveId" clId="{3D9CC0AD-F858-4347-868A-5CF24A68CAE7}" dt="2024-09-26T14:50:23.695" v="624" actId="20577"/>
          <ac:spMkLst>
            <pc:docMk/>
            <pc:sldMk cId="0" sldId="1275"/>
            <ac:spMk id="169991" creationId="{00000000-0000-0000-0000-000000000000}"/>
          </ac:spMkLst>
        </pc:spChg>
        <pc:grpChg chg="add mod">
          <ac:chgData name="Phil Gibbons" userId="f619c6e5d38ed7a7" providerId="LiveId" clId="{3D9CC0AD-F858-4347-868A-5CF24A68CAE7}" dt="2024-09-26T14:33:19.093" v="584" actId="1076"/>
          <ac:grpSpMkLst>
            <pc:docMk/>
            <pc:sldMk cId="0" sldId="1275"/>
            <ac:grpSpMk id="2" creationId="{57E2A6C8-BE5E-A292-497F-B7C608E242A9}"/>
          </ac:grpSpMkLst>
        </pc:grpChg>
        <pc:grpChg chg="mod">
          <ac:chgData name="Phil Gibbons" userId="f619c6e5d38ed7a7" providerId="LiveId" clId="{3D9CC0AD-F858-4347-868A-5CF24A68CAE7}" dt="2024-09-26T14:31:54.288" v="482"/>
          <ac:grpSpMkLst>
            <pc:docMk/>
            <pc:sldMk cId="0" sldId="1275"/>
            <ac:grpSpMk id="3" creationId="{B13F84A0-438A-ADB2-6A30-473376E905DD}"/>
          </ac:grpSpMkLst>
        </pc:grpChg>
        <pc:grpChg chg="mod">
          <ac:chgData name="Phil Gibbons" userId="f619c6e5d38ed7a7" providerId="LiveId" clId="{3D9CC0AD-F858-4347-868A-5CF24A68CAE7}" dt="2024-09-26T14:31:54.288" v="482"/>
          <ac:grpSpMkLst>
            <pc:docMk/>
            <pc:sldMk cId="0" sldId="1275"/>
            <ac:grpSpMk id="4" creationId="{1171096E-0C73-BA4F-0111-04275C1CA822}"/>
          </ac:grpSpMkLst>
        </pc:grpChg>
        <pc:grpChg chg="mod">
          <ac:chgData name="Phil Gibbons" userId="f619c6e5d38ed7a7" providerId="LiveId" clId="{3D9CC0AD-F858-4347-868A-5CF24A68CAE7}" dt="2024-09-26T14:31:54.288" v="482"/>
          <ac:grpSpMkLst>
            <pc:docMk/>
            <pc:sldMk cId="0" sldId="1275"/>
            <ac:grpSpMk id="5" creationId="{EF469B34-3B29-686B-0AC7-9C9F1397D33D}"/>
          </ac:grpSpMkLst>
        </pc:grpChg>
      </pc:sldChg>
      <pc:sldChg chg="modSp mod">
        <pc:chgData name="Phil Gibbons" userId="f619c6e5d38ed7a7" providerId="LiveId" clId="{3D9CC0AD-F858-4347-868A-5CF24A68CAE7}" dt="2024-09-26T14:52:06.619" v="626" actId="122"/>
        <pc:sldMkLst>
          <pc:docMk/>
          <pc:sldMk cId="0" sldId="1276"/>
        </pc:sldMkLst>
        <pc:spChg chg="mod">
          <ac:chgData name="Phil Gibbons" userId="f619c6e5d38ed7a7" providerId="LiveId" clId="{3D9CC0AD-F858-4347-868A-5CF24A68CAE7}" dt="2024-09-26T14:52:06.619" v="626" actId="122"/>
          <ac:spMkLst>
            <pc:docMk/>
            <pc:sldMk cId="0" sldId="1276"/>
            <ac:spMk id="171026" creationId="{00000000-0000-0000-0000-000000000000}"/>
          </ac:spMkLst>
        </pc:spChg>
      </pc:sldChg>
      <pc:sldChg chg="del">
        <pc:chgData name="Phil Gibbons" userId="f619c6e5d38ed7a7" providerId="LiveId" clId="{3D9CC0AD-F858-4347-868A-5CF24A68CAE7}" dt="2024-09-21T16:10:06.273" v="308" actId="47"/>
        <pc:sldMkLst>
          <pc:docMk/>
          <pc:sldMk cId="0" sldId="1300"/>
        </pc:sldMkLst>
      </pc:sldChg>
      <pc:sldChg chg="addSp delSp modSp mod modAnim">
        <pc:chgData name="Phil Gibbons" userId="f619c6e5d38ed7a7" providerId="LiveId" clId="{3D9CC0AD-F858-4347-868A-5CF24A68CAE7}" dt="2024-09-26T14:22:04.114" v="474" actId="1076"/>
        <pc:sldMkLst>
          <pc:docMk/>
          <pc:sldMk cId="0" sldId="1303"/>
        </pc:sldMkLst>
        <pc:spChg chg="add mod">
          <ac:chgData name="Phil Gibbons" userId="f619c6e5d38ed7a7" providerId="LiveId" clId="{3D9CC0AD-F858-4347-868A-5CF24A68CAE7}" dt="2024-09-26T14:11:17.140" v="375"/>
          <ac:spMkLst>
            <pc:docMk/>
            <pc:sldMk cId="0" sldId="1303"/>
            <ac:spMk id="4" creationId="{7D2B8503-0842-4F29-B177-FD050BD21C10}"/>
          </ac:spMkLst>
        </pc:spChg>
        <pc:spChg chg="add mod">
          <ac:chgData name="Phil Gibbons" userId="f619c6e5d38ed7a7" providerId="LiveId" clId="{3D9CC0AD-F858-4347-868A-5CF24A68CAE7}" dt="2024-09-26T14:16:54.806" v="425" actId="165"/>
          <ac:spMkLst>
            <pc:docMk/>
            <pc:sldMk cId="0" sldId="1303"/>
            <ac:spMk id="19" creationId="{7E7A6AFC-D9FF-20B8-E932-C5941A5B3AAF}"/>
          </ac:spMkLst>
        </pc:spChg>
        <pc:spChg chg="add mod">
          <ac:chgData name="Phil Gibbons" userId="f619c6e5d38ed7a7" providerId="LiveId" clId="{3D9CC0AD-F858-4347-868A-5CF24A68CAE7}" dt="2024-09-26T14:16:54.806" v="425" actId="165"/>
          <ac:spMkLst>
            <pc:docMk/>
            <pc:sldMk cId="0" sldId="1303"/>
            <ac:spMk id="20" creationId="{9B80BB6F-0C37-9167-367B-ABE47489B70C}"/>
          </ac:spMkLst>
        </pc:spChg>
        <pc:spChg chg="add mod">
          <ac:chgData name="Phil Gibbons" userId="f619c6e5d38ed7a7" providerId="LiveId" clId="{3D9CC0AD-F858-4347-868A-5CF24A68CAE7}" dt="2024-09-26T14:16:54.806" v="425" actId="165"/>
          <ac:spMkLst>
            <pc:docMk/>
            <pc:sldMk cId="0" sldId="1303"/>
            <ac:spMk id="23" creationId="{D9AB2E5C-284E-98F1-E44F-DDF4A0BA089E}"/>
          </ac:spMkLst>
        </pc:spChg>
        <pc:spChg chg="add mod">
          <ac:chgData name="Phil Gibbons" userId="f619c6e5d38ed7a7" providerId="LiveId" clId="{3D9CC0AD-F858-4347-868A-5CF24A68CAE7}" dt="2024-09-26T14:16:54.806" v="425" actId="165"/>
          <ac:spMkLst>
            <pc:docMk/>
            <pc:sldMk cId="0" sldId="1303"/>
            <ac:spMk id="24" creationId="{0E2F30A2-B167-906A-9569-DEF201C32AC3}"/>
          </ac:spMkLst>
        </pc:spChg>
        <pc:spChg chg="add mod">
          <ac:chgData name="Phil Gibbons" userId="f619c6e5d38ed7a7" providerId="LiveId" clId="{3D9CC0AD-F858-4347-868A-5CF24A68CAE7}" dt="2024-09-26T14:16:54.806" v="425" actId="165"/>
          <ac:spMkLst>
            <pc:docMk/>
            <pc:sldMk cId="0" sldId="1303"/>
            <ac:spMk id="25" creationId="{F436FBB2-8F48-2D2E-FCBC-31DCF201B106}"/>
          </ac:spMkLst>
        </pc:spChg>
        <pc:spChg chg="add mod">
          <ac:chgData name="Phil Gibbons" userId="f619c6e5d38ed7a7" providerId="LiveId" clId="{3D9CC0AD-F858-4347-868A-5CF24A68CAE7}" dt="2024-09-26T14:16:54.806" v="425" actId="165"/>
          <ac:spMkLst>
            <pc:docMk/>
            <pc:sldMk cId="0" sldId="1303"/>
            <ac:spMk id="26" creationId="{8C26E041-0FF9-08D6-F7BE-D3F4E4E6133A}"/>
          </ac:spMkLst>
        </pc:spChg>
        <pc:spChg chg="add mod">
          <ac:chgData name="Phil Gibbons" userId="f619c6e5d38ed7a7" providerId="LiveId" clId="{3D9CC0AD-F858-4347-868A-5CF24A68CAE7}" dt="2024-09-26T14:16:54.806" v="425" actId="165"/>
          <ac:spMkLst>
            <pc:docMk/>
            <pc:sldMk cId="0" sldId="1303"/>
            <ac:spMk id="27" creationId="{3259ACE4-68BE-C174-B5BE-28DFADEFCC25}"/>
          </ac:spMkLst>
        </pc:spChg>
        <pc:spChg chg="add mod">
          <ac:chgData name="Phil Gibbons" userId="f619c6e5d38ed7a7" providerId="LiveId" clId="{3D9CC0AD-F858-4347-868A-5CF24A68CAE7}" dt="2024-09-26T14:16:54.806" v="425" actId="165"/>
          <ac:spMkLst>
            <pc:docMk/>
            <pc:sldMk cId="0" sldId="1303"/>
            <ac:spMk id="28" creationId="{2A90E5DE-9E34-AC26-3FF3-75CEEE52D4BE}"/>
          </ac:spMkLst>
        </pc:spChg>
        <pc:spChg chg="add mod">
          <ac:chgData name="Phil Gibbons" userId="f619c6e5d38ed7a7" providerId="LiveId" clId="{3D9CC0AD-F858-4347-868A-5CF24A68CAE7}" dt="2024-09-26T14:16:54.806" v="425" actId="165"/>
          <ac:spMkLst>
            <pc:docMk/>
            <pc:sldMk cId="0" sldId="1303"/>
            <ac:spMk id="29" creationId="{B9496F69-2E23-0223-F6DB-5383D7000227}"/>
          </ac:spMkLst>
        </pc:spChg>
        <pc:spChg chg="add del mod">
          <ac:chgData name="Phil Gibbons" userId="f619c6e5d38ed7a7" providerId="LiveId" clId="{3D9CC0AD-F858-4347-868A-5CF24A68CAE7}" dt="2024-09-26T14:18:40.924" v="445" actId="478"/>
          <ac:spMkLst>
            <pc:docMk/>
            <pc:sldMk cId="0" sldId="1303"/>
            <ac:spMk id="30" creationId="{B124549F-7230-E62E-8458-576A5226DF6F}"/>
          </ac:spMkLst>
        </pc:spChg>
        <pc:spChg chg="add mod">
          <ac:chgData name="Phil Gibbons" userId="f619c6e5d38ed7a7" providerId="LiveId" clId="{3D9CC0AD-F858-4347-868A-5CF24A68CAE7}" dt="2024-09-26T14:18:26.985" v="441" actId="20577"/>
          <ac:spMkLst>
            <pc:docMk/>
            <pc:sldMk cId="0" sldId="1303"/>
            <ac:spMk id="31" creationId="{6D46FE79-0549-57C5-FD5B-838EBECA3477}"/>
          </ac:spMkLst>
        </pc:spChg>
        <pc:spChg chg="add mod">
          <ac:chgData name="Phil Gibbons" userId="f619c6e5d38ed7a7" providerId="LiveId" clId="{3D9CC0AD-F858-4347-868A-5CF24A68CAE7}" dt="2024-09-26T14:18:49.309" v="448" actId="6549"/>
          <ac:spMkLst>
            <pc:docMk/>
            <pc:sldMk cId="0" sldId="1303"/>
            <ac:spMk id="32" creationId="{2375C0A3-0825-DE82-6CFF-99FFBF583126}"/>
          </ac:spMkLst>
        </pc:spChg>
        <pc:spChg chg="add del mod">
          <ac:chgData name="Phil Gibbons" userId="f619c6e5d38ed7a7" providerId="LiveId" clId="{3D9CC0AD-F858-4347-868A-5CF24A68CAE7}" dt="2024-09-26T14:18:06.686" v="432" actId="478"/>
          <ac:spMkLst>
            <pc:docMk/>
            <pc:sldMk cId="0" sldId="1303"/>
            <ac:spMk id="33" creationId="{E3AD5009-F357-94B6-2C1F-F9AD94C798CE}"/>
          </ac:spMkLst>
        </pc:spChg>
        <pc:spChg chg="add del mod">
          <ac:chgData name="Phil Gibbons" userId="f619c6e5d38ed7a7" providerId="LiveId" clId="{3D9CC0AD-F858-4347-868A-5CF24A68CAE7}" dt="2024-09-26T14:17:50.009" v="431" actId="478"/>
          <ac:spMkLst>
            <pc:docMk/>
            <pc:sldMk cId="0" sldId="1303"/>
            <ac:spMk id="34" creationId="{D96B0FBC-564C-5C70-D314-3A892C8BA770}"/>
          </ac:spMkLst>
        </pc:spChg>
        <pc:spChg chg="add mod">
          <ac:chgData name="Phil Gibbons" userId="f619c6e5d38ed7a7" providerId="LiveId" clId="{3D9CC0AD-F858-4347-868A-5CF24A68CAE7}" dt="2024-09-26T14:16:54.806" v="425" actId="165"/>
          <ac:spMkLst>
            <pc:docMk/>
            <pc:sldMk cId="0" sldId="1303"/>
            <ac:spMk id="35" creationId="{38907F96-1227-0155-BD5D-46A44C9A38EF}"/>
          </ac:spMkLst>
        </pc:spChg>
        <pc:spChg chg="add mod ord topLvl">
          <ac:chgData name="Phil Gibbons" userId="f619c6e5d38ed7a7" providerId="LiveId" clId="{3D9CC0AD-F858-4347-868A-5CF24A68CAE7}" dt="2024-09-26T14:17:16.832" v="427" actId="164"/>
          <ac:spMkLst>
            <pc:docMk/>
            <pc:sldMk cId="0" sldId="1303"/>
            <ac:spMk id="37" creationId="{99DBF4CB-1AE4-6A32-56E0-98C584DBB06B}"/>
          </ac:spMkLst>
        </pc:spChg>
        <pc:spChg chg="mod">
          <ac:chgData name="Phil Gibbons" userId="f619c6e5d38ed7a7" providerId="LiveId" clId="{3D9CC0AD-F858-4347-868A-5CF24A68CAE7}" dt="2024-09-26T14:22:04.114" v="474" actId="1076"/>
          <ac:spMkLst>
            <pc:docMk/>
            <pc:sldMk cId="0" sldId="1303"/>
            <ac:spMk id="26626" creationId="{00000000-0000-0000-0000-000000000000}"/>
          </ac:spMkLst>
        </pc:spChg>
        <pc:grpChg chg="add mod topLvl">
          <ac:chgData name="Phil Gibbons" userId="f619c6e5d38ed7a7" providerId="LiveId" clId="{3D9CC0AD-F858-4347-868A-5CF24A68CAE7}" dt="2024-09-26T14:17:16.832" v="427" actId="164"/>
          <ac:grpSpMkLst>
            <pc:docMk/>
            <pc:sldMk cId="0" sldId="1303"/>
            <ac:grpSpMk id="36" creationId="{C12FAD1B-B28E-7D4F-1CBF-C2CA6111E087}"/>
          </ac:grpSpMkLst>
        </pc:grpChg>
        <pc:grpChg chg="add del mod">
          <ac:chgData name="Phil Gibbons" userId="f619c6e5d38ed7a7" providerId="LiveId" clId="{3D9CC0AD-F858-4347-868A-5CF24A68CAE7}" dt="2024-09-26T14:16:54.806" v="425" actId="165"/>
          <ac:grpSpMkLst>
            <pc:docMk/>
            <pc:sldMk cId="0" sldId="1303"/>
            <ac:grpSpMk id="38" creationId="{A19C1AA4-C315-61A2-8271-62296817C623}"/>
          </ac:grpSpMkLst>
        </pc:grpChg>
        <pc:grpChg chg="add del mod">
          <ac:chgData name="Phil Gibbons" userId="f619c6e5d38ed7a7" providerId="LiveId" clId="{3D9CC0AD-F858-4347-868A-5CF24A68CAE7}" dt="2024-09-26T14:20:04.042" v="454" actId="478"/>
          <ac:grpSpMkLst>
            <pc:docMk/>
            <pc:sldMk cId="0" sldId="1303"/>
            <ac:grpSpMk id="40" creationId="{F7EF412F-140E-A75A-594B-4F2D9144CB34}"/>
          </ac:grpSpMkLst>
        </pc:grpChg>
        <pc:picChg chg="add mod modCrop">
          <ac:chgData name="Phil Gibbons" userId="f619c6e5d38ed7a7" providerId="LiveId" clId="{3D9CC0AD-F858-4347-868A-5CF24A68CAE7}" dt="2024-09-26T14:16:44.978" v="424" actId="1076"/>
          <ac:picMkLst>
            <pc:docMk/>
            <pc:sldMk cId="0" sldId="1303"/>
            <ac:picMk id="39" creationId="{BFA15D64-07CE-0D64-70D2-FD275310F13D}"/>
          </ac:picMkLst>
        </pc:picChg>
        <pc:picChg chg="add mod">
          <ac:chgData name="Phil Gibbons" userId="f619c6e5d38ed7a7" providerId="LiveId" clId="{3D9CC0AD-F858-4347-868A-5CF24A68CAE7}" dt="2024-09-26T14:19:24.563" v="451" actId="1076"/>
          <ac:picMkLst>
            <pc:docMk/>
            <pc:sldMk cId="0" sldId="1303"/>
            <ac:picMk id="41" creationId="{BF6C34D9-E1A7-196D-775F-DDBF31E6AFA7}"/>
          </ac:picMkLst>
        </pc:picChg>
        <pc:picChg chg="add mod modCrop">
          <ac:chgData name="Phil Gibbons" userId="f619c6e5d38ed7a7" providerId="LiveId" clId="{3D9CC0AD-F858-4347-868A-5CF24A68CAE7}" dt="2024-09-26T14:20:58.477" v="460" actId="14100"/>
          <ac:picMkLst>
            <pc:docMk/>
            <pc:sldMk cId="0" sldId="1303"/>
            <ac:picMk id="42" creationId="{99101EDA-B500-23C7-E448-BD188A37C305}"/>
          </ac:picMkLst>
        </pc:picChg>
      </pc:sldChg>
      <pc:sldChg chg="add del modTransition">
        <pc:chgData name="Phil Gibbons" userId="f619c6e5d38ed7a7" providerId="LiveId" clId="{3D9CC0AD-F858-4347-868A-5CF24A68CAE7}" dt="2024-09-26T14:10:26.932" v="374" actId="47"/>
        <pc:sldMkLst>
          <pc:docMk/>
          <pc:sldMk cId="0" sldId="1305"/>
        </pc:sldMkLst>
      </pc:sldChg>
      <pc:sldChg chg="del">
        <pc:chgData name="Phil Gibbons" userId="f619c6e5d38ed7a7" providerId="LiveId" clId="{3D9CC0AD-F858-4347-868A-5CF24A68CAE7}" dt="2024-09-21T15:43:31.929" v="30" actId="47"/>
        <pc:sldMkLst>
          <pc:docMk/>
          <pc:sldMk cId="0" sldId="1308"/>
        </pc:sldMkLst>
      </pc:sldChg>
      <pc:sldChg chg="modNotesTx">
        <pc:chgData name="Phil Gibbons" userId="f619c6e5d38ed7a7" providerId="LiveId" clId="{3D9CC0AD-F858-4347-868A-5CF24A68CAE7}" dt="2024-09-21T18:13:22.647" v="349" actId="20577"/>
        <pc:sldMkLst>
          <pc:docMk/>
          <pc:sldMk cId="0" sldId="1316"/>
        </pc:sldMkLst>
      </pc:sldChg>
      <pc:sldChg chg="modSp">
        <pc:chgData name="Phil Gibbons" userId="f619c6e5d38ed7a7" providerId="LiveId" clId="{3D9CC0AD-F858-4347-868A-5CF24A68CAE7}" dt="2024-09-26T14:54:55.562" v="628" actId="20577"/>
        <pc:sldMkLst>
          <pc:docMk/>
          <pc:sldMk cId="0" sldId="1317"/>
        </pc:sldMkLst>
        <pc:spChg chg="mod">
          <ac:chgData name="Phil Gibbons" userId="f619c6e5d38ed7a7" providerId="LiveId" clId="{3D9CC0AD-F858-4347-868A-5CF24A68CAE7}" dt="2024-09-26T14:54:55.562" v="628" actId="20577"/>
          <ac:spMkLst>
            <pc:docMk/>
            <pc:sldMk cId="0" sldId="1317"/>
            <ac:spMk id="3" creationId="{00000000-0000-0000-0000-000000000000}"/>
          </ac:spMkLst>
        </pc:spChg>
      </pc:sldChg>
      <pc:sldChg chg="addSp modSp mod">
        <pc:chgData name="Phil Gibbons" userId="f619c6e5d38ed7a7" providerId="LiveId" clId="{3D9CC0AD-F858-4347-868A-5CF24A68CAE7}" dt="2024-09-26T14:56:55.700" v="633" actId="1076"/>
        <pc:sldMkLst>
          <pc:docMk/>
          <pc:sldMk cId="0" sldId="1318"/>
        </pc:sldMkLst>
        <pc:spChg chg="add mod">
          <ac:chgData name="Phil Gibbons" userId="f619c6e5d38ed7a7" providerId="LiveId" clId="{3D9CC0AD-F858-4347-868A-5CF24A68CAE7}" dt="2024-09-26T14:56:40.627" v="632" actId="1038"/>
          <ac:spMkLst>
            <pc:docMk/>
            <pc:sldMk cId="0" sldId="1318"/>
            <ac:spMk id="7" creationId="{34EC941B-8F91-53FE-DE75-AD27A3C50C32}"/>
          </ac:spMkLst>
        </pc:spChg>
        <pc:spChg chg="mod">
          <ac:chgData name="Phil Gibbons" userId="f619c6e5d38ed7a7" providerId="LiveId" clId="{3D9CC0AD-F858-4347-868A-5CF24A68CAE7}" dt="2024-09-26T14:56:55.700" v="633" actId="1076"/>
          <ac:spMkLst>
            <pc:docMk/>
            <pc:sldMk cId="0" sldId="1318"/>
            <ac:spMk id="17" creationId="{00000000-0000-0000-0000-000000000000}"/>
          </ac:spMkLst>
        </pc:spChg>
      </pc:sldChg>
      <pc:sldChg chg="modSp mod">
        <pc:chgData name="Phil Gibbons" userId="f619c6e5d38ed7a7" providerId="LiveId" clId="{3D9CC0AD-F858-4347-868A-5CF24A68CAE7}" dt="2024-09-21T18:26:56.533" v="364" actId="1035"/>
        <pc:sldMkLst>
          <pc:docMk/>
          <pc:sldMk cId="0" sldId="1319"/>
        </pc:sldMkLst>
        <pc:spChg chg="mod">
          <ac:chgData name="Phil Gibbons" userId="f619c6e5d38ed7a7" providerId="LiveId" clId="{3D9CC0AD-F858-4347-868A-5CF24A68CAE7}" dt="2024-09-21T18:26:47.405" v="361" actId="1076"/>
          <ac:spMkLst>
            <pc:docMk/>
            <pc:sldMk cId="0" sldId="1319"/>
            <ac:spMk id="3" creationId="{00000000-0000-0000-0000-000000000000}"/>
          </ac:spMkLst>
        </pc:spChg>
        <pc:spChg chg="mod">
          <ac:chgData name="Phil Gibbons" userId="f619c6e5d38ed7a7" providerId="LiveId" clId="{3D9CC0AD-F858-4347-868A-5CF24A68CAE7}" dt="2024-09-21T18:26:56.533" v="364" actId="1035"/>
          <ac:spMkLst>
            <pc:docMk/>
            <pc:sldMk cId="0" sldId="1319"/>
            <ac:spMk id="50" creationId="{00000000-0000-0000-0000-000000000000}"/>
          </ac:spMkLst>
        </pc:spChg>
      </pc:sldChg>
      <pc:sldChg chg="modSp">
        <pc:chgData name="Phil Gibbons" userId="f619c6e5d38ed7a7" providerId="LiveId" clId="{3D9CC0AD-F858-4347-868A-5CF24A68CAE7}" dt="2024-09-26T14:59:26.875" v="637" actId="404"/>
        <pc:sldMkLst>
          <pc:docMk/>
          <pc:sldMk cId="0" sldId="1321"/>
        </pc:sldMkLst>
        <pc:spChg chg="mod">
          <ac:chgData name="Phil Gibbons" userId="f619c6e5d38ed7a7" providerId="LiveId" clId="{3D9CC0AD-F858-4347-868A-5CF24A68CAE7}" dt="2024-09-26T14:59:26.875" v="637" actId="404"/>
          <ac:spMkLst>
            <pc:docMk/>
            <pc:sldMk cId="0" sldId="1321"/>
            <ac:spMk id="3" creationId="{00000000-0000-0000-0000-000000000000}"/>
          </ac:spMkLst>
        </pc:spChg>
      </pc:sldChg>
      <pc:sldChg chg="mod ord modShow">
        <pc:chgData name="Phil Gibbons" userId="f619c6e5d38ed7a7" providerId="LiveId" clId="{3D9CC0AD-F858-4347-868A-5CF24A68CAE7}" dt="2024-09-21T16:19:20.282" v="332" actId="729"/>
        <pc:sldMkLst>
          <pc:docMk/>
          <pc:sldMk cId="2226325474" sldId="1344"/>
        </pc:sldMkLst>
      </pc:sldChg>
      <pc:sldChg chg="mod ord modShow">
        <pc:chgData name="Phil Gibbons" userId="f619c6e5d38ed7a7" providerId="LiveId" clId="{3D9CC0AD-F858-4347-868A-5CF24A68CAE7}" dt="2024-09-21T16:19:40.281" v="335" actId="729"/>
        <pc:sldMkLst>
          <pc:docMk/>
          <pc:sldMk cId="2209258176" sldId="1350"/>
        </pc:sldMkLst>
      </pc:sldChg>
      <pc:sldChg chg="modAnim">
        <pc:chgData name="Phil Gibbons" userId="f619c6e5d38ed7a7" providerId="LiveId" clId="{3D9CC0AD-F858-4347-868A-5CF24A68CAE7}" dt="2024-09-26T14:04:02.176" v="372"/>
        <pc:sldMkLst>
          <pc:docMk/>
          <pc:sldMk cId="2393965877" sldId="1353"/>
        </pc:sldMkLst>
      </pc:sldChg>
      <pc:sldChg chg="modSp mod modAnim">
        <pc:chgData name="Phil Gibbons" userId="f619c6e5d38ed7a7" providerId="LiveId" clId="{3D9CC0AD-F858-4347-868A-5CF24A68CAE7}" dt="2024-09-21T18:18:33.230" v="358" actId="113"/>
        <pc:sldMkLst>
          <pc:docMk/>
          <pc:sldMk cId="194505202" sldId="1354"/>
        </pc:sldMkLst>
        <pc:spChg chg="mod">
          <ac:chgData name="Phil Gibbons" userId="f619c6e5d38ed7a7" providerId="LiveId" clId="{3D9CC0AD-F858-4347-868A-5CF24A68CAE7}" dt="2024-09-21T18:18:33.230" v="358" actId="113"/>
          <ac:spMkLst>
            <pc:docMk/>
            <pc:sldMk cId="194505202" sldId="1354"/>
            <ac:spMk id="138245" creationId="{00000000-0000-0000-0000-000000000000}"/>
          </ac:spMkLst>
        </pc:spChg>
      </pc:sldChg>
      <pc:sldChg chg="del">
        <pc:chgData name="Phil Gibbons" userId="f619c6e5d38ed7a7" providerId="LiveId" clId="{3D9CC0AD-F858-4347-868A-5CF24A68CAE7}" dt="2024-09-25T03:05:54.876" v="365" actId="47"/>
        <pc:sldMkLst>
          <pc:docMk/>
          <pc:sldMk cId="3677879642" sldId="1360"/>
        </pc:sldMkLst>
      </pc:sldChg>
      <pc:sldChg chg="del">
        <pc:chgData name="Phil Gibbons" userId="f619c6e5d38ed7a7" providerId="LiveId" clId="{3D9CC0AD-F858-4347-868A-5CF24A68CAE7}" dt="2024-09-25T03:05:56.558" v="366" actId="47"/>
        <pc:sldMkLst>
          <pc:docMk/>
          <pc:sldMk cId="2310684096" sldId="1361"/>
        </pc:sldMkLst>
      </pc:sldChg>
      <pc:sldChg chg="del">
        <pc:chgData name="Phil Gibbons" userId="f619c6e5d38ed7a7" providerId="LiveId" clId="{3D9CC0AD-F858-4347-868A-5CF24A68CAE7}" dt="2024-09-25T03:05:57.326" v="367" actId="47"/>
        <pc:sldMkLst>
          <pc:docMk/>
          <pc:sldMk cId="1883722061" sldId="1362"/>
        </pc:sldMkLst>
      </pc:sldChg>
      <pc:sldChg chg="del">
        <pc:chgData name="Phil Gibbons" userId="f619c6e5d38ed7a7" providerId="LiveId" clId="{3D9CC0AD-F858-4347-868A-5CF24A68CAE7}" dt="2024-09-25T03:05:58.496" v="368" actId="47"/>
        <pc:sldMkLst>
          <pc:docMk/>
          <pc:sldMk cId="1007142513" sldId="1363"/>
        </pc:sldMkLst>
      </pc:sldChg>
      <pc:sldChg chg="del">
        <pc:chgData name="Phil Gibbons" userId="f619c6e5d38ed7a7" providerId="LiveId" clId="{3D9CC0AD-F858-4347-868A-5CF24A68CAE7}" dt="2024-09-25T03:05:59.889" v="369" actId="47"/>
        <pc:sldMkLst>
          <pc:docMk/>
          <pc:sldMk cId="4273351884" sldId="1365"/>
        </pc:sldMkLst>
      </pc:sldChg>
      <pc:sldChg chg="modSp mod modAnim">
        <pc:chgData name="Phil Gibbons" userId="f619c6e5d38ed7a7" providerId="LiveId" clId="{3D9CC0AD-F858-4347-868A-5CF24A68CAE7}" dt="2024-09-26T14:24:27.400" v="481" actId="1076"/>
        <pc:sldMkLst>
          <pc:docMk/>
          <pc:sldMk cId="1782978078" sldId="1381"/>
        </pc:sldMkLst>
        <pc:spChg chg="mod">
          <ac:chgData name="Phil Gibbons" userId="f619c6e5d38ed7a7" providerId="LiveId" clId="{3D9CC0AD-F858-4347-868A-5CF24A68CAE7}" dt="2024-09-21T16:15:00.695" v="329" actId="1076"/>
          <ac:spMkLst>
            <pc:docMk/>
            <pc:sldMk cId="1782978078" sldId="1381"/>
            <ac:spMk id="2" creationId="{3784C527-D2A5-4698-9728-35512B952248}"/>
          </ac:spMkLst>
        </pc:spChg>
        <pc:spChg chg="mod">
          <ac:chgData name="Phil Gibbons" userId="f619c6e5d38ed7a7" providerId="LiveId" clId="{3D9CC0AD-F858-4347-868A-5CF24A68CAE7}" dt="2024-09-26T14:24:27.400" v="481" actId="1076"/>
          <ac:spMkLst>
            <pc:docMk/>
            <pc:sldMk cId="1782978078" sldId="1381"/>
            <ac:spMk id="3" creationId="{1EE76054-0FD1-49E3-8A45-129D66313C7F}"/>
          </ac:spMkLst>
        </pc:spChg>
        <pc:grpChg chg="mod">
          <ac:chgData name="Phil Gibbons" userId="f619c6e5d38ed7a7" providerId="LiveId" clId="{3D9CC0AD-F858-4347-868A-5CF24A68CAE7}" dt="2024-09-26T14:23:20.855" v="476" actId="1036"/>
          <ac:grpSpMkLst>
            <pc:docMk/>
            <pc:sldMk cId="1782978078" sldId="1381"/>
            <ac:grpSpMk id="4" creationId="{FA27F343-B1D2-46F1-9D3C-FBAFA5FE9329}"/>
          </ac:grpSpMkLst>
        </pc:grpChg>
      </pc:sldChg>
      <pc:sldChg chg="del">
        <pc:chgData name="Phil Gibbons" userId="f619c6e5d38ed7a7" providerId="LiveId" clId="{3D9CC0AD-F858-4347-868A-5CF24A68CAE7}" dt="2024-09-21T18:08:10.977" v="348" actId="47"/>
        <pc:sldMkLst>
          <pc:docMk/>
          <pc:sldMk cId="3561251097" sldId="1387"/>
        </pc:sldMkLst>
      </pc:sldChg>
      <pc:sldChg chg="add">
        <pc:chgData name="Phil Gibbons" userId="f619c6e5d38ed7a7" providerId="LiveId" clId="{3D9CC0AD-F858-4347-868A-5CF24A68CAE7}" dt="2024-09-21T15:43:24.327" v="29"/>
        <pc:sldMkLst>
          <pc:docMk/>
          <pc:sldMk cId="0" sldId="1388"/>
        </pc:sldMkLst>
      </pc:sldChg>
      <pc:sldChg chg="modSp add mod">
        <pc:chgData name="Phil Gibbons" userId="f619c6e5d38ed7a7" providerId="LiveId" clId="{3D9CC0AD-F858-4347-868A-5CF24A68CAE7}" dt="2024-09-21T16:27:51.618" v="343" actId="20577"/>
        <pc:sldMkLst>
          <pc:docMk/>
          <pc:sldMk cId="2924038485" sldId="1389"/>
        </pc:sldMkLst>
        <pc:spChg chg="mod">
          <ac:chgData name="Phil Gibbons" userId="f619c6e5d38ed7a7" providerId="LiveId" clId="{3D9CC0AD-F858-4347-868A-5CF24A68CAE7}" dt="2024-09-21T16:27:51.618" v="343" actId="20577"/>
          <ac:spMkLst>
            <pc:docMk/>
            <pc:sldMk cId="2924038485" sldId="1389"/>
            <ac:spMk id="2" creationId="{00000000-0000-0000-0000-000000000000}"/>
          </ac:spMkLst>
        </pc:spChg>
      </pc:sldChg>
      <pc:sldChg chg="add del ord">
        <pc:chgData name="Phil Gibbons" userId="f619c6e5d38ed7a7" providerId="LiveId" clId="{3D9CC0AD-F858-4347-868A-5CF24A68CAE7}" dt="2024-09-21T18:00:37.009" v="346" actId="47"/>
        <pc:sldMkLst>
          <pc:docMk/>
          <pc:sldMk cId="1881308220" sldId="1391"/>
        </pc:sldMkLst>
      </pc:sldChg>
      <pc:sldChg chg="modSp add mod">
        <pc:chgData name="Phil Gibbons" userId="f619c6e5d38ed7a7" providerId="LiveId" clId="{3D9CC0AD-F858-4347-868A-5CF24A68CAE7}" dt="2024-09-26T14:03:20.387" v="371" actId="20577"/>
        <pc:sldMkLst>
          <pc:docMk/>
          <pc:sldMk cId="0" sldId="1396"/>
        </pc:sldMkLst>
        <pc:spChg chg="mod">
          <ac:chgData name="Phil Gibbons" userId="f619c6e5d38ed7a7" providerId="LiveId" clId="{3D9CC0AD-F858-4347-868A-5CF24A68CAE7}" dt="2024-09-26T14:03:20.387" v="371" actId="20577"/>
          <ac:spMkLst>
            <pc:docMk/>
            <pc:sldMk cId="0" sldId="1396"/>
            <ac:spMk id="149507" creationId="{00000000-0000-0000-0000-000000000000}"/>
          </ac:spMkLst>
        </pc:spChg>
      </pc:sldChg>
      <pc:sldChg chg="add">
        <pc:chgData name="Phil Gibbons" userId="f619c6e5d38ed7a7" providerId="LiveId" clId="{3D9CC0AD-F858-4347-868A-5CF24A68CAE7}" dt="2024-09-21T18:08:06.832" v="347"/>
        <pc:sldMkLst>
          <pc:docMk/>
          <pc:sldMk cId="1484380226" sldId="139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droh:Google%20Drive:ics3:mem:corei7mm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2446470506976102E-2"/>
          <c:y val="2.981041113296817E-2"/>
          <c:w val="0.92164709674448586"/>
          <c:h val="0.84545352569321564"/>
        </c:manualLayout>
      </c:layout>
      <c:lineChart>
        <c:grouping val="standard"/>
        <c:varyColors val="0"/>
        <c:ser>
          <c:idx val="0"/>
          <c:order val="0"/>
          <c:tx>
            <c:strRef>
              <c:f>data!$B$1</c:f>
              <c:strCache>
                <c:ptCount val="1"/>
                <c:pt idx="0">
                  <c:v>jki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triangle"/>
            <c:size val="8"/>
            <c:spPr>
              <a:solidFill>
                <a:srgbClr val="C00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data!$B$2:$B$15</c:f>
              <c:numCache>
                <c:formatCode>General</c:formatCode>
                <c:ptCount val="14"/>
                <c:pt idx="0">
                  <c:v>4.8</c:v>
                </c:pt>
                <c:pt idx="1">
                  <c:v>4.68</c:v>
                </c:pt>
                <c:pt idx="2">
                  <c:v>4.6499999999999977</c:v>
                </c:pt>
                <c:pt idx="3">
                  <c:v>4.8</c:v>
                </c:pt>
                <c:pt idx="4">
                  <c:v>6.84</c:v>
                </c:pt>
                <c:pt idx="5">
                  <c:v>15.03</c:v>
                </c:pt>
                <c:pt idx="6">
                  <c:v>22.78</c:v>
                </c:pt>
                <c:pt idx="7">
                  <c:v>29.39</c:v>
                </c:pt>
                <c:pt idx="8">
                  <c:v>40.39</c:v>
                </c:pt>
                <c:pt idx="9">
                  <c:v>57.06</c:v>
                </c:pt>
                <c:pt idx="10">
                  <c:v>60.54</c:v>
                </c:pt>
                <c:pt idx="11">
                  <c:v>63.33</c:v>
                </c:pt>
                <c:pt idx="12">
                  <c:v>65.61</c:v>
                </c:pt>
                <c:pt idx="13">
                  <c:v>67.489999999999995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95-426C-A97F-7AB94C07456F}"/>
            </c:ext>
          </c:extLst>
        </c:ser>
        <c:ser>
          <c:idx val="1"/>
          <c:order val="1"/>
          <c:tx>
            <c:strRef>
              <c:f>data!$C$1</c:f>
              <c:strCache>
                <c:ptCount val="1"/>
                <c:pt idx="0">
                  <c:v>kji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diamond"/>
            <c:size val="9"/>
            <c:spPr>
              <a:solidFill>
                <a:srgbClr val="C00000"/>
              </a:solidFill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data!$C$2:$C$15</c:f>
              <c:numCache>
                <c:formatCode>General</c:formatCode>
                <c:ptCount val="14"/>
                <c:pt idx="0">
                  <c:v>4.83</c:v>
                </c:pt>
                <c:pt idx="1">
                  <c:v>4.72</c:v>
                </c:pt>
                <c:pt idx="2">
                  <c:v>4.6399999999999997</c:v>
                </c:pt>
                <c:pt idx="3">
                  <c:v>4.6899999999999986</c:v>
                </c:pt>
                <c:pt idx="4">
                  <c:v>6.83</c:v>
                </c:pt>
                <c:pt idx="5">
                  <c:v>15.1</c:v>
                </c:pt>
                <c:pt idx="6">
                  <c:v>22.68</c:v>
                </c:pt>
                <c:pt idx="7">
                  <c:v>29.18</c:v>
                </c:pt>
                <c:pt idx="8">
                  <c:v>40.26</c:v>
                </c:pt>
                <c:pt idx="9">
                  <c:v>57.02</c:v>
                </c:pt>
                <c:pt idx="10">
                  <c:v>60.53</c:v>
                </c:pt>
                <c:pt idx="11">
                  <c:v>63.34</c:v>
                </c:pt>
                <c:pt idx="12">
                  <c:v>65.62</c:v>
                </c:pt>
                <c:pt idx="13">
                  <c:v>67.53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95-426C-A97F-7AB94C07456F}"/>
            </c:ext>
          </c:extLst>
        </c:ser>
        <c:ser>
          <c:idx val="2"/>
          <c:order val="2"/>
          <c:tx>
            <c:strRef>
              <c:f>data!$D$1</c:f>
              <c:strCache>
                <c:ptCount val="1"/>
                <c:pt idx="0">
                  <c:v>ijk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diamond"/>
            <c:size val="8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data!$D$2:$D$15</c:f>
              <c:numCache>
                <c:formatCode>General</c:formatCode>
                <c:ptCount val="14"/>
                <c:pt idx="0">
                  <c:v>3.75</c:v>
                </c:pt>
                <c:pt idx="1">
                  <c:v>4.08</c:v>
                </c:pt>
                <c:pt idx="2">
                  <c:v>4.33</c:v>
                </c:pt>
                <c:pt idx="3">
                  <c:v>4.45</c:v>
                </c:pt>
                <c:pt idx="4">
                  <c:v>4.45</c:v>
                </c:pt>
                <c:pt idx="5">
                  <c:v>4.45</c:v>
                </c:pt>
                <c:pt idx="6">
                  <c:v>4.45</c:v>
                </c:pt>
                <c:pt idx="7">
                  <c:v>4.47</c:v>
                </c:pt>
                <c:pt idx="8">
                  <c:v>7.73</c:v>
                </c:pt>
                <c:pt idx="9">
                  <c:v>18.77</c:v>
                </c:pt>
                <c:pt idx="10">
                  <c:v>20.36</c:v>
                </c:pt>
                <c:pt idx="11">
                  <c:v>21.67</c:v>
                </c:pt>
                <c:pt idx="12">
                  <c:v>22.76</c:v>
                </c:pt>
                <c:pt idx="13">
                  <c:v>23.71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C95-426C-A97F-7AB94C07456F}"/>
            </c:ext>
          </c:extLst>
        </c:ser>
        <c:ser>
          <c:idx val="3"/>
          <c:order val="3"/>
          <c:tx>
            <c:strRef>
              <c:f>data!$E$1</c:f>
              <c:strCache>
                <c:ptCount val="1"/>
                <c:pt idx="0">
                  <c:v>jik</c:v>
                </c:pt>
              </c:strCache>
            </c:strRef>
          </c:tx>
          <c:spPr>
            <a:ln w="38100">
              <a:solidFill>
                <a:srgbClr val="336699"/>
              </a:solidFill>
            </a:ln>
          </c:spPr>
          <c:marker>
            <c:symbol val="triangle"/>
            <c:size val="5"/>
            <c:spPr>
              <a:solidFill>
                <a:srgbClr val="336699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data!$E$2:$E$15</c:f>
              <c:numCache>
                <c:formatCode>General</c:formatCode>
                <c:ptCount val="14"/>
                <c:pt idx="0">
                  <c:v>3.93</c:v>
                </c:pt>
                <c:pt idx="1">
                  <c:v>4.1399999999999997</c:v>
                </c:pt>
                <c:pt idx="2">
                  <c:v>4.3599999999999977</c:v>
                </c:pt>
                <c:pt idx="3">
                  <c:v>4.47</c:v>
                </c:pt>
                <c:pt idx="4">
                  <c:v>4.5199999999999996</c:v>
                </c:pt>
                <c:pt idx="5">
                  <c:v>4.5599999999999996</c:v>
                </c:pt>
                <c:pt idx="6">
                  <c:v>4.57</c:v>
                </c:pt>
                <c:pt idx="7">
                  <c:v>4.5999999999999996</c:v>
                </c:pt>
                <c:pt idx="8">
                  <c:v>7.96</c:v>
                </c:pt>
                <c:pt idx="9">
                  <c:v>19.05</c:v>
                </c:pt>
                <c:pt idx="10">
                  <c:v>20.59</c:v>
                </c:pt>
                <c:pt idx="11">
                  <c:v>21.86</c:v>
                </c:pt>
                <c:pt idx="12">
                  <c:v>22.92</c:v>
                </c:pt>
                <c:pt idx="13">
                  <c:v>23.82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C95-426C-A97F-7AB94C07456F}"/>
            </c:ext>
          </c:extLst>
        </c:ser>
        <c:ser>
          <c:idx val="4"/>
          <c:order val="4"/>
          <c:tx>
            <c:strRef>
              <c:f>data!$F$1</c:f>
              <c:strCache>
                <c:ptCount val="1"/>
                <c:pt idx="0">
                  <c:v>kij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diamond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data!$F$2:$F$15</c:f>
              <c:numCache>
                <c:formatCode>General</c:formatCode>
                <c:ptCount val="14"/>
                <c:pt idx="0">
                  <c:v>1.86</c:v>
                </c:pt>
                <c:pt idx="1">
                  <c:v>1.78</c:v>
                </c:pt>
                <c:pt idx="2">
                  <c:v>2.14</c:v>
                </c:pt>
                <c:pt idx="3">
                  <c:v>2.2999999999999998</c:v>
                </c:pt>
                <c:pt idx="4">
                  <c:v>2.23</c:v>
                </c:pt>
                <c:pt idx="5">
                  <c:v>2.1800000000000002</c:v>
                </c:pt>
                <c:pt idx="6">
                  <c:v>2.14</c:v>
                </c:pt>
                <c:pt idx="7">
                  <c:v>2.12</c:v>
                </c:pt>
                <c:pt idx="8">
                  <c:v>2.12</c:v>
                </c:pt>
                <c:pt idx="9">
                  <c:v>2.13</c:v>
                </c:pt>
                <c:pt idx="10">
                  <c:v>2.13</c:v>
                </c:pt>
                <c:pt idx="11">
                  <c:v>2.14</c:v>
                </c:pt>
                <c:pt idx="12">
                  <c:v>2.16</c:v>
                </c:pt>
                <c:pt idx="13">
                  <c:v>2.2200000000000002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C95-426C-A97F-7AB94C07456F}"/>
            </c:ext>
          </c:extLst>
        </c:ser>
        <c:ser>
          <c:idx val="5"/>
          <c:order val="5"/>
          <c:tx>
            <c:strRef>
              <c:f>data!$G$1</c:f>
              <c:strCache>
                <c:ptCount val="1"/>
                <c:pt idx="0">
                  <c:v>ikj</c:v>
                </c:pt>
              </c:strCache>
            </c:strRef>
          </c:tx>
          <c:spPr>
            <a:ln w="38100">
              <a:solidFill>
                <a:srgbClr val="008000"/>
              </a:solidFill>
            </a:ln>
          </c:spPr>
          <c:marker>
            <c:symbol val="triangle"/>
            <c:size val="8"/>
            <c:spPr>
              <a:solidFill>
                <a:srgbClr val="008000"/>
              </a:solidFill>
              <a:ln>
                <a:noFill/>
              </a:ln>
            </c:spPr>
          </c:marker>
          <c:cat>
            <c:numRef>
              <c:f>data!$A$2:$A$15</c:f>
              <c:numCache>
                <c:formatCode>General</c:formatCode>
                <c:ptCount val="1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  <c:pt idx="8">
                  <c:v>450</c:v>
                </c:pt>
                <c:pt idx="9">
                  <c:v>500</c:v>
                </c:pt>
                <c:pt idx="10">
                  <c:v>550</c:v>
                </c:pt>
                <c:pt idx="11">
                  <c:v>600</c:v>
                </c:pt>
                <c:pt idx="12">
                  <c:v>650</c:v>
                </c:pt>
                <c:pt idx="13">
                  <c:v>700</c:v>
                </c:pt>
              </c:numCache>
            </c:numRef>
          </c:cat>
          <c:val>
            <c:numRef>
              <c:f>data!$G$2:$G$15</c:f>
              <c:numCache>
                <c:formatCode>General</c:formatCode>
                <c:ptCount val="14"/>
                <c:pt idx="0">
                  <c:v>1.78</c:v>
                </c:pt>
                <c:pt idx="1">
                  <c:v>1.8</c:v>
                </c:pt>
                <c:pt idx="2">
                  <c:v>2.12</c:v>
                </c:pt>
                <c:pt idx="3">
                  <c:v>2.0299999999999998</c:v>
                </c:pt>
                <c:pt idx="4">
                  <c:v>1.96</c:v>
                </c:pt>
                <c:pt idx="5">
                  <c:v>1.92</c:v>
                </c:pt>
                <c:pt idx="6">
                  <c:v>1.89</c:v>
                </c:pt>
                <c:pt idx="7">
                  <c:v>1.86</c:v>
                </c:pt>
                <c:pt idx="8">
                  <c:v>1.86</c:v>
                </c:pt>
                <c:pt idx="9">
                  <c:v>1.88</c:v>
                </c:pt>
                <c:pt idx="10">
                  <c:v>1.89</c:v>
                </c:pt>
                <c:pt idx="11">
                  <c:v>1.9</c:v>
                </c:pt>
                <c:pt idx="12">
                  <c:v>1.91</c:v>
                </c:pt>
                <c:pt idx="13">
                  <c:v>1.95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C95-426C-A97F-7AB94C0745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194112"/>
        <c:axId val="71204864"/>
      </c:lineChart>
      <c:catAx>
        <c:axId val="71194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Array size (n)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1750" cap="sq"/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204864"/>
        <c:crossesAt val="0"/>
        <c:auto val="1"/>
        <c:lblAlgn val="ctr"/>
        <c:lblOffset val="100"/>
        <c:noMultiLvlLbl val="0"/>
      </c:catAx>
      <c:valAx>
        <c:axId val="71204864"/>
        <c:scaling>
          <c:logBase val="10"/>
          <c:orientation val="minMax"/>
          <c:min val="1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minorGridlines>
          <c:spPr>
            <a:ln w="25400">
              <a:solidFill>
                <a:srgbClr val="FFFFFF"/>
              </a:solidFill>
            </a:ln>
          </c:spPr>
        </c:minorGridlines>
        <c:numFmt formatCode="General" sourceLinked="1"/>
        <c:majorTickMark val="out"/>
        <c:minorTickMark val="out"/>
        <c:tickLblPos val="nextTo"/>
        <c:spPr>
          <a:ln>
            <a:noFill/>
          </a:ln>
        </c:spPr>
        <c:txPr>
          <a:bodyPr/>
          <a:lstStyle/>
          <a:p>
            <a:pPr>
              <a:defRPr sz="1600" b="1">
                <a:latin typeface="Calibri" panose="020F0502020204030204" pitchFamily="34" charset="0"/>
              </a:defRPr>
            </a:pPr>
            <a:endParaRPr lang="en-US"/>
          </a:p>
        </c:txPr>
        <c:crossAx val="71194112"/>
        <c:crosses val="autoZero"/>
        <c:crossBetween val="midCat"/>
        <c:minorUnit val="10"/>
      </c:valAx>
      <c:spPr>
        <a:solidFill>
          <a:srgbClr val="FFFFFF">
            <a:lumMod val="95000"/>
          </a:srgbClr>
        </a:solidFill>
      </c:spPr>
    </c:plotArea>
    <c:legend>
      <c:legendPos val="r"/>
      <c:layout>
        <c:manualLayout>
          <c:xMode val="edge"/>
          <c:yMode val="edge"/>
          <c:x val="0.11315789473684212"/>
          <c:y val="0.11451644449980126"/>
          <c:w val="0.1134502923976608"/>
          <c:h val="0.28239216893937535"/>
        </c:manualLayout>
      </c:layout>
      <c:overlay val="0"/>
      <c:spPr>
        <a:ln>
          <a:noFill/>
        </a:ln>
      </c:spPr>
      <c:txPr>
        <a:bodyPr/>
        <a:lstStyle/>
        <a:p>
          <a:pPr>
            <a:defRPr sz="1600" b="1">
              <a:latin typeface="Courier New" panose="02070309020205020404" pitchFamily="49" charset="0"/>
              <a:cs typeface="Courier New" panose="02070309020205020404" pitchFamily="49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>
          <a:latin typeface="Arial"/>
        </a:defRPr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43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977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r>
              <a:rPr lang="en-US" dirty="0"/>
              <a:t>Pause at the end of this slide to consider that M[0] and M[8] have nothing to do with one another, but that they interfere with one </a:t>
            </a:r>
            <a:r>
              <a:rPr lang="en-US" dirty="0" err="1"/>
              <a:t>anothers</a:t>
            </a:r>
            <a:r>
              <a:rPr lang="en-US" dirty="0"/>
              <a:t>’ existences in the cache.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68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37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8413" y="727075"/>
            <a:ext cx="4773612" cy="3581400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778" y="4551798"/>
            <a:ext cx="5354947" cy="4315104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1276247" y="726094"/>
            <a:ext cx="4752421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308" tIns="47654" rIns="95308" bIns="47654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F64717-A5A5-4C4E-9291-2F18B7410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278663" y="726094"/>
            <a:ext cx="4754835" cy="358260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3184" y="4554201"/>
            <a:ext cx="5356133" cy="4314943"/>
          </a:xfrm>
          <a:noFill/>
          <a:ln/>
        </p:spPr>
        <p:txBody>
          <a:bodyPr lIns="95683" tIns="47003" rIns="95683" bIns="47003"/>
          <a:lstStyle/>
          <a:p>
            <a:endParaRPr lang="en-US"/>
          </a:p>
        </p:txBody>
      </p:sp>
      <p:sp>
        <p:nvSpPr>
          <p:cNvPr id="4096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5963"/>
            <a:ext cx="4795838" cy="3598862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019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Matrix Multiplication image from Wikimedia, attribution: </a:t>
            </a:r>
            <a:br>
              <a:rPr lang="en-US" dirty="0"/>
            </a:br>
            <a:r>
              <a:rPr lang="en-US" dirty="0"/>
              <a:t>By </a:t>
            </a:r>
            <a:r>
              <a:rPr lang="en-US" dirty="0" err="1"/>
              <a:t>File:Matrix</a:t>
            </a:r>
            <a:r>
              <a:rPr lang="en-US" dirty="0"/>
              <a:t> multiplication </a:t>
            </a:r>
            <a:r>
              <a:rPr lang="en-US" dirty="0" err="1"/>
              <a:t>diagram.svg:User:BilouSee</a:t>
            </a:r>
            <a:r>
              <a:rPr lang="en-US" dirty="0"/>
              <a:t> below. - This file was derived from: Matrix multiplication </a:t>
            </a:r>
            <a:r>
              <a:rPr lang="en-US" dirty="0" err="1"/>
              <a:t>diagram.svg</a:t>
            </a:r>
            <a:r>
              <a:rPr lang="en-US" dirty="0"/>
              <a:t>, CC BY-SA 3.0,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=15175268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523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431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161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593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866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n/8 – comes from taking n and doing it in chunks of 8 that fit in a cache line, with perfect stride 1 accesses.</a:t>
            </a:r>
          </a:p>
          <a:p>
            <a:r>
              <a:rPr lang="en-US" dirty="0"/>
              <a:t>N – comes from missing on everything but the 1 double needed going down a column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868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2n/B comes from doing n/B blocks of size B^2 in each source matrix</a:t>
            </a:r>
          </a:p>
          <a:p>
            <a:r>
              <a:rPr lang="en-US" dirty="0"/>
              <a:t>B^2 / 8 comes from taking B^2 bytes per block and perfectly caching them 8 doubles at a time.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251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n/B is the dimension of the matrix in blocks. (n/B)^2  is the number of iterations.   </a:t>
            </a:r>
            <a:r>
              <a:rPr lang="en-US" dirty="0" err="1"/>
              <a:t>nB</a:t>
            </a:r>
            <a:r>
              <a:rPr lang="en-US" dirty="0"/>
              <a:t>/4 is the misses per iteration.  N^3/4B is the total miss count.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20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47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3B^2 to accommodate M3 = M1 x M2, with M1,2,3 all supplying blocks of dim B^2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416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233987" y="726094"/>
            <a:ext cx="4835733" cy="358052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1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974391" y="4554201"/>
            <a:ext cx="5354925" cy="4314943"/>
          </a:xfrm>
          <a:noFill/>
          <a:ln/>
        </p:spPr>
        <p:txBody>
          <a:bodyPr wrap="none" lIns="95088" tIns="47544" rIns="95088" bIns="47544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087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09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579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555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414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16byte direct mapped $, 4B blocks -&gt; must be 4 sets to account for all 16B of cache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02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from block with set index bits 00 to 01, displace the line sitting in set 0 from the block with set index 00.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113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 = 64 (2^6)</a:t>
            </a:r>
          </a:p>
          <a:p>
            <a:r>
              <a:rPr lang="en-US" dirty="0"/>
              <a:t>E = 8 (2^3)</a:t>
            </a:r>
          </a:p>
          <a:p>
            <a:r>
              <a:rPr lang="en-US" dirty="0"/>
              <a:t>S = 64 (2^6) [need to infer from B, E, and Cache Size]</a:t>
            </a:r>
          </a:p>
          <a:p>
            <a:r>
              <a:rPr lang="en-US" dirty="0"/>
              <a:t>Cache Size = 2^15 (32768)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62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402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0x010 =&gt; 0000 0001 0000, say that it awkwardly segments the bits, but that’s 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38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796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587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34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F64717-A5A5-4C4E-9291-2F18B7410B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654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482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latin typeface="Calibri" pitchFamily="34" charset="0"/>
              </a:rPr>
              <a:t>Bryant</a:t>
            </a:r>
            <a:r>
              <a:rPr lang="en-US" sz="1000" b="0" i="0" baseline="0" dirty="0">
                <a:latin typeface="Calibri" pitchFamily="34" charset="0"/>
              </a:rPr>
              <a:t> and </a:t>
            </a:r>
            <a:r>
              <a:rPr lang="en-US" sz="1000" b="0" i="0" baseline="0" dirty="0" err="1">
                <a:latin typeface="Calibri" pitchFamily="34" charset="0"/>
              </a:rPr>
              <a:t>O’Hallaron</a:t>
            </a:r>
            <a:r>
              <a:rPr lang="en-US" sz="1000" b="0" i="0" baseline="0" dirty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" y="1295400"/>
            <a:ext cx="9093416" cy="47244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B87060-9CA1-44CC-939E-8B0D1195A2FF}"/>
              </a:ext>
            </a:extLst>
          </p:cNvPr>
          <p:cNvSpPr txBox="1"/>
          <p:nvPr/>
        </p:nvSpPr>
        <p:spPr>
          <a:xfrm>
            <a:off x="4231075" y="4648200"/>
            <a:ext cx="8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14-513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FE2BDB-EFF5-4A0C-917F-CE029070F9C4}"/>
              </a:ext>
            </a:extLst>
          </p:cNvPr>
          <p:cNvSpPr txBox="1"/>
          <p:nvPr/>
        </p:nvSpPr>
        <p:spPr>
          <a:xfrm>
            <a:off x="6705600" y="4709756"/>
            <a:ext cx="611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anose="020B0506020104020203" pitchFamily="34" charset="0"/>
              </a:rPr>
              <a:t>18-613</a:t>
            </a:r>
          </a:p>
        </p:txBody>
      </p:sp>
    </p:spTree>
    <p:extLst>
      <p:ext uri="{BB962C8B-B14F-4D97-AF65-F5344CB8AC3E}">
        <p14:creationId xmlns:p14="http://schemas.microsoft.com/office/powerpoint/2010/main" val="4042517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Cache Organization (S, E, B)</a:t>
            </a:r>
            <a:endParaRPr lang="en-US" dirty="0"/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4114801" y="-495835"/>
            <a:ext cx="228600" cy="4648201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905000" y="2078999"/>
            <a:ext cx="4648200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cxnSp>
        <p:nvCxnSpPr>
          <p:cNvPr id="45" name="Straight Connector 44"/>
          <p:cNvCxnSpPr/>
          <p:nvPr/>
        </p:nvCxnSpPr>
        <p:spPr bwMode="auto">
          <a:xfrm>
            <a:off x="2133600" y="4019283"/>
            <a:ext cx="4267200" cy="1111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524000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886200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333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59" name="Straight Connector 58"/>
          <p:cNvCxnSpPr>
            <a:endCxn id="61" idx="1"/>
          </p:cNvCxnSpPr>
          <p:nvPr/>
        </p:nvCxnSpPr>
        <p:spPr bwMode="auto">
          <a:xfrm flipV="1">
            <a:off x="6553202" y="2070349"/>
            <a:ext cx="596798" cy="10416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7150000" y="1885683"/>
            <a:ext cx="470000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set</a:t>
            </a: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6096000" y="2338583"/>
            <a:ext cx="914400" cy="13845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6971766" y="227835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line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905000" y="2647683"/>
            <a:ext cx="4648200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5" name="Group 86"/>
          <p:cNvGrpSpPr/>
          <p:nvPr/>
        </p:nvGrpSpPr>
        <p:grpSpPr>
          <a:xfrm>
            <a:off x="1905000" y="3221999"/>
            <a:ext cx="4648200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6" name="Group 92"/>
          <p:cNvGrpSpPr/>
          <p:nvPr/>
        </p:nvGrpSpPr>
        <p:grpSpPr>
          <a:xfrm>
            <a:off x="1905000" y="4288799"/>
            <a:ext cx="4648200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99" name="Trapezoid 98"/>
          <p:cNvSpPr/>
          <p:nvPr/>
        </p:nvSpPr>
        <p:spPr bwMode="auto">
          <a:xfrm>
            <a:off x="2146824" y="4709564"/>
            <a:ext cx="3523449" cy="865914"/>
          </a:xfrm>
          <a:prstGeom prst="trapezoid">
            <a:avLst>
              <a:gd name="adj" fmla="val 135061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2146824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6450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917673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4178468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5092868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4451073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585224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742478" y="5689778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2273468" y="5702122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4496145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012058" y="6374902"/>
            <a:ext cx="392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931068" y="5038611"/>
            <a:ext cx="2911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Cache size</a:t>
            </a:r>
          </a:p>
          <a:p>
            <a:r>
              <a:rPr lang="en-US" i="1" dirty="0">
                <a:latin typeface="Calibri" pitchFamily="34" charset="0"/>
              </a:rPr>
              <a:t> = S x E x B data bytes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43288" y="6336268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55" name="Straight Connector 54"/>
          <p:cNvCxnSpPr/>
          <p:nvPr/>
        </p:nvCxnSpPr>
        <p:spPr bwMode="auto">
          <a:xfrm rot="5400000" flipH="1" flipV="1">
            <a:off x="2285206" y="6158528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7" grpId="0" animBg="1"/>
      <p:bldP spid="78" grpId="0"/>
      <p:bldP spid="100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Read</a:t>
            </a:r>
          </a:p>
        </p:txBody>
      </p:sp>
      <p:sp>
        <p:nvSpPr>
          <p:cNvPr id="8" name="AutoShape 16"/>
          <p:cNvSpPr>
            <a:spLocks/>
          </p:cNvSpPr>
          <p:nvPr/>
        </p:nvSpPr>
        <p:spPr bwMode="auto">
          <a:xfrm rot="5400000">
            <a:off x="3558235" y="-290401"/>
            <a:ext cx="228600" cy="4237334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grpSp>
        <p:nvGrpSpPr>
          <p:cNvPr id="3" name="Group 79"/>
          <p:cNvGrpSpPr/>
          <p:nvPr/>
        </p:nvGrpSpPr>
        <p:grpSpPr>
          <a:xfrm>
            <a:off x="1553867" y="2078999"/>
            <a:ext cx="4237333" cy="492484"/>
            <a:chOff x="1637766" y="1995289"/>
            <a:chExt cx="4648200" cy="49248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5" name="Straight Connector 44"/>
          <p:cNvCxnSpPr/>
          <p:nvPr/>
        </p:nvCxnSpPr>
        <p:spPr bwMode="auto">
          <a:xfrm>
            <a:off x="1782467" y="4019283"/>
            <a:ext cx="3875673" cy="10096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067735"/>
            <a:ext cx="228600" cy="27328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300213" y="1344634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</a:t>
            </a:r>
            <a:r>
              <a:rPr lang="en-US" sz="1800" baseline="30000" dirty="0">
                <a:latin typeface="Calibri" pitchFamily="34" charset="0"/>
              </a:rPr>
              <a:t>e</a:t>
            </a:r>
            <a:r>
              <a:rPr lang="en-US" sz="1800" dirty="0">
                <a:latin typeface="Calibri" pitchFamily="34" charset="0"/>
              </a:rPr>
              <a:t> lines per set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6200" y="3244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grpSp>
        <p:nvGrpSpPr>
          <p:cNvPr id="4" name="Group 80"/>
          <p:cNvGrpSpPr/>
          <p:nvPr/>
        </p:nvGrpSpPr>
        <p:grpSpPr>
          <a:xfrm>
            <a:off x="1553867" y="2647683"/>
            <a:ext cx="4237333" cy="492484"/>
            <a:chOff x="1637766" y="1995289"/>
            <a:chExt cx="4648200" cy="492484"/>
          </a:xfrm>
        </p:grpSpPr>
        <p:sp>
          <p:nvSpPr>
            <p:cNvPr id="82" name="Rectangle 81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" name="Group 86"/>
          <p:cNvGrpSpPr/>
          <p:nvPr/>
        </p:nvGrpSpPr>
        <p:grpSpPr>
          <a:xfrm>
            <a:off x="1553867" y="3221999"/>
            <a:ext cx="4237333" cy="492484"/>
            <a:chOff x="1637766" y="1995289"/>
            <a:chExt cx="4648200" cy="492484"/>
          </a:xfrm>
        </p:grpSpPr>
        <p:sp>
          <p:nvSpPr>
            <p:cNvPr id="88" name="Rectangle 87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Group 92"/>
          <p:cNvGrpSpPr/>
          <p:nvPr/>
        </p:nvGrpSpPr>
        <p:grpSpPr>
          <a:xfrm>
            <a:off x="1553867" y="4288799"/>
            <a:ext cx="4237333" cy="492484"/>
            <a:chOff x="1637766" y="1995289"/>
            <a:chExt cx="4648200" cy="492484"/>
          </a:xfrm>
        </p:grpSpPr>
        <p:sp>
          <p:nvSpPr>
            <p:cNvPr id="94" name="Rectangle 93"/>
            <p:cNvSpPr/>
            <p:nvPr/>
          </p:nvSpPr>
          <p:spPr bwMode="auto">
            <a:xfrm>
              <a:off x="1637766" y="1995289"/>
              <a:ext cx="4648200" cy="49248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1784795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3048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4953000" y="2090806"/>
              <a:ext cx="1187005" cy="312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349839" y="2254873"/>
              <a:ext cx="609600" cy="1588"/>
            </a:xfrm>
            <a:prstGeom prst="line">
              <a:avLst/>
            </a:prstGeom>
            <a:noFill/>
            <a:ln w="762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9" name="Trapezoid 98"/>
          <p:cNvSpPr/>
          <p:nvPr/>
        </p:nvSpPr>
        <p:spPr bwMode="auto">
          <a:xfrm>
            <a:off x="1619863" y="4709564"/>
            <a:ext cx="3523449" cy="865914"/>
          </a:xfrm>
          <a:prstGeom prst="trapezoid">
            <a:avLst>
              <a:gd name="adj" fmla="val 141754"/>
            </a:avLst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1619863" y="5575478"/>
            <a:ext cx="3523449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1181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66" name="Rectangle 65"/>
          <p:cNvSpPr/>
          <p:nvPr/>
        </p:nvSpPr>
        <p:spPr bwMode="auto">
          <a:xfrm>
            <a:off x="3390712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3651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68" name="Rectangle 67"/>
          <p:cNvSpPr/>
          <p:nvPr/>
        </p:nvSpPr>
        <p:spPr bwMode="auto">
          <a:xfrm>
            <a:off x="4565907" y="5689778"/>
            <a:ext cx="4572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B-1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3924112" y="5689778"/>
            <a:ext cx="6417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058263" y="5841384"/>
            <a:ext cx="457200" cy="1588"/>
          </a:xfrm>
          <a:prstGeom prst="line">
            <a:avLst/>
          </a:prstGeom>
          <a:noFill/>
          <a:ln w="381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ectangle 71"/>
          <p:cNvSpPr/>
          <p:nvPr/>
        </p:nvSpPr>
        <p:spPr bwMode="auto">
          <a:xfrm>
            <a:off x="2215517" y="5689778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1746507" y="5689778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406653" y="6277367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 bit</a:t>
            </a:r>
          </a:p>
        </p:txBody>
      </p:sp>
      <p:cxnSp>
        <p:nvCxnSpPr>
          <p:cNvPr id="76" name="Straight Connector 75"/>
          <p:cNvCxnSpPr/>
          <p:nvPr/>
        </p:nvCxnSpPr>
        <p:spPr bwMode="auto">
          <a:xfrm rot="5400000" flipH="1" flipV="1">
            <a:off x="1748601" y="6144414"/>
            <a:ext cx="304800" cy="158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AutoShape 16"/>
          <p:cNvSpPr>
            <a:spLocks/>
          </p:cNvSpPr>
          <p:nvPr/>
        </p:nvSpPr>
        <p:spPr bwMode="auto">
          <a:xfrm rot="16200000" flipV="1">
            <a:off x="3969184" y="5333467"/>
            <a:ext cx="228600" cy="1905000"/>
          </a:xfrm>
          <a:prstGeom prst="leftBrace">
            <a:avLst>
              <a:gd name="adj1" fmla="val 13697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485097" y="6374902"/>
            <a:ext cx="383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 = 2</a:t>
            </a:r>
            <a:r>
              <a:rPr lang="en-US" sz="1800" baseline="30000" dirty="0">
                <a:latin typeface="Calibri" pitchFamily="34" charset="0"/>
              </a:rPr>
              <a:t>b</a:t>
            </a:r>
            <a:r>
              <a:rPr lang="en-US" sz="1800" dirty="0">
                <a:latin typeface="Calibri" pitchFamily="34" charset="0"/>
              </a:rPr>
              <a:t> bytes per cache block (the data)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6337478" y="28533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7328078" y="28533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s bits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8090078" y="2853352"/>
            <a:ext cx="6858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b bits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248400" y="2513390"/>
            <a:ext cx="181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word:</a:t>
            </a:r>
          </a:p>
        </p:txBody>
      </p:sp>
      <p:sp>
        <p:nvSpPr>
          <p:cNvPr id="58" name="AutoShape 16"/>
          <p:cNvSpPr>
            <a:spLocks/>
          </p:cNvSpPr>
          <p:nvPr/>
        </p:nvSpPr>
        <p:spPr bwMode="auto">
          <a:xfrm rot="16200000" flipV="1">
            <a:off x="6718478" y="2822218"/>
            <a:ext cx="228600" cy="9905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0" name="AutoShape 16"/>
          <p:cNvSpPr>
            <a:spLocks/>
          </p:cNvSpPr>
          <p:nvPr/>
        </p:nvSpPr>
        <p:spPr bwMode="auto">
          <a:xfrm rot="16200000" flipV="1">
            <a:off x="7594779" y="2933702"/>
            <a:ext cx="228600" cy="761998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" name="AutoShape 16"/>
          <p:cNvSpPr>
            <a:spLocks/>
          </p:cNvSpPr>
          <p:nvPr/>
        </p:nvSpPr>
        <p:spPr bwMode="auto">
          <a:xfrm rot="16200000" flipV="1">
            <a:off x="8280578" y="3009901"/>
            <a:ext cx="228600" cy="609600"/>
          </a:xfrm>
          <a:prstGeom prst="leftBrace">
            <a:avLst>
              <a:gd name="adj1" fmla="val 75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594772" y="3365678"/>
            <a:ext cx="48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tag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360273" y="3364468"/>
            <a:ext cx="705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set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index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033195" y="3364468"/>
            <a:ext cx="738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block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offset</a:t>
            </a:r>
          </a:p>
        </p:txBody>
      </p:sp>
      <p:cxnSp>
        <p:nvCxnSpPr>
          <p:cNvPr id="93" name="Shape 92"/>
          <p:cNvCxnSpPr>
            <a:stCxn id="80" idx="2"/>
            <a:endCxn id="94" idx="3"/>
          </p:cNvCxnSpPr>
          <p:nvPr/>
        </p:nvCxnSpPr>
        <p:spPr bwMode="auto">
          <a:xfrm rot="5400000">
            <a:off x="6489930" y="3312069"/>
            <a:ext cx="524242" cy="1921702"/>
          </a:xfrm>
          <a:prstGeom prst="bentConnector2">
            <a:avLst/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Elbow Connector 101"/>
          <p:cNvCxnSpPr>
            <a:stCxn id="81" idx="2"/>
            <a:endCxn id="67" idx="0"/>
          </p:cNvCxnSpPr>
          <p:nvPr/>
        </p:nvCxnSpPr>
        <p:spPr bwMode="auto">
          <a:xfrm rot="5400000">
            <a:off x="5255680" y="2542930"/>
            <a:ext cx="1678979" cy="4614717"/>
          </a:xfrm>
          <a:prstGeom prst="bentConnector3">
            <a:avLst>
              <a:gd name="adj1" fmla="val 63807"/>
            </a:avLst>
          </a:prstGeom>
          <a:noFill/>
          <a:ln w="254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4" name="TextBox 103"/>
          <p:cNvSpPr txBox="1"/>
          <p:nvPr/>
        </p:nvSpPr>
        <p:spPr>
          <a:xfrm>
            <a:off x="6471298" y="5054956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data begins at this offset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6311007" y="531674"/>
            <a:ext cx="2415982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set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Check if any line in set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has matching tag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Yes + line valid: hit</a:t>
            </a:r>
          </a:p>
          <a:p>
            <a:pPr marL="115888" indent="-115888">
              <a:buFont typeface="Arial" pitchFamily="34" charset="0"/>
              <a:buChar char="•"/>
            </a:pP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Locate data starting</a:t>
            </a:r>
            <a:br>
              <a:rPr lang="en-US" sz="1800" i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at offset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4" grpId="0"/>
      <p:bldP spid="77" grpId="0" animBg="1"/>
      <p:bldP spid="78" grpId="0"/>
      <p:bldP spid="1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6875252" y="3344174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124974" y="3242096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9" grpId="0"/>
      <p:bldP spid="26" grpId="0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Direct Mapped Cache (E = 1)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154668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251878" y="270216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013878" y="270216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183" name="Shape 182"/>
          <p:cNvCxnSpPr>
            <a:stCxn id="129" idx="2"/>
          </p:cNvCxnSpPr>
          <p:nvPr/>
        </p:nvCxnSpPr>
        <p:spPr bwMode="auto">
          <a:xfrm rot="5400000">
            <a:off x="6293638" y="2051660"/>
            <a:ext cx="417890" cy="2260590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hape 60"/>
          <p:cNvCxnSpPr>
            <a:stCxn id="128" idx="1"/>
          </p:cNvCxnSpPr>
          <p:nvPr/>
        </p:nvCxnSpPr>
        <p:spPr bwMode="auto">
          <a:xfrm rot="10800000" flipV="1">
            <a:off x="2478652" y="2837586"/>
            <a:ext cx="3782627" cy="400914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2368639" y="2514600"/>
            <a:ext cx="261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assume yes (= hit)</a:t>
            </a:r>
          </a:p>
        </p:txBody>
      </p:sp>
      <p:cxnSp>
        <p:nvCxnSpPr>
          <p:cNvPr id="68" name="Straight Connector 67"/>
          <p:cNvCxnSpPr/>
          <p:nvPr/>
        </p:nvCxnSpPr>
        <p:spPr bwMode="auto">
          <a:xfrm rot="5400000">
            <a:off x="1582476" y="303804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 +</a:t>
            </a:r>
          </a:p>
        </p:txBody>
      </p:sp>
      <p:cxnSp>
        <p:nvCxnSpPr>
          <p:cNvPr id="71" name="Elbow Connector 70"/>
          <p:cNvCxnSpPr>
            <a:stCxn id="130" idx="2"/>
          </p:cNvCxnSpPr>
          <p:nvPr/>
        </p:nvCxnSpPr>
        <p:spPr bwMode="auto">
          <a:xfrm rot="5400000">
            <a:off x="5976408" y="1245569"/>
            <a:ext cx="570290" cy="4025173"/>
          </a:xfrm>
          <a:prstGeom prst="bentConnector3">
            <a:avLst>
              <a:gd name="adj1" fmla="val 175089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Down Arrow 25"/>
          <p:cNvSpPr/>
          <p:nvPr/>
        </p:nvSpPr>
        <p:spPr bwMode="auto">
          <a:xfrm flipV="1">
            <a:off x="4330522" y="35814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40656" y="4659868"/>
            <a:ext cx="2017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(4 Bytes) is here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200" y="5715000"/>
            <a:ext cx="7874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If tag doesn’t match (= miss): </a:t>
            </a:r>
            <a:r>
              <a:rPr lang="en-US" dirty="0">
                <a:latin typeface="Calibri" pitchFamily="34" charset="0"/>
              </a:rPr>
              <a:t>old line is evicted and replaced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40" name="Rectangle 1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Direct-Mapped Cache Simulation</a:t>
            </a: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3211513" y="1371600"/>
            <a:ext cx="5856287" cy="3167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4-bit addresses (address space size M=16 bytes)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S=4 sets, E=1 blocks/set, B=2 bytes/block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Address trace (reads, one byte per read):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	[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],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1	[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],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7	[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],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8	[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],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0	[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]</a:t>
            </a: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46513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584200" y="1295400"/>
            <a:ext cx="528990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=1</a:t>
            </a:r>
          </a:p>
        </p:txBody>
      </p:sp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1212850" y="1295400"/>
            <a:ext cx="54078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=2</a:t>
            </a:r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1952625" y="1295400"/>
            <a:ext cx="57522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b=1</a:t>
            </a:r>
          </a:p>
        </p:txBody>
      </p:sp>
      <p:sp>
        <p:nvSpPr>
          <p:cNvPr id="149513" name="Rectangle 9"/>
          <p:cNvSpPr>
            <a:spLocks noChangeArrowheads="1"/>
          </p:cNvSpPr>
          <p:nvPr/>
        </p:nvSpPr>
        <p:spPr bwMode="auto">
          <a:xfrm>
            <a:off x="1182688" y="1633736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xx</a:t>
            </a:r>
          </a:p>
        </p:txBody>
      </p:sp>
      <p:sp>
        <p:nvSpPr>
          <p:cNvPr id="149514" name="Rectangle 10"/>
          <p:cNvSpPr>
            <a:spLocks noChangeArrowheads="1"/>
          </p:cNvSpPr>
          <p:nvPr/>
        </p:nvSpPr>
        <p:spPr bwMode="auto">
          <a:xfrm>
            <a:off x="1898650" y="1633736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</a:p>
        </p:txBody>
      </p:sp>
      <p:grpSp>
        <p:nvGrpSpPr>
          <p:cNvPr id="2" name="Group 175"/>
          <p:cNvGrpSpPr>
            <a:grpSpLocks/>
          </p:cNvGrpSpPr>
          <p:nvPr/>
        </p:nvGrpSpPr>
        <p:grpSpPr bwMode="auto">
          <a:xfrm>
            <a:off x="3352800" y="513715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516" name="Rectangle 12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149517" name="Rectangle 13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49518" name="Rectangle 14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149519" name="Rectangle 15"/>
          <p:cNvSpPr>
            <a:spLocks noChangeArrowheads="1"/>
          </p:cNvSpPr>
          <p:nvPr/>
        </p:nvSpPr>
        <p:spPr bwMode="auto">
          <a:xfrm>
            <a:off x="3502025" y="4724400"/>
            <a:ext cx="310982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</a:t>
            </a:r>
          </a:p>
        </p:txBody>
      </p:sp>
      <p:sp>
        <p:nvSpPr>
          <p:cNvPr id="149520" name="Rectangle 16"/>
          <p:cNvSpPr>
            <a:spLocks noChangeArrowheads="1"/>
          </p:cNvSpPr>
          <p:nvPr/>
        </p:nvSpPr>
        <p:spPr bwMode="auto">
          <a:xfrm>
            <a:off x="3979862" y="4724400"/>
            <a:ext cx="53126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Tag</a:t>
            </a:r>
          </a:p>
        </p:txBody>
      </p:sp>
      <p:sp>
        <p:nvSpPr>
          <p:cNvPr id="149521" name="Rectangle 17"/>
          <p:cNvSpPr>
            <a:spLocks noChangeArrowheads="1"/>
          </p:cNvSpPr>
          <p:nvPr/>
        </p:nvSpPr>
        <p:spPr bwMode="auto">
          <a:xfrm>
            <a:off x="4937125" y="4724400"/>
            <a:ext cx="74141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Block</a:t>
            </a:r>
          </a:p>
        </p:txBody>
      </p:sp>
      <p:sp>
        <p:nvSpPr>
          <p:cNvPr id="149522" name="Rectangle 18"/>
          <p:cNvSpPr>
            <a:spLocks noChangeArrowheads="1"/>
          </p:cNvSpPr>
          <p:nvPr/>
        </p:nvSpPr>
        <p:spPr bwMode="auto">
          <a:xfrm>
            <a:off x="3352800" y="54467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</a:p>
        </p:txBody>
      </p:sp>
      <p:sp>
        <p:nvSpPr>
          <p:cNvPr id="149523" name="Rectangle 19"/>
          <p:cNvSpPr>
            <a:spLocks noChangeArrowheads="1"/>
          </p:cNvSpPr>
          <p:nvPr/>
        </p:nvSpPr>
        <p:spPr bwMode="auto">
          <a:xfrm>
            <a:off x="3927475" y="54467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524" name="Rectangle 20"/>
          <p:cNvSpPr>
            <a:spLocks noChangeArrowheads="1"/>
          </p:cNvSpPr>
          <p:nvPr/>
        </p:nvSpPr>
        <p:spPr bwMode="auto">
          <a:xfrm>
            <a:off x="4595812" y="54467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525" name="Rectangle 21"/>
          <p:cNvSpPr>
            <a:spLocks noChangeArrowheads="1"/>
          </p:cNvSpPr>
          <p:nvPr/>
        </p:nvSpPr>
        <p:spPr bwMode="auto">
          <a:xfrm>
            <a:off x="3352800" y="577056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</a:p>
        </p:txBody>
      </p:sp>
      <p:sp>
        <p:nvSpPr>
          <p:cNvPr id="149526" name="Rectangle 22"/>
          <p:cNvSpPr>
            <a:spLocks noChangeArrowheads="1"/>
          </p:cNvSpPr>
          <p:nvPr/>
        </p:nvSpPr>
        <p:spPr bwMode="auto">
          <a:xfrm>
            <a:off x="3927475" y="577056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527" name="Rectangle 23"/>
          <p:cNvSpPr>
            <a:spLocks noChangeArrowheads="1"/>
          </p:cNvSpPr>
          <p:nvPr/>
        </p:nvSpPr>
        <p:spPr bwMode="auto">
          <a:xfrm>
            <a:off x="4595812" y="577056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528" name="Rectangle 24"/>
          <p:cNvSpPr>
            <a:spLocks noChangeArrowheads="1"/>
          </p:cNvSpPr>
          <p:nvPr/>
        </p:nvSpPr>
        <p:spPr bwMode="auto">
          <a:xfrm>
            <a:off x="3352800" y="6094413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</a:p>
        </p:txBody>
      </p:sp>
      <p:sp>
        <p:nvSpPr>
          <p:cNvPr id="149529" name="Rectangle 25"/>
          <p:cNvSpPr>
            <a:spLocks noChangeArrowheads="1"/>
          </p:cNvSpPr>
          <p:nvPr/>
        </p:nvSpPr>
        <p:spPr bwMode="auto">
          <a:xfrm>
            <a:off x="3927475" y="6094413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530" name="Rectangle 26"/>
          <p:cNvSpPr>
            <a:spLocks noChangeArrowheads="1"/>
          </p:cNvSpPr>
          <p:nvPr/>
        </p:nvSpPr>
        <p:spPr bwMode="auto">
          <a:xfrm>
            <a:off x="4595812" y="6094413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9678" name="Text Box 174"/>
          <p:cNvSpPr txBox="1">
            <a:spLocks noChangeArrowheads="1"/>
          </p:cNvSpPr>
          <p:nvPr/>
        </p:nvSpPr>
        <p:spPr bwMode="auto">
          <a:xfrm>
            <a:off x="6657975" y="29688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miss</a:t>
            </a:r>
          </a:p>
        </p:txBody>
      </p:sp>
      <p:grpSp>
        <p:nvGrpSpPr>
          <p:cNvPr id="3" name="Group 176"/>
          <p:cNvGrpSpPr>
            <a:grpSpLocks/>
          </p:cNvGrpSpPr>
          <p:nvPr/>
        </p:nvGrpSpPr>
        <p:grpSpPr bwMode="auto">
          <a:xfrm>
            <a:off x="3352800" y="5132900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1" name="Rectangle 177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149682" name="Rectangle 178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149683" name="Rectangle 179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M[0-1]</a:t>
              </a:r>
            </a:p>
          </p:txBody>
        </p:sp>
      </p:grpSp>
      <p:sp>
        <p:nvSpPr>
          <p:cNvPr id="149684" name="Text Box 180"/>
          <p:cNvSpPr txBox="1">
            <a:spLocks noChangeArrowheads="1"/>
          </p:cNvSpPr>
          <p:nvPr/>
        </p:nvSpPr>
        <p:spPr bwMode="auto">
          <a:xfrm>
            <a:off x="6748463" y="32736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hit</a:t>
            </a:r>
          </a:p>
        </p:txBody>
      </p:sp>
      <p:sp>
        <p:nvSpPr>
          <p:cNvPr id="149685" name="Text Box 181"/>
          <p:cNvSpPr txBox="1">
            <a:spLocks noChangeArrowheads="1"/>
          </p:cNvSpPr>
          <p:nvPr/>
        </p:nvSpPr>
        <p:spPr bwMode="auto">
          <a:xfrm>
            <a:off x="6657975" y="354806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miss</a:t>
            </a:r>
          </a:p>
        </p:txBody>
      </p:sp>
      <p:grpSp>
        <p:nvGrpSpPr>
          <p:cNvPr id="4" name="Group 182"/>
          <p:cNvGrpSpPr>
            <a:grpSpLocks/>
          </p:cNvGrpSpPr>
          <p:nvPr/>
        </p:nvGrpSpPr>
        <p:grpSpPr bwMode="auto">
          <a:xfrm>
            <a:off x="3352800" y="6092826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87" name="Rectangle 183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149688" name="Rectangle 18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149689" name="Rectangle 18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M[6-7]</a:t>
              </a:r>
            </a:p>
          </p:txBody>
        </p:sp>
      </p:grpSp>
      <p:sp>
        <p:nvSpPr>
          <p:cNvPr id="149690" name="Text Box 186"/>
          <p:cNvSpPr txBox="1">
            <a:spLocks noChangeArrowheads="1"/>
          </p:cNvSpPr>
          <p:nvPr/>
        </p:nvSpPr>
        <p:spPr bwMode="auto">
          <a:xfrm>
            <a:off x="6657975" y="38832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miss</a:t>
            </a:r>
          </a:p>
        </p:txBody>
      </p:sp>
      <p:grpSp>
        <p:nvGrpSpPr>
          <p:cNvPr id="5" name="Group 187"/>
          <p:cNvGrpSpPr>
            <a:grpSpLocks/>
          </p:cNvGrpSpPr>
          <p:nvPr/>
        </p:nvGrpSpPr>
        <p:grpSpPr bwMode="auto">
          <a:xfrm>
            <a:off x="3352800" y="5139408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149692" name="Rectangle 188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149693" name="Rectangle 189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149694" name="Rectangle 190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M[8-9]</a:t>
              </a:r>
            </a:p>
          </p:txBody>
        </p:sp>
      </p:grpSp>
      <p:sp>
        <p:nvSpPr>
          <p:cNvPr id="149695" name="Text Box 191"/>
          <p:cNvSpPr txBox="1">
            <a:spLocks noChangeArrowheads="1"/>
          </p:cNvSpPr>
          <p:nvPr/>
        </p:nvSpPr>
        <p:spPr bwMode="auto">
          <a:xfrm>
            <a:off x="6657975" y="41880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miss</a:t>
            </a:r>
          </a:p>
        </p:txBody>
      </p:sp>
      <p:grpSp>
        <p:nvGrpSpPr>
          <p:cNvPr id="6" name="Group 192"/>
          <p:cNvGrpSpPr>
            <a:grpSpLocks/>
          </p:cNvGrpSpPr>
          <p:nvPr/>
        </p:nvGrpSpPr>
        <p:grpSpPr bwMode="auto">
          <a:xfrm>
            <a:off x="3930103" y="5131606"/>
            <a:ext cx="2087562" cy="306388"/>
            <a:chOff x="2389" y="3244"/>
            <a:chExt cx="1315" cy="193"/>
          </a:xfrm>
          <a:solidFill>
            <a:srgbClr val="DEDFF5"/>
          </a:solidFill>
        </p:grpSpPr>
        <p:sp>
          <p:nvSpPr>
            <p:cNvPr id="149698" name="Rectangle 194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149699" name="Rectangle 195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M[0-1]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667000" y="51170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Set 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67000" y="542239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Set 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67000" y="572772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Set 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667000" y="603305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Set 3</a:t>
            </a:r>
          </a:p>
        </p:txBody>
      </p:sp>
      <p:sp>
        <p:nvSpPr>
          <p:cNvPr id="54" name="Text Box 174">
            <a:extLst>
              <a:ext uri="{FF2B5EF4-FFF2-40B4-BE49-F238E27FC236}">
                <a16:creationId xmlns:a16="http://schemas.microsoft.com/office/drawing/2014/main" id="{F2F6CEFC-C98F-4C3D-9570-830C1D73A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077" y="2955367"/>
            <a:ext cx="775339" cy="3075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(cold)</a:t>
            </a:r>
          </a:p>
        </p:txBody>
      </p:sp>
      <p:sp>
        <p:nvSpPr>
          <p:cNvPr id="55" name="Text Box 174">
            <a:extLst>
              <a:ext uri="{FF2B5EF4-FFF2-40B4-BE49-F238E27FC236}">
                <a16:creationId xmlns:a16="http://schemas.microsoft.com/office/drawing/2014/main" id="{3A5BBA79-661C-4367-A64C-F5F2A5253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077" y="3540445"/>
            <a:ext cx="775339" cy="3075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(cold)</a:t>
            </a:r>
          </a:p>
        </p:txBody>
      </p:sp>
      <p:sp>
        <p:nvSpPr>
          <p:cNvPr id="56" name="Text Box 174">
            <a:extLst>
              <a:ext uri="{FF2B5EF4-FFF2-40B4-BE49-F238E27FC236}">
                <a16:creationId xmlns:a16="http://schemas.microsoft.com/office/drawing/2014/main" id="{C123DD0D-EE46-4C16-8695-3FCAF3F46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1076" y="3888739"/>
            <a:ext cx="775339" cy="3075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(cold)</a:t>
            </a:r>
          </a:p>
        </p:txBody>
      </p:sp>
      <p:sp>
        <p:nvSpPr>
          <p:cNvPr id="57" name="Text Box 174">
            <a:extLst>
              <a:ext uri="{FF2B5EF4-FFF2-40B4-BE49-F238E27FC236}">
                <a16:creationId xmlns:a16="http://schemas.microsoft.com/office/drawing/2014/main" id="{D8547DC7-0727-485E-9FEF-F7FBA8917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5100" y="4192989"/>
            <a:ext cx="1107290" cy="3075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(conflict)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678" grpId="0"/>
      <p:bldP spid="149684" grpId="0"/>
      <p:bldP spid="149685" grpId="0"/>
      <p:bldP spid="149690" grpId="0"/>
      <p:bldP spid="149695" grpId="0"/>
      <p:bldP spid="54" grpId="0"/>
      <p:bldP spid="55" grpId="0"/>
      <p:bldP spid="56" grpId="0"/>
      <p:bldP spid="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990600" y="4800600"/>
            <a:ext cx="6598924" cy="17189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73" name="Rectangle 72"/>
          <p:cNvSpPr/>
          <p:nvPr/>
        </p:nvSpPr>
        <p:spPr bwMode="auto">
          <a:xfrm>
            <a:off x="685800" y="25146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835207" y="25908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2128524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2363842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78" name="Rectangle 77"/>
          <p:cNvSpPr/>
          <p:nvPr/>
        </p:nvSpPr>
        <p:spPr bwMode="auto">
          <a:xfrm>
            <a:off x="2588967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79" name="Rectangle 78"/>
          <p:cNvSpPr/>
          <p:nvPr/>
        </p:nvSpPr>
        <p:spPr bwMode="auto">
          <a:xfrm>
            <a:off x="381650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1349388" y="26894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81" name="Rectangle 80"/>
          <p:cNvSpPr/>
          <p:nvPr/>
        </p:nvSpPr>
        <p:spPr bwMode="auto">
          <a:xfrm>
            <a:off x="944528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82" name="Rectangle 81"/>
          <p:cNvSpPr/>
          <p:nvPr/>
        </p:nvSpPr>
        <p:spPr bwMode="auto">
          <a:xfrm>
            <a:off x="2824909" y="26894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83" name="Rectangle 82"/>
          <p:cNvSpPr/>
          <p:nvPr/>
        </p:nvSpPr>
        <p:spPr bwMode="auto">
          <a:xfrm>
            <a:off x="3565137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84" name="Rectangle 83"/>
          <p:cNvSpPr/>
          <p:nvPr/>
        </p:nvSpPr>
        <p:spPr bwMode="auto">
          <a:xfrm>
            <a:off x="3313144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85" name="Rectangle 84"/>
          <p:cNvSpPr/>
          <p:nvPr/>
        </p:nvSpPr>
        <p:spPr bwMode="auto">
          <a:xfrm>
            <a:off x="3061150" y="26894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87" name="Rectangle 86"/>
          <p:cNvSpPr/>
          <p:nvPr/>
        </p:nvSpPr>
        <p:spPr bwMode="auto">
          <a:xfrm>
            <a:off x="4309535" y="25940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5602852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89" name="Rectangle 88"/>
          <p:cNvSpPr/>
          <p:nvPr/>
        </p:nvSpPr>
        <p:spPr bwMode="auto">
          <a:xfrm>
            <a:off x="5838170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 bwMode="auto">
          <a:xfrm>
            <a:off x="6063295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91" name="Rectangle 90"/>
          <p:cNvSpPr/>
          <p:nvPr/>
        </p:nvSpPr>
        <p:spPr bwMode="auto">
          <a:xfrm>
            <a:off x="729083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92" name="Rectangle 91"/>
          <p:cNvSpPr/>
          <p:nvPr/>
        </p:nvSpPr>
        <p:spPr bwMode="auto">
          <a:xfrm>
            <a:off x="4823716" y="26927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93" name="Rectangle 92"/>
          <p:cNvSpPr/>
          <p:nvPr/>
        </p:nvSpPr>
        <p:spPr bwMode="auto">
          <a:xfrm>
            <a:off x="4418856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94" name="Rectangle 93"/>
          <p:cNvSpPr/>
          <p:nvPr/>
        </p:nvSpPr>
        <p:spPr bwMode="auto">
          <a:xfrm>
            <a:off x="6299237" y="26927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95" name="Rectangle 94"/>
          <p:cNvSpPr/>
          <p:nvPr/>
        </p:nvSpPr>
        <p:spPr bwMode="auto">
          <a:xfrm>
            <a:off x="7039465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96" name="Rectangle 95"/>
          <p:cNvSpPr/>
          <p:nvPr/>
        </p:nvSpPr>
        <p:spPr bwMode="auto">
          <a:xfrm>
            <a:off x="6787472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97" name="Rectangle 96"/>
          <p:cNvSpPr/>
          <p:nvPr/>
        </p:nvSpPr>
        <p:spPr bwMode="auto">
          <a:xfrm>
            <a:off x="6535478" y="26927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685800" y="38862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1" name="Rectangle 190"/>
          <p:cNvSpPr/>
          <p:nvPr/>
        </p:nvSpPr>
        <p:spPr bwMode="auto">
          <a:xfrm>
            <a:off x="835207" y="39624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92" name="Rectangle 191"/>
          <p:cNvSpPr/>
          <p:nvPr/>
        </p:nvSpPr>
        <p:spPr bwMode="auto">
          <a:xfrm>
            <a:off x="2128524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93" name="Rectangle 192"/>
          <p:cNvSpPr/>
          <p:nvPr/>
        </p:nvSpPr>
        <p:spPr bwMode="auto">
          <a:xfrm>
            <a:off x="2363842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94" name="Rectangle 193"/>
          <p:cNvSpPr/>
          <p:nvPr/>
        </p:nvSpPr>
        <p:spPr bwMode="auto">
          <a:xfrm>
            <a:off x="2588967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95" name="Rectangle 194"/>
          <p:cNvSpPr/>
          <p:nvPr/>
        </p:nvSpPr>
        <p:spPr bwMode="auto">
          <a:xfrm>
            <a:off x="381650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96" name="Rectangle 195"/>
          <p:cNvSpPr/>
          <p:nvPr/>
        </p:nvSpPr>
        <p:spPr bwMode="auto">
          <a:xfrm>
            <a:off x="1349388" y="40610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97" name="Rectangle 196"/>
          <p:cNvSpPr/>
          <p:nvPr/>
        </p:nvSpPr>
        <p:spPr bwMode="auto">
          <a:xfrm>
            <a:off x="944528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98" name="Rectangle 197"/>
          <p:cNvSpPr/>
          <p:nvPr/>
        </p:nvSpPr>
        <p:spPr bwMode="auto">
          <a:xfrm>
            <a:off x="2824909" y="40610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99" name="Rectangle 198"/>
          <p:cNvSpPr/>
          <p:nvPr/>
        </p:nvSpPr>
        <p:spPr bwMode="auto">
          <a:xfrm>
            <a:off x="3565137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00" name="Rectangle 199"/>
          <p:cNvSpPr/>
          <p:nvPr/>
        </p:nvSpPr>
        <p:spPr bwMode="auto">
          <a:xfrm>
            <a:off x="3313144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01" name="Rectangle 200"/>
          <p:cNvSpPr/>
          <p:nvPr/>
        </p:nvSpPr>
        <p:spPr bwMode="auto">
          <a:xfrm>
            <a:off x="3061150" y="40610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6" name="Rectangle 145"/>
          <p:cNvSpPr/>
          <p:nvPr/>
        </p:nvSpPr>
        <p:spPr bwMode="auto">
          <a:xfrm>
            <a:off x="4309535" y="39656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58" name="Rectangle 157"/>
          <p:cNvSpPr/>
          <p:nvPr/>
        </p:nvSpPr>
        <p:spPr bwMode="auto">
          <a:xfrm>
            <a:off x="5602852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0" name="Rectangle 169"/>
          <p:cNvSpPr/>
          <p:nvPr/>
        </p:nvSpPr>
        <p:spPr bwMode="auto">
          <a:xfrm>
            <a:off x="5838170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82" name="Rectangle 181"/>
          <p:cNvSpPr/>
          <p:nvPr/>
        </p:nvSpPr>
        <p:spPr bwMode="auto">
          <a:xfrm>
            <a:off x="6063295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84" name="Rectangle 183"/>
          <p:cNvSpPr/>
          <p:nvPr/>
        </p:nvSpPr>
        <p:spPr bwMode="auto">
          <a:xfrm>
            <a:off x="729083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85" name="Rectangle 184"/>
          <p:cNvSpPr/>
          <p:nvPr/>
        </p:nvSpPr>
        <p:spPr bwMode="auto">
          <a:xfrm>
            <a:off x="4823716" y="40643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86" name="Rectangle 185"/>
          <p:cNvSpPr/>
          <p:nvPr/>
        </p:nvSpPr>
        <p:spPr bwMode="auto">
          <a:xfrm>
            <a:off x="4418856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87" name="Rectangle 186"/>
          <p:cNvSpPr/>
          <p:nvPr/>
        </p:nvSpPr>
        <p:spPr bwMode="auto">
          <a:xfrm>
            <a:off x="6299237" y="40643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88" name="Rectangle 187"/>
          <p:cNvSpPr/>
          <p:nvPr/>
        </p:nvSpPr>
        <p:spPr bwMode="auto">
          <a:xfrm>
            <a:off x="7039465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9" name="Rectangle 188"/>
          <p:cNvSpPr/>
          <p:nvPr/>
        </p:nvSpPr>
        <p:spPr bwMode="auto">
          <a:xfrm>
            <a:off x="6787472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90" name="Rectangle 189"/>
          <p:cNvSpPr/>
          <p:nvPr/>
        </p:nvSpPr>
        <p:spPr bwMode="auto">
          <a:xfrm>
            <a:off x="6535478" y="40643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5" name="Rectangle 204"/>
          <p:cNvSpPr/>
          <p:nvPr/>
        </p:nvSpPr>
        <p:spPr bwMode="auto">
          <a:xfrm>
            <a:off x="685800" y="5102157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19" name="Rectangle 218"/>
          <p:cNvSpPr/>
          <p:nvPr/>
        </p:nvSpPr>
        <p:spPr bwMode="auto">
          <a:xfrm>
            <a:off x="835207" y="5178360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20" name="Rectangle 219"/>
          <p:cNvSpPr/>
          <p:nvPr/>
        </p:nvSpPr>
        <p:spPr bwMode="auto">
          <a:xfrm>
            <a:off x="2128524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21" name="Rectangle 220"/>
          <p:cNvSpPr/>
          <p:nvPr/>
        </p:nvSpPr>
        <p:spPr bwMode="auto">
          <a:xfrm>
            <a:off x="2363842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22" name="Rectangle 221"/>
          <p:cNvSpPr/>
          <p:nvPr/>
        </p:nvSpPr>
        <p:spPr bwMode="auto">
          <a:xfrm>
            <a:off x="2588967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23" name="Rectangle 222"/>
          <p:cNvSpPr/>
          <p:nvPr/>
        </p:nvSpPr>
        <p:spPr bwMode="auto">
          <a:xfrm>
            <a:off x="381650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24" name="Rectangle 223"/>
          <p:cNvSpPr/>
          <p:nvPr/>
        </p:nvSpPr>
        <p:spPr bwMode="auto">
          <a:xfrm>
            <a:off x="1349388" y="5277026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25" name="Rectangle 224"/>
          <p:cNvSpPr/>
          <p:nvPr/>
        </p:nvSpPr>
        <p:spPr bwMode="auto">
          <a:xfrm>
            <a:off x="944528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26" name="Rectangle 225"/>
          <p:cNvSpPr/>
          <p:nvPr/>
        </p:nvSpPr>
        <p:spPr bwMode="auto">
          <a:xfrm>
            <a:off x="2824909" y="5277026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27" name="Rectangle 226"/>
          <p:cNvSpPr/>
          <p:nvPr/>
        </p:nvSpPr>
        <p:spPr bwMode="auto">
          <a:xfrm>
            <a:off x="3565137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28" name="Rectangle 227"/>
          <p:cNvSpPr/>
          <p:nvPr/>
        </p:nvSpPr>
        <p:spPr bwMode="auto">
          <a:xfrm>
            <a:off x="3313144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29" name="Rectangle 228"/>
          <p:cNvSpPr/>
          <p:nvPr/>
        </p:nvSpPr>
        <p:spPr bwMode="auto">
          <a:xfrm>
            <a:off x="3061150" y="5277026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208" name="Rectangle 207"/>
          <p:cNvSpPr/>
          <p:nvPr/>
        </p:nvSpPr>
        <p:spPr bwMode="auto">
          <a:xfrm>
            <a:off x="4309535" y="5181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209" name="Rectangle 208"/>
          <p:cNvSpPr/>
          <p:nvPr/>
        </p:nvSpPr>
        <p:spPr bwMode="auto">
          <a:xfrm>
            <a:off x="5602852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210" name="Rectangle 209"/>
          <p:cNvSpPr/>
          <p:nvPr/>
        </p:nvSpPr>
        <p:spPr bwMode="auto">
          <a:xfrm>
            <a:off x="5838170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211" name="Rectangle 210"/>
          <p:cNvSpPr/>
          <p:nvPr/>
        </p:nvSpPr>
        <p:spPr bwMode="auto">
          <a:xfrm>
            <a:off x="6063295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212" name="Rectangle 211"/>
          <p:cNvSpPr/>
          <p:nvPr/>
        </p:nvSpPr>
        <p:spPr bwMode="auto">
          <a:xfrm>
            <a:off x="729083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213" name="Rectangle 212"/>
          <p:cNvSpPr/>
          <p:nvPr/>
        </p:nvSpPr>
        <p:spPr bwMode="auto">
          <a:xfrm>
            <a:off x="4823716" y="5280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214" name="Rectangle 213"/>
          <p:cNvSpPr/>
          <p:nvPr/>
        </p:nvSpPr>
        <p:spPr bwMode="auto">
          <a:xfrm>
            <a:off x="4418856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215" name="Rectangle 214"/>
          <p:cNvSpPr/>
          <p:nvPr/>
        </p:nvSpPr>
        <p:spPr bwMode="auto">
          <a:xfrm>
            <a:off x="6299237" y="5280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216" name="Rectangle 215"/>
          <p:cNvSpPr/>
          <p:nvPr/>
        </p:nvSpPr>
        <p:spPr bwMode="auto">
          <a:xfrm>
            <a:off x="7039465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217" name="Rectangle 216"/>
          <p:cNvSpPr/>
          <p:nvPr/>
        </p:nvSpPr>
        <p:spPr bwMode="auto">
          <a:xfrm>
            <a:off x="6787472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218" name="Rectangle 217"/>
          <p:cNvSpPr/>
          <p:nvPr/>
        </p:nvSpPr>
        <p:spPr bwMode="auto">
          <a:xfrm>
            <a:off x="6535478" y="5280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2" name="TextBox 131"/>
          <p:cNvSpPr txBox="1"/>
          <p:nvPr/>
        </p:nvSpPr>
        <p:spPr>
          <a:xfrm>
            <a:off x="8153400" y="3246572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find set</a:t>
            </a:r>
          </a:p>
        </p:txBody>
      </p:sp>
      <p:sp>
        <p:nvSpPr>
          <p:cNvPr id="126" name="AutoShape 16"/>
          <p:cNvSpPr>
            <a:spLocks/>
          </p:cNvSpPr>
          <p:nvPr/>
        </p:nvSpPr>
        <p:spPr bwMode="auto">
          <a:xfrm rot="5400000">
            <a:off x="4122816" y="-1157386"/>
            <a:ext cx="228601" cy="7062996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3" name="AutoShape 16"/>
          <p:cNvSpPr>
            <a:spLocks/>
          </p:cNvSpPr>
          <p:nvPr/>
        </p:nvSpPr>
        <p:spPr bwMode="auto">
          <a:xfrm>
            <a:off x="374772" y="2561441"/>
            <a:ext cx="228600" cy="3153559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3332419" y="1818018"/>
            <a:ext cx="15087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2 lines per set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98983" y="5867400"/>
            <a:ext cx="7232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S sets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</p:spTree>
    <p:extLst>
      <p:ext uri="{BB962C8B-B14F-4D97-AF65-F5344CB8AC3E}">
        <p14:creationId xmlns:p14="http://schemas.microsoft.com/office/powerpoint/2010/main" val="399821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8" grpId="0"/>
      <p:bldP spid="139" grpId="0"/>
      <p:bldP spid="141" grpId="0"/>
      <p:bldP spid="1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961660" cy="762000"/>
          </a:xfrm>
        </p:spPr>
        <p:txBody>
          <a:bodyPr/>
          <a:lstStyle/>
          <a:p>
            <a:r>
              <a:rPr lang="en-US" dirty="0"/>
              <a:t>E-way Set Associative Cache (Here: E = 2)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81000" y="1030069"/>
            <a:ext cx="354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E = 2: Two lines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B=8 bytes</a:t>
            </a:r>
          </a:p>
        </p:txBody>
      </p:sp>
      <p:sp>
        <p:nvSpPr>
          <p:cNvPr id="128" name="Rectangle 127"/>
          <p:cNvSpPr/>
          <p:nvPr/>
        </p:nvSpPr>
        <p:spPr bwMode="auto"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 bits</a:t>
            </a:r>
          </a:p>
        </p:txBody>
      </p:sp>
      <p:sp>
        <p:nvSpPr>
          <p:cNvPr id="129" name="Rectangle 128"/>
          <p:cNvSpPr/>
          <p:nvPr/>
        </p:nvSpPr>
        <p:spPr bwMode="auto">
          <a:xfrm>
            <a:off x="7785278" y="1862752"/>
            <a:ext cx="762000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0…01</a:t>
            </a:r>
          </a:p>
        </p:txBody>
      </p:sp>
      <p:sp>
        <p:nvSpPr>
          <p:cNvPr id="130" name="Rectangle 129"/>
          <p:cNvSpPr/>
          <p:nvPr/>
        </p:nvSpPr>
        <p:spPr bwMode="auto">
          <a:xfrm>
            <a:off x="8547278" y="1862752"/>
            <a:ext cx="520522" cy="27084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100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Address of 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:</a:t>
            </a:r>
          </a:p>
        </p:txBody>
      </p:sp>
      <p:sp>
        <p:nvSpPr>
          <p:cNvPr id="100" name="Rectangle 99"/>
          <p:cNvSpPr/>
          <p:nvPr/>
        </p:nvSpPr>
        <p:spPr bwMode="auto">
          <a:xfrm>
            <a:off x="685800" y="3200400"/>
            <a:ext cx="7086600" cy="6128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835207" y="3276603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2128524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16" name="Rectangle 115"/>
          <p:cNvSpPr/>
          <p:nvPr/>
        </p:nvSpPr>
        <p:spPr bwMode="auto">
          <a:xfrm>
            <a:off x="2363842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 bwMode="auto">
          <a:xfrm>
            <a:off x="2588967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381650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19" name="Rectangle 118"/>
          <p:cNvSpPr/>
          <p:nvPr/>
        </p:nvSpPr>
        <p:spPr bwMode="auto"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20" name="Rectangle 119"/>
          <p:cNvSpPr/>
          <p:nvPr/>
        </p:nvSpPr>
        <p:spPr bwMode="auto">
          <a:xfrm>
            <a:off x="944528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21" name="Rectangle 120"/>
          <p:cNvSpPr/>
          <p:nvPr/>
        </p:nvSpPr>
        <p:spPr bwMode="auto">
          <a:xfrm>
            <a:off x="2824909" y="3375269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 bwMode="auto">
          <a:xfrm>
            <a:off x="3565137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23" name="Rectangle 122"/>
          <p:cNvSpPr/>
          <p:nvPr/>
        </p:nvSpPr>
        <p:spPr bwMode="auto">
          <a:xfrm>
            <a:off x="3313144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24" name="Rectangle 123"/>
          <p:cNvSpPr/>
          <p:nvPr/>
        </p:nvSpPr>
        <p:spPr bwMode="auto">
          <a:xfrm>
            <a:off x="3061150" y="3375269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4309535" y="3279846"/>
            <a:ext cx="3321928" cy="460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Calibri" pitchFamily="34" charset="0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5602852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05" name="Rectangle 104"/>
          <p:cNvSpPr/>
          <p:nvPr/>
        </p:nvSpPr>
        <p:spPr bwMode="auto">
          <a:xfrm>
            <a:off x="5838170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06" name="Rectangle 105"/>
          <p:cNvSpPr/>
          <p:nvPr/>
        </p:nvSpPr>
        <p:spPr bwMode="auto">
          <a:xfrm>
            <a:off x="6063295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07" name="Rectangle 106"/>
          <p:cNvSpPr/>
          <p:nvPr/>
        </p:nvSpPr>
        <p:spPr bwMode="auto">
          <a:xfrm>
            <a:off x="729083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09" name="Rectangle 108"/>
          <p:cNvSpPr/>
          <p:nvPr/>
        </p:nvSpPr>
        <p:spPr bwMode="auto">
          <a:xfrm>
            <a:off x="4418856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10" name="Rectangle 109"/>
          <p:cNvSpPr/>
          <p:nvPr/>
        </p:nvSpPr>
        <p:spPr bwMode="auto">
          <a:xfrm>
            <a:off x="6299237" y="3378512"/>
            <a:ext cx="235319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11" name="Rectangle 110"/>
          <p:cNvSpPr/>
          <p:nvPr/>
        </p:nvSpPr>
        <p:spPr bwMode="auto">
          <a:xfrm>
            <a:off x="7039465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12" name="Rectangle 111"/>
          <p:cNvSpPr/>
          <p:nvPr/>
        </p:nvSpPr>
        <p:spPr bwMode="auto">
          <a:xfrm>
            <a:off x="6787472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13" name="Rectangle 112"/>
          <p:cNvSpPr/>
          <p:nvPr/>
        </p:nvSpPr>
        <p:spPr bwMode="auto">
          <a:xfrm>
            <a:off x="6535478" y="3378512"/>
            <a:ext cx="252617" cy="26311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cxnSp>
        <p:nvCxnSpPr>
          <p:cNvPr id="231" name="Shape 230"/>
          <p:cNvCxnSpPr>
            <a:stCxn id="129" idx="2"/>
            <a:endCxn id="100" idx="3"/>
          </p:cNvCxnSpPr>
          <p:nvPr/>
        </p:nvCxnSpPr>
        <p:spPr bwMode="auto">
          <a:xfrm rot="5400000">
            <a:off x="7282728" y="2623272"/>
            <a:ext cx="1373222" cy="393878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0C5CEFE-57FB-4F87-B06B-8180D1A5939A}"/>
              </a:ext>
            </a:extLst>
          </p:cNvPr>
          <p:cNvSpPr txBox="1"/>
          <p:nvPr/>
        </p:nvSpPr>
        <p:spPr>
          <a:xfrm>
            <a:off x="3505200" y="1981200"/>
            <a:ext cx="15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compare both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890BA56-88B7-4AD4-84D3-36C69038F13C}"/>
              </a:ext>
            </a:extLst>
          </p:cNvPr>
          <p:cNvSpPr txBox="1"/>
          <p:nvPr/>
        </p:nvSpPr>
        <p:spPr>
          <a:xfrm>
            <a:off x="685800" y="2637310"/>
            <a:ext cx="1021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valid?  +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4882982-E39A-4605-ACD5-DE4C92B5B74C}"/>
              </a:ext>
            </a:extLst>
          </p:cNvPr>
          <p:cNvSpPr txBox="1"/>
          <p:nvPr/>
        </p:nvSpPr>
        <p:spPr>
          <a:xfrm>
            <a:off x="1729681" y="2635545"/>
            <a:ext cx="18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match: yes (= hit)</a:t>
            </a:r>
          </a:p>
        </p:txBody>
      </p:sp>
      <p:cxnSp>
        <p:nvCxnSpPr>
          <p:cNvPr id="140" name="Elbow Connector 142">
            <a:extLst>
              <a:ext uri="{FF2B5EF4-FFF2-40B4-BE49-F238E27FC236}">
                <a16:creationId xmlns:a16="http://schemas.microsoft.com/office/drawing/2014/main" id="{C9DEF304-8E6D-48BB-92FA-76FBEB98F08F}"/>
              </a:ext>
            </a:extLst>
          </p:cNvPr>
          <p:cNvCxnSpPr/>
          <p:nvPr/>
        </p:nvCxnSpPr>
        <p:spPr bwMode="auto">
          <a:xfrm rot="5400000">
            <a:off x="5212379" y="79193"/>
            <a:ext cx="1504779" cy="5620080"/>
          </a:xfrm>
          <a:prstGeom prst="bentConnector3">
            <a:avLst>
              <a:gd name="adj1" fmla="val 148388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1" name="TextBox 140">
            <a:extLst>
              <a:ext uri="{FF2B5EF4-FFF2-40B4-BE49-F238E27FC236}">
                <a16:creationId xmlns:a16="http://schemas.microsoft.com/office/drawing/2014/main" id="{08B3C477-7D22-4A6B-9DD0-0BFDBA67434B}"/>
              </a:ext>
            </a:extLst>
          </p:cNvPr>
          <p:cNvSpPr txBox="1"/>
          <p:nvPr/>
        </p:nvSpPr>
        <p:spPr>
          <a:xfrm>
            <a:off x="5301269" y="4358312"/>
            <a:ext cx="1301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</a:t>
            </a:r>
          </a:p>
        </p:txBody>
      </p:sp>
      <p:cxnSp>
        <p:nvCxnSpPr>
          <p:cNvPr id="142" name="Shape 131">
            <a:extLst>
              <a:ext uri="{FF2B5EF4-FFF2-40B4-BE49-F238E27FC236}">
                <a16:creationId xmlns:a16="http://schemas.microsoft.com/office/drawing/2014/main" id="{1EAB880D-4A6E-4DAB-8070-D5B356062750}"/>
              </a:ext>
            </a:extLst>
          </p:cNvPr>
          <p:cNvCxnSpPr/>
          <p:nvPr/>
        </p:nvCxnSpPr>
        <p:spPr bwMode="auto">
          <a:xfrm rot="10800000" flipV="1">
            <a:off x="5136770" y="1987098"/>
            <a:ext cx="1661067" cy="1380336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hape 133">
            <a:extLst>
              <a:ext uri="{FF2B5EF4-FFF2-40B4-BE49-F238E27FC236}">
                <a16:creationId xmlns:a16="http://schemas.microsoft.com/office/drawing/2014/main" id="{34434DFE-B9CA-450C-8959-10892DEDF8A9}"/>
              </a:ext>
            </a:extLst>
          </p:cNvPr>
          <p:cNvCxnSpPr/>
          <p:nvPr/>
        </p:nvCxnSpPr>
        <p:spPr bwMode="auto">
          <a:xfrm rot="10800000" flipV="1">
            <a:off x="1662442" y="1987097"/>
            <a:ext cx="5135395" cy="1377093"/>
          </a:xfrm>
          <a:prstGeom prst="bentConnector2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5FF0D94A-A262-4DBE-9C95-B309A3725696}"/>
              </a:ext>
            </a:extLst>
          </p:cNvPr>
          <p:cNvCxnSpPr/>
          <p:nvPr/>
        </p:nvCxnSpPr>
        <p:spPr bwMode="auto">
          <a:xfrm rot="5400000">
            <a:off x="862805" y="3166183"/>
            <a:ext cx="400914" cy="1588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789E2D7E-04A9-46FF-BAF5-3D4191DAD5E1}"/>
              </a:ext>
            </a:extLst>
          </p:cNvPr>
          <p:cNvSpPr/>
          <p:nvPr/>
        </p:nvSpPr>
        <p:spPr bwMode="auto">
          <a:xfrm>
            <a:off x="1347624" y="3377238"/>
            <a:ext cx="619789" cy="26311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4310FBB-F91A-4D41-9213-E60CB792AD32}"/>
              </a:ext>
            </a:extLst>
          </p:cNvPr>
          <p:cNvSpPr/>
          <p:nvPr/>
        </p:nvSpPr>
        <p:spPr bwMode="auto">
          <a:xfrm>
            <a:off x="3318466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B20A240-F28A-42B0-B8A6-E56F683E83F2}"/>
              </a:ext>
            </a:extLst>
          </p:cNvPr>
          <p:cNvSpPr/>
          <p:nvPr/>
        </p:nvSpPr>
        <p:spPr bwMode="auto">
          <a:xfrm>
            <a:off x="3066472" y="3375269"/>
            <a:ext cx="252617" cy="263110"/>
          </a:xfrm>
          <a:prstGeom prst="rect">
            <a:avLst/>
          </a:prstGeom>
          <a:solidFill>
            <a:srgbClr val="A9E39D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FFB9FEE5-2FDC-4A25-91B0-8B1526BCEE6D}"/>
              </a:ext>
            </a:extLst>
          </p:cNvPr>
          <p:cNvSpPr/>
          <p:nvPr/>
        </p:nvSpPr>
        <p:spPr bwMode="auto">
          <a:xfrm flipV="1">
            <a:off x="2951329" y="3733800"/>
            <a:ext cx="733658" cy="1066800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115343C-E1CD-41A1-A5EF-FC2A5174DAB6}"/>
              </a:ext>
            </a:extLst>
          </p:cNvPr>
          <p:cNvSpPr txBox="1"/>
          <p:nvPr/>
        </p:nvSpPr>
        <p:spPr>
          <a:xfrm>
            <a:off x="2037321" y="4812268"/>
            <a:ext cx="257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short </a:t>
            </a:r>
            <a:r>
              <a:rPr lang="en-US" sz="1800" dirty="0" err="1">
                <a:latin typeface="Calibri" pitchFamily="34" charset="0"/>
              </a:rPr>
              <a:t>int</a:t>
            </a:r>
            <a:r>
              <a:rPr lang="en-US" sz="1800" dirty="0">
                <a:latin typeface="Calibri" pitchFamily="34" charset="0"/>
              </a:rPr>
              <a:t> (2 Bytes) is here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E4F1EF0-37E8-43E7-8ECD-CCB050FD6DAF}"/>
              </a:ext>
            </a:extLst>
          </p:cNvPr>
          <p:cNvSpPr txBox="1"/>
          <p:nvPr/>
        </p:nvSpPr>
        <p:spPr>
          <a:xfrm>
            <a:off x="457200" y="5334000"/>
            <a:ext cx="7978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No match or not valid (= miss):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One line in set is selected for eviction and replacement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Replacement policies: random, least recently used (LRU), …</a:t>
            </a:r>
          </a:p>
        </p:txBody>
      </p:sp>
    </p:spTree>
    <p:extLst>
      <p:ext uri="{BB962C8B-B14F-4D97-AF65-F5344CB8AC3E}">
        <p14:creationId xmlns:p14="http://schemas.microsoft.com/office/powerpoint/2010/main" val="27420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02" name="Rectangle 50"/>
          <p:cNvSpPr>
            <a:spLocks noChangeArrowheads="1"/>
          </p:cNvSpPr>
          <p:nvPr/>
        </p:nvSpPr>
        <p:spPr bwMode="auto">
          <a:xfrm>
            <a:off x="3922713" y="5213015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801" name="Rectangle 49"/>
          <p:cNvSpPr>
            <a:spLocks noChangeArrowheads="1"/>
          </p:cNvSpPr>
          <p:nvPr/>
        </p:nvSpPr>
        <p:spPr bwMode="auto">
          <a:xfrm>
            <a:off x="3922713" y="6030577"/>
            <a:ext cx="2662237" cy="397545"/>
          </a:xfrm>
          <a:prstGeom prst="rect">
            <a:avLst/>
          </a:prstGeom>
          <a:solidFill>
            <a:srgbClr val="DEDFF5"/>
          </a:soli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 anchor="ctr">
            <a:prstTxWarp prst="textNoShape">
              <a:avLst/>
            </a:prstTxWarp>
            <a:spAutoFit/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18" y="435678"/>
            <a:ext cx="8101182" cy="762000"/>
          </a:xfrm>
        </p:spPr>
        <p:txBody>
          <a:bodyPr/>
          <a:lstStyle/>
          <a:p>
            <a:r>
              <a:rPr lang="en-US" dirty="0"/>
              <a:t>2-Way Set Associative Cache Simulation</a:t>
            </a: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3245672" y="1731417"/>
            <a:ext cx="5475287" cy="28597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4-bit addresses (M=16 bytes) </a:t>
            </a:r>
          </a:p>
          <a:p>
            <a:r>
              <a:rPr lang="en-US" sz="2000" b="0" dirty="0">
                <a:latin typeface="Calibri"/>
                <a:cs typeface="Calibri"/>
              </a:rPr>
              <a:t>S=2 sets, E=2 blocks/set, B=2 bytes/block </a:t>
            </a:r>
          </a:p>
          <a:p>
            <a:endParaRPr lang="en-US" sz="2000" b="0" dirty="0">
              <a:latin typeface="Calibri"/>
              <a:cs typeface="Calibri"/>
            </a:endParaRP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Address trace (reads, one byte per read):</a:t>
            </a:r>
          </a:p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	</a:t>
            </a:r>
            <a:r>
              <a:rPr lang="en-US" sz="2000" dirty="0">
                <a:latin typeface="Calibri"/>
                <a:cs typeface="Calibri"/>
              </a:rPr>
              <a:t>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1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7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01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1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8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10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], 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	0	[</a:t>
            </a: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00</a:t>
            </a:r>
            <a:r>
              <a:rPr lang="en-US" sz="2000" u="sng" dirty="0">
                <a:solidFill>
                  <a:srgbClr val="0070C0"/>
                </a:solidFill>
                <a:latin typeface="Calibri"/>
                <a:cs typeface="Calibri"/>
              </a:rPr>
              <a:t>0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0</a:t>
            </a:r>
            <a:r>
              <a:rPr lang="en-US" sz="2000" baseline="-25000" dirty="0">
                <a:latin typeface="Calibri"/>
                <a:cs typeface="Calibri"/>
              </a:rPr>
              <a:t>2</a:t>
            </a:r>
            <a:r>
              <a:rPr lang="en-US" sz="2000" dirty="0">
                <a:latin typeface="Calibri"/>
                <a:cs typeface="Calibri"/>
              </a:rPr>
              <a:t>]</a:t>
            </a:r>
          </a:p>
        </p:txBody>
      </p:sp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45720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xx</a:t>
            </a:r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576262" y="1507455"/>
            <a:ext cx="526385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t=2</a:t>
            </a:r>
          </a:p>
        </p:txBody>
      </p:sp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1204912" y="1507455"/>
            <a:ext cx="553937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s=1</a:t>
            </a:r>
          </a:p>
        </p:txBody>
      </p:sp>
      <p:sp>
        <p:nvSpPr>
          <p:cNvPr id="202759" name="Rectangle 7"/>
          <p:cNvSpPr>
            <a:spLocks noChangeArrowheads="1"/>
          </p:cNvSpPr>
          <p:nvPr/>
        </p:nvSpPr>
        <p:spPr bwMode="auto">
          <a:xfrm>
            <a:off x="1944687" y="1507455"/>
            <a:ext cx="58123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b=1</a:t>
            </a:r>
          </a:p>
        </p:txBody>
      </p:sp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1174750" y="1841500"/>
            <a:ext cx="703262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70C0"/>
                </a:solidFill>
                <a:latin typeface="Calibri"/>
                <a:cs typeface="Calibri"/>
              </a:rPr>
              <a:t>x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1890712" y="1841500"/>
            <a:ext cx="703263" cy="2857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x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922713" y="510698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63" name="Rectangle 11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202764" name="Rectangle 12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  <p:sp>
          <p:nvSpPr>
            <p:cNvPr id="202765" name="Rectangle 13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2000" b="0" dirty="0">
                <a:latin typeface="Calibri"/>
                <a:cs typeface="Calibri"/>
              </a:endParaRPr>
            </a:p>
          </p:txBody>
        </p:sp>
      </p:grpSp>
      <p:sp>
        <p:nvSpPr>
          <p:cNvPr id="202766" name="Rectangle 14"/>
          <p:cNvSpPr>
            <a:spLocks noChangeArrowheads="1"/>
          </p:cNvSpPr>
          <p:nvPr/>
        </p:nvSpPr>
        <p:spPr bwMode="auto">
          <a:xfrm>
            <a:off x="4071938" y="4724400"/>
            <a:ext cx="316918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 err="1">
                <a:latin typeface="Calibri"/>
                <a:cs typeface="Calibri"/>
              </a:rPr>
              <a:t>v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02767" name="Rectangle 15"/>
          <p:cNvSpPr>
            <a:spLocks noChangeArrowheads="1"/>
          </p:cNvSpPr>
          <p:nvPr/>
        </p:nvSpPr>
        <p:spPr bwMode="auto">
          <a:xfrm>
            <a:off x="4549775" y="4724400"/>
            <a:ext cx="53853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rgbClr val="C00000"/>
                </a:solidFill>
                <a:latin typeface="Calibri"/>
                <a:cs typeface="Calibri"/>
              </a:rPr>
              <a:t>Tag</a:t>
            </a:r>
          </a:p>
        </p:txBody>
      </p:sp>
      <p:sp>
        <p:nvSpPr>
          <p:cNvPr id="202768" name="Rectangle 16"/>
          <p:cNvSpPr>
            <a:spLocks noChangeArrowheads="1"/>
          </p:cNvSpPr>
          <p:nvPr/>
        </p:nvSpPr>
        <p:spPr bwMode="auto">
          <a:xfrm>
            <a:off x="5410200" y="4724400"/>
            <a:ext cx="757819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dirty="0">
                <a:latin typeface="Calibri"/>
                <a:cs typeface="Calibri"/>
              </a:rPr>
              <a:t>Block</a:t>
            </a:r>
          </a:p>
        </p:txBody>
      </p:sp>
      <p:sp>
        <p:nvSpPr>
          <p:cNvPr id="202769" name="Rectangle 17"/>
          <p:cNvSpPr>
            <a:spLocks noChangeArrowheads="1"/>
          </p:cNvSpPr>
          <p:nvPr/>
        </p:nvSpPr>
        <p:spPr bwMode="auto">
          <a:xfrm>
            <a:off x="3922713" y="5416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0" name="Rectangle 18"/>
          <p:cNvSpPr>
            <a:spLocks noChangeArrowheads="1"/>
          </p:cNvSpPr>
          <p:nvPr/>
        </p:nvSpPr>
        <p:spPr bwMode="auto">
          <a:xfrm>
            <a:off x="4497388" y="5416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1" name="Rectangle 19"/>
          <p:cNvSpPr>
            <a:spLocks noChangeArrowheads="1"/>
          </p:cNvSpPr>
          <p:nvPr/>
        </p:nvSpPr>
        <p:spPr bwMode="auto">
          <a:xfrm>
            <a:off x="5165725" y="5416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2" name="Rectangle 20"/>
          <p:cNvSpPr>
            <a:spLocks noChangeArrowheads="1"/>
          </p:cNvSpPr>
          <p:nvPr/>
        </p:nvSpPr>
        <p:spPr bwMode="auto">
          <a:xfrm>
            <a:off x="3922713" y="592455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3" name="Rectangle 21"/>
          <p:cNvSpPr>
            <a:spLocks noChangeArrowheads="1"/>
          </p:cNvSpPr>
          <p:nvPr/>
        </p:nvSpPr>
        <p:spPr bwMode="auto">
          <a:xfrm>
            <a:off x="4497388" y="592455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4" name="Rectangle 22"/>
          <p:cNvSpPr>
            <a:spLocks noChangeArrowheads="1"/>
          </p:cNvSpPr>
          <p:nvPr/>
        </p:nvSpPr>
        <p:spPr bwMode="auto">
          <a:xfrm>
            <a:off x="5165725" y="592455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5" name="Rectangle 23"/>
          <p:cNvSpPr>
            <a:spLocks noChangeArrowheads="1"/>
          </p:cNvSpPr>
          <p:nvPr/>
        </p:nvSpPr>
        <p:spPr bwMode="auto">
          <a:xfrm>
            <a:off x="3922713" y="6248400"/>
            <a:ext cx="55721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>
                <a:latin typeface="Calibri"/>
                <a:cs typeface="Calibri"/>
              </a:rPr>
              <a:t>0</a:t>
            </a:r>
          </a:p>
        </p:txBody>
      </p:sp>
      <p:sp>
        <p:nvSpPr>
          <p:cNvPr id="202776" name="Rectangle 24"/>
          <p:cNvSpPr>
            <a:spLocks noChangeArrowheads="1"/>
          </p:cNvSpPr>
          <p:nvPr/>
        </p:nvSpPr>
        <p:spPr bwMode="auto">
          <a:xfrm>
            <a:off x="4497388" y="6248400"/>
            <a:ext cx="652462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7" name="Rectangle 25"/>
          <p:cNvSpPr>
            <a:spLocks noChangeArrowheads="1"/>
          </p:cNvSpPr>
          <p:nvPr/>
        </p:nvSpPr>
        <p:spPr bwMode="auto">
          <a:xfrm>
            <a:off x="5165725" y="6248400"/>
            <a:ext cx="1419225" cy="3048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202779" name="Text Box 27"/>
          <p:cNvSpPr txBox="1">
            <a:spLocks noChangeArrowheads="1"/>
          </p:cNvSpPr>
          <p:nvPr/>
        </p:nvSpPr>
        <p:spPr bwMode="auto">
          <a:xfrm>
            <a:off x="6657975" y="3057921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922712" y="5096908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1" name="Rectangle 29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2" name="Rectangle 30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00</a:t>
              </a:r>
            </a:p>
          </p:txBody>
        </p:sp>
        <p:sp>
          <p:nvSpPr>
            <p:cNvPr id="202783" name="Rectangle 31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M[0-1]</a:t>
              </a:r>
            </a:p>
          </p:txBody>
        </p:sp>
      </p:grpSp>
      <p:sp>
        <p:nvSpPr>
          <p:cNvPr id="202784" name="Text Box 32"/>
          <p:cNvSpPr txBox="1">
            <a:spLocks noChangeArrowheads="1"/>
          </p:cNvSpPr>
          <p:nvPr/>
        </p:nvSpPr>
        <p:spPr bwMode="auto">
          <a:xfrm>
            <a:off x="6748463" y="33498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202785" name="Text Box 33"/>
          <p:cNvSpPr txBox="1">
            <a:spLocks noChangeArrowheads="1"/>
          </p:cNvSpPr>
          <p:nvPr/>
        </p:nvSpPr>
        <p:spPr bwMode="auto">
          <a:xfrm>
            <a:off x="6657975" y="36546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3922713" y="5921375"/>
            <a:ext cx="2662237" cy="306387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87" name="Rectangle 35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88" name="Rectangle 36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01</a:t>
              </a:r>
            </a:p>
          </p:txBody>
        </p:sp>
        <p:sp>
          <p:nvSpPr>
            <p:cNvPr id="202789" name="Rectangle 37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M[6-7]</a:t>
              </a:r>
            </a:p>
          </p:txBody>
        </p:sp>
      </p:grpSp>
      <p:sp>
        <p:nvSpPr>
          <p:cNvPr id="202790" name="Text Box 38"/>
          <p:cNvSpPr txBox="1">
            <a:spLocks noChangeArrowheads="1"/>
          </p:cNvSpPr>
          <p:nvPr/>
        </p:nvSpPr>
        <p:spPr bwMode="auto">
          <a:xfrm>
            <a:off x="6657975" y="3959423"/>
            <a:ext cx="647111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miss</a:t>
            </a:r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3922713" y="5413375"/>
            <a:ext cx="2662237" cy="306388"/>
            <a:chOff x="2027" y="3244"/>
            <a:chExt cx="1677" cy="193"/>
          </a:xfrm>
          <a:solidFill>
            <a:srgbClr val="DEDFF5"/>
          </a:solidFill>
        </p:grpSpPr>
        <p:sp>
          <p:nvSpPr>
            <p:cNvPr id="202792" name="Rectangle 40"/>
            <p:cNvSpPr>
              <a:spLocks noChangeArrowheads="1"/>
            </p:cNvSpPr>
            <p:nvPr/>
          </p:nvSpPr>
          <p:spPr bwMode="auto">
            <a:xfrm>
              <a:off x="2027" y="3244"/>
              <a:ext cx="35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202793" name="Rectangle 41"/>
            <p:cNvSpPr>
              <a:spLocks noChangeArrowheads="1"/>
            </p:cNvSpPr>
            <p:nvPr/>
          </p:nvSpPr>
          <p:spPr bwMode="auto">
            <a:xfrm>
              <a:off x="2389" y="3244"/>
              <a:ext cx="411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 dirty="0">
                  <a:latin typeface="Calibri"/>
                  <a:cs typeface="Calibri"/>
                </a:rPr>
                <a:t>10</a:t>
              </a:r>
            </a:p>
          </p:txBody>
        </p:sp>
        <p:sp>
          <p:nvSpPr>
            <p:cNvPr id="202794" name="Rectangle 42"/>
            <p:cNvSpPr>
              <a:spLocks noChangeArrowheads="1"/>
            </p:cNvSpPr>
            <p:nvPr/>
          </p:nvSpPr>
          <p:spPr bwMode="auto">
            <a:xfrm>
              <a:off x="2810" y="3244"/>
              <a:ext cx="894" cy="193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0">
                  <a:latin typeface="Calibri"/>
                  <a:cs typeface="Calibri"/>
                </a:rPr>
                <a:t>M[8-9]</a:t>
              </a:r>
            </a:p>
          </p:txBody>
        </p:sp>
      </p:grpSp>
      <p:sp>
        <p:nvSpPr>
          <p:cNvPr id="202795" name="Text Box 43"/>
          <p:cNvSpPr txBox="1">
            <a:spLocks noChangeArrowheads="1"/>
          </p:cNvSpPr>
          <p:nvPr/>
        </p:nvSpPr>
        <p:spPr bwMode="auto">
          <a:xfrm>
            <a:off x="6748463" y="4264223"/>
            <a:ext cx="46226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sz="2000" b="0" dirty="0">
                <a:solidFill>
                  <a:srgbClr val="C00000"/>
                </a:solidFill>
                <a:latin typeface="Calibri"/>
                <a:cs typeface="Calibri"/>
              </a:rPr>
              <a:t>hit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25750" y="5416550"/>
            <a:ext cx="858838" cy="36933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27045" y="51816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227045" y="60314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alibri" pitchFamily="34" charset="0"/>
              </a:rPr>
              <a:t>Set 1</a:t>
            </a:r>
          </a:p>
        </p:txBody>
      </p:sp>
      <p:sp>
        <p:nvSpPr>
          <p:cNvPr id="6" name="Text Box 174">
            <a:extLst>
              <a:ext uri="{FF2B5EF4-FFF2-40B4-BE49-F238E27FC236}">
                <a16:creationId xmlns:a16="http://schemas.microsoft.com/office/drawing/2014/main" id="{C9E2330A-FAE1-D888-419F-291F0392C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5130" y="3050539"/>
            <a:ext cx="775339" cy="3075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(cold)</a:t>
            </a:r>
          </a:p>
        </p:txBody>
      </p:sp>
      <p:sp>
        <p:nvSpPr>
          <p:cNvPr id="7" name="Text Box 174">
            <a:extLst>
              <a:ext uri="{FF2B5EF4-FFF2-40B4-BE49-F238E27FC236}">
                <a16:creationId xmlns:a16="http://schemas.microsoft.com/office/drawing/2014/main" id="{48FEA178-D8FB-9A81-DC9C-AD6970FC9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5130" y="3649183"/>
            <a:ext cx="775339" cy="3075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(cold)</a:t>
            </a:r>
          </a:p>
        </p:txBody>
      </p:sp>
      <p:sp>
        <p:nvSpPr>
          <p:cNvPr id="8" name="Text Box 174">
            <a:extLst>
              <a:ext uri="{FF2B5EF4-FFF2-40B4-BE49-F238E27FC236}">
                <a16:creationId xmlns:a16="http://schemas.microsoft.com/office/drawing/2014/main" id="{D3AB50C1-DBA0-F821-09FA-54FB70EE7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5130" y="3963809"/>
            <a:ext cx="775339" cy="3075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(cold)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79" grpId="0"/>
      <p:bldP spid="202784" grpId="0"/>
      <p:bldP spid="202785" grpId="0"/>
      <p:bldP spid="202790" grpId="0"/>
      <p:bldP spid="20279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799" y="1631950"/>
            <a:ext cx="8049827" cy="1644650"/>
          </a:xfrm>
        </p:spPr>
        <p:txBody>
          <a:bodyPr/>
          <a:lstStyle/>
          <a:p>
            <a:pPr marL="0" indent="0"/>
            <a:r>
              <a:rPr lang="en-US" dirty="0"/>
              <a:t>Cache Memories</a:t>
            </a:r>
            <a:br>
              <a:rPr lang="en-US" dirty="0"/>
            </a:br>
            <a:br>
              <a:rPr lang="en-US" dirty="0"/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15-213/14-513/15-513: Introduction to Computer Systems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10</a:t>
            </a:r>
            <a:r>
              <a:rPr kumimoji="0" lang="en-US" sz="2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th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 Lecture,  </a:t>
            </a:r>
            <a:r>
              <a:rPr lang="en-US" sz="2000" b="0" dirty="0">
                <a:solidFill>
                  <a:srgbClr val="000000"/>
                </a:solidFill>
                <a:latin typeface="Calibri"/>
                <a:sym typeface="Calibri Bold" charset="0"/>
              </a:rPr>
              <a:t>Sept 26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 Bold" charset="0"/>
              </a:rPr>
              <a:t>, 2024</a:t>
            </a:r>
            <a:endParaRPr lang="en-US" sz="2000" b="0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404813" y="310040"/>
            <a:ext cx="8716962" cy="782638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What about writes?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5613" y="1122175"/>
            <a:ext cx="8459787" cy="5322887"/>
          </a:xfrm>
        </p:spPr>
        <p:txBody>
          <a:bodyPr lIns="90360" tIns="44280" rIns="90360" bIns="44280"/>
          <a:lstStyle/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Multiple copies of data exist: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L1, L2, L3, Main Memory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write-hit?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Write-through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 immediately to memory)</a:t>
            </a:r>
          </a:p>
          <a:p>
            <a:pPr lvl="1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Write-back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(defer write to memory until replacement of line)</a:t>
            </a:r>
          </a:p>
          <a:p>
            <a:pPr lvl="2" eaLnBrk="1" hangingPunct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Each cache line needs a dirty bit (set if data has been written to)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What to do on a write-miss?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(load into cache, update line in cache)</a:t>
            </a:r>
          </a:p>
          <a:p>
            <a:pPr lvl="2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Good if more writes to the location will follow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No-write-allocate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(writes straight to memory,</a:t>
            </a:r>
            <a:br>
              <a:rPr lang="en-GB" dirty="0"/>
            </a:br>
            <a:r>
              <a:rPr lang="en-GB" dirty="0"/>
              <a:t>       does not load into cache)</a:t>
            </a:r>
          </a:p>
          <a:p>
            <a:pPr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Typical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dirty="0"/>
              <a:t>Write-through + No-write-allocate</a:t>
            </a:r>
          </a:p>
          <a:p>
            <a:pPr lvl="1"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r>
              <a:rPr lang="en-GB" b="1" dirty="0"/>
              <a:t>Write-back + Write-allocate</a:t>
            </a:r>
          </a:p>
          <a:p>
            <a:pPr eaLnBrk="1" hangingPunct="1">
              <a:buFont typeface="Wingdings" pitchFamily="2" charset="2"/>
              <a:buNone/>
              <a:tabLst>
                <a:tab pos="319088" algn="l"/>
                <a:tab pos="846138" algn="l"/>
                <a:tab pos="1760538" algn="l"/>
                <a:tab pos="2674938" algn="l"/>
                <a:tab pos="3589338" algn="l"/>
                <a:tab pos="4503738" algn="l"/>
                <a:tab pos="5418138" algn="l"/>
                <a:tab pos="6332538" algn="l"/>
                <a:tab pos="7246938" algn="l"/>
                <a:tab pos="8161338" algn="l"/>
                <a:tab pos="9075738" algn="l"/>
                <a:tab pos="9990138" algn="l"/>
              </a:tabLst>
              <a:defRPr/>
            </a:pP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98C84B-AA62-46AB-AA15-871E5ABD77E7}"/>
              </a:ext>
            </a:extLst>
          </p:cNvPr>
          <p:cNvGrpSpPr/>
          <p:nvPr/>
        </p:nvGrpSpPr>
        <p:grpSpPr>
          <a:xfrm>
            <a:off x="4640515" y="1115144"/>
            <a:ext cx="4274886" cy="1168756"/>
            <a:chOff x="4640515" y="1115144"/>
            <a:chExt cx="4274886" cy="11687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690D2F-94CA-46F3-B0C1-ECDDC670F484}"/>
                </a:ext>
              </a:extLst>
            </p:cNvPr>
            <p:cNvSpPr/>
            <p:nvPr/>
          </p:nvSpPr>
          <p:spPr bwMode="auto">
            <a:xfrm>
              <a:off x="5105401" y="1115144"/>
              <a:ext cx="3810000" cy="533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DA61489-AF1F-495F-9662-ACDFCF5D0785}"/>
                </a:ext>
              </a:extLst>
            </p:cNvPr>
            <p:cNvSpPr/>
            <p:nvPr/>
          </p:nvSpPr>
          <p:spPr bwMode="auto">
            <a:xfrm>
              <a:off x="68901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88EA04-4BEB-4525-B309-38C7D3AE601F}"/>
                </a:ext>
              </a:extLst>
            </p:cNvPr>
            <p:cNvSpPr/>
            <p:nvPr/>
          </p:nvSpPr>
          <p:spPr bwMode="auto">
            <a:xfrm>
              <a:off x="7162800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8E4A191-F7BE-406E-8AE9-5FA6AB0F8771}"/>
                </a:ext>
              </a:extLst>
            </p:cNvPr>
            <p:cNvSpPr/>
            <p:nvPr/>
          </p:nvSpPr>
          <p:spPr bwMode="auto">
            <a:xfrm>
              <a:off x="74235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CAFE3F-94B7-44FC-A97A-92746D96E4D6}"/>
                </a:ext>
              </a:extLst>
            </p:cNvPr>
            <p:cNvSpPr/>
            <p:nvPr/>
          </p:nvSpPr>
          <p:spPr bwMode="auto">
            <a:xfrm>
              <a:off x="8337995" y="1229444"/>
              <a:ext cx="4572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B-1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0FFBF3-95FF-4EDE-BDE4-BD1270D31EE6}"/>
                </a:ext>
              </a:extLst>
            </p:cNvPr>
            <p:cNvSpPr/>
            <p:nvPr/>
          </p:nvSpPr>
          <p:spPr bwMode="auto">
            <a:xfrm>
              <a:off x="7696200" y="1229444"/>
              <a:ext cx="6417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42B926A-F0F7-4294-9BCF-85DE6FB35580}"/>
                </a:ext>
              </a:extLst>
            </p:cNvPr>
            <p:cNvCxnSpPr/>
            <p:nvPr/>
          </p:nvCxnSpPr>
          <p:spPr bwMode="auto">
            <a:xfrm>
              <a:off x="7830351" y="1381050"/>
              <a:ext cx="457200" cy="1588"/>
            </a:xfrm>
            <a:prstGeom prst="line">
              <a:avLst/>
            </a:prstGeom>
            <a:noFill/>
            <a:ln w="381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0086BF-4128-41E1-8E73-ECD9017F66B3}"/>
                </a:ext>
              </a:extLst>
            </p:cNvPr>
            <p:cNvSpPr/>
            <p:nvPr/>
          </p:nvSpPr>
          <p:spPr bwMode="auto">
            <a:xfrm>
              <a:off x="5987605" y="1229444"/>
              <a:ext cx="7179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tag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D6AD96-F1D5-46B3-A9B7-6A81D774D635}"/>
                </a:ext>
              </a:extLst>
            </p:cNvPr>
            <p:cNvSpPr/>
            <p:nvPr/>
          </p:nvSpPr>
          <p:spPr bwMode="auto">
            <a:xfrm>
              <a:off x="5597532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FF0000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14" name="AutoShape 16">
              <a:extLst>
                <a:ext uri="{FF2B5EF4-FFF2-40B4-BE49-F238E27FC236}">
                  <a16:creationId xmlns:a16="http://schemas.microsoft.com/office/drawing/2014/main" id="{F34C5FB5-5038-4987-A605-585F80961717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7741272" y="873133"/>
              <a:ext cx="228600" cy="1905000"/>
            </a:xfrm>
            <a:prstGeom prst="leftBrace">
              <a:avLst>
                <a:gd name="adj1" fmla="val 136972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164E5B-243A-47D1-AC3A-BCF10493B75B}"/>
                </a:ext>
              </a:extLst>
            </p:cNvPr>
            <p:cNvSpPr txBox="1"/>
            <p:nvPr/>
          </p:nvSpPr>
          <p:spPr>
            <a:xfrm>
              <a:off x="7257185" y="1914568"/>
              <a:ext cx="130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 = 2</a:t>
              </a:r>
              <a:r>
                <a:rPr lang="en-US" sz="1800" baseline="30000" dirty="0">
                  <a:latin typeface="Calibri" pitchFamily="34" charset="0"/>
                </a:rPr>
                <a:t>b</a:t>
              </a:r>
              <a:r>
                <a:rPr lang="en-US" sz="1800" dirty="0">
                  <a:latin typeface="Calibri" pitchFamily="34" charset="0"/>
                </a:rPr>
                <a:t> bytes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997F52E-3BDC-4634-B04A-D5351C8A6A43}"/>
                </a:ext>
              </a:extLst>
            </p:cNvPr>
            <p:cNvGrpSpPr/>
            <p:nvPr/>
          </p:nvGrpSpPr>
          <p:grpSpPr>
            <a:xfrm>
              <a:off x="5544193" y="1567588"/>
              <a:ext cx="947695" cy="633800"/>
              <a:chOff x="5493251" y="1546588"/>
              <a:chExt cx="947695" cy="63380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B93D58-55AD-4132-BC5D-AB21CD389806}"/>
                  </a:ext>
                </a:extLst>
              </p:cNvPr>
              <p:cNvSpPr txBox="1"/>
              <p:nvPr/>
            </p:nvSpPr>
            <p:spPr>
              <a:xfrm>
                <a:off x="5493251" y="1811056"/>
                <a:ext cx="94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dirty bit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FE34A27-7183-4BE6-81AE-87BA878A14F7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5530333" y="1698194"/>
                <a:ext cx="304800" cy="158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B16A6C-021C-46CF-BEED-15D5351629E1}"/>
                </a:ext>
              </a:extLst>
            </p:cNvPr>
            <p:cNvSpPr/>
            <p:nvPr/>
          </p:nvSpPr>
          <p:spPr bwMode="auto">
            <a:xfrm>
              <a:off x="5178914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v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68659F-8892-44D1-B582-178F1EFD031B}"/>
                </a:ext>
              </a:extLst>
            </p:cNvPr>
            <p:cNvSpPr txBox="1"/>
            <p:nvPr/>
          </p:nvSpPr>
          <p:spPr>
            <a:xfrm>
              <a:off x="4640515" y="1814224"/>
              <a:ext cx="952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valid bit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4C774F-73BC-43A6-A330-0046DF999987}"/>
                </a:ext>
              </a:extLst>
            </p:cNvPr>
            <p:cNvCxnSpPr/>
            <p:nvPr/>
          </p:nvCxnSpPr>
          <p:spPr bwMode="auto">
            <a:xfrm rot="5400000" flipH="1" flipV="1">
              <a:off x="5176878" y="1706187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99101EDA-B500-23C7-E448-BD188A37C3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892" r="16134" b="32064"/>
          <a:stretch/>
        </p:blipFill>
        <p:spPr>
          <a:xfrm>
            <a:off x="5476310" y="3505199"/>
            <a:ext cx="3645465" cy="33355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4C527-D2A5-4698-9728-35512B952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18" y="369372"/>
            <a:ext cx="7592093" cy="762000"/>
          </a:xfrm>
        </p:spPr>
        <p:txBody>
          <a:bodyPr/>
          <a:lstStyle/>
          <a:p>
            <a:r>
              <a:rPr lang="en-US" dirty="0"/>
              <a:t>Practical Write-back Write-allocate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76054-0FD1-49E3-8A45-129D66313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75" y="1219200"/>
            <a:ext cx="7896225" cy="4972050"/>
          </a:xfrm>
        </p:spPr>
        <p:txBody>
          <a:bodyPr/>
          <a:lstStyle/>
          <a:p>
            <a:r>
              <a:rPr lang="en-US" dirty="0"/>
              <a:t>A write to address X is issued</a:t>
            </a:r>
          </a:p>
          <a:p>
            <a:pPr lvl="1"/>
            <a:endParaRPr lang="en-US" dirty="0"/>
          </a:p>
          <a:p>
            <a:r>
              <a:rPr lang="en-US" dirty="0"/>
              <a:t>If it is a hit</a:t>
            </a:r>
          </a:p>
          <a:p>
            <a:pPr lvl="1"/>
            <a:r>
              <a:rPr lang="en-US" dirty="0"/>
              <a:t>Update the contents of block</a:t>
            </a:r>
          </a:p>
          <a:p>
            <a:pPr lvl="1"/>
            <a:r>
              <a:rPr lang="en-US" dirty="0"/>
              <a:t>Set dirty bit to 1 (bit is sticky and only cleared on eviction)</a:t>
            </a:r>
          </a:p>
          <a:p>
            <a:pPr lvl="1"/>
            <a:endParaRPr lang="en-US" dirty="0"/>
          </a:p>
          <a:p>
            <a:r>
              <a:rPr lang="en-US" dirty="0"/>
              <a:t>If it is a miss</a:t>
            </a:r>
          </a:p>
          <a:p>
            <a:pPr lvl="1"/>
            <a:r>
              <a:rPr lang="en-US" dirty="0"/>
              <a:t>Fetch block from memory (per a read miss)</a:t>
            </a:r>
          </a:p>
          <a:p>
            <a:pPr lvl="1"/>
            <a:r>
              <a:rPr lang="en-US" dirty="0"/>
              <a:t>Then perform the write operations (per a write hit)</a:t>
            </a:r>
          </a:p>
          <a:p>
            <a:pPr lvl="1"/>
            <a:endParaRPr lang="en-US" dirty="0"/>
          </a:p>
          <a:p>
            <a:r>
              <a:rPr lang="en-US" dirty="0"/>
              <a:t>If a line is evicted and dirty bit is set to 1</a:t>
            </a:r>
          </a:p>
          <a:p>
            <a:pPr lvl="1"/>
            <a:r>
              <a:rPr lang="en-US" dirty="0"/>
              <a:t>The entire block of 2</a:t>
            </a:r>
            <a:r>
              <a:rPr lang="en-US" baseline="30000" dirty="0"/>
              <a:t>b</a:t>
            </a:r>
            <a:r>
              <a:rPr lang="en-US" dirty="0"/>
              <a:t> bytes are written back to memory</a:t>
            </a:r>
          </a:p>
          <a:p>
            <a:pPr lvl="1"/>
            <a:r>
              <a:rPr lang="en-US" dirty="0"/>
              <a:t>Dirty bit is cleared (set to 0)</a:t>
            </a:r>
          </a:p>
          <a:p>
            <a:pPr lvl="1"/>
            <a:r>
              <a:rPr lang="en-US" dirty="0"/>
              <a:t>Line is replaced by new contents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27F343-B1D2-46F1-9D3C-FBAFA5FE9329}"/>
              </a:ext>
            </a:extLst>
          </p:cNvPr>
          <p:cNvGrpSpPr/>
          <p:nvPr/>
        </p:nvGrpSpPr>
        <p:grpSpPr>
          <a:xfrm>
            <a:off x="4640515" y="1193444"/>
            <a:ext cx="4274886" cy="1168756"/>
            <a:chOff x="4640515" y="1115144"/>
            <a:chExt cx="4274886" cy="11687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BF24B62-1833-45FE-BEB3-0A4906B24B0B}"/>
                </a:ext>
              </a:extLst>
            </p:cNvPr>
            <p:cNvSpPr/>
            <p:nvPr/>
          </p:nvSpPr>
          <p:spPr bwMode="auto">
            <a:xfrm>
              <a:off x="5105401" y="1115144"/>
              <a:ext cx="3810000" cy="5334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BBEDA3-F967-4754-9A8A-716DD61B75D7}"/>
                </a:ext>
              </a:extLst>
            </p:cNvPr>
            <p:cNvSpPr/>
            <p:nvPr/>
          </p:nvSpPr>
          <p:spPr bwMode="auto">
            <a:xfrm>
              <a:off x="68901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0333E2-34E2-4E27-898F-ACC53266E13A}"/>
                </a:ext>
              </a:extLst>
            </p:cNvPr>
            <p:cNvSpPr/>
            <p:nvPr/>
          </p:nvSpPr>
          <p:spPr bwMode="auto">
            <a:xfrm>
              <a:off x="7162800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24D33A-D190-4E61-BBF1-5B06E6B0F86A}"/>
                </a:ext>
              </a:extLst>
            </p:cNvPr>
            <p:cNvSpPr/>
            <p:nvPr/>
          </p:nvSpPr>
          <p:spPr bwMode="auto">
            <a:xfrm>
              <a:off x="7423595" y="1229444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D317C5-CB96-44A1-AE26-662CDF076223}"/>
                </a:ext>
              </a:extLst>
            </p:cNvPr>
            <p:cNvSpPr/>
            <p:nvPr/>
          </p:nvSpPr>
          <p:spPr bwMode="auto">
            <a:xfrm>
              <a:off x="8337995" y="1229444"/>
              <a:ext cx="4572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B-1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16B030C-2C11-439D-B953-385B27F957FF}"/>
                </a:ext>
              </a:extLst>
            </p:cNvPr>
            <p:cNvSpPr/>
            <p:nvPr/>
          </p:nvSpPr>
          <p:spPr bwMode="auto">
            <a:xfrm>
              <a:off x="7696200" y="1229444"/>
              <a:ext cx="6417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600" dirty="0">
                <a:latin typeface="Calibri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5F1018B-D5B2-4F24-A2E9-10AFB6E4D14D}"/>
                </a:ext>
              </a:extLst>
            </p:cNvPr>
            <p:cNvCxnSpPr/>
            <p:nvPr/>
          </p:nvCxnSpPr>
          <p:spPr bwMode="auto">
            <a:xfrm>
              <a:off x="7830351" y="1381050"/>
              <a:ext cx="457200" cy="1588"/>
            </a:xfrm>
            <a:prstGeom prst="line">
              <a:avLst/>
            </a:prstGeom>
            <a:noFill/>
            <a:ln w="38100" cap="rnd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4AB069-7D0E-4E83-BE0D-6413A25DF008}"/>
                </a:ext>
              </a:extLst>
            </p:cNvPr>
            <p:cNvSpPr/>
            <p:nvPr/>
          </p:nvSpPr>
          <p:spPr bwMode="auto">
            <a:xfrm>
              <a:off x="5987605" y="1229444"/>
              <a:ext cx="71799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tag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C62244-EE9F-498D-A9E8-0FE0A9FD3B99}"/>
                </a:ext>
              </a:extLst>
            </p:cNvPr>
            <p:cNvSpPr/>
            <p:nvPr/>
          </p:nvSpPr>
          <p:spPr bwMode="auto">
            <a:xfrm>
              <a:off x="5597532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solidFill>
                    <a:srgbClr val="FF0000"/>
                  </a:solidFill>
                  <a:latin typeface="Calibri" pitchFamily="34" charset="0"/>
                </a:rPr>
                <a:t>d</a:t>
              </a:r>
            </a:p>
          </p:txBody>
        </p:sp>
        <p:sp>
          <p:nvSpPr>
            <p:cNvPr id="14" name="AutoShape 16">
              <a:extLst>
                <a:ext uri="{FF2B5EF4-FFF2-40B4-BE49-F238E27FC236}">
                  <a16:creationId xmlns:a16="http://schemas.microsoft.com/office/drawing/2014/main" id="{3B8161DD-1B53-4264-A821-168452F5847C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7741272" y="873133"/>
              <a:ext cx="228600" cy="1905000"/>
            </a:xfrm>
            <a:prstGeom prst="leftBrace">
              <a:avLst>
                <a:gd name="adj1" fmla="val 136972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379F0DB-323B-40BD-AC32-2CE5C9D81012}"/>
                </a:ext>
              </a:extLst>
            </p:cNvPr>
            <p:cNvSpPr txBox="1"/>
            <p:nvPr/>
          </p:nvSpPr>
          <p:spPr>
            <a:xfrm>
              <a:off x="7257185" y="1914568"/>
              <a:ext cx="1305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B = 2</a:t>
              </a:r>
              <a:r>
                <a:rPr lang="en-US" sz="1800" baseline="30000" dirty="0">
                  <a:latin typeface="Calibri" pitchFamily="34" charset="0"/>
                </a:rPr>
                <a:t>b</a:t>
              </a:r>
              <a:r>
                <a:rPr lang="en-US" sz="1800" dirty="0">
                  <a:latin typeface="Calibri" pitchFamily="34" charset="0"/>
                </a:rPr>
                <a:t> bytes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F8C5D75-24E3-4626-882B-269CCDFB483C}"/>
                </a:ext>
              </a:extLst>
            </p:cNvPr>
            <p:cNvGrpSpPr/>
            <p:nvPr/>
          </p:nvGrpSpPr>
          <p:grpSpPr>
            <a:xfrm>
              <a:off x="5544193" y="1567588"/>
              <a:ext cx="947695" cy="633800"/>
              <a:chOff x="5493251" y="1546588"/>
              <a:chExt cx="947695" cy="63380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94D40A4-E1FE-4882-8D96-8A489643DD87}"/>
                  </a:ext>
                </a:extLst>
              </p:cNvPr>
              <p:cNvSpPr txBox="1"/>
              <p:nvPr/>
            </p:nvSpPr>
            <p:spPr>
              <a:xfrm>
                <a:off x="5493251" y="1811056"/>
                <a:ext cx="94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  <a:latin typeface="Calibri" pitchFamily="34" charset="0"/>
                  </a:rPr>
                  <a:t>dirty bit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6F302B9-D0C8-4393-8A92-65844516E220}"/>
                  </a:ext>
                </a:extLst>
              </p:cNvPr>
              <p:cNvCxnSpPr/>
              <p:nvPr/>
            </p:nvCxnSpPr>
            <p:spPr bwMode="auto">
              <a:xfrm rot="5400000" flipH="1" flipV="1">
                <a:off x="5530333" y="1698194"/>
                <a:ext cx="304800" cy="1588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37C7307-EEEC-437A-B137-6255C2312C0D}"/>
                </a:ext>
              </a:extLst>
            </p:cNvPr>
            <p:cNvSpPr/>
            <p:nvPr/>
          </p:nvSpPr>
          <p:spPr bwMode="auto">
            <a:xfrm>
              <a:off x="5178914" y="1241788"/>
              <a:ext cx="272605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v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EB4685-EDA7-4DC0-8261-D80EB4A39354}"/>
                </a:ext>
              </a:extLst>
            </p:cNvPr>
            <p:cNvSpPr txBox="1"/>
            <p:nvPr/>
          </p:nvSpPr>
          <p:spPr>
            <a:xfrm>
              <a:off x="4640515" y="1814224"/>
              <a:ext cx="952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valid bit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C13519C-9E2C-4AB9-8FA5-9B9F8FF9BB95}"/>
                </a:ext>
              </a:extLst>
            </p:cNvPr>
            <p:cNvCxnSpPr/>
            <p:nvPr/>
          </p:nvCxnSpPr>
          <p:spPr bwMode="auto">
            <a:xfrm rot="5400000" flipH="1" flipV="1">
              <a:off x="5176878" y="1706187"/>
              <a:ext cx="304800" cy="158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78297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Cache Performance Metrics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594725" cy="497205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Miss Rate</a:t>
            </a:r>
          </a:p>
          <a:p>
            <a:pPr lvl="1"/>
            <a:r>
              <a:rPr lang="en-GB" dirty="0"/>
              <a:t>Fraction of memory references not found in cache (misses / accesses)</a:t>
            </a:r>
            <a:br>
              <a:rPr lang="en-GB" dirty="0"/>
            </a:br>
            <a:r>
              <a:rPr lang="en-GB" dirty="0"/>
              <a:t>= 1 – hit rate</a:t>
            </a:r>
          </a:p>
          <a:p>
            <a:pPr lvl="1"/>
            <a:r>
              <a:rPr lang="en-GB" dirty="0"/>
              <a:t>Typical numbers (in percentages):</a:t>
            </a:r>
          </a:p>
          <a:p>
            <a:pPr lvl="2"/>
            <a:r>
              <a:rPr lang="en-GB" dirty="0"/>
              <a:t>3-10% for L1</a:t>
            </a:r>
          </a:p>
          <a:p>
            <a:pPr lvl="2"/>
            <a:r>
              <a:rPr lang="en-GB" dirty="0"/>
              <a:t>can be quite small (e.g., &lt; 1%) for L2, depending on size, etc.</a:t>
            </a:r>
          </a:p>
          <a:p>
            <a:r>
              <a:rPr lang="en-GB" dirty="0"/>
              <a:t>Hit Time</a:t>
            </a:r>
          </a:p>
          <a:p>
            <a:pPr lvl="1"/>
            <a:r>
              <a:rPr lang="en-GB" dirty="0"/>
              <a:t>Time to deliver a line in the cache to the processor</a:t>
            </a:r>
          </a:p>
          <a:p>
            <a:pPr lvl="2"/>
            <a:r>
              <a:rPr lang="en-GB" dirty="0"/>
              <a:t>includes time to determine whether the line is in the cache</a:t>
            </a:r>
          </a:p>
          <a:p>
            <a:pPr lvl="1"/>
            <a:r>
              <a:rPr lang="en-GB" dirty="0"/>
              <a:t>Typical numbers:</a:t>
            </a:r>
          </a:p>
          <a:p>
            <a:pPr lvl="2"/>
            <a:r>
              <a:rPr lang="en-GB" dirty="0"/>
              <a:t>4 clock cycle for L1</a:t>
            </a:r>
          </a:p>
          <a:p>
            <a:pPr lvl="2"/>
            <a:r>
              <a:rPr lang="en-GB" dirty="0"/>
              <a:t>10 clock cycles for L2</a:t>
            </a:r>
          </a:p>
          <a:p>
            <a:r>
              <a:rPr lang="en-GB" dirty="0"/>
              <a:t>Miss Penalty</a:t>
            </a:r>
          </a:p>
          <a:p>
            <a:pPr lvl="1"/>
            <a:r>
              <a:rPr lang="en-GB" dirty="0"/>
              <a:t>Additional time required because of a miss</a:t>
            </a:r>
          </a:p>
          <a:p>
            <a:pPr lvl="2"/>
            <a:r>
              <a:rPr lang="en-GB" dirty="0"/>
              <a:t>typically 50-200 cycles for main memory (Trend: increasing!)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b"/>
          <a:lstStyle/>
          <a:p>
            <a:pPr eaLnBrk="1" hangingPunct="1"/>
            <a:r>
              <a:rPr lang="en-US" dirty="0"/>
              <a:t>Let’s think about those numbers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0488" tIns="44450" rIns="90488" bIns="44450"/>
          <a:lstStyle/>
          <a:p>
            <a:pPr>
              <a:defRPr/>
            </a:pPr>
            <a:r>
              <a:rPr lang="en-US" dirty="0"/>
              <a:t>Huge difference between a hit and a miss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Could be 100x, if just L1 and main memory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Would you believe 99% hits is twice as good as 97%?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sz="1800" dirty="0"/>
              <a:t>Consider this simplified example: </a:t>
            </a:r>
            <a:br>
              <a:rPr lang="en-US" sz="1800" dirty="0"/>
            </a:br>
            <a:r>
              <a:rPr lang="en-US" sz="1800" dirty="0"/>
              <a:t>       cache hit time of 1 cycle</a:t>
            </a:r>
            <a:br>
              <a:rPr lang="en-US" sz="1800" dirty="0"/>
            </a:br>
            <a:r>
              <a:rPr lang="en-US" sz="1800" dirty="0"/>
              <a:t>       miss penalty of 100 cycles</a:t>
            </a:r>
          </a:p>
          <a:p>
            <a:pPr lvl="1">
              <a:defRPr/>
            </a:pPr>
            <a:endParaRPr lang="en-US" sz="1800" dirty="0"/>
          </a:p>
          <a:p>
            <a:pPr lvl="1">
              <a:defRPr/>
            </a:pPr>
            <a:r>
              <a:rPr lang="en-US" sz="1800" dirty="0"/>
              <a:t>Average access time: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97% hits:  1 cycle + 0.03 x 100 cycles =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C00000"/>
                </a:solidFill>
              </a:rPr>
              <a:t>4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r>
              <a:rPr lang="en-US" sz="1800" dirty="0"/>
              <a:t>	 99% hits:  1 cycle + 0.01 x 100 cycles = </a:t>
            </a:r>
            <a:r>
              <a:rPr lang="en-US" sz="1800" b="1" dirty="0">
                <a:solidFill>
                  <a:srgbClr val="C00000"/>
                </a:solidFill>
              </a:rPr>
              <a:t>2 cycles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endParaRPr lang="en-US" sz="1600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This is why “miss rate” is used instead of “hit rate”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Writing Cache Friendly Code</a:t>
            </a:r>
          </a:p>
        </p:txBody>
      </p:sp>
      <p:sp>
        <p:nvSpPr>
          <p:cNvPr id="1607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289925" cy="4972050"/>
          </a:xfrm>
        </p:spPr>
        <p:txBody>
          <a:bodyPr/>
          <a:lstStyle/>
          <a:p>
            <a:r>
              <a:rPr lang="en-US" dirty="0"/>
              <a:t>Make the common case go fast</a:t>
            </a:r>
          </a:p>
          <a:p>
            <a:pPr lvl="1"/>
            <a:r>
              <a:rPr lang="en-US" dirty="0"/>
              <a:t>Focus on the inner loops of the core functions</a:t>
            </a:r>
          </a:p>
          <a:p>
            <a:pPr lvl="1"/>
            <a:endParaRPr lang="en-US" dirty="0"/>
          </a:p>
          <a:p>
            <a:r>
              <a:rPr lang="en-US" dirty="0"/>
              <a:t>Minimize the misses in the inner loops</a:t>
            </a:r>
          </a:p>
          <a:p>
            <a:pPr lvl="1"/>
            <a:r>
              <a:rPr lang="en-US" dirty="0"/>
              <a:t>Repeated references to variables are good (</a:t>
            </a:r>
            <a:r>
              <a:rPr lang="en-US" dirty="0">
                <a:solidFill>
                  <a:srgbClr val="C00000"/>
                </a:solidFill>
              </a:rPr>
              <a:t>temporal locality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Stride-1 reference patterns are good (</a:t>
            </a:r>
            <a:r>
              <a:rPr lang="en-US" dirty="0">
                <a:solidFill>
                  <a:srgbClr val="C00000"/>
                </a:solidFill>
              </a:rPr>
              <a:t>spatial locality</a:t>
            </a:r>
            <a:r>
              <a:rPr lang="en-US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876" y="4800600"/>
            <a:ext cx="8518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Key idea: Our qualitative notion of locality is quantified through our understanding of cache memories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r>
              <a:rPr lang="en-US" dirty="0"/>
              <a:t>Quiz Time!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/>
              <a:t>Canvas Quiz:  Day 10 – Cache Memories</a:t>
            </a: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/>
              <a:t>Rearranging loops to improve spatial locality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5D770-5EE2-F545-BE3E-CB1507348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matrix multiplication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AE54A61-CAEF-6A4D-A3C5-5D24A61787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18" y="1421812"/>
            <a:ext cx="566212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A8289C-BBBA-284E-9502-6D1567BB94E5}"/>
              </a:ext>
            </a:extLst>
          </p:cNvPr>
          <p:cNvSpPr txBox="1"/>
          <p:nvPr/>
        </p:nvSpPr>
        <p:spPr>
          <a:xfrm>
            <a:off x="6019138" y="1828800"/>
            <a:ext cx="31248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Out[i, j] = 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latin typeface="Calibri" pitchFamily="34" charset="0"/>
              </a:rPr>
              <a:t>    dot product(A[i, ..], B[..,j])</a:t>
            </a:r>
          </a:p>
          <a:p>
            <a:r>
              <a:rPr lang="en-US" sz="1800" dirty="0">
                <a:latin typeface="Calibri" pitchFamily="34" charset="0"/>
              </a:rPr>
              <a:t> = sum (  a[i, 0] * b[0, j],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   a[i, 1] * b[1, j],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  …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      a[i, n] * b[n, j]  )</a:t>
            </a:r>
          </a:p>
        </p:txBody>
      </p:sp>
    </p:spTree>
    <p:extLst>
      <p:ext uri="{BB962C8B-B14F-4D97-AF65-F5344CB8AC3E}">
        <p14:creationId xmlns:p14="http://schemas.microsoft.com/office/powerpoint/2010/main" val="1484380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Matrix Multiplication Example</a:t>
            </a:r>
          </a:p>
        </p:txBody>
      </p:sp>
      <p:sp>
        <p:nvSpPr>
          <p:cNvPr id="167945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3641725" cy="4972050"/>
          </a:xfrm>
        </p:spPr>
        <p:txBody>
          <a:bodyPr/>
          <a:lstStyle/>
          <a:p>
            <a:r>
              <a:rPr lang="en-US" dirty="0"/>
              <a:t>Description:</a:t>
            </a:r>
          </a:p>
          <a:p>
            <a:pPr lvl="1"/>
            <a:r>
              <a:rPr lang="en-US" dirty="0"/>
              <a:t>Multiply </a:t>
            </a:r>
            <a:r>
              <a:rPr lang="en-US" i="1" dirty="0"/>
              <a:t>N</a:t>
            </a:r>
            <a:r>
              <a:rPr lang="en-US" dirty="0"/>
              <a:t> x </a:t>
            </a:r>
            <a:r>
              <a:rPr lang="en-US" i="1" dirty="0"/>
              <a:t>N</a:t>
            </a:r>
            <a:r>
              <a:rPr lang="en-US" dirty="0"/>
              <a:t> matrices</a:t>
            </a:r>
          </a:p>
          <a:p>
            <a:pPr lvl="1"/>
            <a:r>
              <a:rPr lang="en-US" dirty="0"/>
              <a:t>Matrix elements are </a:t>
            </a:r>
            <a:r>
              <a:rPr lang="en-US" dirty="0">
                <a:latin typeface="Calibri"/>
                <a:cs typeface="Calibri"/>
              </a:rPr>
              <a:t>double</a:t>
            </a:r>
            <a:r>
              <a:rPr lang="en-US" dirty="0">
                <a:latin typeface="+mj-lt"/>
                <a:cs typeface="Courier New"/>
              </a:rPr>
              <a:t>s</a:t>
            </a:r>
            <a:r>
              <a:rPr lang="en-US" dirty="0"/>
              <a:t> (8 bytes)</a:t>
            </a:r>
          </a:p>
          <a:p>
            <a:pPr lvl="1"/>
            <a:r>
              <a:rPr lang="en-US" dirty="0"/>
              <a:t>O(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) total operations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reads per source element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 values summed per destination</a:t>
            </a:r>
          </a:p>
          <a:p>
            <a:pPr lvl="2"/>
            <a:r>
              <a:rPr lang="en-US" dirty="0"/>
              <a:t>but may be able to hold in register</a:t>
            </a:r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4270375" y="1546225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(i=0; i&lt;n; i++)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(k=0; k&lt;n; k++)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c[i][j]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7162800" y="1295400"/>
            <a:ext cx="1572289" cy="6437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Variable </a:t>
            </a:r>
            <a:r>
              <a:rPr lang="en-US" sz="1800" i="1" dirty="0">
                <a:solidFill>
                  <a:srgbClr val="C00000"/>
                </a:solidFill>
                <a:latin typeface="Calibri" panose="020F0502020204030204" pitchFamily="34" charset="0"/>
              </a:rPr>
              <a:t>sum</a:t>
            </a:r>
            <a:endParaRPr lang="en-US" sz="1800" b="0" i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1800" b="0" i="1" dirty="0">
                <a:solidFill>
                  <a:srgbClr val="C00000"/>
                </a:solidFill>
                <a:latin typeface="Calibri" panose="020F0502020204030204" pitchFamily="34" charset="0"/>
              </a:rPr>
              <a:t>held in register</a:t>
            </a:r>
            <a:endParaRPr lang="en-US" sz="1800" b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348413" y="1933575"/>
            <a:ext cx="1676400" cy="695325"/>
            <a:chOff x="3936" y="2064"/>
            <a:chExt cx="1056" cy="288"/>
          </a:xfrm>
        </p:grpSpPr>
        <p:sp>
          <p:nvSpPr>
            <p:cNvPr id="167942" name="Line 6"/>
            <p:cNvSpPr>
              <a:spLocks noChangeShapeType="1"/>
            </p:cNvSpPr>
            <p:nvPr/>
          </p:nvSpPr>
          <p:spPr bwMode="auto">
            <a:xfrm flipH="1">
              <a:off x="3936" y="2352"/>
              <a:ext cx="91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943" name="Line 7"/>
            <p:cNvSpPr>
              <a:spLocks noChangeShapeType="1"/>
            </p:cNvSpPr>
            <p:nvPr/>
          </p:nvSpPr>
          <p:spPr bwMode="auto">
            <a:xfrm flipH="1">
              <a:off x="4848" y="2064"/>
              <a:ext cx="144" cy="2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858000" y="4022928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91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 Rate Analysis for Matrix Multiply</a:t>
            </a:r>
          </a:p>
        </p:txBody>
      </p:sp>
      <p:sp>
        <p:nvSpPr>
          <p:cNvPr id="168992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Assume:</a:t>
            </a:r>
          </a:p>
          <a:p>
            <a:pPr lvl="1"/>
            <a:r>
              <a:rPr lang="en-US" dirty="0"/>
              <a:t>Block size = 32B (big enough for four </a:t>
            </a:r>
            <a:r>
              <a:rPr lang="en-US" dirty="0">
                <a:latin typeface="Calibri"/>
                <a:cs typeface="Calibri"/>
              </a:rPr>
              <a:t>doubles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Matrix dimension (N) is very large</a:t>
            </a:r>
          </a:p>
          <a:p>
            <a:pPr lvl="2"/>
            <a:r>
              <a:rPr lang="en-US" dirty="0"/>
              <a:t>Approximate 1/N as 0.0</a:t>
            </a:r>
          </a:p>
          <a:p>
            <a:pPr lvl="1"/>
            <a:r>
              <a:rPr lang="en-US" dirty="0"/>
              <a:t>Cache is not even big enough to hold multiple rows</a:t>
            </a:r>
          </a:p>
          <a:p>
            <a:r>
              <a:rPr lang="en-US" dirty="0"/>
              <a:t>Analysis Method:</a:t>
            </a:r>
          </a:p>
          <a:p>
            <a:pPr lvl="1"/>
            <a:r>
              <a:rPr lang="en-US" dirty="0"/>
              <a:t>Look at access pattern of inner loop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492971" y="4648200"/>
            <a:ext cx="1295400" cy="1752600"/>
            <a:chOff x="1752600" y="4648200"/>
            <a:chExt cx="1295400" cy="1752600"/>
          </a:xfrm>
        </p:grpSpPr>
        <p:sp>
          <p:nvSpPr>
            <p:cNvPr id="168966" name="Rectangle 6"/>
            <p:cNvSpPr>
              <a:spLocks noChangeArrowheads="1"/>
            </p:cNvSpPr>
            <p:nvPr/>
          </p:nvSpPr>
          <p:spPr bwMode="auto">
            <a:xfrm>
              <a:off x="2139950" y="5111750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67" name="Rectangle 7"/>
            <p:cNvSpPr>
              <a:spLocks noChangeArrowheads="1"/>
            </p:cNvSpPr>
            <p:nvPr/>
          </p:nvSpPr>
          <p:spPr bwMode="auto">
            <a:xfrm>
              <a:off x="2418650" y="5941700"/>
              <a:ext cx="400750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A</a:t>
              </a:r>
            </a:p>
          </p:txBody>
        </p:sp>
        <p:sp>
          <p:nvSpPr>
            <p:cNvPr id="168969" name="Line 9"/>
            <p:cNvSpPr>
              <a:spLocks noChangeShapeType="1"/>
            </p:cNvSpPr>
            <p:nvPr/>
          </p:nvSpPr>
          <p:spPr bwMode="auto">
            <a:xfrm>
              <a:off x="2146300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0" name="Rectangle 10"/>
            <p:cNvSpPr>
              <a:spLocks noChangeArrowheads="1"/>
            </p:cNvSpPr>
            <p:nvPr/>
          </p:nvSpPr>
          <p:spPr bwMode="auto">
            <a:xfrm>
              <a:off x="2271713" y="4662487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72" name="Line 12"/>
            <p:cNvSpPr>
              <a:spLocks noChangeShapeType="1"/>
            </p:cNvSpPr>
            <p:nvPr/>
          </p:nvSpPr>
          <p:spPr bwMode="auto">
            <a:xfrm>
              <a:off x="1752600" y="51308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3" name="Rectangle 13"/>
            <p:cNvSpPr>
              <a:spLocks noChangeArrowheads="1"/>
            </p:cNvSpPr>
            <p:nvPr/>
          </p:nvSpPr>
          <p:spPr bwMode="auto">
            <a:xfrm>
              <a:off x="1812337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i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56975" y="4648200"/>
            <a:ext cx="1255297" cy="1752600"/>
            <a:chOff x="3505200" y="4648200"/>
            <a:chExt cx="1255297" cy="1752600"/>
          </a:xfrm>
        </p:grpSpPr>
        <p:sp>
          <p:nvSpPr>
            <p:cNvPr id="168976" name="Rectangle 16"/>
            <p:cNvSpPr>
              <a:spLocks noChangeArrowheads="1"/>
            </p:cNvSpPr>
            <p:nvPr/>
          </p:nvSpPr>
          <p:spPr bwMode="auto">
            <a:xfrm>
              <a:off x="4114800" y="5941700"/>
              <a:ext cx="388026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B</a:t>
              </a:r>
            </a:p>
          </p:txBody>
        </p:sp>
        <p:sp>
          <p:nvSpPr>
            <p:cNvPr id="168978" name="Line 18"/>
            <p:cNvSpPr>
              <a:spLocks noChangeShapeType="1"/>
            </p:cNvSpPr>
            <p:nvPr/>
          </p:nvSpPr>
          <p:spPr bwMode="auto">
            <a:xfrm>
              <a:off x="3505200" y="5118101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79" name="Rectangle 19"/>
            <p:cNvSpPr>
              <a:spLocks noChangeArrowheads="1"/>
            </p:cNvSpPr>
            <p:nvPr/>
          </p:nvSpPr>
          <p:spPr bwMode="auto">
            <a:xfrm>
              <a:off x="3567113" y="5205414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k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168982" name="Rectangle 22"/>
            <p:cNvSpPr>
              <a:spLocks noChangeArrowheads="1"/>
            </p:cNvSpPr>
            <p:nvPr/>
          </p:nvSpPr>
          <p:spPr bwMode="auto">
            <a:xfrm>
              <a:off x="3948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5" name="Rectangle 6"/>
            <p:cNvSpPr>
              <a:spLocks noChangeArrowheads="1"/>
            </p:cNvSpPr>
            <p:nvPr/>
          </p:nvSpPr>
          <p:spPr bwMode="auto">
            <a:xfrm>
              <a:off x="3852447" y="5111749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7" name="Line 9"/>
            <p:cNvSpPr>
              <a:spLocks noChangeShapeType="1"/>
            </p:cNvSpPr>
            <p:nvPr/>
          </p:nvSpPr>
          <p:spPr bwMode="auto">
            <a:xfrm>
              <a:off x="3852447" y="4648200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9100" y="4648200"/>
            <a:ext cx="1301750" cy="1698624"/>
            <a:chOff x="5334000" y="4648200"/>
            <a:chExt cx="1301750" cy="1698624"/>
          </a:xfrm>
        </p:grpSpPr>
        <p:sp>
          <p:nvSpPr>
            <p:cNvPr id="168964" name="Rectangle 4"/>
            <p:cNvSpPr>
              <a:spLocks noChangeArrowheads="1"/>
            </p:cNvSpPr>
            <p:nvPr/>
          </p:nvSpPr>
          <p:spPr bwMode="auto">
            <a:xfrm>
              <a:off x="6019800" y="5887724"/>
              <a:ext cx="405008" cy="4591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b="0" dirty="0"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168986" name="Line 26"/>
            <p:cNvSpPr>
              <a:spLocks noChangeShapeType="1"/>
            </p:cNvSpPr>
            <p:nvPr/>
          </p:nvSpPr>
          <p:spPr bwMode="auto">
            <a:xfrm>
              <a:off x="5334000" y="5118100"/>
              <a:ext cx="0" cy="736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168987" name="Rectangle 27"/>
            <p:cNvSpPr>
              <a:spLocks noChangeArrowheads="1"/>
            </p:cNvSpPr>
            <p:nvPr/>
          </p:nvSpPr>
          <p:spPr bwMode="auto">
            <a:xfrm>
              <a:off x="5395913" y="5205413"/>
              <a:ext cx="321263" cy="366767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>
                  <a:latin typeface="Courier New"/>
                  <a:cs typeface="Courier New"/>
                </a:rPr>
                <a:t>i</a:t>
              </a:r>
            </a:p>
          </p:txBody>
        </p:sp>
        <p:sp>
          <p:nvSpPr>
            <p:cNvPr id="168990" name="Rectangle 30"/>
            <p:cNvSpPr>
              <a:spLocks noChangeArrowheads="1"/>
            </p:cNvSpPr>
            <p:nvPr/>
          </p:nvSpPr>
          <p:spPr bwMode="auto">
            <a:xfrm>
              <a:off x="5853113" y="4648200"/>
              <a:ext cx="320675" cy="366713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lang="en-US" sz="1800" dirty="0" err="1">
                  <a:latin typeface="Courier New"/>
                  <a:cs typeface="Courier New"/>
                </a:rPr>
                <a:t>j</a:t>
              </a:r>
              <a:endParaRPr lang="en-US" sz="1800" dirty="0">
                <a:latin typeface="Courier New"/>
                <a:cs typeface="Courier New"/>
              </a:endParaRPr>
            </a:p>
          </p:txBody>
        </p:sp>
        <p:sp>
          <p:nvSpPr>
            <p:cNvPr id="36" name="Rectangle 6"/>
            <p:cNvSpPr>
              <a:spLocks noChangeArrowheads="1"/>
            </p:cNvSpPr>
            <p:nvPr/>
          </p:nvSpPr>
          <p:spPr bwMode="auto">
            <a:xfrm>
              <a:off x="5727700" y="5053425"/>
              <a:ext cx="908050" cy="7429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  <p:sp>
          <p:nvSpPr>
            <p:cNvPr id="38" name="Line 9"/>
            <p:cNvSpPr>
              <a:spLocks noChangeShapeType="1"/>
            </p:cNvSpPr>
            <p:nvPr/>
          </p:nvSpPr>
          <p:spPr bwMode="auto">
            <a:xfrm>
              <a:off x="5727700" y="4662487"/>
              <a:ext cx="7366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latin typeface="Courier New"/>
                <a:cs typeface="Courier New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5908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=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05400" y="4931041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0" dirty="0">
                <a:latin typeface="Calibri" pitchFamily="34" charset="0"/>
              </a:rPr>
              <a:t>x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518525" cy="4972050"/>
          </a:xfrm>
        </p:spPr>
        <p:txBody>
          <a:bodyPr/>
          <a:lstStyle/>
          <a:p>
            <a:r>
              <a:rPr lang="en-US" dirty="0"/>
              <a:t>Cache memory organization and operation</a:t>
            </a:r>
            <a:r>
              <a:rPr lang="en-US" b="0" dirty="0"/>
              <a:t>	</a:t>
            </a:r>
            <a:r>
              <a:rPr lang="en-US" sz="2400" b="1" dirty="0">
                <a:solidFill>
                  <a:srgbClr val="7F7F7F"/>
                </a:solidFill>
              </a:rPr>
              <a:t>CSAPP 6.4-6.5</a:t>
            </a:r>
            <a:endParaRPr lang="en-US" dirty="0"/>
          </a:p>
          <a:p>
            <a:r>
              <a:rPr lang="en-US" dirty="0"/>
              <a:t>Performance impact of caches</a:t>
            </a:r>
          </a:p>
          <a:p>
            <a:pPr lvl="1"/>
            <a:r>
              <a:rPr lang="en-US" dirty="0"/>
              <a:t>Rearranging loops to improve spatial locality</a:t>
            </a:r>
            <a:r>
              <a:rPr lang="en-US" b="0" dirty="0"/>
              <a:t>		</a:t>
            </a:r>
            <a:r>
              <a:rPr lang="en-US" sz="2400" b="1" dirty="0">
                <a:solidFill>
                  <a:srgbClr val="7F7F7F"/>
                </a:solidFill>
              </a:rPr>
              <a:t>CSAPP 6.6.2</a:t>
            </a:r>
            <a:endParaRPr lang="en-US" dirty="0"/>
          </a:p>
          <a:p>
            <a:pPr lvl="1"/>
            <a:r>
              <a:rPr lang="en-US" dirty="0"/>
              <a:t>Using blocking to improve temporal locality</a:t>
            </a:r>
            <a:r>
              <a:rPr lang="en-US" b="0" dirty="0"/>
              <a:t>		</a:t>
            </a:r>
            <a:r>
              <a:rPr lang="en-US" sz="2400" b="1" dirty="0">
                <a:solidFill>
                  <a:srgbClr val="7F7F7F"/>
                </a:solidFill>
              </a:rPr>
              <a:t>CSAPP 6.6.3</a:t>
            </a:r>
            <a:endParaRPr lang="en-US" dirty="0"/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9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Layout of C Arrays in Memory (review)</a:t>
            </a:r>
          </a:p>
        </p:txBody>
      </p:sp>
      <p:sp>
        <p:nvSpPr>
          <p:cNvPr id="1699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 arrays allocated in row-major order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Stepping through columns in one row: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= 0;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 &lt; N; </a:t>
            </a:r>
            <a:r>
              <a:rPr lang="en-US" b="1" dirty="0" err="1">
                <a:latin typeface="Courier New" charset="0"/>
              </a:rPr>
              <a:t>i</a:t>
            </a:r>
            <a:r>
              <a:rPr lang="en-US" b="1" dirty="0">
                <a:latin typeface="Courier New" charset="0"/>
              </a:rPr>
              <a:t>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a[0][i]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if block size (B) &gt;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bytes</a:t>
            </a:r>
            <a:r>
              <a:rPr lang="en-US" dirty="0"/>
              <a:t>, exploit spatial locality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</a:t>
            </a:r>
            <a:r>
              <a:rPr lang="en-US" dirty="0" err="1">
                <a:latin typeface="Calibri"/>
                <a:cs typeface="Calibri"/>
              </a:rPr>
              <a:t>sizeof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baseline="-25000" dirty="0" err="1">
                <a:latin typeface="Calibri"/>
                <a:cs typeface="Calibri"/>
              </a:rPr>
              <a:t>ij</a:t>
            </a:r>
            <a:r>
              <a:rPr lang="en-US" dirty="0">
                <a:latin typeface="Calibri"/>
                <a:cs typeface="Calibri"/>
              </a:rPr>
              <a:t>) </a:t>
            </a:r>
            <a:r>
              <a:rPr lang="en-US" dirty="0"/>
              <a:t>/ B</a:t>
            </a:r>
          </a:p>
          <a:p>
            <a:pPr>
              <a:lnSpc>
                <a:spcPct val="85000"/>
              </a:lnSpc>
            </a:pPr>
            <a:r>
              <a:rPr lang="en-US" dirty="0"/>
              <a:t>Stepping through rows in one column: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charset="0"/>
              </a:rPr>
              <a:t>for (i = 0; i &lt; M; i++)</a:t>
            </a:r>
          </a:p>
          <a:p>
            <a:pPr lvl="2">
              <a:lnSpc>
                <a:spcPct val="97000"/>
              </a:lnSpc>
              <a:buFont typeface="Wingdings" charset="2"/>
              <a:buNone/>
            </a:pPr>
            <a:r>
              <a:rPr lang="en-US" sz="2000" b="1" dirty="0">
                <a:solidFill>
                  <a:schemeClr val="tx1"/>
                </a:solidFill>
                <a:latin typeface="Courier New" charset="0"/>
              </a:rPr>
              <a:t>sum += a[i][0];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accesses distant elements: no spatial locality!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miss rate = 1 (i.e. 100%)</a:t>
            </a: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id="{57E2A6C8-BE5E-A292-497F-B7C608E242A9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828800"/>
            <a:ext cx="7157224" cy="861518"/>
            <a:chOff x="336" y="3408"/>
            <a:chExt cx="5184" cy="624"/>
          </a:xfrm>
        </p:grpSpPr>
        <p:grpSp>
          <p:nvGrpSpPr>
            <p:cNvPr id="3" name="Group 17">
              <a:extLst>
                <a:ext uri="{FF2B5EF4-FFF2-40B4-BE49-F238E27FC236}">
                  <a16:creationId xmlns:a16="http://schemas.microsoft.com/office/drawing/2014/main" id="{B13F84A0-438A-ADB2-6A30-473376E905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3408"/>
              <a:ext cx="1344" cy="624"/>
              <a:chOff x="1488" y="3504"/>
              <a:chExt cx="1344" cy="624"/>
            </a:xfrm>
          </p:grpSpPr>
          <p:sp>
            <p:nvSpPr>
              <p:cNvPr id="13" name="Rectangle 20">
                <a:extLst>
                  <a:ext uri="{FF2B5EF4-FFF2-40B4-BE49-F238E27FC236}">
                    <a16:creationId xmlns:a16="http://schemas.microsoft.com/office/drawing/2014/main" id="{3605807D-9DB3-7361-06F8-9A622B940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400" b="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709CC72-46A1-CDD0-DEF1-D8677AA291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0D8C66A-4E34-7A84-8E4F-D64B0EF17A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[N-1]</a:t>
                </a:r>
              </a:p>
            </p:txBody>
          </p:sp>
        </p:grpSp>
        <p:grpSp>
          <p:nvGrpSpPr>
            <p:cNvPr id="4" name="Group 21">
              <a:extLst>
                <a:ext uri="{FF2B5EF4-FFF2-40B4-BE49-F238E27FC236}">
                  <a16:creationId xmlns:a16="http://schemas.microsoft.com/office/drawing/2014/main" id="{1171096E-0C73-BA4F-0111-04275C1CA8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3408"/>
              <a:ext cx="1344" cy="624"/>
              <a:chOff x="1488" y="3504"/>
              <a:chExt cx="1344" cy="624"/>
            </a:xfrm>
          </p:grpSpPr>
          <p:sp>
            <p:nvSpPr>
              <p:cNvPr id="10" name="Rectangle 24">
                <a:extLst>
                  <a:ext uri="{FF2B5EF4-FFF2-40B4-BE49-F238E27FC236}">
                    <a16:creationId xmlns:a16="http://schemas.microsoft.com/office/drawing/2014/main" id="{FF978F00-E8A3-5131-D199-AF376D919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400" b="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11" name="Rectangle 22">
                <a:extLst>
                  <a:ext uri="{FF2B5EF4-FFF2-40B4-BE49-F238E27FC236}">
                    <a16:creationId xmlns:a16="http://schemas.microsoft.com/office/drawing/2014/main" id="{E8DA7E3C-0305-D006-0FC0-C7D6B16DCA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6F5B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[1]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12" name="Rectangle 23">
                <a:extLst>
                  <a:ext uri="{FF2B5EF4-FFF2-40B4-BE49-F238E27FC236}">
                    <a16:creationId xmlns:a16="http://schemas.microsoft.com/office/drawing/2014/main" id="{60A2357C-E372-C370-2417-E18648A8F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6F5BD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[1]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[N-1]</a:t>
                </a:r>
              </a:p>
            </p:txBody>
          </p:sp>
        </p:grpSp>
        <p:grpSp>
          <p:nvGrpSpPr>
            <p:cNvPr id="5" name="Group 25">
              <a:extLst>
                <a:ext uri="{FF2B5EF4-FFF2-40B4-BE49-F238E27FC236}">
                  <a16:creationId xmlns:a16="http://schemas.microsoft.com/office/drawing/2014/main" id="{EF469B34-3B29-686B-0AC7-9C9F1397D3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3408"/>
              <a:ext cx="1344" cy="624"/>
              <a:chOff x="1488" y="3504"/>
              <a:chExt cx="1344" cy="624"/>
            </a:xfrm>
          </p:grpSpPr>
          <p:sp>
            <p:nvSpPr>
              <p:cNvPr id="7" name="Rectangle 28">
                <a:extLst>
                  <a:ext uri="{FF2B5EF4-FFF2-40B4-BE49-F238E27FC236}">
                    <a16:creationId xmlns:a16="http://schemas.microsoft.com/office/drawing/2014/main" id="{B5D5FE37-FA1A-1525-CA64-C6560D630B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400" b="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8" name="Rectangle 26">
                <a:extLst>
                  <a:ext uri="{FF2B5EF4-FFF2-40B4-BE49-F238E27FC236}">
                    <a16:creationId xmlns:a16="http://schemas.microsoft.com/office/drawing/2014/main" id="{D55FC11B-3F02-E6E9-F964-AF4C4F3E1C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[M-1]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9" name="Rectangle 27">
                <a:extLst>
                  <a:ext uri="{FF2B5EF4-FFF2-40B4-BE49-F238E27FC236}">
                    <a16:creationId xmlns:a16="http://schemas.microsoft.com/office/drawing/2014/main" id="{82345874-E771-3200-830E-20F613A577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[M-1]</a:t>
                </a:r>
              </a:p>
              <a:p>
                <a:pPr algn="ctr" eaLnBrk="0" hangingPunct="0"/>
                <a:r>
                  <a:rPr lang="en-US" sz="1400" dirty="0">
                    <a:latin typeface="Courier New" pitchFamily="-96" charset="0"/>
                  </a:rPr>
                  <a:t>[N-1]</a:t>
                </a:r>
              </a:p>
            </p:txBody>
          </p:sp>
        </p:grpSp>
        <p:sp>
          <p:nvSpPr>
            <p:cNvPr id="6" name="Rectangle 29">
              <a:extLst>
                <a:ext uri="{FF2B5EF4-FFF2-40B4-BE49-F238E27FC236}">
                  <a16:creationId xmlns:a16="http://schemas.microsoft.com/office/drawing/2014/main" id="{AABE4BF1-AD8D-EE9C-E5AA-42A6096D42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408"/>
              <a:ext cx="1152" cy="62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400" b="0">
                  <a:latin typeface="Courier New" pitchFamily="-96" charset="0"/>
                </a:rPr>
                <a:t>•  •  •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dirty="0"/>
              <a:t>)</a:t>
            </a: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527050" y="1765300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c[i][j</a:t>
            </a:r>
            <a:r>
              <a:rPr lang="en-US" sz="1800" dirty="0">
                <a:latin typeface="Courier New" charset="0"/>
              </a:rPr>
              <a:t>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4927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6711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854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5624513" y="316865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6843713" y="316865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7986713" y="316865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6934200" y="2593975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5499100" y="296227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6081713" y="278765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6691313" y="225425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8013700" y="289877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7834313" y="2559050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395913" y="179705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434138" y="4256088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V="1">
            <a:off x="6991351" y="359251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8" name="Rectangle 20"/>
          <p:cNvSpPr>
            <a:spLocks noChangeArrowheads="1"/>
          </p:cNvSpPr>
          <p:nvPr/>
        </p:nvSpPr>
        <p:spPr bwMode="auto">
          <a:xfrm>
            <a:off x="5214938" y="4256088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V="1">
            <a:off x="5772150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7808266" y="4256088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 flipV="1">
            <a:off x="8147051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9" name="Rectangle 31"/>
          <p:cNvSpPr>
            <a:spLocks noChangeArrowheads="1"/>
          </p:cNvSpPr>
          <p:nvPr/>
        </p:nvSpPr>
        <p:spPr bwMode="auto">
          <a:xfrm>
            <a:off x="290513" y="4964113"/>
            <a:ext cx="5073650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</a:t>
            </a:r>
            <a:r>
              <a:rPr lang="en-US" b="0" u="sng" dirty="0">
                <a:latin typeface="Calibri"/>
                <a:cs typeface="Calibri"/>
              </a:rPr>
              <a:t>inner loop iterations</a:t>
            </a:r>
            <a:r>
              <a:rPr lang="en-US" sz="2400" b="0" u="sng" dirty="0">
                <a:latin typeface="Calibri"/>
                <a:cs typeface="Calibri"/>
              </a:rPr>
              <a:t>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1249" y="4219576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3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dirty="0"/>
              <a:t>)</a:t>
            </a:r>
          </a:p>
        </p:txBody>
      </p:sp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527050" y="1765300"/>
            <a:ext cx="44926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ijk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c[i][j</a:t>
            </a:r>
            <a:r>
              <a:rPr lang="en-US" sz="1800" dirty="0">
                <a:latin typeface="Courier New" charset="0"/>
              </a:rPr>
              <a:t>] = sum;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 </a:t>
            </a:r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54927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6711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7854950" y="258762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5" name="Rectangle 7"/>
          <p:cNvSpPr>
            <a:spLocks noChangeArrowheads="1"/>
          </p:cNvSpPr>
          <p:nvPr/>
        </p:nvSpPr>
        <p:spPr bwMode="auto">
          <a:xfrm>
            <a:off x="5624513" y="316865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6843713" y="316865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7986713" y="316865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1018" name="Line 10"/>
          <p:cNvSpPr>
            <a:spLocks noChangeShapeType="1"/>
          </p:cNvSpPr>
          <p:nvPr/>
        </p:nvSpPr>
        <p:spPr bwMode="auto">
          <a:xfrm>
            <a:off x="6934200" y="2593975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19" name="Line 11"/>
          <p:cNvSpPr>
            <a:spLocks noChangeShapeType="1"/>
          </p:cNvSpPr>
          <p:nvPr/>
        </p:nvSpPr>
        <p:spPr bwMode="auto">
          <a:xfrm>
            <a:off x="5499100" y="296227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6081713" y="278765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6691313" y="225425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8013700" y="289877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3" name="Rectangle 15"/>
          <p:cNvSpPr>
            <a:spLocks noChangeArrowheads="1"/>
          </p:cNvSpPr>
          <p:nvPr/>
        </p:nvSpPr>
        <p:spPr bwMode="auto">
          <a:xfrm>
            <a:off x="7834313" y="2559050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5395913" y="179705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6434138" y="4256088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1027" name="Line 19"/>
          <p:cNvSpPr>
            <a:spLocks noChangeShapeType="1"/>
          </p:cNvSpPr>
          <p:nvPr/>
        </p:nvSpPr>
        <p:spPr bwMode="auto">
          <a:xfrm flipV="1">
            <a:off x="6991351" y="359251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28" name="Rectangle 20"/>
          <p:cNvSpPr>
            <a:spLocks noChangeArrowheads="1"/>
          </p:cNvSpPr>
          <p:nvPr/>
        </p:nvSpPr>
        <p:spPr bwMode="auto">
          <a:xfrm>
            <a:off x="5214938" y="4256088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1029" name="Line 21"/>
          <p:cNvSpPr>
            <a:spLocks noChangeShapeType="1"/>
          </p:cNvSpPr>
          <p:nvPr/>
        </p:nvSpPr>
        <p:spPr bwMode="auto">
          <a:xfrm flipV="1">
            <a:off x="5772150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1" name="Rectangle 23"/>
          <p:cNvSpPr>
            <a:spLocks noChangeArrowheads="1"/>
          </p:cNvSpPr>
          <p:nvPr/>
        </p:nvSpPr>
        <p:spPr bwMode="auto">
          <a:xfrm>
            <a:off x="7808266" y="4256088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1032" name="Line 24"/>
          <p:cNvSpPr>
            <a:spLocks noChangeShapeType="1"/>
          </p:cNvSpPr>
          <p:nvPr/>
        </p:nvSpPr>
        <p:spPr bwMode="auto">
          <a:xfrm flipV="1">
            <a:off x="8147051" y="359251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1039" name="Rectangle 31"/>
          <p:cNvSpPr>
            <a:spLocks noChangeArrowheads="1"/>
          </p:cNvSpPr>
          <p:nvPr/>
        </p:nvSpPr>
        <p:spPr bwMode="auto">
          <a:xfrm>
            <a:off x="290513" y="4964113"/>
            <a:ext cx="5073650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</a:t>
            </a:r>
            <a:r>
              <a:rPr lang="en-US" b="0" u="sng" dirty="0">
                <a:latin typeface="Calibri"/>
                <a:cs typeface="Calibri"/>
              </a:rPr>
              <a:t>inner loop iterations</a:t>
            </a:r>
            <a:r>
              <a:rPr lang="en-US" sz="2400" b="0" u="sng" dirty="0">
                <a:latin typeface="Calibri"/>
                <a:cs typeface="Calibri"/>
              </a:rPr>
              <a:t>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1249" y="4219576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426458476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8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dirty="0"/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52438" y="1770063"/>
            <a:ext cx="4264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kij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&lt;n;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j++)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][j] += r * b[k][j];</a:t>
            </a:r>
            <a:r>
              <a:rPr lang="en-US" sz="1800" dirty="0">
                <a:latin typeface="Courier New" charset="0"/>
              </a:rPr>
              <a:t>  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5289669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</a:t>
            </a:r>
            <a:r>
              <a:rPr lang="en-US" sz="2000" b="0" dirty="0" err="1">
                <a:latin typeface="Calibri"/>
                <a:cs typeface="Calibri"/>
              </a:rPr>
              <a:t>i,k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3071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72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6324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5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77" name="Rectangle 21"/>
          <p:cNvSpPr>
            <a:spLocks noChangeArrowheads="1"/>
          </p:cNvSpPr>
          <p:nvPr/>
        </p:nvSpPr>
        <p:spPr bwMode="auto">
          <a:xfrm>
            <a:off x="7467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5293666" y="38719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3081" name="Line 25"/>
          <p:cNvSpPr>
            <a:spLocks noChangeShapeType="1"/>
          </p:cNvSpPr>
          <p:nvPr/>
        </p:nvSpPr>
        <p:spPr bwMode="auto">
          <a:xfrm flipV="1">
            <a:off x="5632451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2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8956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2507176461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83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dirty="0"/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52438" y="1770063"/>
            <a:ext cx="4264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kij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&lt;n;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j++)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][j] += r * b[k][j];</a:t>
            </a:r>
            <a:r>
              <a:rPr lang="en-US" sz="1800" dirty="0">
                <a:latin typeface="Courier New" charset="0"/>
              </a:rPr>
              <a:t>   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3067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5289669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</a:t>
            </a:r>
            <a:r>
              <a:rPr lang="en-US" sz="2000" b="0" dirty="0" err="1">
                <a:latin typeface="Calibri"/>
                <a:cs typeface="Calibri"/>
              </a:rPr>
              <a:t>i,k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3071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3072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3074" name="Rectangle 18"/>
          <p:cNvSpPr>
            <a:spLocks noChangeArrowheads="1"/>
          </p:cNvSpPr>
          <p:nvPr/>
        </p:nvSpPr>
        <p:spPr bwMode="auto">
          <a:xfrm>
            <a:off x="6324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5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77" name="Rectangle 21"/>
          <p:cNvSpPr>
            <a:spLocks noChangeArrowheads="1"/>
          </p:cNvSpPr>
          <p:nvPr/>
        </p:nvSpPr>
        <p:spPr bwMode="auto">
          <a:xfrm>
            <a:off x="7467600" y="3863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3078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0" name="Rectangle 24"/>
          <p:cNvSpPr>
            <a:spLocks noChangeArrowheads="1"/>
          </p:cNvSpPr>
          <p:nvPr/>
        </p:nvSpPr>
        <p:spPr bwMode="auto">
          <a:xfrm>
            <a:off x="5293666" y="38719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3081" name="Line 25"/>
          <p:cNvSpPr>
            <a:spLocks noChangeShapeType="1"/>
          </p:cNvSpPr>
          <p:nvPr/>
        </p:nvSpPr>
        <p:spPr bwMode="auto">
          <a:xfrm flipV="1">
            <a:off x="5632451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3082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8956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dirty="0"/>
              <a:t>)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66738" y="1766888"/>
            <a:ext cx="4352925" cy="2515817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jki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r</a:t>
            </a:r>
            <a:r>
              <a:rPr lang="en-US" sz="1800" dirty="0">
                <a:latin typeface="Courier New" charset="0"/>
              </a:rPr>
              <a:t> = </a:t>
            </a:r>
            <a:r>
              <a:rPr lang="en-US" sz="1800" dirty="0" err="1">
                <a:latin typeface="Courier New" charset="0"/>
              </a:rPr>
              <a:t>b[k][j</a:t>
            </a:r>
            <a:r>
              <a:rPr lang="en-US" sz="1800" dirty="0"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c[i][j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r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53403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5595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77279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7656513" y="20574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j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6692900" y="283210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6475413" y="2416175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5268913" y="16002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V="1">
            <a:off x="5803900" y="24257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V="1">
            <a:off x="7886700" y="24384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5522913" y="20574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5133853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3" name="Line 19"/>
          <p:cNvSpPr>
            <a:spLocks noChangeShapeType="1"/>
          </p:cNvSpPr>
          <p:nvPr/>
        </p:nvSpPr>
        <p:spPr bwMode="auto">
          <a:xfrm flipV="1">
            <a:off x="5638800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7467600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 flipV="1">
            <a:off x="8024813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6477000" y="3866679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 flipV="1">
            <a:off x="6815785" y="3343921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444500" y="4868863"/>
            <a:ext cx="549275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</a:t>
            </a:r>
            <a:r>
              <a:rPr lang="en-US" b="0" u="sng" dirty="0">
                <a:latin typeface="Calibri"/>
                <a:cs typeface="Calibri"/>
              </a:rPr>
              <a:t>A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B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C</a:t>
            </a:r>
            <a:endParaRPr lang="en-US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		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3985737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3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dirty="0"/>
              <a:t>)</a:t>
            </a: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66738" y="1766888"/>
            <a:ext cx="4352925" cy="2515817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jki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j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k</a:t>
            </a:r>
            <a:r>
              <a:rPr lang="en-US" sz="1800" dirty="0">
                <a:latin typeface="Courier New" charset="0"/>
              </a:rPr>
              <a:t>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</a:t>
            </a:r>
            <a:r>
              <a:rPr lang="en-US" sz="1800" dirty="0" err="1">
                <a:latin typeface="Courier New" charset="0"/>
              </a:rPr>
              <a:t>r</a:t>
            </a:r>
            <a:r>
              <a:rPr lang="en-US" sz="1800" dirty="0">
                <a:latin typeface="Courier New" charset="0"/>
              </a:rPr>
              <a:t> = </a:t>
            </a:r>
            <a:r>
              <a:rPr lang="en-US" sz="1800" dirty="0" err="1">
                <a:latin typeface="Courier New" charset="0"/>
              </a:rPr>
              <a:t>b[k][j</a:t>
            </a:r>
            <a:r>
              <a:rPr lang="en-US" sz="1800" dirty="0">
                <a:latin typeface="Courier New" charset="0"/>
              </a:rPr>
              <a:t>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=0;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&lt;</a:t>
            </a:r>
            <a:r>
              <a:rPr lang="en-US" sz="1800" dirty="0" err="1">
                <a:latin typeface="Courier New" charset="0"/>
              </a:rPr>
              <a:t>n</a:t>
            </a:r>
            <a:r>
              <a:rPr lang="en-US" sz="1800" dirty="0">
                <a:latin typeface="Courier New" charset="0"/>
              </a:rPr>
              <a:t>; </a:t>
            </a:r>
            <a:r>
              <a:rPr lang="en-US" sz="1800" dirty="0" err="1">
                <a:latin typeface="Courier New" charset="0"/>
              </a:rPr>
              <a:t>i</a:t>
            </a:r>
            <a:r>
              <a:rPr lang="en-US" sz="1800" dirty="0">
                <a:latin typeface="Courier New" charset="0"/>
              </a:rPr>
              <a:t>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c[i][j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+=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800" dirty="0" err="1">
                <a:solidFill>
                  <a:srgbClr val="C00000"/>
                </a:solidFill>
                <a:latin typeface="Courier New" charset="0"/>
              </a:rPr>
              <a:t>r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53403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09" name="Rectangle 5"/>
          <p:cNvSpPr>
            <a:spLocks noChangeArrowheads="1"/>
          </p:cNvSpPr>
          <p:nvPr/>
        </p:nvSpPr>
        <p:spPr bwMode="auto">
          <a:xfrm>
            <a:off x="65595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7727950" y="243205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1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7656513" y="20574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j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15" name="Rectangle 11"/>
          <p:cNvSpPr>
            <a:spLocks noChangeArrowheads="1"/>
          </p:cNvSpPr>
          <p:nvPr/>
        </p:nvSpPr>
        <p:spPr bwMode="auto">
          <a:xfrm>
            <a:off x="6692900" y="283210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6475413" y="2416175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5117" name="Rectangle 13"/>
          <p:cNvSpPr>
            <a:spLocks noChangeArrowheads="1"/>
          </p:cNvSpPr>
          <p:nvPr/>
        </p:nvSpPr>
        <p:spPr bwMode="auto">
          <a:xfrm>
            <a:off x="5268913" y="16002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5118" name="Line 14"/>
          <p:cNvSpPr>
            <a:spLocks noChangeShapeType="1"/>
          </p:cNvSpPr>
          <p:nvPr/>
        </p:nvSpPr>
        <p:spPr bwMode="auto">
          <a:xfrm flipV="1">
            <a:off x="5803900" y="24257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 flipV="1">
            <a:off x="7886700" y="2438400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5522913" y="20574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(*,</a:t>
            </a:r>
            <a:r>
              <a:rPr lang="en-US" sz="2000" b="0" dirty="0" err="1">
                <a:latin typeface="Calibri"/>
                <a:cs typeface="Calibri"/>
              </a:rPr>
              <a:t>k</a:t>
            </a:r>
            <a:r>
              <a:rPr lang="en-US" sz="2000" b="0" dirty="0">
                <a:latin typeface="Calibri"/>
                <a:cs typeface="Calibri"/>
              </a:rPr>
              <a:t>)</a:t>
            </a:r>
          </a:p>
        </p:txBody>
      </p:sp>
      <p:sp>
        <p:nvSpPr>
          <p:cNvPr id="175122" name="Rectangle 18"/>
          <p:cNvSpPr>
            <a:spLocks noChangeArrowheads="1"/>
          </p:cNvSpPr>
          <p:nvPr/>
        </p:nvSpPr>
        <p:spPr bwMode="auto">
          <a:xfrm>
            <a:off x="5133853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3" name="Line 19"/>
          <p:cNvSpPr>
            <a:spLocks noChangeShapeType="1"/>
          </p:cNvSpPr>
          <p:nvPr/>
        </p:nvSpPr>
        <p:spPr bwMode="auto">
          <a:xfrm flipV="1">
            <a:off x="5638800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5" name="Rectangle 21"/>
          <p:cNvSpPr>
            <a:spLocks noChangeArrowheads="1"/>
          </p:cNvSpPr>
          <p:nvPr/>
        </p:nvSpPr>
        <p:spPr bwMode="auto">
          <a:xfrm>
            <a:off x="7467600" y="3866679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5126" name="Line 22"/>
          <p:cNvSpPr>
            <a:spLocks noChangeShapeType="1"/>
          </p:cNvSpPr>
          <p:nvPr/>
        </p:nvSpPr>
        <p:spPr bwMode="auto">
          <a:xfrm flipV="1">
            <a:off x="8024813" y="3335983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28" name="Rectangle 24"/>
          <p:cNvSpPr>
            <a:spLocks noChangeArrowheads="1"/>
          </p:cNvSpPr>
          <p:nvPr/>
        </p:nvSpPr>
        <p:spPr bwMode="auto">
          <a:xfrm>
            <a:off x="6477000" y="3866679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5129" name="Line 25"/>
          <p:cNvSpPr>
            <a:spLocks noChangeShapeType="1"/>
          </p:cNvSpPr>
          <p:nvPr/>
        </p:nvSpPr>
        <p:spPr bwMode="auto">
          <a:xfrm flipV="1">
            <a:off x="6815785" y="3343921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5130" name="Rectangle 26"/>
          <p:cNvSpPr>
            <a:spLocks noChangeArrowheads="1"/>
          </p:cNvSpPr>
          <p:nvPr/>
        </p:nvSpPr>
        <p:spPr bwMode="auto">
          <a:xfrm>
            <a:off x="444500" y="4868863"/>
            <a:ext cx="549275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u="sng" dirty="0">
                <a:latin typeface="Calibri"/>
                <a:cs typeface="Calibri"/>
              </a:rPr>
              <a:t>Miss rate for inner loop iterations: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</a:t>
            </a:r>
            <a:r>
              <a:rPr lang="en-US" b="0" u="sng" dirty="0">
                <a:latin typeface="Calibri"/>
                <a:cs typeface="Calibri"/>
              </a:rPr>
              <a:t>A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B</a:t>
            </a:r>
            <a:r>
              <a:rPr lang="en-US" b="0" dirty="0">
                <a:latin typeface="Calibri"/>
                <a:cs typeface="Calibri"/>
              </a:rPr>
              <a:t>	</a:t>
            </a:r>
            <a:r>
              <a:rPr lang="en-US" b="0" u="sng" dirty="0">
                <a:latin typeface="Calibri"/>
                <a:cs typeface="Calibri"/>
              </a:rPr>
              <a:t>C</a:t>
            </a:r>
            <a:endParaRPr lang="en-US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3985737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61466705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61" name="Rectangle 9"/>
          <p:cNvSpPr>
            <a:spLocks noGrp="1" noChangeArrowheads="1"/>
          </p:cNvSpPr>
          <p:nvPr>
            <p:ph type="title"/>
          </p:nvPr>
        </p:nvSpPr>
        <p:spPr>
          <a:xfrm>
            <a:off x="357018" y="304800"/>
            <a:ext cx="7592093" cy="762000"/>
          </a:xfrm>
        </p:spPr>
        <p:txBody>
          <a:bodyPr/>
          <a:lstStyle/>
          <a:p>
            <a:r>
              <a:rPr lang="en-US" dirty="0"/>
              <a:t>Summary of Matrix Multiplication</a:t>
            </a:r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5486400" y="1371600"/>
            <a:ext cx="2751458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0 stores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1.25</a:t>
            </a: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5486400" y="3313113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0.5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60" name="Rectangle 8"/>
          <p:cNvSpPr>
            <a:spLocks noChangeArrowheads="1"/>
          </p:cNvSpPr>
          <p:nvPr/>
        </p:nvSpPr>
        <p:spPr bwMode="auto">
          <a:xfrm>
            <a:off x="5486400" y="5184775"/>
            <a:ext cx="2621614" cy="10130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latin typeface="Calibri"/>
                <a:cs typeface="Calibri"/>
              </a:rPr>
              <a:t> (&amp;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latin typeface="Calibri"/>
                <a:cs typeface="Calibri"/>
              </a:rPr>
              <a:t>): 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b="0" dirty="0">
                <a:latin typeface="Calibri"/>
                <a:cs typeface="Calibri"/>
              </a:rPr>
              <a:t>2 loads, 1 store</a:t>
            </a:r>
          </a:p>
          <a:p>
            <a:pPr marL="114300" lvl="1" algn="l">
              <a:lnSpc>
                <a:spcPct val="100000"/>
              </a:lnSpc>
              <a:buFontTx/>
              <a:buChar char="•"/>
              <a:tabLst>
                <a:tab pos="228600" algn="l"/>
              </a:tabLst>
            </a:pPr>
            <a:r>
              <a:rPr lang="en-US" sz="2000" b="0" dirty="0">
                <a:latin typeface="Calibri"/>
                <a:cs typeface="Calibri"/>
              </a:rPr>
              <a:t> avg misses/</a:t>
            </a:r>
            <a:r>
              <a:rPr lang="en-US" sz="2000" b="0" dirty="0" err="1">
                <a:latin typeface="Calibri"/>
                <a:cs typeface="Calibri"/>
              </a:rPr>
              <a:t>iter</a:t>
            </a:r>
            <a:r>
              <a:rPr lang="en-US" sz="2000" b="0" dirty="0">
                <a:latin typeface="Calibri"/>
                <a:cs typeface="Calibri"/>
              </a:rPr>
              <a:t> = </a:t>
            </a:r>
            <a:r>
              <a:rPr lang="en-US" sz="2000" dirty="0">
                <a:latin typeface="Calibri"/>
                <a:cs typeface="Calibri"/>
              </a:rPr>
              <a:t>2.0</a:t>
            </a:r>
            <a:endParaRPr lang="en-US" sz="2000" b="0" dirty="0">
              <a:latin typeface="Calibri"/>
              <a:cs typeface="Calibri"/>
            </a:endParaRPr>
          </a:p>
        </p:txBody>
      </p:sp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1295400" y="1058863"/>
            <a:ext cx="3481388" cy="20828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j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sum = 0.0;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&lt;</a:t>
            </a:r>
            <a:r>
              <a:rPr lang="en-US" sz="1400" dirty="0" err="1">
                <a:latin typeface="Courier New" charset="0"/>
              </a:rPr>
              <a:t>n</a:t>
            </a:r>
            <a:r>
              <a:rPr lang="en-US" sz="1400" dirty="0">
                <a:latin typeface="Courier New" charset="0"/>
              </a:rPr>
              <a:t>; </a:t>
            </a:r>
            <a:r>
              <a:rPr lang="en-US" sz="1400" dirty="0" err="1">
                <a:latin typeface="Courier New" charset="0"/>
              </a:rPr>
              <a:t>k</a:t>
            </a:r>
            <a:r>
              <a:rPr lang="en-US" sz="1400" dirty="0">
                <a:latin typeface="Courier New" charset="0"/>
              </a:rPr>
              <a:t>++)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sum +=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a[i][k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 * 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b[k][j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 err="1">
                <a:latin typeface="Courier New" charset="0"/>
              </a:rPr>
              <a:t>c[i][j</a:t>
            </a:r>
            <a:r>
              <a:rPr lang="en-US" sz="1400" dirty="0">
                <a:latin typeface="Courier New" charset="0"/>
              </a:rPr>
              <a:t>] = sum;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 </a:t>
            </a:r>
          </a:p>
        </p:txBody>
      </p:sp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1295400" y="3221038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r = a[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][k];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r * b[k][j];   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1295400" y="5073650"/>
            <a:ext cx="3481388" cy="180793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for (j=0; j&lt;n; </a:t>
            </a:r>
            <a:r>
              <a:rPr lang="en-US" sz="1400" dirty="0" err="1">
                <a:latin typeface="Courier New" charset="0"/>
              </a:rPr>
              <a:t>j++</a:t>
            </a:r>
            <a:r>
              <a:rPr lang="en-US" sz="1400" dirty="0">
                <a:latin typeface="Courier New" charset="0"/>
              </a:rPr>
              <a:t>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for (k=0; k&lt;n; k++) {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r = b[k][j];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for (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=0;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&lt;n; </a:t>
            </a:r>
            <a:r>
              <a:rPr lang="en-US" sz="1400" dirty="0" err="1">
                <a:latin typeface="Courier New" charset="0"/>
              </a:rPr>
              <a:t>i</a:t>
            </a:r>
            <a:r>
              <a:rPr lang="en-US" sz="1400" dirty="0">
                <a:latin typeface="Courier New" charset="0"/>
              </a:rPr>
              <a:t>++)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   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c[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][j] += a[</a:t>
            </a:r>
            <a:r>
              <a:rPr lang="en-US" sz="1400" dirty="0" err="1">
                <a:solidFill>
                  <a:srgbClr val="C00000"/>
                </a:solidFill>
                <a:latin typeface="Courier New" charset="0"/>
              </a:rPr>
              <a:t>i</a:t>
            </a:r>
            <a:r>
              <a:rPr lang="en-US" sz="1400" dirty="0">
                <a:solidFill>
                  <a:srgbClr val="C00000"/>
                </a:solidFill>
                <a:latin typeface="Courier New" charset="0"/>
              </a:rPr>
              <a:t>][k] * r;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 }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1400" dirty="0">
                <a:latin typeface="Courier New" charset="0"/>
              </a:rPr>
              <a:t>}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i7 Matrix Multiply Performance</a:t>
            </a:r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096722"/>
              </p:ext>
            </p:extLst>
          </p:nvPr>
        </p:nvGraphicFramePr>
        <p:xfrm>
          <a:off x="228600" y="1447800"/>
          <a:ext cx="8686800" cy="525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13501" y="3124200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ijk</a:t>
            </a:r>
            <a:r>
              <a:rPr lang="en-US" sz="2000" dirty="0">
                <a:solidFill>
                  <a:srgbClr val="336699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sz="2000" dirty="0">
                <a:solidFill>
                  <a:srgbClr val="3366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33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(1.25)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2600" y="1549933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jki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sz="20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(2.0)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90445" y="5486400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kij</a:t>
            </a:r>
            <a:r>
              <a:rPr lang="en-US" sz="2000" dirty="0">
                <a:solidFill>
                  <a:srgbClr val="008000"/>
                </a:solidFill>
                <a:latin typeface="Calibri" pitchFamily="34" charset="0"/>
              </a:rPr>
              <a:t> / </a:t>
            </a:r>
            <a:r>
              <a:rPr lang="en-US" sz="2000" dirty="0" err="1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sz="20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(0.5)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156750"/>
            <a:ext cx="24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Cycles per inner loop iteration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Cache organization and operation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Performance impact of caches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Rearranging loops to improve spatial locality</a:t>
            </a:r>
          </a:p>
          <a:p>
            <a:pPr lvl="1"/>
            <a:r>
              <a:rPr lang="en-US" dirty="0"/>
              <a:t>Using blocking to improve temporal locality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General Cache Concepts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rgbClr val="DEDFF5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5635242" y="4147318"/>
            <a:ext cx="3199956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Larger, slower, cheaper memory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dirty="0">
                <a:latin typeface="Calibri" pitchFamily="34" charset="0"/>
              </a:rPr>
              <a:t>v</a:t>
            </a:r>
            <a:r>
              <a:rPr lang="en-GB" sz="1600" b="1" dirty="0">
                <a:latin typeface="Calibri" pitchFamily="34" charset="0"/>
              </a:rPr>
              <a:t>iewed as partitioned into “blocks”</a:t>
            </a: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3942800" y="3232918"/>
            <a:ext cx="2839000" cy="577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Data is copied in block-sized transfer units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562600" y="2166311"/>
            <a:ext cx="2930908" cy="8183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Smaller, faster, more expensive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memory caches a  subset of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Calibri" pitchFamily="34" charset="0"/>
              </a:rPr>
              <a:t>the blocks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5589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8" grpId="1" animBg="1"/>
      <p:bldP spid="3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439" y="445070"/>
            <a:ext cx="7591425" cy="762000"/>
          </a:xfrm>
        </p:spPr>
        <p:txBody>
          <a:bodyPr/>
          <a:lstStyle/>
          <a:p>
            <a:r>
              <a:rPr lang="en-US" dirty="0"/>
              <a:t>Example: Matrix Multiplication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2846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884865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284665" y="5427663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rot="5400000">
            <a:off x="3998371" y="51427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057400" y="52425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4202668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69997" y="4825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99532" y="45720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5782" y="48768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1185332" y="5410200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99532" y="1413396"/>
            <a:ext cx="6893212" cy="2798202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c[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j] += a[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*n + k] * b[k*n + j];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96875" y="5562599"/>
            <a:ext cx="7896225" cy="7715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 </a:t>
            </a:r>
            <a:r>
              <a:rPr lang="en-US" dirty="0"/>
              <a:t>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First iteration:</a:t>
            </a:r>
          </a:p>
          <a:p>
            <a:pPr lvl="1"/>
            <a:r>
              <a:rPr lang="en-US" i="1" dirty="0"/>
              <a:t>n</a:t>
            </a:r>
            <a:r>
              <a:rPr lang="en-US" dirty="0"/>
              <a:t>/8 + n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</a:t>
            </a:r>
            <a:r>
              <a:rPr lang="en-US" dirty="0">
                <a:solidFill>
                  <a:srgbClr val="C00000"/>
                </a:solidFill>
              </a:rPr>
              <a:t>in cache: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7103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310567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710367" y="36576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>
            <a:off x="6741196" y="42283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895699" y="3962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925234" y="3657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91484" y="3962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925234" y="36576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5257801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745829" y="5828506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55874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5257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5562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3929867" y="5257801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5257800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2250" y="6155842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6400800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/>
      <p:bldP spid="21" grpId="0" animBg="1"/>
      <p:bldP spid="22" grpId="0"/>
      <p:bldP spid="23" grpId="0" animBg="1"/>
      <p:bldP spid="26" grpId="0" animBg="1"/>
      <p:bldP spid="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Matrix elements are doubles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Second iteration:</a:t>
            </a:r>
          </a:p>
          <a:p>
            <a:pPr lvl="1"/>
            <a:r>
              <a:rPr lang="en-US" dirty="0"/>
              <a:t>Again:</a:t>
            </a:r>
            <a:br>
              <a:rPr lang="en-US" dirty="0"/>
            </a:br>
            <a:r>
              <a:rPr lang="en-US" i="1" dirty="0"/>
              <a:t>n</a:t>
            </a:r>
            <a:r>
              <a:rPr lang="en-US" dirty="0"/>
              <a:t>/8 + </a:t>
            </a:r>
            <a:r>
              <a:rPr lang="en-US" i="1" dirty="0"/>
              <a:t>n</a:t>
            </a:r>
            <a:r>
              <a:rPr lang="en-US" dirty="0"/>
              <a:t> = 9</a:t>
            </a:r>
            <a:r>
              <a:rPr lang="en-US" i="1" dirty="0"/>
              <a:t>n</a:t>
            </a:r>
            <a:r>
              <a:rPr lang="en-US" dirty="0"/>
              <a:t>/8 misses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dirty="0"/>
              <a:t>(9</a:t>
            </a:r>
            <a:r>
              <a:rPr lang="en-US" i="1" dirty="0"/>
              <a:t>n</a:t>
            </a:r>
            <a:r>
              <a:rPr lang="en-US" dirty="0"/>
              <a:t>/8) 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 =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</p:txBody>
      </p:sp>
      <p:sp>
        <p:nvSpPr>
          <p:cNvPr id="14" name="AutoShape 16"/>
          <p:cNvSpPr>
            <a:spLocks/>
          </p:cNvSpPr>
          <p:nvPr/>
        </p:nvSpPr>
        <p:spPr bwMode="auto">
          <a:xfrm rot="5400000" flipV="1">
            <a:off x="7755466" y="2819400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15200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715000" y="3654624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>
            <a:off x="6836039" y="4225329"/>
            <a:ext cx="1143000" cy="1588"/>
          </a:xfrm>
          <a:prstGeom prst="line">
            <a:avLst/>
          </a:prstGeom>
          <a:noFill/>
          <a:ln w="571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0332" y="3987225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3929867" y="3654623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96117" y="395942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4004732" y="3654624"/>
            <a:ext cx="76200" cy="762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6477000" y="3654623"/>
            <a:ext cx="381000" cy="52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7298266" y="4552665"/>
            <a:ext cx="245534" cy="253425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5064" y="4797623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itchFamily="34" charset="0"/>
              </a:rPr>
              <a:t>8 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Blocked Matrix Multiplication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52400" y="1143000"/>
            <a:ext cx="8839200" cy="3536865"/>
          </a:xfrm>
          <a:prstGeom prst="rect">
            <a:avLst/>
          </a:prstGeom>
          <a:solidFill>
            <a:srgbClr val="F6F5BD"/>
          </a:solidFill>
          <a:ln w="12700" cmpd="thickThin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c = (double *) </a:t>
            </a:r>
            <a:r>
              <a:rPr lang="en-US" sz="1600" dirty="0" err="1">
                <a:latin typeface="Courier New" pitchFamily="49" charset="0"/>
              </a:rPr>
              <a:t>calloc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sizeof</a:t>
            </a:r>
            <a:r>
              <a:rPr lang="en-US" sz="1600" dirty="0">
                <a:latin typeface="Courier New" pitchFamily="49" charset="0"/>
              </a:rPr>
              <a:t>(double), n*n);</a:t>
            </a:r>
          </a:p>
          <a:p>
            <a:pPr algn="l">
              <a:lnSpc>
                <a:spcPct val="100000"/>
              </a:lnSpc>
            </a:pPr>
            <a:endParaRPr lang="en-US" sz="1600" dirty="0">
              <a:latin typeface="Courier New" pitchFamily="49" charset="0"/>
            </a:endParaRPr>
          </a:p>
          <a:p>
            <a:pPr algn="l">
              <a:lnSpc>
                <a:spcPct val="100000"/>
              </a:lnSpc>
            </a:pP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Multiply n x n matrices a and b 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mmm</a:t>
            </a:r>
            <a:r>
              <a:rPr lang="en-US" sz="1600" dirty="0">
                <a:latin typeface="Courier New" pitchFamily="49" charset="0"/>
              </a:rPr>
              <a:t>(double *a, double *b, double *c,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n) {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, j, k;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for (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= 0;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 &lt; n;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for (j = 0; j &lt; n; j+=B)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for (k = 0; k &lt; n; k+=B)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	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B x B mini matrix multiplications */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                  for (i1 = </a:t>
            </a:r>
            <a:r>
              <a:rPr lang="en-US" sz="1600" dirty="0" err="1">
                <a:latin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</a:rPr>
              <a:t>; i1 &lt; </a:t>
            </a:r>
            <a:r>
              <a:rPr lang="en-US" sz="1600" dirty="0" err="1">
                <a:latin typeface="Courier New" pitchFamily="49" charset="0"/>
              </a:rPr>
              <a:t>i+B</a:t>
            </a:r>
            <a:r>
              <a:rPr lang="en-US" sz="1600" dirty="0">
                <a:latin typeface="Courier New" pitchFamily="49" charset="0"/>
              </a:rPr>
              <a:t>; </a:t>
            </a:r>
            <a:r>
              <a:rPr lang="en-US" sz="1600" dirty="0" err="1">
                <a:latin typeface="Courier New" pitchFamily="49" charset="0"/>
              </a:rPr>
              <a:t>i1</a:t>
            </a:r>
            <a:r>
              <a:rPr lang="en-US" sz="1600" dirty="0">
                <a:latin typeface="Courier New" pitchFamily="49" charset="0"/>
              </a:rPr>
              <a:t>++)</a:t>
            </a:r>
          </a:p>
          <a:p>
            <a:r>
              <a:rPr lang="en-US" sz="1600" dirty="0">
                <a:latin typeface="Courier New" pitchFamily="49" charset="0"/>
              </a:rPr>
              <a:t>                      for (j1 = j; j1 &lt; </a:t>
            </a:r>
            <a:r>
              <a:rPr lang="en-US" sz="1600" dirty="0" err="1">
                <a:latin typeface="Courier New" pitchFamily="49" charset="0"/>
              </a:rPr>
              <a:t>j+B</a:t>
            </a:r>
            <a:r>
              <a:rPr lang="en-US" sz="1600" dirty="0">
                <a:latin typeface="Courier New" pitchFamily="49" charset="0"/>
              </a:rPr>
              <a:t>; j1++)</a:t>
            </a:r>
          </a:p>
          <a:p>
            <a:r>
              <a:rPr lang="en-US" sz="1600" dirty="0">
                <a:latin typeface="Courier New" pitchFamily="49" charset="0"/>
              </a:rPr>
              <a:t>                          for (k1 = k; k1 &lt; </a:t>
            </a:r>
            <a:r>
              <a:rPr lang="en-US" sz="1600" dirty="0" err="1">
                <a:latin typeface="Courier New" pitchFamily="49" charset="0"/>
              </a:rPr>
              <a:t>k+B</a:t>
            </a:r>
            <a:r>
              <a:rPr lang="en-US" sz="1600" dirty="0">
                <a:latin typeface="Courier New" pitchFamily="49" charset="0"/>
              </a:rPr>
              <a:t>; k1++)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	                      c[i1*n+j1] += a[i1*n + k1]*b[k1*n + j1];</a:t>
            </a:r>
          </a:p>
          <a:p>
            <a:pPr algn="l">
              <a:lnSpc>
                <a:spcPct val="100000"/>
              </a:lnSpc>
            </a:pPr>
            <a:r>
              <a:rPr lang="en-US" sz="1600" dirty="0">
                <a:latin typeface="Courier New" pitchFamily="49" charset="0"/>
              </a:rPr>
              <a:t>}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2846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884865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5873234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i1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29109" y="481226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j1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69997" y="5474368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499532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5782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143000" y="5969001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649913" y="5181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13864" y="5486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+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284665" y="59436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5400000">
            <a:off x="3996268" y="5638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5400000">
            <a:off x="2848242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5400000">
            <a:off x="3085309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rot="5400000">
            <a:off x="23841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>
            <a:off x="2612763" y="604863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30"/>
          <p:cNvGrpSpPr/>
          <p:nvPr/>
        </p:nvGrpSpPr>
        <p:grpSpPr>
          <a:xfrm rot="5400000">
            <a:off x="4207934" y="5647267"/>
            <a:ext cx="702734" cy="228600"/>
            <a:chOff x="2650069" y="6316133"/>
            <a:chExt cx="702734" cy="228600"/>
          </a:xfrm>
        </p:grpSpPr>
        <p:cxnSp>
          <p:nvCxnSpPr>
            <p:cNvPr id="27" name="Straight Connector 26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2" name="TextBox 31"/>
          <p:cNvSpPr txBox="1"/>
          <p:nvPr/>
        </p:nvSpPr>
        <p:spPr>
          <a:xfrm>
            <a:off x="3756917" y="6488668"/>
            <a:ext cx="16278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34" name="Straight Arrow Connector 33"/>
          <p:cNvCxnSpPr>
            <a:stCxn id="32" idx="0"/>
            <a:endCxn id="20" idx="3"/>
          </p:cNvCxnSpPr>
          <p:nvPr/>
        </p:nvCxnSpPr>
        <p:spPr bwMode="auto">
          <a:xfrm flipH="1" flipV="1">
            <a:off x="4567768" y="6324600"/>
            <a:ext cx="3090" cy="16406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7010400" y="4343400"/>
            <a:ext cx="2036948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bmm.c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EC941B-8F91-53FE-DE75-AD27A3C50C32}"/>
              </a:ext>
            </a:extLst>
          </p:cNvPr>
          <p:cNvSpPr/>
          <p:nvPr/>
        </p:nvSpPr>
        <p:spPr bwMode="auto">
          <a:xfrm>
            <a:off x="6290732" y="5935133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951" y="1246187"/>
            <a:ext cx="7896225" cy="3057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First (block) iteration:</a:t>
            </a:r>
          </a:p>
          <a:p>
            <a:pPr lvl="1"/>
            <a:r>
              <a:rPr lang="en-US" dirty="0"/>
              <a:t>B*B/8 misses for each block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dirty="0" err="1"/>
              <a:t>nB</a:t>
            </a:r>
            <a:r>
              <a:rPr lang="en-US" dirty="0"/>
              <a:t>/4</a:t>
            </a:r>
            <a:br>
              <a:rPr lang="en-US" dirty="0"/>
            </a:br>
            <a:r>
              <a:rPr lang="en-US" dirty="0"/>
              <a:t>(omitting matrix c)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Afterwards in cache</a:t>
            </a:r>
            <a:br>
              <a:rPr lang="en-US" dirty="0"/>
            </a:br>
            <a:r>
              <a:rPr lang="en-US" dirty="0"/>
              <a:t>(schematic)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58674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55626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58674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114800" y="55626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55607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029618" y="60198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56657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241284" y="60282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0" name="Rectangle 49"/>
          <p:cNvSpPr/>
          <p:nvPr/>
        </p:nvSpPr>
        <p:spPr bwMode="auto">
          <a:xfrm>
            <a:off x="2463798" y="25146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6814083" y="5552267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085265" y="4038600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41148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5899933" y="3731934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 rot="5400000">
            <a:off x="7010400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 rot="5400000">
            <a:off x="6463510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 rot="5400000">
            <a:off x="6700577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 rot="5400000">
            <a:off x="59994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rot="5400000">
            <a:off x="6228031" y="3836973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" name="Group 30"/>
          <p:cNvGrpSpPr/>
          <p:nvPr/>
        </p:nvGrpSpPr>
        <p:grpSpPr>
          <a:xfrm rot="5400000">
            <a:off x="7230692" y="4199467"/>
            <a:ext cx="702734" cy="228600"/>
            <a:chOff x="2650069" y="6316133"/>
            <a:chExt cx="702734" cy="228600"/>
          </a:xfrm>
        </p:grpSpPr>
        <p:cxnSp>
          <p:nvCxnSpPr>
            <p:cNvPr id="68" name="Straight Connector 67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2" name="TextBox 71"/>
          <p:cNvSpPr txBox="1"/>
          <p:nvPr/>
        </p:nvSpPr>
        <p:spPr>
          <a:xfrm>
            <a:off x="7058918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73" name="Straight Arrow Connector 72"/>
          <p:cNvCxnSpPr/>
          <p:nvPr/>
        </p:nvCxnSpPr>
        <p:spPr bwMode="auto">
          <a:xfrm rot="16200000" flipV="1">
            <a:off x="7354845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n</a:t>
            </a:r>
            <a:r>
              <a:rPr lang="en-US" sz="1800" dirty="0">
                <a:latin typeface="Calibri" pitchFamily="34" charset="0"/>
              </a:rPr>
              <a:t>/B blocks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7488157" y="6493935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4116138" y="5560734"/>
            <a:ext cx="227262" cy="226893"/>
          </a:xfrm>
          <a:prstGeom prst="rect">
            <a:avLst/>
          </a:prstGeom>
          <a:solidFill>
            <a:srgbClr val="C00000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1" grpId="0"/>
      <p:bldP spid="32" grpId="0" animBg="1"/>
      <p:bldP spid="33" grpId="0"/>
      <p:bldP spid="34" grpId="0" animBg="1"/>
      <p:bldP spid="37" grpId="0" animBg="1"/>
      <p:bldP spid="38" grpId="0" animBg="1"/>
      <p:bldP spid="53" grpId="0" animBg="1"/>
      <p:bldP spid="48" grpId="0" animBg="1"/>
      <p:bldP spid="4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Miss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09675"/>
            <a:ext cx="7896225" cy="5343525"/>
          </a:xfrm>
        </p:spPr>
        <p:txBody>
          <a:bodyPr/>
          <a:lstStyle/>
          <a:p>
            <a:r>
              <a:rPr lang="en-US" dirty="0"/>
              <a:t>Assume: </a:t>
            </a:r>
          </a:p>
          <a:p>
            <a:pPr lvl="1"/>
            <a:r>
              <a:rPr lang="en-US" dirty="0"/>
              <a:t>Cache block = 8 doubles</a:t>
            </a:r>
          </a:p>
          <a:p>
            <a:pPr lvl="1"/>
            <a:r>
              <a:rPr lang="en-US" dirty="0"/>
              <a:t>Cache size C &lt;&lt; </a:t>
            </a:r>
            <a:r>
              <a:rPr lang="en-US" i="1" dirty="0"/>
              <a:t>n</a:t>
            </a:r>
            <a:r>
              <a:rPr lang="en-US" dirty="0"/>
              <a:t> (much smaller than n)</a:t>
            </a:r>
          </a:p>
          <a:p>
            <a:pPr lvl="1"/>
            <a:r>
              <a:rPr lang="en-US" dirty="0"/>
              <a:t>Three blocks       fit into cache: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endParaRPr lang="en-US" dirty="0"/>
          </a:p>
          <a:p>
            <a:r>
              <a:rPr lang="en-US" dirty="0"/>
              <a:t>Second (block) iteration:</a:t>
            </a:r>
          </a:p>
          <a:p>
            <a:pPr lvl="1"/>
            <a:r>
              <a:rPr lang="en-US" dirty="0"/>
              <a:t>Same as first iteration</a:t>
            </a:r>
          </a:p>
          <a:p>
            <a:pPr lvl="1"/>
            <a:r>
              <a:rPr lang="en-US" dirty="0"/>
              <a:t>2</a:t>
            </a:r>
            <a:r>
              <a:rPr lang="en-US" i="1" dirty="0"/>
              <a:t>n</a:t>
            </a:r>
            <a:r>
              <a:rPr lang="en-US" dirty="0"/>
              <a:t>/B x B</a:t>
            </a:r>
            <a:r>
              <a:rPr lang="en-US" baseline="30000" dirty="0"/>
              <a:t>2</a:t>
            </a:r>
            <a:r>
              <a:rPr lang="en-US" dirty="0"/>
              <a:t>/8 = </a:t>
            </a:r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</a:t>
            </a:r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  <a:p>
            <a:r>
              <a:rPr lang="en-US" dirty="0"/>
              <a:t>Total misses:</a:t>
            </a:r>
          </a:p>
          <a:p>
            <a:pPr lvl="1"/>
            <a:r>
              <a:rPr lang="en-US" i="1" dirty="0" err="1"/>
              <a:t>n</a:t>
            </a:r>
            <a:r>
              <a:rPr lang="en-US" dirty="0" err="1"/>
              <a:t>B</a:t>
            </a:r>
            <a:r>
              <a:rPr lang="en-US" dirty="0"/>
              <a:t>/4 * (</a:t>
            </a:r>
            <a:r>
              <a:rPr lang="en-US" i="1" dirty="0"/>
              <a:t>n</a:t>
            </a:r>
            <a:r>
              <a:rPr lang="en-US" dirty="0"/>
              <a:t>/B)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/(4B)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8999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500133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5265" y="4004512"/>
            <a:ext cx="373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x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14800" y="3733800"/>
            <a:ext cx="11430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=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343400" y="3733800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899933" y="374056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5400000">
            <a:off x="7264401" y="4191000"/>
            <a:ext cx="11430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 rot="5400000">
            <a:off x="6463510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5400000">
            <a:off x="6700577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5400000">
            <a:off x="59994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6228031" y="3845599"/>
            <a:ext cx="228600" cy="1588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30"/>
          <p:cNvGrpSpPr/>
          <p:nvPr/>
        </p:nvGrpSpPr>
        <p:grpSpPr>
          <a:xfrm rot="5400000">
            <a:off x="7476067" y="4199467"/>
            <a:ext cx="702734" cy="228600"/>
            <a:chOff x="2650069" y="6316133"/>
            <a:chExt cx="702734" cy="228600"/>
          </a:xfrm>
        </p:grpSpPr>
        <p:cxnSp>
          <p:nvCxnSpPr>
            <p:cNvPr id="44" name="Straight Connector 43"/>
            <p:cNvCxnSpPr/>
            <p:nvPr/>
          </p:nvCxnSpPr>
          <p:spPr bwMode="auto">
            <a:xfrm rot="5400000">
              <a:off x="3000642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3237709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25365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 rot="5400000">
              <a:off x="2765163" y="6429639"/>
              <a:ext cx="228600" cy="1588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8" name="TextBox 47"/>
          <p:cNvSpPr txBox="1"/>
          <p:nvPr/>
        </p:nvSpPr>
        <p:spPr>
          <a:xfrm>
            <a:off x="7016583" y="5252534"/>
            <a:ext cx="162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Block size B x B</a:t>
            </a:r>
          </a:p>
        </p:txBody>
      </p:sp>
      <p:cxnSp>
        <p:nvCxnSpPr>
          <p:cNvPr id="49" name="Straight Arrow Connector 48"/>
          <p:cNvCxnSpPr>
            <a:stCxn id="48" idx="0"/>
          </p:cNvCxnSpPr>
          <p:nvPr/>
        </p:nvCxnSpPr>
        <p:spPr bwMode="auto">
          <a:xfrm rot="16200000" flipV="1">
            <a:off x="7638479" y="5060489"/>
            <a:ext cx="381000" cy="309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Rectangle 49"/>
          <p:cNvSpPr/>
          <p:nvPr/>
        </p:nvSpPr>
        <p:spPr bwMode="auto">
          <a:xfrm>
            <a:off x="2650066" y="2480732"/>
            <a:ext cx="186268" cy="1862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1" name="AutoShape 16"/>
          <p:cNvSpPr>
            <a:spLocks/>
          </p:cNvSpPr>
          <p:nvPr/>
        </p:nvSpPr>
        <p:spPr bwMode="auto">
          <a:xfrm rot="5400000" flipV="1">
            <a:off x="7941734" y="2960132"/>
            <a:ext cx="228600" cy="1143000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n/B blocks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Blocking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4972050"/>
          </a:xfrm>
        </p:spPr>
        <p:txBody>
          <a:bodyPr/>
          <a:lstStyle/>
          <a:p>
            <a:r>
              <a:rPr lang="en-US" dirty="0"/>
              <a:t>No blocking: (9/8)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  <a:endParaRPr lang="en-US" baseline="30000" dirty="0"/>
          </a:p>
          <a:p>
            <a:r>
              <a:rPr lang="en-US" dirty="0"/>
              <a:t>Blocking:  (1/(4B)) </a:t>
            </a:r>
            <a:r>
              <a:rPr lang="en-US" i="1" dirty="0"/>
              <a:t>n</a:t>
            </a:r>
            <a:r>
              <a:rPr lang="en-US" baseline="30000" dirty="0"/>
              <a:t>3</a:t>
            </a:r>
            <a:r>
              <a:rPr lang="en-US" dirty="0"/>
              <a:t>  misses</a:t>
            </a:r>
          </a:p>
          <a:p>
            <a:endParaRPr lang="en-US" dirty="0"/>
          </a:p>
          <a:p>
            <a:r>
              <a:rPr lang="en-US" dirty="0"/>
              <a:t>Use largest block size B, such that B satisfies 3B</a:t>
            </a:r>
            <a:r>
              <a:rPr lang="en-US" baseline="30000" dirty="0"/>
              <a:t>2</a:t>
            </a:r>
            <a:r>
              <a:rPr lang="en-US" dirty="0"/>
              <a:t> &lt; C</a:t>
            </a:r>
          </a:p>
          <a:p>
            <a:pPr lvl="1"/>
            <a:r>
              <a:rPr lang="en-US" b="0" dirty="0"/>
              <a:t>Fit three blocks in cache!  </a:t>
            </a:r>
            <a:r>
              <a:rPr lang="en-US" dirty="0"/>
              <a:t>Two input, one output.</a:t>
            </a:r>
            <a:endParaRPr lang="en-US" b="0" dirty="0"/>
          </a:p>
          <a:p>
            <a:endParaRPr lang="en-US" dirty="0"/>
          </a:p>
          <a:p>
            <a:r>
              <a:rPr lang="en-US" dirty="0"/>
              <a:t>Reason for dramatic difference:</a:t>
            </a:r>
          </a:p>
          <a:p>
            <a:pPr lvl="1"/>
            <a:r>
              <a:rPr lang="en-US" dirty="0"/>
              <a:t>Matrix multiplication has inherent temporal locality:</a:t>
            </a:r>
          </a:p>
          <a:p>
            <a:pPr lvl="2"/>
            <a:r>
              <a:rPr lang="en-US" dirty="0"/>
              <a:t>Input data: 3</a:t>
            </a:r>
            <a:r>
              <a:rPr lang="en-US" i="1" dirty="0"/>
              <a:t>n</a:t>
            </a:r>
            <a:r>
              <a:rPr lang="en-US" baseline="30000" dirty="0"/>
              <a:t>2</a:t>
            </a:r>
            <a:r>
              <a:rPr lang="en-US" dirty="0"/>
              <a:t>, computation 2</a:t>
            </a:r>
            <a:r>
              <a:rPr lang="en-US" i="1" dirty="0"/>
              <a:t>n</a:t>
            </a:r>
            <a:r>
              <a:rPr lang="en-US" baseline="30000" dirty="0"/>
              <a:t>3</a:t>
            </a:r>
          </a:p>
          <a:p>
            <a:pPr lvl="2"/>
            <a:r>
              <a:rPr lang="en-US" dirty="0"/>
              <a:t>Every array elements used O(</a:t>
            </a:r>
            <a:r>
              <a:rPr lang="en-US" i="1" dirty="0"/>
              <a:t>n</a:t>
            </a:r>
            <a:r>
              <a:rPr lang="en-US" dirty="0"/>
              <a:t>) times!</a:t>
            </a:r>
          </a:p>
          <a:p>
            <a:pPr lvl="1"/>
            <a:r>
              <a:rPr lang="en-US" dirty="0"/>
              <a:t>But program has to be written properly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Cache Summary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Cache memories can have significant performance impact</a:t>
            </a:r>
          </a:p>
          <a:p>
            <a:endParaRPr lang="en-US" dirty="0"/>
          </a:p>
          <a:p>
            <a:r>
              <a:rPr lang="en-US" dirty="0"/>
              <a:t>You can write your programs to exploit this!</a:t>
            </a:r>
          </a:p>
          <a:p>
            <a:pPr lvl="1"/>
            <a:r>
              <a:rPr lang="en-US" dirty="0"/>
              <a:t>Focus on the inner loops, where bulk of computations and memory accesses occur. </a:t>
            </a:r>
          </a:p>
          <a:p>
            <a:pPr lvl="1"/>
            <a:r>
              <a:rPr lang="en-US" dirty="0"/>
              <a:t>Try to maximize spatial locality by reading data objects sequentially with stride 1.</a:t>
            </a:r>
          </a:p>
          <a:p>
            <a:pPr lvl="1"/>
            <a:r>
              <a:rPr lang="en-US" dirty="0"/>
              <a:t>Try to maximize temporal locality by using a data object as often as possible once it’s read from memory. </a:t>
            </a:r>
          </a:p>
        </p:txBody>
      </p:sp>
    </p:spTree>
    <p:extLst>
      <p:ext uri="{BB962C8B-B14F-4D97-AF65-F5344CB8AC3E}">
        <p14:creationId xmlns:p14="http://schemas.microsoft.com/office/powerpoint/2010/main" val="3757263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Supplemental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164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177382" cy="762000"/>
          </a:xfrm>
        </p:spPr>
        <p:txBody>
          <a:bodyPr/>
          <a:lstStyle/>
          <a:p>
            <a:r>
              <a:rPr lang="en-US" dirty="0"/>
              <a:t>Recall: Locality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solidFill>
                  <a:srgbClr val="C00000"/>
                </a:solidFill>
              </a:rPr>
              <a:t>Principle of Locality: </a:t>
            </a:r>
            <a:r>
              <a:rPr lang="en-GB" dirty="0"/>
              <a:t>Programs tend to use data and instructions with addresses near or equal to those they have used recently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Temporal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Recently referenced items are likely </a:t>
            </a:r>
            <a:br>
              <a:rPr lang="en-GB" dirty="0"/>
            </a:br>
            <a:r>
              <a:rPr lang="en-GB" dirty="0"/>
              <a:t>to be referenced again in the near future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Spatial locality:  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Items with nearby addresses tend </a:t>
            </a:r>
            <a:br>
              <a:rPr lang="en-GB" dirty="0"/>
            </a:br>
            <a:r>
              <a:rPr lang="en-GB" dirty="0"/>
              <a:t>to be referenced close together in time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6096000" y="312420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6489700" y="312420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6319056" y="2614411"/>
            <a:ext cx="627844" cy="433589"/>
          </a:xfrm>
          <a:custGeom>
            <a:avLst/>
            <a:gdLst>
              <a:gd name="connsiteX0" fmla="*/ 290847 w 627844"/>
              <a:gd name="connsiteY0" fmla="*/ 433589 h 433589"/>
              <a:gd name="connsiteX1" fmla="*/ 46149 w 627844"/>
              <a:gd name="connsiteY1" fmla="*/ 72980 h 433589"/>
              <a:gd name="connsiteX2" fmla="*/ 567743 w 627844"/>
              <a:gd name="connsiteY2" fmla="*/ 60101 h 433589"/>
              <a:gd name="connsiteX3" fmla="*/ 406757 w 627844"/>
              <a:gd name="connsiteY3" fmla="*/ 433589 h 43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844" h="433589">
                <a:moveTo>
                  <a:pt x="290847" y="433589"/>
                </a:moveTo>
                <a:cubicBezTo>
                  <a:pt x="145423" y="284408"/>
                  <a:pt x="0" y="135228"/>
                  <a:pt x="46149" y="72980"/>
                </a:cubicBezTo>
                <a:cubicBezTo>
                  <a:pt x="92298" y="10732"/>
                  <a:pt x="507642" y="0"/>
                  <a:pt x="567743" y="60101"/>
                </a:cubicBezTo>
                <a:cubicBezTo>
                  <a:pt x="627844" y="120202"/>
                  <a:pt x="517300" y="276895"/>
                  <a:pt x="406757" y="433589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6102261" y="4616940"/>
            <a:ext cx="1905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495961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870700" y="4616940"/>
            <a:ext cx="381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6416720" y="4186571"/>
            <a:ext cx="841420" cy="359535"/>
          </a:xfrm>
          <a:custGeom>
            <a:avLst/>
            <a:gdLst>
              <a:gd name="connsiteX0" fmla="*/ 200695 w 841420"/>
              <a:gd name="connsiteY0" fmla="*/ 353095 h 359535"/>
              <a:gd name="connsiteX1" fmla="*/ 91225 w 841420"/>
              <a:gd name="connsiteY1" fmla="*/ 56881 h 359535"/>
              <a:gd name="connsiteX2" fmla="*/ 748048 w 841420"/>
              <a:gd name="connsiteY2" fmla="*/ 50442 h 359535"/>
              <a:gd name="connsiteX3" fmla="*/ 651456 w 841420"/>
              <a:gd name="connsiteY3" fmla="*/ 359535 h 35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1420" h="359535">
                <a:moveTo>
                  <a:pt x="200695" y="353095"/>
                </a:moveTo>
                <a:cubicBezTo>
                  <a:pt x="100347" y="230209"/>
                  <a:pt x="0" y="107323"/>
                  <a:pt x="91225" y="56881"/>
                </a:cubicBezTo>
                <a:cubicBezTo>
                  <a:pt x="182450" y="6439"/>
                  <a:pt x="654676" y="0"/>
                  <a:pt x="748048" y="50442"/>
                </a:cubicBezTo>
                <a:cubicBezTo>
                  <a:pt x="841420" y="100884"/>
                  <a:pt x="746438" y="230209"/>
                  <a:pt x="651456" y="359535"/>
                </a:cubicBez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2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Hit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14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3733800" y="2425522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154670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solidFill>
                  <a:srgbClr val="C00000"/>
                </a:solidFill>
                <a:latin typeface="Calibri" pitchFamily="34" charset="0"/>
              </a:rPr>
              <a:t>Hit!</a:t>
            </a:r>
            <a:endParaRPr lang="en-GB" sz="20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89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 animBg="1"/>
      <p:bldP spid="4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xfrm>
            <a:off x="61913" y="247650"/>
            <a:ext cx="8716962" cy="782638"/>
          </a:xfrm>
        </p:spPr>
        <p:txBody>
          <a:bodyPr>
            <a:normAutofit fontScale="90000"/>
          </a:bodyPr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cs typeface="Arial"/>
              </a:rPr>
              <a:t>Recall: Memory </a:t>
            </a:r>
            <a:br>
              <a:rPr lang="en-GB" dirty="0">
                <a:cs typeface="Arial"/>
              </a:rPr>
            </a:br>
            <a:r>
              <a:rPr lang="en-GB" dirty="0">
                <a:cs typeface="Arial"/>
              </a:rPr>
              <a:t>     Hierarchy</a:t>
            </a:r>
          </a:p>
        </p:txBody>
      </p:sp>
      <p:sp>
        <p:nvSpPr>
          <p:cNvPr id="151" name="AutoShape 195"/>
          <p:cNvSpPr>
            <a:spLocks noChangeAspect="1" noChangeArrowheads="1"/>
          </p:cNvSpPr>
          <p:nvPr/>
        </p:nvSpPr>
        <p:spPr bwMode="auto">
          <a:xfrm>
            <a:off x="552450" y="342900"/>
            <a:ext cx="6902450" cy="6456363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alpha val="7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16140000" scaled="0"/>
            <a:tileRect/>
          </a:gra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2" name="Text Box 196"/>
          <p:cNvSpPr txBox="1">
            <a:spLocks noChangeAspect="1" noChangeArrowheads="1"/>
          </p:cNvSpPr>
          <p:nvPr/>
        </p:nvSpPr>
        <p:spPr bwMode="auto">
          <a:xfrm>
            <a:off x="3744216" y="834509"/>
            <a:ext cx="6238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Regs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3" name="Text Box 198"/>
          <p:cNvSpPr txBox="1">
            <a:spLocks noChangeAspect="1" noChangeArrowheads="1"/>
          </p:cNvSpPr>
          <p:nvPr/>
        </p:nvSpPr>
        <p:spPr bwMode="auto">
          <a:xfrm>
            <a:off x="3531818" y="1283385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54" name="Text Box 199"/>
          <p:cNvSpPr txBox="1">
            <a:spLocks noChangeAspect="1" noChangeArrowheads="1"/>
          </p:cNvSpPr>
          <p:nvPr/>
        </p:nvSpPr>
        <p:spPr bwMode="auto">
          <a:xfrm>
            <a:off x="3300985" y="3821797"/>
            <a:ext cx="15103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(DRAM)</a:t>
            </a:r>
          </a:p>
        </p:txBody>
      </p:sp>
      <p:sp>
        <p:nvSpPr>
          <p:cNvPr id="155" name="Text Box 200"/>
          <p:cNvSpPr txBox="1">
            <a:spLocks noChangeAspect="1" noChangeArrowheads="1"/>
          </p:cNvSpPr>
          <p:nvPr/>
        </p:nvSpPr>
        <p:spPr bwMode="auto">
          <a:xfrm>
            <a:off x="2836916" y="4847322"/>
            <a:ext cx="24384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(local disks)</a:t>
            </a:r>
          </a:p>
        </p:txBody>
      </p:sp>
      <p:sp>
        <p:nvSpPr>
          <p:cNvPr id="156" name="Line 203"/>
          <p:cNvSpPr>
            <a:spLocks noChangeAspect="1" noChangeShapeType="1"/>
          </p:cNvSpPr>
          <p:nvPr/>
        </p:nvSpPr>
        <p:spPr bwMode="auto">
          <a:xfrm>
            <a:off x="3513138" y="1265238"/>
            <a:ext cx="9810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7" name="Line 204"/>
          <p:cNvSpPr>
            <a:spLocks noChangeAspect="1" noChangeShapeType="1"/>
          </p:cNvSpPr>
          <p:nvPr/>
        </p:nvSpPr>
        <p:spPr bwMode="auto">
          <a:xfrm>
            <a:off x="3162300" y="1903413"/>
            <a:ext cx="167163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8" name="Line 205"/>
          <p:cNvSpPr>
            <a:spLocks noChangeAspect="1" noChangeShapeType="1"/>
          </p:cNvSpPr>
          <p:nvPr/>
        </p:nvSpPr>
        <p:spPr bwMode="auto">
          <a:xfrm>
            <a:off x="2779713" y="2655888"/>
            <a:ext cx="24479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59" name="Line 222"/>
          <p:cNvSpPr>
            <a:spLocks noChangeAspect="1" noChangeShapeType="1"/>
          </p:cNvSpPr>
          <p:nvPr/>
        </p:nvSpPr>
        <p:spPr bwMode="auto">
          <a:xfrm>
            <a:off x="76200" y="3473450"/>
            <a:ext cx="0" cy="2344738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0" name="Text Box 223"/>
          <p:cNvSpPr txBox="1">
            <a:spLocks noChangeAspect="1" noChangeArrowheads="1"/>
          </p:cNvSpPr>
          <p:nvPr/>
        </p:nvSpPr>
        <p:spPr bwMode="auto">
          <a:xfrm>
            <a:off x="123825" y="3625166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Larger,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slower,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cheaper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61" name="Line 224"/>
          <p:cNvSpPr>
            <a:spLocks noChangeAspect="1" noChangeShapeType="1"/>
          </p:cNvSpPr>
          <p:nvPr/>
        </p:nvSpPr>
        <p:spPr bwMode="auto">
          <a:xfrm>
            <a:off x="2255838" y="3586163"/>
            <a:ext cx="34750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2" name="Text Box 225"/>
          <p:cNvSpPr txBox="1">
            <a:spLocks noChangeAspect="1" noChangeArrowheads="1"/>
          </p:cNvSpPr>
          <p:nvPr/>
        </p:nvSpPr>
        <p:spPr bwMode="auto">
          <a:xfrm>
            <a:off x="2707875" y="5947460"/>
            <a:ext cx="26965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Remote secondary storage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(e.g., Web servers)</a:t>
            </a:r>
          </a:p>
        </p:txBody>
      </p:sp>
      <p:sp>
        <p:nvSpPr>
          <p:cNvPr id="165" name="Text Box 227"/>
          <p:cNvSpPr txBox="1">
            <a:spLocks noChangeAspect="1" noChangeArrowheads="1"/>
          </p:cNvSpPr>
          <p:nvPr/>
        </p:nvSpPr>
        <p:spPr bwMode="auto">
          <a:xfrm>
            <a:off x="7073306" y="5375050"/>
            <a:ext cx="206275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Local disks hold files retrieved from disks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on remote</a:t>
            </a:r>
            <a:r>
              <a:rPr kumimoji="0" lang="en-US" sz="140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servers.</a:t>
            </a:r>
            <a:endParaRPr kumimoji="0" lang="en-US" sz="14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6" name="Line 235"/>
          <p:cNvSpPr>
            <a:spLocks noChangeAspect="1" noChangeShapeType="1"/>
          </p:cNvSpPr>
          <p:nvPr/>
        </p:nvSpPr>
        <p:spPr bwMode="auto">
          <a:xfrm>
            <a:off x="1708150" y="4632325"/>
            <a:ext cx="4576763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67" name="Text Box 236"/>
          <p:cNvSpPr txBox="1">
            <a:spLocks noChangeAspect="1" noChangeArrowheads="1"/>
          </p:cNvSpPr>
          <p:nvPr/>
        </p:nvSpPr>
        <p:spPr bwMode="auto">
          <a:xfrm>
            <a:off x="3531818" y="194854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69" name="Text Box 243"/>
          <p:cNvSpPr txBox="1">
            <a:spLocks noChangeAspect="1" noChangeArrowheads="1"/>
          </p:cNvSpPr>
          <p:nvPr/>
        </p:nvSpPr>
        <p:spPr bwMode="auto">
          <a:xfrm>
            <a:off x="4962526" y="1641804"/>
            <a:ext cx="28384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 cache holds cache lines retrieved from the L2 cache.</a:t>
            </a:r>
          </a:p>
        </p:txBody>
      </p:sp>
      <p:sp>
        <p:nvSpPr>
          <p:cNvPr id="171" name="Text Box 233"/>
          <p:cNvSpPr txBox="1">
            <a:spLocks noChangeAspect="1" noChangeArrowheads="1"/>
          </p:cNvSpPr>
          <p:nvPr/>
        </p:nvSpPr>
        <p:spPr bwMode="auto">
          <a:xfrm>
            <a:off x="4573588" y="973465"/>
            <a:ext cx="29194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CPU registers hold words retrieved from </a:t>
            </a:r>
            <a:r>
              <a:rPr kumimoji="0" lang="en-US" sz="140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th</a:t>
            </a:r>
            <a:r>
              <a:rPr lang="en-US" sz="1400" kern="0" dirty="0">
                <a:solidFill>
                  <a:srgbClr val="C00000"/>
                </a:solidFill>
                <a:latin typeface="Calibri" panose="020F0502020204030204" pitchFamily="34" charset="0"/>
                <a:cs typeface="Arial"/>
              </a:rPr>
              <a:t>e L1 cache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.</a:t>
            </a:r>
          </a:p>
        </p:txBody>
      </p:sp>
      <p:sp>
        <p:nvSpPr>
          <p:cNvPr id="174" name="Text Box 231"/>
          <p:cNvSpPr txBox="1">
            <a:spLocks noChangeAspect="1" noChangeArrowheads="1"/>
          </p:cNvSpPr>
          <p:nvPr/>
        </p:nvSpPr>
        <p:spPr bwMode="auto">
          <a:xfrm>
            <a:off x="5365751" y="2403800"/>
            <a:ext cx="2628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L3 cache.</a:t>
            </a:r>
          </a:p>
        </p:txBody>
      </p:sp>
      <p:sp>
        <p:nvSpPr>
          <p:cNvPr id="176" name="Text Box 247"/>
          <p:cNvSpPr txBox="1">
            <a:spLocks noChangeAspect="1" noChangeArrowheads="1"/>
          </p:cNvSpPr>
          <p:nvPr/>
        </p:nvSpPr>
        <p:spPr bwMode="auto">
          <a:xfrm>
            <a:off x="3235325" y="644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L0:</a:t>
            </a:r>
          </a:p>
        </p:txBody>
      </p:sp>
      <p:sp>
        <p:nvSpPr>
          <p:cNvPr id="177" name="Text Box 248"/>
          <p:cNvSpPr txBox="1">
            <a:spLocks noChangeAspect="1" noChangeArrowheads="1"/>
          </p:cNvSpPr>
          <p:nvPr/>
        </p:nvSpPr>
        <p:spPr bwMode="auto">
          <a:xfrm>
            <a:off x="2867025" y="13536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L1:</a:t>
            </a:r>
          </a:p>
        </p:txBody>
      </p:sp>
      <p:sp>
        <p:nvSpPr>
          <p:cNvPr id="178" name="Text Box 249"/>
          <p:cNvSpPr txBox="1">
            <a:spLocks noChangeAspect="1" noChangeArrowheads="1"/>
          </p:cNvSpPr>
          <p:nvPr/>
        </p:nvSpPr>
        <p:spPr bwMode="auto">
          <a:xfrm>
            <a:off x="2486025" y="204100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L2:</a:t>
            </a:r>
          </a:p>
        </p:txBody>
      </p:sp>
      <p:sp>
        <p:nvSpPr>
          <p:cNvPr id="179" name="Text Box 250"/>
          <p:cNvSpPr txBox="1">
            <a:spLocks noChangeAspect="1" noChangeArrowheads="1"/>
          </p:cNvSpPr>
          <p:nvPr/>
        </p:nvSpPr>
        <p:spPr bwMode="auto">
          <a:xfrm>
            <a:off x="2079625" y="2796659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L3:</a:t>
            </a:r>
          </a:p>
        </p:txBody>
      </p:sp>
      <p:sp>
        <p:nvSpPr>
          <p:cNvPr id="180" name="Text Box 251"/>
          <p:cNvSpPr txBox="1">
            <a:spLocks noChangeAspect="1" noChangeArrowheads="1"/>
          </p:cNvSpPr>
          <p:nvPr/>
        </p:nvSpPr>
        <p:spPr bwMode="auto">
          <a:xfrm>
            <a:off x="1554163" y="37951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L4:</a:t>
            </a:r>
          </a:p>
        </p:txBody>
      </p:sp>
      <p:sp>
        <p:nvSpPr>
          <p:cNvPr id="181" name="Text Box 252"/>
          <p:cNvSpPr txBox="1">
            <a:spLocks noChangeAspect="1" noChangeArrowheads="1"/>
          </p:cNvSpPr>
          <p:nvPr/>
        </p:nvSpPr>
        <p:spPr bwMode="auto">
          <a:xfrm>
            <a:off x="933450" y="4912797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L5:</a:t>
            </a:r>
          </a:p>
        </p:txBody>
      </p:sp>
      <p:sp>
        <p:nvSpPr>
          <p:cNvPr id="182" name="Text Box 289"/>
          <p:cNvSpPr txBox="1">
            <a:spLocks noChangeAspect="1" noChangeArrowheads="1"/>
          </p:cNvSpPr>
          <p:nvPr/>
        </p:nvSpPr>
        <p:spPr bwMode="auto">
          <a:xfrm>
            <a:off x="130175" y="1137553"/>
            <a:ext cx="101021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Smaller,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faster,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costlier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(per byte)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storage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devices</a:t>
            </a:r>
          </a:p>
        </p:txBody>
      </p:sp>
      <p:sp>
        <p:nvSpPr>
          <p:cNvPr id="183" name="Line 291"/>
          <p:cNvSpPr>
            <a:spLocks noChangeShapeType="1"/>
          </p:cNvSpPr>
          <p:nvPr/>
        </p:nvSpPr>
        <p:spPr bwMode="auto">
          <a:xfrm flipH="1" flipV="1">
            <a:off x="90488" y="954088"/>
            <a:ext cx="0" cy="2154237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4" name="Line 292"/>
          <p:cNvSpPr>
            <a:spLocks noChangeAspect="1" noChangeShapeType="1"/>
          </p:cNvSpPr>
          <p:nvPr/>
        </p:nvSpPr>
        <p:spPr bwMode="auto">
          <a:xfrm>
            <a:off x="1117600" y="5743575"/>
            <a:ext cx="5765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</p:txBody>
      </p:sp>
      <p:sp>
        <p:nvSpPr>
          <p:cNvPr id="185" name="Text Box 293"/>
          <p:cNvSpPr txBox="1">
            <a:spLocks noChangeAspect="1" noChangeArrowheads="1"/>
          </p:cNvSpPr>
          <p:nvPr/>
        </p:nvSpPr>
        <p:spPr bwMode="auto">
          <a:xfrm>
            <a:off x="3531818" y="2780397"/>
            <a:ext cx="1048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(SRAM)</a:t>
            </a:r>
          </a:p>
        </p:txBody>
      </p:sp>
      <p:sp>
        <p:nvSpPr>
          <p:cNvPr id="187" name="Text Box 295"/>
          <p:cNvSpPr txBox="1">
            <a:spLocks noChangeAspect="1" noChangeArrowheads="1"/>
          </p:cNvSpPr>
          <p:nvPr/>
        </p:nvSpPr>
        <p:spPr bwMode="auto">
          <a:xfrm>
            <a:off x="5810250" y="3305501"/>
            <a:ext cx="28765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L3 cache holds cache lines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 retrieved from main memory.</a:t>
            </a:r>
          </a:p>
        </p:txBody>
      </p:sp>
      <p:sp>
        <p:nvSpPr>
          <p:cNvPr id="189" name="Text Box 297"/>
          <p:cNvSpPr txBox="1">
            <a:spLocks noChangeAspect="1" noChangeArrowheads="1"/>
          </p:cNvSpPr>
          <p:nvPr/>
        </p:nvSpPr>
        <p:spPr bwMode="auto">
          <a:xfrm>
            <a:off x="387350" y="5963722"/>
            <a:ext cx="463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L6:</a:t>
            </a:r>
          </a:p>
        </p:txBody>
      </p:sp>
      <p:sp>
        <p:nvSpPr>
          <p:cNvPr id="234" name="Text Box 229"/>
          <p:cNvSpPr txBox="1">
            <a:spLocks noChangeAspect="1" noChangeArrowheads="1"/>
          </p:cNvSpPr>
          <p:nvPr/>
        </p:nvSpPr>
        <p:spPr bwMode="auto">
          <a:xfrm>
            <a:off x="6399689" y="4346121"/>
            <a:ext cx="25498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Main memory holds disk blocks retrieved from local disks.</a:t>
            </a:r>
          </a:p>
        </p:txBody>
      </p:sp>
    </p:spTree>
    <p:extLst>
      <p:ext uri="{BB962C8B-B14F-4D97-AF65-F5344CB8AC3E}">
        <p14:creationId xmlns:p14="http://schemas.microsoft.com/office/powerpoint/2010/main" val="2209258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5862638" cy="5730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Recall: Modern CPU Design</a:t>
            </a:r>
          </a:p>
        </p:txBody>
      </p:sp>
      <p:sp>
        <p:nvSpPr>
          <p:cNvPr id="421891" name="Rectangle 3"/>
          <p:cNvSpPr>
            <a:spLocks noChangeArrowheads="1"/>
          </p:cNvSpPr>
          <p:nvPr/>
        </p:nvSpPr>
        <p:spPr bwMode="auto">
          <a:xfrm>
            <a:off x="1542040" y="3505200"/>
            <a:ext cx="6510337" cy="304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b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Execution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057400" y="3900160"/>
            <a:ext cx="5706052" cy="762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Functional</a:t>
            </a:r>
          </a:p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Units</a:t>
            </a:r>
          </a:p>
        </p:txBody>
      </p:sp>
      <p:sp>
        <p:nvSpPr>
          <p:cNvPr id="421893" name="Rectangle 5"/>
          <p:cNvSpPr>
            <a:spLocks noChangeArrowheads="1"/>
          </p:cNvSpPr>
          <p:nvPr/>
        </p:nvSpPr>
        <p:spPr bwMode="auto">
          <a:xfrm>
            <a:off x="1542040" y="1219200"/>
            <a:ext cx="6510337" cy="1905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t" anchorCtr="0"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Instruction Control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2167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Branch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75977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4532890" y="4038600"/>
            <a:ext cx="674687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5302827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Load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074352" y="4038600"/>
            <a:ext cx="676275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Store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6460115" y="1676400"/>
            <a:ext cx="1303337" cy="11430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5302827" y="5562600"/>
            <a:ext cx="1447800" cy="609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Data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Cache</a:t>
            </a: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4242377" y="16764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Fetch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Control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4242377" y="2286000"/>
            <a:ext cx="1157288" cy="5334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Instruction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Decode</a:t>
            </a:r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>
            <a:off x="5399665" y="194813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flipH="1">
            <a:off x="5399665" y="2562880"/>
            <a:ext cx="1060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4820227" y="2819400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2" name="Freeform 18"/>
          <p:cNvSpPr>
            <a:spLocks/>
          </p:cNvSpPr>
          <p:nvPr/>
        </p:nvSpPr>
        <p:spPr bwMode="auto">
          <a:xfrm flipH="1">
            <a:off x="2313565" y="1752600"/>
            <a:ext cx="1928812" cy="22860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rot="5400000">
            <a:off x="496310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4" name="Line 20"/>
          <p:cNvSpPr>
            <a:spLocks noChangeShapeType="1"/>
          </p:cNvSpPr>
          <p:nvPr/>
        </p:nvSpPr>
        <p:spPr bwMode="auto">
          <a:xfrm rot="16200000" flipV="1">
            <a:off x="5253615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 rot="5400000">
            <a:off x="5734627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 rot="5400000">
            <a:off x="6023552" y="5029200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5514320" y="1673423"/>
            <a:ext cx="7822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Address</a:t>
            </a: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5410200" y="2286000"/>
            <a:ext cx="10691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Instructions</a:t>
            </a:r>
          </a:p>
        </p:txBody>
      </p:sp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4800600" y="2816423"/>
            <a:ext cx="10109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Operations</a:t>
            </a:r>
          </a:p>
        </p:txBody>
      </p:sp>
      <p:sp>
        <p:nvSpPr>
          <p:cNvPr id="11290" name="Text Box 26"/>
          <p:cNvSpPr txBox="1">
            <a:spLocks noChangeArrowheads="1"/>
          </p:cNvSpPr>
          <p:nvPr/>
        </p:nvSpPr>
        <p:spPr bwMode="auto">
          <a:xfrm>
            <a:off x="2286000" y="3166080"/>
            <a:ext cx="12919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Prediction OK?</a:t>
            </a:r>
          </a:p>
        </p:txBody>
      </p:sp>
      <p:sp>
        <p:nvSpPr>
          <p:cNvPr id="11291" name="Text Box 27"/>
          <p:cNvSpPr txBox="1">
            <a:spLocks noChangeArrowheads="1"/>
          </p:cNvSpPr>
          <p:nvPr/>
        </p:nvSpPr>
        <p:spPr bwMode="auto">
          <a:xfrm>
            <a:off x="6515677" y="5240179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2" name="Text Box 28"/>
          <p:cNvSpPr txBox="1">
            <a:spLocks noChangeArrowheads="1"/>
          </p:cNvSpPr>
          <p:nvPr/>
        </p:nvSpPr>
        <p:spPr bwMode="auto">
          <a:xfrm>
            <a:off x="5735940" y="5257800"/>
            <a:ext cx="4347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>
                <a:latin typeface="Calibri" pitchFamily="34" charset="0"/>
              </a:rPr>
              <a:t>Data</a:t>
            </a:r>
          </a:p>
        </p:txBody>
      </p:sp>
      <p:sp>
        <p:nvSpPr>
          <p:cNvPr id="11293" name="Text Box 29"/>
          <p:cNvSpPr txBox="1">
            <a:spLocks noChangeArrowheads="1"/>
          </p:cNvSpPr>
          <p:nvPr/>
        </p:nvSpPr>
        <p:spPr bwMode="auto">
          <a:xfrm>
            <a:off x="5084584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4" name="Text Box 30"/>
          <p:cNvSpPr txBox="1">
            <a:spLocks noChangeArrowheads="1"/>
          </p:cNvSpPr>
          <p:nvPr/>
        </p:nvSpPr>
        <p:spPr bwMode="auto">
          <a:xfrm>
            <a:off x="5853440" y="5011579"/>
            <a:ext cx="47801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1000" dirty="0" err="1">
                <a:latin typeface="Calibri" pitchFamily="34" charset="0"/>
              </a:rPr>
              <a:t>Addr</a:t>
            </a:r>
            <a:r>
              <a:rPr lang="en-US" sz="1000" dirty="0">
                <a:latin typeface="Calibri" pitchFamily="34" charset="0"/>
              </a:rPr>
              <a:t>.</a:t>
            </a:r>
          </a:p>
        </p:txBody>
      </p:sp>
      <p:sp>
        <p:nvSpPr>
          <p:cNvPr id="11295" name="Line 31"/>
          <p:cNvSpPr>
            <a:spLocks noChangeShapeType="1"/>
          </p:cNvSpPr>
          <p:nvPr/>
        </p:nvSpPr>
        <p:spPr bwMode="auto">
          <a:xfrm>
            <a:off x="2543175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6" name="Line 32"/>
          <p:cNvSpPr>
            <a:spLocks noChangeShapeType="1"/>
          </p:cNvSpPr>
          <p:nvPr/>
        </p:nvSpPr>
        <p:spPr bwMode="auto">
          <a:xfrm>
            <a:off x="408781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7" name="Line 33"/>
          <p:cNvSpPr>
            <a:spLocks noChangeShapeType="1"/>
          </p:cNvSpPr>
          <p:nvPr/>
        </p:nvSpPr>
        <p:spPr bwMode="auto">
          <a:xfrm>
            <a:off x="485775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8" name="Line 34"/>
          <p:cNvSpPr>
            <a:spLocks noChangeShapeType="1"/>
          </p:cNvSpPr>
          <p:nvPr/>
        </p:nvSpPr>
        <p:spPr bwMode="auto">
          <a:xfrm>
            <a:off x="5630862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299" name="Line 35"/>
          <p:cNvSpPr>
            <a:spLocks noChangeShapeType="1"/>
          </p:cNvSpPr>
          <p:nvPr/>
        </p:nvSpPr>
        <p:spPr bwMode="auto">
          <a:xfrm>
            <a:off x="64008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0" name="Line 36"/>
          <p:cNvSpPr>
            <a:spLocks noChangeShapeType="1"/>
          </p:cNvSpPr>
          <p:nvPr/>
        </p:nvSpPr>
        <p:spPr bwMode="auto">
          <a:xfrm>
            <a:off x="2543175" y="3810000"/>
            <a:ext cx="3857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1" name="Rectangle 37"/>
          <p:cNvSpPr>
            <a:spLocks noChangeArrowheads="1"/>
          </p:cNvSpPr>
          <p:nvPr/>
        </p:nvSpPr>
        <p:spPr bwMode="auto">
          <a:xfrm>
            <a:off x="2989840" y="4038600"/>
            <a:ext cx="673100" cy="4572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Arith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302" name="Line 38"/>
          <p:cNvSpPr>
            <a:spLocks noChangeShapeType="1"/>
          </p:cNvSpPr>
          <p:nvPr/>
        </p:nvSpPr>
        <p:spPr bwMode="auto">
          <a:xfrm>
            <a:off x="3314700" y="38100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3" name="Line 39"/>
          <p:cNvSpPr>
            <a:spLocks noChangeShapeType="1"/>
          </p:cNvSpPr>
          <p:nvPr/>
        </p:nvSpPr>
        <p:spPr bwMode="auto">
          <a:xfrm>
            <a:off x="1735715" y="4876800"/>
            <a:ext cx="521469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507240" y="4495800"/>
            <a:ext cx="3857625" cy="381000"/>
            <a:chOff x="768" y="2016"/>
            <a:chExt cx="1920" cy="144"/>
          </a:xfrm>
        </p:grpSpPr>
        <p:sp>
          <p:nvSpPr>
            <p:cNvPr id="11313" name="Line 41"/>
            <p:cNvSpPr>
              <a:spLocks noChangeShapeType="1"/>
            </p:cNvSpPr>
            <p:nvPr/>
          </p:nvSpPr>
          <p:spPr bwMode="auto">
            <a:xfrm>
              <a:off x="76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4" name="Line 42"/>
            <p:cNvSpPr>
              <a:spLocks noChangeShapeType="1"/>
            </p:cNvSpPr>
            <p:nvPr/>
          </p:nvSpPr>
          <p:spPr bwMode="auto">
            <a:xfrm>
              <a:off x="1536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5" name="Line 43"/>
            <p:cNvSpPr>
              <a:spLocks noChangeShapeType="1"/>
            </p:cNvSpPr>
            <p:nvPr/>
          </p:nvSpPr>
          <p:spPr bwMode="auto">
            <a:xfrm>
              <a:off x="1920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6" name="Line 44"/>
            <p:cNvSpPr>
              <a:spLocks noChangeShapeType="1"/>
            </p:cNvSpPr>
            <p:nvPr/>
          </p:nvSpPr>
          <p:spPr bwMode="auto">
            <a:xfrm>
              <a:off x="2304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7" name="Line 45"/>
            <p:cNvSpPr>
              <a:spLocks noChangeShapeType="1"/>
            </p:cNvSpPr>
            <p:nvPr/>
          </p:nvSpPr>
          <p:spPr bwMode="auto">
            <a:xfrm>
              <a:off x="2688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11318" name="Line 46"/>
            <p:cNvSpPr>
              <a:spLocks noChangeShapeType="1"/>
            </p:cNvSpPr>
            <p:nvPr/>
          </p:nvSpPr>
          <p:spPr bwMode="auto">
            <a:xfrm>
              <a:off x="1152" y="201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305" name="Rectangle 47"/>
          <p:cNvSpPr>
            <a:spLocks noChangeArrowheads="1"/>
          </p:cNvSpPr>
          <p:nvPr/>
        </p:nvSpPr>
        <p:spPr bwMode="auto">
          <a:xfrm>
            <a:off x="2796165" y="4829175"/>
            <a:ext cx="15149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Operation Results</a:t>
            </a:r>
          </a:p>
        </p:txBody>
      </p:sp>
      <p:sp>
        <p:nvSpPr>
          <p:cNvPr id="11306" name="Rectangle 48"/>
          <p:cNvSpPr>
            <a:spLocks noChangeArrowheads="1"/>
          </p:cNvSpPr>
          <p:nvPr/>
        </p:nvSpPr>
        <p:spPr bwMode="auto">
          <a:xfrm>
            <a:off x="2796165" y="1828800"/>
            <a:ext cx="1157287" cy="990600"/>
          </a:xfrm>
          <a:prstGeom prst="rect">
            <a:avLst/>
          </a:prstGeom>
          <a:solidFill>
            <a:srgbClr val="8C404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Retirement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Unit</a:t>
            </a:r>
          </a:p>
        </p:txBody>
      </p:sp>
      <p:sp>
        <p:nvSpPr>
          <p:cNvPr id="11307" name="Rectangle 49"/>
          <p:cNvSpPr>
            <a:spLocks noChangeArrowheads="1"/>
          </p:cNvSpPr>
          <p:nvPr/>
        </p:nvSpPr>
        <p:spPr bwMode="auto">
          <a:xfrm>
            <a:off x="2989840" y="2286000"/>
            <a:ext cx="769937" cy="4572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Register</a:t>
            </a:r>
          </a:p>
          <a:p>
            <a:pPr algn="ctr" eaLnBrk="1" hangingPunct="1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File</a:t>
            </a:r>
          </a:p>
        </p:txBody>
      </p:sp>
      <p:sp>
        <p:nvSpPr>
          <p:cNvPr id="11308" name="Line 50"/>
          <p:cNvSpPr>
            <a:spLocks noChangeShapeType="1"/>
          </p:cNvSpPr>
          <p:nvPr/>
        </p:nvSpPr>
        <p:spPr bwMode="auto">
          <a:xfrm>
            <a:off x="2313565" y="22098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09" name="Freeform 51"/>
          <p:cNvSpPr>
            <a:spLocks/>
          </p:cNvSpPr>
          <p:nvPr/>
        </p:nvSpPr>
        <p:spPr bwMode="auto">
          <a:xfrm flipH="1">
            <a:off x="1904999" y="2667000"/>
            <a:ext cx="891166" cy="2209800"/>
          </a:xfrm>
          <a:custGeom>
            <a:avLst/>
            <a:gdLst>
              <a:gd name="T0" fmla="*/ 0 w 144"/>
              <a:gd name="T1" fmla="*/ 0 h 864"/>
              <a:gd name="T2" fmla="*/ 144 w 144"/>
              <a:gd name="T3" fmla="*/ 0 h 864"/>
              <a:gd name="T4" fmla="*/ 144 w 144"/>
              <a:gd name="T5" fmla="*/ 864 h 864"/>
              <a:gd name="T6" fmla="*/ 0 60000 65536"/>
              <a:gd name="T7" fmla="*/ 0 60000 65536"/>
              <a:gd name="T8" fmla="*/ 0 60000 65536"/>
              <a:gd name="T9" fmla="*/ 0 w 144"/>
              <a:gd name="T10" fmla="*/ 0 h 864"/>
              <a:gd name="T11" fmla="*/ 144 w 144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86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0" name="Text Box 52"/>
          <p:cNvSpPr txBox="1">
            <a:spLocks noChangeArrowheads="1"/>
          </p:cNvSpPr>
          <p:nvPr/>
        </p:nvSpPr>
        <p:spPr bwMode="auto">
          <a:xfrm>
            <a:off x="457200" y="3159100"/>
            <a:ext cx="1445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1" hangingPunct="1">
              <a:lnSpc>
                <a:spcPct val="100000"/>
              </a:lnSpc>
            </a:pPr>
            <a:r>
              <a:rPr lang="en-US" sz="1400" dirty="0">
                <a:latin typeface="Calibri" pitchFamily="34" charset="0"/>
              </a:rPr>
              <a:t>Register Updates</a:t>
            </a:r>
          </a:p>
        </p:txBody>
      </p:sp>
      <p:sp>
        <p:nvSpPr>
          <p:cNvPr id="11311" name="Line 53"/>
          <p:cNvSpPr>
            <a:spLocks noChangeShapeType="1"/>
          </p:cNvSpPr>
          <p:nvPr/>
        </p:nvSpPr>
        <p:spPr bwMode="auto">
          <a:xfrm>
            <a:off x="3759777" y="2514600"/>
            <a:ext cx="482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312" name="Freeform 54"/>
          <p:cNvSpPr>
            <a:spLocks/>
          </p:cNvSpPr>
          <p:nvPr/>
        </p:nvSpPr>
        <p:spPr bwMode="auto">
          <a:xfrm>
            <a:off x="3856615" y="2819400"/>
            <a:ext cx="963612" cy="228600"/>
          </a:xfrm>
          <a:custGeom>
            <a:avLst/>
            <a:gdLst>
              <a:gd name="T0" fmla="*/ 480 w 480"/>
              <a:gd name="T1" fmla="*/ 144 h 144"/>
              <a:gd name="T2" fmla="*/ 0 w 480"/>
              <a:gd name="T3" fmla="*/ 144 h 144"/>
              <a:gd name="T4" fmla="*/ 0 w 480"/>
              <a:gd name="T5" fmla="*/ 0 h 144"/>
              <a:gd name="T6" fmla="*/ 0 60000 65536"/>
              <a:gd name="T7" fmla="*/ 0 60000 65536"/>
              <a:gd name="T8" fmla="*/ 0 60000 65536"/>
              <a:gd name="T9" fmla="*/ 0 w 480"/>
              <a:gd name="T10" fmla="*/ 0 h 144"/>
              <a:gd name="T11" fmla="*/ 480 w 480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0" h="144">
                <a:moveTo>
                  <a:pt x="480" y="144"/>
                </a:moveTo>
                <a:lnTo>
                  <a:pt x="0" y="144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913872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</a:t>
            </a:r>
          </a:p>
        </p:txBody>
      </p:sp>
      <p:pic>
        <p:nvPicPr>
          <p:cNvPr id="2050" name="Picture 2" descr="Image result for i7 die photo">
            <a:extLst>
              <a:ext uri="{FF2B5EF4-FFF2-40B4-BE49-F238E27FC236}">
                <a16:creationId xmlns:a16="http://schemas.microsoft.com/office/drawing/2014/main" id="{B1887E71-B29F-4F34-8EDA-6D5C78B26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76946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el Core i7-3960X processor die detail">
            <a:extLst>
              <a:ext uri="{FF2B5EF4-FFF2-40B4-BE49-F238E27FC236}">
                <a16:creationId xmlns:a16="http://schemas.microsoft.com/office/drawing/2014/main" id="{A0BA3D36-A924-463C-94FF-CEE3C990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44041"/>
            <a:ext cx="3429000" cy="304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D FX-8150 processor die detail">
            <a:extLst>
              <a:ext uri="{FF2B5EF4-FFF2-40B4-BE49-F238E27FC236}">
                <a16:creationId xmlns:a16="http://schemas.microsoft.com/office/drawing/2014/main" id="{EA4165A0-8221-4FBA-B3AF-E0C4BE93D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769468" cy="304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223">
            <a:extLst>
              <a:ext uri="{FF2B5EF4-FFF2-40B4-BE49-F238E27FC236}">
                <a16:creationId xmlns:a16="http://schemas.microsoft.com/office/drawing/2014/main" id="{703E7852-B76A-4541-9EB6-B027F461EB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09097" y="1197113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7" name="Rectangle 206">
            <a:extLst>
              <a:ext uri="{FF2B5EF4-FFF2-40B4-BE49-F238E27FC236}">
                <a16:creationId xmlns:a16="http://schemas.microsoft.com/office/drawing/2014/main" id="{F37B263F-1A9A-481D-832E-D696FF2881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1497" y="2735400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Bus interface</a:t>
            </a:r>
          </a:p>
        </p:txBody>
      </p:sp>
      <p:sp>
        <p:nvSpPr>
          <p:cNvPr id="38" name="Rectangle 207">
            <a:extLst>
              <a:ext uri="{FF2B5EF4-FFF2-40B4-BE49-F238E27FC236}">
                <a16:creationId xmlns:a16="http://schemas.microsoft.com/office/drawing/2014/main" id="{D97DB48D-62C5-4EB5-924D-E9801E0746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540013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>
            <a:extLst>
              <a:ext uri="{FF2B5EF4-FFF2-40B4-BE49-F238E27FC236}">
                <a16:creationId xmlns:a16="http://schemas.microsoft.com/office/drawing/2014/main" id="{F28A7C25-0D6E-4E3A-8C28-900BB3E91C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678125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>
            <a:extLst>
              <a:ext uri="{FF2B5EF4-FFF2-40B4-BE49-F238E27FC236}">
                <a16:creationId xmlns:a16="http://schemas.microsoft.com/office/drawing/2014/main" id="{3B10FE98-01EA-4A16-B1A4-FE70F259F1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814650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>
            <a:extLst>
              <a:ext uri="{FF2B5EF4-FFF2-40B4-BE49-F238E27FC236}">
                <a16:creationId xmlns:a16="http://schemas.microsoft.com/office/drawing/2014/main" id="{3B26E941-5A41-4BD6-B704-1C9CAA287D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1952763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>
            <a:extLst>
              <a:ext uri="{FF2B5EF4-FFF2-40B4-BE49-F238E27FC236}">
                <a16:creationId xmlns:a16="http://schemas.microsoft.com/office/drawing/2014/main" id="{1846FDFB-0747-4935-AC0C-1DDDC2A06B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4385" y="2089288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>
            <a:extLst>
              <a:ext uri="{FF2B5EF4-FFF2-40B4-BE49-F238E27FC236}">
                <a16:creationId xmlns:a16="http://schemas.microsoft.com/office/drawing/2014/main" id="{479F46FC-59B3-454D-9CAD-65FA21B275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71297" y="1540013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>
            <a:extLst>
              <a:ext uri="{FF2B5EF4-FFF2-40B4-BE49-F238E27FC236}">
                <a16:creationId xmlns:a16="http://schemas.microsoft.com/office/drawing/2014/main" id="{C4836188-40A9-4C0D-A006-CED7CCBDAD3A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7490335" y="1882913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>
            <a:extLst>
              <a:ext uri="{FF2B5EF4-FFF2-40B4-BE49-F238E27FC236}">
                <a16:creationId xmlns:a16="http://schemas.microsoft.com/office/drawing/2014/main" id="{33996122-17FF-4B7D-986E-E43E63A65F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71347" y="1403488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>
            <a:extLst>
              <a:ext uri="{FF2B5EF4-FFF2-40B4-BE49-F238E27FC236}">
                <a16:creationId xmlns:a16="http://schemas.microsoft.com/office/drawing/2014/main" id="{2C96D842-0C7C-41C7-A921-977A3F2FE61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606463" y="1234211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>
            <a:extLst>
              <a:ext uri="{FF2B5EF4-FFF2-40B4-BE49-F238E27FC236}">
                <a16:creationId xmlns:a16="http://schemas.microsoft.com/office/drawing/2014/main" id="{0457010B-9BEE-430A-B716-B417335E5E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41060" y="2295663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8" name="Text Box 225">
            <a:extLst>
              <a:ext uri="{FF2B5EF4-FFF2-40B4-BE49-F238E27FC236}">
                <a16:creationId xmlns:a16="http://schemas.microsoft.com/office/drawing/2014/main" id="{E8B61CA0-9B4B-4D15-B4D9-5139F9BDEFA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186570" y="905598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49" name="Rectangle 233">
            <a:extLst>
              <a:ext uri="{FF2B5EF4-FFF2-40B4-BE49-F238E27FC236}">
                <a16:creationId xmlns:a16="http://schemas.microsoft.com/office/drawing/2014/main" id="{F7CC7E4E-1A22-4B91-92E6-33CD56BC2B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61497" y="1636850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50" name="AutoShape 234">
            <a:extLst>
              <a:ext uri="{FF2B5EF4-FFF2-40B4-BE49-F238E27FC236}">
                <a16:creationId xmlns:a16="http://schemas.microsoft.com/office/drawing/2014/main" id="{F9DCFCFF-79AE-4A07-85CB-ED61298575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90097" y="2157550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1" name="AutoShape 236">
            <a:extLst>
              <a:ext uri="{FF2B5EF4-FFF2-40B4-BE49-F238E27FC236}">
                <a16:creationId xmlns:a16="http://schemas.microsoft.com/office/drawing/2014/main" id="{28707FFD-E8A3-4807-9268-B16EA8CEC85B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453697" y="1684475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A118EB-16EC-4006-B7C2-31278208EF96}"/>
              </a:ext>
            </a:extLst>
          </p:cNvPr>
          <p:cNvSpPr txBox="1"/>
          <p:nvPr/>
        </p:nvSpPr>
        <p:spPr>
          <a:xfrm>
            <a:off x="5105400" y="3399408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Core i7-3960X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45A20A7-5949-4692-8425-0CAC105423E7}"/>
              </a:ext>
            </a:extLst>
          </p:cNvPr>
          <p:cNvSpPr txBox="1"/>
          <p:nvPr/>
        </p:nvSpPr>
        <p:spPr>
          <a:xfrm>
            <a:off x="3050432" y="3390035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AMD FX 8150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DFE8BC0-0295-4039-AB14-B2DE4F6C18E3}"/>
              </a:ext>
            </a:extLst>
          </p:cNvPr>
          <p:cNvSpPr txBox="1"/>
          <p:nvPr/>
        </p:nvSpPr>
        <p:spPr>
          <a:xfrm>
            <a:off x="517610" y="3298207"/>
            <a:ext cx="384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Nehalem</a:t>
            </a:r>
          </a:p>
        </p:txBody>
      </p:sp>
    </p:spTree>
    <p:extLst>
      <p:ext uri="{BB962C8B-B14F-4D97-AF65-F5344CB8AC3E}">
        <p14:creationId xmlns:p14="http://schemas.microsoft.com/office/powerpoint/2010/main" val="1005079127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458200" cy="5730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dirty="0"/>
              <a:t>What it Really Looks Like (Cont.)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553200" y="4343400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Intel Sandy Bridge</a:t>
            </a:r>
          </a:p>
          <a:p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Processor Die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30287"/>
            <a:ext cx="5575300" cy="55594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80100" y="5105400"/>
            <a:ext cx="296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L1: 32KB Instruction + 32KB Data</a:t>
            </a:r>
          </a:p>
          <a:p>
            <a:r>
              <a:rPr lang="en-US" sz="1600" dirty="0">
                <a:latin typeface="Calibri" pitchFamily="34" charset="0"/>
              </a:rPr>
              <a:t>L2: 256KB</a:t>
            </a:r>
          </a:p>
          <a:p>
            <a:r>
              <a:rPr lang="en-US" sz="1600" dirty="0">
                <a:latin typeface="Calibri" pitchFamily="34" charset="0"/>
              </a:rPr>
              <a:t>L3: 3–20MB</a:t>
            </a:r>
          </a:p>
        </p:txBody>
      </p:sp>
    </p:spTree>
    <p:extLst>
      <p:ext uri="{BB962C8B-B14F-4D97-AF65-F5344CB8AC3E}">
        <p14:creationId xmlns:p14="http://schemas.microsoft.com/office/powerpoint/2010/main" val="2786110147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Index Using Middle Bits?	</a:t>
            </a:r>
          </a:p>
        </p:txBody>
      </p:sp>
      <p:sp>
        <p:nvSpPr>
          <p:cNvPr id="54" name="AutoShape 16"/>
          <p:cNvSpPr>
            <a:spLocks/>
          </p:cNvSpPr>
          <p:nvPr/>
        </p:nvSpPr>
        <p:spPr bwMode="auto">
          <a:xfrm>
            <a:off x="1172867" y="2448735"/>
            <a:ext cx="228600" cy="2961465"/>
          </a:xfrm>
          <a:prstGeom prst="leftBrace">
            <a:avLst>
              <a:gd name="adj1" fmla="val 7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alibri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 = 2</a:t>
            </a:r>
            <a:r>
              <a:rPr lang="en-US" sz="1800" baseline="30000" dirty="0">
                <a:latin typeface="Calibri" pitchFamily="34" charset="0"/>
              </a:rPr>
              <a:t>s</a:t>
            </a:r>
            <a:r>
              <a:rPr lang="en-US" sz="1800" dirty="0">
                <a:latin typeface="Calibri" pitchFamily="34" charset="0"/>
              </a:rPr>
              <a:t> sets</a:t>
            </a:r>
          </a:p>
        </p:txBody>
      </p:sp>
      <p:cxnSp>
        <p:nvCxnSpPr>
          <p:cNvPr id="125" name="Straight Connector 124"/>
          <p:cNvCxnSpPr/>
          <p:nvPr/>
        </p:nvCxnSpPr>
        <p:spPr bwMode="auto">
          <a:xfrm>
            <a:off x="1905001" y="4640062"/>
            <a:ext cx="3124199" cy="8138"/>
          </a:xfrm>
          <a:prstGeom prst="line">
            <a:avLst/>
          </a:prstGeom>
          <a:noFill/>
          <a:ln w="762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Direct mapped: One line per set</a:t>
            </a:r>
          </a:p>
          <a:p>
            <a:r>
              <a:rPr lang="en-US" sz="1800" dirty="0">
                <a:latin typeface="Calibri" pitchFamily="34" charset="0"/>
              </a:rPr>
              <a:t>Assume: cache block size 8 bytes</a:t>
            </a:r>
          </a:p>
        </p:txBody>
      </p:sp>
      <p:sp>
        <p:nvSpPr>
          <p:cNvPr id="132" name="Rectangle 131"/>
          <p:cNvSpPr/>
          <p:nvPr/>
        </p:nvSpPr>
        <p:spPr bwMode="auto">
          <a:xfrm>
            <a:off x="1524000" y="38100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33" name="Rectangle 132"/>
          <p:cNvSpPr/>
          <p:nvPr/>
        </p:nvSpPr>
        <p:spPr bwMode="auto">
          <a:xfrm>
            <a:off x="30222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34" name="Rectangle 133"/>
          <p:cNvSpPr/>
          <p:nvPr/>
        </p:nvSpPr>
        <p:spPr bwMode="auto">
          <a:xfrm>
            <a:off x="3294848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 bwMode="auto">
          <a:xfrm>
            <a:off x="3555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36" name="Rectangle 135"/>
          <p:cNvSpPr/>
          <p:nvPr/>
        </p:nvSpPr>
        <p:spPr bwMode="auto">
          <a:xfrm>
            <a:off x="49776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39" name="Rectangle 138"/>
          <p:cNvSpPr/>
          <p:nvPr/>
        </p:nvSpPr>
        <p:spPr bwMode="auto"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40" name="Rectangle 139"/>
          <p:cNvSpPr/>
          <p:nvPr/>
        </p:nvSpPr>
        <p:spPr bwMode="auto">
          <a:xfrm>
            <a:off x="1650643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41" name="Rectangle 140"/>
          <p:cNvSpPr/>
          <p:nvPr/>
        </p:nvSpPr>
        <p:spPr bwMode="auto">
          <a:xfrm>
            <a:off x="3828971" y="39243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42" name="Rectangle 141"/>
          <p:cNvSpPr/>
          <p:nvPr/>
        </p:nvSpPr>
        <p:spPr bwMode="auto">
          <a:xfrm>
            <a:off x="4686488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43" name="Rectangle 142"/>
          <p:cNvSpPr/>
          <p:nvPr/>
        </p:nvSpPr>
        <p:spPr bwMode="auto">
          <a:xfrm>
            <a:off x="4394566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44" name="Rectangle 143"/>
          <p:cNvSpPr/>
          <p:nvPr/>
        </p:nvSpPr>
        <p:spPr bwMode="auto">
          <a:xfrm>
            <a:off x="4102644" y="39243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47" name="Rectangle 146"/>
          <p:cNvSpPr/>
          <p:nvPr/>
        </p:nvSpPr>
        <p:spPr bwMode="auto">
          <a:xfrm>
            <a:off x="1524000" y="31242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48" name="Rectangle 147"/>
          <p:cNvSpPr/>
          <p:nvPr/>
        </p:nvSpPr>
        <p:spPr bwMode="auto">
          <a:xfrm>
            <a:off x="30222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49" name="Rectangle 148"/>
          <p:cNvSpPr/>
          <p:nvPr/>
        </p:nvSpPr>
        <p:spPr bwMode="auto">
          <a:xfrm>
            <a:off x="3294848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50" name="Rectangle 149"/>
          <p:cNvSpPr/>
          <p:nvPr/>
        </p:nvSpPr>
        <p:spPr bwMode="auto">
          <a:xfrm>
            <a:off x="3555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51" name="Rectangle 150"/>
          <p:cNvSpPr/>
          <p:nvPr/>
        </p:nvSpPr>
        <p:spPr bwMode="auto">
          <a:xfrm>
            <a:off x="49776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52" name="Rectangle 151"/>
          <p:cNvSpPr/>
          <p:nvPr/>
        </p:nvSpPr>
        <p:spPr bwMode="auto"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53" name="Rectangle 152"/>
          <p:cNvSpPr/>
          <p:nvPr/>
        </p:nvSpPr>
        <p:spPr bwMode="auto">
          <a:xfrm>
            <a:off x="1650643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54" name="Rectangle 153"/>
          <p:cNvSpPr/>
          <p:nvPr/>
        </p:nvSpPr>
        <p:spPr bwMode="auto">
          <a:xfrm>
            <a:off x="3828971" y="32385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55" name="Rectangle 154"/>
          <p:cNvSpPr/>
          <p:nvPr/>
        </p:nvSpPr>
        <p:spPr bwMode="auto">
          <a:xfrm>
            <a:off x="4686488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56" name="Rectangle 155"/>
          <p:cNvSpPr/>
          <p:nvPr/>
        </p:nvSpPr>
        <p:spPr bwMode="auto">
          <a:xfrm>
            <a:off x="4394566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57" name="Rectangle 156"/>
          <p:cNvSpPr/>
          <p:nvPr/>
        </p:nvSpPr>
        <p:spPr bwMode="auto">
          <a:xfrm>
            <a:off x="4102644" y="32385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59" name="Rectangle 158"/>
          <p:cNvSpPr/>
          <p:nvPr/>
        </p:nvSpPr>
        <p:spPr bwMode="auto">
          <a:xfrm>
            <a:off x="1524000" y="24384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30222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61" name="Rectangle 160"/>
          <p:cNvSpPr/>
          <p:nvPr/>
        </p:nvSpPr>
        <p:spPr bwMode="auto">
          <a:xfrm>
            <a:off x="3294848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62" name="Rectangle 161"/>
          <p:cNvSpPr/>
          <p:nvPr/>
        </p:nvSpPr>
        <p:spPr bwMode="auto">
          <a:xfrm>
            <a:off x="3555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63" name="Rectangle 162"/>
          <p:cNvSpPr/>
          <p:nvPr/>
        </p:nvSpPr>
        <p:spPr bwMode="auto">
          <a:xfrm>
            <a:off x="49776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64" name="Rectangle 163"/>
          <p:cNvSpPr/>
          <p:nvPr/>
        </p:nvSpPr>
        <p:spPr bwMode="auto"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65" name="Rectangle 164"/>
          <p:cNvSpPr/>
          <p:nvPr/>
        </p:nvSpPr>
        <p:spPr bwMode="auto">
          <a:xfrm>
            <a:off x="1650643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66" name="Rectangle 165"/>
          <p:cNvSpPr/>
          <p:nvPr/>
        </p:nvSpPr>
        <p:spPr bwMode="auto">
          <a:xfrm>
            <a:off x="3828971" y="25527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67" name="Rectangle 166"/>
          <p:cNvSpPr/>
          <p:nvPr/>
        </p:nvSpPr>
        <p:spPr bwMode="auto">
          <a:xfrm>
            <a:off x="4686488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4394566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69" name="Rectangle 168"/>
          <p:cNvSpPr/>
          <p:nvPr/>
        </p:nvSpPr>
        <p:spPr bwMode="auto">
          <a:xfrm>
            <a:off x="4102644" y="25527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sp>
        <p:nvSpPr>
          <p:cNvPr id="171" name="Rectangle 170"/>
          <p:cNvSpPr/>
          <p:nvPr/>
        </p:nvSpPr>
        <p:spPr bwMode="auto">
          <a:xfrm>
            <a:off x="1524000" y="4876800"/>
            <a:ext cx="3848288" cy="53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>
              <a:latin typeface="Calibri" pitchFamily="34" charset="0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30222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0</a:t>
            </a:r>
          </a:p>
        </p:txBody>
      </p:sp>
      <p:sp>
        <p:nvSpPr>
          <p:cNvPr id="173" name="Rectangle 172"/>
          <p:cNvSpPr/>
          <p:nvPr/>
        </p:nvSpPr>
        <p:spPr bwMode="auto">
          <a:xfrm>
            <a:off x="3294848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1</a:t>
            </a:r>
          </a:p>
        </p:txBody>
      </p:sp>
      <p:sp>
        <p:nvSpPr>
          <p:cNvPr id="174" name="Rectangle 173"/>
          <p:cNvSpPr/>
          <p:nvPr/>
        </p:nvSpPr>
        <p:spPr bwMode="auto">
          <a:xfrm>
            <a:off x="3555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2</a:t>
            </a:r>
          </a:p>
        </p:txBody>
      </p:sp>
      <p:sp>
        <p:nvSpPr>
          <p:cNvPr id="175" name="Rectangle 174"/>
          <p:cNvSpPr/>
          <p:nvPr/>
        </p:nvSpPr>
        <p:spPr bwMode="auto">
          <a:xfrm>
            <a:off x="49776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7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tag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1650643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v</a:t>
            </a:r>
          </a:p>
        </p:txBody>
      </p:sp>
      <p:sp>
        <p:nvSpPr>
          <p:cNvPr id="178" name="Rectangle 177"/>
          <p:cNvSpPr/>
          <p:nvPr/>
        </p:nvSpPr>
        <p:spPr bwMode="auto">
          <a:xfrm>
            <a:off x="3828971" y="4991100"/>
            <a:ext cx="272605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3</a:t>
            </a:r>
          </a:p>
        </p:txBody>
      </p:sp>
      <p:sp>
        <p:nvSpPr>
          <p:cNvPr id="179" name="Rectangle 178"/>
          <p:cNvSpPr/>
          <p:nvPr/>
        </p:nvSpPr>
        <p:spPr bwMode="auto">
          <a:xfrm>
            <a:off x="4686488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6</a:t>
            </a:r>
          </a:p>
        </p:txBody>
      </p:sp>
      <p:sp>
        <p:nvSpPr>
          <p:cNvPr id="180" name="Rectangle 179"/>
          <p:cNvSpPr/>
          <p:nvPr/>
        </p:nvSpPr>
        <p:spPr bwMode="auto">
          <a:xfrm>
            <a:off x="4394566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5</a:t>
            </a:r>
          </a:p>
        </p:txBody>
      </p:sp>
      <p:sp>
        <p:nvSpPr>
          <p:cNvPr id="181" name="Rectangle 180"/>
          <p:cNvSpPr/>
          <p:nvPr/>
        </p:nvSpPr>
        <p:spPr bwMode="auto">
          <a:xfrm>
            <a:off x="4102644" y="4991100"/>
            <a:ext cx="292644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alibri" pitchFamily="34" charset="0"/>
              </a:rPr>
              <a:t>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72288" y="1676400"/>
            <a:ext cx="3390712" cy="2042867"/>
            <a:chOff x="5372288" y="1676400"/>
            <a:chExt cx="3390712" cy="2042867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5562600" y="1710266"/>
              <a:ext cx="3200400" cy="2009001"/>
            </a:xfrm>
            <a:prstGeom prst="roundRect">
              <a:avLst/>
            </a:prstGeom>
            <a:solidFill>
              <a:srgbClr val="F6F5BD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6261278" y="2702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251878" y="2702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0…01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8013878" y="2702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72200" y="2362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cxnSp>
          <p:nvCxnSpPr>
            <p:cNvPr id="183" name="Shape 182"/>
            <p:cNvCxnSpPr>
              <a:stCxn id="129" idx="2"/>
            </p:cNvCxnSpPr>
            <p:nvPr/>
          </p:nvCxnSpPr>
          <p:spPr bwMode="auto">
            <a:xfrm rot="5400000">
              <a:off x="6293638" y="2051660"/>
              <a:ext cx="417890" cy="2260590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6875252" y="3344174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691834" y="1676400"/>
              <a:ext cx="3041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Standard Method: 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Middle bit indexing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72289" y="3996267"/>
            <a:ext cx="3361256" cy="2023533"/>
            <a:chOff x="5372289" y="3996267"/>
            <a:chExt cx="3361256" cy="2023533"/>
          </a:xfrm>
        </p:grpSpPr>
        <p:sp>
          <p:nvSpPr>
            <p:cNvPr id="78" name="Rounded Rectangle 77"/>
            <p:cNvSpPr/>
            <p:nvPr/>
          </p:nvSpPr>
          <p:spPr bwMode="auto">
            <a:xfrm>
              <a:off x="5533145" y="4010799"/>
              <a:ext cx="3200400" cy="2009001"/>
            </a:xfrm>
            <a:prstGeom prst="roundRect">
              <a:avLst/>
            </a:prstGeom>
            <a:solidFill>
              <a:srgbClr val="D5F1C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175678" y="4988162"/>
              <a:ext cx="990600" cy="270848"/>
            </a:xfrm>
            <a:prstGeom prst="rect">
              <a:avLst/>
            </a:prstGeom>
            <a:solidFill>
              <a:srgbClr val="FF99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t bits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6413678" y="4988162"/>
              <a:ext cx="762000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>
                  <a:latin typeface="Calibri" pitchFamily="34" charset="0"/>
                </a:rPr>
                <a:t>1…11</a:t>
              </a: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8166278" y="4988162"/>
              <a:ext cx="520522" cy="27084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1600" dirty="0">
                  <a:solidFill>
                    <a:srgbClr val="000000"/>
                  </a:solidFill>
                  <a:latin typeface="Calibri" pitchFamily="34" charset="0"/>
                </a:rPr>
                <a:t>100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24600" y="4648200"/>
              <a:ext cx="1572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Address of </a:t>
              </a:r>
              <a:r>
                <a:rPr lang="en-US" sz="1800" dirty="0" err="1">
                  <a:latin typeface="Calibri" pitchFamily="34" charset="0"/>
                </a:rPr>
                <a:t>int</a:t>
              </a:r>
              <a:r>
                <a:rPr lang="en-US" sz="1800" dirty="0">
                  <a:latin typeface="Calibri" pitchFamily="34" charset="0"/>
                </a:rPr>
                <a:t>: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811475" y="5307569"/>
              <a:ext cx="899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alibri" pitchFamily="34" charset="0"/>
                </a:rPr>
                <a:t>find set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691836" y="3996267"/>
              <a:ext cx="21435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Alternative Method:</a:t>
              </a:r>
            </a:p>
            <a:p>
              <a:r>
                <a:rPr lang="en-US" sz="1800" dirty="0">
                  <a:solidFill>
                    <a:srgbClr val="800000"/>
                  </a:solidFill>
                  <a:latin typeface="Calibri" pitchFamily="34" charset="0"/>
                </a:rPr>
                <a:t>High bit indexing</a:t>
              </a:r>
            </a:p>
          </p:txBody>
        </p:sp>
        <p:cxnSp>
          <p:nvCxnSpPr>
            <p:cNvPr id="69" name="Shape 182"/>
            <p:cNvCxnSpPr/>
            <p:nvPr/>
          </p:nvCxnSpPr>
          <p:spPr bwMode="auto">
            <a:xfrm rot="10800000" flipV="1">
              <a:off x="5691835" y="5259010"/>
              <a:ext cx="1130295" cy="417890"/>
            </a:xfrm>
            <a:prstGeom prst="bentConnector3">
              <a:avLst>
                <a:gd name="adj1" fmla="val -937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hape 182"/>
            <p:cNvCxnSpPr>
              <a:endCxn id="171" idx="3"/>
            </p:cNvCxnSpPr>
            <p:nvPr/>
          </p:nvCxnSpPr>
          <p:spPr bwMode="auto">
            <a:xfrm rot="16200000" flipV="1">
              <a:off x="5265362" y="5250427"/>
              <a:ext cx="533401" cy="319547"/>
            </a:xfrm>
            <a:prstGeom prst="bentConnector2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6961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Illustration of Indexing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64-byte memory</a:t>
            </a:r>
          </a:p>
          <a:p>
            <a:pPr lvl="1"/>
            <a:r>
              <a:rPr lang="en-US" dirty="0"/>
              <a:t>6-bit addresses</a:t>
            </a:r>
          </a:p>
          <a:p>
            <a:r>
              <a:rPr lang="en-US" dirty="0"/>
              <a:t>16 byte, direct-mapped cache</a:t>
            </a:r>
          </a:p>
          <a:p>
            <a:r>
              <a:rPr lang="en-US" dirty="0"/>
              <a:t>Block size = 4. (Thus, 4 sets; why?)</a:t>
            </a:r>
          </a:p>
          <a:p>
            <a:r>
              <a:rPr lang="en-US" dirty="0"/>
              <a:t>2 bits tag, 2 bits index, 2 bits offset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noFill/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noFill/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noFill/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noFill/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noFill/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noFill/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noFill/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noFill/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noFill/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noFill/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noFill/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noFill/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noFill/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noFill/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noFill/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noFill/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6026675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Middle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8515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Makes good use of spatial locality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0310258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9" y="435678"/>
            <a:ext cx="4976982" cy="762000"/>
          </a:xfrm>
        </p:spPr>
        <p:txBody>
          <a:bodyPr/>
          <a:lstStyle/>
          <a:p>
            <a:r>
              <a:rPr lang="en-US" sz="3200" dirty="0"/>
              <a:t>High Bit 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5013325" cy="1076325"/>
          </a:xfrm>
        </p:spPr>
        <p:txBody>
          <a:bodyPr/>
          <a:lstStyle/>
          <a:p>
            <a:r>
              <a:rPr lang="en-US" dirty="0"/>
              <a:t>Addresses of form </a:t>
            </a:r>
            <a:r>
              <a:rPr lang="en-US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>
                <a:latin typeface="Courier New"/>
                <a:cs typeface="Courier New"/>
              </a:rPr>
              <a:t>BB</a:t>
            </a:r>
          </a:p>
          <a:p>
            <a:pPr lvl="1"/>
            <a:r>
              <a:rPr lang="en-US" b="1" dirty="0">
                <a:solidFill>
                  <a:srgbClr val="3366FF"/>
                </a:solidFill>
                <a:latin typeface="Courier New"/>
                <a:cs typeface="Courier New"/>
              </a:rPr>
              <a:t>SS</a:t>
            </a:r>
            <a:r>
              <a:rPr lang="en-US" dirty="0"/>
              <a:t>	Set index bits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Courier New"/>
                <a:cs typeface="Courier New"/>
              </a:rPr>
              <a:t>TT</a:t>
            </a:r>
            <a:r>
              <a:rPr lang="en-US" dirty="0"/>
              <a:t>	Tag bits</a:t>
            </a:r>
          </a:p>
          <a:p>
            <a:pPr lvl="1"/>
            <a:r>
              <a:rPr lang="en-US" b="1" dirty="0">
                <a:solidFill>
                  <a:srgbClr val="000000"/>
                </a:solidFill>
                <a:latin typeface="Courier New"/>
                <a:cs typeface="Courier New"/>
              </a:rPr>
              <a:t>BB</a:t>
            </a:r>
            <a:r>
              <a:rPr lang="en-US" dirty="0"/>
              <a:t>	Offset bits</a:t>
            </a:r>
          </a:p>
          <a:p>
            <a:pPr algn="just"/>
            <a:r>
              <a:rPr lang="en-US" dirty="0"/>
              <a:t>Program with high spatial locality would generate lots of conflicts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62200" y="5105400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4" name="Rectangle 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62200" y="5562600"/>
            <a:ext cx="2438400" cy="381000"/>
            <a:chOff x="5867400" y="5181600"/>
            <a:chExt cx="2438400" cy="3810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0" y="464820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2200" y="4191000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 bwMode="auto">
          <a:xfrm>
            <a:off x="1219200" y="4199467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0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219200" y="46482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1219200" y="51054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2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219200" y="5562600"/>
            <a:ext cx="914399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Set 3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510711" y="6248400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3" name="Rectangle 32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 bwMode="auto">
          <a:xfrm>
            <a:off x="8077200" y="623993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5510711" y="5858933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4" name="Rectangle 11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18" name="Rectangle 117"/>
          <p:cNvSpPr/>
          <p:nvPr/>
        </p:nvSpPr>
        <p:spPr bwMode="auto">
          <a:xfrm>
            <a:off x="8077200" y="585046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5510711" y="5469466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0" name="Rectangle 11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24" name="Rectangle 123"/>
          <p:cNvSpPr/>
          <p:nvPr/>
        </p:nvSpPr>
        <p:spPr bwMode="auto">
          <a:xfrm>
            <a:off x="8077200" y="546099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25" name="Group 124"/>
          <p:cNvGrpSpPr/>
          <p:nvPr/>
        </p:nvGrpSpPr>
        <p:grpSpPr>
          <a:xfrm>
            <a:off x="5510711" y="5079999"/>
            <a:ext cx="2438400" cy="381000"/>
            <a:chOff x="5867400" y="5181600"/>
            <a:chExt cx="2438400" cy="3810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6" name="Rectangle 12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0" name="Rectangle 129"/>
          <p:cNvSpPr/>
          <p:nvPr/>
        </p:nvSpPr>
        <p:spPr bwMode="auto">
          <a:xfrm>
            <a:off x="8077200" y="507153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510711" y="4690532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2" name="Rectangle 13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36" name="Rectangle 135"/>
          <p:cNvSpPr/>
          <p:nvPr/>
        </p:nvSpPr>
        <p:spPr bwMode="auto">
          <a:xfrm>
            <a:off x="8077200" y="468206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37" name="Group 136"/>
          <p:cNvGrpSpPr/>
          <p:nvPr/>
        </p:nvGrpSpPr>
        <p:grpSpPr>
          <a:xfrm>
            <a:off x="5510711" y="4301065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38" name="Rectangle 13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 bwMode="auto">
          <a:xfrm>
            <a:off x="8077200" y="429259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5510711" y="3911598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44" name="Rectangle 14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48" name="Rectangle 147"/>
          <p:cNvSpPr/>
          <p:nvPr/>
        </p:nvSpPr>
        <p:spPr bwMode="auto">
          <a:xfrm>
            <a:off x="8077200" y="3903131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5510711" y="3522131"/>
            <a:ext cx="2438400" cy="381000"/>
            <a:chOff x="5867400" y="5181600"/>
            <a:chExt cx="2438400" cy="381000"/>
          </a:xfrm>
          <a:solidFill>
            <a:srgbClr val="F1C7C7"/>
          </a:solidFill>
        </p:grpSpPr>
        <p:sp>
          <p:nvSpPr>
            <p:cNvPr id="150" name="Rectangle 14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54" name="Rectangle 153"/>
          <p:cNvSpPr/>
          <p:nvPr/>
        </p:nvSpPr>
        <p:spPr bwMode="auto">
          <a:xfrm>
            <a:off x="8077200" y="3513664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1000xx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55" name="Group 154"/>
          <p:cNvGrpSpPr/>
          <p:nvPr/>
        </p:nvGrpSpPr>
        <p:grpSpPr>
          <a:xfrm>
            <a:off x="5510711" y="3132664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56" name="Rectangle 15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0" name="Rectangle 159"/>
          <p:cNvSpPr/>
          <p:nvPr/>
        </p:nvSpPr>
        <p:spPr bwMode="auto">
          <a:xfrm>
            <a:off x="8077200" y="3124197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5510711" y="2743197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2" name="Rectangle 16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66" name="Rectangle 165"/>
          <p:cNvSpPr/>
          <p:nvPr/>
        </p:nvSpPr>
        <p:spPr bwMode="auto">
          <a:xfrm>
            <a:off x="8077200" y="2734730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5510711" y="2353730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68" name="Rectangle 16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2" name="Rectangle 171"/>
          <p:cNvSpPr/>
          <p:nvPr/>
        </p:nvSpPr>
        <p:spPr bwMode="auto">
          <a:xfrm>
            <a:off x="8077200" y="2345263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5510711" y="1964263"/>
            <a:ext cx="2438400" cy="381000"/>
            <a:chOff x="5867400" y="5181600"/>
            <a:chExt cx="2438400" cy="381000"/>
          </a:xfrm>
          <a:solidFill>
            <a:srgbClr val="F6F5BD"/>
          </a:solidFill>
        </p:grpSpPr>
        <p:sp>
          <p:nvSpPr>
            <p:cNvPr id="174" name="Rectangle 173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78" name="Rectangle 177"/>
          <p:cNvSpPr/>
          <p:nvPr/>
        </p:nvSpPr>
        <p:spPr bwMode="auto">
          <a:xfrm>
            <a:off x="8077200" y="1955796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0100xx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5510711" y="1574796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0" name="Rectangle 179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84" name="Rectangle 183"/>
          <p:cNvSpPr/>
          <p:nvPr/>
        </p:nvSpPr>
        <p:spPr bwMode="auto">
          <a:xfrm>
            <a:off x="8077200" y="1566329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5510711" y="1185329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86" name="Rectangle 185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0" name="Rectangle 189"/>
          <p:cNvSpPr/>
          <p:nvPr/>
        </p:nvSpPr>
        <p:spPr bwMode="auto">
          <a:xfrm>
            <a:off x="8077200" y="1176862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0010xx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1" name="Group 190"/>
          <p:cNvGrpSpPr/>
          <p:nvPr/>
        </p:nvGrpSpPr>
        <p:grpSpPr>
          <a:xfrm>
            <a:off x="5510711" y="795862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2" name="Rectangle 191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196" name="Rectangle 195"/>
          <p:cNvSpPr/>
          <p:nvPr/>
        </p:nvSpPr>
        <p:spPr bwMode="auto">
          <a:xfrm>
            <a:off x="8077200" y="787395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0001xx</a:t>
            </a:r>
            <a:endParaRPr lang="en-US" sz="1800" dirty="0">
              <a:latin typeface="Courier New"/>
              <a:cs typeface="Courier New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5510711" y="406395"/>
            <a:ext cx="2438400" cy="381000"/>
            <a:chOff x="5867400" y="5181600"/>
            <a:chExt cx="2438400" cy="381000"/>
          </a:xfrm>
          <a:solidFill>
            <a:srgbClr val="CCFFCC"/>
          </a:solidFill>
        </p:grpSpPr>
        <p:sp>
          <p:nvSpPr>
            <p:cNvPr id="198" name="Rectangle 197"/>
            <p:cNvSpPr/>
            <p:nvPr/>
          </p:nvSpPr>
          <p:spPr bwMode="auto">
            <a:xfrm>
              <a:off x="58674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64770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 bwMode="auto">
            <a:xfrm>
              <a:off x="70866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 bwMode="auto">
            <a:xfrm>
              <a:off x="7696200" y="5181600"/>
              <a:ext cx="609600" cy="3810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202" name="Rectangle 201"/>
          <p:cNvSpPr/>
          <p:nvPr/>
        </p:nvSpPr>
        <p:spPr bwMode="auto">
          <a:xfrm>
            <a:off x="8077200" y="397928"/>
            <a:ext cx="990600" cy="38100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>
                <a:latin typeface="Courier New"/>
                <a:cs typeface="Courier New"/>
              </a:rPr>
              <a:t>0000xx</a:t>
            </a:r>
            <a:endParaRPr lang="en-US" sz="18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022338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473875"/>
              <a:ext cx="112562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</a:t>
              </a:r>
            </a:p>
            <a:p>
              <a:r>
                <a:rPr lang="en-US" sz="1800" dirty="0">
                  <a:latin typeface="Calibri" pitchFamily="34" charset="0"/>
                </a:rPr>
                <a:t>S =    , s = </a:t>
              </a:r>
            </a:p>
            <a:p>
              <a:r>
                <a:rPr lang="en-US" sz="1800" dirty="0">
                  <a:latin typeface="Calibri" pitchFamily="34" charset="0"/>
                </a:rPr>
                <a:t>E =    , e = </a:t>
              </a:r>
            </a:p>
            <a:p>
              <a:r>
                <a:rPr lang="en-US" sz="1800" dirty="0">
                  <a:latin typeface="Calibri" pitchFamily="34" charset="0"/>
                </a:rPr>
                <a:t>C = 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5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. bits</a:t>
            </a:r>
          </a:p>
          <a:p>
            <a:r>
              <a:rPr lang="en-US" sz="1800" dirty="0">
                <a:latin typeface="Calibri" pitchFamily="34" charset="0"/>
              </a:rPr>
              <a:t>Set index: . bits</a:t>
            </a:r>
          </a:p>
          <a:p>
            <a:r>
              <a:rPr lang="en-US" sz="1800" dirty="0">
                <a:latin typeface="Calibri" pitchFamily="34" charset="0"/>
              </a:rPr>
              <a:t>Tag: .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	</a:t>
            </a: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0x??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833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</p:spTree>
    <p:extLst>
      <p:ext uri="{BB962C8B-B14F-4D97-AF65-F5344CB8AC3E}">
        <p14:creationId xmlns:p14="http://schemas.microsoft.com/office/powerpoint/2010/main" val="204357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89" grpId="0"/>
      <p:bldP spid="126" grpId="0"/>
      <p:bldP spid="13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57762" y="4112063"/>
            <a:ext cx="2690238" cy="24411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200103" y="4800600"/>
            <a:ext cx="5791497" cy="1752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8245269" cy="762000"/>
          </a:xfrm>
        </p:spPr>
        <p:txBody>
          <a:bodyPr/>
          <a:lstStyle/>
          <a:p>
            <a:r>
              <a:rPr lang="en-US" dirty="0"/>
              <a:t>Example: Core i7 L1 Data Cache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6" name="Rectangle 5"/>
            <p:cNvSpPr/>
            <p:nvPr/>
          </p:nvSpPr>
          <p:spPr bwMode="auto">
            <a:xfrm>
              <a:off x="357762" y="1188162"/>
              <a:ext cx="7337528" cy="287143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>
                <a:latin typeface="Calibri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4548" y="1397675"/>
              <a:ext cx="2401619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endParaRPr lang="en-US" sz="1800" dirty="0">
                <a:latin typeface="Calibri" pitchFamily="34" charset="0"/>
              </a:endParaRPr>
            </a:p>
            <a:p>
              <a:r>
                <a:rPr lang="en-US" sz="1800" dirty="0">
                  <a:latin typeface="Calibri" pitchFamily="34" charset="0"/>
                </a:rPr>
                <a:t>B = 64</a:t>
              </a:r>
            </a:p>
            <a:p>
              <a:r>
                <a:rPr lang="en-US" sz="1800" dirty="0">
                  <a:latin typeface="Calibri" pitchFamily="34" charset="0"/>
                </a:rPr>
                <a:t>S = 64, s = 6</a:t>
              </a:r>
            </a:p>
            <a:p>
              <a:r>
                <a:rPr lang="en-US" sz="1800" dirty="0">
                  <a:latin typeface="Calibri" pitchFamily="34" charset="0"/>
                </a:rPr>
                <a:t>E = 8, e = 3</a:t>
              </a:r>
            </a:p>
            <a:p>
              <a:r>
                <a:rPr lang="en-US" sz="1800" dirty="0">
                  <a:latin typeface="Calibri" pitchFamily="34" charset="0"/>
                </a:rPr>
                <a:t>C = 64 x 64 x 8 = 32,768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9" name="TextBox 88"/>
          <p:cNvSpPr txBox="1"/>
          <p:nvPr/>
        </p:nvSpPr>
        <p:spPr>
          <a:xfrm>
            <a:off x="494548" y="5477470"/>
            <a:ext cx="1998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Block offset:  6 bits</a:t>
            </a:r>
          </a:p>
          <a:p>
            <a:r>
              <a:rPr lang="en-US" sz="1800" dirty="0">
                <a:latin typeface="Calibri" pitchFamily="34" charset="0"/>
              </a:rPr>
              <a:t>Set index: 6 bits</a:t>
            </a:r>
          </a:p>
          <a:p>
            <a:r>
              <a:rPr lang="en-US" sz="1800" dirty="0">
                <a:latin typeface="Calibri" pitchFamily="34" charset="0"/>
              </a:rPr>
              <a:t>Tag: 35 bits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" name="TextBox 12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Stack Address:</a:t>
            </a:r>
            <a:br>
              <a:rPr lang="en-US" sz="1800" dirty="0"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ourier New" pitchFamily="49" charset="0"/>
              </a:rPr>
              <a:t>0x00007f7262a1e</a:t>
            </a:r>
            <a:r>
              <a:rPr lang="en-US" sz="1800" u="sng" dirty="0">
                <a:solidFill>
                  <a:srgbClr val="C00000"/>
                </a:solidFill>
                <a:latin typeface="Courier New" pitchFamily="49" charset="0"/>
              </a:rPr>
              <a:t>010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Block offset:	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0x10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Set index: 	</a:t>
            </a:r>
            <a:r>
              <a:rPr lang="en-US" sz="18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0x0</a:t>
            </a:r>
          </a:p>
          <a:p>
            <a:pPr>
              <a:tabLst>
                <a:tab pos="2344738" algn="r"/>
                <a:tab pos="2398713" algn="r"/>
              </a:tabLst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Tag: </a:t>
            </a:r>
            <a:r>
              <a:rPr lang="en-US" sz="1800">
                <a:solidFill>
                  <a:srgbClr val="C00000"/>
                </a:solidFill>
                <a:latin typeface="Calibri" pitchFamily="34" charset="0"/>
              </a:rPr>
              <a:t>	</a:t>
            </a:r>
            <a:r>
              <a:rPr lang="en-US" sz="1800">
                <a:solidFill>
                  <a:srgbClr val="C00000"/>
                </a:solidFill>
                <a:latin typeface="Courier New" pitchFamily="49" charset="0"/>
              </a:rPr>
              <a:t>0x7f7262a1e</a:t>
            </a:r>
            <a:endParaRPr lang="en-US" sz="18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TextBox 291"/>
          <p:cNvSpPr txBox="1"/>
          <p:nvPr/>
        </p:nvSpPr>
        <p:spPr>
          <a:xfrm>
            <a:off x="494548" y="1258669"/>
            <a:ext cx="2773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32 kB 8-way set associative</a:t>
            </a:r>
            <a:br>
              <a:rPr lang="en-US" sz="180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64 bytes/block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47 bit address range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92972" y="603146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Courier New" pitchFamily="49" charset="0"/>
              </a:rPr>
              <a:t>0000 00</a:t>
            </a:r>
            <a:r>
              <a:rPr lang="en-US" sz="1800" dirty="0">
                <a:solidFill>
                  <a:srgbClr val="0070C0"/>
                </a:solidFill>
                <a:latin typeface="Courier New" pitchFamily="49" charset="0"/>
              </a:rPr>
              <a:t>01 0000</a:t>
            </a:r>
            <a:endParaRPr lang="en-US" sz="1800" u="sng" dirty="0">
              <a:solidFill>
                <a:srgbClr val="0070C0"/>
              </a:solidFill>
              <a:latin typeface="Courier New" pitchFamily="49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4114800" y="5557314"/>
            <a:ext cx="12192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H="1" flipV="1">
            <a:off x="5770056" y="5562600"/>
            <a:ext cx="152400" cy="53340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87194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Up-Down Arrow 42"/>
          <p:cNvSpPr/>
          <p:nvPr/>
        </p:nvSpPr>
        <p:spPr bwMode="auto">
          <a:xfrm>
            <a:off x="3352800" y="1295400"/>
            <a:ext cx="685800" cy="990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35" name="Up-Down Arrow 34"/>
          <p:cNvSpPr/>
          <p:nvPr/>
        </p:nvSpPr>
        <p:spPr bwMode="auto">
          <a:xfrm>
            <a:off x="3352800" y="2895600"/>
            <a:ext cx="685800" cy="13716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Cache Concepts: Miss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05000" y="4267200"/>
            <a:ext cx="3581400" cy="2057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905000" y="2272391"/>
            <a:ext cx="35814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0574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8956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7338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72000" y="4419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0574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8956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7338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572000" y="4800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0574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8956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7338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572000" y="5181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11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8956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13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37338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572000" y="5562600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15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2286000" y="6096000"/>
            <a:ext cx="3048000" cy="1477"/>
          </a:xfrm>
          <a:prstGeom prst="line">
            <a:avLst/>
          </a:prstGeom>
          <a:noFill/>
          <a:ln w="889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ectangle 25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8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28956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7338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14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572000" y="2424791"/>
            <a:ext cx="762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Cache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Memory</a:t>
            </a:r>
          </a:p>
        </p:txBody>
      </p:sp>
      <p:sp>
        <p:nvSpPr>
          <p:cNvPr id="44" name="Text Box 29"/>
          <p:cNvSpPr txBox="1">
            <a:spLocks noChangeArrowheads="1"/>
          </p:cNvSpPr>
          <p:nvPr/>
        </p:nvSpPr>
        <p:spPr bwMode="auto">
          <a:xfrm>
            <a:off x="5919759" y="1580883"/>
            <a:ext cx="2826906" cy="3961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Data in block b is needed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97173" y="1619517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5936094" y="2209800"/>
            <a:ext cx="2569847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not in cache: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solidFill>
                  <a:srgbClr val="C00000"/>
                </a:solidFill>
                <a:latin typeface="Calibri" pitchFamily="34" charset="0"/>
              </a:rPr>
              <a:t>Miss!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943600" y="3200400"/>
            <a:ext cx="2585173" cy="6977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fetched from</a:t>
            </a:r>
          </a:p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 dirty="0">
                <a:latin typeface="Calibri" pitchFamily="34" charset="0"/>
              </a:rPr>
              <a:t>memory</a:t>
            </a:r>
            <a:endParaRPr lang="en-GB" sz="2000" b="1" i="1" dirty="0">
              <a:latin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997172" y="3395246"/>
            <a:ext cx="11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Request: 12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057400" y="55626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057400" y="2424791"/>
            <a:ext cx="762000" cy="304800"/>
          </a:xfrm>
          <a:prstGeom prst="rect">
            <a:avLst/>
          </a:prstGeom>
          <a:solidFill>
            <a:srgbClr val="FF99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Calibri" pitchFamily="34" charset="0"/>
              </a:rPr>
              <a:t>12</a:t>
            </a:r>
          </a:p>
        </p:txBody>
      </p:sp>
      <p:sp>
        <p:nvSpPr>
          <p:cNvPr id="42" name="Text Box 29"/>
          <p:cNvSpPr txBox="1">
            <a:spLocks noChangeArrowheads="1"/>
          </p:cNvSpPr>
          <p:nvPr/>
        </p:nvSpPr>
        <p:spPr bwMode="auto">
          <a:xfrm>
            <a:off x="5943600" y="4191000"/>
            <a:ext cx="2810939" cy="17535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lnSpc>
                <a:spcPct val="98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i="1" dirty="0">
                <a:latin typeface="Calibri" pitchFamily="34" charset="0"/>
              </a:rPr>
              <a:t>Block b is stored in cache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Placement policy: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where b goes</a:t>
            </a:r>
          </a:p>
          <a:p>
            <a:pPr marL="115888" indent="-115888">
              <a:lnSpc>
                <a:spcPct val="98000"/>
              </a:lnSpc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dirty="0">
                <a:solidFill>
                  <a:srgbClr val="C00000"/>
                </a:solidFill>
                <a:latin typeface="Calibri" pitchFamily="34" charset="0"/>
              </a:rPr>
              <a:t>Replacement policy:</a:t>
            </a:r>
            <a:br>
              <a:rPr lang="en-GB" sz="1800" b="0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determines which block</a:t>
            </a:r>
            <a:br>
              <a:rPr lang="en-GB" sz="1800" b="0" dirty="0">
                <a:latin typeface="Calibri" pitchFamily="34" charset="0"/>
              </a:rPr>
            </a:br>
            <a:r>
              <a:rPr lang="en-GB" sz="1800" b="0" dirty="0">
                <a:latin typeface="Calibri" pitchFamily="34" charset="0"/>
              </a:rPr>
              <a:t>gets evicted (victim)</a:t>
            </a:r>
          </a:p>
        </p:txBody>
      </p:sp>
    </p:spTree>
    <p:extLst>
      <p:ext uri="{BB962C8B-B14F-4D97-AF65-F5344CB8AC3E}">
        <p14:creationId xmlns:p14="http://schemas.microsoft.com/office/powerpoint/2010/main" val="239396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8" grpId="0"/>
      <p:bldP spid="34" grpId="0"/>
      <p:bldP spid="36" grpId="0"/>
      <p:bldP spid="37" grpId="0" animBg="1"/>
      <p:bldP spid="38" grpId="0" animBg="1"/>
      <p:bldP spid="38" grpId="1" animBg="1"/>
      <p:bldP spid="39" grpId="0" animBg="1"/>
      <p:bldP spid="42" grpId="0" build="allAtOnce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5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jik</a:t>
            </a:r>
            <a:r>
              <a:rPr lang="en-US" dirty="0"/>
              <a:t>)</a:t>
            </a:r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300038" y="1779588"/>
            <a:ext cx="4721225" cy="2834366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jik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sum = 0.0;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(k=0; k&lt;n; k++)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sum += a[i][k]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c[i][j] = sum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55689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7" name="Rectangle 5"/>
          <p:cNvSpPr>
            <a:spLocks noChangeArrowheads="1"/>
          </p:cNvSpPr>
          <p:nvPr/>
        </p:nvSpPr>
        <p:spPr bwMode="auto">
          <a:xfrm>
            <a:off x="6788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7931150" y="2654300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5700713" y="3235325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2040" name="Rectangle 8"/>
          <p:cNvSpPr>
            <a:spLocks noChangeArrowheads="1"/>
          </p:cNvSpPr>
          <p:nvPr/>
        </p:nvSpPr>
        <p:spPr bwMode="auto">
          <a:xfrm>
            <a:off x="6919913" y="3235325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8077200" y="3235325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</a:t>
            </a:r>
          </a:p>
        </p:txBody>
      </p:sp>
      <p:sp>
        <p:nvSpPr>
          <p:cNvPr id="172042" name="Line 10"/>
          <p:cNvSpPr>
            <a:spLocks noChangeShapeType="1"/>
          </p:cNvSpPr>
          <p:nvPr/>
        </p:nvSpPr>
        <p:spPr bwMode="auto">
          <a:xfrm>
            <a:off x="7010400" y="2660650"/>
            <a:ext cx="0" cy="5080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3" name="Line 11"/>
          <p:cNvSpPr>
            <a:spLocks noChangeShapeType="1"/>
          </p:cNvSpPr>
          <p:nvPr/>
        </p:nvSpPr>
        <p:spPr bwMode="auto">
          <a:xfrm>
            <a:off x="5575300" y="3028950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4" name="Rectangle 12"/>
          <p:cNvSpPr>
            <a:spLocks noChangeArrowheads="1"/>
          </p:cNvSpPr>
          <p:nvPr/>
        </p:nvSpPr>
        <p:spPr bwMode="auto">
          <a:xfrm>
            <a:off x="6157913" y="2854325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2045" name="Rectangle 13"/>
          <p:cNvSpPr>
            <a:spLocks noChangeArrowheads="1"/>
          </p:cNvSpPr>
          <p:nvPr/>
        </p:nvSpPr>
        <p:spPr bwMode="auto">
          <a:xfrm>
            <a:off x="6767513" y="2320925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2046" name="Rectangle 14"/>
          <p:cNvSpPr>
            <a:spLocks noChangeArrowheads="1"/>
          </p:cNvSpPr>
          <p:nvPr/>
        </p:nvSpPr>
        <p:spPr bwMode="auto">
          <a:xfrm>
            <a:off x="8089900" y="2965450"/>
            <a:ext cx="50800" cy="50800"/>
          </a:xfrm>
          <a:prstGeom prst="rect">
            <a:avLst/>
          </a:prstGeom>
          <a:solidFill>
            <a:srgbClr val="FF0000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2047" name="Rectangle 15"/>
          <p:cNvSpPr>
            <a:spLocks noChangeArrowheads="1"/>
          </p:cNvSpPr>
          <p:nvPr/>
        </p:nvSpPr>
        <p:spPr bwMode="auto">
          <a:xfrm>
            <a:off x="7910513" y="2625725"/>
            <a:ext cx="52250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(i,j)</a:t>
            </a:r>
          </a:p>
        </p:txBody>
      </p:sp>
      <p:sp>
        <p:nvSpPr>
          <p:cNvPr id="172048" name="Rectangle 16"/>
          <p:cNvSpPr>
            <a:spLocks noChangeArrowheads="1"/>
          </p:cNvSpPr>
          <p:nvPr/>
        </p:nvSpPr>
        <p:spPr bwMode="auto">
          <a:xfrm>
            <a:off x="5548313" y="1787525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2050" name="Rectangle 18"/>
          <p:cNvSpPr>
            <a:spLocks noChangeArrowheads="1"/>
          </p:cNvSpPr>
          <p:nvPr/>
        </p:nvSpPr>
        <p:spPr bwMode="auto">
          <a:xfrm>
            <a:off x="5334000" y="42449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Row-wise</a:t>
            </a:r>
          </a:p>
        </p:txBody>
      </p:sp>
      <p:sp>
        <p:nvSpPr>
          <p:cNvPr id="172051" name="Line 19"/>
          <p:cNvSpPr>
            <a:spLocks noChangeShapeType="1"/>
          </p:cNvSpPr>
          <p:nvPr/>
        </p:nvSpPr>
        <p:spPr bwMode="auto">
          <a:xfrm flipV="1">
            <a:off x="5891213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3" name="Rectangle 21"/>
          <p:cNvSpPr>
            <a:spLocks noChangeArrowheads="1"/>
          </p:cNvSpPr>
          <p:nvPr/>
        </p:nvSpPr>
        <p:spPr bwMode="auto">
          <a:xfrm>
            <a:off x="6535738" y="4244975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2054" name="Line 22"/>
          <p:cNvSpPr>
            <a:spLocks noChangeShapeType="1"/>
          </p:cNvSpPr>
          <p:nvPr/>
        </p:nvSpPr>
        <p:spPr bwMode="auto">
          <a:xfrm flipV="1">
            <a:off x="7092951" y="35814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6" name="Rectangle 24"/>
          <p:cNvSpPr>
            <a:spLocks noChangeArrowheads="1"/>
          </p:cNvSpPr>
          <p:nvPr/>
        </p:nvSpPr>
        <p:spPr bwMode="auto">
          <a:xfrm>
            <a:off x="7884466" y="4244975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2057" name="Line 25"/>
          <p:cNvSpPr>
            <a:spLocks noChangeShapeType="1"/>
          </p:cNvSpPr>
          <p:nvPr/>
        </p:nvSpPr>
        <p:spPr bwMode="auto">
          <a:xfrm flipV="1">
            <a:off x="8223251" y="3587750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>
              <a:latin typeface="Calibri"/>
              <a:cs typeface="Calibri"/>
            </a:endParaRPr>
          </a:p>
        </p:txBody>
      </p:sp>
      <p:sp>
        <p:nvSpPr>
          <p:cNvPr id="172058" name="Rectangle 26"/>
          <p:cNvSpPr>
            <a:spLocks noChangeArrowheads="1"/>
          </p:cNvSpPr>
          <p:nvPr/>
        </p:nvSpPr>
        <p:spPr bwMode="auto">
          <a:xfrm>
            <a:off x="444500" y="4868863"/>
            <a:ext cx="5446713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0.25	1.0	0.0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122837" y="4256291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1059134774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7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ikj</a:t>
            </a:r>
            <a:r>
              <a:rPr lang="en-US" dirty="0"/>
              <a:t>)</a:t>
            </a:r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490538" y="1757363"/>
            <a:ext cx="43148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ikj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(i=0; i&lt;n; i++)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a[i][k];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r *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</a:t>
            </a:r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53403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65595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7727950" y="23780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5472113" y="29591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6691313" y="29591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7848600" y="29591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8316913" y="2578100"/>
            <a:ext cx="588877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(i,*)</a:t>
            </a:r>
          </a:p>
        </p:txBody>
      </p:sp>
      <p:sp>
        <p:nvSpPr>
          <p:cNvPr id="174091" name="Line 11"/>
          <p:cNvSpPr>
            <a:spLocks noChangeShapeType="1"/>
          </p:cNvSpPr>
          <p:nvPr/>
        </p:nvSpPr>
        <p:spPr bwMode="auto">
          <a:xfrm>
            <a:off x="7734300" y="27527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2" name="Rectangle 12"/>
          <p:cNvSpPr>
            <a:spLocks noChangeArrowheads="1"/>
          </p:cNvSpPr>
          <p:nvPr/>
        </p:nvSpPr>
        <p:spPr bwMode="auto">
          <a:xfrm>
            <a:off x="5422900" y="27654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3" name="Rectangle 13"/>
          <p:cNvSpPr>
            <a:spLocks noChangeArrowheads="1"/>
          </p:cNvSpPr>
          <p:nvPr/>
        </p:nvSpPr>
        <p:spPr bwMode="auto">
          <a:xfrm>
            <a:off x="5272088" y="2349500"/>
            <a:ext cx="577731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(i,k)</a:t>
            </a:r>
          </a:p>
        </p:txBody>
      </p:sp>
      <p:sp>
        <p:nvSpPr>
          <p:cNvPr id="174094" name="Rectangle 14"/>
          <p:cNvSpPr>
            <a:spLocks noChangeArrowheads="1"/>
          </p:cNvSpPr>
          <p:nvPr/>
        </p:nvSpPr>
        <p:spPr bwMode="auto">
          <a:xfrm>
            <a:off x="7148513" y="23495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(k,*)</a:t>
            </a:r>
          </a:p>
        </p:txBody>
      </p:sp>
      <p:sp>
        <p:nvSpPr>
          <p:cNvPr id="174095" name="Line 15"/>
          <p:cNvSpPr>
            <a:spLocks noChangeShapeType="1"/>
          </p:cNvSpPr>
          <p:nvPr/>
        </p:nvSpPr>
        <p:spPr bwMode="auto">
          <a:xfrm>
            <a:off x="6565900" y="2524125"/>
            <a:ext cx="5842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096" name="Rectangle 16"/>
          <p:cNvSpPr>
            <a:spLocks noChangeArrowheads="1"/>
          </p:cNvSpPr>
          <p:nvPr/>
        </p:nvSpPr>
        <p:spPr bwMode="auto">
          <a:xfrm>
            <a:off x="5383213" y="18161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4098" name="Rectangle 18"/>
          <p:cNvSpPr>
            <a:spLocks noChangeArrowheads="1"/>
          </p:cNvSpPr>
          <p:nvPr/>
        </p:nvSpPr>
        <p:spPr bwMode="auto">
          <a:xfrm>
            <a:off x="6324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099" name="Line 19"/>
          <p:cNvSpPr>
            <a:spLocks noChangeShapeType="1"/>
          </p:cNvSpPr>
          <p:nvPr/>
        </p:nvSpPr>
        <p:spPr bwMode="auto">
          <a:xfrm flipV="1">
            <a:off x="6881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1" name="Rectangle 21"/>
          <p:cNvSpPr>
            <a:spLocks noChangeArrowheads="1"/>
          </p:cNvSpPr>
          <p:nvPr/>
        </p:nvSpPr>
        <p:spPr bwMode="auto">
          <a:xfrm>
            <a:off x="7467600" y="4016375"/>
            <a:ext cx="1177605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Row-wise</a:t>
            </a:r>
          </a:p>
        </p:txBody>
      </p:sp>
      <p:sp>
        <p:nvSpPr>
          <p:cNvPr id="174102" name="Line 22"/>
          <p:cNvSpPr>
            <a:spLocks noChangeShapeType="1"/>
          </p:cNvSpPr>
          <p:nvPr/>
        </p:nvSpPr>
        <p:spPr bwMode="auto">
          <a:xfrm flipV="1">
            <a:off x="8024813" y="3352800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4" name="Rectangle 24"/>
          <p:cNvSpPr>
            <a:spLocks noChangeArrowheads="1"/>
          </p:cNvSpPr>
          <p:nvPr/>
        </p:nvSpPr>
        <p:spPr bwMode="auto">
          <a:xfrm>
            <a:off x="5227638" y="4024313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Fixed</a:t>
            </a:r>
          </a:p>
        </p:txBody>
      </p:sp>
      <p:sp>
        <p:nvSpPr>
          <p:cNvPr id="174105" name="Line 25"/>
          <p:cNvSpPr>
            <a:spLocks noChangeShapeType="1"/>
          </p:cNvSpPr>
          <p:nvPr/>
        </p:nvSpPr>
        <p:spPr bwMode="auto">
          <a:xfrm flipV="1">
            <a:off x="5632450" y="3360738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4106" name="Rectangle 26"/>
          <p:cNvSpPr>
            <a:spLocks noChangeArrowheads="1"/>
          </p:cNvSpPr>
          <p:nvPr/>
        </p:nvSpPr>
        <p:spPr bwMode="auto">
          <a:xfrm>
            <a:off x="444500" y="4868863"/>
            <a:ext cx="51943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0.0	0.25	0.25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2971800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680148172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55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Multiplication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kji</a:t>
            </a:r>
            <a:r>
              <a:rPr lang="en-US" dirty="0"/>
              <a:t>)</a:t>
            </a:r>
          </a:p>
        </p:txBody>
      </p:sp>
      <p:sp>
        <p:nvSpPr>
          <p:cNvPr id="176131" name="Rectangle 3"/>
          <p:cNvSpPr>
            <a:spLocks noChangeArrowheads="1"/>
          </p:cNvSpPr>
          <p:nvPr/>
        </p:nvSpPr>
        <p:spPr bwMode="auto">
          <a:xfrm>
            <a:off x="617538" y="1782763"/>
            <a:ext cx="4518025" cy="251581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/* </a:t>
            </a:r>
            <a:r>
              <a:rPr lang="en-US" sz="1800" dirty="0" err="1">
                <a:latin typeface="Courier New" charset="0"/>
              </a:rPr>
              <a:t>kji</a:t>
            </a:r>
            <a:r>
              <a:rPr lang="en-US" sz="1800" dirty="0">
                <a:latin typeface="Courier New" charset="0"/>
              </a:rPr>
              <a:t> */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for (k=0; k&lt;n; k++)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for (j=0; j&lt;n; </a:t>
            </a:r>
            <a:r>
              <a:rPr lang="en-US" sz="1800" dirty="0" err="1">
                <a:latin typeface="Courier New" charset="0"/>
              </a:rPr>
              <a:t>j++</a:t>
            </a:r>
            <a:r>
              <a:rPr lang="en-US" sz="1800" dirty="0">
                <a:latin typeface="Courier New" charset="0"/>
              </a:rPr>
              <a:t>) {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r = b[k][j];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for (i=0; i&lt;n; i++)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    </a:t>
            </a:r>
            <a:r>
              <a:rPr lang="en-US" sz="1800" dirty="0">
                <a:solidFill>
                  <a:srgbClr val="C00000"/>
                </a:solidFill>
                <a:latin typeface="Courier New" charset="0"/>
              </a:rPr>
              <a:t>c[i][j] += a[i][k] * r;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  }</a:t>
            </a:r>
          </a:p>
          <a:p>
            <a:pPr algn="l">
              <a:lnSpc>
                <a:spcPct val="65000"/>
              </a:lnSpc>
              <a:spcBef>
                <a:spcPct val="50000"/>
              </a:spcBef>
            </a:pPr>
            <a:r>
              <a:rPr lang="en-US" sz="1800" dirty="0">
                <a:latin typeface="Courier New" charset="0"/>
              </a:rPr>
              <a:t>}	</a:t>
            </a:r>
          </a:p>
        </p:txBody>
      </p:sp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56578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3" name="Rectangle 5"/>
          <p:cNvSpPr>
            <a:spLocks noChangeArrowheads="1"/>
          </p:cNvSpPr>
          <p:nvPr/>
        </p:nvSpPr>
        <p:spPr bwMode="auto">
          <a:xfrm>
            <a:off x="68770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4" name="Rectangle 6"/>
          <p:cNvSpPr>
            <a:spLocks noChangeArrowheads="1"/>
          </p:cNvSpPr>
          <p:nvPr/>
        </p:nvSpPr>
        <p:spPr bwMode="auto">
          <a:xfrm>
            <a:off x="8045450" y="2606675"/>
            <a:ext cx="5969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5789613" y="3124200"/>
            <a:ext cx="336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A</a:t>
            </a:r>
          </a:p>
        </p:txBody>
      </p:sp>
      <p:sp>
        <p:nvSpPr>
          <p:cNvPr id="176136" name="Rectangle 8"/>
          <p:cNvSpPr>
            <a:spLocks noChangeArrowheads="1"/>
          </p:cNvSpPr>
          <p:nvPr/>
        </p:nvSpPr>
        <p:spPr bwMode="auto">
          <a:xfrm>
            <a:off x="7008813" y="3124200"/>
            <a:ext cx="322253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B</a:t>
            </a:r>
          </a:p>
        </p:txBody>
      </p:sp>
      <p:sp>
        <p:nvSpPr>
          <p:cNvPr id="176137" name="Rectangle 9"/>
          <p:cNvSpPr>
            <a:spLocks noChangeArrowheads="1"/>
          </p:cNvSpPr>
          <p:nvPr/>
        </p:nvSpPr>
        <p:spPr bwMode="auto">
          <a:xfrm>
            <a:off x="8229600" y="3124200"/>
            <a:ext cx="31949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</a:t>
            </a:r>
          </a:p>
        </p:txBody>
      </p:sp>
      <p:sp>
        <p:nvSpPr>
          <p:cNvPr id="176138" name="Rectangle 10"/>
          <p:cNvSpPr>
            <a:spLocks noChangeArrowheads="1"/>
          </p:cNvSpPr>
          <p:nvPr/>
        </p:nvSpPr>
        <p:spPr bwMode="auto">
          <a:xfrm>
            <a:off x="7974013" y="2273300"/>
            <a:ext cx="591382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(*,j)</a:t>
            </a:r>
          </a:p>
        </p:txBody>
      </p:sp>
      <p:sp>
        <p:nvSpPr>
          <p:cNvPr id="176139" name="Rectangle 11"/>
          <p:cNvSpPr>
            <a:spLocks noChangeArrowheads="1"/>
          </p:cNvSpPr>
          <p:nvPr/>
        </p:nvSpPr>
        <p:spPr bwMode="auto">
          <a:xfrm>
            <a:off x="7010400" y="3006725"/>
            <a:ext cx="50800" cy="50800"/>
          </a:xfrm>
          <a:prstGeom prst="rect">
            <a:avLst/>
          </a:prstGeom>
          <a:solidFill>
            <a:schemeClr val="tx1"/>
          </a:solidFill>
          <a:ln w="571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0" name="Rectangle 12"/>
          <p:cNvSpPr>
            <a:spLocks noChangeArrowheads="1"/>
          </p:cNvSpPr>
          <p:nvPr/>
        </p:nvSpPr>
        <p:spPr bwMode="auto">
          <a:xfrm>
            <a:off x="6792913" y="2590800"/>
            <a:ext cx="580236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(k,j)</a:t>
            </a:r>
          </a:p>
        </p:txBody>
      </p:sp>
      <p:sp>
        <p:nvSpPr>
          <p:cNvPr id="176141" name="Rectangle 13"/>
          <p:cNvSpPr>
            <a:spLocks noChangeArrowheads="1"/>
          </p:cNvSpPr>
          <p:nvPr/>
        </p:nvSpPr>
        <p:spPr bwMode="auto">
          <a:xfrm>
            <a:off x="5586413" y="1828800"/>
            <a:ext cx="132463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Inner loop:</a:t>
            </a:r>
          </a:p>
        </p:txBody>
      </p:sp>
      <p:sp>
        <p:nvSpPr>
          <p:cNvPr id="176142" name="Line 14"/>
          <p:cNvSpPr>
            <a:spLocks noChangeShapeType="1"/>
          </p:cNvSpPr>
          <p:nvPr/>
        </p:nvSpPr>
        <p:spPr bwMode="auto">
          <a:xfrm flipV="1">
            <a:off x="6121400" y="26003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3" name="Line 15"/>
          <p:cNvSpPr>
            <a:spLocks noChangeShapeType="1"/>
          </p:cNvSpPr>
          <p:nvPr/>
        </p:nvSpPr>
        <p:spPr bwMode="auto">
          <a:xfrm flipV="1">
            <a:off x="8204200" y="2613025"/>
            <a:ext cx="0" cy="5334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4" name="Rectangle 16"/>
          <p:cNvSpPr>
            <a:spLocks noChangeArrowheads="1"/>
          </p:cNvSpPr>
          <p:nvPr/>
        </p:nvSpPr>
        <p:spPr bwMode="auto">
          <a:xfrm>
            <a:off x="5840413" y="2273300"/>
            <a:ext cx="646610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(*,k)</a:t>
            </a:r>
          </a:p>
        </p:txBody>
      </p:sp>
      <p:sp>
        <p:nvSpPr>
          <p:cNvPr id="176146" name="Rectangle 18"/>
          <p:cNvSpPr>
            <a:spLocks noChangeArrowheads="1"/>
          </p:cNvSpPr>
          <p:nvPr/>
        </p:nvSpPr>
        <p:spPr bwMode="auto">
          <a:xfrm>
            <a:off x="6817666" y="4165600"/>
            <a:ext cx="726134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Fixed</a:t>
            </a:r>
          </a:p>
        </p:txBody>
      </p:sp>
      <p:sp>
        <p:nvSpPr>
          <p:cNvPr id="176147" name="Line 19"/>
          <p:cNvSpPr>
            <a:spLocks noChangeShapeType="1"/>
          </p:cNvSpPr>
          <p:nvPr/>
        </p:nvSpPr>
        <p:spPr bwMode="auto">
          <a:xfrm flipV="1">
            <a:off x="7156451" y="3509963"/>
            <a:ext cx="0" cy="627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49" name="Rectangle 21"/>
          <p:cNvSpPr>
            <a:spLocks noChangeArrowheads="1"/>
          </p:cNvSpPr>
          <p:nvPr/>
        </p:nvSpPr>
        <p:spPr bwMode="auto">
          <a:xfrm>
            <a:off x="5410200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>
                <a:latin typeface="Calibri"/>
                <a:cs typeface="Calibri"/>
              </a:rPr>
              <a:t>wise</a:t>
            </a:r>
          </a:p>
        </p:txBody>
      </p:sp>
      <p:sp>
        <p:nvSpPr>
          <p:cNvPr id="176150" name="Line 22"/>
          <p:cNvSpPr>
            <a:spLocks noChangeShapeType="1"/>
          </p:cNvSpPr>
          <p:nvPr/>
        </p:nvSpPr>
        <p:spPr bwMode="auto">
          <a:xfrm flipV="1">
            <a:off x="59674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2" name="Rectangle 24"/>
          <p:cNvSpPr>
            <a:spLocks noChangeArrowheads="1"/>
          </p:cNvSpPr>
          <p:nvPr/>
        </p:nvSpPr>
        <p:spPr bwMode="auto">
          <a:xfrm>
            <a:off x="7924001" y="4165600"/>
            <a:ext cx="1067599" cy="70532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Column-</a:t>
            </a:r>
          </a:p>
          <a:p>
            <a:pPr algn="ctr">
              <a:lnSpc>
                <a:spcPct val="100000"/>
              </a:lnSpc>
            </a:pPr>
            <a:r>
              <a:rPr lang="en-US" sz="2000" b="0" dirty="0">
                <a:latin typeface="Calibri"/>
                <a:cs typeface="Calibri"/>
              </a:rPr>
              <a:t>wise</a:t>
            </a:r>
          </a:p>
        </p:txBody>
      </p:sp>
      <p:sp>
        <p:nvSpPr>
          <p:cNvPr id="176153" name="Line 25"/>
          <p:cNvSpPr>
            <a:spLocks noChangeShapeType="1"/>
          </p:cNvSpPr>
          <p:nvPr/>
        </p:nvSpPr>
        <p:spPr bwMode="auto">
          <a:xfrm flipV="1">
            <a:off x="8405813" y="3502025"/>
            <a:ext cx="0" cy="627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latin typeface="Calibri"/>
              <a:cs typeface="Calibri"/>
            </a:endParaRPr>
          </a:p>
        </p:txBody>
      </p:sp>
      <p:sp>
        <p:nvSpPr>
          <p:cNvPr id="176154" name="Rectangle 26"/>
          <p:cNvSpPr>
            <a:spLocks noChangeArrowheads="1"/>
          </p:cNvSpPr>
          <p:nvPr/>
        </p:nvSpPr>
        <p:spPr bwMode="auto">
          <a:xfrm>
            <a:off x="444500" y="4868863"/>
            <a:ext cx="4965700" cy="1227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23838" indent="-223838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u="sng" dirty="0">
                <a:latin typeface="Calibri"/>
                <a:cs typeface="Calibri"/>
              </a:rPr>
              <a:t>Misses per inner loop iteration:</a:t>
            </a: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</a:t>
            </a:r>
            <a:r>
              <a:rPr lang="en-US" sz="2400" b="0" u="sng" dirty="0">
                <a:latin typeface="Calibri"/>
                <a:cs typeface="Calibri"/>
              </a:rPr>
              <a:t>A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B</a:t>
            </a:r>
            <a:r>
              <a:rPr lang="en-US" sz="2400" b="0" dirty="0">
                <a:latin typeface="Calibri"/>
                <a:cs typeface="Calibri"/>
              </a:rPr>
              <a:t>	</a:t>
            </a:r>
            <a:r>
              <a:rPr lang="en-US" sz="2400" b="0" u="sng" dirty="0">
                <a:latin typeface="Calibri"/>
                <a:cs typeface="Calibri"/>
              </a:rPr>
              <a:t>C</a:t>
            </a:r>
            <a:endParaRPr lang="en-US" sz="2400" b="0" dirty="0">
              <a:latin typeface="Calibri"/>
              <a:cs typeface="Calibri"/>
            </a:endParaRPr>
          </a:p>
          <a:p>
            <a:pPr marL="560388" lvl="1" indent="-222250" algn="l" defTabSz="895350">
              <a:lnSpc>
                <a:spcPct val="100000"/>
              </a:lnSpc>
              <a:tabLst>
                <a:tab pos="971550" algn="ctr"/>
                <a:tab pos="2343150" algn="ctr"/>
                <a:tab pos="3657600" algn="ctr"/>
              </a:tabLst>
            </a:pPr>
            <a:r>
              <a:rPr lang="en-US" sz="2400" b="0" dirty="0">
                <a:latin typeface="Calibri"/>
                <a:cs typeface="Calibri"/>
              </a:rPr>
              <a:t>		1.0	0.0	1.0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283174" y="3962400"/>
            <a:ext cx="1898426" cy="357663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4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matmult</a:t>
            </a:r>
            <a:r>
              <a:rPr lang="en-GB" sz="18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/</a:t>
            </a:r>
            <a:r>
              <a:rPr lang="en-GB" sz="18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urier New" pitchFamily="49" charset="0"/>
                <a:ea typeface="msgothic" charset="0"/>
                <a:cs typeface="msgothic" charset="0"/>
              </a:rPr>
              <a:t>mm.c</a:t>
            </a:r>
            <a:endParaRPr lang="en-GB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Courier New" pitchFamily="49" charset="0"/>
              <a:ea typeface="msgothic" charset="0"/>
              <a:cs typeface="msgothic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Block size = 32B (four doubles)</a:t>
            </a:r>
          </a:p>
        </p:txBody>
      </p:sp>
    </p:spTree>
    <p:extLst>
      <p:ext uri="{BB962C8B-B14F-4D97-AF65-F5344CB8AC3E}">
        <p14:creationId xmlns:p14="http://schemas.microsoft.com/office/powerpoint/2010/main" val="331267858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710782" cy="762000"/>
          </a:xfrm>
        </p:spPr>
        <p:txBody>
          <a:bodyPr/>
          <a:lstStyle/>
          <a:p>
            <a:r>
              <a:rPr lang="en-US" dirty="0"/>
              <a:t>Recall: Working Set, Locality, and Caches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4"/>
            <a:ext cx="8823325" cy="5267325"/>
          </a:xfrm>
        </p:spPr>
        <p:txBody>
          <a:bodyPr/>
          <a:lstStyle/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solidFill>
                  <a:srgbClr val="C00000"/>
                </a:solidFill>
              </a:rPr>
              <a:t>Working Set: </a:t>
            </a:r>
            <a:r>
              <a:rPr lang="en-US" dirty="0"/>
              <a:t>The set of data a program is currently “working on”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/>
              <a:t>Definition of “currently” depends on context, e.g., in this loop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/>
              <a:t>Includes accesses to data and instructions</a:t>
            </a:r>
          </a:p>
          <a:p>
            <a:pPr marL="457200" lvl="1" indent="0">
              <a:buNone/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1400" dirty="0"/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>
                <a:solidFill>
                  <a:srgbClr val="C00000"/>
                </a:solidFill>
              </a:rPr>
              <a:t>Principle of Locality: </a:t>
            </a:r>
            <a:r>
              <a:rPr lang="en-GB" dirty="0"/>
              <a:t>Programs tend to use data and instructions with addresses near or equal to those they have used recently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Nearby addresses: </a:t>
            </a:r>
            <a:r>
              <a:rPr lang="en-GB" dirty="0">
                <a:solidFill>
                  <a:srgbClr val="C00000"/>
                </a:solidFill>
              </a:rPr>
              <a:t>Spatial Locality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/>
              <a:t>Equal addresses: </a:t>
            </a:r>
            <a:r>
              <a:rPr lang="en-GB" dirty="0">
                <a:solidFill>
                  <a:srgbClr val="C00000"/>
                </a:solidFill>
              </a:rPr>
              <a:t>Temporal locality</a:t>
            </a:r>
          </a:p>
          <a:p>
            <a:pPr marL="457200" lvl="1" indent="0">
              <a:buNone/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1400" dirty="0">
              <a:solidFill>
                <a:srgbClr val="C00000"/>
              </a:solidFill>
            </a:endParaRP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rgbClr val="C00000"/>
                </a:solidFill>
              </a:rPr>
              <a:t>Caches</a:t>
            </a:r>
            <a:r>
              <a:rPr lang="en-GB" dirty="0">
                <a:solidFill>
                  <a:schemeClr val="tx2"/>
                </a:solidFill>
              </a:rPr>
              <a:t> take advantage of temporal locality by storing recently used data, and spatial locality by copying data in block-sized transfer units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chemeClr val="tx2"/>
                </a:solidFill>
              </a:rPr>
              <a:t>Locality reduces working set sizes</a:t>
            </a:r>
          </a:p>
          <a:p>
            <a:pPr lvl="1"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dirty="0">
                <a:solidFill>
                  <a:schemeClr val="tx2"/>
                </a:solidFill>
              </a:rPr>
              <a:t>Caches are most effective when the working set fits in the cache</a:t>
            </a:r>
          </a:p>
          <a:p>
            <a:pPr>
              <a:tabLst>
                <a:tab pos="384175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dirty="0">
              <a:solidFill>
                <a:srgbClr val="C00000"/>
              </a:solidFill>
            </a:endParaRP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03E400-91B6-43CF-1A35-F6FE18662BAD}"/>
              </a:ext>
            </a:extLst>
          </p:cNvPr>
          <p:cNvGrpSpPr/>
          <p:nvPr/>
        </p:nvGrpSpPr>
        <p:grpSpPr>
          <a:xfrm>
            <a:off x="5732595" y="3733800"/>
            <a:ext cx="1103713" cy="425940"/>
            <a:chOff x="6102261" y="4186571"/>
            <a:chExt cx="1905000" cy="73516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F87129-57F1-6636-2916-58DB4C222907}"/>
                </a:ext>
              </a:extLst>
            </p:cNvPr>
            <p:cNvSpPr/>
            <p:nvPr/>
          </p:nvSpPr>
          <p:spPr bwMode="auto">
            <a:xfrm>
              <a:off x="6102261" y="4616940"/>
              <a:ext cx="19050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B04275-19A8-1693-16C4-5565B6646FC8}"/>
                </a:ext>
              </a:extLst>
            </p:cNvPr>
            <p:cNvSpPr/>
            <p:nvPr/>
          </p:nvSpPr>
          <p:spPr bwMode="auto">
            <a:xfrm>
              <a:off x="6495961" y="4616940"/>
              <a:ext cx="381000" cy="304800"/>
            </a:xfrm>
            <a:prstGeom prst="rect">
              <a:avLst/>
            </a:prstGeom>
            <a:solidFill>
              <a:srgbClr val="FF9999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6C14A7D-2155-B19F-833F-11C5731B46BA}"/>
                </a:ext>
              </a:extLst>
            </p:cNvPr>
            <p:cNvSpPr/>
            <p:nvPr/>
          </p:nvSpPr>
          <p:spPr bwMode="auto">
            <a:xfrm>
              <a:off x="6870700" y="4616940"/>
              <a:ext cx="381000" cy="304800"/>
            </a:xfrm>
            <a:prstGeom prst="rect">
              <a:avLst/>
            </a:prstGeom>
            <a:solidFill>
              <a:srgbClr val="FF9999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3B88390C-5319-7A50-6DC3-9F21982A4095}"/>
                </a:ext>
              </a:extLst>
            </p:cNvPr>
            <p:cNvSpPr/>
            <p:nvPr/>
          </p:nvSpPr>
          <p:spPr bwMode="auto">
            <a:xfrm>
              <a:off x="6416720" y="4186571"/>
              <a:ext cx="841420" cy="359535"/>
            </a:xfrm>
            <a:custGeom>
              <a:avLst/>
              <a:gdLst>
                <a:gd name="connsiteX0" fmla="*/ 200695 w 841420"/>
                <a:gd name="connsiteY0" fmla="*/ 353095 h 359535"/>
                <a:gd name="connsiteX1" fmla="*/ 91225 w 841420"/>
                <a:gd name="connsiteY1" fmla="*/ 56881 h 359535"/>
                <a:gd name="connsiteX2" fmla="*/ 748048 w 841420"/>
                <a:gd name="connsiteY2" fmla="*/ 50442 h 359535"/>
                <a:gd name="connsiteX3" fmla="*/ 651456 w 841420"/>
                <a:gd name="connsiteY3" fmla="*/ 359535 h 35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1420" h="359535">
                  <a:moveTo>
                    <a:pt x="200695" y="353095"/>
                  </a:moveTo>
                  <a:cubicBezTo>
                    <a:pt x="100347" y="230209"/>
                    <a:pt x="0" y="107323"/>
                    <a:pt x="91225" y="56881"/>
                  </a:cubicBezTo>
                  <a:cubicBezTo>
                    <a:pt x="182450" y="6439"/>
                    <a:pt x="654676" y="0"/>
                    <a:pt x="748048" y="50442"/>
                  </a:cubicBezTo>
                  <a:cubicBezTo>
                    <a:pt x="841420" y="100884"/>
                    <a:pt x="746438" y="230209"/>
                    <a:pt x="651456" y="359535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7B6B2B6-4990-2B93-B06A-2A366E9A4DB2}"/>
              </a:ext>
            </a:extLst>
          </p:cNvPr>
          <p:cNvGrpSpPr/>
          <p:nvPr/>
        </p:nvGrpSpPr>
        <p:grpSpPr>
          <a:xfrm>
            <a:off x="7391400" y="3705650"/>
            <a:ext cx="1066800" cy="456170"/>
            <a:chOff x="6096000" y="2614411"/>
            <a:chExt cx="1905000" cy="81458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A89F6FC-09CD-9A7D-5BE5-C25FB7F6F40D}"/>
                </a:ext>
              </a:extLst>
            </p:cNvPr>
            <p:cNvSpPr/>
            <p:nvPr/>
          </p:nvSpPr>
          <p:spPr bwMode="auto">
            <a:xfrm>
              <a:off x="6096000" y="3124200"/>
              <a:ext cx="1905000" cy="3048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3E313A-CEC0-5A9A-D19B-80E49B66BA0B}"/>
                </a:ext>
              </a:extLst>
            </p:cNvPr>
            <p:cNvSpPr/>
            <p:nvPr/>
          </p:nvSpPr>
          <p:spPr bwMode="auto">
            <a:xfrm>
              <a:off x="6489700" y="3124200"/>
              <a:ext cx="381000" cy="304800"/>
            </a:xfrm>
            <a:prstGeom prst="rect">
              <a:avLst/>
            </a:prstGeom>
            <a:solidFill>
              <a:srgbClr val="FF9999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367FA92B-172C-76A8-6541-E10889DCF217}"/>
                </a:ext>
              </a:extLst>
            </p:cNvPr>
            <p:cNvSpPr/>
            <p:nvPr/>
          </p:nvSpPr>
          <p:spPr bwMode="auto">
            <a:xfrm>
              <a:off x="6319056" y="2614411"/>
              <a:ext cx="627844" cy="433589"/>
            </a:xfrm>
            <a:custGeom>
              <a:avLst/>
              <a:gdLst>
                <a:gd name="connsiteX0" fmla="*/ 290847 w 627844"/>
                <a:gd name="connsiteY0" fmla="*/ 433589 h 433589"/>
                <a:gd name="connsiteX1" fmla="*/ 46149 w 627844"/>
                <a:gd name="connsiteY1" fmla="*/ 72980 h 433589"/>
                <a:gd name="connsiteX2" fmla="*/ 567743 w 627844"/>
                <a:gd name="connsiteY2" fmla="*/ 60101 h 433589"/>
                <a:gd name="connsiteX3" fmla="*/ 406757 w 627844"/>
                <a:gd name="connsiteY3" fmla="*/ 433589 h 43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7844" h="433589">
                  <a:moveTo>
                    <a:pt x="290847" y="433589"/>
                  </a:moveTo>
                  <a:cubicBezTo>
                    <a:pt x="145423" y="284408"/>
                    <a:pt x="0" y="135228"/>
                    <a:pt x="46149" y="72980"/>
                  </a:cubicBezTo>
                  <a:cubicBezTo>
                    <a:pt x="92298" y="10732"/>
                    <a:pt x="507642" y="0"/>
                    <a:pt x="567743" y="60101"/>
                  </a:cubicBezTo>
                  <a:cubicBezTo>
                    <a:pt x="627844" y="120202"/>
                    <a:pt x="517300" y="276895"/>
                    <a:pt x="406757" y="433589"/>
                  </a:cubicBezTo>
                </a:path>
              </a:pathLst>
            </a:cu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403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Recall: General Caching Concepts: </a:t>
            </a:r>
            <a:br>
              <a:rPr lang="en-US" dirty="0"/>
            </a:br>
            <a:r>
              <a:rPr lang="en-US" dirty="0"/>
              <a:t>3 Types of Cache Misses</a:t>
            </a:r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733550"/>
            <a:ext cx="8594725" cy="4972050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Cold (compulsory) miss</a:t>
            </a:r>
          </a:p>
          <a:p>
            <a:pPr lvl="1"/>
            <a:r>
              <a:rPr lang="en-US" b="1" dirty="0"/>
              <a:t>Cold misses occur because this is the first reference to the block.</a:t>
            </a:r>
          </a:p>
          <a:p>
            <a:pPr marL="457200" lvl="1" indent="0">
              <a:buNone/>
            </a:pPr>
            <a:r>
              <a:rPr lang="en-US" dirty="0"/>
              <a:t>    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(Misses with infinitely large cache with no placement restrictions)</a:t>
            </a:r>
          </a:p>
          <a:p>
            <a:pPr marL="457200" lvl="1" indent="0"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Capacity miss</a:t>
            </a:r>
          </a:p>
          <a:p>
            <a:pPr lvl="1"/>
            <a:r>
              <a:rPr lang="en-US" b="1" dirty="0"/>
              <a:t>Occurs when the set of active cache blocks is larger than the cache.</a:t>
            </a:r>
            <a:br>
              <a:rPr lang="en-US" b="1" dirty="0"/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b="1" i="1" dirty="0">
                <a:solidFill>
                  <a:schemeClr val="bg1">
                    <a:lumMod val="50000"/>
                  </a:schemeClr>
                </a:solidFill>
              </a:rPr>
              <a:t>Additional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misses from finite-sized cache with no placement restrictions)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Conflict miss</a:t>
            </a:r>
          </a:p>
          <a:p>
            <a:pPr lvl="1"/>
            <a:r>
              <a:rPr lang="en-US" b="1" dirty="0"/>
              <a:t>Occurs when the cache is large enough, but too many data objects all map (by the </a:t>
            </a:r>
            <a:r>
              <a:rPr lang="en-US" b="1" dirty="0">
                <a:solidFill>
                  <a:srgbClr val="C00000"/>
                </a:solidFill>
              </a:rPr>
              <a:t>placement policy</a:t>
            </a:r>
            <a:r>
              <a:rPr lang="en-US" b="1" dirty="0"/>
              <a:t>) to the same limited set of blocks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b="1" i="1" dirty="0">
                <a:solidFill>
                  <a:schemeClr val="bg1">
                    <a:lumMod val="50000"/>
                  </a:schemeClr>
                </a:solidFill>
              </a:rPr>
              <a:t>Additional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misses due to actual placement policy)</a:t>
            </a:r>
          </a:p>
        </p:txBody>
      </p:sp>
    </p:spTree>
    <p:extLst>
      <p:ext uri="{BB962C8B-B14F-4D97-AF65-F5344CB8AC3E}">
        <p14:creationId xmlns:p14="http://schemas.microsoft.com/office/powerpoint/2010/main" val="194505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223"/>
          <p:cNvSpPr>
            <a:spLocks noChangeAspect="1" noChangeArrowheads="1"/>
          </p:cNvSpPr>
          <p:nvPr/>
        </p:nvSpPr>
        <p:spPr bwMode="auto">
          <a:xfrm>
            <a:off x="1196975" y="4279900"/>
            <a:ext cx="3379788" cy="21971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rnd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187423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CPU Cache Memories</a:t>
            </a:r>
          </a:p>
        </p:txBody>
      </p:sp>
      <p:sp>
        <p:nvSpPr>
          <p:cNvPr id="187424" name="Rectangle 3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CPU cache memories </a:t>
            </a:r>
            <a:r>
              <a:rPr lang="en-US" dirty="0"/>
              <a:t>are small, fast SRAM-based memories managed automatically in hardware</a:t>
            </a:r>
          </a:p>
          <a:p>
            <a:pPr lvl="1"/>
            <a:r>
              <a:rPr lang="en-US" dirty="0"/>
              <a:t>Hold frequently accessed blocks of main memory</a:t>
            </a:r>
          </a:p>
          <a:p>
            <a:r>
              <a:rPr lang="en-US" dirty="0"/>
              <a:t>CPU looks first for data in cache</a:t>
            </a:r>
          </a:p>
          <a:p>
            <a:r>
              <a:rPr lang="en-US" dirty="0"/>
              <a:t>Typical system structure:</a:t>
            </a:r>
          </a:p>
        </p:txBody>
      </p:sp>
      <p:sp>
        <p:nvSpPr>
          <p:cNvPr id="33" name="Rectangle 146"/>
          <p:cNvSpPr>
            <a:spLocks noChangeAspect="1" noChangeArrowheads="1"/>
          </p:cNvSpPr>
          <p:nvPr/>
        </p:nvSpPr>
        <p:spPr bwMode="auto">
          <a:xfrm>
            <a:off x="7258050" y="5653087"/>
            <a:ext cx="819150" cy="823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Main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34" name="AutoShape 201"/>
          <p:cNvSpPr>
            <a:spLocks noChangeAspect="1" noChangeArrowheads="1"/>
          </p:cNvSpPr>
          <p:nvPr/>
        </p:nvSpPr>
        <p:spPr bwMode="auto">
          <a:xfrm>
            <a:off x="5884863" y="5789612"/>
            <a:ext cx="1344612" cy="481013"/>
          </a:xfrm>
          <a:prstGeom prst="leftRightArrow">
            <a:avLst>
              <a:gd name="adj1" fmla="val 50000"/>
              <a:gd name="adj2" fmla="val 55908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5" name="Rectangle 202"/>
          <p:cNvSpPr>
            <a:spLocks noChangeAspect="1" noChangeArrowheads="1"/>
          </p:cNvSpPr>
          <p:nvPr/>
        </p:nvSpPr>
        <p:spPr bwMode="auto">
          <a:xfrm>
            <a:off x="5060950" y="5818187"/>
            <a:ext cx="81915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I/O</a:t>
            </a:r>
          </a:p>
          <a:p>
            <a:pPr algn="ctr"/>
            <a:r>
              <a:rPr lang="en-US" sz="1600">
                <a:latin typeface="Calibri" panose="020F0502020204030204" pitchFamily="34" charset="0"/>
              </a:rPr>
              <a:t>bridge</a:t>
            </a:r>
          </a:p>
        </p:txBody>
      </p:sp>
      <p:sp>
        <p:nvSpPr>
          <p:cNvPr id="37" name="Rectangle 206"/>
          <p:cNvSpPr>
            <a:spLocks noChangeAspect="1" noChangeArrowheads="1"/>
          </p:cNvSpPr>
          <p:nvPr/>
        </p:nvSpPr>
        <p:spPr bwMode="auto">
          <a:xfrm>
            <a:off x="1349375" y="5818187"/>
            <a:ext cx="23749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Bus interface</a:t>
            </a:r>
          </a:p>
        </p:txBody>
      </p:sp>
      <p:sp>
        <p:nvSpPr>
          <p:cNvPr id="38" name="Rectangle 207"/>
          <p:cNvSpPr>
            <a:spLocks noChangeAspect="1" noChangeArrowheads="1"/>
          </p:cNvSpPr>
          <p:nvPr/>
        </p:nvSpPr>
        <p:spPr bwMode="auto">
          <a:xfrm>
            <a:off x="2862263" y="4622800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9" name="Rectangle 208"/>
          <p:cNvSpPr>
            <a:spLocks noChangeAspect="1" noChangeArrowheads="1"/>
          </p:cNvSpPr>
          <p:nvPr/>
        </p:nvSpPr>
        <p:spPr bwMode="auto">
          <a:xfrm>
            <a:off x="2862263" y="4760912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0" name="Rectangle 210"/>
          <p:cNvSpPr>
            <a:spLocks noChangeAspect="1" noChangeArrowheads="1"/>
          </p:cNvSpPr>
          <p:nvPr/>
        </p:nvSpPr>
        <p:spPr bwMode="auto">
          <a:xfrm>
            <a:off x="2862263" y="4897437"/>
            <a:ext cx="615950" cy="138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1" name="Rectangle 211"/>
          <p:cNvSpPr>
            <a:spLocks noChangeAspect="1" noChangeArrowheads="1"/>
          </p:cNvSpPr>
          <p:nvPr/>
        </p:nvSpPr>
        <p:spPr bwMode="auto">
          <a:xfrm>
            <a:off x="2862263" y="5035550"/>
            <a:ext cx="615950" cy="136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2" name="Rectangle 212"/>
          <p:cNvSpPr>
            <a:spLocks noChangeAspect="1" noChangeArrowheads="1"/>
          </p:cNvSpPr>
          <p:nvPr/>
        </p:nvSpPr>
        <p:spPr bwMode="auto">
          <a:xfrm>
            <a:off x="2862263" y="5172075"/>
            <a:ext cx="615950" cy="138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3" name="AutoShape 214"/>
          <p:cNvSpPr>
            <a:spLocks noChangeAspect="1" noChangeArrowheads="1"/>
          </p:cNvSpPr>
          <p:nvPr/>
        </p:nvSpPr>
        <p:spPr bwMode="auto">
          <a:xfrm>
            <a:off x="3559175" y="4622800"/>
            <a:ext cx="400050" cy="3429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4" name="AutoShape 215"/>
          <p:cNvSpPr>
            <a:spLocks noChangeAspect="1" noChangeArrowheads="1"/>
          </p:cNvSpPr>
          <p:nvPr/>
        </p:nvSpPr>
        <p:spPr bwMode="auto">
          <a:xfrm flipH="1">
            <a:off x="3478213" y="4965700"/>
            <a:ext cx="400050" cy="344487"/>
          </a:xfrm>
          <a:prstGeom prst="rightArrow">
            <a:avLst>
              <a:gd name="adj1" fmla="val 50000"/>
              <a:gd name="adj2" fmla="val 2903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5" name="Rectangle 220"/>
          <p:cNvSpPr>
            <a:spLocks noChangeAspect="1" noChangeArrowheads="1"/>
          </p:cNvSpPr>
          <p:nvPr/>
        </p:nvSpPr>
        <p:spPr bwMode="auto">
          <a:xfrm>
            <a:off x="3959225" y="4486275"/>
            <a:ext cx="479425" cy="9604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ALU</a:t>
            </a:r>
          </a:p>
        </p:txBody>
      </p:sp>
      <p:sp>
        <p:nvSpPr>
          <p:cNvPr id="46" name="Text Box 221"/>
          <p:cNvSpPr txBox="1">
            <a:spLocks noChangeAspect="1" noChangeArrowheads="1"/>
          </p:cNvSpPr>
          <p:nvPr/>
        </p:nvSpPr>
        <p:spPr bwMode="auto">
          <a:xfrm>
            <a:off x="2594341" y="4316998"/>
            <a:ext cx="118513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Register file</a:t>
            </a:r>
          </a:p>
        </p:txBody>
      </p:sp>
      <p:sp>
        <p:nvSpPr>
          <p:cNvPr id="47" name="AutoShape 222"/>
          <p:cNvSpPr>
            <a:spLocks noChangeAspect="1" noChangeArrowheads="1"/>
          </p:cNvSpPr>
          <p:nvPr/>
        </p:nvSpPr>
        <p:spPr bwMode="auto">
          <a:xfrm>
            <a:off x="2928938" y="5378450"/>
            <a:ext cx="549275" cy="411162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49" name="Text Box 225"/>
          <p:cNvSpPr txBox="1">
            <a:spLocks noChangeAspect="1" noChangeArrowheads="1"/>
          </p:cNvSpPr>
          <p:nvPr/>
        </p:nvSpPr>
        <p:spPr bwMode="auto">
          <a:xfrm>
            <a:off x="1174448" y="3988385"/>
            <a:ext cx="932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CPU chip</a:t>
            </a:r>
          </a:p>
        </p:txBody>
      </p:sp>
      <p:sp>
        <p:nvSpPr>
          <p:cNvPr id="50" name="Text Box 229"/>
          <p:cNvSpPr txBox="1">
            <a:spLocks noChangeAspect="1" noChangeArrowheads="1"/>
          </p:cNvSpPr>
          <p:nvPr/>
        </p:nvSpPr>
        <p:spPr bwMode="auto">
          <a:xfrm>
            <a:off x="4650138" y="5155198"/>
            <a:ext cx="11423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System bus</a:t>
            </a:r>
          </a:p>
        </p:txBody>
      </p:sp>
      <p:sp>
        <p:nvSpPr>
          <p:cNvPr id="51" name="Line 230"/>
          <p:cNvSpPr>
            <a:spLocks noChangeAspect="1" noChangeShapeType="1"/>
          </p:cNvSpPr>
          <p:nvPr/>
        </p:nvSpPr>
        <p:spPr bwMode="auto">
          <a:xfrm flipH="1">
            <a:off x="4438650" y="5446712"/>
            <a:ext cx="619125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2" name="Text Box 231"/>
          <p:cNvSpPr txBox="1">
            <a:spLocks noChangeAspect="1" noChangeArrowheads="1"/>
          </p:cNvSpPr>
          <p:nvPr/>
        </p:nvSpPr>
        <p:spPr bwMode="auto">
          <a:xfrm>
            <a:off x="5931318" y="5155198"/>
            <a:ext cx="126598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 panose="020F0502020204030204" pitchFamily="34" charset="0"/>
              </a:rPr>
              <a:t>Memory bus</a:t>
            </a:r>
          </a:p>
        </p:txBody>
      </p:sp>
      <p:sp>
        <p:nvSpPr>
          <p:cNvPr id="53" name="Line 232"/>
          <p:cNvSpPr>
            <a:spLocks noChangeAspect="1" noChangeShapeType="1"/>
          </p:cNvSpPr>
          <p:nvPr/>
        </p:nvSpPr>
        <p:spPr bwMode="auto">
          <a:xfrm>
            <a:off x="6530975" y="5446712"/>
            <a:ext cx="0" cy="412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4" name="Rectangle 233"/>
          <p:cNvSpPr>
            <a:spLocks noChangeAspect="1" noChangeArrowheads="1"/>
          </p:cNvSpPr>
          <p:nvPr/>
        </p:nvSpPr>
        <p:spPr bwMode="auto">
          <a:xfrm>
            <a:off x="1349375" y="4719637"/>
            <a:ext cx="10668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</a:rPr>
              <a:t>Cache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</a:rPr>
              <a:t>memory</a:t>
            </a:r>
          </a:p>
        </p:txBody>
      </p:sp>
      <p:sp>
        <p:nvSpPr>
          <p:cNvPr id="55" name="AutoShape 234"/>
          <p:cNvSpPr>
            <a:spLocks noChangeAspect="1" noChangeArrowheads="1"/>
          </p:cNvSpPr>
          <p:nvPr/>
        </p:nvSpPr>
        <p:spPr bwMode="auto">
          <a:xfrm>
            <a:off x="1577975" y="5240337"/>
            <a:ext cx="549275" cy="549275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56" name="AutoShape 236"/>
          <p:cNvSpPr>
            <a:spLocks noChangeAspect="1" noChangeArrowheads="1"/>
          </p:cNvSpPr>
          <p:nvPr/>
        </p:nvSpPr>
        <p:spPr bwMode="auto">
          <a:xfrm flipH="1">
            <a:off x="2441575" y="4767262"/>
            <a:ext cx="400050" cy="344488"/>
          </a:xfrm>
          <a:prstGeom prst="leftRightArrow">
            <a:avLst>
              <a:gd name="adj1" fmla="val 50000"/>
              <a:gd name="adj2" fmla="val 23226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  <p:sp>
        <p:nvSpPr>
          <p:cNvPr id="36" name="AutoShape 205"/>
          <p:cNvSpPr>
            <a:spLocks noChangeAspect="1" noChangeArrowheads="1"/>
          </p:cNvSpPr>
          <p:nvPr/>
        </p:nvSpPr>
        <p:spPr bwMode="auto">
          <a:xfrm>
            <a:off x="3748088" y="5789612"/>
            <a:ext cx="1309687" cy="481013"/>
          </a:xfrm>
          <a:prstGeom prst="leftRightArrow">
            <a:avLst>
              <a:gd name="adj1" fmla="val 50000"/>
              <a:gd name="adj2" fmla="val 54455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rtlCol="0" anchor="ctr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dirty="0" smtClean="0">
            <a:latin typeface="Calibri" pitchFamily="34" charset="0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22124</TotalTime>
  <Words>5770</Words>
  <Application>Microsoft Office PowerPoint</Application>
  <PresentationFormat>On-screen Show (4:3)</PresentationFormat>
  <Paragraphs>1418</Paragraphs>
  <Slides>62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2" baseType="lpstr">
      <vt:lpstr>Arial</vt:lpstr>
      <vt:lpstr>Arial Narrow</vt:lpstr>
      <vt:lpstr>Calibri</vt:lpstr>
      <vt:lpstr>Courier New</vt:lpstr>
      <vt:lpstr>Gill Sans MT</vt:lpstr>
      <vt:lpstr>Gill Sans MT Condensed</vt:lpstr>
      <vt:lpstr>Times New Roman</vt:lpstr>
      <vt:lpstr>Wingdings</vt:lpstr>
      <vt:lpstr>Wingdings 2</vt:lpstr>
      <vt:lpstr>template2007</vt:lpstr>
      <vt:lpstr>PowerPoint Presentation</vt:lpstr>
      <vt:lpstr>Cache Memories  15-213/14-513/15-513: Introduction to Computer Systems 10th Lecture,  Sept 26, 2024</vt:lpstr>
      <vt:lpstr>Today</vt:lpstr>
      <vt:lpstr>Recall: General Cache Concepts</vt:lpstr>
      <vt:lpstr>General Cache Concepts: Hit</vt:lpstr>
      <vt:lpstr>General Cache Concepts: Miss</vt:lpstr>
      <vt:lpstr>Recall: Working Set, Locality, and Caches</vt:lpstr>
      <vt:lpstr> Recall: General Caching Concepts:  3 Types of Cache Misses</vt:lpstr>
      <vt:lpstr>CPU Cache Memories</vt:lpstr>
      <vt:lpstr>General Cache Organization (S, E, B)</vt:lpstr>
      <vt:lpstr>Cache Read</vt:lpstr>
      <vt:lpstr>Example: Direct Mapped Cache (E = 1)</vt:lpstr>
      <vt:lpstr>Example: Direct Mapped Cache (E = 1)</vt:lpstr>
      <vt:lpstr>Example: Direct Mapped Cache (E = 1)</vt:lpstr>
      <vt:lpstr>Direct-Mapped Cache Simulation</vt:lpstr>
      <vt:lpstr>E-way Set Associative Cache (Here: E = 2)</vt:lpstr>
      <vt:lpstr>E-way Set Associative Cache (Here: E = 2)</vt:lpstr>
      <vt:lpstr>E-way Set Associative Cache (Here: E = 2)</vt:lpstr>
      <vt:lpstr>2-Way Set Associative Cache Simulation</vt:lpstr>
      <vt:lpstr>What about writes?</vt:lpstr>
      <vt:lpstr>Practical Write-back Write-allocate</vt:lpstr>
      <vt:lpstr>Cache Performance Metrics</vt:lpstr>
      <vt:lpstr>Let’s think about those numbers</vt:lpstr>
      <vt:lpstr>Writing Cache Friendly Code</vt:lpstr>
      <vt:lpstr>Quiz Time!</vt:lpstr>
      <vt:lpstr>Today</vt:lpstr>
      <vt:lpstr>Remember matrix multiplication</vt:lpstr>
      <vt:lpstr>Matrix Multiplication Example</vt:lpstr>
      <vt:lpstr>Miss Rate Analysis for Matrix Multiply</vt:lpstr>
      <vt:lpstr>Layout of C Arrays in Memory (review)</vt:lpstr>
      <vt:lpstr>Matrix Multiplication (ijk)</vt:lpstr>
      <vt:lpstr>Matrix Multiplication (ijk)</vt:lpstr>
      <vt:lpstr>Matrix Multiplication (kij)</vt:lpstr>
      <vt:lpstr>Matrix Multiplication (kij)</vt:lpstr>
      <vt:lpstr>Matrix Multiplication (jki)</vt:lpstr>
      <vt:lpstr>Matrix Multiplication (jki)</vt:lpstr>
      <vt:lpstr>Summary of Matrix Multiplication</vt:lpstr>
      <vt:lpstr>Core i7 Matrix Multiply Performance</vt:lpstr>
      <vt:lpstr>Today</vt:lpstr>
      <vt:lpstr>Example: Matrix Multiplication</vt:lpstr>
      <vt:lpstr>Cache Miss Analysis</vt:lpstr>
      <vt:lpstr>Cache Miss Analysis</vt:lpstr>
      <vt:lpstr>Blocked Matrix Multiplication</vt:lpstr>
      <vt:lpstr>Cache Miss Analysis</vt:lpstr>
      <vt:lpstr>Cache Miss Analysis</vt:lpstr>
      <vt:lpstr>Blocking Summary</vt:lpstr>
      <vt:lpstr>Cache Summary </vt:lpstr>
      <vt:lpstr>Supplemental slides</vt:lpstr>
      <vt:lpstr>Recall: Locality</vt:lpstr>
      <vt:lpstr>Recall: Memory       Hierarchy</vt:lpstr>
      <vt:lpstr>Recall: Modern CPU Design</vt:lpstr>
      <vt:lpstr>What it Really Looks Like</vt:lpstr>
      <vt:lpstr>What it Really Looks Like (Cont.)</vt:lpstr>
      <vt:lpstr>Why Index Using Middle Bits? </vt:lpstr>
      <vt:lpstr>Illustration of Indexing Approaches</vt:lpstr>
      <vt:lpstr>Middle Bit Indexing</vt:lpstr>
      <vt:lpstr>High Bit Indexing</vt:lpstr>
      <vt:lpstr>Example: Core i7 L1 Data Cache</vt:lpstr>
      <vt:lpstr>Example: Core i7 L1 Data Cache</vt:lpstr>
      <vt:lpstr>Matrix Multiplication (jik)</vt:lpstr>
      <vt:lpstr>Matrix Multiplication (ikj)</vt:lpstr>
      <vt:lpstr>Matrix Multiplication (kji)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15-213/18-243, spring 2009</dc:title>
  <dc:creator>Markus Pueschel</dc:creator>
  <dc:description>Redesign of slides created by Randal E. Bryant and David R. O'Hallaron</dc:description>
  <cp:lastModifiedBy>Phil Gibbons</cp:lastModifiedBy>
  <cp:revision>635</cp:revision>
  <cp:lastPrinted>2020-02-18T15:46:01Z</cp:lastPrinted>
  <dcterms:created xsi:type="dcterms:W3CDTF">2012-10-02T17:26:51Z</dcterms:created>
  <dcterms:modified xsi:type="dcterms:W3CDTF">2024-09-26T14:59:33Z</dcterms:modified>
</cp:coreProperties>
</file>