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Lst>
  <p:notesMasterIdLst>
    <p:notesMasterId r:id="rId67"/>
  </p:notesMasterIdLst>
  <p:sldIdLst>
    <p:sldId id="332" r:id="rId7"/>
    <p:sldId id="256" r:id="rId8"/>
    <p:sldId id="344" r:id="rId9"/>
    <p:sldId id="736" r:id="rId10"/>
    <p:sldId id="259" r:id="rId11"/>
    <p:sldId id="732" r:id="rId12"/>
    <p:sldId id="670" r:id="rId13"/>
    <p:sldId id="749" r:id="rId14"/>
    <p:sldId id="750" r:id="rId15"/>
    <p:sldId id="751" r:id="rId16"/>
    <p:sldId id="752" r:id="rId17"/>
    <p:sldId id="753" r:id="rId18"/>
    <p:sldId id="754" r:id="rId19"/>
    <p:sldId id="759" r:id="rId20"/>
    <p:sldId id="738" r:id="rId21"/>
    <p:sldId id="739" r:id="rId22"/>
    <p:sldId id="261" r:id="rId23"/>
    <p:sldId id="262" r:id="rId24"/>
    <p:sldId id="266" r:id="rId25"/>
    <p:sldId id="740" r:id="rId26"/>
    <p:sldId id="373" r:id="rId27"/>
    <p:sldId id="741" r:id="rId28"/>
    <p:sldId id="267" r:id="rId29"/>
    <p:sldId id="268" r:id="rId30"/>
    <p:sldId id="760" r:id="rId31"/>
    <p:sldId id="274" r:id="rId32"/>
    <p:sldId id="269" r:id="rId33"/>
    <p:sldId id="270" r:id="rId34"/>
    <p:sldId id="271" r:id="rId35"/>
    <p:sldId id="272" r:id="rId36"/>
    <p:sldId id="755" r:id="rId37"/>
    <p:sldId id="275" r:id="rId38"/>
    <p:sldId id="277" r:id="rId39"/>
    <p:sldId id="278" r:id="rId40"/>
    <p:sldId id="279" r:id="rId41"/>
    <p:sldId id="280" r:id="rId42"/>
    <p:sldId id="761" r:id="rId43"/>
    <p:sldId id="762" r:id="rId44"/>
    <p:sldId id="285" r:id="rId45"/>
    <p:sldId id="286" r:id="rId46"/>
    <p:sldId id="287" r:id="rId47"/>
    <p:sldId id="288" r:id="rId48"/>
    <p:sldId id="289" r:id="rId49"/>
    <p:sldId id="290" r:id="rId50"/>
    <p:sldId id="291" r:id="rId51"/>
    <p:sldId id="734" r:id="rId52"/>
    <p:sldId id="295" r:id="rId53"/>
    <p:sldId id="757" r:id="rId54"/>
    <p:sldId id="763" r:id="rId55"/>
    <p:sldId id="297" r:id="rId56"/>
    <p:sldId id="298" r:id="rId57"/>
    <p:sldId id="731" r:id="rId58"/>
    <p:sldId id="301" r:id="rId59"/>
    <p:sldId id="303" r:id="rId60"/>
    <p:sldId id="304" r:id="rId61"/>
    <p:sldId id="305" r:id="rId62"/>
    <p:sldId id="306" r:id="rId63"/>
    <p:sldId id="309" r:id="rId64"/>
    <p:sldId id="310" r:id="rId65"/>
    <p:sldId id="758" r:id="rId66"/>
  </p:sldIdLst>
  <p:sldSz cx="9144000" cy="6858000" type="screen4x3"/>
  <p:notesSz cx="6858000" cy="9144000"/>
  <p:embeddedFontLst>
    <p:embeddedFont>
      <p:font typeface="Arial Narrow" panose="020B0606020202030204" pitchFamily="34" charset="0"/>
      <p:regular r:id="rId68"/>
      <p:bold r:id="rId69"/>
      <p:italic r:id="rId70"/>
      <p:boldItalic r:id="rId71"/>
    </p:embeddedFont>
    <p:embeddedFont>
      <p:font typeface="Calibri Bold" panose="020F0702030404030204" pitchFamily="34" charset="0"/>
      <p:bold r:id="rId72"/>
    </p:embeddedFont>
    <p:embeddedFont>
      <p:font typeface="Cambria Math" panose="02040503050406030204" pitchFamily="18" charset="0"/>
      <p:regular r:id="rId73"/>
    </p:embeddedFont>
    <p:embeddedFont>
      <p:font typeface="Courier New Bold" panose="02070609020205020404" pitchFamily="49" charset="0"/>
      <p:bold r:id="rId74"/>
    </p:embeddedFont>
    <p:embeddedFont>
      <p:font typeface="Gill Sans" panose="020B0604020202020204" charset="0"/>
      <p:regular r:id="rId75"/>
      <p:bold r:id="rId76"/>
    </p:embeddedFont>
    <p:embeddedFont>
      <p:font typeface="Gill Sans MT" panose="020B0502020104020203" pitchFamily="34" charset="0"/>
      <p:regular r:id="rId77"/>
      <p:bold r:id="rId78"/>
      <p:italic r:id="rId79"/>
      <p:boldItalic r:id="rId80"/>
    </p:embeddedFont>
    <p:embeddedFont>
      <p:font typeface="Gill Sans MT Condensed" panose="020B0506020104020203" pitchFamily="34" charset="0"/>
      <p:regular r:id="rId81"/>
    </p:embeddedFont>
    <p:embeddedFont>
      <p:font typeface="Noto Sans Symbols" panose="020B0604020202020204" charset="0"/>
      <p:regular r:id="rId82"/>
      <p:bold r:id="rId83"/>
    </p:embeddedFont>
    <p:embeddedFont>
      <p:font typeface="Wingdings 2" panose="05020102010507070707" pitchFamily="18" charset="2"/>
      <p:regular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A8A72-A54B-4876-AE8B-18C461E667DC}" v="30" dt="2024-09-05T03:43:11.032"/>
  </p1510:revLst>
</p1510:revInfo>
</file>

<file path=ppt/tableStyles.xml><?xml version="1.0" encoding="utf-8"?>
<a:tblStyleLst xmlns:a="http://schemas.openxmlformats.org/drawingml/2006/main" def="{37CBDAAD-7E24-4B06-BBAF-3711D7D97985}">
  <a:tblStyle styleId="{37CBDAAD-7E24-4B06-BBAF-3711D7D979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11F5D3-05FA-46A4-988F-C8BC2BAC8503}" styleName="Table_1">
    <a:wholeTbl>
      <a:tcTxStyle b="off" i="off">
        <a:font>
          <a:latin typeface="Calibri Bold"/>
          <a:ea typeface="Calibri Bold"/>
          <a:cs typeface="Calibri Bol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6E6"/>
          </a:solidFill>
        </a:fill>
      </a:tcStyle>
    </a:wholeTbl>
    <a:band1H>
      <a:tcTxStyle/>
      <a:tcStyle>
        <a:tcBdr/>
        <a:fill>
          <a:solidFill>
            <a:srgbClr val="DDCACA"/>
          </a:solidFill>
        </a:fill>
      </a:tcStyle>
    </a:band1H>
    <a:band2H>
      <a:tcTxStyle/>
      <a:tcStyle>
        <a:tcBdr/>
      </a:tcStyle>
    </a:band2H>
    <a:band1V>
      <a:tcTxStyle/>
      <a:tcStyle>
        <a:tcBdr/>
        <a:fill>
          <a:solidFill>
            <a:srgbClr val="DDCACA"/>
          </a:solidFill>
        </a:fill>
      </a:tcStyle>
    </a:band1V>
    <a:band2V>
      <a:tcTxStyle/>
      <a:tcStyle>
        <a:tcBdr/>
      </a:tcStyle>
    </a:band2V>
    <a:lastCol>
      <a:tcTxStyle b="on" i="off">
        <a:font>
          <a:latin typeface="Calibri Bold"/>
          <a:ea typeface="Calibri Bold"/>
          <a:cs typeface="Calibri Bold"/>
        </a:font>
        <a:schemeClr val="lt1"/>
      </a:tcTxStyle>
      <a:tcStyle>
        <a:tcBdr/>
        <a:fill>
          <a:solidFill>
            <a:schemeClr val="accent1"/>
          </a:solidFill>
        </a:fill>
      </a:tcStyle>
    </a:lastCol>
    <a:firstCol>
      <a:tcTxStyle b="on" i="off">
        <a:font>
          <a:latin typeface="Calibri Bold"/>
          <a:ea typeface="Calibri Bold"/>
          <a:cs typeface="Calibri Bold"/>
        </a:font>
        <a:schemeClr val="lt1"/>
      </a:tcTxStyle>
      <a:tcStyle>
        <a:tcBdr/>
        <a:fill>
          <a:solidFill>
            <a:schemeClr val="accent1"/>
          </a:solidFill>
        </a:fill>
      </a:tcStyle>
    </a:firstCol>
    <a:lastRow>
      <a:tcTxStyle b="on" i="off">
        <a:font>
          <a:latin typeface="Calibri Bold"/>
          <a:ea typeface="Calibri Bold"/>
          <a:cs typeface="Calibri Bol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Bold"/>
          <a:ea typeface="Calibri Bold"/>
          <a:cs typeface="Calibri Bol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65" autoAdjust="0"/>
  </p:normalViewPr>
  <p:slideViewPr>
    <p:cSldViewPr snapToGrid="0">
      <p:cViewPr varScale="1">
        <p:scale>
          <a:sx n="135" d="100"/>
          <a:sy n="135" d="100"/>
        </p:scale>
        <p:origin x="648" y="120"/>
      </p:cViewPr>
      <p:guideLst>
        <p:guide orient="horz" pos="2160"/>
        <p:guide pos="2880"/>
      </p:guideLst>
    </p:cSldViewPr>
  </p:slideViewPr>
  <p:notesTextViewPr>
    <p:cViewPr>
      <p:scale>
        <a:sx n="1" d="1"/>
        <a:sy n="1" d="1"/>
      </p:scale>
      <p:origin x="0" y="0"/>
    </p:cViewPr>
  </p:notesTextViewPr>
  <p:sorterViewPr>
    <p:cViewPr>
      <p:scale>
        <a:sx n="100" d="100"/>
        <a:sy n="100" d="100"/>
      </p:scale>
      <p:origin x="0" y="-30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1.fntdata"/><Relationship Id="rId84" Type="http://schemas.openxmlformats.org/officeDocument/2006/relationships/font" Target="fonts/font17.fntdata"/><Relationship Id="rId89" Type="http://schemas.microsoft.com/office/2016/11/relationships/changesInfo" Target="changesInfos/changesInfo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Master" Target="slideMasters/slideMaster5.xml"/><Relationship Id="rId90" Type="http://schemas.microsoft.com/office/2015/10/relationships/revisionInfo" Target="revisionInfo.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9.fntdata"/><Relationship Id="rId7" Type="http://schemas.openxmlformats.org/officeDocument/2006/relationships/slide" Target="slides/slide1.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font" Target="fonts/font15.fntdata"/><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DDFA8A72-A54B-4876-AE8B-18C461E667DC}"/>
    <pc:docChg chg="undo custSel addSld delSld modSld sldOrd">
      <pc:chgData name="Phil Gibbons" userId="f619c6e5d38ed7a7" providerId="LiveId" clId="{DDFA8A72-A54B-4876-AE8B-18C461E667DC}" dt="2024-09-05T03:44:08.399" v="635" actId="47"/>
      <pc:docMkLst>
        <pc:docMk/>
      </pc:docMkLst>
      <pc:sldChg chg="addSp delSp modSp mod">
        <pc:chgData name="Phil Gibbons" userId="f619c6e5d38ed7a7" providerId="LiveId" clId="{DDFA8A72-A54B-4876-AE8B-18C461E667DC}" dt="2024-09-05T02:36:21.765" v="202" actId="20577"/>
        <pc:sldMkLst>
          <pc:docMk/>
          <pc:sldMk cId="0" sldId="256"/>
        </pc:sldMkLst>
        <pc:spChg chg="add mod">
          <ac:chgData name="Phil Gibbons" userId="f619c6e5d38ed7a7" providerId="LiveId" clId="{DDFA8A72-A54B-4876-AE8B-18C461E667DC}" dt="2024-09-05T02:36:21.765" v="202" actId="20577"/>
          <ac:spMkLst>
            <pc:docMk/>
            <pc:sldMk cId="0" sldId="256"/>
            <ac:spMk id="2" creationId="{E4AD10B8-4D86-5387-037A-7A9B04ECFF21}"/>
          </ac:spMkLst>
        </pc:spChg>
        <pc:spChg chg="mod">
          <ac:chgData name="Phil Gibbons" userId="f619c6e5d38ed7a7" providerId="LiveId" clId="{DDFA8A72-A54B-4876-AE8B-18C461E667DC}" dt="2024-09-04T20:00:53.527" v="22" actId="20577"/>
          <ac:spMkLst>
            <pc:docMk/>
            <pc:sldMk cId="0" sldId="256"/>
            <ac:spMk id="238" creationId="{00000000-0000-0000-0000-000000000000}"/>
          </ac:spMkLst>
        </pc:spChg>
        <pc:spChg chg="del">
          <ac:chgData name="Phil Gibbons" userId="f619c6e5d38ed7a7" providerId="LiveId" clId="{DDFA8A72-A54B-4876-AE8B-18C461E667DC}" dt="2024-09-04T20:00:44.188" v="16" actId="478"/>
          <ac:spMkLst>
            <pc:docMk/>
            <pc:sldMk cId="0" sldId="256"/>
            <ac:spMk id="239" creationId="{00000000-0000-0000-0000-000000000000}"/>
          </ac:spMkLst>
        </pc:spChg>
      </pc:sldChg>
      <pc:sldChg chg="modSp mod">
        <pc:chgData name="Phil Gibbons" userId="f619c6e5d38ed7a7" providerId="LiveId" clId="{DDFA8A72-A54B-4876-AE8B-18C461E667DC}" dt="2024-09-05T02:48:19.241" v="292" actId="20577"/>
        <pc:sldMkLst>
          <pc:docMk/>
          <pc:sldMk cId="0" sldId="259"/>
        </pc:sldMkLst>
        <pc:spChg chg="mod">
          <ac:chgData name="Phil Gibbons" userId="f619c6e5d38ed7a7" providerId="LiveId" clId="{DDFA8A72-A54B-4876-AE8B-18C461E667DC}" dt="2024-09-05T02:47:19.916" v="242" actId="20577"/>
          <ac:spMkLst>
            <pc:docMk/>
            <pc:sldMk cId="0" sldId="259"/>
            <ac:spMk id="275" creationId="{00000000-0000-0000-0000-000000000000}"/>
          </ac:spMkLst>
        </pc:spChg>
        <pc:spChg chg="mod">
          <ac:chgData name="Phil Gibbons" userId="f619c6e5d38ed7a7" providerId="LiveId" clId="{DDFA8A72-A54B-4876-AE8B-18C461E667DC}" dt="2024-09-05T02:48:19.241" v="292" actId="20577"/>
          <ac:spMkLst>
            <pc:docMk/>
            <pc:sldMk cId="0" sldId="259"/>
            <ac:spMk id="276" creationId="{00000000-0000-0000-0000-000000000000}"/>
          </ac:spMkLst>
        </pc:spChg>
      </pc:sldChg>
      <pc:sldChg chg="del">
        <pc:chgData name="Phil Gibbons" userId="f619c6e5d38ed7a7" providerId="LiveId" clId="{DDFA8A72-A54B-4876-AE8B-18C461E667DC}" dt="2024-09-05T02:44:36.171" v="239" actId="47"/>
        <pc:sldMkLst>
          <pc:docMk/>
          <pc:sldMk cId="0" sldId="260"/>
        </pc:sldMkLst>
      </pc:sldChg>
      <pc:sldChg chg="del">
        <pc:chgData name="Phil Gibbons" userId="f619c6e5d38ed7a7" providerId="LiveId" clId="{DDFA8A72-A54B-4876-AE8B-18C461E667DC}" dt="2024-09-05T03:04:25.177" v="412" actId="47"/>
        <pc:sldMkLst>
          <pc:docMk/>
          <pc:sldMk cId="0" sldId="265"/>
        </pc:sldMkLst>
      </pc:sldChg>
      <pc:sldChg chg="modSp mod">
        <pc:chgData name="Phil Gibbons" userId="f619c6e5d38ed7a7" providerId="LiveId" clId="{DDFA8A72-A54B-4876-AE8B-18C461E667DC}" dt="2024-09-05T03:08:42.207" v="417" actId="207"/>
        <pc:sldMkLst>
          <pc:docMk/>
          <pc:sldMk cId="0" sldId="269"/>
        </pc:sldMkLst>
        <pc:spChg chg="mod">
          <ac:chgData name="Phil Gibbons" userId="f619c6e5d38ed7a7" providerId="LiveId" clId="{DDFA8A72-A54B-4876-AE8B-18C461E667DC}" dt="2024-09-05T03:08:42.207" v="417" actId="207"/>
          <ac:spMkLst>
            <pc:docMk/>
            <pc:sldMk cId="0" sldId="269"/>
            <ac:spMk id="378" creationId="{00000000-0000-0000-0000-000000000000}"/>
          </ac:spMkLst>
        </pc:spChg>
      </pc:sldChg>
      <pc:sldChg chg="modSp mod">
        <pc:chgData name="Phil Gibbons" userId="f619c6e5d38ed7a7" providerId="LiveId" clId="{DDFA8A72-A54B-4876-AE8B-18C461E667DC}" dt="2024-09-05T03:09:21.286" v="418" actId="14100"/>
        <pc:sldMkLst>
          <pc:docMk/>
          <pc:sldMk cId="0" sldId="271"/>
        </pc:sldMkLst>
        <pc:spChg chg="mod">
          <ac:chgData name="Phil Gibbons" userId="f619c6e5d38ed7a7" providerId="LiveId" clId="{DDFA8A72-A54B-4876-AE8B-18C461E667DC}" dt="2024-09-05T03:09:21.286" v="418" actId="14100"/>
          <ac:spMkLst>
            <pc:docMk/>
            <pc:sldMk cId="0" sldId="271"/>
            <ac:spMk id="424" creationId="{00000000-0000-0000-0000-000000000000}"/>
          </ac:spMkLst>
        </pc:spChg>
      </pc:sldChg>
      <pc:sldChg chg="modAnim">
        <pc:chgData name="Phil Gibbons" userId="f619c6e5d38ed7a7" providerId="LiveId" clId="{DDFA8A72-A54B-4876-AE8B-18C461E667DC}" dt="2024-09-05T03:11:01.386" v="422"/>
        <pc:sldMkLst>
          <pc:docMk/>
          <pc:sldMk cId="0" sldId="272"/>
        </pc:sldMkLst>
      </pc:sldChg>
      <pc:sldChg chg="modSp mod">
        <pc:chgData name="Phil Gibbons" userId="f619c6e5d38ed7a7" providerId="LiveId" clId="{DDFA8A72-A54B-4876-AE8B-18C461E667DC}" dt="2024-09-05T03:22:35.769" v="544" actId="14100"/>
        <pc:sldMkLst>
          <pc:docMk/>
          <pc:sldMk cId="0" sldId="275"/>
        </pc:sldMkLst>
        <pc:spChg chg="mod">
          <ac:chgData name="Phil Gibbons" userId="f619c6e5d38ed7a7" providerId="LiveId" clId="{DDFA8A72-A54B-4876-AE8B-18C461E667DC}" dt="2024-09-05T03:22:35.769" v="544" actId="14100"/>
          <ac:spMkLst>
            <pc:docMk/>
            <pc:sldMk cId="0" sldId="275"/>
            <ac:spMk id="481" creationId="{00000000-0000-0000-0000-000000000000}"/>
          </ac:spMkLst>
        </pc:spChg>
        <pc:grpChg chg="mod">
          <ac:chgData name="Phil Gibbons" userId="f619c6e5d38ed7a7" providerId="LiveId" clId="{DDFA8A72-A54B-4876-AE8B-18C461E667DC}" dt="2024-09-05T03:22:29.658" v="543" actId="1076"/>
          <ac:grpSpMkLst>
            <pc:docMk/>
            <pc:sldMk cId="0" sldId="275"/>
            <ac:grpSpMk id="478" creationId="{00000000-0000-0000-0000-000000000000}"/>
          </ac:grpSpMkLst>
        </pc:grpChg>
      </pc:sldChg>
      <pc:sldChg chg="modSp mod">
        <pc:chgData name="Phil Gibbons" userId="f619c6e5d38ed7a7" providerId="LiveId" clId="{DDFA8A72-A54B-4876-AE8B-18C461E667DC}" dt="2024-09-05T03:23:49.339" v="545" actId="14100"/>
        <pc:sldMkLst>
          <pc:docMk/>
          <pc:sldMk cId="0" sldId="278"/>
        </pc:sldMkLst>
        <pc:spChg chg="mod">
          <ac:chgData name="Phil Gibbons" userId="f619c6e5d38ed7a7" providerId="LiveId" clId="{DDFA8A72-A54B-4876-AE8B-18C461E667DC}" dt="2024-09-05T03:23:49.339" v="545" actId="14100"/>
          <ac:spMkLst>
            <pc:docMk/>
            <pc:sldMk cId="0" sldId="278"/>
            <ac:spMk id="506" creationId="{00000000-0000-0000-0000-000000000000}"/>
          </ac:spMkLst>
        </pc:spChg>
      </pc:sldChg>
      <pc:sldChg chg="modSp mod">
        <pc:chgData name="Phil Gibbons" userId="f619c6e5d38ed7a7" providerId="LiveId" clId="{DDFA8A72-A54B-4876-AE8B-18C461E667DC}" dt="2024-09-05T03:24:20.103" v="547" actId="14100"/>
        <pc:sldMkLst>
          <pc:docMk/>
          <pc:sldMk cId="0" sldId="279"/>
        </pc:sldMkLst>
        <pc:spChg chg="mod">
          <ac:chgData name="Phil Gibbons" userId="f619c6e5d38ed7a7" providerId="LiveId" clId="{DDFA8A72-A54B-4876-AE8B-18C461E667DC}" dt="2024-09-05T03:24:20.103" v="547" actId="14100"/>
          <ac:spMkLst>
            <pc:docMk/>
            <pc:sldMk cId="0" sldId="279"/>
            <ac:spMk id="519" creationId="{00000000-0000-0000-0000-000000000000}"/>
          </ac:spMkLst>
        </pc:spChg>
      </pc:sldChg>
      <pc:sldChg chg="del">
        <pc:chgData name="Phil Gibbons" userId="f619c6e5d38ed7a7" providerId="LiveId" clId="{DDFA8A72-A54B-4876-AE8B-18C461E667DC}" dt="2024-09-05T03:25:56.853" v="549" actId="47"/>
        <pc:sldMkLst>
          <pc:docMk/>
          <pc:sldMk cId="0" sldId="281"/>
        </pc:sldMkLst>
      </pc:sldChg>
      <pc:sldChg chg="modSp mod">
        <pc:chgData name="Phil Gibbons" userId="f619c6e5d38ed7a7" providerId="LiveId" clId="{DDFA8A72-A54B-4876-AE8B-18C461E667DC}" dt="2024-09-05T03:27:39.543" v="555" actId="6549"/>
        <pc:sldMkLst>
          <pc:docMk/>
          <pc:sldMk cId="0" sldId="285"/>
        </pc:sldMkLst>
        <pc:spChg chg="mod">
          <ac:chgData name="Phil Gibbons" userId="f619c6e5d38ed7a7" providerId="LiveId" clId="{DDFA8A72-A54B-4876-AE8B-18C461E667DC}" dt="2024-09-05T03:27:39.543" v="555" actId="6549"/>
          <ac:spMkLst>
            <pc:docMk/>
            <pc:sldMk cId="0" sldId="285"/>
            <ac:spMk id="588" creationId="{00000000-0000-0000-0000-000000000000}"/>
          </ac:spMkLst>
        </pc:spChg>
      </pc:sldChg>
      <pc:sldChg chg="del">
        <pc:chgData name="Phil Gibbons" userId="f619c6e5d38ed7a7" providerId="LiveId" clId="{DDFA8A72-A54B-4876-AE8B-18C461E667DC}" dt="2024-09-05T03:43:31.546" v="633" actId="47"/>
        <pc:sldMkLst>
          <pc:docMk/>
          <pc:sldMk cId="0" sldId="292"/>
        </pc:sldMkLst>
      </pc:sldChg>
      <pc:sldChg chg="del">
        <pc:chgData name="Phil Gibbons" userId="f619c6e5d38ed7a7" providerId="LiveId" clId="{DDFA8A72-A54B-4876-AE8B-18C461E667DC}" dt="2024-09-05T03:43:35.998" v="634" actId="47"/>
        <pc:sldMkLst>
          <pc:docMk/>
          <pc:sldMk cId="0" sldId="293"/>
        </pc:sldMkLst>
      </pc:sldChg>
      <pc:sldChg chg="del">
        <pc:chgData name="Phil Gibbons" userId="f619c6e5d38ed7a7" providerId="LiveId" clId="{DDFA8A72-A54B-4876-AE8B-18C461E667DC}" dt="2024-09-05T03:44:08.399" v="635" actId="47"/>
        <pc:sldMkLst>
          <pc:docMk/>
          <pc:sldMk cId="0" sldId="294"/>
        </pc:sldMkLst>
      </pc:sldChg>
      <pc:sldChg chg="del">
        <pc:chgData name="Phil Gibbons" userId="f619c6e5d38ed7a7" providerId="LiveId" clId="{DDFA8A72-A54B-4876-AE8B-18C461E667DC}" dt="2024-09-05T03:35:51.515" v="618" actId="47"/>
        <pc:sldMkLst>
          <pc:docMk/>
          <pc:sldMk cId="0" sldId="299"/>
        </pc:sldMkLst>
      </pc:sldChg>
      <pc:sldChg chg="del">
        <pc:chgData name="Phil Gibbons" userId="f619c6e5d38ed7a7" providerId="LiveId" clId="{DDFA8A72-A54B-4876-AE8B-18C461E667DC}" dt="2024-09-05T03:35:55.035" v="619" actId="47"/>
        <pc:sldMkLst>
          <pc:docMk/>
          <pc:sldMk cId="0" sldId="300"/>
        </pc:sldMkLst>
      </pc:sldChg>
      <pc:sldChg chg="del">
        <pc:chgData name="Phil Gibbons" userId="f619c6e5d38ed7a7" providerId="LiveId" clId="{DDFA8A72-A54B-4876-AE8B-18C461E667DC}" dt="2024-09-05T03:36:33.307" v="620" actId="47"/>
        <pc:sldMkLst>
          <pc:docMk/>
          <pc:sldMk cId="0" sldId="302"/>
        </pc:sldMkLst>
      </pc:sldChg>
      <pc:sldChg chg="modSp mod">
        <pc:chgData name="Phil Gibbons" userId="f619c6e5d38ed7a7" providerId="LiveId" clId="{DDFA8A72-A54B-4876-AE8B-18C461E667DC}" dt="2024-09-05T03:37:43.569" v="628" actId="20577"/>
        <pc:sldMkLst>
          <pc:docMk/>
          <pc:sldMk cId="0" sldId="310"/>
        </pc:sldMkLst>
        <pc:spChg chg="mod">
          <ac:chgData name="Phil Gibbons" userId="f619c6e5d38ed7a7" providerId="LiveId" clId="{DDFA8A72-A54B-4876-AE8B-18C461E667DC}" dt="2024-09-05T03:37:43.569" v="628" actId="20577"/>
          <ac:spMkLst>
            <pc:docMk/>
            <pc:sldMk cId="0" sldId="310"/>
            <ac:spMk id="857" creationId="{00000000-0000-0000-0000-000000000000}"/>
          </ac:spMkLst>
        </pc:spChg>
      </pc:sldChg>
      <pc:sldChg chg="del">
        <pc:chgData name="Phil Gibbons" userId="f619c6e5d38ed7a7" providerId="LiveId" clId="{DDFA8A72-A54B-4876-AE8B-18C461E667DC}" dt="2024-09-05T03:38:05.161" v="629" actId="47"/>
        <pc:sldMkLst>
          <pc:docMk/>
          <pc:sldMk cId="0" sldId="311"/>
        </pc:sldMkLst>
      </pc:sldChg>
      <pc:sldChg chg="add">
        <pc:chgData name="Phil Gibbons" userId="f619c6e5d38ed7a7" providerId="LiveId" clId="{DDFA8A72-A54B-4876-AE8B-18C461E667DC}" dt="2024-09-05T02:35:25.923" v="123"/>
        <pc:sldMkLst>
          <pc:docMk/>
          <pc:sldMk cId="4042517480" sldId="332"/>
        </pc:sldMkLst>
      </pc:sldChg>
      <pc:sldChg chg="modSp add mod modTransition">
        <pc:chgData name="Phil Gibbons" userId="f619c6e5d38ed7a7" providerId="LiveId" clId="{DDFA8A72-A54B-4876-AE8B-18C461E667DC}" dt="2024-09-05T02:55:46.943" v="407" actId="6549"/>
        <pc:sldMkLst>
          <pc:docMk/>
          <pc:sldMk cId="0" sldId="344"/>
        </pc:sldMkLst>
        <pc:spChg chg="mod">
          <ac:chgData name="Phil Gibbons" userId="f619c6e5d38ed7a7" providerId="LiveId" clId="{DDFA8A72-A54B-4876-AE8B-18C461E667DC}" dt="2024-09-05T02:55:46.943" v="407" actId="6549"/>
          <ac:spMkLst>
            <pc:docMk/>
            <pc:sldMk cId="0" sldId="344"/>
            <ac:spMk id="14340" creationId="{00000000-0000-0000-0000-000000000000}"/>
          </ac:spMkLst>
        </pc:spChg>
      </pc:sldChg>
      <pc:sldChg chg="add">
        <pc:chgData name="Phil Gibbons" userId="f619c6e5d38ed7a7" providerId="LiveId" clId="{DDFA8A72-A54B-4876-AE8B-18C461E667DC}" dt="2024-09-05T03:03:49.361" v="411"/>
        <pc:sldMkLst>
          <pc:docMk/>
          <pc:sldMk cId="3956624597" sldId="373"/>
        </pc:sldMkLst>
      </pc:sldChg>
      <pc:sldChg chg="modSp del mod">
        <pc:chgData name="Phil Gibbons" userId="f619c6e5d38ed7a7" providerId="LiveId" clId="{DDFA8A72-A54B-4876-AE8B-18C461E667DC}" dt="2024-09-05T02:39:34.412" v="213" actId="47"/>
        <pc:sldMkLst>
          <pc:docMk/>
          <pc:sldMk cId="0" sldId="592"/>
        </pc:sldMkLst>
        <pc:spChg chg="mod">
          <ac:chgData name="Phil Gibbons" userId="f619c6e5d38ed7a7" providerId="LiveId" clId="{DDFA8A72-A54B-4876-AE8B-18C461E667DC}" dt="2024-09-05T02:38:10.394" v="212" actId="20577"/>
          <ac:spMkLst>
            <pc:docMk/>
            <pc:sldMk cId="0" sldId="592"/>
            <ac:spMk id="152578" creationId="{00000000-0000-0000-0000-000000000000}"/>
          </ac:spMkLst>
        </pc:spChg>
      </pc:sldChg>
      <pc:sldChg chg="add del">
        <pc:chgData name="Phil Gibbons" userId="f619c6e5d38ed7a7" providerId="LiveId" clId="{DDFA8A72-A54B-4876-AE8B-18C461E667DC}" dt="2024-09-05T03:42:52.272" v="631"/>
        <pc:sldMkLst>
          <pc:docMk/>
          <pc:sldMk cId="469508502" sldId="690"/>
        </pc:sldMkLst>
      </pc:sldChg>
      <pc:sldChg chg="add modTransition">
        <pc:chgData name="Phil Gibbons" userId="f619c6e5d38ed7a7" providerId="LiveId" clId="{DDFA8A72-A54B-4876-AE8B-18C461E667DC}" dt="2024-09-05T03:35:41.636" v="615"/>
        <pc:sldMkLst>
          <pc:docMk/>
          <pc:sldMk cId="2410783943" sldId="731"/>
        </pc:sldMkLst>
      </pc:sldChg>
      <pc:sldChg chg="add modTransition">
        <pc:chgData name="Phil Gibbons" userId="f619c6e5d38ed7a7" providerId="LiveId" clId="{DDFA8A72-A54B-4876-AE8B-18C461E667DC}" dt="2024-09-05T03:43:11.032" v="632"/>
        <pc:sldMkLst>
          <pc:docMk/>
          <pc:sldMk cId="384967574" sldId="734"/>
        </pc:sldMkLst>
      </pc:sldChg>
      <pc:sldChg chg="modSp mod modAnim">
        <pc:chgData name="Phil Gibbons" userId="f619c6e5d38ed7a7" providerId="LiveId" clId="{DDFA8A72-A54B-4876-AE8B-18C461E667DC}" dt="2024-09-05T02:39:56.622" v="224"/>
        <pc:sldMkLst>
          <pc:docMk/>
          <pc:sldMk cId="1049602835" sldId="736"/>
        </pc:sldMkLst>
        <pc:spChg chg="mod">
          <ac:chgData name="Phil Gibbons" userId="f619c6e5d38ed7a7" providerId="LiveId" clId="{DDFA8A72-A54B-4876-AE8B-18C461E667DC}" dt="2024-09-05T02:39:40.251" v="223" actId="20577"/>
          <ac:spMkLst>
            <pc:docMk/>
            <pc:sldMk cId="1049602835" sldId="736"/>
            <ac:spMk id="152578" creationId="{00000000-0000-0000-0000-000000000000}"/>
          </ac:spMkLst>
        </pc:spChg>
      </pc:sldChg>
      <pc:sldChg chg="modSp mod">
        <pc:chgData name="Phil Gibbons" userId="f619c6e5d38ed7a7" providerId="LiveId" clId="{DDFA8A72-A54B-4876-AE8B-18C461E667DC}" dt="2024-09-05T02:56:25.337" v="410" actId="20577"/>
        <pc:sldMkLst>
          <pc:docMk/>
          <pc:sldMk cId="1501040412" sldId="738"/>
        </pc:sldMkLst>
        <pc:spChg chg="mod">
          <ac:chgData name="Phil Gibbons" userId="f619c6e5d38ed7a7" providerId="LiveId" clId="{DDFA8A72-A54B-4876-AE8B-18C461E667DC}" dt="2024-09-05T02:56:25.337" v="410" actId="20577"/>
          <ac:spMkLst>
            <pc:docMk/>
            <pc:sldMk cId="1501040412" sldId="738"/>
            <ac:spMk id="9" creationId="{9FB2ACCF-3840-459C-BEED-2D939120C736}"/>
          </ac:spMkLst>
        </pc:spChg>
      </pc:sldChg>
      <pc:sldChg chg="del">
        <pc:chgData name="Phil Gibbons" userId="f619c6e5d38ed7a7" providerId="LiveId" clId="{DDFA8A72-A54B-4876-AE8B-18C461E667DC}" dt="2024-09-05T02:56:04.969" v="408" actId="47"/>
        <pc:sldMkLst>
          <pc:docMk/>
          <pc:sldMk cId="3117694744" sldId="744"/>
        </pc:sldMkLst>
      </pc:sldChg>
      <pc:sldChg chg="del">
        <pc:chgData name="Phil Gibbons" userId="f619c6e5d38ed7a7" providerId="LiveId" clId="{DDFA8A72-A54B-4876-AE8B-18C461E667DC}" dt="2024-09-05T03:07:30.337" v="414" actId="47"/>
        <pc:sldMkLst>
          <pc:docMk/>
          <pc:sldMk cId="1879118885" sldId="745"/>
        </pc:sldMkLst>
      </pc:sldChg>
      <pc:sldChg chg="del">
        <pc:chgData name="Phil Gibbons" userId="f619c6e5d38ed7a7" providerId="LiveId" clId="{DDFA8A72-A54B-4876-AE8B-18C461E667DC}" dt="2024-09-05T03:26:44.347" v="553" actId="47"/>
        <pc:sldMkLst>
          <pc:docMk/>
          <pc:sldMk cId="1900037107" sldId="746"/>
        </pc:sldMkLst>
      </pc:sldChg>
      <pc:sldChg chg="del">
        <pc:chgData name="Phil Gibbons" userId="f619c6e5d38ed7a7" providerId="LiveId" clId="{DDFA8A72-A54B-4876-AE8B-18C461E667DC}" dt="2024-09-05T03:33:34.987" v="593" actId="47"/>
        <pc:sldMkLst>
          <pc:docMk/>
          <pc:sldMk cId="242320430" sldId="748"/>
        </pc:sldMkLst>
      </pc:sldChg>
      <pc:sldChg chg="modSp">
        <pc:chgData name="Phil Gibbons" userId="f619c6e5d38ed7a7" providerId="LiveId" clId="{DDFA8A72-A54B-4876-AE8B-18C461E667DC}" dt="2024-09-05T02:51:29.891" v="295" actId="20577"/>
        <pc:sldMkLst>
          <pc:docMk/>
          <pc:sldMk cId="1232614053" sldId="754"/>
        </pc:sldMkLst>
        <pc:spChg chg="mod">
          <ac:chgData name="Phil Gibbons" userId="f619c6e5d38ed7a7" providerId="LiveId" clId="{DDFA8A72-A54B-4876-AE8B-18C461E667DC}" dt="2024-09-05T02:51:29.891" v="295" actId="20577"/>
          <ac:spMkLst>
            <pc:docMk/>
            <pc:sldMk cId="1232614053" sldId="754"/>
            <ac:spMk id="3" creationId="{21A45C9B-B589-4635-B2C1-D1DF2AF74382}"/>
          </ac:spMkLst>
        </pc:spChg>
      </pc:sldChg>
      <pc:sldChg chg="addSp modSp mod">
        <pc:chgData name="Phil Gibbons" userId="f619c6e5d38ed7a7" providerId="LiveId" clId="{DDFA8A72-A54B-4876-AE8B-18C461E667DC}" dt="2024-09-05T03:19:35.405" v="542" actId="122"/>
        <pc:sldMkLst>
          <pc:docMk/>
          <pc:sldMk cId="3141561369" sldId="755"/>
        </pc:sldMkLst>
        <pc:spChg chg="add mod">
          <ac:chgData name="Phil Gibbons" userId="f619c6e5d38ed7a7" providerId="LiveId" clId="{DDFA8A72-A54B-4876-AE8B-18C461E667DC}" dt="2024-09-05T03:18:44.078" v="538" actId="120"/>
          <ac:spMkLst>
            <pc:docMk/>
            <pc:sldMk cId="3141561369" sldId="755"/>
            <ac:spMk id="3" creationId="{4DC17E68-20F1-A1E0-1CC3-0142F52734F9}"/>
          </ac:spMkLst>
        </pc:spChg>
        <pc:spChg chg="mod">
          <ac:chgData name="Phil Gibbons" userId="f619c6e5d38ed7a7" providerId="LiveId" clId="{DDFA8A72-A54B-4876-AE8B-18C461E667DC}" dt="2024-09-05T03:19:35.405" v="542" actId="122"/>
          <ac:spMkLst>
            <pc:docMk/>
            <pc:sldMk cId="3141561369" sldId="755"/>
            <ac:spMk id="4" creationId="{360EC13F-E17E-49C6-835E-62C450450248}"/>
          </ac:spMkLst>
        </pc:spChg>
      </pc:sldChg>
      <pc:sldChg chg="modSp del mod">
        <pc:chgData name="Phil Gibbons" userId="f619c6e5d38ed7a7" providerId="LiveId" clId="{DDFA8A72-A54B-4876-AE8B-18C461E667DC}" dt="2024-09-04T20:02:25.731" v="26" actId="47"/>
        <pc:sldMkLst>
          <pc:docMk/>
          <pc:sldMk cId="601936755" sldId="756"/>
        </pc:sldMkLst>
        <pc:spChg chg="mod">
          <ac:chgData name="Phil Gibbons" userId="f619c6e5d38ed7a7" providerId="LiveId" clId="{DDFA8A72-A54B-4876-AE8B-18C461E667DC}" dt="2024-09-04T19:05:47.421" v="13" actId="20577"/>
          <ac:spMkLst>
            <pc:docMk/>
            <pc:sldMk cId="601936755" sldId="756"/>
            <ac:spMk id="4" creationId="{360EC13F-E17E-49C6-835E-62C450450248}"/>
          </ac:spMkLst>
        </pc:spChg>
      </pc:sldChg>
      <pc:sldChg chg="modSp mod ord">
        <pc:chgData name="Phil Gibbons" userId="f619c6e5d38ed7a7" providerId="LiveId" clId="{DDFA8A72-A54B-4876-AE8B-18C461E667DC}" dt="2024-09-05T03:32:15.273" v="586" actId="20577"/>
        <pc:sldMkLst>
          <pc:docMk/>
          <pc:sldMk cId="439950434" sldId="757"/>
        </pc:sldMkLst>
        <pc:spChg chg="mod">
          <ac:chgData name="Phil Gibbons" userId="f619c6e5d38ed7a7" providerId="LiveId" clId="{DDFA8A72-A54B-4876-AE8B-18C461E667DC}" dt="2024-09-05T03:32:15.273" v="586" actId="20577"/>
          <ac:spMkLst>
            <pc:docMk/>
            <pc:sldMk cId="439950434" sldId="757"/>
            <ac:spMk id="4" creationId="{360EC13F-E17E-49C6-835E-62C450450248}"/>
          </ac:spMkLst>
        </pc:spChg>
      </pc:sldChg>
      <pc:sldChg chg="modSp mod">
        <pc:chgData name="Phil Gibbons" userId="f619c6e5d38ed7a7" providerId="LiveId" clId="{DDFA8A72-A54B-4876-AE8B-18C461E667DC}" dt="2024-09-04T20:03:50.863" v="122" actId="20577"/>
        <pc:sldMkLst>
          <pc:docMk/>
          <pc:sldMk cId="946414090" sldId="758"/>
        </pc:sldMkLst>
        <pc:spChg chg="mod">
          <ac:chgData name="Phil Gibbons" userId="f619c6e5d38ed7a7" providerId="LiveId" clId="{DDFA8A72-A54B-4876-AE8B-18C461E667DC}" dt="2024-09-04T20:03:50.863" v="122" actId="20577"/>
          <ac:spMkLst>
            <pc:docMk/>
            <pc:sldMk cId="946414090" sldId="758"/>
            <ac:spMk id="4" creationId="{360EC13F-E17E-49C6-835E-62C450450248}"/>
          </ac:spMkLst>
        </pc:spChg>
      </pc:sldChg>
      <pc:sldChg chg="modSp add mod modTransition">
        <pc:chgData name="Phil Gibbons" userId="f619c6e5d38ed7a7" providerId="LiveId" clId="{DDFA8A72-A54B-4876-AE8B-18C461E667DC}" dt="2024-09-05T02:55:18.640" v="364" actId="20577"/>
        <pc:sldMkLst>
          <pc:docMk/>
          <pc:sldMk cId="230694384" sldId="759"/>
        </pc:sldMkLst>
        <pc:spChg chg="mod">
          <ac:chgData name="Phil Gibbons" userId="f619c6e5d38ed7a7" providerId="LiveId" clId="{DDFA8A72-A54B-4876-AE8B-18C461E667DC}" dt="2024-09-05T02:55:18.640" v="364" actId="20577"/>
          <ac:spMkLst>
            <pc:docMk/>
            <pc:sldMk cId="230694384" sldId="759"/>
            <ac:spMk id="14340" creationId="{00000000-0000-0000-0000-000000000000}"/>
          </ac:spMkLst>
        </pc:spChg>
      </pc:sldChg>
      <pc:sldChg chg="modSp add mod modTransition">
        <pc:chgData name="Phil Gibbons" userId="f619c6e5d38ed7a7" providerId="LiveId" clId="{DDFA8A72-A54B-4876-AE8B-18C461E667DC}" dt="2024-09-05T03:07:45.349" v="416" actId="207"/>
        <pc:sldMkLst>
          <pc:docMk/>
          <pc:sldMk cId="432158981" sldId="760"/>
        </pc:sldMkLst>
        <pc:spChg chg="mod">
          <ac:chgData name="Phil Gibbons" userId="f619c6e5d38ed7a7" providerId="LiveId" clId="{DDFA8A72-A54B-4876-AE8B-18C461E667DC}" dt="2024-09-05T03:07:45.349" v="416" actId="207"/>
          <ac:spMkLst>
            <pc:docMk/>
            <pc:sldMk cId="432158981" sldId="760"/>
            <ac:spMk id="14340" creationId="{00000000-0000-0000-0000-000000000000}"/>
          </ac:spMkLst>
        </pc:spChg>
      </pc:sldChg>
      <pc:sldChg chg="add modTransition">
        <pc:chgData name="Phil Gibbons" userId="f619c6e5d38ed7a7" providerId="LiveId" clId="{DDFA8A72-A54B-4876-AE8B-18C461E667DC}" dt="2024-09-05T03:25:50.491" v="548"/>
        <pc:sldMkLst>
          <pc:docMk/>
          <pc:sldMk cId="0" sldId="761"/>
        </pc:sldMkLst>
      </pc:sldChg>
      <pc:sldChg chg="modSp add mod">
        <pc:chgData name="Phil Gibbons" userId="f619c6e5d38ed7a7" providerId="LiveId" clId="{DDFA8A72-A54B-4876-AE8B-18C461E667DC}" dt="2024-09-05T03:26:38.702" v="552" actId="207"/>
        <pc:sldMkLst>
          <pc:docMk/>
          <pc:sldMk cId="4149024742" sldId="762"/>
        </pc:sldMkLst>
        <pc:spChg chg="mod">
          <ac:chgData name="Phil Gibbons" userId="f619c6e5d38ed7a7" providerId="LiveId" clId="{DDFA8A72-A54B-4876-AE8B-18C461E667DC}" dt="2024-09-05T03:26:38.702" v="552" actId="207"/>
          <ac:spMkLst>
            <pc:docMk/>
            <pc:sldMk cId="4149024742" sldId="762"/>
            <ac:spMk id="14340" creationId="{00000000-0000-0000-0000-000000000000}"/>
          </ac:spMkLst>
        </pc:spChg>
      </pc:sldChg>
      <pc:sldChg chg="add del">
        <pc:chgData name="Phil Gibbons" userId="f619c6e5d38ed7a7" providerId="LiveId" clId="{DDFA8A72-A54B-4876-AE8B-18C461E667DC}" dt="2024-09-05T03:29:52.564" v="562" actId="47"/>
        <pc:sldMkLst>
          <pc:docMk/>
          <pc:sldMk cId="0" sldId="763"/>
        </pc:sldMkLst>
      </pc:sldChg>
      <pc:sldChg chg="modSp add mod">
        <pc:chgData name="Phil Gibbons" userId="f619c6e5d38ed7a7" providerId="LiveId" clId="{DDFA8A72-A54B-4876-AE8B-18C461E667DC}" dt="2024-09-05T03:34:21.085" v="612" actId="20577"/>
        <pc:sldMkLst>
          <pc:docMk/>
          <pc:sldMk cId="1061745769" sldId="763"/>
        </pc:sldMkLst>
        <pc:spChg chg="mod">
          <ac:chgData name="Phil Gibbons" userId="f619c6e5d38ed7a7" providerId="LiveId" clId="{DDFA8A72-A54B-4876-AE8B-18C461E667DC}" dt="2024-09-05T03:34:21.085" v="612" actId="20577"/>
          <ac:spMkLst>
            <pc:docMk/>
            <pc:sldMk cId="1061745769" sldId="763"/>
            <ac:spMk id="14340" creationId="{00000000-0000-0000-0000-000000000000}"/>
          </ac:spMkLst>
        </pc:spChg>
      </pc:sldChg>
      <pc:sldChg chg="add del">
        <pc:chgData name="Phil Gibbons" userId="f619c6e5d38ed7a7" providerId="LiveId" clId="{DDFA8A72-A54B-4876-AE8B-18C461E667DC}" dt="2024-09-05T03:35:46.439" v="617" actId="47"/>
        <pc:sldMkLst>
          <pc:docMk/>
          <pc:sldMk cId="0" sldId="764"/>
        </pc:sldMkLst>
      </pc:sldChg>
      <pc:sldChg chg="add del">
        <pc:chgData name="Phil Gibbons" userId="f619c6e5d38ed7a7" providerId="LiveId" clId="{DDFA8A72-A54B-4876-AE8B-18C461E667DC}" dt="2024-09-05T03:32:27.294" v="587" actId="47"/>
        <pc:sldMkLst>
          <pc:docMk/>
          <pc:sldMk cId="1233805520" sldId="764"/>
        </pc:sldMkLst>
      </pc:sldChg>
      <pc:sldChg chg="add del">
        <pc:chgData name="Phil Gibbons" userId="f619c6e5d38ed7a7" providerId="LiveId" clId="{DDFA8A72-A54B-4876-AE8B-18C461E667DC}" dt="2024-09-05T03:35:45.063" v="616" actId="47"/>
        <pc:sldMkLst>
          <pc:docMk/>
          <pc:sldMk cId="0" sldId="765"/>
        </pc:sldMkLst>
      </pc:sldChg>
      <pc:sldMasterChg chg="delSldLayout">
        <pc:chgData name="Phil Gibbons" userId="f619c6e5d38ed7a7" providerId="LiveId" clId="{DDFA8A72-A54B-4876-AE8B-18C461E667DC}" dt="2024-09-05T03:32:27.294" v="587" actId="47"/>
        <pc:sldMasterMkLst>
          <pc:docMk/>
          <pc:sldMasterMk cId="0" sldId="2147483708"/>
        </pc:sldMasterMkLst>
        <pc:sldLayoutChg chg="del">
          <pc:chgData name="Phil Gibbons" userId="f619c6e5d38ed7a7" providerId="LiveId" clId="{DDFA8A72-A54B-4876-AE8B-18C461E667DC}" dt="2024-09-05T03:32:27.294" v="587" actId="47"/>
          <pc:sldLayoutMkLst>
            <pc:docMk/>
            <pc:sldMasterMk cId="0" sldId="2147483708"/>
            <pc:sldLayoutMk cId="0" sldId="2147483685"/>
          </pc:sldLayoutMkLst>
        </pc:sldLayoutChg>
      </pc:sldMasterChg>
      <pc:sldMasterChg chg="delSldLayout">
        <pc:chgData name="Phil Gibbons" userId="f619c6e5d38ed7a7" providerId="LiveId" clId="{DDFA8A72-A54B-4876-AE8B-18C461E667DC}" dt="2024-09-05T03:44:08.399" v="635" actId="47"/>
        <pc:sldMasterMkLst>
          <pc:docMk/>
          <pc:sldMasterMk cId="0" sldId="2147483709"/>
        </pc:sldMasterMkLst>
        <pc:sldLayoutChg chg="del">
          <pc:chgData name="Phil Gibbons" userId="f619c6e5d38ed7a7" providerId="LiveId" clId="{DDFA8A72-A54B-4876-AE8B-18C461E667DC}" dt="2024-09-05T03:44:08.399" v="635" actId="47"/>
          <pc:sldLayoutMkLst>
            <pc:docMk/>
            <pc:sldMasterMk cId="0" sldId="2147483709"/>
            <pc:sldLayoutMk cId="0"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You can ignore PF, IF, and any other things that show up in the square brackets that you haven’t heard of.  They’re processor state bits that you don’t have to care about unless you’re coding the OS kernel.</a:t>
            </a:r>
            <a:endParaRPr dirty="0"/>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1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25</a:t>
            </a:fld>
            <a:endParaRPr lang="en-US"/>
          </a:p>
        </p:txBody>
      </p:sp>
    </p:spTree>
    <p:extLst>
      <p:ext uri="{BB962C8B-B14F-4D97-AF65-F5344CB8AC3E}">
        <p14:creationId xmlns:p14="http://schemas.microsoft.com/office/powerpoint/2010/main" val="3102023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3</a:t>
            </a:fld>
            <a:endParaRPr lang="en-US"/>
          </a:p>
        </p:txBody>
      </p:sp>
    </p:spTree>
    <p:extLst>
      <p:ext uri="{BB962C8B-B14F-4D97-AF65-F5344CB8AC3E}">
        <p14:creationId xmlns:p14="http://schemas.microsoft.com/office/powerpoint/2010/main" val="3154966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38</a:t>
            </a:fld>
            <a:endParaRPr lang="en-US"/>
          </a:p>
        </p:txBody>
      </p:sp>
    </p:spTree>
    <p:extLst>
      <p:ext uri="{BB962C8B-B14F-4D97-AF65-F5344CB8AC3E}">
        <p14:creationId xmlns:p14="http://schemas.microsoft.com/office/powerpoint/2010/main" val="3240245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dirty="0"/>
              <a:t>We’re not going to get into exactly what these fields mean, what you should remember is that there’s always a part corresponding directly to the name of the assembly instruction – that’s called the opcode – and the rest of it somehow encodes the arguments.  R=0000, for instance, means RAX.</a:t>
            </a:r>
          </a:p>
        </p:txBody>
      </p:sp>
    </p:spTree>
    <p:extLst>
      <p:ext uri="{BB962C8B-B14F-4D97-AF65-F5344CB8AC3E}">
        <p14:creationId xmlns:p14="http://schemas.microsoft.com/office/powerpoint/2010/main" val="2750491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optimize initial test away when Test is known to be true first time because of initial condition </a:t>
            </a:r>
            <a:r>
              <a:rPr lang="en-US" dirty="0" err="1"/>
              <a:t>Init.</a:t>
            </a:r>
            <a:r>
              <a:rPr lang="en-US" dirty="0"/>
              <a:t>  E.g., for(</a:t>
            </a:r>
            <a:r>
              <a:rPr lang="en-US" dirty="0" err="1"/>
              <a:t>i</a:t>
            </a:r>
            <a:r>
              <a:rPr lang="en-US" dirty="0"/>
              <a:t>=0, </a:t>
            </a:r>
            <a:r>
              <a:rPr lang="en-US" dirty="0" err="1"/>
              <a:t>i</a:t>
            </a:r>
            <a:r>
              <a:rPr lang="en-US" dirty="0"/>
              <a:t> &lt; 8; </a:t>
            </a:r>
            <a:r>
              <a:rPr lang="en-US" dirty="0" err="1"/>
              <a:t>i</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A65B0C-B35D-4608-94F8-324A6C7A47D2}"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1979525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49</a:t>
            </a:fld>
            <a:endParaRPr lang="en-US"/>
          </a:p>
        </p:txBody>
      </p:sp>
    </p:spTree>
    <p:extLst>
      <p:ext uri="{BB962C8B-B14F-4D97-AF65-F5344CB8AC3E}">
        <p14:creationId xmlns:p14="http://schemas.microsoft.com/office/powerpoint/2010/main" val="4043309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8</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context you can always use is that </a:t>
            </a:r>
            <a:r>
              <a:rPr lang="en-US" dirty="0" err="1"/>
              <a:t>rsp</a:t>
            </a:r>
            <a:r>
              <a:rPr lang="en-US" dirty="0"/>
              <a:t> – stands for “register: stack pointer” – and rip – stands for “register: instruction pointer” – </a:t>
            </a:r>
            <a:r>
              <a:rPr lang="en-US" i="1" dirty="0"/>
              <a:t>always</a:t>
            </a:r>
            <a:r>
              <a:rPr lang="en-US" dirty="0"/>
              <a:t> hold pointers.  The hardware requires it.</a:t>
            </a:r>
          </a:p>
          <a:p>
            <a:r>
              <a:rPr lang="en-US" dirty="0"/>
              <a:t>(What about </a:t>
            </a:r>
            <a:r>
              <a:rPr lang="en-US" dirty="0" err="1"/>
              <a:t>rbp</a:t>
            </a:r>
            <a:r>
              <a:rPr lang="en-US" dirty="0"/>
              <a:t>? Well, its name </a:t>
            </a:r>
            <a:r>
              <a:rPr lang="en-US" i="1" dirty="0"/>
              <a:t>is</a:t>
            </a:r>
            <a:r>
              <a:rPr lang="en-US" dirty="0"/>
              <a:t> an acronym for something ending with “pointer” but, unlike </a:t>
            </a:r>
            <a:r>
              <a:rPr lang="en-US" dirty="0" err="1"/>
              <a:t>rsp</a:t>
            </a:r>
            <a:r>
              <a:rPr lang="en-US" dirty="0"/>
              <a:t> and rip, that doesn’t mean anything anymore.  It could be holding just a number, same as all the others.)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29784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10</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14</a:t>
            </a:fld>
            <a:endParaRPr lang="en-US"/>
          </a:p>
        </p:txBody>
      </p:sp>
    </p:spTree>
    <p:extLst>
      <p:ext uri="{BB962C8B-B14F-4D97-AF65-F5344CB8AC3E}">
        <p14:creationId xmlns:p14="http://schemas.microsoft.com/office/powerpoint/2010/main" val="427637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094287" y="2533651"/>
            <a:ext cx="5127625" cy="20574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903288" y="552451"/>
            <a:ext cx="5127625" cy="60198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1" name="Shape 61"/>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708012"/>
            <a:ext cx="77724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4" name="Shape 64"/>
          <p:cNvSpPr txBox="1">
            <a:spLocks noGrp="1"/>
          </p:cNvSpPr>
          <p:nvPr>
            <p:ph type="subTitle" idx="1"/>
          </p:nvPr>
        </p:nvSpPr>
        <p:spPr>
          <a:xfrm>
            <a:off x="685800" y="3886200"/>
            <a:ext cx="7677492" cy="17526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990000"/>
              </a:buClr>
              <a:buSzPts val="1200"/>
              <a:buFont typeface="Noto Sans Symbols"/>
              <a:buNone/>
              <a:defRPr sz="20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400"/>
              </a:spcBef>
              <a:spcAft>
                <a:spcPts val="0"/>
              </a:spcAft>
              <a:buClr>
                <a:schemeClr val="dk1"/>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0" name="Shape 70"/>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4" name="Shape 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62" y="445070"/>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6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480"/>
              </a:spcBef>
              <a:spcAft>
                <a:spcPts val="0"/>
              </a:spcAft>
              <a:buClr>
                <a:schemeClr val="dk1"/>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7" name="Shape 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1" name="Shape 91"/>
          <p:cNvSpPr txBox="1">
            <a:spLocks noGrp="1"/>
          </p:cNvSpPr>
          <p:nvPr>
            <p:ph type="body" idx="1"/>
          </p:nvPr>
        </p:nvSpPr>
        <p:spPr>
          <a:xfrm rot="5400000">
            <a:off x="1858962" y="-100013"/>
            <a:ext cx="4972050" cy="78962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98244" y="2188369"/>
            <a:ext cx="6105525" cy="218598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4" name="Shape 94"/>
          <p:cNvSpPr txBox="1">
            <a:spLocks noGrp="1"/>
          </p:cNvSpPr>
          <p:nvPr>
            <p:ph type="body" idx="1"/>
          </p:nvPr>
        </p:nvSpPr>
        <p:spPr>
          <a:xfrm rot="5400000">
            <a:off x="548482" y="76994"/>
            <a:ext cx="6105525" cy="640873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7" name="Shape 97"/>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62488" y="1362075"/>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3"/>
          </p:nvPr>
        </p:nvSpPr>
        <p:spPr>
          <a:xfrm>
            <a:off x="4662488" y="3924300"/>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02" name="Shape 102"/>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2" name="Shape 182"/>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4779169" y="2142332"/>
            <a:ext cx="5872163"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511969" y="123032"/>
            <a:ext cx="5872163" cy="61341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95930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7146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07213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969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6800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64160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5841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242580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0889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1674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7744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2" name="Shape 12"/>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3" name="Shape 13"/>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4" name="Shape 14"/>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53" name="Shape 53"/>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0" y="0"/>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55" name="Shape 55"/>
          <p:cNvSpPr txBox="1"/>
          <p:nvPr/>
        </p:nvSpPr>
        <p:spPr>
          <a:xfrm>
            <a:off x="9035143" y="6724952"/>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6" name="Shape 56"/>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1">
                <a:solidFill>
                  <a:srgbClr val="000000"/>
                </a:solidFill>
                <a:latin typeface="Arial Narrow"/>
                <a:ea typeface="Arial Narrow"/>
                <a:cs typeface="Arial Narrow"/>
                <a:sym typeface="Arial Narrow"/>
              </a:rPr>
              <a:t>‹#›</a:t>
            </a:fld>
            <a:endParaRPr sz="2400" b="1">
              <a:solidFill>
                <a:srgbClr val="000000"/>
              </a:solidFill>
              <a:latin typeface="Arial Narrow"/>
              <a:ea typeface="Arial Narrow"/>
              <a:cs typeface="Arial Narrow"/>
              <a:sym typeface="Arial Narrow"/>
            </a:endParaRPr>
          </a:p>
        </p:txBody>
      </p:sp>
      <p:sp>
        <p:nvSpPr>
          <p:cNvPr id="57" name="Shape 57"/>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Bryant and O’Hallaron, Computer Systems: A Programmer’s Perspective, Third Edition</a:t>
            </a:r>
            <a:endParaRPr/>
          </a:p>
        </p:txBody>
      </p:sp>
      <p:sp>
        <p:nvSpPr>
          <p:cNvPr id="58" name="Shape 58"/>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08" name="Shape 108"/>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09" name="Shape 109"/>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10" name="Shape 110"/>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51" name="Shape 151"/>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52" name="Shape 152"/>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53" name="Shape 153"/>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2" name="Shape 192"/>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93" name="Shape 193"/>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94" name="Shape 194"/>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95" name="Shape 195"/>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074"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8"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660876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1711960"/>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221838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addressing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dirty="0">
                <a:solidFill>
                  <a:schemeClr val="bg1">
                    <a:lumMod val="50000"/>
                  </a:schemeClr>
                </a:solidFill>
              </a:rPr>
              <a:t>Review of a few tricky bits from last time</a:t>
            </a:r>
          </a:p>
          <a:p>
            <a:r>
              <a:rPr lang="en-US" dirty="0"/>
              <a:t>Control: Condition codes</a:t>
            </a:r>
            <a:r>
              <a:rPr lang="en-US" b="0" dirty="0"/>
              <a:t>	</a:t>
            </a:r>
          </a:p>
          <a:p>
            <a:r>
              <a:rPr lang="en-US" dirty="0">
                <a:solidFill>
                  <a:schemeClr val="bg1">
                    <a:lumMod val="50000"/>
                  </a:schemeClr>
                </a:solidFill>
              </a:rPr>
              <a:t>Conditional branches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2306943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B33B-2144-41E8-B1DA-B346FB37FAA2}"/>
              </a:ext>
            </a:extLst>
          </p:cNvPr>
          <p:cNvSpPr>
            <a:spLocks noGrp="1"/>
          </p:cNvSpPr>
          <p:nvPr>
            <p:ph type="title"/>
          </p:nvPr>
        </p:nvSpPr>
        <p:spPr>
          <a:xfrm>
            <a:off x="381000" y="254000"/>
            <a:ext cx="8382000" cy="1143000"/>
          </a:xfrm>
        </p:spPr>
        <p:txBody>
          <a:bodyPr wrap="square" anchor="ctr">
            <a:normAutofit/>
          </a:bodyPr>
          <a:lstStyle/>
          <a:p>
            <a:r>
              <a:rPr lang="en-US" dirty="0"/>
              <a:t>Control flow </a:t>
            </a:r>
          </a:p>
        </p:txBody>
      </p:sp>
      <p:sp>
        <p:nvSpPr>
          <p:cNvPr id="8" name="Content Placeholder 2">
            <a:extLst>
              <a:ext uri="{FF2B5EF4-FFF2-40B4-BE49-F238E27FC236}">
                <a16:creationId xmlns:a16="http://schemas.microsoft.com/office/drawing/2014/main" id="{EDF3D8E4-EB94-4E31-92FA-92DF91C452D9}"/>
              </a:ext>
            </a:extLst>
          </p:cNvPr>
          <p:cNvSpPr>
            <a:spLocks noGrp="1"/>
          </p:cNvSpPr>
          <p:nvPr>
            <p:ph sz="half" idx="1"/>
          </p:nvPr>
        </p:nvSpPr>
        <p:spPr>
          <a:xfrm>
            <a:off x="381000" y="1397000"/>
            <a:ext cx="4114800" cy="5435600"/>
          </a:xfrm>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p:txBody>
      </p:sp>
      <p:sp>
        <p:nvSpPr>
          <p:cNvPr id="4" name="Flowchart: Process 3">
            <a:extLst>
              <a:ext uri="{FF2B5EF4-FFF2-40B4-BE49-F238E27FC236}">
                <a16:creationId xmlns:a16="http://schemas.microsoft.com/office/drawing/2014/main" id="{45E60F4F-CCC8-4F60-82FE-E1464594616C}"/>
              </a:ext>
            </a:extLst>
          </p:cNvPr>
          <p:cNvSpPr/>
          <p:nvPr/>
        </p:nvSpPr>
        <p:spPr bwMode="auto">
          <a:xfrm>
            <a:off x="6512016" y="1836238"/>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decision</a:t>
            </a:r>
          </a:p>
        </p:txBody>
      </p:sp>
      <p:sp>
        <p:nvSpPr>
          <p:cNvPr id="5" name="Flowchart: Decision 4">
            <a:extLst>
              <a:ext uri="{FF2B5EF4-FFF2-40B4-BE49-F238E27FC236}">
                <a16:creationId xmlns:a16="http://schemas.microsoft.com/office/drawing/2014/main" id="{7F5D1895-38BB-488E-ADAC-61C12BDC99CD}"/>
              </a:ext>
            </a:extLst>
          </p:cNvPr>
          <p:cNvSpPr/>
          <p:nvPr/>
        </p:nvSpPr>
        <p:spPr bwMode="auto">
          <a:xfrm>
            <a:off x="6326776" y="2684598"/>
            <a:ext cx="154141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x </a:t>
            </a:r>
            <a:r>
              <a:rPr kumimoji="0" lang="en-US" sz="1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rPr>
              <a:t>!= 0</a:t>
            </a:r>
            <a:endPar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Flowchart: Process 5">
            <a:extLst>
              <a:ext uri="{FF2B5EF4-FFF2-40B4-BE49-F238E27FC236}">
                <a16:creationId xmlns:a16="http://schemas.microsoft.com/office/drawing/2014/main" id="{C1017366-BF52-4B7A-ACC4-D7F84D29D86F}"/>
              </a:ext>
            </a:extLst>
          </p:cNvPr>
          <p:cNvSpPr/>
          <p:nvPr/>
        </p:nvSpPr>
        <p:spPr bwMode="auto">
          <a:xfrm>
            <a:off x="5704115"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op2</a:t>
            </a:r>
          </a:p>
        </p:txBody>
      </p:sp>
      <p:sp>
        <p:nvSpPr>
          <p:cNvPr id="9" name="Flowchart: Process 8">
            <a:extLst>
              <a:ext uri="{FF2B5EF4-FFF2-40B4-BE49-F238E27FC236}">
                <a16:creationId xmlns:a16="http://schemas.microsoft.com/office/drawing/2014/main" id="{9FB2ACCF-3840-459C-BEED-2D939120C736}"/>
              </a:ext>
            </a:extLst>
          </p:cNvPr>
          <p:cNvSpPr/>
          <p:nvPr/>
        </p:nvSpPr>
        <p:spPr bwMode="auto">
          <a:xfrm>
            <a:off x="7489371"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op1</a:t>
            </a:r>
          </a:p>
        </p:txBody>
      </p:sp>
      <p:sp>
        <p:nvSpPr>
          <p:cNvPr id="11" name="Flowchart: Process 10">
            <a:extLst>
              <a:ext uri="{FF2B5EF4-FFF2-40B4-BE49-F238E27FC236}">
                <a16:creationId xmlns:a16="http://schemas.microsoft.com/office/drawing/2014/main" id="{7CE3F1C7-91CB-4BC7-8219-ACEACABE0AFE}"/>
              </a:ext>
            </a:extLst>
          </p:cNvPr>
          <p:cNvSpPr/>
          <p:nvPr/>
        </p:nvSpPr>
        <p:spPr bwMode="auto">
          <a:xfrm>
            <a:off x="6518365" y="4933950"/>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return</a:t>
            </a:r>
          </a:p>
        </p:txBody>
      </p:sp>
      <p:cxnSp>
        <p:nvCxnSpPr>
          <p:cNvPr id="12" name="Connector: Elbow 11">
            <a:extLst>
              <a:ext uri="{FF2B5EF4-FFF2-40B4-BE49-F238E27FC236}">
                <a16:creationId xmlns:a16="http://schemas.microsoft.com/office/drawing/2014/main" id="{1232EC9B-64C5-4CC5-8B5E-77D88E0DE15B}"/>
              </a:ext>
            </a:extLst>
          </p:cNvPr>
          <p:cNvCxnSpPr>
            <a:stCxn id="5" idx="3"/>
            <a:endCxn id="9" idx="0"/>
          </p:cNvCxnSpPr>
          <p:nvPr/>
        </p:nvCxnSpPr>
        <p:spPr bwMode="auto">
          <a:xfrm>
            <a:off x="7868193" y="3049270"/>
            <a:ext cx="121921"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F6EAC9AE-44EA-4908-891D-D22BC6D87DD2}"/>
              </a:ext>
            </a:extLst>
          </p:cNvPr>
          <p:cNvCxnSpPr>
            <a:stCxn id="4" idx="2"/>
            <a:endCxn id="5" idx="0"/>
          </p:cNvCxnSpPr>
          <p:nvPr/>
        </p:nvCxnSpPr>
        <p:spPr bwMode="auto">
          <a:xfrm>
            <a:off x="7091136" y="2210707"/>
            <a:ext cx="6349" cy="47389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A840179B-7EEE-4F4F-9E34-99D9DCCDFD84}"/>
              </a:ext>
            </a:extLst>
          </p:cNvPr>
          <p:cNvCxnSpPr>
            <a:stCxn id="5" idx="1"/>
            <a:endCxn id="6" idx="0"/>
          </p:cNvCxnSpPr>
          <p:nvPr/>
        </p:nvCxnSpPr>
        <p:spPr bwMode="auto">
          <a:xfrm rot="10800000" flipV="1">
            <a:off x="6204858" y="3049270"/>
            <a:ext cx="121918"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9CC2C70F-24A3-4498-90CC-AF9EEF0C2DDE}"/>
              </a:ext>
            </a:extLst>
          </p:cNvPr>
          <p:cNvCxnSpPr>
            <a:stCxn id="6" idx="2"/>
            <a:endCxn id="11" idx="0"/>
          </p:cNvCxnSpPr>
          <p:nvPr/>
        </p:nvCxnSpPr>
        <p:spPr bwMode="auto">
          <a:xfrm rot="16200000" flipH="1">
            <a:off x="6244318" y="4080782"/>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27ED0DA7-1383-430E-AA19-63F42C889790}"/>
              </a:ext>
            </a:extLst>
          </p:cNvPr>
          <p:cNvCxnSpPr>
            <a:stCxn id="9" idx="2"/>
            <a:endCxn id="11" idx="0"/>
          </p:cNvCxnSpPr>
          <p:nvPr/>
        </p:nvCxnSpPr>
        <p:spPr bwMode="auto">
          <a:xfrm rot="5400000">
            <a:off x="7136947" y="4080782"/>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50104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B00-1793-41CA-925B-166F2E2059AE}"/>
              </a:ext>
            </a:extLst>
          </p:cNvPr>
          <p:cNvSpPr>
            <a:spLocks noGrp="1"/>
          </p:cNvSpPr>
          <p:nvPr>
            <p:ph type="title"/>
          </p:nvPr>
        </p:nvSpPr>
        <p:spPr/>
        <p:txBody>
          <a:bodyPr/>
          <a:lstStyle/>
          <a:p>
            <a:r>
              <a:rPr lang="en-US" dirty="0"/>
              <a:t>Control flow in assembly language</a:t>
            </a:r>
          </a:p>
        </p:txBody>
      </p:sp>
      <p:sp>
        <p:nvSpPr>
          <p:cNvPr id="3" name="Content Placeholder 2">
            <a:extLst>
              <a:ext uri="{FF2B5EF4-FFF2-40B4-BE49-F238E27FC236}">
                <a16:creationId xmlns:a16="http://schemas.microsoft.com/office/drawing/2014/main" id="{FF7F19D4-782C-49F3-BF69-DD77AE2CD555}"/>
              </a:ext>
            </a:extLst>
          </p:cNvPr>
          <p:cNvSpPr>
            <a:spLocks noGrp="1"/>
          </p:cNvSpPr>
          <p:nvPr>
            <p:ph sz="half" idx="1"/>
          </p:nvPr>
        </p:nvSpPr>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Content Placeholder 3">
            <a:extLst>
              <a:ext uri="{FF2B5EF4-FFF2-40B4-BE49-F238E27FC236}">
                <a16:creationId xmlns:a16="http://schemas.microsoft.com/office/drawing/2014/main" id="{CD7B0E01-F609-426D-89ED-041FBF20DE3F}"/>
              </a:ext>
            </a:extLst>
          </p:cNvPr>
          <p:cNvSpPr>
            <a:spLocks noGrp="1"/>
          </p:cNvSpPr>
          <p:nvPr>
            <p:ph sz="half" idx="2"/>
          </p:nvPr>
        </p:nvSpPr>
        <p:spPr/>
        <p:txBody>
          <a:bodyPr/>
          <a:lstStyle/>
          <a:p>
            <a:pPr marL="0" indent="0">
              <a:buNone/>
            </a:pPr>
            <a:r>
              <a:rPr lang="en-US" sz="1600" dirty="0">
                <a:latin typeface="Courier New" panose="02070309020205020404" pitchFamily="49" charset="0"/>
                <a:cs typeface="Courier New" panose="02070309020205020404" pitchFamily="49" charset="0"/>
              </a:rPr>
              <a:t>decision: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subq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testl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CC0000"/>
                </a:solidFill>
                <a:latin typeface="Courier New" panose="02070309020205020404" pitchFamily="49" charset="0"/>
                <a:cs typeface="Courier New" panose="02070309020205020404" pitchFamily="49" charset="0"/>
              </a:rPr>
              <a:t>je      .L2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op1</a:t>
            </a:r>
          </a:p>
          <a:p>
            <a:pPr marL="0" indent="0">
              <a:buNone/>
            </a:pPr>
            <a:r>
              <a:rPr lang="en-US" sz="1600" dirty="0">
                <a:latin typeface="Courier New" panose="02070309020205020404" pitchFamily="49" charset="0"/>
                <a:cs typeface="Courier New" panose="02070309020205020404" pitchFamily="49" charset="0"/>
              </a:rPr>
              <a:t>	</a:t>
            </a:r>
            <a:r>
              <a:rPr lang="en-US" sz="1600" dirty="0" err="1">
                <a:solidFill>
                  <a:srgbClr val="0070C0"/>
                </a:solidFill>
                <a:latin typeface="Courier New" panose="02070309020205020404" pitchFamily="49" charset="0"/>
                <a:cs typeface="Courier New" panose="02070309020205020404" pitchFamily="49" charset="0"/>
              </a:rPr>
              <a:t>jmp</a:t>
            </a:r>
            <a:r>
              <a:rPr lang="en-US" sz="1600" dirty="0">
                <a:solidFill>
                  <a:srgbClr val="0070C0"/>
                </a:solidFill>
                <a:latin typeface="Courier New" panose="02070309020205020404" pitchFamily="49" charset="0"/>
                <a:cs typeface="Courier New" panose="02070309020205020404" pitchFamily="49" charset="0"/>
              </a:rPr>
              <a:t>     .L1</a:t>
            </a:r>
          </a:p>
          <a:p>
            <a:pPr marL="0" indent="0">
              <a:buNone/>
            </a:pPr>
            <a:r>
              <a:rPr lang="en-US" sz="1600" dirty="0">
                <a:solidFill>
                  <a:srgbClr val="CC0000"/>
                </a:solidFill>
                <a:latin typeface="Courier New" panose="02070309020205020404" pitchFamily="49" charset="0"/>
                <a:cs typeface="Courier New" panose="02070309020205020404" pitchFamily="49" charset="0"/>
              </a:rPr>
              <a:t>.L2: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op2</a:t>
            </a:r>
          </a:p>
          <a:p>
            <a:pPr marL="0" indent="0">
              <a:buNone/>
            </a:pPr>
            <a:r>
              <a:rPr lang="en-US" sz="1600" dirty="0">
                <a:solidFill>
                  <a:srgbClr val="0070C0"/>
                </a:solidFill>
                <a:latin typeface="Courier New" panose="02070309020205020404" pitchFamily="49" charset="0"/>
                <a:cs typeface="Courier New" panose="02070309020205020404" pitchFamily="49" charset="0"/>
              </a:rPr>
              <a:t>.L1: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addq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ret</a:t>
            </a:r>
          </a:p>
        </p:txBody>
      </p:sp>
      <p:sp>
        <p:nvSpPr>
          <p:cNvPr id="5" name="Explosion: 8 Points 4">
            <a:extLst>
              <a:ext uri="{FF2B5EF4-FFF2-40B4-BE49-F238E27FC236}">
                <a16:creationId xmlns:a16="http://schemas.microsoft.com/office/drawing/2014/main" id="{B459C463-77AA-4887-88A2-9417E18425FB}"/>
              </a:ext>
            </a:extLst>
          </p:cNvPr>
          <p:cNvSpPr/>
          <p:nvPr/>
        </p:nvSpPr>
        <p:spPr bwMode="auto">
          <a:xfrm>
            <a:off x="4423954" y="4847046"/>
            <a:ext cx="4563292" cy="1985554"/>
          </a:xfrm>
          <a:prstGeom prst="irregularSeal1">
            <a:avLst/>
          </a:prstGeom>
          <a:solidFill>
            <a:srgbClr val="FFFF0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rPr>
              <a:t>It’s all done with GOTO!</a:t>
            </a:r>
            <a:endParaRPr kumimoji="0" lang="en-US" sz="2400" b="0" i="0" u="none" strike="noStrike" cap="none" normalizeH="0" baseline="0" dirty="0">
              <a:ln>
                <a:noFill/>
              </a:ln>
              <a:solidFill>
                <a:schemeClr val="accent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6617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Processor State (x86-64, Partial)</a:t>
            </a:r>
            <a:endParaRPr/>
          </a:p>
        </p:txBody>
      </p:sp>
      <p:sp>
        <p:nvSpPr>
          <p:cNvPr id="288" name="Shape 288"/>
          <p:cNvSpPr txBox="1">
            <a:spLocks noGrp="1"/>
          </p:cNvSpPr>
          <p:nvPr>
            <p:ph type="body" idx="1"/>
          </p:nvPr>
        </p:nvSpPr>
        <p:spPr>
          <a:xfrm>
            <a:off x="381000" y="1397000"/>
            <a:ext cx="33401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Information about currently executing program</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Temporary data</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rax</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runtime stack</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rsp</a:t>
            </a:r>
            <a:r>
              <a:rPr lang="en-US" sz="2000" b="0" i="0" u="none" strike="noStrike" cap="none" dirty="0">
                <a:solidFill>
                  <a:schemeClr val="dk1"/>
                </a:solidFill>
                <a:latin typeface="Calibri"/>
                <a:ea typeface="Calibri"/>
                <a:cs typeface="Calibri"/>
                <a:sym typeface="Calibri"/>
              </a:rPr>
              <a:t>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current code control point</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%rip</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Status of recent tests</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CF, ZF, SF, OF</a:t>
            </a:r>
            <a:r>
              <a:rPr lang="en-US" sz="2000" b="0" i="0" u="none" strike="noStrike" cap="none" dirty="0">
                <a:solidFill>
                  <a:schemeClr val="dk1"/>
                </a:solidFill>
                <a:latin typeface="Calibri"/>
                <a:ea typeface="Calibri"/>
                <a:cs typeface="Calibri"/>
                <a:sym typeface="Calibri"/>
              </a:rPr>
              <a:t> )</a:t>
            </a:r>
            <a:endParaRPr dirty="0"/>
          </a:p>
        </p:txBody>
      </p:sp>
      <p:sp>
        <p:nvSpPr>
          <p:cNvPr id="289" name="Shape 289"/>
          <p:cNvSpPr/>
          <p:nvPr/>
        </p:nvSpPr>
        <p:spPr>
          <a:xfrm>
            <a:off x="4466772" y="5410200"/>
            <a:ext cx="2057400" cy="308610"/>
          </a:xfrm>
          <a:prstGeom prst="rect">
            <a:avLst/>
          </a:prstGeom>
          <a:solidFill>
            <a:srgbClr val="D6D6F4"/>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lnSpc>
                <a:spcPct val="95000"/>
              </a:lnSpc>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%rip</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290" name="Shape 290"/>
          <p:cNvSpPr/>
          <p:nvPr/>
        </p:nvSpPr>
        <p:spPr>
          <a:xfrm>
            <a:off x="4466772" y="1828800"/>
            <a:ext cx="1146628"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Registers</a:t>
            </a:r>
            <a:endParaRPr sz="2000" b="1" dirty="0">
              <a:solidFill>
                <a:schemeClr val="dk1"/>
              </a:solidFill>
              <a:latin typeface="Calibri"/>
              <a:ea typeface="Calibri"/>
              <a:cs typeface="Calibri"/>
              <a:sym typeface="Calibri"/>
            </a:endParaRPr>
          </a:p>
        </p:txBody>
      </p:sp>
      <p:sp>
        <p:nvSpPr>
          <p:cNvPr id="291" name="Shape 291"/>
          <p:cNvSpPr/>
          <p:nvPr/>
        </p:nvSpPr>
        <p:spPr>
          <a:xfrm>
            <a:off x="1981200" y="5638800"/>
            <a:ext cx="18986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Current stack top</a:t>
            </a:r>
            <a:endParaRPr/>
          </a:p>
        </p:txBody>
      </p:sp>
      <p:sp>
        <p:nvSpPr>
          <p:cNvPr id="292" name="Shape 292"/>
          <p:cNvSpPr/>
          <p:nvPr/>
        </p:nvSpPr>
        <p:spPr>
          <a:xfrm>
            <a:off x="6676572" y="5334000"/>
            <a:ext cx="20637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Instruction pointer</a:t>
            </a:r>
            <a:endParaRPr/>
          </a:p>
        </p:txBody>
      </p:sp>
      <p:sp>
        <p:nvSpPr>
          <p:cNvPr id="293" name="Shape 293"/>
          <p:cNvSpPr/>
          <p:nvPr/>
        </p:nvSpPr>
        <p:spPr>
          <a:xfrm>
            <a:off x="44858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CF</a:t>
            </a:r>
            <a:endParaRPr dirty="0"/>
          </a:p>
        </p:txBody>
      </p:sp>
      <p:sp>
        <p:nvSpPr>
          <p:cNvPr id="294" name="Shape 294"/>
          <p:cNvSpPr/>
          <p:nvPr/>
        </p:nvSpPr>
        <p:spPr>
          <a:xfrm>
            <a:off x="51589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ZF</a:t>
            </a:r>
            <a:endParaRPr dirty="0"/>
          </a:p>
        </p:txBody>
      </p:sp>
      <p:sp>
        <p:nvSpPr>
          <p:cNvPr id="295" name="Shape 295"/>
          <p:cNvSpPr/>
          <p:nvPr/>
        </p:nvSpPr>
        <p:spPr>
          <a:xfrm>
            <a:off x="58320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SF</a:t>
            </a:r>
            <a:endParaRPr dirty="0"/>
          </a:p>
        </p:txBody>
      </p:sp>
      <p:sp>
        <p:nvSpPr>
          <p:cNvPr id="296" name="Shape 296"/>
          <p:cNvSpPr/>
          <p:nvPr/>
        </p:nvSpPr>
        <p:spPr>
          <a:xfrm>
            <a:off x="65051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OF</a:t>
            </a:r>
            <a:endParaRPr dirty="0"/>
          </a:p>
        </p:txBody>
      </p:sp>
      <p:sp>
        <p:nvSpPr>
          <p:cNvPr id="297" name="Shape 297"/>
          <p:cNvSpPr/>
          <p:nvPr/>
        </p:nvSpPr>
        <p:spPr>
          <a:xfrm>
            <a:off x="7189788" y="6019800"/>
            <a:ext cx="1801812"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Condition codes</a:t>
            </a:r>
            <a:endParaRPr/>
          </a:p>
        </p:txBody>
      </p:sp>
      <p:grpSp>
        <p:nvGrpSpPr>
          <p:cNvPr id="298" name="Shape 298"/>
          <p:cNvGrpSpPr/>
          <p:nvPr/>
        </p:nvGrpSpPr>
        <p:grpSpPr>
          <a:xfrm>
            <a:off x="4466772" y="2286000"/>
            <a:ext cx="4296228" cy="2743200"/>
            <a:chOff x="762000" y="1143000"/>
            <a:chExt cx="7518400" cy="4800600"/>
          </a:xfrm>
        </p:grpSpPr>
        <p:sp>
          <p:nvSpPr>
            <p:cNvPr id="299" name="Shape 299"/>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00" name="Shape 300"/>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301" name="Shape 301"/>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302" name="Shape 302"/>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303" name="Shape 303"/>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304" name="Shape 304"/>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305" name="Shape 305"/>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306" name="Shape 306"/>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307" name="Shape 307"/>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308" name="Shape 308"/>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09" name="Shape 309"/>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10" name="Shape 310"/>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311" name="Shape 311"/>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312" name="Shape 312"/>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313" name="Shape 313"/>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314" name="Shape 314"/>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grpSp>
      <p:cxnSp>
        <p:nvCxnSpPr>
          <p:cNvPr id="315" name="Shape 315"/>
          <p:cNvCxnSpPr>
            <a:endCxn id="299" idx="1"/>
          </p:cNvCxnSpPr>
          <p:nvPr/>
        </p:nvCxnSpPr>
        <p:spPr>
          <a:xfrm rot="10800000" flipH="1">
            <a:off x="3657672" y="4528457"/>
            <a:ext cx="809100" cy="1186500"/>
          </a:xfrm>
          <a:prstGeom prst="straightConnector1">
            <a:avLst/>
          </a:prstGeom>
          <a:solidFill>
            <a:schemeClr val="accent1"/>
          </a:solidFill>
          <a:ln w="25400" cap="flat" cmpd="sng">
            <a:solidFill>
              <a:srgbClr val="000000"/>
            </a:solidFill>
            <a:prstDash val="solid"/>
            <a:round/>
            <a:headEnd type="none" w="sm" len="sm"/>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 Codes (Implicit Setting)</a:t>
            </a:r>
            <a:endParaRPr/>
          </a:p>
        </p:txBody>
      </p:sp>
      <p:sp>
        <p:nvSpPr>
          <p:cNvPr id="321" name="Shape 321"/>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Single bit registers</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CF</a:t>
            </a:r>
            <a:r>
              <a:rPr lang="en-US" sz="2000" b="0" i="0" u="none" strike="noStrike" cap="none" dirty="0">
                <a:solidFill>
                  <a:schemeClr val="dk1"/>
                </a:solidFill>
                <a:latin typeface="Calibri"/>
                <a:ea typeface="Calibri"/>
                <a:cs typeface="Calibri"/>
                <a:sym typeface="Calibri"/>
              </a:rPr>
              <a:t>	 Carry Flag (for unsigned)	</a:t>
            </a:r>
            <a:r>
              <a:rPr lang="en-US" sz="2000" b="1" i="0" u="none" strike="noStrike" cap="none" dirty="0">
                <a:solidFill>
                  <a:schemeClr val="dk1"/>
                </a:solidFill>
                <a:latin typeface="Calibri"/>
                <a:ea typeface="Calibri"/>
                <a:cs typeface="Calibri"/>
                <a:sym typeface="Calibri"/>
              </a:rPr>
              <a:t>SF</a:t>
            </a:r>
            <a:r>
              <a:rPr lang="en-US" sz="2000" b="0" i="0" u="none" strike="noStrike" cap="none" dirty="0">
                <a:solidFill>
                  <a:schemeClr val="dk1"/>
                </a:solidFill>
                <a:latin typeface="Calibri"/>
                <a:ea typeface="Calibri"/>
                <a:cs typeface="Calibri"/>
                <a:sym typeface="Calibri"/>
              </a:rPr>
              <a:t>  Sign Flag (for signed)</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ZF</a:t>
            </a:r>
            <a:r>
              <a:rPr lang="en-US" sz="2000" b="0" i="0" u="none" strike="noStrike" cap="none" dirty="0">
                <a:solidFill>
                  <a:schemeClr val="dk1"/>
                </a:solidFill>
                <a:latin typeface="Calibri"/>
                <a:ea typeface="Calibri"/>
                <a:cs typeface="Calibri"/>
                <a:sym typeface="Calibri"/>
              </a:rPr>
              <a:t>	 Zero Flag		</a:t>
            </a:r>
            <a:r>
              <a:rPr lang="en-US" sz="2000" b="1" i="0" u="none" strike="noStrike" cap="none" dirty="0">
                <a:solidFill>
                  <a:schemeClr val="dk1"/>
                </a:solidFill>
                <a:latin typeface="Calibri"/>
                <a:ea typeface="Calibri"/>
                <a:cs typeface="Calibri"/>
                <a:sym typeface="Calibri"/>
              </a:rPr>
              <a:t>OF</a:t>
            </a:r>
            <a:r>
              <a:rPr lang="en-US" sz="2000" b="0" i="0" u="none" strike="noStrike" cap="none" dirty="0">
                <a:solidFill>
                  <a:schemeClr val="dk1"/>
                </a:solidFill>
                <a:latin typeface="Calibri"/>
                <a:ea typeface="Calibri"/>
                <a:cs typeface="Calibri"/>
                <a:sym typeface="Calibri"/>
              </a:rPr>
              <a:t>  Overflow Flag (for signed)</a:t>
            </a:r>
            <a:endParaRPr lang="en-US" dirty="0"/>
          </a:p>
          <a:p>
            <a:pPr marL="317500" marR="0" lvl="1" indent="-139700" algn="l" rtl="0">
              <a:spcBef>
                <a:spcPts val="500"/>
              </a:spcBef>
              <a:spcAft>
                <a:spcPts val="0"/>
              </a:spcAft>
              <a:buClr>
                <a:srgbClr val="990000"/>
              </a:buClr>
              <a:buSzPts val="2200"/>
              <a:buFont typeface="Noto Sans Symbols"/>
              <a:buChar char="▪"/>
            </a:pPr>
            <a:r>
              <a:rPr lang="en-US" sz="2400" b="1" i="0" u="none" strike="noStrike" cap="none" dirty="0">
                <a:solidFill>
                  <a:schemeClr val="dk1"/>
                </a:solidFill>
                <a:latin typeface="Calibri"/>
                <a:ea typeface="Calibri"/>
                <a:cs typeface="Calibri"/>
                <a:sym typeface="Calibri"/>
              </a:rPr>
              <a:t>GDB prints these </a:t>
            </a:r>
            <a:r>
              <a:rPr lang="en-US" sz="2400" b="1" dirty="0"/>
              <a:t>as one “</a:t>
            </a:r>
            <a:r>
              <a:rPr lang="en-US" sz="2400" b="1" dirty="0" err="1"/>
              <a:t>eflags</a:t>
            </a:r>
            <a:r>
              <a:rPr lang="en-US" sz="2400" b="1" dirty="0"/>
              <a:t>” register</a:t>
            </a:r>
            <a:br>
              <a:rPr lang="en-US" sz="2400" b="1" dirty="0"/>
            </a:br>
            <a:r>
              <a:rPr lang="en-US" sz="2400" b="1" dirty="0"/>
              <a:t>    </a:t>
            </a:r>
            <a:r>
              <a:rPr lang="en-US" sz="2400" b="1" dirty="0" err="1">
                <a:latin typeface="Courier New" panose="02070309020205020404" pitchFamily="49" charset="0"/>
                <a:cs typeface="Courier New" panose="02070309020205020404" pitchFamily="49" charset="0"/>
              </a:rPr>
              <a:t>eflags</a:t>
            </a:r>
            <a:r>
              <a:rPr lang="en-US" sz="2400" b="1" dirty="0">
                <a:latin typeface="Courier New" panose="02070309020205020404" pitchFamily="49" charset="0"/>
                <a:cs typeface="Courier New" panose="02070309020205020404" pitchFamily="49" charset="0"/>
              </a:rPr>
              <a:t>  0x246  [ PF ZF IF ] </a:t>
            </a:r>
            <a:r>
              <a:rPr lang="en-US" i="1" dirty="0">
                <a:latin typeface="Calibri" panose="020F0502020204030204" pitchFamily="34" charset="0"/>
                <a:cs typeface="Calibri" panose="020F0502020204030204" pitchFamily="34" charset="0"/>
              </a:rPr>
              <a:t>Z set, CSO clear</a:t>
            </a:r>
            <a:endParaRPr sz="2400" i="1" u="none" strike="noStrike" cap="none" dirty="0">
              <a:solidFill>
                <a:schemeClr val="dk1"/>
              </a:solidFill>
              <a:latin typeface="Calibri" panose="020F0502020204030204" pitchFamily="34" charset="0"/>
              <a:cs typeface="Calibri" panose="020F0502020204030204" pitchFamily="34" charset="0"/>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Implicitly set (as side effect) of arithmetic operations</a:t>
            </a:r>
            <a:endParaRPr dirty="0"/>
          </a:p>
          <a:p>
            <a:pPr marL="317500" marR="0" lvl="1" indent="0" algn="l" rtl="0">
              <a:spcBef>
                <a:spcPts val="500"/>
              </a:spcBef>
              <a:spcAft>
                <a:spcPts val="0"/>
              </a:spcAft>
              <a:buClr>
                <a:srgbClr val="990000"/>
              </a:buClr>
              <a:buSzPts val="2200"/>
              <a:buFont typeface="Noto Sans Symbols"/>
              <a:buNone/>
            </a:pPr>
            <a:r>
              <a:rPr lang="en-US" sz="2000" b="0" i="0" u="none" strike="noStrike" cap="none" dirty="0">
                <a:solidFill>
                  <a:schemeClr val="dk1"/>
                </a:solidFill>
                <a:latin typeface="Calibri"/>
                <a:ea typeface="Calibri"/>
                <a:cs typeface="Calibri"/>
                <a:sym typeface="Calibri"/>
              </a:rPr>
              <a:t>Example: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addq</a:t>
            </a:r>
            <a:r>
              <a:rPr lang="en-US" sz="2000" b="0" i="0" u="none" strike="noStrike" cap="none" dirty="0">
                <a:solidFill>
                  <a:schemeClr val="dk1"/>
                </a:solidFill>
                <a:latin typeface="Calibri"/>
                <a:ea typeface="Calibri"/>
                <a:cs typeface="Calibri"/>
                <a:sym typeface="Calibri"/>
              </a:rPr>
              <a:t> </a:t>
            </a:r>
            <a:r>
              <a:rPr lang="en-US" sz="2000" b="0" i="1" u="none" strike="noStrike" cap="none" dirty="0" err="1">
                <a:solidFill>
                  <a:schemeClr val="dk1"/>
                </a:solidFill>
                <a:latin typeface="Calibri"/>
                <a:ea typeface="Calibri"/>
                <a:cs typeface="Calibri"/>
                <a:sym typeface="Calibri"/>
              </a:rPr>
              <a:t>Src</a:t>
            </a:r>
            <a:r>
              <a:rPr lang="en-US" sz="2000" b="0" i="0" u="none" strike="noStrike" cap="none" dirty="0" err="1">
                <a:solidFill>
                  <a:schemeClr val="dk1"/>
                </a:solidFill>
                <a:latin typeface="Calibri"/>
                <a:ea typeface="Calibri"/>
                <a:cs typeface="Calibri"/>
                <a:sym typeface="Calibri"/>
              </a:rPr>
              <a:t>,</a:t>
            </a:r>
            <a:r>
              <a:rPr lang="en-US" sz="2000" b="0" i="1"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a+b</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CF set</a:t>
            </a:r>
            <a:r>
              <a:rPr lang="en-US" sz="2000" b="0" i="0" u="none" strike="noStrike" cap="none" dirty="0">
                <a:solidFill>
                  <a:schemeClr val="dk1"/>
                </a:solidFill>
                <a:latin typeface="Calibri"/>
                <a:ea typeface="Calibri"/>
                <a:cs typeface="Calibri"/>
                <a:sym typeface="Calibri"/>
              </a:rPr>
              <a:t> if carry out from most significant bit (unsigned overflow)</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ZF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0</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SF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&lt; 0</a:t>
            </a:r>
            <a:r>
              <a:rPr lang="en-US" sz="2000" b="0" i="0" u="none" strike="noStrike" cap="none" dirty="0">
                <a:solidFill>
                  <a:schemeClr val="dk1"/>
                </a:solidFill>
                <a:latin typeface="Calibri"/>
                <a:ea typeface="Calibri"/>
                <a:cs typeface="Calibri"/>
                <a:sym typeface="Calibri"/>
              </a:rPr>
              <a:t> (as signed)</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OF set</a:t>
            </a:r>
            <a:r>
              <a:rPr lang="en-US" sz="2000" b="0" i="0" u="none" strike="noStrike" cap="none" dirty="0">
                <a:solidFill>
                  <a:schemeClr val="dk1"/>
                </a:solidFill>
                <a:latin typeface="Calibri"/>
                <a:ea typeface="Calibri"/>
                <a:cs typeface="Calibri"/>
                <a:sym typeface="Calibri"/>
              </a:rPr>
              <a:t> if two’s-complement (signed) overflow</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(a&gt;0 &amp;&amp; b&gt;0 &amp;&amp; t&lt;0) || (a&lt;0 &amp;&amp; b&lt;0 &amp;&amp; t&gt;=0)</a:t>
            </a:r>
            <a:endParaRPr sz="2400" b="1" i="0" u="none" strike="noStrike" cap="none" dirty="0">
              <a:solidFill>
                <a:schemeClr val="dk1"/>
              </a:solidFill>
              <a:latin typeface="Calibri"/>
              <a:ea typeface="Calibri"/>
              <a:cs typeface="Calibri"/>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rgbClr val="990000"/>
                </a:solidFill>
                <a:latin typeface="Calibri"/>
                <a:ea typeface="Calibri"/>
                <a:cs typeface="Calibri"/>
                <a:sym typeface="Calibri"/>
              </a:rPr>
              <a:t>Not set by </a:t>
            </a:r>
            <a:r>
              <a:rPr lang="en-US" sz="2400" b="1" i="0" u="none" strike="noStrike" cap="none" dirty="0" err="1">
                <a:solidFill>
                  <a:srgbClr val="990000"/>
                </a:solidFill>
                <a:latin typeface="Courier New" panose="02070309020205020404" pitchFamily="49" charset="0"/>
                <a:ea typeface="Courier"/>
                <a:cs typeface="Courier New" panose="02070309020205020404" pitchFamily="49" charset="0"/>
                <a:sym typeface="Courier"/>
              </a:rPr>
              <a:t>leaq</a:t>
            </a:r>
            <a:r>
              <a:rPr lang="en-US" sz="2400" b="1" i="0" u="none" strike="noStrike" cap="none" dirty="0">
                <a:solidFill>
                  <a:srgbClr val="990000"/>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instruction</a:t>
            </a:r>
            <a:endParaRPr sz="24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ZF set when</a:t>
            </a:r>
            <a:endParaRPr sz="3600" b="1" i="0" u="none" strike="noStrike" cap="none">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237" name="Shape 237"/>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a:solidFill>
                  <a:srgbClr val="FFFFFF"/>
                </a:solidFill>
                <a:latin typeface="Times New Roman"/>
                <a:ea typeface="Times New Roman"/>
                <a:cs typeface="Times New Roman"/>
                <a:sym typeface="Times New Roman"/>
              </a:rPr>
              <a:t>Carnegie Mellon</a:t>
            </a:r>
            <a:endParaRPr/>
          </a:p>
        </p:txBody>
      </p:sp>
      <p:sp>
        <p:nvSpPr>
          <p:cNvPr id="238" name="Shape 238"/>
          <p:cNvSpPr txBox="1">
            <a:spLocks noGrp="1"/>
          </p:cNvSpPr>
          <p:nvPr>
            <p:ph type="ctrTitle"/>
          </p:nvPr>
        </p:nvSpPr>
        <p:spPr>
          <a:xfrm>
            <a:off x="685800" y="1447800"/>
            <a:ext cx="7772400" cy="25908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rgbClr val="000000"/>
                </a:solidFill>
                <a:latin typeface="Calibri"/>
                <a:ea typeface="Calibri"/>
                <a:cs typeface="Calibri"/>
                <a:sym typeface="Calibri"/>
              </a:rPr>
              <a:t>Machine-Level Programming II: Control</a:t>
            </a:r>
            <a:br>
              <a:rPr lang="en-US" sz="3600" b="0" i="0" u="none" strike="noStrike" cap="none" dirty="0">
                <a:solidFill>
                  <a:srgbClr val="000000"/>
                </a:solidFill>
                <a:latin typeface="Calibri"/>
                <a:ea typeface="Calibri"/>
                <a:cs typeface="Calibri"/>
                <a:sym typeface="Calibri"/>
              </a:rPr>
            </a:br>
            <a:br>
              <a:rPr lang="en-US" sz="36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15-213/14-513/15-513: Introduction to Computer Systems</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4</a:t>
            </a:r>
            <a:r>
              <a:rPr lang="en-US" sz="2000" b="0" i="0" u="none" strike="noStrike" cap="none" baseline="30000" dirty="0">
                <a:solidFill>
                  <a:srgbClr val="000000"/>
                </a:solidFill>
                <a:latin typeface="Calibri"/>
                <a:ea typeface="Calibri"/>
                <a:cs typeface="Calibri"/>
                <a:sym typeface="Calibri"/>
              </a:rPr>
              <a:t>th</a:t>
            </a:r>
            <a:r>
              <a:rPr lang="en-US" sz="2000" b="0" i="0" u="none" strike="noStrike" cap="none" dirty="0">
                <a:solidFill>
                  <a:srgbClr val="000000"/>
                </a:solidFill>
                <a:latin typeface="Calibri"/>
                <a:ea typeface="Calibri"/>
                <a:cs typeface="Calibri"/>
                <a:sym typeface="Calibri"/>
              </a:rPr>
              <a:t> Lecture, </a:t>
            </a:r>
            <a:r>
              <a:rPr lang="en-US" sz="2000" b="0" i="0" u="none" strike="noStrike" cap="none" dirty="0">
                <a:solidFill>
                  <a:srgbClr val="000000"/>
                </a:solidFill>
              </a:rPr>
              <a:t>Sept 5, 2024</a:t>
            </a:r>
            <a:endParaRPr sz="3600" b="1" i="0" u="none" strike="noStrike" cap="none" dirty="0">
              <a:solidFill>
                <a:schemeClr val="dk1"/>
              </a:solidFill>
              <a:latin typeface="Calibri"/>
              <a:ea typeface="Calibri"/>
              <a:cs typeface="Calibri"/>
              <a:sym typeface="Calibri"/>
            </a:endParaRPr>
          </a:p>
        </p:txBody>
      </p:sp>
      <p:sp>
        <p:nvSpPr>
          <p:cNvPr id="2" name="Subtitle 2">
            <a:extLst>
              <a:ext uri="{FF2B5EF4-FFF2-40B4-BE49-F238E27FC236}">
                <a16:creationId xmlns:a16="http://schemas.microsoft.com/office/drawing/2014/main" id="{E4AD10B8-4D86-5387-037A-7A9B04ECFF21}"/>
              </a:ext>
            </a:extLst>
          </p:cNvPr>
          <p:cNvSpPr>
            <a:spLocks noGrp="1"/>
          </p:cNvSpPr>
          <p:nvPr>
            <p:ph type="subTitle" idx="1"/>
          </p:nvPr>
        </p:nvSpPr>
        <p:spPr>
          <a:xfrm>
            <a:off x="136072" y="3886199"/>
            <a:ext cx="8871856" cy="2449287"/>
          </a:xfrm>
          <a:solidFill>
            <a:srgbClr val="FFFF00"/>
          </a:solidFill>
        </p:spPr>
        <p:txBody>
          <a:bodyPr/>
          <a:lstStyle/>
          <a:p>
            <a:pPr algn="ctr"/>
            <a:r>
              <a:rPr lang="en-US" b="1" dirty="0">
                <a:solidFill>
                  <a:srgbClr val="FF0000"/>
                </a:solidFill>
              </a:rPr>
              <a:t>While waiting for class to start:</a:t>
            </a:r>
          </a:p>
          <a:p>
            <a:r>
              <a:rPr lang="en-US" dirty="0"/>
              <a:t>login to a shark machine, then type</a:t>
            </a:r>
          </a:p>
          <a:p>
            <a:br>
              <a:rPr lang="en-US" dirty="0"/>
            </a:br>
            <a:r>
              <a:rPr lang="en-US" sz="1800" dirty="0" err="1">
                <a:latin typeface="Courier New" panose="02070309020205020404" pitchFamily="49" charset="0"/>
                <a:cs typeface="Courier New" panose="02070309020205020404" pitchFamily="49" charset="0"/>
              </a:rPr>
              <a:t>wget</a:t>
            </a:r>
            <a:r>
              <a:rPr lang="en-US" sz="1800" dirty="0">
                <a:latin typeface="Courier New" panose="02070309020205020404" pitchFamily="49" charset="0"/>
                <a:cs typeface="Courier New" panose="02070309020205020404" pitchFamily="49" charset="0"/>
              </a:rPr>
              <a:t> http://www.cs.cmu.edu/~213/activities/machine-control.pdf</a:t>
            </a:r>
          </a:p>
          <a:p>
            <a:r>
              <a:rPr lang="en-US" sz="1800" dirty="0" err="1">
                <a:latin typeface="Courier New" panose="02070309020205020404" pitchFamily="49" charset="0"/>
                <a:cs typeface="Courier New" panose="02070309020205020404" pitchFamily="49" charset="0"/>
              </a:rPr>
              <a:t>wget</a:t>
            </a:r>
            <a:r>
              <a:rPr lang="en-US" sz="1800" dirty="0">
                <a:latin typeface="Courier New" panose="02070309020205020404" pitchFamily="49" charset="0"/>
                <a:cs typeface="Courier New" panose="02070309020205020404" pitchFamily="49" charset="0"/>
              </a:rPr>
              <a:t> http://www.cs.cmu.edu/~213/activities/machine-control.tar</a:t>
            </a:r>
          </a:p>
          <a:p>
            <a:r>
              <a:rPr lang="en-US" sz="1800" dirty="0">
                <a:latin typeface="Courier New" panose="02070309020205020404" pitchFamily="49" charset="0"/>
                <a:cs typeface="Courier New" panose="02070309020205020404" pitchFamily="49" charset="0"/>
              </a:rPr>
              <a:t>tar </a:t>
            </a:r>
            <a:r>
              <a:rPr lang="en-US" sz="1800" dirty="0" err="1">
                <a:latin typeface="Courier New" panose="02070309020205020404" pitchFamily="49" charset="0"/>
                <a:cs typeface="Courier New" panose="02070309020205020404" pitchFamily="49" charset="0"/>
              </a:rPr>
              <a:t>xf</a:t>
            </a:r>
            <a:r>
              <a:rPr lang="en-US" sz="1800" dirty="0">
                <a:latin typeface="Courier New" panose="02070309020205020404" pitchFamily="49" charset="0"/>
                <a:cs typeface="Courier New" panose="02070309020205020404" pitchFamily="49" charset="0"/>
              </a:rPr>
              <a:t> machine-control.tar</a:t>
            </a:r>
          </a:p>
          <a:p>
            <a:r>
              <a:rPr lang="en-US" sz="1800" dirty="0">
                <a:latin typeface="Courier New" panose="02070309020205020404" pitchFamily="49" charset="0"/>
                <a:cs typeface="Courier New" panose="02070309020205020404" pitchFamily="49" charset="0"/>
              </a:rPr>
              <a:t>cd machine-control</a:t>
            </a:r>
            <a:endParaRPr lang="en-US" sz="2400" dirty="0">
              <a:latin typeface="Courier New" panose="02070309020205020404" pitchFamily="49" charset="0"/>
              <a:cs typeface="Courier New" panose="02070309020205020404" pitchFamily="49"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dirty="0"/>
              <a:t>S</a:t>
            </a:r>
            <a:r>
              <a:rPr lang="en-US" sz="3600" b="1" i="0" u="none" strike="noStrike" cap="none" dirty="0">
                <a:solidFill>
                  <a:schemeClr val="dk1"/>
                </a:solidFill>
                <a:latin typeface="Calibri"/>
                <a:ea typeface="Calibri"/>
                <a:cs typeface="Calibri"/>
                <a:sym typeface="Calibri"/>
              </a:rPr>
              <a:t>F set when</a:t>
            </a:r>
            <a:endParaRPr sz="3600" b="1" i="0" u="none" strike="noStrike" cap="none" dirty="0">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328850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CF set </a:t>
            </a:r>
            <a:r>
              <a:rPr lang="en-US" dirty="0"/>
              <a:t>when</a:t>
            </a:r>
          </a:p>
        </p:txBody>
      </p:sp>
      <p:sp>
        <p:nvSpPr>
          <p:cNvPr id="4" name="Rectangle 3"/>
          <p:cNvSpPr/>
          <p:nvPr/>
        </p:nvSpPr>
        <p:spPr bwMode="auto">
          <a:xfrm>
            <a:off x="2707341" y="1604682"/>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5" name="Rectangle 4"/>
          <p:cNvSpPr/>
          <p:nvPr/>
        </p:nvSpPr>
        <p:spPr bwMode="auto">
          <a:xfrm>
            <a:off x="2707341" y="210670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7" name="Straight Connector 6"/>
          <p:cNvCxnSpPr/>
          <p:nvPr/>
        </p:nvCxnSpPr>
        <p:spPr bwMode="auto">
          <a:xfrm>
            <a:off x="1990165" y="2770094"/>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9" name="TextBox 8"/>
          <p:cNvSpPr txBox="1"/>
          <p:nvPr/>
        </p:nvSpPr>
        <p:spPr>
          <a:xfrm>
            <a:off x="2141982" y="1872919"/>
            <a:ext cx="457200" cy="461665"/>
          </a:xfrm>
          <a:prstGeom prst="rect">
            <a:avLst/>
          </a:prstGeom>
          <a:noFill/>
        </p:spPr>
        <p:txBody>
          <a:bodyPr wrap="square" rtlCol="0">
            <a:spAutoFit/>
          </a:bodyPr>
          <a:lstStyle/>
          <a:p>
            <a:r>
              <a:rPr lang="en-US" sz="2400" dirty="0"/>
              <a:t>+</a:t>
            </a:r>
          </a:p>
        </p:txBody>
      </p:sp>
      <p:sp>
        <p:nvSpPr>
          <p:cNvPr id="10" name="Rectangle 9"/>
          <p:cNvSpPr/>
          <p:nvPr/>
        </p:nvSpPr>
        <p:spPr bwMode="auto">
          <a:xfrm>
            <a:off x="2707341" y="2904565"/>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latin typeface="Courier New" panose="02070309020205020404" pitchFamily="49" charset="0"/>
                <a:cs typeface="Courier New" panose="02070309020205020404" pitchFamily="49" charset="0"/>
              </a:rPr>
              <a:t>xxxxxxxxxxxxx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1" name="TextBox 10"/>
          <p:cNvSpPr txBox="1"/>
          <p:nvPr/>
        </p:nvSpPr>
        <p:spPr>
          <a:xfrm>
            <a:off x="2370582" y="2963730"/>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sp>
        <p:nvSpPr>
          <p:cNvPr id="3" name="TextBox 2">
            <a:extLst>
              <a:ext uri="{FF2B5EF4-FFF2-40B4-BE49-F238E27FC236}">
                <a16:creationId xmlns:a16="http://schemas.microsoft.com/office/drawing/2014/main" id="{2B9CDA50-41BB-446A-86E0-40363CE16F06}"/>
              </a:ext>
            </a:extLst>
          </p:cNvPr>
          <p:cNvSpPr txBox="1"/>
          <p:nvPr/>
        </p:nvSpPr>
        <p:spPr>
          <a:xfrm>
            <a:off x="2063528" y="6078215"/>
            <a:ext cx="4966295"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For unsigned arithmetic, this reports overflow</a:t>
            </a:r>
          </a:p>
        </p:txBody>
      </p:sp>
      <p:grpSp>
        <p:nvGrpSpPr>
          <p:cNvPr id="6" name="Group 5">
            <a:extLst>
              <a:ext uri="{FF2B5EF4-FFF2-40B4-BE49-F238E27FC236}">
                <a16:creationId xmlns:a16="http://schemas.microsoft.com/office/drawing/2014/main" id="{D0E0DA0B-E262-4B93-BC72-478B7D664DE0}"/>
              </a:ext>
            </a:extLst>
          </p:cNvPr>
          <p:cNvGrpSpPr/>
          <p:nvPr/>
        </p:nvGrpSpPr>
        <p:grpSpPr>
          <a:xfrm>
            <a:off x="1990164" y="4068626"/>
            <a:ext cx="5262282" cy="1801907"/>
            <a:chOff x="1990164" y="4068626"/>
            <a:chExt cx="5262282" cy="1801907"/>
          </a:xfrm>
        </p:grpSpPr>
        <p:sp>
          <p:nvSpPr>
            <p:cNvPr id="12" name="Rectangle 11">
              <a:extLst>
                <a:ext uri="{FF2B5EF4-FFF2-40B4-BE49-F238E27FC236}">
                  <a16:creationId xmlns:a16="http://schemas.microsoft.com/office/drawing/2014/main" id="{D30D5466-50A8-4989-9386-DC017859BEE4}"/>
                </a:ext>
              </a:extLst>
            </p:cNvPr>
            <p:cNvSpPr/>
            <p:nvPr/>
          </p:nvSpPr>
          <p:spPr bwMode="auto">
            <a:xfrm>
              <a:off x="2707340" y="406862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0xxxxxxxxxxxx...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3" name="Rectangle 12">
              <a:extLst>
                <a:ext uri="{FF2B5EF4-FFF2-40B4-BE49-F238E27FC236}">
                  <a16:creationId xmlns:a16="http://schemas.microsoft.com/office/drawing/2014/main" id="{731DC4EE-8735-4997-94FD-D35E79343EAE}"/>
                </a:ext>
              </a:extLst>
            </p:cNvPr>
            <p:cNvSpPr/>
            <p:nvPr/>
          </p:nvSpPr>
          <p:spPr bwMode="auto">
            <a:xfrm>
              <a:off x="2707340" y="4570650"/>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4" name="Straight Connector 13">
              <a:extLst>
                <a:ext uri="{FF2B5EF4-FFF2-40B4-BE49-F238E27FC236}">
                  <a16:creationId xmlns:a16="http://schemas.microsoft.com/office/drawing/2014/main" id="{B9B6EC14-41AB-4CE4-8B87-A455B036572C}"/>
                </a:ext>
              </a:extLst>
            </p:cNvPr>
            <p:cNvCxnSpPr/>
            <p:nvPr/>
          </p:nvCxnSpPr>
          <p:spPr bwMode="auto">
            <a:xfrm>
              <a:off x="1990164" y="5234038"/>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44F29907-ABF2-47FC-9B0D-CA56A7C80696}"/>
                </a:ext>
              </a:extLst>
            </p:cNvPr>
            <p:cNvSpPr txBox="1"/>
            <p:nvPr/>
          </p:nvSpPr>
          <p:spPr>
            <a:xfrm>
              <a:off x="2141982" y="4319638"/>
              <a:ext cx="457200" cy="400110"/>
            </a:xfrm>
            <a:prstGeom prst="rect">
              <a:avLst/>
            </a:prstGeom>
            <a:noFill/>
          </p:spPr>
          <p:txBody>
            <a:bodyPr wrap="square" rtlCol="0">
              <a:spAutoFit/>
            </a:bodyPr>
            <a:lstStyle/>
            <a:p>
              <a:r>
                <a:rPr lang="en-US" sz="2000" dirty="0"/>
                <a:t>_</a:t>
              </a:r>
            </a:p>
          </p:txBody>
        </p:sp>
        <p:sp>
          <p:nvSpPr>
            <p:cNvPr id="16" name="Rectangle 15">
              <a:extLst>
                <a:ext uri="{FF2B5EF4-FFF2-40B4-BE49-F238E27FC236}">
                  <a16:creationId xmlns:a16="http://schemas.microsoft.com/office/drawing/2014/main" id="{9CF7245C-E525-4050-A737-48F4CC9C89FD}"/>
                </a:ext>
              </a:extLst>
            </p:cNvPr>
            <p:cNvSpPr/>
            <p:nvPr/>
          </p:nvSpPr>
          <p:spPr bwMode="auto">
            <a:xfrm>
              <a:off x="2707340" y="5368509"/>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7" name="TextBox 16">
              <a:extLst>
                <a:ext uri="{FF2B5EF4-FFF2-40B4-BE49-F238E27FC236}">
                  <a16:creationId xmlns:a16="http://schemas.microsoft.com/office/drawing/2014/main" id="{EF8844C9-CD86-4390-BFD5-A309109CB972}"/>
                </a:ext>
              </a:extLst>
            </p:cNvPr>
            <p:cNvSpPr txBox="1"/>
            <p:nvPr/>
          </p:nvSpPr>
          <p:spPr>
            <a:xfrm>
              <a:off x="2361302" y="4129142"/>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grpSp>
      <p:sp>
        <p:nvSpPr>
          <p:cNvPr id="18" name="TextBox 17">
            <a:extLst>
              <a:ext uri="{FF2B5EF4-FFF2-40B4-BE49-F238E27FC236}">
                <a16:creationId xmlns:a16="http://schemas.microsoft.com/office/drawing/2014/main" id="{111DFDBA-AEDF-40CB-A1F7-39AF2A046538}"/>
              </a:ext>
            </a:extLst>
          </p:cNvPr>
          <p:cNvSpPr txBox="1"/>
          <p:nvPr/>
        </p:nvSpPr>
        <p:spPr>
          <a:xfrm>
            <a:off x="7686103" y="2003208"/>
            <a:ext cx="96064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Carry</a:t>
            </a:r>
          </a:p>
        </p:txBody>
      </p:sp>
      <p:sp>
        <p:nvSpPr>
          <p:cNvPr id="19" name="TextBox 18">
            <a:extLst>
              <a:ext uri="{FF2B5EF4-FFF2-40B4-BE49-F238E27FC236}">
                <a16:creationId xmlns:a16="http://schemas.microsoft.com/office/drawing/2014/main" id="{3C010D2E-2ED6-42F5-8C4C-3336046C4B12}"/>
              </a:ext>
            </a:extLst>
          </p:cNvPr>
          <p:cNvSpPr txBox="1"/>
          <p:nvPr/>
        </p:nvSpPr>
        <p:spPr>
          <a:xfrm>
            <a:off x="7537472" y="4437955"/>
            <a:ext cx="1257909"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Borrow</a:t>
            </a:r>
          </a:p>
        </p:txBody>
      </p:sp>
    </p:spTree>
    <p:extLst>
      <p:ext uri="{BB962C8B-B14F-4D97-AF65-F5344CB8AC3E}">
        <p14:creationId xmlns:p14="http://schemas.microsoft.com/office/powerpoint/2010/main" val="39566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OF set when</a:t>
            </a:r>
            <a:endParaRPr sz="3600" b="1" i="0" u="none" strike="noStrike" cap="none">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w</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53" name="Shape 353"/>
          <p:cNvSpPr txBox="1"/>
          <p:nvPr/>
        </p:nvSpPr>
        <p:spPr>
          <a:xfrm>
            <a:off x="1135604" y="4195482"/>
            <a:ext cx="4140484"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dirty="0">
                <a:solidFill>
                  <a:srgbClr val="000000"/>
                </a:solidFill>
                <a:latin typeface="Gill Sans"/>
                <a:ea typeface="Gill Sans"/>
                <a:cs typeface="Gill Sans"/>
                <a:sym typeface="Gill Sans"/>
              </a:rPr>
              <a:t>w == y &amp;&amp; w </a:t>
            </a:r>
            <a:r>
              <a:rPr lang="en-US" sz="4200" dirty="0">
                <a:latin typeface="Gill Sans"/>
                <a:ea typeface="Gill Sans"/>
                <a:cs typeface="Gill Sans"/>
                <a:sym typeface="Gill Sans"/>
              </a:rPr>
              <a:t>!= z</a:t>
            </a:r>
            <a:endParaRPr sz="4200"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55939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Compare Instruction</a:t>
            </a:r>
            <a:endParaRPr lang="en-US" dirty="0"/>
          </a:p>
        </p:txBody>
      </p:sp>
      <mc:AlternateContent xmlns:mc="http://schemas.openxmlformats.org/markup-compatibility/2006" xmlns:a14="http://schemas.microsoft.com/office/drawing/2010/main">
        <mc:Choice Requires="a14">
          <p:sp>
            <p:nvSpPr>
              <p:cNvPr id="365" name="Shape 365"/>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err="1">
                    <a:latin typeface="Courier New" panose="02070309020205020404" pitchFamily="49" charset="0"/>
                    <a:cs typeface="Courier New" panose="02070309020205020404" pitchFamily="49" charset="0"/>
                    <a:sym typeface="Calibri"/>
                  </a:rPr>
                  <a:t>cmp</a:t>
                </a:r>
                <a:r>
                  <a:rPr lang="en-US">
                    <a:latin typeface="Courier New" panose="02070309020205020404" pitchFamily="49" charset="0"/>
                    <a:cs typeface="Courier New" panose="02070309020205020404" pitchFamily="49" charset="0"/>
                    <a:sym typeface="Calibri"/>
                  </a:rPr>
                  <a:t> a, b</a:t>
                </a:r>
                <a:endParaRPr lang="en-US" dirty="0">
                  <a:latin typeface="Courier New" panose="02070309020205020404" pitchFamily="49" charset="0"/>
                  <a:cs typeface="Courier New" panose="02070309020205020404" pitchFamily="49" charset="0"/>
                  <a:sym typeface="Calibri"/>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sub</a:t>
                </a:r>
                <a:r>
                  <a:rPr lang="en-US" dirty="0"/>
                  <a:t>)</a:t>
                </a:r>
              </a:p>
              <a:p>
                <a:pPr lvl="1"/>
                <a:r>
                  <a:rPr lang="en-US" dirty="0"/>
                  <a:t>Sets condition codes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Used for </a:t>
                </a:r>
                <a:r>
                  <a:rPr lang="en-US" b="1" dirty="0">
                    <a:latin typeface="Courier New" panose="02070309020205020404" pitchFamily="49" charset="0"/>
                    <a:cs typeface="Courier New" panose="02070309020205020404" pitchFamily="49" charset="0"/>
                  </a:rPr>
                  <a:t>if (a &lt; b) { … }</a:t>
                </a:r>
                <a:br>
                  <a:rPr lang="en-US" b="1" dirty="0">
                    <a:latin typeface="Courier New" panose="02070309020205020404" pitchFamily="49" charset="0"/>
                    <a:cs typeface="Courier New" panose="02070309020205020404" pitchFamily="49" charset="0"/>
                  </a:rPr>
                </a:br>
                <a:r>
                  <a:rPr lang="en-US" dirty="0"/>
                  <a:t>whenever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isn’t needed for anything else</a:t>
                </a:r>
              </a:p>
            </p:txBody>
          </p:sp>
        </mc:Choice>
        <mc:Fallback xmlns="">
          <p:sp>
            <p:nvSpPr>
              <p:cNvPr id="365" name="Shape 365"/>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Test Instruction</a:t>
            </a:r>
            <a:endParaRPr lang="en-US" dirty="0"/>
          </a:p>
        </p:txBody>
      </p:sp>
      <mc:AlternateContent xmlns:mc="http://schemas.openxmlformats.org/markup-compatibility/2006" xmlns:a14="http://schemas.microsoft.com/office/drawing/2010/main">
        <mc:Choice Requires="a14">
          <p:sp>
            <p:nvSpPr>
              <p:cNvPr id="371" name="Shape 371"/>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a:latin typeface="Courier New" panose="02070309020205020404" pitchFamily="49" charset="0"/>
                    <a:cs typeface="Courier New" panose="02070309020205020404" pitchFamily="49" charset="0"/>
                    <a:sym typeface="Calibri"/>
                  </a:rPr>
                  <a:t>test a, b</a:t>
                </a:r>
                <a:endParaRPr lang="en-US" dirty="0">
                  <a:latin typeface="Courier New" panose="02070309020205020404" pitchFamily="49" charset="0"/>
                  <a:cs typeface="Courier New" panose="02070309020205020404" pitchFamily="49" charset="0"/>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&amp;</m:t>
                    </m:r>
                    <m:r>
                      <a:rPr lang="en-US" b="0" i="1" smtClean="0">
                        <a:latin typeface="Cambria Math" panose="02040503050406030204" pitchFamily="18" charset="0"/>
                        <a:ea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and</a:t>
                </a:r>
                <a:r>
                  <a:rPr lang="en-US" dirty="0"/>
                  <a:t>)</a:t>
                </a:r>
              </a:p>
              <a:p>
                <a:pPr lvl="1"/>
                <a:r>
                  <a:rPr lang="en-US" dirty="0"/>
                  <a:t>Sets condition codes (only SF and ZF)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rX</a:t>
                </a:r>
                <a:br>
                  <a:rPr lang="en-US" dirty="0"/>
                </a:br>
                <a:r>
                  <a:rPr lang="en-US" dirty="0"/>
                  <a:t>to compare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to zero</a:t>
                </a:r>
              </a:p>
              <a:p>
                <a:pPr lvl="1"/>
                <a:endParaRPr lang="en-US" dirty="0"/>
              </a:p>
              <a:p>
                <a:pPr lvl="1"/>
                <a:r>
                  <a:rPr lang="en-US" dirty="0"/>
                  <a:t>Second 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rY</a:t>
                </a:r>
                <a:br>
                  <a:rPr lang="en-US" dirty="0"/>
                </a:br>
                <a:r>
                  <a:rPr lang="en-US" dirty="0"/>
                  <a:t>tests if any of the 1-bits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rY</a:t>
                </a:r>
                <a:r>
                  <a:rPr lang="en-US" dirty="0"/>
                  <a:t> are also 1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(or vice versa)</a:t>
                </a:r>
              </a:p>
              <a:p>
                <a:pPr lvl="1"/>
                <a:endParaRPr lang="en-US" dirty="0"/>
              </a:p>
            </p:txBody>
          </p:sp>
        </mc:Choice>
        <mc:Fallback xmlns="">
          <p:sp>
            <p:nvSpPr>
              <p:cNvPr id="371" name="Shape 371"/>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dirty="0">
                <a:solidFill>
                  <a:schemeClr val="bg1">
                    <a:lumMod val="50000"/>
                  </a:schemeClr>
                </a:solidFill>
              </a:rPr>
              <a:t>Review of a few tricky bits from last time</a:t>
            </a:r>
          </a:p>
          <a:p>
            <a:r>
              <a:rPr lang="en-US" dirty="0">
                <a:solidFill>
                  <a:schemeClr val="bg1">
                    <a:lumMod val="50000"/>
                  </a:schemeClr>
                </a:solidFill>
              </a:rPr>
              <a:t>Control: Condition codes</a:t>
            </a:r>
            <a:r>
              <a:rPr lang="en-US" b="0" dirty="0"/>
              <a:t>	</a:t>
            </a:r>
          </a:p>
          <a:p>
            <a:r>
              <a:rPr lang="en-US" dirty="0">
                <a:solidFill>
                  <a:schemeClr val="tx1"/>
                </a:solidFill>
              </a:rPr>
              <a:t>Conditional branches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43215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Jumping</a:t>
            </a:r>
            <a:endParaRPr/>
          </a:p>
        </p:txBody>
      </p:sp>
      <p:sp>
        <p:nvSpPr>
          <p:cNvPr id="467" name="Shape 467"/>
          <p:cNvSpPr txBox="1">
            <a:spLocks noGrp="1"/>
          </p:cNvSpPr>
          <p:nvPr>
            <p:ph type="body" idx="1"/>
          </p:nvPr>
        </p:nvSpPr>
        <p:spPr>
          <a:xfrm>
            <a:off x="381000" y="1397000"/>
            <a:ext cx="8382000" cy="863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jX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Jump to different part of code depending on condition codes</a:t>
            </a:r>
            <a:endParaRPr/>
          </a:p>
        </p:txBody>
      </p:sp>
      <p:graphicFrame>
        <p:nvGraphicFramePr>
          <p:cNvPr id="468" name="Shape 468"/>
          <p:cNvGraphicFramePr/>
          <p:nvPr>
            <p:extLst>
              <p:ext uri="{D42A27DB-BD31-4B8C-83A1-F6EECF244321}">
                <p14:modId xmlns:p14="http://schemas.microsoft.com/office/powerpoint/2010/main" val="2725565801"/>
              </p:ext>
            </p:extLst>
          </p:nvPr>
        </p:nvGraphicFramePr>
        <p:xfrm>
          <a:off x="1511300" y="2433638"/>
          <a:ext cx="6096000" cy="390144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dirty="0" err="1">
                          <a:solidFill>
                            <a:schemeClr val="dk1"/>
                          </a:solidFill>
                          <a:latin typeface="Calibri"/>
                          <a:ea typeface="Calibri"/>
                          <a:cs typeface="Calibri"/>
                          <a:sym typeface="Calibri"/>
                        </a:rPr>
                        <a:t>jX</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Condition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Description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jmp</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1</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Unconditional</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Equal /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Not Equal / Not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Nonnegative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ja</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Above (unsigned)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jb</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alibri"/>
                          <a:ea typeface="Calibri"/>
                          <a:cs typeface="Calibri"/>
                          <a:sym typeface="Calibri"/>
                        </a:rPr>
                        <a:t>Below (unsigned)</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a:t>
            </a:r>
            <a:endParaRPr/>
          </a:p>
        </p:txBody>
      </p:sp>
      <p:sp>
        <p:nvSpPr>
          <p:cNvPr id="378" name="Shape 378"/>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low-order byte of destination to 0 or 1 based on </a:t>
            </a:r>
            <a:r>
              <a:rPr lang="en-US" sz="2000" b="0" i="1" u="none" strike="noStrike" cap="none" dirty="0">
                <a:solidFill>
                  <a:schemeClr val="dk1"/>
                </a:solidFill>
                <a:latin typeface="Calibri"/>
                <a:ea typeface="Calibri"/>
                <a:cs typeface="Calibri"/>
                <a:sym typeface="Calibri"/>
              </a:rPr>
              <a:t>combinations</a:t>
            </a:r>
            <a:r>
              <a:rPr lang="en-US" sz="2000" b="0" i="0" u="none" strike="noStrike" cap="none" dirty="0">
                <a:solidFill>
                  <a:schemeClr val="dk1"/>
                </a:solidFill>
                <a:latin typeface="Calibri"/>
                <a:ea typeface="Calibri"/>
                <a:cs typeface="Calibri"/>
                <a:sym typeface="Calibri"/>
              </a:rPr>
              <a:t> of condition codes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rgbClr val="FF0000"/>
                </a:solidFill>
                <a:latin typeface="Calibri"/>
                <a:ea typeface="Calibri"/>
                <a:cs typeface="Calibri"/>
                <a:sym typeface="Calibri"/>
              </a:rPr>
              <a:t>Does not alter remaining 7 bytes</a:t>
            </a:r>
            <a:endParaRPr dirty="0">
              <a:solidFill>
                <a:srgbClr val="FF0000"/>
              </a:solidFill>
            </a:endParaRPr>
          </a:p>
          <a:p>
            <a:pPr marL="552450" marR="0" lvl="1" indent="-952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p:txBody>
      </p:sp>
      <p:graphicFrame>
        <p:nvGraphicFramePr>
          <p:cNvPr id="379" name="Shape 379"/>
          <p:cNvGraphicFramePr/>
          <p:nvPr/>
        </p:nvGraphicFramePr>
        <p:xfrm>
          <a:off x="1295400" y="2976880"/>
          <a:ext cx="6096000" cy="357632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alibri"/>
                          <a:ea typeface="Calibri"/>
                          <a:cs typeface="Calibri"/>
                          <a:sym typeface="Calibri"/>
                        </a:rPr>
                        <a:t>SetX</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Condition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Description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Equal /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Not Equal / Not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Nonnegative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seta</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Above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setb</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Below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85" name="Shape 3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x86-64 Integer Registers</a:t>
            </a:r>
            <a:endParaRPr/>
          </a:p>
        </p:txBody>
      </p:sp>
      <p:sp>
        <p:nvSpPr>
          <p:cNvPr id="386" name="Shape 386"/>
          <p:cNvSpPr txBox="1">
            <a:spLocks noGrp="1"/>
          </p:cNvSpPr>
          <p:nvPr>
            <p:ph type="body" idx="1"/>
          </p:nvPr>
        </p:nvSpPr>
        <p:spPr>
          <a:xfrm>
            <a:off x="318682" y="6019800"/>
            <a:ext cx="7329487" cy="838200"/>
          </a:xfrm>
          <a:prstGeom prst="rect">
            <a:avLst/>
          </a:prstGeom>
          <a:noFill/>
          <a:ln>
            <a:noFill/>
          </a:ln>
        </p:spPr>
        <p:txBody>
          <a:bodyPr spcFirstLastPara="1" wrap="square" lIns="38100" tIns="38100" rIns="38100" bIns="38100" anchor="t" anchorCtr="0">
            <a:noAutofit/>
          </a:bodyPr>
          <a:lstStyle/>
          <a:p>
            <a:pPr marL="514350" marR="0" lvl="1" indent="-234950" algn="l" rtl="0">
              <a:spcBef>
                <a:spcPts val="0"/>
              </a:spcBef>
              <a:spcAft>
                <a:spcPts val="0"/>
              </a:spcAft>
              <a:buClr>
                <a:srgbClr val="990000"/>
              </a:buClr>
              <a:buSzPts val="2200"/>
              <a:buFont typeface="Noto Sans Symbols"/>
              <a:buChar char="▪"/>
            </a:pPr>
            <a:r>
              <a:rPr lang="en-US" dirty="0" err="1"/>
              <a:t>SetX</a:t>
            </a:r>
            <a:r>
              <a:rPr lang="en-US" dirty="0"/>
              <a:t> argument is always a low byte (%al, %r8b, etc.)</a:t>
            </a:r>
            <a:endParaRPr dirty="0"/>
          </a:p>
        </p:txBody>
      </p:sp>
      <p:sp>
        <p:nvSpPr>
          <p:cNvPr id="387" name="Shape 387"/>
          <p:cNvSpPr/>
          <p:nvPr/>
        </p:nvSpPr>
        <p:spPr>
          <a:xfrm>
            <a:off x="36576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8" name="Shape 388"/>
          <p:cNvSpPr/>
          <p:nvPr/>
        </p:nvSpPr>
        <p:spPr>
          <a:xfrm>
            <a:off x="36576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9" name="Shape 389"/>
          <p:cNvSpPr/>
          <p:nvPr/>
        </p:nvSpPr>
        <p:spPr>
          <a:xfrm>
            <a:off x="36576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%cl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0" name="Shape 390"/>
          <p:cNvSpPr/>
          <p:nvPr/>
        </p:nvSpPr>
        <p:spPr>
          <a:xfrm>
            <a:off x="36576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%dl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1" name="Shape 391"/>
          <p:cNvSpPr/>
          <p:nvPr/>
        </p:nvSpPr>
        <p:spPr>
          <a:xfrm>
            <a:off x="36576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2" name="Shape 392"/>
          <p:cNvSpPr/>
          <p:nvPr/>
        </p:nvSpPr>
        <p:spPr>
          <a:xfrm>
            <a:off x="36576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dil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3" name="Shape 393"/>
          <p:cNvSpPr/>
          <p:nvPr/>
        </p:nvSpPr>
        <p:spPr>
          <a:xfrm>
            <a:off x="3649650" y="4838700"/>
            <a:ext cx="655649" cy="444500"/>
          </a:xfrm>
          <a:prstGeom prst="rect">
            <a:avLst/>
          </a:prstGeom>
          <a:solidFill>
            <a:srgbClr val="FF9999"/>
          </a:solidFill>
          <a:ln w="127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4" name="Shape 394"/>
          <p:cNvSpPr/>
          <p:nvPr/>
        </p:nvSpPr>
        <p:spPr>
          <a:xfrm>
            <a:off x="3657600" y="54356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5" name="Shape 395"/>
          <p:cNvSpPr/>
          <p:nvPr/>
        </p:nvSpPr>
        <p:spPr>
          <a:xfrm>
            <a:off x="76200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%r8b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6" name="Shape 396"/>
          <p:cNvSpPr/>
          <p:nvPr/>
        </p:nvSpPr>
        <p:spPr>
          <a:xfrm>
            <a:off x="76200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%r9b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7" name="Shape 397"/>
          <p:cNvSpPr/>
          <p:nvPr/>
        </p:nvSpPr>
        <p:spPr>
          <a:xfrm>
            <a:off x="76200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%r10b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8" name="Shape 398"/>
          <p:cNvSpPr/>
          <p:nvPr/>
        </p:nvSpPr>
        <p:spPr>
          <a:xfrm>
            <a:off x="76200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%r11b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9" name="Shape 399"/>
          <p:cNvSpPr/>
          <p:nvPr/>
        </p:nvSpPr>
        <p:spPr>
          <a:xfrm>
            <a:off x="76200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%r12b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0" name="Shape 400"/>
          <p:cNvSpPr/>
          <p:nvPr/>
        </p:nvSpPr>
        <p:spPr>
          <a:xfrm>
            <a:off x="76200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%r13b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1" name="Shape 401"/>
          <p:cNvSpPr/>
          <p:nvPr/>
        </p:nvSpPr>
        <p:spPr>
          <a:xfrm>
            <a:off x="7620000" y="4838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%r14b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2" name="Shape 402"/>
          <p:cNvSpPr/>
          <p:nvPr/>
        </p:nvSpPr>
        <p:spPr>
          <a:xfrm>
            <a:off x="7620000" y="5448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%r15b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3" name="Shape 403"/>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404" name="Shape 404"/>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405" name="Shape 405"/>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406" name="Shape 406"/>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407" name="Shape 407"/>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408" name="Shape 408"/>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409" name="Shape 409"/>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410" name="Shape 410"/>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411" name="Shape 411"/>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2" name="Shape 412"/>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3" name="Shape 413"/>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414" name="Shape 414"/>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415" name="Shape 415"/>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416" name="Shape 416"/>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417" name="Shape 417"/>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23" name="Shape 423"/>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24" name="Shape 424"/>
          <p:cNvSpPr txBox="1">
            <a:spLocks noGrp="1"/>
          </p:cNvSpPr>
          <p:nvPr>
            <p:ph type="body" idx="1"/>
          </p:nvPr>
        </p:nvSpPr>
        <p:spPr>
          <a:xfrm>
            <a:off x="381000" y="1155700"/>
            <a:ext cx="65532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25" name="Shape 425"/>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26" name="Shape 426"/>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27" name="Shape 427"/>
          <p:cNvGrpSpPr/>
          <p:nvPr/>
        </p:nvGrpSpPr>
        <p:grpSpPr>
          <a:xfrm>
            <a:off x="2124635" y="4204447"/>
            <a:ext cx="2008094" cy="1308847"/>
            <a:chOff x="2124635" y="4204447"/>
            <a:chExt cx="2008094" cy="1308847"/>
          </a:xfrm>
        </p:grpSpPr>
        <p:cxnSp>
          <p:nvCxnSpPr>
            <p:cNvPr id="428" name="Shape 428"/>
            <p:cNvCxnSpPr/>
            <p:nvPr/>
          </p:nvCxnSpPr>
          <p:spPr>
            <a:xfrm flipH="1">
              <a:off x="2994212" y="4204447"/>
              <a:ext cx="53788" cy="1308847"/>
            </a:xfrm>
            <a:prstGeom prst="straightConnector1">
              <a:avLst/>
            </a:prstGeom>
            <a:solidFill>
              <a:schemeClr val="accent1"/>
            </a:solidFill>
            <a:ln w="38100" cap="flat" cmpd="sng">
              <a:solidFill>
                <a:srgbClr val="FF2728"/>
              </a:solidFill>
              <a:prstDash val="solid"/>
              <a:round/>
              <a:headEnd type="none" w="sm" len="sm"/>
              <a:tailEnd type="stealth" w="med" len="med"/>
            </a:ln>
          </p:spPr>
        </p:cxnSp>
        <p:cxnSp>
          <p:nvCxnSpPr>
            <p:cNvPr id="429" name="Shape 429"/>
            <p:cNvCxnSpPr/>
            <p:nvPr/>
          </p:nvCxnSpPr>
          <p:spPr>
            <a:xfrm flipH="1">
              <a:off x="2124635" y="4204447"/>
              <a:ext cx="2008094" cy="1308847"/>
            </a:xfrm>
            <a:prstGeom prst="straightConnector1">
              <a:avLst/>
            </a:prstGeom>
            <a:solidFill>
              <a:schemeClr val="accent1"/>
            </a:solidFill>
            <a:ln w="38100" cap="flat" cmpd="sng">
              <a:solidFill>
                <a:srgbClr val="7030A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dirty="0"/>
              <a:t>Review of a few tricky bits from last time</a:t>
            </a:r>
          </a:p>
          <a:p>
            <a:r>
              <a:rPr lang="en-US" dirty="0"/>
              <a:t>Control: Condition codes</a:t>
            </a:r>
            <a:r>
              <a:rPr lang="en-US" b="0" dirty="0"/>
              <a:t>			</a:t>
            </a:r>
            <a:r>
              <a:rPr lang="en-US" dirty="0">
                <a:solidFill>
                  <a:srgbClr val="7F7F7F"/>
                </a:solidFill>
              </a:rPr>
              <a:t>CSAPP 3.6.1 - 3.6.2</a:t>
            </a:r>
            <a:endParaRPr lang="en-US" b="0" dirty="0"/>
          </a:p>
          <a:p>
            <a:r>
              <a:rPr lang="en-US" dirty="0"/>
              <a:t>Conditional branches</a:t>
            </a:r>
            <a:r>
              <a:rPr lang="en-US" b="0" dirty="0"/>
              <a:t>			</a:t>
            </a:r>
            <a:r>
              <a:rPr lang="en-US" dirty="0">
                <a:solidFill>
                  <a:srgbClr val="7F7F7F"/>
                </a:solidFill>
              </a:rPr>
              <a:t>CSAPP 3.6.3 - 3.6.6</a:t>
            </a:r>
            <a:endParaRPr lang="en-US" dirty="0"/>
          </a:p>
          <a:p>
            <a:r>
              <a:rPr lang="en-US" dirty="0"/>
              <a:t>Loops</a:t>
            </a:r>
            <a:r>
              <a:rPr lang="en-US" b="0" dirty="0"/>
              <a:t>					</a:t>
            </a:r>
            <a:r>
              <a:rPr lang="en-US" dirty="0">
                <a:solidFill>
                  <a:srgbClr val="7F7F7F"/>
                </a:solidFill>
              </a:rPr>
              <a:t>CSAPP 3.6.7</a:t>
            </a:r>
            <a:endParaRPr lang="en-US" dirty="0"/>
          </a:p>
          <a:p>
            <a:r>
              <a:rPr lang="en-US" dirty="0"/>
              <a:t>Switch Statements (time permitting)</a:t>
            </a:r>
            <a:r>
              <a:rPr lang="en-US" b="0" dirty="0"/>
              <a:t>	</a:t>
            </a:r>
            <a:r>
              <a:rPr lang="en-US" dirty="0">
                <a:solidFill>
                  <a:srgbClr val="7F7F7F"/>
                </a:solidFill>
              </a:rPr>
              <a:t>CSAPP 3.6.8</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35" name="Shape 435"/>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36" name="Shape 436"/>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37" name="Shape 437"/>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38" name="Shape 438"/>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39" name="Shape 439"/>
          <p:cNvGrpSpPr/>
          <p:nvPr/>
        </p:nvGrpSpPr>
        <p:grpSpPr>
          <a:xfrm>
            <a:off x="187989" y="1311996"/>
            <a:ext cx="7160468" cy="4031873"/>
            <a:chOff x="187989" y="1311996"/>
            <a:chExt cx="7160468" cy="4031873"/>
          </a:xfrm>
        </p:grpSpPr>
        <p:sp>
          <p:nvSpPr>
            <p:cNvPr id="440" name="Shape 440"/>
            <p:cNvSpPr txBox="1"/>
            <p:nvPr/>
          </p:nvSpPr>
          <p:spPr>
            <a:xfrm>
              <a:off x="187989" y="1311996"/>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Beware weirdness </a:t>
              </a:r>
              <a:r>
                <a:rPr lang="en-US" sz="3200" b="1">
                  <a:solidFill>
                    <a:srgbClr val="000000"/>
                  </a:solidFill>
                  <a:latin typeface="Courier New"/>
                  <a:ea typeface="Courier New"/>
                  <a:cs typeface="Courier New"/>
                  <a:sym typeface="Courier New"/>
                </a:rPr>
                <a:t>movzbl</a:t>
              </a:r>
              <a:r>
                <a:rPr lang="en-US" sz="3200">
                  <a:solidFill>
                    <a:srgbClr val="000000"/>
                  </a:solidFill>
                  <a:latin typeface="Calibri"/>
                  <a:ea typeface="Calibri"/>
                  <a:cs typeface="Calibri"/>
                  <a:sym typeface="Calibri"/>
                </a:rPr>
                <a:t> (and others)</a:t>
              </a:r>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ourier New"/>
                  <a:ea typeface="Courier New"/>
                  <a:cs typeface="Courier New"/>
                  <a:sym typeface="Courier New"/>
                </a:rPr>
                <a:t>movzbl %al, %eax</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grpSp>
          <p:nvGrpSpPr>
            <p:cNvPr id="441" name="Shape 441"/>
            <p:cNvGrpSpPr/>
            <p:nvPr/>
          </p:nvGrpSpPr>
          <p:grpSpPr>
            <a:xfrm>
              <a:off x="1582768" y="3207960"/>
              <a:ext cx="3556000" cy="533400"/>
              <a:chOff x="1582768" y="3207960"/>
              <a:chExt cx="3556000" cy="533400"/>
            </a:xfrm>
          </p:grpSpPr>
          <p:sp>
            <p:nvSpPr>
              <p:cNvPr id="442" name="Shape 442"/>
              <p:cNvSpPr/>
              <p:nvPr/>
            </p:nvSpPr>
            <p:spPr>
              <a:xfrm>
                <a:off x="3418302" y="325304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a:solidFill>
                      <a:srgbClr val="000000"/>
                    </a:solidFill>
                    <a:latin typeface="Courier New"/>
                    <a:ea typeface="Courier New"/>
                    <a:cs typeface="Courier New"/>
                    <a:sym typeface="Courier New"/>
                  </a:rPr>
                  <a:t>%eax</a:t>
                </a:r>
                <a:endParaRPr sz="1800" b="0" i="0" u="none" strike="noStrike" cap="none">
                  <a:solidFill>
                    <a:srgbClr val="000000"/>
                  </a:solidFill>
                  <a:latin typeface="Courier New"/>
                  <a:ea typeface="Courier New"/>
                  <a:cs typeface="Courier New"/>
                  <a:sym typeface="Courier New"/>
                </a:endParaRPr>
              </a:p>
            </p:txBody>
          </p:sp>
          <p:sp>
            <p:nvSpPr>
              <p:cNvPr id="443" name="Shape 443"/>
              <p:cNvSpPr/>
              <p:nvPr/>
            </p:nvSpPr>
            <p:spPr>
              <a:xfrm>
                <a:off x="4478368" y="324606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4" name="Shape 444"/>
              <p:cNvSpPr/>
              <p:nvPr/>
            </p:nvSpPr>
            <p:spPr>
              <a:xfrm>
                <a:off x="1582768" y="320796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grpSp>
        <p:nvGrpSpPr>
          <p:cNvPr id="445" name="Shape 445"/>
          <p:cNvGrpSpPr/>
          <p:nvPr/>
        </p:nvGrpSpPr>
        <p:grpSpPr>
          <a:xfrm>
            <a:off x="1579654" y="3204840"/>
            <a:ext cx="3556000" cy="533400"/>
            <a:chOff x="5510699" y="5684520"/>
            <a:chExt cx="3556000" cy="533400"/>
          </a:xfrm>
        </p:grpSpPr>
        <p:sp>
          <p:nvSpPr>
            <p:cNvPr id="446" name="Shape 446"/>
            <p:cNvSpPr/>
            <p:nvPr/>
          </p:nvSpPr>
          <p:spPr>
            <a:xfrm>
              <a:off x="7346233" y="572960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47" name="Shape 447"/>
            <p:cNvSpPr/>
            <p:nvPr/>
          </p:nvSpPr>
          <p:spPr>
            <a:xfrm>
              <a:off x="8406299" y="572262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8" name="Shape 448"/>
            <p:cNvSpPr/>
            <p:nvPr/>
          </p:nvSpPr>
          <p:spPr>
            <a:xfrm>
              <a:off x="5510699" y="568452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49" name="Shape 449"/>
          <p:cNvGrpSpPr/>
          <p:nvPr/>
        </p:nvGrpSpPr>
        <p:grpSpPr>
          <a:xfrm>
            <a:off x="1585180" y="3201720"/>
            <a:ext cx="3556000" cy="533400"/>
            <a:chOff x="2673776" y="5741880"/>
            <a:chExt cx="3556000" cy="533400"/>
          </a:xfrm>
        </p:grpSpPr>
        <p:sp>
          <p:nvSpPr>
            <p:cNvPr id="450" name="Shape 450"/>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51" name="Shape 451"/>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52" name="Shape 452"/>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53" name="Shape 453"/>
          <p:cNvGrpSpPr/>
          <p:nvPr/>
        </p:nvGrpSpPr>
        <p:grpSpPr>
          <a:xfrm>
            <a:off x="215055" y="3749413"/>
            <a:ext cx="3086019" cy="1009932"/>
            <a:chOff x="215055" y="3749413"/>
            <a:chExt cx="3086019" cy="1009932"/>
          </a:xfrm>
        </p:grpSpPr>
        <p:sp>
          <p:nvSpPr>
            <p:cNvPr id="454" name="Shape 454"/>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Zapped to </a:t>
              </a:r>
              <a:r>
                <a:rPr lang="en-US" sz="2400">
                  <a:solidFill>
                    <a:srgbClr val="000000"/>
                  </a:solidFill>
                  <a:latin typeface="Calibri"/>
                  <a:ea typeface="Calibri"/>
                  <a:cs typeface="Calibri"/>
                  <a:sym typeface="Calibri"/>
                </a:rPr>
                <a:t>all 0’s</a:t>
              </a:r>
              <a:endParaRPr sz="2400" dirty="0">
                <a:solidFill>
                  <a:srgbClr val="000000"/>
                </a:solidFill>
                <a:latin typeface="Calibri"/>
                <a:ea typeface="Calibri"/>
                <a:cs typeface="Calibri"/>
                <a:sym typeface="Calibri"/>
              </a:endParaRPr>
            </a:p>
          </p:txBody>
        </p:sp>
        <p:cxnSp>
          <p:nvCxnSpPr>
            <p:cNvPr id="455" name="Shape 455"/>
            <p:cNvCxnSpPr>
              <a:stCxn id="454"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0" y="4779336"/>
            <a:ext cx="9144000" cy="461665"/>
          </a:xfrm>
          <a:prstGeom prst="rect">
            <a:avLst/>
          </a:prstGeom>
          <a:noFill/>
        </p:spPr>
        <p:txBody>
          <a:bodyPr wrap="square">
            <a:spAutoFit/>
          </a:bodyP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Do parts 1 through 4 (q1-6) now, then stop.</a:t>
            </a:r>
          </a:p>
        </p:txBody>
      </p:sp>
      <p:sp>
        <p:nvSpPr>
          <p:cNvPr id="3" name="Subtitle 2">
            <a:extLst>
              <a:ext uri="{FF2B5EF4-FFF2-40B4-BE49-F238E27FC236}">
                <a16:creationId xmlns:a16="http://schemas.microsoft.com/office/drawing/2014/main" id="{4DC17E68-20F1-A1E0-1CC3-0142F52734F9}"/>
              </a:ext>
            </a:extLst>
          </p:cNvPr>
          <p:cNvSpPr txBox="1">
            <a:spLocks/>
          </p:cNvSpPr>
          <p:nvPr/>
        </p:nvSpPr>
        <p:spPr>
          <a:xfrm>
            <a:off x="136072" y="1547036"/>
            <a:ext cx="8871856" cy="2449287"/>
          </a:xfrm>
          <a:prstGeom prst="rect">
            <a:avLst/>
          </a:prstGeom>
          <a:solidFill>
            <a:srgbClr val="FFFF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If you didn’t do at the start of class:</a:t>
            </a:r>
          </a:p>
          <a:p>
            <a:pPr algn="ctr"/>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login to a shark machine, then type</a:t>
            </a:r>
          </a:p>
          <a:p>
            <a:br>
              <a:rPr lang="en-US" dirty="0"/>
            </a:br>
            <a:r>
              <a:rPr lang="en-US" sz="1800" dirty="0" err="1">
                <a:latin typeface="Courier New" panose="02070309020205020404" pitchFamily="49" charset="0"/>
                <a:cs typeface="Courier New" panose="02070309020205020404" pitchFamily="49" charset="0"/>
              </a:rPr>
              <a:t>wget</a:t>
            </a:r>
            <a:r>
              <a:rPr lang="en-US" sz="1800" dirty="0">
                <a:latin typeface="Courier New" panose="02070309020205020404" pitchFamily="49" charset="0"/>
                <a:cs typeface="Courier New" panose="02070309020205020404" pitchFamily="49" charset="0"/>
              </a:rPr>
              <a:t> http://www.cs.cmu.edu/~213/activities/machine-control.pdf</a:t>
            </a:r>
          </a:p>
          <a:p>
            <a:r>
              <a:rPr lang="en-US" sz="1800" dirty="0" err="1">
                <a:latin typeface="Courier New" panose="02070309020205020404" pitchFamily="49" charset="0"/>
                <a:cs typeface="Courier New" panose="02070309020205020404" pitchFamily="49" charset="0"/>
              </a:rPr>
              <a:t>wget</a:t>
            </a:r>
            <a:r>
              <a:rPr lang="en-US" sz="1800" dirty="0">
                <a:latin typeface="Courier New" panose="02070309020205020404" pitchFamily="49" charset="0"/>
                <a:cs typeface="Courier New" panose="02070309020205020404" pitchFamily="49" charset="0"/>
              </a:rPr>
              <a:t> http://www.cs.cmu.edu/~213/activities/machine-control.tar</a:t>
            </a:r>
          </a:p>
          <a:p>
            <a:r>
              <a:rPr lang="en-US" sz="1800" dirty="0">
                <a:latin typeface="Courier New" panose="02070309020205020404" pitchFamily="49" charset="0"/>
                <a:cs typeface="Courier New" panose="02070309020205020404" pitchFamily="49" charset="0"/>
              </a:rPr>
              <a:t>tar </a:t>
            </a:r>
            <a:r>
              <a:rPr lang="en-US" sz="1800" dirty="0" err="1">
                <a:latin typeface="Courier New" panose="02070309020205020404" pitchFamily="49" charset="0"/>
                <a:cs typeface="Courier New" panose="02070309020205020404" pitchFamily="49" charset="0"/>
              </a:rPr>
              <a:t>xf</a:t>
            </a:r>
            <a:r>
              <a:rPr lang="en-US" sz="1800" dirty="0">
                <a:latin typeface="Courier New" panose="02070309020205020404" pitchFamily="49" charset="0"/>
                <a:cs typeface="Courier New" panose="02070309020205020404" pitchFamily="49" charset="0"/>
              </a:rPr>
              <a:t> machine-control.tar</a:t>
            </a:r>
          </a:p>
          <a:p>
            <a:r>
              <a:rPr lang="en-US" sz="1800" dirty="0">
                <a:latin typeface="Courier New" panose="02070309020205020404" pitchFamily="49" charset="0"/>
                <a:cs typeface="Courier New" panose="02070309020205020404" pitchFamily="49" charset="0"/>
              </a:rPr>
              <a:t>cd machine-control</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156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Branch Example (Old Style)</a:t>
            </a:r>
            <a:endParaRPr sz="3600" b="1" i="0" u="none" strike="noStrike" cap="none">
              <a:solidFill>
                <a:schemeClr val="dk1"/>
              </a:solidFill>
              <a:latin typeface="Calibri"/>
              <a:ea typeface="Calibri"/>
              <a:cs typeface="Calibri"/>
              <a:sym typeface="Calibri"/>
            </a:endParaRPr>
          </a:p>
        </p:txBody>
      </p:sp>
      <p:sp>
        <p:nvSpPr>
          <p:cNvPr id="474" name="Shape 474"/>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75" name="Shape 475"/>
          <p:cNvSpPr/>
          <p:nvPr/>
        </p:nvSpPr>
        <p:spPr>
          <a:xfrm>
            <a:off x="4445000" y="1968500"/>
            <a:ext cx="4394200" cy="48133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jle     .L4</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movq    %rdi,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rgbClr val="0000FF"/>
                </a:solidFill>
                <a:latin typeface="Courier New"/>
                <a:ea typeface="Courier New"/>
                <a:cs typeface="Courier New"/>
                <a:sym typeface="Courier New"/>
              </a:rPr>
              <a:t>   subq    %rsi,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.L4:       # x &lt;=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movq    %rsi,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76" name="Shape 476"/>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Generation</a:t>
            </a:r>
            <a:endParaRPr/>
          </a:p>
          <a:p>
            <a:pPr marL="279400" marR="0" lvl="1" indent="0" algn="l" rtl="0">
              <a:spcBef>
                <a:spcPts val="500"/>
              </a:spcBef>
              <a:spcAft>
                <a:spcPts val="0"/>
              </a:spcAft>
              <a:buClr>
                <a:srgbClr val="990000"/>
              </a:buClr>
              <a:buSzPts val="2200"/>
              <a:buFont typeface="Noto Sans Symbols"/>
              <a:buNone/>
            </a:pPr>
            <a:r>
              <a:rPr lang="en-US" sz="2000" b="1" i="0" u="none" strike="noStrike" cap="none">
                <a:solidFill>
                  <a:srgbClr val="800000"/>
                </a:solidFill>
                <a:latin typeface="Courier New"/>
                <a:ea typeface="Courier New"/>
                <a:cs typeface="Courier New"/>
                <a:sym typeface="Courier New"/>
              </a:rPr>
              <a:t>shark&gt; gcc –Og -S –fno-if-conversion control.c</a:t>
            </a:r>
            <a:endParaRPr sz="2000" b="1" i="0" u="none" strike="noStrike" cap="none">
              <a:solidFill>
                <a:srgbClr val="800000"/>
              </a:solidFill>
              <a:latin typeface="Courier New"/>
              <a:ea typeface="Courier New"/>
              <a:cs typeface="Courier New"/>
              <a:sym typeface="Courier New"/>
            </a:endParaRPr>
          </a:p>
        </p:txBody>
      </p:sp>
      <p:graphicFrame>
        <p:nvGraphicFramePr>
          <p:cNvPr id="477" name="Shape 477"/>
          <p:cNvGraphicFramePr/>
          <p:nvPr/>
        </p:nvGraphicFramePr>
        <p:xfrm>
          <a:off x="4800600" y="50292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78" name="Shape 478"/>
          <p:cNvGrpSpPr/>
          <p:nvPr/>
        </p:nvGrpSpPr>
        <p:grpSpPr>
          <a:xfrm>
            <a:off x="3455313" y="1041181"/>
            <a:ext cx="5688687" cy="954107"/>
            <a:chOff x="3451412" y="1023590"/>
            <a:chExt cx="5688687" cy="954107"/>
          </a:xfrm>
        </p:grpSpPr>
        <p:sp>
          <p:nvSpPr>
            <p:cNvPr id="479" name="Shape 479"/>
            <p:cNvSpPr/>
            <p:nvPr/>
          </p:nvSpPr>
          <p:spPr>
            <a:xfrm>
              <a:off x="3451412" y="1380565"/>
              <a:ext cx="2949388" cy="58793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
          <p:nvSpPr>
            <p:cNvPr id="480" name="Shape 480"/>
            <p:cNvSpPr txBox="1"/>
            <p:nvPr/>
          </p:nvSpPr>
          <p:spPr>
            <a:xfrm>
              <a:off x="6985727" y="1023590"/>
              <a:ext cx="2154372" cy="95410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Calibri"/>
                  <a:ea typeface="Calibri"/>
                  <a:cs typeface="Calibri"/>
                  <a:sym typeface="Calibri"/>
                </a:rPr>
                <a:t>I’ll get to this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shortly.</a:t>
              </a:r>
              <a:endParaRPr sz="2800">
                <a:solidFill>
                  <a:srgbClr val="000000"/>
                </a:solidFill>
                <a:latin typeface="Calibri"/>
                <a:ea typeface="Calibri"/>
                <a:cs typeface="Calibri"/>
                <a:sym typeface="Calibri"/>
              </a:endParaRPr>
            </a:p>
          </p:txBody>
        </p:sp>
        <p:sp>
          <p:nvSpPr>
            <p:cNvPr id="481" name="Shape 481"/>
            <p:cNvSpPr/>
            <p:nvPr/>
          </p:nvSpPr>
          <p:spPr>
            <a:xfrm>
              <a:off x="5138927" y="1101793"/>
              <a:ext cx="1846799" cy="278951"/>
            </a:xfrm>
            <a:custGeom>
              <a:avLst/>
              <a:gdLst/>
              <a:ahLst/>
              <a:cxnLst/>
              <a:rect l="0" t="0" r="0" b="0"/>
              <a:pathLst>
                <a:path w="1307592" h="278951" extrusionOk="0">
                  <a:moveTo>
                    <a:pt x="1307592" y="132647"/>
                  </a:moveTo>
                  <a:cubicBezTo>
                    <a:pt x="1023366" y="56447"/>
                    <a:pt x="739140" y="-19753"/>
                    <a:pt x="521208" y="4631"/>
                  </a:cubicBezTo>
                  <a:cubicBezTo>
                    <a:pt x="303276" y="29015"/>
                    <a:pt x="0" y="278951"/>
                    <a:pt x="0" y="278951"/>
                  </a:cubicBezTo>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Expressing with Goto Code</a:t>
            </a:r>
            <a:endParaRPr sz="3600" b="1" i="0" u="none" strike="noStrike" cap="none">
              <a:solidFill>
                <a:schemeClr val="dk1"/>
              </a:solidFill>
              <a:latin typeface="Calibri"/>
              <a:ea typeface="Calibri"/>
              <a:cs typeface="Calibri"/>
              <a:sym typeface="Calibri"/>
            </a:endParaRPr>
          </a:p>
        </p:txBody>
      </p:sp>
      <p:sp>
        <p:nvSpPr>
          <p:cNvPr id="496" name="Shape 496"/>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97" name="Shape 497"/>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 allows </a:t>
            </a:r>
            <a:r>
              <a:rPr lang="en-US" sz="2400" b="1" i="0" u="none" strike="noStrike" cap="none">
                <a:solidFill>
                  <a:schemeClr val="dk1"/>
                </a:solidFill>
                <a:latin typeface="Courier New"/>
                <a:ea typeface="Courier New"/>
                <a:cs typeface="Courier New"/>
                <a:sym typeface="Courier New"/>
              </a:rPr>
              <a:t>goto</a:t>
            </a:r>
            <a:r>
              <a:rPr lang="en-US" sz="2400" b="1" i="0" u="none" strike="noStrike" cap="none">
                <a:solidFill>
                  <a:schemeClr val="dk1"/>
                </a:solidFill>
                <a:latin typeface="Calibri"/>
                <a:ea typeface="Calibri"/>
                <a:cs typeface="Calibri"/>
                <a:sym typeface="Calibri"/>
              </a:rPr>
              <a:t> statement</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 to position designated by label</a:t>
            </a:r>
            <a:endParaRPr sz="2400" b="1" i="0" u="none" strike="noStrike" cap="none">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498" name="Shape 498"/>
          <p:cNvSpPr/>
          <p:nvPr/>
        </p:nvSpPr>
        <p:spPr>
          <a:xfrm>
            <a:off x="4495800" y="2209800"/>
            <a:ext cx="36576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absdiff_j</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int ntest = x &lt;=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(ntest) goto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366713" y="141605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04" name="Shape 504"/>
          <p:cNvSpPr/>
          <p:nvPr/>
        </p:nvSpPr>
        <p:spPr>
          <a:xfrm>
            <a:off x="457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381000" y="339725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457200" y="3816349"/>
            <a:ext cx="3886200" cy="2593733"/>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Then_Expr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Conditional Expression Translation (Using Branches)</a:t>
            </a:r>
            <a:endParaRPr sz="3600" b="1"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330700" y="3886200"/>
            <a:ext cx="4432300" cy="2946400"/>
          </a:xfrm>
          <a:prstGeom prst="rect">
            <a:avLst/>
          </a:prstGeom>
          <a:noFill/>
          <a:ln>
            <a:noFill/>
          </a:ln>
        </p:spPr>
        <p:txBody>
          <a:bodyPr spcFirstLastPara="1" wrap="square" lIns="38100" tIns="38100" rIns="38100" bIns="38100" anchor="t" anchorCtr="0">
            <a:noAutofit/>
          </a:bodyPr>
          <a:lstStyle/>
          <a:p>
            <a:pPr marL="552450" marR="0" lvl="1" indent="-234950" algn="l" rtl="0">
              <a:spcBef>
                <a:spcPts val="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Create separate code regions for then &amp; else expressions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Execute appropriate one</a:t>
            </a:r>
            <a:endParaRPr/>
          </a:p>
        </p:txBody>
      </p:sp>
      <p:sp>
        <p:nvSpPr>
          <p:cNvPr id="509" name="Shape 509"/>
          <p:cNvSpPr/>
          <p:nvPr/>
        </p:nvSpPr>
        <p:spPr>
          <a:xfrm>
            <a:off x="1193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5181600" y="236220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15" name="Shape 515"/>
          <p:cNvSpPr/>
          <p:nvPr/>
        </p:nvSpPr>
        <p:spPr>
          <a:xfrm>
            <a:off x="5181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5105400" y="40386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5105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a:t>
            </a:r>
            <a:r>
              <a:rPr lang="en-US" sz="1800"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eval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00000"/>
                </a:solidFill>
                <a:latin typeface="Courier New"/>
                <a:ea typeface="Courier New"/>
                <a:cs typeface="Courier New"/>
                <a:sym typeface="Courier New"/>
              </a:rPr>
              <a:t>if (</a:t>
            </a:r>
            <a:r>
              <a:rPr lang="en-US" sz="1800" b="1" dirty="0" err="1">
                <a:solidFill>
                  <a:srgbClr val="C00000"/>
                </a:solidFill>
                <a:latin typeface="Courier New"/>
                <a:ea typeface="Courier New"/>
                <a:cs typeface="Courier New"/>
                <a:sym typeface="Courier New"/>
              </a:rPr>
              <a:t>nt</a:t>
            </a:r>
            <a:r>
              <a:rPr lang="en-US" sz="1800" b="1" dirty="0">
                <a:solidFill>
                  <a:srgbClr val="C00000"/>
                </a:solidFill>
                <a:latin typeface="Courier New"/>
                <a:ea typeface="Courier New"/>
                <a:cs typeface="Courier New"/>
                <a:sym typeface="Courier New"/>
              </a:rPr>
              <a:t>) result = eval;</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Using Conditional Moves</a:t>
            </a:r>
            <a:endParaRPr sz="3600" b="1" i="0" u="none" strike="noStrike" cap="none">
              <a:solidFill>
                <a:schemeClr val="dk1"/>
              </a:solidFill>
              <a:latin typeface="Calibri"/>
              <a:ea typeface="Calibri"/>
              <a:cs typeface="Calibri"/>
              <a:sym typeface="Calibri"/>
            </a:endParaRPr>
          </a:p>
        </p:txBody>
      </p:sp>
      <p:sp>
        <p:nvSpPr>
          <p:cNvPr id="519" name="Shape 519"/>
          <p:cNvSpPr txBox="1">
            <a:spLocks noGrp="1"/>
          </p:cNvSpPr>
          <p:nvPr>
            <p:ph type="body" idx="1"/>
          </p:nvPr>
        </p:nvSpPr>
        <p:spPr>
          <a:xfrm>
            <a:off x="63500" y="1219200"/>
            <a:ext cx="4889500" cy="4564912"/>
          </a:xfrm>
          <a:prstGeom prst="rect">
            <a:avLst/>
          </a:prstGeom>
          <a:noFill/>
          <a:ln>
            <a:noFill/>
          </a:ln>
        </p:spPr>
        <p:txBody>
          <a:bodyPr spcFirstLastPara="1" wrap="square" lIns="38100" tIns="38100" rIns="38100" bIns="38100" anchor="t" anchorCtr="0">
            <a:noAutofit/>
          </a:bodyPr>
          <a:lstStyle/>
          <a:p>
            <a:pPr marL="2921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Conditional Move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Instruction supports:</a:t>
            </a:r>
            <a:endParaRPr dirty="0"/>
          </a:p>
          <a:p>
            <a:pPr marL="838200" marR="0" lvl="2" indent="-203200" algn="l" rtl="0">
              <a:spcBef>
                <a:spcPts val="500"/>
              </a:spcBef>
              <a:spcAft>
                <a:spcPts val="0"/>
              </a:spcAft>
              <a:buClr>
                <a:srgbClr val="000000"/>
              </a:buClr>
              <a:buSzPts val="1600"/>
              <a:buFont typeface="Noto Sans Symbols"/>
              <a:buNone/>
            </a:pPr>
            <a:r>
              <a:rPr lang="en-US" sz="2000" b="0" i="0" u="none" strike="noStrike" cap="none" dirty="0">
                <a:solidFill>
                  <a:schemeClr val="dk1"/>
                </a:solidFill>
                <a:latin typeface="Calibri"/>
                <a:ea typeface="Calibri"/>
                <a:cs typeface="Calibri"/>
                <a:sym typeface="Calibri"/>
              </a:rPr>
              <a:t>if (Test) </a:t>
            </a:r>
            <a:r>
              <a:rPr lang="en-US" sz="2000" b="0" i="0"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0" i="0" u="none" strike="noStrike" cap="none" dirty="0" err="1">
                <a:solidFill>
                  <a:schemeClr val="dk1"/>
                </a:solidFill>
                <a:latin typeface="Calibri"/>
                <a:ea typeface="Calibri"/>
                <a:cs typeface="Calibri"/>
                <a:sym typeface="Calibri"/>
              </a:rPr>
              <a:t>Src</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Supported in post-1995 x86 processors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GCC tries to use them</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But, only when known to be safe</a:t>
            </a:r>
          </a:p>
          <a:p>
            <a:pPr marL="838200" marR="0" lvl="2" indent="-203200" algn="l" rtl="0">
              <a:spcBef>
                <a:spcPts val="500"/>
              </a:spcBef>
              <a:spcAft>
                <a:spcPts val="0"/>
              </a:spcAft>
              <a:buClr>
                <a:srgbClr val="000000"/>
              </a:buClr>
              <a:buSzPts val="1600"/>
              <a:buFont typeface="Noto Sans Symbols"/>
              <a:buChar char="▪"/>
            </a:pPr>
            <a:endParaRPr dirty="0"/>
          </a:p>
          <a:p>
            <a:pPr marL="2921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Why?</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Branches are very disruptive to instruction flow through pipelines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Conditional moves do not require control transfer</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Move Example</a:t>
            </a:r>
            <a:endParaRPr sz="3600" b="1" i="0" u="none" strike="noStrike" cap="none">
              <a:solidFill>
                <a:schemeClr val="dk1"/>
              </a:solidFill>
              <a:latin typeface="Calibri"/>
              <a:ea typeface="Calibri"/>
              <a:cs typeface="Calibri"/>
              <a:sym typeface="Calibri"/>
            </a:endParaRPr>
          </a:p>
        </p:txBody>
      </p:sp>
      <p:sp>
        <p:nvSpPr>
          <p:cNvPr id="525" name="Shape 525"/>
          <p:cNvSpPr/>
          <p:nvPr/>
        </p:nvSpPr>
        <p:spPr>
          <a:xfrm>
            <a:off x="6616700" y="1752600"/>
            <a:ext cx="2286000" cy="1981200"/>
          </a:xfrm>
          <a:prstGeom prst="rect">
            <a:avLst/>
          </a:prstGeom>
          <a:solidFill>
            <a:srgbClr val="FFFFFF"/>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526" name="Shape 526"/>
          <p:cNvSpPr/>
          <p:nvPr/>
        </p:nvSpPr>
        <p:spPr>
          <a:xfrm>
            <a:off x="2286000" y="4267200"/>
            <a:ext cx="6642100" cy="2590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%rdi, %rax  # 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subq    %rsi, %rax  # result = x-y</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%rdx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%rdx  # eval = y-x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cmovle  %rdx, %rax  # if &lt;=, result = eval</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527" name="Shape 527"/>
          <p:cNvSpPr/>
          <p:nvPr/>
        </p:nvSpPr>
        <p:spPr>
          <a:xfrm>
            <a:off x="457200" y="12954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528" name="Shape 528"/>
          <p:cNvGraphicFramePr/>
          <p:nvPr/>
        </p:nvGraphicFramePr>
        <p:xfrm>
          <a:off x="4724400" y="19050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p:cNvSpPr>
          <p:nvPr/>
        </p:nvSpPr>
        <p:spPr bwMode="auto">
          <a:xfrm>
            <a:off x="457200" y="1111088"/>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Expensive Computations</a:t>
            </a:r>
          </a:p>
        </p:txBody>
      </p:sp>
      <p:sp>
        <p:nvSpPr>
          <p:cNvPr id="52230" name="Rectangle 6"/>
          <p:cNvSpPr>
            <a:spLocks noGrp="1" noChangeArrowheads="1"/>
          </p:cNvSpPr>
          <p:nvPr>
            <p:ph type="title"/>
          </p:nvPr>
        </p:nvSpPr>
        <p:spPr>
          <a:xfrm>
            <a:off x="373640" y="149062"/>
            <a:ext cx="8382000" cy="1143000"/>
          </a:xfrm>
          <a:ln/>
        </p:spPr>
        <p:txBody>
          <a:bodyPr/>
          <a:lstStyle/>
          <a:p>
            <a:pPr marL="119063" indent="-119063"/>
            <a:r>
              <a:rPr lang="en-US" dirty="0"/>
              <a:t>Bad Cases for Conditional Move</a:t>
            </a:r>
          </a:p>
        </p:txBody>
      </p:sp>
      <p:sp>
        <p:nvSpPr>
          <p:cNvPr id="52231" name="Rectangle 7"/>
          <p:cNvSpPr>
            <a:spLocks noGrp="1" noChangeArrowheads="1"/>
          </p:cNvSpPr>
          <p:nvPr>
            <p:ph type="body" idx="1"/>
          </p:nvPr>
        </p:nvSpPr>
        <p:spPr>
          <a:xfrm>
            <a:off x="685800" y="2119150"/>
            <a:ext cx="6108700" cy="609600"/>
          </a:xfrm>
          <a:ln/>
        </p:spPr>
        <p:txBody>
          <a:bodyPr/>
          <a:lstStyle/>
          <a:p>
            <a:r>
              <a:rPr lang="en-US" sz="2000" dirty="0"/>
              <a:t>Both values get computed</a:t>
            </a:r>
          </a:p>
          <a:p>
            <a:r>
              <a:rPr lang="en-US" sz="2000" dirty="0"/>
              <a:t>Only makes sense when computations are very simple</a:t>
            </a:r>
          </a:p>
        </p:txBody>
      </p:sp>
      <p:sp>
        <p:nvSpPr>
          <p:cNvPr id="52232" name="Rectangle 8"/>
          <p:cNvSpPr>
            <a:spLocks/>
          </p:cNvSpPr>
          <p:nvPr/>
        </p:nvSpPr>
        <p:spPr bwMode="auto">
          <a:xfrm>
            <a:off x="533400" y="1585750"/>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Test(x)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Hard1(x)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Hard2(x);</a:t>
            </a:r>
          </a:p>
        </p:txBody>
      </p:sp>
      <p:grpSp>
        <p:nvGrpSpPr>
          <p:cNvPr id="3" name="Group 2">
            <a:extLst>
              <a:ext uri="{FF2B5EF4-FFF2-40B4-BE49-F238E27FC236}">
                <a16:creationId xmlns:a16="http://schemas.microsoft.com/office/drawing/2014/main" id="{7EC6B92B-037F-4402-ADDF-2D08D7B87816}"/>
              </a:ext>
            </a:extLst>
          </p:cNvPr>
          <p:cNvGrpSpPr/>
          <p:nvPr/>
        </p:nvGrpSpPr>
        <p:grpSpPr>
          <a:xfrm>
            <a:off x="457200" y="3022438"/>
            <a:ext cx="5486400" cy="1617662"/>
            <a:chOff x="457200" y="3117850"/>
            <a:chExt cx="5486400" cy="1617662"/>
          </a:xfrm>
        </p:grpSpPr>
        <p:sp>
          <p:nvSpPr>
            <p:cNvPr id="10" name="Rectangle 3"/>
            <p:cNvSpPr>
              <a:spLocks/>
            </p:cNvSpPr>
            <p:nvPr/>
          </p:nvSpPr>
          <p:spPr bwMode="auto">
            <a:xfrm>
              <a:off x="457200" y="3117850"/>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Risky Computations</a:t>
              </a:r>
            </a:p>
          </p:txBody>
        </p:sp>
        <p:sp>
          <p:nvSpPr>
            <p:cNvPr id="11" name="Rectangle 7"/>
            <p:cNvSpPr txBox="1">
              <a:spLocks noChangeArrowheads="1"/>
            </p:cNvSpPr>
            <p:nvPr/>
          </p:nvSpPr>
          <p:spPr bwMode="auto">
            <a:xfrm>
              <a:off x="685800" y="412591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Both values get computed</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May have undesirable effects</a:t>
              </a:r>
            </a:p>
          </p:txBody>
        </p:sp>
        <p:sp>
          <p:nvSpPr>
            <p:cNvPr id="12" name="Rectangle 8"/>
            <p:cNvSpPr>
              <a:spLocks/>
            </p:cNvSpPr>
            <p:nvPr/>
          </p:nvSpPr>
          <p:spPr bwMode="auto">
            <a:xfrm>
              <a:off x="533400" y="359251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p</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*p</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0;</a:t>
              </a:r>
            </a:p>
          </p:txBody>
        </p:sp>
      </p:grpSp>
      <p:grpSp>
        <p:nvGrpSpPr>
          <p:cNvPr id="4" name="Group 3">
            <a:extLst>
              <a:ext uri="{FF2B5EF4-FFF2-40B4-BE49-F238E27FC236}">
                <a16:creationId xmlns:a16="http://schemas.microsoft.com/office/drawing/2014/main" id="{74F4C416-640D-404C-9772-F2F4A1C247C7}"/>
              </a:ext>
            </a:extLst>
          </p:cNvPr>
          <p:cNvGrpSpPr/>
          <p:nvPr/>
        </p:nvGrpSpPr>
        <p:grpSpPr>
          <a:xfrm>
            <a:off x="457200" y="4882988"/>
            <a:ext cx="5486400" cy="1617662"/>
            <a:chOff x="457200" y="4978400"/>
            <a:chExt cx="5486400" cy="1617662"/>
          </a:xfrm>
        </p:grpSpPr>
        <p:sp>
          <p:nvSpPr>
            <p:cNvPr id="13" name="Rectangle 3"/>
            <p:cNvSpPr>
              <a:spLocks/>
            </p:cNvSpPr>
            <p:nvPr/>
          </p:nvSpPr>
          <p:spPr bwMode="auto">
            <a:xfrm>
              <a:off x="457200" y="4978400"/>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Computations with side effects</a:t>
              </a:r>
            </a:p>
          </p:txBody>
        </p:sp>
        <p:sp>
          <p:nvSpPr>
            <p:cNvPr id="14" name="Rectangle 7"/>
            <p:cNvSpPr txBox="1">
              <a:spLocks noChangeArrowheads="1"/>
            </p:cNvSpPr>
            <p:nvPr/>
          </p:nvSpPr>
          <p:spPr bwMode="auto">
            <a:xfrm>
              <a:off x="685800" y="598646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Both values get computed</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Must be side-effect free</a:t>
              </a:r>
            </a:p>
          </p:txBody>
        </p:sp>
        <p:sp>
          <p:nvSpPr>
            <p:cNvPr id="15" name="Rectangle 8"/>
            <p:cNvSpPr>
              <a:spLocks/>
            </p:cNvSpPr>
            <p:nvPr/>
          </p:nvSpPr>
          <p:spPr bwMode="auto">
            <a:xfrm>
              <a:off x="533400" y="545306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x &gt; 0</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x*=7</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x+=3;</a:t>
              </a:r>
            </a:p>
          </p:txBody>
        </p:sp>
      </p:grpSp>
      <p:sp>
        <p:nvSpPr>
          <p:cNvPr id="2" name="TextBox 1"/>
          <p:cNvSpPr txBox="1"/>
          <p:nvPr/>
        </p:nvSpPr>
        <p:spPr>
          <a:xfrm>
            <a:off x="6310038" y="1857540"/>
            <a:ext cx="269785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Bad Performance</a:t>
            </a:r>
          </a:p>
        </p:txBody>
      </p:sp>
      <p:sp>
        <p:nvSpPr>
          <p:cNvPr id="16" name="TextBox 15"/>
          <p:cNvSpPr txBox="1"/>
          <p:nvPr/>
        </p:nvSpPr>
        <p:spPr>
          <a:xfrm>
            <a:off x="7562493" y="4057862"/>
            <a:ext cx="1193147"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Unsafe</a:t>
            </a:r>
          </a:p>
        </p:txBody>
      </p:sp>
      <p:sp>
        <p:nvSpPr>
          <p:cNvPr id="17" name="TextBox 16"/>
          <p:cNvSpPr txBox="1"/>
          <p:nvPr/>
        </p:nvSpPr>
        <p:spPr>
          <a:xfrm>
            <a:off x="7745074" y="5761986"/>
            <a:ext cx="1030795"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Illegal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dirty="0">
                <a:solidFill>
                  <a:schemeClr val="bg1">
                    <a:lumMod val="50000"/>
                  </a:schemeClr>
                </a:solidFill>
              </a:rPr>
              <a:t>Review of a few tricky bits from last time</a:t>
            </a:r>
          </a:p>
          <a:p>
            <a:r>
              <a:rPr lang="en-US" dirty="0">
                <a:solidFill>
                  <a:schemeClr val="bg1">
                    <a:lumMod val="50000"/>
                  </a:schemeClr>
                </a:solidFill>
              </a:rPr>
              <a:t>Control: Condition codes</a:t>
            </a:r>
            <a:r>
              <a:rPr lang="en-US" b="0" dirty="0"/>
              <a:t>	</a:t>
            </a:r>
          </a:p>
          <a:p>
            <a:r>
              <a:rPr lang="en-US" dirty="0">
                <a:solidFill>
                  <a:schemeClr val="bg1">
                    <a:lumMod val="50000"/>
                  </a:schemeClr>
                </a:solidFill>
              </a:rPr>
              <a:t>Conditional branches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2"/>
                </a:solidFill>
              </a:rPr>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414902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84" name="Shape 584"/>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pcount_do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while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5" name="Shape 585"/>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86" name="Shape 586"/>
          <p:cNvSpPr/>
          <p:nvPr/>
        </p:nvSpPr>
        <p:spPr>
          <a:xfrm>
            <a:off x="4797424" y="1863724"/>
            <a:ext cx="4041775" cy="293687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7" name="Shape 5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Example</a:t>
            </a:r>
            <a:endParaRPr/>
          </a:p>
        </p:txBody>
      </p:sp>
      <p:sp>
        <p:nvSpPr>
          <p:cNvPr id="588" name="Shape 588"/>
          <p:cNvSpPr txBox="1">
            <a:spLocks noGrp="1"/>
          </p:cNvSpPr>
          <p:nvPr>
            <p:ph type="body" idx="1"/>
          </p:nvPr>
        </p:nvSpPr>
        <p:spPr>
          <a:xfrm>
            <a:off x="381000" y="49530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Count number of 1’s in argument </a:t>
            </a:r>
            <a:r>
              <a:rPr lang="en-US" sz="2400" b="1" i="0" u="none" strike="noStrike" cap="none" dirty="0">
                <a:solidFill>
                  <a:schemeClr val="dk1"/>
                </a:solidFill>
                <a:latin typeface="Courier New"/>
                <a:ea typeface="Courier New"/>
                <a:cs typeface="Courier New"/>
                <a:sym typeface="Courier New"/>
              </a:rPr>
              <a:t>x</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popcount</a:t>
            </a:r>
            <a:r>
              <a:rPr lang="en-US" sz="2400" b="1" i="0" u="none" strike="noStrike" cap="none" dirty="0">
                <a:solidFill>
                  <a:schemeClr val="dk1"/>
                </a:solidFill>
                <a:latin typeface="Calibri"/>
                <a:ea typeface="Calibri"/>
                <a:cs typeface="Calibri"/>
                <a:sym typeface="Calibri"/>
              </a:rPr>
              <a:t>”)</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Use conditional branch to either continue looping</a:t>
            </a:r>
            <a:br>
              <a:rPr lang="en-US" sz="2400" b="1" i="0" u="none" strike="noStrike" cap="none" dirty="0">
                <a:solidFill>
                  <a:schemeClr val="dk1"/>
                </a:solidFill>
                <a:latin typeface="Calibri"/>
                <a:ea typeface="Calibri"/>
                <a:cs typeface="Calibri"/>
                <a:sym typeface="Calibri"/>
              </a:rPr>
            </a:br>
            <a:r>
              <a:rPr lang="en-US" sz="2400" b="1" i="0" u="none" strike="noStrike" cap="none" dirty="0">
                <a:solidFill>
                  <a:schemeClr val="dk1"/>
                </a:solidFill>
                <a:latin typeface="Calibri"/>
                <a:ea typeface="Calibri"/>
                <a:cs typeface="Calibri"/>
                <a:sym typeface="Calibri"/>
              </a:rPr>
              <a:t>or to exit loop</a:t>
            </a:r>
            <a:endParaRPr sz="2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Recall: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t>
            </a:r>
            <a:r>
              <a:rPr lang="en-US"/>
              <a:t>address </a:t>
            </a:r>
            <a:r>
              <a:rPr lang="en-US" b="1">
                <a:latin typeface="Courier New" pitchFamily="49" charset="0"/>
              </a:rPr>
              <a:t>0x40059e</a:t>
            </a:r>
            <a:endParaRPr lang="en-US" b="1" dirty="0">
              <a:latin typeface="Courier New" pitchFamily="49" charset="0"/>
            </a:endParaRP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rPr>
              <a:t>48 </a:t>
            </a:r>
            <a:r>
              <a:rPr kumimoji="0" lang="en-US" sz="1800" b="1" i="0" u="none" strike="noStrike" kern="1200" cap="none" spc="0" normalizeH="0" baseline="0" noProof="0">
                <a:ln>
                  <a:noFill/>
                </a:ln>
                <a:solidFill>
                  <a:schemeClr val="tx1"/>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endParaRPr>
          </a:p>
        </p:txBody>
      </p:sp>
      <p:sp>
        <p:nvSpPr>
          <p:cNvPr id="2" name="TextBox 1">
            <a:extLst>
              <a:ext uri="{FF2B5EF4-FFF2-40B4-BE49-F238E27FC236}">
                <a16:creationId xmlns:a16="http://schemas.microsoft.com/office/drawing/2014/main" id="{0E08BCE0-E91C-4353-8DC8-ECE0E854B3AA}"/>
              </a:ext>
            </a:extLst>
          </p:cNvPr>
          <p:cNvSpPr txBox="1"/>
          <p:nvPr/>
        </p:nvSpPr>
        <p:spPr>
          <a:xfrm>
            <a:off x="530225" y="5399980"/>
            <a:ext cx="4041775" cy="523220"/>
          </a:xfrm>
          <a:prstGeom prst="rect">
            <a:avLst/>
          </a:prstGeom>
          <a:noFill/>
          <a:ln>
            <a:solidFill>
              <a:srgbClr val="FF0000"/>
            </a:solidFill>
          </a:ln>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0100 1 0 0 0  10001011  00 000 011</a:t>
            </a:r>
          </a:p>
          <a:p>
            <a:r>
              <a:rPr lang="en-US" sz="1400" b="1" dirty="0">
                <a:solidFill>
                  <a:srgbClr val="FF0000"/>
                </a:solidFill>
                <a:latin typeface="Courier New" panose="02070309020205020404" pitchFamily="49" charset="0"/>
                <a:cs typeface="Courier New" panose="02070309020205020404" pitchFamily="49" charset="0"/>
              </a:rPr>
              <a:t>REX  W R X B  MOV r-&gt;x  Mod R   M</a:t>
            </a:r>
          </a:p>
        </p:txBody>
      </p:sp>
      <p:sp>
        <p:nvSpPr>
          <p:cNvPr id="3" name="Oval 2">
            <a:extLst>
              <a:ext uri="{FF2B5EF4-FFF2-40B4-BE49-F238E27FC236}">
                <a16:creationId xmlns:a16="http://schemas.microsoft.com/office/drawing/2014/main" id="{15A9C16A-2A4B-49B8-9183-ED118CCF398E}"/>
              </a:ext>
            </a:extLst>
          </p:cNvPr>
          <p:cNvSpPr/>
          <p:nvPr/>
        </p:nvSpPr>
        <p:spPr bwMode="auto">
          <a:xfrm>
            <a:off x="1994262" y="4912519"/>
            <a:ext cx="1384663" cy="376238"/>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5" name="Straight Connector 4">
            <a:extLst>
              <a:ext uri="{FF2B5EF4-FFF2-40B4-BE49-F238E27FC236}">
                <a16:creationId xmlns:a16="http://schemas.microsoft.com/office/drawing/2014/main" id="{4A63BF2C-DB8F-46AC-9F44-20701FB78B28}"/>
              </a:ext>
            </a:extLst>
          </p:cNvPr>
          <p:cNvCxnSpPr>
            <a:cxnSpLocks/>
            <a:stCxn id="3" idx="2"/>
          </p:cNvCxnSpPr>
          <p:nvPr/>
        </p:nvCxnSpPr>
        <p:spPr bwMode="auto">
          <a:xfrm flipH="1">
            <a:off x="530225" y="5100638"/>
            <a:ext cx="1464037" cy="299342"/>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BBE0FEF-39AC-490A-991E-4E50757B59B2}"/>
              </a:ext>
            </a:extLst>
          </p:cNvPr>
          <p:cNvCxnSpPr>
            <a:cxnSpLocks/>
            <a:stCxn id="3" idx="6"/>
          </p:cNvCxnSpPr>
          <p:nvPr/>
        </p:nvCxnSpPr>
        <p:spPr bwMode="auto">
          <a:xfrm>
            <a:off x="3378925" y="5100638"/>
            <a:ext cx="1189900" cy="299342"/>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496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p:nvPr/>
        </p:nvSpPr>
        <p:spPr>
          <a:xfrm>
            <a:off x="290513" y="1066800"/>
            <a:ext cx="2311400"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94" name="Shape 59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Compilation</a:t>
            </a:r>
            <a:endParaRPr/>
          </a:p>
        </p:txBody>
      </p:sp>
      <p:sp>
        <p:nvSpPr>
          <p:cNvPr id="595" name="Shape 595"/>
          <p:cNvSpPr/>
          <p:nvPr/>
        </p:nvSpPr>
        <p:spPr>
          <a:xfrm>
            <a:off x="2152167" y="4176301"/>
            <a:ext cx="5791200" cy="20574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movl</a:t>
            </a:r>
            <a:r>
              <a:rPr lang="en-US" sz="1800" b="1" dirty="0">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eax</a:t>
            </a:r>
            <a:r>
              <a:rPr lang="en-US" sz="1800" b="1" dirty="0">
                <a:solidFill>
                  <a:schemeClr val="dk1"/>
                </a:solidFill>
                <a:latin typeface="Courier New"/>
                <a:ea typeface="Courier New"/>
                <a:cs typeface="Courier New"/>
                <a:sym typeface="Courier New"/>
              </a:rPr>
              <a:t>		#  result = 0</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.L2:				#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andl</a:t>
            </a:r>
            <a:r>
              <a:rPr lang="en-US" sz="1800" b="1" dirty="0">
                <a:solidFill>
                  <a:schemeClr val="dk1"/>
                </a:solidFill>
                <a:latin typeface="Courier New"/>
                <a:ea typeface="Courier New"/>
                <a:cs typeface="Courier New"/>
                <a:sym typeface="Courier New"/>
              </a:rPr>
              <a:t>    $1, %</a:t>
            </a:r>
            <a:r>
              <a:rPr lang="en-US" sz="1800" b="1" dirty="0" err="1">
                <a:solidFill>
                  <a:schemeClr val="dk1"/>
                </a:solidFill>
                <a:latin typeface="Courier New"/>
                <a:ea typeface="Courier New"/>
                <a:cs typeface="Courier New"/>
                <a:sym typeface="Courier New"/>
              </a:rPr>
              <a:t>edx</a:t>
            </a:r>
            <a:r>
              <a:rPr lang="en-US" sz="1800" b="1" dirty="0">
                <a:solidFill>
                  <a:schemeClr val="dk1"/>
                </a:solidFill>
                <a:latin typeface="Courier New"/>
                <a:ea typeface="Courier New"/>
                <a:cs typeface="Courier New"/>
                <a:sym typeface="Courier New"/>
              </a:rPr>
              <a:t>		#  t = x &amp; 0x1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addq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rax</a:t>
            </a:r>
            <a:r>
              <a:rPr lang="en-US" sz="1800" b="1" dirty="0">
                <a:solidFill>
                  <a:schemeClr val="dk1"/>
                </a:solidFill>
                <a:latin typeface="Courier New"/>
                <a:ea typeface="Courier New"/>
                <a:cs typeface="Courier New"/>
                <a:sym typeface="Courier New"/>
              </a:rPr>
              <a:t>	#  result += 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shrq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 &gt;&gt;= 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jne</a:t>
            </a:r>
            <a:r>
              <a:rPr lang="en-US" sz="1800" b="1" dirty="0">
                <a:solidFill>
                  <a:schemeClr val="dk1"/>
                </a:solidFill>
                <a:latin typeface="Courier New"/>
                <a:ea typeface="Courier New"/>
                <a:cs typeface="Courier New"/>
                <a:sym typeface="Courier New"/>
              </a:rPr>
              <a:t>     .L2		#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rep; ret</a:t>
            </a:r>
            <a:endParaRPr sz="1800" b="1" dirty="0">
              <a:solidFill>
                <a:schemeClr val="dk1"/>
              </a:solidFill>
              <a:latin typeface="Courier New"/>
              <a:ea typeface="Courier New"/>
              <a:cs typeface="Courier New"/>
              <a:sym typeface="Courier New"/>
            </a:endParaRPr>
          </a:p>
        </p:txBody>
      </p:sp>
      <p:sp>
        <p:nvSpPr>
          <p:cNvPr id="596" name="Shape 596"/>
          <p:cNvSpPr/>
          <p:nvPr/>
        </p:nvSpPr>
        <p:spPr>
          <a:xfrm>
            <a:off x="381000" y="1524001"/>
            <a:ext cx="4041775" cy="259080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graphicFrame>
        <p:nvGraphicFramePr>
          <p:cNvPr id="597" name="Shape 597"/>
          <p:cNvGraphicFramePr/>
          <p:nvPr/>
        </p:nvGraphicFramePr>
        <p:xfrm>
          <a:off x="4724400" y="1905000"/>
          <a:ext cx="3352800" cy="1143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result</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444500" y="1228725"/>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03" name="Shape 603"/>
          <p:cNvSpPr/>
          <p:nvPr/>
        </p:nvSpPr>
        <p:spPr>
          <a:xfrm>
            <a:off x="533400" y="1641475"/>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a:p>
        </p:txBody>
      </p:sp>
      <p:sp>
        <p:nvSpPr>
          <p:cNvPr id="604" name="Shape 604"/>
          <p:cNvSpPr/>
          <p:nvPr/>
        </p:nvSpPr>
        <p:spPr>
          <a:xfrm>
            <a:off x="3810000" y="12192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05" name="Shape 605"/>
          <p:cNvSpPr/>
          <p:nvPr/>
        </p:nvSpPr>
        <p:spPr>
          <a:xfrm>
            <a:off x="3886200" y="1631949"/>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a:p>
        </p:txBody>
      </p:sp>
      <p:sp>
        <p:nvSpPr>
          <p:cNvPr id="606" name="Shape 60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“Do-While” Translation</a:t>
            </a:r>
            <a:endParaRPr/>
          </a:p>
        </p:txBody>
      </p:sp>
      <p:sp>
        <p:nvSpPr>
          <p:cNvPr id="607" name="Shape 607"/>
          <p:cNvSpPr txBox="1">
            <a:spLocks noGrp="1"/>
          </p:cNvSpPr>
          <p:nvPr>
            <p:ph type="body" idx="1"/>
          </p:nvPr>
        </p:nvSpPr>
        <p:spPr>
          <a:xfrm>
            <a:off x="381000" y="3035300"/>
            <a:ext cx="8382000" cy="37973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Body:</a:t>
            </a:r>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54000" marR="0" lvl="0" indent="-162560"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608" name="Shape 608"/>
          <p:cNvSpPr/>
          <p:nvPr/>
        </p:nvSpPr>
        <p:spPr>
          <a:xfrm>
            <a:off x="1625600" y="3146425"/>
            <a:ext cx="2222500" cy="22606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304800" y="30861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381000" y="3505200"/>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5" name="Shape 6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#1</a:t>
            </a:r>
            <a:endParaRPr sz="3600" b="1" i="0" u="none" strike="noStrike" cap="none">
              <a:solidFill>
                <a:schemeClr val="dk1"/>
              </a:solidFill>
              <a:latin typeface="Calibri"/>
              <a:ea typeface="Calibri"/>
              <a:cs typeface="Calibri"/>
              <a:sym typeface="Calibri"/>
            </a:endParaRPr>
          </a:p>
        </p:txBody>
      </p:sp>
      <p:sp>
        <p:nvSpPr>
          <p:cNvPr id="616" name="Shape 6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“Jump-to-middle” translation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-Og</a:t>
            </a:r>
            <a:endParaRPr sz="2400" b="1" i="0" u="none" strike="noStrike" cap="none">
              <a:solidFill>
                <a:schemeClr val="dk1"/>
              </a:solidFill>
              <a:latin typeface="Courier New"/>
              <a:ea typeface="Courier New"/>
              <a:cs typeface="Courier New"/>
              <a:sym typeface="Courier New"/>
            </a:endParaRPr>
          </a:p>
        </p:txBody>
      </p:sp>
      <p:sp>
        <p:nvSpPr>
          <p:cNvPr id="617" name="Shape 617"/>
          <p:cNvSpPr/>
          <p:nvPr/>
        </p:nvSpPr>
        <p:spPr>
          <a:xfrm>
            <a:off x="5181600" y="2095501"/>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5257800" y="2514600"/>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test:</a:t>
            </a:r>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3657600" y="3048000"/>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25" name="Shape 625"/>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6" name="Shape 626"/>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pcount_goto_jtm</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#1</a:t>
            </a:r>
            <a:endParaRPr sz="3600" b="1" i="0" u="none" strike="noStrike" cap="none">
              <a:solidFill>
                <a:schemeClr val="dk1"/>
              </a:solidFill>
              <a:latin typeface="Calibri"/>
              <a:ea typeface="Calibri"/>
              <a:cs typeface="Calibri"/>
              <a:sym typeface="Calibri"/>
            </a:endParaRPr>
          </a:p>
        </p:txBody>
      </p:sp>
      <p:sp>
        <p:nvSpPr>
          <p:cNvPr id="629" name="Shape 629"/>
          <p:cNvSpPr txBox="1">
            <a:spLocks noGrp="1"/>
          </p:cNvSpPr>
          <p:nvPr>
            <p:ph type="body" idx="1"/>
          </p:nvPr>
        </p:nvSpPr>
        <p:spPr>
          <a:xfrm>
            <a:off x="381000" y="51181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goto starts loop at test</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533400" y="1524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609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533400" y="3687764"/>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457200" y="4106863"/>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#2</a:t>
            </a:r>
            <a:endParaRPr sz="3600" b="1" i="0" u="none" strike="noStrike" cap="none">
              <a:solidFill>
                <a:schemeClr val="dk1"/>
              </a:solidFill>
              <a:latin typeface="Calibri"/>
              <a:ea typeface="Calibri"/>
              <a:cs typeface="Calibri"/>
              <a:sym typeface="Calibri"/>
            </a:endParaRPr>
          </a:p>
        </p:txBody>
      </p:sp>
      <p:sp>
        <p:nvSpPr>
          <p:cNvPr id="639" name="Shape 639"/>
          <p:cNvSpPr txBox="1">
            <a:spLocks noGrp="1"/>
          </p:cNvSpPr>
          <p:nvPr>
            <p:ph type="body" idx="1"/>
          </p:nvPr>
        </p:nvSpPr>
        <p:spPr>
          <a:xfrm>
            <a:off x="4267200" y="1752600"/>
            <a:ext cx="4419600" cy="3992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“Do-while” conversion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–O1</a:t>
            </a:r>
            <a:endParaRPr sz="2400" b="1" i="0" u="none" strike="noStrike" cap="none">
              <a:solidFill>
                <a:schemeClr val="dk1"/>
              </a:solidFill>
              <a:latin typeface="Courier New"/>
              <a:ea typeface="Courier New"/>
              <a:cs typeface="Courier New"/>
              <a:sym typeface="Courier New"/>
            </a:endParaRPr>
          </a:p>
        </p:txBody>
      </p:sp>
      <p:sp>
        <p:nvSpPr>
          <p:cNvPr id="640" name="Shape 640"/>
          <p:cNvSpPr/>
          <p:nvPr/>
        </p:nvSpPr>
        <p:spPr>
          <a:xfrm>
            <a:off x="5257800" y="3352800"/>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5334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1371600" y="2878138"/>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643" name="Shape 643"/>
          <p:cNvSpPr/>
          <p:nvPr/>
        </p:nvSpPr>
        <p:spPr>
          <a:xfrm rot="-5400000">
            <a:off x="4038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49" name="Shape 649"/>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0" name="Shape 650"/>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#2</a:t>
            </a:r>
            <a:endParaRPr sz="3600" b="1" i="0" u="none" strike="noStrike" cap="none">
              <a:solidFill>
                <a:schemeClr val="dk1"/>
              </a:solidFill>
              <a:latin typeface="Calibri"/>
              <a:ea typeface="Calibri"/>
              <a:cs typeface="Calibri"/>
              <a:sym typeface="Calibri"/>
            </a:endParaRPr>
          </a:p>
        </p:txBody>
      </p:sp>
      <p:sp>
        <p:nvSpPr>
          <p:cNvPr id="653" name="Shape 653"/>
          <p:cNvSpPr txBox="1">
            <a:spLocks noGrp="1"/>
          </p:cNvSpPr>
          <p:nvPr>
            <p:ph type="body" idx="1"/>
          </p:nvPr>
        </p:nvSpPr>
        <p:spPr>
          <a:xfrm>
            <a:off x="381000" y="5118100"/>
            <a:ext cx="8382000" cy="128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conditional guards entrance to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p:cNvSpPr>
          <p:nvPr/>
        </p:nvSpPr>
        <p:spPr bwMode="auto">
          <a:xfrm>
            <a:off x="444500" y="1239701"/>
            <a:ext cx="26162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For version</a:t>
            </a:r>
          </a:p>
        </p:txBody>
      </p:sp>
      <p:sp>
        <p:nvSpPr>
          <p:cNvPr id="59397" name="Rectangle 5"/>
          <p:cNvSpPr>
            <a:spLocks/>
          </p:cNvSpPr>
          <p:nvPr/>
        </p:nvSpPr>
        <p:spPr bwMode="auto">
          <a:xfrm>
            <a:off x="533400" y="3687764"/>
            <a:ext cx="29083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Bold" charset="0"/>
                <a:ea typeface="Calibri Bold" charset="0"/>
                <a:cs typeface="Calibri Bold" charset="0"/>
                <a:sym typeface="Calibri Bold" charset="0"/>
              </a:rPr>
              <a:t>Do-While Version</a:t>
            </a:r>
          </a:p>
        </p:txBody>
      </p:sp>
      <p:sp>
        <p:nvSpPr>
          <p:cNvPr id="59398" name="Rectangle 6"/>
          <p:cNvSpPr>
            <a:spLocks/>
          </p:cNvSpPr>
          <p:nvPr/>
        </p:nvSpPr>
        <p:spPr bwMode="auto">
          <a:xfrm>
            <a:off x="457200" y="4106863"/>
            <a:ext cx="3048000" cy="2624138"/>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do {</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Body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Calibri Bold Italic" charset="0"/>
              </a:rPr>
              <a:t>          Update</a:t>
            </a:r>
            <a:endParaRPr kumimoji="0" lang="en-US" sz="32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while(</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done:</a:t>
            </a:r>
          </a:p>
        </p:txBody>
      </p:sp>
      <p:sp>
        <p:nvSpPr>
          <p:cNvPr id="59400" name="Rectangle 8"/>
          <p:cNvSpPr>
            <a:spLocks/>
          </p:cNvSpPr>
          <p:nvPr/>
        </p:nvSpPr>
        <p:spPr bwMode="auto">
          <a:xfrm>
            <a:off x="5257800" y="3352800"/>
            <a:ext cx="29083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Bold" charset="0"/>
                <a:ea typeface="Calibri Bold" charset="0"/>
                <a:cs typeface="Calibri Bold" charset="0"/>
                <a:sym typeface="Calibri Bold" charset="0"/>
              </a:rPr>
              <a:t>Goto Version</a:t>
            </a:r>
          </a:p>
        </p:txBody>
      </p:sp>
      <p:sp>
        <p:nvSpPr>
          <p:cNvPr id="59401" name="Rectangle 9"/>
          <p:cNvSpPr>
            <a:spLocks/>
          </p:cNvSpPr>
          <p:nvPr/>
        </p:nvSpPr>
        <p:spPr bwMode="auto">
          <a:xfrm>
            <a:off x="5334000" y="3771899"/>
            <a:ext cx="3429000" cy="2959102"/>
          </a:xfrm>
          <a:prstGeom prst="rect">
            <a:avLst/>
          </a:prstGeom>
          <a:solidFill>
            <a:srgbClr val="D5F1CF"/>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loop:</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Body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Calibri Bold Italic" charset="0"/>
              </a:rPr>
              <a:t>     Update</a:t>
            </a:r>
            <a:endParaRPr kumimoji="0" lang="en-US" sz="32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loop</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p>
        </p:txBody>
      </p:sp>
      <p:sp>
        <p:nvSpPr>
          <p:cNvPr id="59402" name="AutoShape 10"/>
          <p:cNvSpPr>
            <a:spLocks/>
          </p:cNvSpPr>
          <p:nvPr/>
        </p:nvSpPr>
        <p:spPr bwMode="auto">
          <a:xfrm>
            <a:off x="1371600" y="2878138"/>
            <a:ext cx="762000" cy="842963"/>
          </a:xfrm>
          <a:custGeom>
            <a:avLst/>
            <a:gdLst>
              <a:gd name="T0" fmla="*/ 10800 w 21600"/>
              <a:gd name="T1" fmla="*/ 10800 h 21600"/>
            </a:gdLst>
            <a:ahLst/>
            <a:cxnLst>
              <a:cxn ang="0">
                <a:pos x="T0" y="T1"/>
              </a:cxn>
            </a:cxnLst>
            <a:rect l="0" t="0" r="r" b="b"/>
            <a:pathLst>
              <a:path w="21600" h="2160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59403" name="AutoShape 11"/>
          <p:cNvSpPr>
            <a:spLocks/>
          </p:cNvSpPr>
          <p:nvPr/>
        </p:nvSpPr>
        <p:spPr bwMode="auto">
          <a:xfrm rot="16200000">
            <a:off x="4038600" y="4178301"/>
            <a:ext cx="762000" cy="1524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3" name="Rectangle 3">
            <a:extLst>
              <a:ext uri="{FF2B5EF4-FFF2-40B4-BE49-F238E27FC236}">
                <a16:creationId xmlns:a16="http://schemas.microsoft.com/office/drawing/2014/main" id="{F09DF164-9B19-458A-B4A9-FDBD3C1DFF95}"/>
              </a:ext>
            </a:extLst>
          </p:cNvPr>
          <p:cNvSpPr>
            <a:spLocks noChangeArrowheads="1"/>
          </p:cNvSpPr>
          <p:nvPr/>
        </p:nvSpPr>
        <p:spPr bwMode="auto">
          <a:xfrm>
            <a:off x="245827" y="1763304"/>
            <a:ext cx="4419600" cy="1013098"/>
          </a:xfrm>
          <a:prstGeom prst="rect">
            <a:avLst/>
          </a:prstGeom>
          <a:solidFill>
            <a:srgbClr val="F6F5BD"/>
          </a:solidFill>
          <a:ln w="57150" cmpd="thickThin">
            <a:solidFill>
              <a:schemeClr val="tx1"/>
            </a:solidFill>
            <a:miter lim="800000"/>
            <a:headEnd/>
            <a:tailEnd/>
          </a:ln>
          <a:effectLst/>
        </p:spPr>
        <p:txBody>
          <a:bodyPr wrap="square" lIns="90487" tIns="44450" rIns="90487"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for (</a:t>
            </a:r>
            <a:r>
              <a:rPr kumimoji="0" lang="en-US" sz="2400" b="0" i="1" u="none" strike="noStrike" kern="1200" cap="none" spc="0" normalizeH="0" baseline="0" noProof="0" dirty="0">
                <a:ln>
                  <a:noFill/>
                </a:ln>
                <a:solidFill>
                  <a:srgbClr val="000000"/>
                </a:solidFill>
                <a:effectLst/>
                <a:uLnTx/>
                <a:uFillTx/>
                <a:latin typeface="Calibri Bold"/>
                <a:sym typeface="Gill Sans" charset="0"/>
              </a:rPr>
              <a:t>Init</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Test</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Update</a:t>
            </a:r>
            <a:r>
              <a:rPr kumimoji="0" lang="en-US" sz="2400" b="0" i="1" u="none" strike="noStrike" kern="1200" cap="none" spc="0" normalizeH="0" baseline="0" noProof="0" dirty="0">
                <a:ln>
                  <a:noFill/>
                </a:ln>
                <a:solidFill>
                  <a:srgbClr val="000000"/>
                </a:solidFill>
                <a:effectLst/>
                <a:uLnTx/>
                <a:uFillTx/>
                <a:latin typeface="Gill Sans" charset="0"/>
                <a:sym typeface="Gill Sans" charset="0"/>
              </a:rPr>
              <a:t> </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Body</a:t>
            </a:r>
          </a:p>
        </p:txBody>
      </p:sp>
      <p:sp>
        <p:nvSpPr>
          <p:cNvPr id="18" name="Rectangle 11">
            <a:extLst>
              <a:ext uri="{FF2B5EF4-FFF2-40B4-BE49-F238E27FC236}">
                <a16:creationId xmlns:a16="http://schemas.microsoft.com/office/drawing/2014/main" id="{41E64E47-AD15-4E04-9813-0D12FE256BFF}"/>
              </a:ext>
            </a:extLst>
          </p:cNvPr>
          <p:cNvSpPr>
            <a:spLocks noGrp="1" noChangeArrowheads="1"/>
          </p:cNvSpPr>
          <p:nvPr>
            <p:ph type="title"/>
          </p:nvPr>
        </p:nvSpPr>
        <p:spPr>
          <a:xfrm>
            <a:off x="381000" y="254000"/>
            <a:ext cx="8382000" cy="1143000"/>
          </a:xfrm>
          <a:ln/>
        </p:spPr>
        <p:txBody>
          <a:bodyPr/>
          <a:lstStyle/>
          <a:p>
            <a:pPr marL="119063" indent="-119063"/>
            <a:r>
              <a:rPr lang="en-US" dirty="0"/>
              <a:t>“For” Loop </a:t>
            </a:r>
            <a:r>
              <a:rPr lang="en-US" dirty="0">
                <a:sym typeface="Wingdings" pitchFamily="2" charset="2"/>
              </a:rPr>
              <a:t> Do-While Loop</a:t>
            </a:r>
            <a:endParaRPr lang="en-US" dirty="0"/>
          </a:p>
        </p:txBody>
      </p:sp>
      <p:sp>
        <p:nvSpPr>
          <p:cNvPr id="19" name="Rectangle 12">
            <a:extLst>
              <a:ext uri="{FF2B5EF4-FFF2-40B4-BE49-F238E27FC236}">
                <a16:creationId xmlns:a16="http://schemas.microsoft.com/office/drawing/2014/main" id="{B79F3680-09D4-4739-ABBA-0FBE3F23EF62}"/>
              </a:ext>
            </a:extLst>
          </p:cNvPr>
          <p:cNvSpPr txBox="1">
            <a:spLocks noChangeArrowheads="1"/>
          </p:cNvSpPr>
          <p:nvPr/>
        </p:nvSpPr>
        <p:spPr>
          <a:xfrm>
            <a:off x="5333999" y="2176629"/>
            <a:ext cx="3810001" cy="876300"/>
          </a:xfrm>
          <a:prstGeom prst="rect">
            <a:avLst/>
          </a:prstGeom>
          <a:ln/>
        </p:spPr>
        <p:txBody>
          <a:bodyPr/>
          <a:lst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342900" marR="0" lvl="0" indent="-3429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a:ln>
                  <a:noFill/>
                </a:ln>
                <a:solidFill>
                  <a:srgbClr val="000000"/>
                </a:solidFill>
                <a:effectLst/>
                <a:uLnTx/>
                <a:uFillTx/>
                <a:latin typeface="Calibri Bold"/>
                <a:sym typeface="Calibri Bold" charset="0"/>
              </a:rPr>
              <a:t>Initial test can often be optimized away – </a:t>
            </a:r>
            <a:r>
              <a:rPr kumimoji="0" lang="en-US" sz="2400" b="0" i="0" u="none" strike="noStrike" kern="0" cap="none" spc="0" normalizeH="0" baseline="0" noProof="0" dirty="0">
                <a:ln>
                  <a:noFill/>
                </a:ln>
                <a:solidFill>
                  <a:srgbClr val="FF0000"/>
                </a:solidFill>
                <a:effectLst/>
                <a:uLnTx/>
                <a:uFillTx/>
                <a:latin typeface="Calibri Bold"/>
                <a:sym typeface="Calibri Bold" charset="0"/>
              </a:rPr>
              <a:t>why?</a:t>
            </a:r>
          </a:p>
        </p:txBody>
      </p:sp>
    </p:spTree>
    <p:extLst>
      <p:ext uri="{BB962C8B-B14F-4D97-AF65-F5344CB8AC3E}">
        <p14:creationId xmlns:p14="http://schemas.microsoft.com/office/powerpoint/2010/main" val="38496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P spid="59401" grpId="0" animBg="1"/>
      <p:bldP spid="5940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354138"/>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Do-While Conversion</a:t>
            </a:r>
            <a:endParaRPr sz="3600" b="1" i="0" u="none" strike="noStrike" cap="none">
              <a:solidFill>
                <a:schemeClr val="dk1"/>
              </a:solidFill>
              <a:latin typeface="Calibri"/>
              <a:ea typeface="Calibri"/>
              <a:cs typeface="Calibri"/>
              <a:sym typeface="Calibri"/>
            </a:endParaRPr>
          </a:p>
        </p:txBody>
      </p:sp>
      <p:sp>
        <p:nvSpPr>
          <p:cNvPr id="700" name="Shape 700"/>
          <p:cNvSpPr txBox="1">
            <a:spLocks noGrp="1"/>
          </p:cNvSpPr>
          <p:nvPr>
            <p:ph type="body" idx="1"/>
          </p:nvPr>
        </p:nvSpPr>
        <p:spPr>
          <a:xfrm>
            <a:off x="381000" y="5676900"/>
            <a:ext cx="4191000" cy="876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test can be optimized away</a:t>
            </a:r>
            <a:endParaRPr sz="2400" b="1" i="0" u="none" strike="noStrike" cap="none">
              <a:solidFill>
                <a:schemeClr val="dk1"/>
              </a:solidFill>
              <a:latin typeface="Calibri"/>
              <a:ea typeface="Calibri"/>
              <a:cs typeface="Calibri"/>
              <a:sym typeface="Calibri"/>
            </a:endParaRPr>
          </a:p>
        </p:txBody>
      </p:sp>
      <p:sp>
        <p:nvSpPr>
          <p:cNvPr id="701" name="Shape 701"/>
          <p:cNvSpPr/>
          <p:nvPr/>
        </p:nvSpPr>
        <p:spPr>
          <a:xfrm>
            <a:off x="228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2" name="Shape 702"/>
          <p:cNvSpPr/>
          <p:nvPr/>
        </p:nvSpPr>
        <p:spPr>
          <a:xfrm>
            <a:off x="2057400" y="1143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4724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7315200" y="2514600"/>
            <a:ext cx="492444"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Init</a:t>
            </a:r>
            <a:endParaRPr sz="1800" b="1" i="1">
              <a:solidFill>
                <a:srgbClr val="000000"/>
              </a:solidFill>
              <a:latin typeface="Calibri"/>
              <a:ea typeface="Calibri"/>
              <a:cs typeface="Calibri"/>
              <a:sym typeface="Calibri"/>
            </a:endParaRPr>
          </a:p>
        </p:txBody>
      </p:sp>
      <p:sp>
        <p:nvSpPr>
          <p:cNvPr id="705" name="Shape 705"/>
          <p:cNvSpPr txBox="1"/>
          <p:nvPr/>
        </p:nvSpPr>
        <p:spPr>
          <a:xfrm>
            <a:off x="7315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urier New"/>
                <a:ea typeface="Courier New"/>
                <a:cs typeface="Courier New"/>
                <a:sym typeface="Courier New"/>
              </a:rPr>
              <a:t>!</a:t>
            </a: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sp>
        <p:nvSpPr>
          <p:cNvPr id="706" name="Shape 706"/>
          <p:cNvSpPr txBox="1"/>
          <p:nvPr/>
        </p:nvSpPr>
        <p:spPr>
          <a:xfrm>
            <a:off x="7696200" y="4038600"/>
            <a:ext cx="710451"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Body</a:t>
            </a:r>
            <a:endParaRPr sz="1800" b="1" i="1">
              <a:solidFill>
                <a:srgbClr val="000000"/>
              </a:solidFill>
              <a:latin typeface="Calibri"/>
              <a:ea typeface="Calibri"/>
              <a:cs typeface="Calibri"/>
              <a:sym typeface="Calibri"/>
            </a:endParaRPr>
          </a:p>
        </p:txBody>
      </p:sp>
      <p:sp>
        <p:nvSpPr>
          <p:cNvPr id="707" name="Shape 707"/>
          <p:cNvSpPr txBox="1"/>
          <p:nvPr/>
        </p:nvSpPr>
        <p:spPr>
          <a:xfrm>
            <a:off x="5638800" y="4876800"/>
            <a:ext cx="928459"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Update</a:t>
            </a:r>
            <a:endParaRPr sz="1800" b="1" i="1">
              <a:solidFill>
                <a:srgbClr val="000000"/>
              </a:solidFill>
              <a:latin typeface="Calibri"/>
              <a:ea typeface="Calibri"/>
              <a:cs typeface="Calibri"/>
              <a:sym typeface="Calibri"/>
            </a:endParaRPr>
          </a:p>
        </p:txBody>
      </p:sp>
      <p:sp>
        <p:nvSpPr>
          <p:cNvPr id="708" name="Shape 708"/>
          <p:cNvSpPr txBox="1"/>
          <p:nvPr/>
        </p:nvSpPr>
        <p:spPr>
          <a:xfrm>
            <a:off x="7010400" y="5334000"/>
            <a:ext cx="612347"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grpSp>
        <p:nvGrpSpPr>
          <p:cNvPr id="709" name="Shape 709"/>
          <p:cNvGrpSpPr/>
          <p:nvPr/>
        </p:nvGrpSpPr>
        <p:grpSpPr>
          <a:xfrm>
            <a:off x="5029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2308324"/>
          </a:xfrm>
          <a:prstGeom prst="rect">
            <a:avLst/>
          </a:prstGeom>
          <a:noFill/>
        </p:spPr>
        <p:txBody>
          <a:bodyPr wrap="square">
            <a:spAutoFit/>
          </a:bodyPr>
          <a:lstStyle/>
          <a:p>
            <a:r>
              <a:rPr lang="en-US" sz="2400" dirty="0">
                <a:solidFill>
                  <a:schemeClr val="tx1"/>
                </a:solidFill>
              </a:rPr>
              <a:t>Do parts 5-6 (q7-11) now, then stop.</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Also, take the canvas quiz for Day 4: Machine Control.</a:t>
            </a:r>
          </a:p>
          <a:p>
            <a:endParaRPr lang="en-US" sz="2400" dirty="0">
              <a:solidFill>
                <a:schemeClr val="tx1"/>
              </a:solidFill>
            </a:endParaRPr>
          </a:p>
        </p:txBody>
      </p:sp>
    </p:spTree>
    <p:extLst>
      <p:ext uri="{BB962C8B-B14F-4D97-AF65-F5344CB8AC3E}">
        <p14:creationId xmlns:p14="http://schemas.microsoft.com/office/powerpoint/2010/main" val="439950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dirty="0">
                <a:solidFill>
                  <a:schemeClr val="bg1">
                    <a:lumMod val="50000"/>
                  </a:schemeClr>
                </a:solidFill>
              </a:rPr>
              <a:t>Review of a few tricky bits from last time</a:t>
            </a:r>
          </a:p>
          <a:p>
            <a:r>
              <a:rPr lang="en-US" dirty="0">
                <a:solidFill>
                  <a:schemeClr val="bg1">
                    <a:lumMod val="50000"/>
                  </a:schemeClr>
                </a:solidFill>
              </a:rPr>
              <a:t>Control: Condition codes</a:t>
            </a:r>
            <a:r>
              <a:rPr lang="en-US" b="0" dirty="0"/>
              <a:t>	</a:t>
            </a:r>
          </a:p>
          <a:p>
            <a:r>
              <a:rPr lang="en-US" dirty="0">
                <a:solidFill>
                  <a:schemeClr val="bg1">
                    <a:lumMod val="50000"/>
                  </a:schemeClr>
                </a:solidFill>
              </a:rPr>
              <a:t>Conditional branches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tx1"/>
                </a:solidFill>
              </a:rPr>
              <a:t>Switch Statements (time permitting)</a:t>
            </a:r>
            <a:r>
              <a:rPr lang="en-US" b="0" dirty="0"/>
              <a:t>			</a:t>
            </a:r>
            <a:endParaRPr lang="en-US" dirty="0"/>
          </a:p>
        </p:txBody>
      </p:sp>
    </p:spTree>
    <p:extLst>
      <p:ext uri="{BB962C8B-B14F-4D97-AF65-F5344CB8AC3E}">
        <p14:creationId xmlns:p14="http://schemas.microsoft.com/office/powerpoint/2010/main" val="106174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04800" y="493712"/>
            <a:ext cx="8077200" cy="57308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Recall: Addressing Modes</a:t>
            </a:r>
            <a:endParaRPr sz="3600" b="1"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body" idx="1"/>
          </p:nvPr>
        </p:nvSpPr>
        <p:spPr>
          <a:xfrm>
            <a:off x="290513" y="1250950"/>
            <a:ext cx="8307387" cy="5530850"/>
          </a:xfrm>
          <a:prstGeom prst="rect">
            <a:avLst/>
          </a:prstGeom>
          <a:noFill/>
          <a:ln>
            <a:noFill/>
          </a:ln>
        </p:spPr>
        <p:txBody>
          <a:bodyPr spcFirstLastPara="1" wrap="square" lIns="91425" tIns="45700" rIns="91425" bIns="45700" anchor="t" anchorCtr="0">
            <a:noAutofit/>
          </a:bodyPr>
          <a:lstStyle/>
          <a:p>
            <a:pPr marL="223838" marR="0" lvl="0" indent="-223838"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Most General Form</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 D]</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 	 Constant “displacement” 1, 2, or 4 bytes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Rb: Base register: Any of 16 integer registers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Ri:	 Index register: Any, except for </a:t>
            </a:r>
            <a:r>
              <a:rPr lang="en-US" sz="2000" b="1" i="0" u="none" strike="noStrike" cap="none" dirty="0">
                <a:solidFill>
                  <a:schemeClr val="dk1"/>
                </a:solidFill>
                <a:latin typeface="Courier New"/>
                <a:ea typeface="Courier New"/>
                <a:cs typeface="Courier New"/>
                <a:sym typeface="Courier New"/>
              </a:rPr>
              <a:t>%</a:t>
            </a:r>
            <a:r>
              <a:rPr lang="en-US" sz="2000" b="1" i="0" u="none" strike="noStrike" cap="none" dirty="0" err="1">
                <a:solidFill>
                  <a:schemeClr val="dk1"/>
                </a:solidFill>
                <a:latin typeface="Courier New"/>
                <a:ea typeface="Courier New"/>
                <a:cs typeface="Courier New"/>
                <a:sym typeface="Courier New"/>
              </a:rPr>
              <a:t>rsp</a:t>
            </a:r>
            <a:endParaRPr sz="2000" b="1" i="0" u="none" strike="noStrike" cap="none" dirty="0">
              <a:solidFill>
                <a:schemeClr val="dk1"/>
              </a:solidFill>
              <a:latin typeface="Courier New"/>
              <a:ea typeface="Courier New"/>
              <a:cs typeface="Courier New"/>
              <a:sym typeface="Courier New"/>
            </a:endParaRPr>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 	 Scale: 1, 2, 4, or 8</a:t>
            </a:r>
            <a:endParaRPr dirty="0"/>
          </a:p>
          <a:p>
            <a:pPr marL="223838" marR="0" lvl="0" indent="-132398" algn="l" rtl="0">
              <a:spcBef>
                <a:spcPts val="48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223838" marR="0" lvl="0" indent="-223838" algn="l" rtl="0">
              <a:spcBef>
                <a:spcPts val="48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Special Cases</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(Rb)		Mem[Reg[Rb]]</a:t>
            </a:r>
          </a:p>
          <a:p>
            <a:pPr marL="223838" marR="0" lvl="0" indent="-223838" algn="l" rtl="0">
              <a:spcBef>
                <a:spcPts val="480"/>
              </a:spcBef>
              <a:spcAft>
                <a:spcPts val="0"/>
              </a:spcAft>
              <a:buClr>
                <a:srgbClr val="990000"/>
              </a:buClr>
              <a:buSzPts val="1440"/>
              <a:buFont typeface="Noto Sans Symbols"/>
              <a:buNone/>
            </a:pPr>
            <a:r>
              <a:rPr lang="en-US" dirty="0"/>
              <a:t>		</a:t>
            </a:r>
            <a:r>
              <a:rPr lang="en-US" sz="2400" b="1" i="0" u="none" strike="noStrike" cap="none" dirty="0">
                <a:solidFill>
                  <a:schemeClr val="dk1"/>
                </a:solidFill>
                <a:latin typeface="Calibri"/>
                <a:ea typeface="Calibri"/>
                <a:cs typeface="Calibri"/>
                <a:sym typeface="Calibri"/>
              </a:rPr>
              <a:t>(</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Mem[Reg[Rb]+Reg[Ri]+D]</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622800" y="254000"/>
            <a:ext cx="41402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4953000" y="1803400"/>
            <a:ext cx="3810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Multiple case labels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5 &amp; 6</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Fall through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2</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Missing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4</a:t>
            </a:r>
            <a:endParaRPr/>
          </a:p>
        </p:txBody>
      </p:sp>
      <p:sp>
        <p:nvSpPr>
          <p:cNvPr id="724" name="Shape 724"/>
          <p:cNvSpPr/>
          <p:nvPr/>
        </p:nvSpPr>
        <p:spPr>
          <a:xfrm>
            <a:off x="254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 Structure</a:t>
            </a:r>
            <a:endParaRPr/>
          </a:p>
        </p:txBody>
      </p:sp>
      <p:sp>
        <p:nvSpPr>
          <p:cNvPr id="730" name="Shape 730"/>
          <p:cNvSpPr/>
          <p:nvPr/>
        </p:nvSpPr>
        <p:spPr>
          <a:xfrm>
            <a:off x="7235825"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0</a:t>
            </a:r>
            <a:endParaRPr dirty="0"/>
          </a:p>
        </p:txBody>
      </p:sp>
      <p:sp>
        <p:nvSpPr>
          <p:cNvPr id="731" name="Shape 731"/>
          <p:cNvSpPr/>
          <p:nvPr/>
        </p:nvSpPr>
        <p:spPr>
          <a:xfrm>
            <a:off x="6030913" y="15875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7235825"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sp>
        <p:nvSpPr>
          <p:cNvPr id="733" name="Shape 733"/>
          <p:cNvSpPr/>
          <p:nvPr/>
        </p:nvSpPr>
        <p:spPr>
          <a:xfrm>
            <a:off x="6030913" y="25781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7235825"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sp>
        <p:nvSpPr>
          <p:cNvPr id="735" name="Shape 735"/>
          <p:cNvSpPr/>
          <p:nvPr/>
        </p:nvSpPr>
        <p:spPr>
          <a:xfrm>
            <a:off x="6030913" y="35687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7204075"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n</a:t>
            </a:r>
            <a:r>
              <a:rPr lang="en-US" sz="1800" b="1">
                <a:solidFill>
                  <a:schemeClr val="dk1"/>
                </a:solidFill>
                <a:latin typeface="Calibri"/>
                <a:ea typeface="Calibri"/>
                <a:cs typeface="Calibri"/>
                <a:sym typeface="Calibri"/>
              </a:rPr>
              <a:t>–1</a:t>
            </a:r>
            <a:endParaRPr/>
          </a:p>
        </p:txBody>
      </p:sp>
      <p:sp>
        <p:nvSpPr>
          <p:cNvPr id="737" name="Shape 737"/>
          <p:cNvSpPr/>
          <p:nvPr/>
        </p:nvSpPr>
        <p:spPr>
          <a:xfrm>
            <a:off x="5694363" y="5702300"/>
            <a:ext cx="13096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7702550"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3937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3937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3937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3937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3937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3111500" y="1701800"/>
            <a:ext cx="852488" cy="3683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304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1800"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304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a:t>
            </a:r>
            <a:r>
              <a:rPr lang="en-US" sz="1800" b="1" i="1" dirty="0">
                <a:solidFill>
                  <a:schemeClr val="dk1"/>
                </a:solidFill>
                <a:latin typeface="Calibri"/>
                <a:ea typeface="Calibri"/>
                <a:cs typeface="Calibri"/>
                <a:sym typeface="Calibri"/>
              </a:rPr>
              <a:t>n</a:t>
            </a:r>
            <a:r>
              <a:rPr lang="en-US" sz="1800"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285750" y="1295400"/>
            <a:ext cx="1390650" cy="381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271463" y="4724400"/>
            <a:ext cx="2889483"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3725862" y="12827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6923088" y="12192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622800" y="254000"/>
            <a:ext cx="4140200" cy="1143000"/>
          </a:xfrm>
          <a:ln/>
        </p:spPr>
        <p:txBody>
          <a:bodyPr/>
          <a:lstStyle/>
          <a:p>
            <a:pPr marL="119063" indent="-119063"/>
            <a:r>
              <a:rPr lang="en-US" dirty="0"/>
              <a:t>Switch Statement   Example</a:t>
            </a:r>
          </a:p>
        </p:txBody>
      </p:sp>
      <p:sp>
        <p:nvSpPr>
          <p:cNvPr id="21509" name="Rectangle 5"/>
          <p:cNvSpPr>
            <a:spLocks/>
          </p:cNvSpPr>
          <p:nvPr/>
        </p:nvSpPr>
        <p:spPr bwMode="auto">
          <a:xfrm>
            <a:off x="254000" y="304800"/>
            <a:ext cx="4127500" cy="64008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long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my_switch</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x, long y, long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w = 1;</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switch(x)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1: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y*z;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2: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y/z;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Fall Through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3: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5:</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6:</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default:</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2;</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return w;</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p:txBody>
      </p:sp>
      <p:sp>
        <p:nvSpPr>
          <p:cNvPr id="8" name="Rectangle 8">
            <a:extLst>
              <a:ext uri="{FF2B5EF4-FFF2-40B4-BE49-F238E27FC236}">
                <a16:creationId xmlns:a16="http://schemas.microsoft.com/office/drawing/2014/main" id="{BC822C58-10F0-4DE7-AD58-CEF6D74DE859}"/>
              </a:ext>
            </a:extLst>
          </p:cNvPr>
          <p:cNvSpPr>
            <a:spLocks/>
          </p:cNvSpPr>
          <p:nvPr/>
        </p:nvSpPr>
        <p:spPr bwMode="auto">
          <a:xfrm>
            <a:off x="5361709" y="3974869"/>
            <a:ext cx="2832100" cy="2286000"/>
          </a:xfrm>
          <a:prstGeom prst="rect">
            <a:avLst/>
          </a:prstGeom>
          <a:solidFill>
            <a:srgbClr val="D6D6F4"/>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.section	.</a:t>
            </a:r>
            <a:r>
              <a:rPr kumimoji="0" lang="en-US" sz="14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rodata</a:t>
            </a:r>
            <a:endPar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.align 8</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.L4:</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.L8	# x = 0</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.L3	# x = 1</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.L5	# x = 2</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.L9	# x = 3</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.L8	# x = 4</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.L7	# x = 5</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.L7	# x = 6</a:t>
            </a:r>
            <a:endParaRPr kumimoji="0" lang="en-US" sz="14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Courier New Bold" charset="0"/>
            </a:endParaRPr>
          </a:p>
        </p:txBody>
      </p:sp>
      <p:sp>
        <p:nvSpPr>
          <p:cNvPr id="4" name="TextBox 3">
            <a:extLst>
              <a:ext uri="{FF2B5EF4-FFF2-40B4-BE49-F238E27FC236}">
                <a16:creationId xmlns:a16="http://schemas.microsoft.com/office/drawing/2014/main" id="{0AE1173D-2AA4-4362-AB01-7E70B4A3D841}"/>
              </a:ext>
            </a:extLst>
          </p:cNvPr>
          <p:cNvSpPr txBox="1"/>
          <p:nvPr/>
        </p:nvSpPr>
        <p:spPr>
          <a:xfrm>
            <a:off x="214091" y="1961803"/>
            <a:ext cx="736099" cy="39703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.L8:</a:t>
            </a:r>
          </a:p>
        </p:txBody>
      </p:sp>
      <p:sp>
        <p:nvSpPr>
          <p:cNvPr id="9" name="Rectangle 4">
            <a:extLst>
              <a:ext uri="{FF2B5EF4-FFF2-40B4-BE49-F238E27FC236}">
                <a16:creationId xmlns:a16="http://schemas.microsoft.com/office/drawing/2014/main" id="{D9ED643C-728E-44A6-B982-13C133AB5CF4}"/>
              </a:ext>
            </a:extLst>
          </p:cNvPr>
          <p:cNvSpPr>
            <a:spLocks/>
          </p:cNvSpPr>
          <p:nvPr/>
        </p:nvSpPr>
        <p:spPr bwMode="auto">
          <a:xfrm>
            <a:off x="4477789" y="1593272"/>
            <a:ext cx="4585970" cy="1526771"/>
          </a:xfrm>
          <a:prstGeom prst="rect">
            <a:avLst/>
          </a:prstGeom>
          <a:solidFill>
            <a:srgbClr val="F1C7C7"/>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342900" algn="l"/>
                <a:tab pos="1311275"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my_switch</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cmpq    $6, %rdi   # x:6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ja      .L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8   # if x &gt; 6 jump</a:t>
            </a:r>
            <a:b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b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to default</a:t>
            </a:r>
            <a:endPar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jmp     *.L4(,%rdi,8)</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342900" algn="l"/>
                <a:tab pos="342900" algn="l"/>
                <a:tab pos="1082675" algn="l"/>
                <a:tab pos="342900" algn="l"/>
                <a:tab pos="240665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spTree>
    <p:extLst>
      <p:ext uri="{BB962C8B-B14F-4D97-AF65-F5344CB8AC3E}">
        <p14:creationId xmlns:p14="http://schemas.microsoft.com/office/powerpoint/2010/main" val="24107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381000" y="1447800"/>
            <a:ext cx="8382000" cy="515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Table Structure</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Each target requires 8 bytes</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Base address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Jumping</a:t>
            </a:r>
            <a:endParaRPr dirty="0"/>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Jump target is denoted by label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.L8</a:t>
            </a:r>
            <a:endParaRPr sz="2000" b="0" i="0" u="none" strike="noStrike" cap="none" dirty="0">
              <a:solidFill>
                <a:schemeClr val="dk1"/>
              </a:solidFill>
              <a:latin typeface="Calibri"/>
              <a:ea typeface="Calibri"/>
              <a:cs typeface="Calibri"/>
              <a:sym typeface="Calibri"/>
            </a:endParaRPr>
          </a:p>
          <a:p>
            <a:pPr marL="552450" marR="0" lvl="1" indent="-1460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Indirect: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*.L4(,%rdi,8)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Start of jump table: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Must scale by factor of 8 (addresses are 8 bytes)</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Fetch target from effective Address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 + x*8</a:t>
            </a:r>
            <a:endParaRPr sz="2000" b="0" i="0" u="none" strike="noStrike" cap="none" dirty="0">
              <a:solidFill>
                <a:schemeClr val="dk1"/>
              </a:solidFill>
              <a:latin typeface="Calibri"/>
              <a:ea typeface="Calibri"/>
              <a:cs typeface="Calibri"/>
              <a:sym typeface="Calibri"/>
            </a:endParaRPr>
          </a:p>
          <a:p>
            <a:pPr marL="838200" marR="0" lvl="2" indent="-2286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Only for  0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x</a:t>
            </a:r>
            <a:r>
              <a:rPr lang="en-US" sz="2000" b="0" i="0" u="none" strike="noStrike" cap="none" dirty="0">
                <a:solidFill>
                  <a:schemeClr val="dk1"/>
                </a:solidFill>
                <a:latin typeface="Calibri"/>
                <a:ea typeface="Calibri"/>
                <a:cs typeface="Calibri"/>
                <a:sym typeface="Calibri"/>
              </a:rPr>
              <a:t> ≤ 6</a:t>
            </a:r>
            <a:endParaRPr dirty="0"/>
          </a:p>
        </p:txBody>
      </p:sp>
      <p:sp>
        <p:nvSpPr>
          <p:cNvPr id="781" name="Shape 781"/>
          <p:cNvSpPr/>
          <p:nvPr/>
        </p:nvSpPr>
        <p:spPr>
          <a:xfrm>
            <a:off x="5257800" y="1646238"/>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5486400" y="2133600"/>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1)</a:t>
            </a:r>
            <a:endParaRPr sz="3600" b="1" i="0" u="none" strike="noStrike" cap="none">
              <a:solidFill>
                <a:schemeClr val="dk1"/>
              </a:solidFill>
              <a:latin typeface="Calibri"/>
              <a:ea typeface="Calibri"/>
              <a:cs typeface="Calibri"/>
              <a:sym typeface="Calibri"/>
            </a:endParaRPr>
          </a:p>
        </p:txBody>
      </p:sp>
      <p:sp>
        <p:nvSpPr>
          <p:cNvPr id="804" name="Shape 804"/>
          <p:cNvSpPr/>
          <p:nvPr/>
        </p:nvSpPr>
        <p:spPr>
          <a:xfrm>
            <a:off x="4267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  #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imulq   %rdx, %rax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05" name="Shape 805"/>
          <p:cNvSpPr/>
          <p:nvPr/>
        </p:nvSpPr>
        <p:spPr>
          <a:xfrm>
            <a:off x="228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1752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Handling Fall-Through</a:t>
            </a:r>
            <a:endParaRPr sz="3600" b="1" i="0" u="none" strike="noStrike" cap="none">
              <a:solidFill>
                <a:schemeClr val="dk1"/>
              </a:solidFill>
              <a:latin typeface="Calibri"/>
              <a:ea typeface="Calibri"/>
              <a:cs typeface="Calibri"/>
              <a:sym typeface="Calibri"/>
            </a:endParaRPr>
          </a:p>
        </p:txBody>
      </p:sp>
      <p:sp>
        <p:nvSpPr>
          <p:cNvPr id="812" name="Shape 812"/>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sp>
        <p:nvSpPr>
          <p:cNvPr id="813" name="Shape 813"/>
          <p:cNvSpPr/>
          <p:nvPr/>
        </p:nvSpPr>
        <p:spPr>
          <a:xfrm>
            <a:off x="6172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case 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4191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6172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merge: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1752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1905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5562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2, x == 3)</a:t>
            </a:r>
            <a:endParaRPr sz="3600" b="1" i="0" u="none" strike="noStrike" cap="none">
              <a:solidFill>
                <a:schemeClr val="dk1"/>
              </a:solidFill>
              <a:latin typeface="Calibri"/>
              <a:ea typeface="Calibri"/>
              <a:cs typeface="Calibri"/>
              <a:sym typeface="Calibri"/>
            </a:endParaRPr>
          </a:p>
        </p:txBody>
      </p:sp>
      <p:sp>
        <p:nvSpPr>
          <p:cNvPr id="824" name="Shape 824"/>
          <p:cNvSpPr/>
          <p:nvPr/>
        </p:nvSpPr>
        <p:spPr>
          <a:xfrm>
            <a:off x="3962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.L5:                  # Case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cqto</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idivq   %rcx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.L6        #  goto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.L9:                  # Case 3</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.L6:                  #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addq    %rcx,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25" name="Shape 825"/>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5, x == 6, default)</a:t>
            </a:r>
            <a:endParaRPr sz="3600" b="1" i="0" u="none" strike="noStrike" cap="none">
              <a:solidFill>
                <a:schemeClr val="dk1"/>
              </a:solidFill>
              <a:latin typeface="Calibri"/>
              <a:ea typeface="Calibri"/>
              <a:cs typeface="Calibri"/>
              <a:sym typeface="Calibri"/>
            </a:endParaRPr>
          </a:p>
        </p:txBody>
      </p:sp>
      <p:sp>
        <p:nvSpPr>
          <p:cNvPr id="832" name="Shape 832"/>
          <p:cNvSpPr/>
          <p:nvPr/>
        </p:nvSpPr>
        <p:spPr>
          <a:xfrm>
            <a:off x="4267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.L7:               # Case 5,6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subq  %rdx,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.L8:               # Default: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$2, %eax   #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33" name="Shape 833"/>
          <p:cNvSpPr/>
          <p:nvPr/>
        </p:nvSpPr>
        <p:spPr>
          <a:xfrm>
            <a:off x="228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  // .L7</a:t>
            </a:r>
            <a:endParaRPr/>
          </a:p>
          <a:p>
            <a:pPr marL="0" marR="0" lvl="0" indent="0" algn="l" rtl="0">
              <a:spcBef>
                <a:spcPts val="0"/>
              </a:spcBef>
              <a:spcAft>
                <a:spcPts val="0"/>
              </a:spcAft>
              <a:buNone/>
            </a:pPr>
            <a:r>
              <a:rPr lang="en-US" sz="1800"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 </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a:t>
            </a:r>
            <a:endParaRPr sz="3600" b="1" i="0" u="none" strike="noStrike" cap="none">
              <a:solidFill>
                <a:schemeClr val="dk1"/>
              </a:solidFill>
              <a:latin typeface="Calibri"/>
              <a:ea typeface="Calibri"/>
              <a:cs typeface="Calibri"/>
              <a:sym typeface="Calibri"/>
            </a:endParaRPr>
          </a:p>
        </p:txBody>
      </p:sp>
      <p:sp>
        <p:nvSpPr>
          <p:cNvPr id="852" name="Shape 852"/>
          <p:cNvSpPr/>
          <p:nvPr/>
        </p:nvSpPr>
        <p:spPr>
          <a:xfrm>
            <a:off x="322385" y="1371600"/>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Finding Jump Table in Binary</a:t>
            </a:r>
            <a:endParaRPr sz="3600" b="1" i="0" u="none" strike="noStrike" cap="none" dirty="0">
              <a:solidFill>
                <a:schemeClr val="dk1"/>
              </a:solidFill>
              <a:latin typeface="Calibri"/>
              <a:ea typeface="Calibri"/>
              <a:cs typeface="Calibri"/>
              <a:sym typeface="Calibri"/>
            </a:endParaRPr>
          </a:p>
        </p:txBody>
      </p:sp>
      <p:sp>
        <p:nvSpPr>
          <p:cNvPr id="858" name="Shape 858"/>
          <p:cNvSpPr/>
          <p:nvPr/>
        </p:nvSpPr>
        <p:spPr>
          <a:xfrm>
            <a:off x="322385" y="1371600"/>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328246" y="2588847"/>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6581-BF33-4A8E-AD55-3B9903EEC90A}"/>
              </a:ext>
            </a:extLst>
          </p:cNvPr>
          <p:cNvSpPr>
            <a:spLocks noGrp="1"/>
          </p:cNvSpPr>
          <p:nvPr>
            <p:ph type="title"/>
          </p:nvPr>
        </p:nvSpPr>
        <p:spPr>
          <a:xfrm>
            <a:off x="357018" y="435678"/>
            <a:ext cx="7592093" cy="762000"/>
          </a:xfrm>
        </p:spPr>
        <p:txBody>
          <a:bodyPr/>
          <a:lstStyle/>
          <a:p>
            <a:r>
              <a:rPr lang="en-US" dirty="0"/>
              <a:t>Memory operands and LEA</a:t>
            </a:r>
          </a:p>
        </p:txBody>
      </p:sp>
      <p:sp>
        <p:nvSpPr>
          <p:cNvPr id="3" name="Content Placeholder 2">
            <a:extLst>
              <a:ext uri="{FF2B5EF4-FFF2-40B4-BE49-F238E27FC236}">
                <a16:creationId xmlns:a16="http://schemas.microsoft.com/office/drawing/2014/main" id="{E0A1BF07-F9A6-433B-9FE8-102FEA219D32}"/>
              </a:ext>
            </a:extLst>
          </p:cNvPr>
          <p:cNvSpPr>
            <a:spLocks noGrp="1"/>
          </p:cNvSpPr>
          <p:nvPr>
            <p:ph type="body" idx="1"/>
          </p:nvPr>
        </p:nvSpPr>
        <p:spPr>
          <a:xfrm>
            <a:off x="396875" y="1362075"/>
            <a:ext cx="7896225" cy="4972050"/>
          </a:xfrm>
        </p:spPr>
        <p:txBody>
          <a:bodyPr/>
          <a:lstStyle/>
          <a:p>
            <a:r>
              <a:rPr lang="en-US" sz="2000" dirty="0"/>
              <a:t>In most instructions, a memory operand accesses memory</a:t>
            </a:r>
          </a:p>
          <a:p>
            <a:endParaRPr lang="en-US" dirty="0"/>
          </a:p>
          <a:p>
            <a:endParaRPr lang="en-US" dirty="0"/>
          </a:p>
          <a:p>
            <a:endParaRPr lang="en-US" dirty="0"/>
          </a:p>
          <a:p>
            <a:endParaRPr lang="en-US" dirty="0"/>
          </a:p>
          <a:p>
            <a:endParaRPr lang="en-US" dirty="0"/>
          </a:p>
          <a:p>
            <a:r>
              <a:rPr lang="en-US" sz="2000" dirty="0"/>
              <a:t>LEA is special: it </a:t>
            </a:r>
            <a:r>
              <a:rPr lang="en-US" sz="2000" i="1" dirty="0"/>
              <a:t>doesn’t</a:t>
            </a:r>
            <a:r>
              <a:rPr lang="en-US" sz="2000" dirty="0"/>
              <a:t> access memory</a:t>
            </a:r>
          </a:p>
        </p:txBody>
      </p:sp>
      <p:graphicFrame>
        <p:nvGraphicFramePr>
          <p:cNvPr id="4" name="Table 4">
            <a:extLst>
              <a:ext uri="{FF2B5EF4-FFF2-40B4-BE49-F238E27FC236}">
                <a16:creationId xmlns:a16="http://schemas.microsoft.com/office/drawing/2014/main" id="{92DAA786-4C72-4511-9FDE-0DE876AAAD89}"/>
              </a:ext>
            </a:extLst>
          </p:cNvPr>
          <p:cNvGraphicFramePr>
            <a:graphicFrameLocks noGrp="1"/>
          </p:cNvGraphicFramePr>
          <p:nvPr>
            <p:extLst>
              <p:ext uri="{D42A27DB-BD31-4B8C-83A1-F6EECF244321}">
                <p14:modId xmlns:p14="http://schemas.microsoft.com/office/powerpoint/2010/main" val="1409215255"/>
              </p:ext>
            </p:extLst>
          </p:nvPr>
        </p:nvGraphicFramePr>
        <p:xfrm>
          <a:off x="1524000" y="1983739"/>
          <a:ext cx="6096000" cy="1711424"/>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mov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r h="427856">
                <a:tc>
                  <a:txBody>
                    <a:bodyPr/>
                    <a:lstStyle/>
                    <a:p>
                      <a:r>
                        <a:rPr lang="en-US" dirty="0"/>
                        <a:t>add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524592937"/>
                  </a:ext>
                </a:extLst>
              </a:tr>
              <a:tr h="427856">
                <a:tc>
                  <a:txBody>
                    <a:bodyPr/>
                    <a:lstStyle/>
                    <a:p>
                      <a:r>
                        <a:rPr lang="en-US" dirty="0" err="1"/>
                        <a:t>xor</a:t>
                      </a:r>
                      <a:r>
                        <a:rPr lang="en-US" dirty="0"/>
                        <a:t> %ax, 6(%rbx,%rdi,8)</a:t>
                      </a:r>
                    </a:p>
                  </a:txBody>
                  <a:tcPr>
                    <a:solidFill>
                      <a:schemeClr val="bg1"/>
                    </a:solidFill>
                  </a:tcPr>
                </a:tc>
                <a:tc>
                  <a:txBody>
                    <a:bodyPr/>
                    <a:lstStyle/>
                    <a:p>
                      <a:r>
                        <a:rPr lang="en-US" dirty="0"/>
                        <a:t>*(</a:t>
                      </a:r>
                      <a:r>
                        <a:rPr lang="en-US" dirty="0" err="1"/>
                        <a:t>rbx</a:t>
                      </a:r>
                      <a:r>
                        <a:rPr lang="en-US" dirty="0"/>
                        <a:t> + </a:t>
                      </a:r>
                      <a:r>
                        <a:rPr lang="en-US" dirty="0" err="1"/>
                        <a:t>rdi</a:t>
                      </a:r>
                      <a:r>
                        <a:rPr lang="en-US" dirty="0"/>
                        <a:t>*8 + 6) ^= ax</a:t>
                      </a:r>
                    </a:p>
                  </a:txBody>
                  <a:tcPr>
                    <a:solidFill>
                      <a:schemeClr val="bg1"/>
                    </a:solidFill>
                  </a:tcPr>
                </a:tc>
                <a:extLst>
                  <a:ext uri="{0D108BD9-81ED-4DB2-BD59-A6C34878D82A}">
                    <a16:rowId xmlns:a16="http://schemas.microsoft.com/office/drawing/2014/main" val="4198042420"/>
                  </a:ext>
                </a:extLst>
              </a:tr>
            </a:tbl>
          </a:graphicData>
        </a:graphic>
      </p:graphicFrame>
      <p:graphicFrame>
        <p:nvGraphicFramePr>
          <p:cNvPr id="5" name="Table 4">
            <a:extLst>
              <a:ext uri="{FF2B5EF4-FFF2-40B4-BE49-F238E27FC236}">
                <a16:creationId xmlns:a16="http://schemas.microsoft.com/office/drawing/2014/main" id="{E753AFAC-C11D-4087-86A5-973A28FD6467}"/>
              </a:ext>
            </a:extLst>
          </p:cNvPr>
          <p:cNvGraphicFramePr>
            <a:graphicFrameLocks noGrp="1"/>
          </p:cNvGraphicFramePr>
          <p:nvPr>
            <p:extLst>
              <p:ext uri="{D42A27DB-BD31-4B8C-83A1-F6EECF244321}">
                <p14:modId xmlns:p14="http://schemas.microsoft.com/office/powerpoint/2010/main" val="3144198753"/>
              </p:ext>
            </p:extLst>
          </p:nvPr>
        </p:nvGraphicFramePr>
        <p:xfrm>
          <a:off x="1524000" y="4605288"/>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lea 6(%rbx,%rdi,8),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4228722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 7 (q12) now, then go home </a:t>
            </a:r>
            <a:r>
              <a:rPr lang="en-US" sz="2400" dirty="0">
                <a:solidFill>
                  <a:schemeClr val="tx1"/>
                </a:solidFill>
                <a:sym typeface="Wingdings" panose="05000000000000000000" pitchFamily="2" charset="2"/>
              </a:rPr>
              <a:t></a:t>
            </a:r>
            <a:endParaRPr lang="en-US" sz="2400" dirty="0">
              <a:solidFill>
                <a:schemeClr val="tx1"/>
              </a:solidFill>
            </a:endParaRPr>
          </a:p>
        </p:txBody>
      </p:sp>
    </p:spTree>
    <p:extLst>
      <p:ext uri="{BB962C8B-B14F-4D97-AF65-F5344CB8AC3E}">
        <p14:creationId xmlns:p14="http://schemas.microsoft.com/office/powerpoint/2010/main" val="9464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ln/>
        </p:spPr>
        <p:txBody>
          <a:bodyPr/>
          <a:lstStyle/>
          <a:p>
            <a:pPr marL="119063" indent="-119063"/>
            <a:r>
              <a:rPr lang="en-US" dirty="0"/>
              <a:t>Why use LEA?</a:t>
            </a:r>
          </a:p>
        </p:txBody>
      </p:sp>
      <p:sp>
        <p:nvSpPr>
          <p:cNvPr id="13316" name="Rectangle 4"/>
          <p:cNvSpPr>
            <a:spLocks noGrp="1" noChangeArrowheads="1"/>
          </p:cNvSpPr>
          <p:nvPr>
            <p:ph type="body" idx="1"/>
          </p:nvPr>
        </p:nvSpPr>
        <p:spPr>
          <a:xfrm>
            <a:off x="381000" y="1422400"/>
            <a:ext cx="8382000" cy="5435600"/>
          </a:xfrm>
          <a:ln/>
        </p:spPr>
        <p:txBody>
          <a:bodyPr/>
          <a:lstStyle/>
          <a:p>
            <a:r>
              <a:rPr lang="en-US" dirty="0"/>
              <a:t>CPU designers’ intended use: calculate a pointer to an object</a:t>
            </a:r>
          </a:p>
          <a:p>
            <a:pPr lvl="1"/>
            <a:r>
              <a:rPr lang="en-US" dirty="0"/>
              <a:t>An array element, perhaps</a:t>
            </a:r>
          </a:p>
          <a:p>
            <a:pPr lvl="1"/>
            <a:r>
              <a:rPr lang="en-US" dirty="0"/>
              <a:t>For instance, to pass just one array element to another function</a:t>
            </a:r>
          </a:p>
          <a:p>
            <a:endParaRPr lang="en-US" dirty="0"/>
          </a:p>
          <a:p>
            <a:endParaRPr lang="en-US" dirty="0"/>
          </a:p>
          <a:p>
            <a:endParaRPr lang="en-US" dirty="0"/>
          </a:p>
          <a:p>
            <a:r>
              <a:rPr lang="en-US" dirty="0"/>
              <a:t>Compiler authors like to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p:txBody>
      </p:sp>
      <p:graphicFrame>
        <p:nvGraphicFramePr>
          <p:cNvPr id="9" name="Table 8">
            <a:extLst>
              <a:ext uri="{FF2B5EF4-FFF2-40B4-BE49-F238E27FC236}">
                <a16:creationId xmlns:a16="http://schemas.microsoft.com/office/drawing/2014/main" id="{B68FF3AE-AE28-4C30-B4D8-AD7B60304176}"/>
              </a:ext>
            </a:extLst>
          </p:cNvPr>
          <p:cNvGraphicFramePr>
            <a:graphicFrameLocks noGrp="1"/>
          </p:cNvGraphicFramePr>
          <p:nvPr/>
        </p:nvGraphicFramePr>
        <p:xfrm>
          <a:off x="1524000" y="2701921"/>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(%rbx,%rdi,8), %</a:t>
                      </a:r>
                      <a:r>
                        <a:rPr lang="en-US" dirty="0" err="1"/>
                        <a:t>rax</a:t>
                      </a:r>
                      <a:endParaRPr lang="en-US" dirty="0"/>
                    </a:p>
                  </a:txBody>
                  <a:tcPr>
                    <a:solidFill>
                      <a:schemeClr val="bg1"/>
                    </a:solidFill>
                  </a:tcPr>
                </a:tc>
                <a:tc>
                  <a:txBody>
                    <a:bodyPr/>
                    <a:lstStyle/>
                    <a:p>
                      <a:r>
                        <a:rPr lang="en-US" dirty="0" err="1"/>
                        <a:t>rax</a:t>
                      </a:r>
                      <a:r>
                        <a:rPr lang="en-US" dirty="0"/>
                        <a:t> = &amp;</a:t>
                      </a:r>
                      <a:r>
                        <a:rPr lang="en-US" dirty="0" err="1"/>
                        <a:t>rbx</a:t>
                      </a:r>
                      <a:r>
                        <a:rPr lang="en-US" dirty="0"/>
                        <a:t>[</a:t>
                      </a:r>
                      <a:r>
                        <a:rPr lang="en-US" dirty="0" err="1"/>
                        <a:t>rdi</a:t>
                      </a:r>
                      <a:r>
                        <a:rPr lang="en-US" dirty="0"/>
                        <a:t>]</a:t>
                      </a:r>
                    </a:p>
                  </a:txBody>
                  <a:tcPr>
                    <a:solidFill>
                      <a:schemeClr val="bg1"/>
                    </a:solidFill>
                  </a:tcPr>
                </a:tc>
                <a:extLst>
                  <a:ext uri="{0D108BD9-81ED-4DB2-BD59-A6C34878D82A}">
                    <a16:rowId xmlns:a16="http://schemas.microsoft.com/office/drawing/2014/main" val="1622840762"/>
                  </a:ext>
                </a:extLst>
              </a:tr>
            </a:tbl>
          </a:graphicData>
        </a:graphic>
      </p:graphicFrame>
      <p:graphicFrame>
        <p:nvGraphicFramePr>
          <p:cNvPr id="11" name="Table 10">
            <a:extLst>
              <a:ext uri="{FF2B5EF4-FFF2-40B4-BE49-F238E27FC236}">
                <a16:creationId xmlns:a16="http://schemas.microsoft.com/office/drawing/2014/main" id="{D31B3374-CDED-4A36-9169-9CF04DAD1F07}"/>
              </a:ext>
            </a:extLst>
          </p:cNvPr>
          <p:cNvGraphicFramePr>
            <a:graphicFrameLocks noGrp="1"/>
          </p:cNvGraphicFramePr>
          <p:nvPr/>
        </p:nvGraphicFramePr>
        <p:xfrm>
          <a:off x="1524000" y="5564067"/>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(%rbx,%rbx,2),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3</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18908184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2210694802"/>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5892</Words>
  <Application>Microsoft Office PowerPoint</Application>
  <PresentationFormat>On-screen Show (4:3)</PresentationFormat>
  <Paragraphs>1175</Paragraphs>
  <Slides>60</Slides>
  <Notes>46</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60</vt:i4>
      </vt:variant>
    </vt:vector>
  </HeadingPairs>
  <TitlesOfParts>
    <vt:vector size="80" baseType="lpstr">
      <vt:lpstr>Calibri</vt:lpstr>
      <vt:lpstr>Arial Narrow</vt:lpstr>
      <vt:lpstr>Courier New Bold</vt:lpstr>
      <vt:lpstr>Cambria Math</vt:lpstr>
      <vt:lpstr>Noto Sans Symbols</vt:lpstr>
      <vt:lpstr>Gill Sans MT Condensed</vt:lpstr>
      <vt:lpstr>Gill Sans MT</vt:lpstr>
      <vt:lpstr>Wingdings 2</vt:lpstr>
      <vt:lpstr>Calibri Bold</vt:lpstr>
      <vt:lpstr>Arial</vt:lpstr>
      <vt:lpstr>Gill Sans</vt:lpstr>
      <vt:lpstr>Courier New</vt:lpstr>
      <vt:lpstr>Times New Roman</vt:lpstr>
      <vt:lpstr>Wingdings</vt:lpstr>
      <vt:lpstr>Title Slide</vt:lpstr>
      <vt:lpstr>template2007</vt:lpstr>
      <vt:lpstr>Title and Content</vt:lpstr>
      <vt:lpstr>Title and Content: Build</vt:lpstr>
      <vt:lpstr>Title Only</vt:lpstr>
      <vt:lpstr>1_Title and Content</vt:lpstr>
      <vt:lpstr>PowerPoint Presentation</vt:lpstr>
      <vt:lpstr>Machine-Level Programming II: Control  15-213/14-513/15-513: Introduction to Computer Systems 4th Lecture, Sept 5, 2024</vt:lpstr>
      <vt:lpstr>Today</vt:lpstr>
      <vt:lpstr>Recall: Machine Instructions</vt:lpstr>
      <vt:lpstr>Recall: Addressing Modes</vt:lpstr>
      <vt:lpstr>Memory operands and LEA</vt:lpstr>
      <vt:lpstr>Why use LEA?</vt:lpstr>
      <vt:lpstr>Which numbers are pointers?</vt:lpstr>
      <vt:lpstr>Which numbers are pointers?</vt:lpstr>
      <vt:lpstr>Which numbers are pointers?</vt:lpstr>
      <vt:lpstr>Which numbers are pointers?</vt:lpstr>
      <vt:lpstr>Which numbers are pointers?</vt:lpstr>
      <vt:lpstr>Which numbers are pointers?</vt:lpstr>
      <vt:lpstr>Today</vt:lpstr>
      <vt:lpstr>Control flow </vt:lpstr>
      <vt:lpstr>Control flow in assembly language</vt:lpstr>
      <vt:lpstr>Processor State (x86-64, Partial)</vt:lpstr>
      <vt:lpstr>Condition Codes (Implicit Setting)</vt:lpstr>
      <vt:lpstr>ZF set when</vt:lpstr>
      <vt:lpstr>SF set when</vt:lpstr>
      <vt:lpstr>CF set when</vt:lpstr>
      <vt:lpstr>OF set when</vt:lpstr>
      <vt:lpstr>Compare Instruction</vt:lpstr>
      <vt:lpstr>Test Instruction</vt:lpstr>
      <vt:lpstr>Today</vt:lpstr>
      <vt:lpstr>Jumping</vt:lpstr>
      <vt:lpstr>Reading Condition Codes</vt:lpstr>
      <vt:lpstr>x86-64 Integer Registers</vt:lpstr>
      <vt:lpstr>Reading Condition Codes (Cont.)</vt:lpstr>
      <vt:lpstr>Reading Condition Codes (Cont.)</vt:lpstr>
      <vt:lpstr>Activity Time!</vt:lpstr>
      <vt:lpstr>Conditional Branch Example (Old Style)</vt:lpstr>
      <vt:lpstr>Expressing with Goto Code</vt:lpstr>
      <vt:lpstr>General Conditional Expression Translation (Using Branches)</vt:lpstr>
      <vt:lpstr>Using Conditional Moves</vt:lpstr>
      <vt:lpstr>Conditional Move Example</vt:lpstr>
      <vt:lpstr>Bad Cases for Conditional Move</vt:lpstr>
      <vt:lpstr>Today</vt:lpstr>
      <vt:lpstr>“Do-While” Loop Example</vt:lpstr>
      <vt:lpstr>“Do-While” Loop Compilation</vt:lpstr>
      <vt:lpstr>General “Do-While” Translation</vt:lpstr>
      <vt:lpstr>General “While” Translation #1</vt:lpstr>
      <vt:lpstr>While Loop Example #1</vt:lpstr>
      <vt:lpstr>General “While” Translation #2</vt:lpstr>
      <vt:lpstr>While Loop Example #2</vt:lpstr>
      <vt:lpstr>“For” Loop  Do-While Loop</vt:lpstr>
      <vt:lpstr>“For” Loop Do-While Conversion</vt:lpstr>
      <vt:lpstr>Activity Time!</vt:lpstr>
      <vt:lpstr>Today</vt:lpstr>
      <vt:lpstr>Switch Statement Example</vt:lpstr>
      <vt:lpstr>Jump Table Structure</vt:lpstr>
      <vt:lpstr>Switch Statement   Example</vt:lpstr>
      <vt:lpstr>Assembly Setup Explanation</vt:lpstr>
      <vt:lpstr>Code Blocks (x == 1)</vt:lpstr>
      <vt:lpstr>Handling Fall-Through</vt:lpstr>
      <vt:lpstr>Code Blocks (x == 2, x == 3)</vt:lpstr>
      <vt:lpstr>Code Blocks (x == 5, x == 6, default)</vt:lpstr>
      <vt:lpstr>Finding Jump Table in Binary</vt:lpstr>
      <vt:lpstr>Finding Jump Table in Binary</vt:lpstr>
      <vt:lpstr>Activity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Machine-Level Programming II: Control  15-213: Introduction to Computer Systems 6th Lecture, May 26, 2022</dc:title>
  <dc:creator>Brian Railing</dc:creator>
  <cp:lastModifiedBy>Phil Gibbons</cp:lastModifiedBy>
  <cp:revision>28</cp:revision>
  <dcterms:modified xsi:type="dcterms:W3CDTF">2024-09-05T03:44:17Z</dcterms:modified>
</cp:coreProperties>
</file>