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Raleway"/>
      <p:regular r:id="rId36"/>
      <p:bold r:id="rId37"/>
      <p:italic r:id="rId38"/>
      <p:boldItalic r:id="rId39"/>
    </p:embeddedFont>
    <p:embeddedFont>
      <p:font typeface="La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4" roundtripDataSignature="AMtx7mh0ooSUI5lzHqXFFN4q/KrAnkfQ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E05C022-70D4-40D5-BB45-EFC05DBEDF28}">
  <a:tblStyle styleId="{EE05C022-70D4-40D5-BB45-EFC05DBEDF2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20" Type="http://schemas.openxmlformats.org/officeDocument/2006/relationships/slide" Target="slides/slide14.xml"/><Relationship Id="rId42" Type="http://schemas.openxmlformats.org/officeDocument/2006/relationships/font" Target="fonts/Lato-italic.fntdata"/><Relationship Id="rId41" Type="http://schemas.openxmlformats.org/officeDocument/2006/relationships/font" Target="fonts/Lato-bold.fntdata"/><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Lato-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aleway-bold.fntdata"/><Relationship Id="rId14" Type="http://schemas.openxmlformats.org/officeDocument/2006/relationships/slide" Target="slides/slide8.xml"/><Relationship Id="rId36" Type="http://schemas.openxmlformats.org/officeDocument/2006/relationships/font" Target="fonts/Raleway-regular.fntdata"/><Relationship Id="rId17" Type="http://schemas.openxmlformats.org/officeDocument/2006/relationships/slide" Target="slides/slide11.xml"/><Relationship Id="rId39" Type="http://schemas.openxmlformats.org/officeDocument/2006/relationships/font" Target="fonts/Raleway-boldItalic.fntdata"/><Relationship Id="rId16" Type="http://schemas.openxmlformats.org/officeDocument/2006/relationships/slide" Target="slides/slide10.xml"/><Relationship Id="rId38" Type="http://schemas.openxmlformats.org/officeDocument/2006/relationships/font" Target="fonts/Raleway-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all probably dealt with this during c programming lab.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need to say that “size 4” means an int, which has 4 bytes.  Need to say “heap” means “malloc’d memory”.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Any time you allocate memory on the heap, you should free it directly.  Unfreed memory is known as a memory leak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These are shown when you specify still-reachable=yes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Ali starts here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GDB is an outside program that solely acts as a debugger.  If you’ve ever used an IDE with a “debug” mode, these features will be familiar to you.</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ali</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this next portion, it’s a good idea to get a feel for the commands available to you, but don’t start writing frantically, you can come reference these slides later</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bootcamp is mainly to show you the tools you have been provided to troubleshoot current and future labs.  In particular, Neel will be showing off how to use GDB, which makes bomblab slightly less painful to deal with.</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Note the difference between next and step, they could save you some tears during bomblab</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Important note here, disas is shorthand for disassemble and will save you time. Dis disables your breakpoints and will lose you points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&lt;break file_path:line number&gt;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Watchpoints are like breakpoints but for variable changes. Where a breakpoint stops before executing the line it breaks at, a watchpoint stops execution after the value it’s “watching” changes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syntax for printing values can be wildly different depending on how you want to access that memory, check the docs for specifics.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Top level (#0) is the most recent module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will only cover these three tools during this presentation, but don’t see them as a hierarchy.  Different problems require unique solutions, sometimes printf will take you less time than gdb.  Just keep that in mind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100"/>
              <a:buNone/>
            </a:pPr>
            <a:r>
              <a:rPr lang="en"/>
              <a:t>We’ve all done it, this is a fantastic debugging technique, and should be one of your first gotos where available.  Unfortunately, there are going to be labs where a call to printf may not be possible or could interfere with the functionality of your code.  For that, we have more sophisticated tools.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Valgrind will be available for labs where you are likely to encounter memory issues.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leak-resolution=high: each instance of memory leakage is reported with nonunique backtraces merged</a:t>
            </a:r>
            <a:endParaRPr/>
          </a:p>
          <a:p>
            <a:pPr indent="0" lvl="0" marL="0" rtl="0" algn="l">
              <a:lnSpc>
                <a:spcPct val="100000"/>
              </a:lnSpc>
              <a:spcBef>
                <a:spcPts val="0"/>
              </a:spcBef>
              <a:spcAft>
                <a:spcPts val="0"/>
              </a:spcAft>
              <a:buSzPts val="1100"/>
              <a:buNone/>
            </a:pPr>
            <a:r>
              <a:rPr lang="en"/>
              <a:t>leak-check=full: gives individual leak details</a:t>
            </a:r>
            <a:endParaRPr/>
          </a:p>
          <a:p>
            <a:pPr indent="0" lvl="0" marL="0" rtl="0" algn="l">
              <a:lnSpc>
                <a:spcPct val="100000"/>
              </a:lnSpc>
              <a:spcBef>
                <a:spcPts val="0"/>
              </a:spcBef>
              <a:spcAft>
                <a:spcPts val="0"/>
              </a:spcAft>
              <a:buSzPts val="1100"/>
              <a:buNone/>
            </a:pPr>
            <a:r>
              <a:rPr lang="en"/>
              <a:t>show-reachable=yes: covered later</a:t>
            </a:r>
            <a:endParaRPr/>
          </a:p>
          <a:p>
            <a:pPr indent="0" lvl="0" marL="0" rtl="0" algn="l">
              <a:lnSpc>
                <a:spcPct val="100000"/>
              </a:lnSpc>
              <a:spcBef>
                <a:spcPts val="0"/>
              </a:spcBef>
              <a:spcAft>
                <a:spcPts val="0"/>
              </a:spcAft>
              <a:buSzPts val="1100"/>
              <a:buNone/>
            </a:pPr>
            <a:r>
              <a:rPr lang="en"/>
              <a:t>track-fds=yes: print a list of open file descriptors and exit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31"/>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31"/>
          <p:cNvGrpSpPr/>
          <p:nvPr/>
        </p:nvGrpSpPr>
        <p:grpSpPr>
          <a:xfrm>
            <a:off x="830392" y="1191256"/>
            <a:ext cx="745763" cy="45826"/>
            <a:chOff x="4580561" y="2589004"/>
            <a:chExt cx="1064464" cy="25200"/>
          </a:xfrm>
        </p:grpSpPr>
        <p:sp>
          <p:nvSpPr>
            <p:cNvPr id="12" name="Google Shape;12;p3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31"/>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4200"/>
              <a:buNone/>
              <a:defRPr sz="4200">
                <a:solidFill>
                  <a:schemeClr val="dk2"/>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5" name="Google Shape;15;p31"/>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6" name="Google Shape;16;p3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40"/>
          <p:cNvGrpSpPr/>
          <p:nvPr/>
        </p:nvGrpSpPr>
        <p:grpSpPr>
          <a:xfrm>
            <a:off x="830392" y="4169130"/>
            <a:ext cx="745763" cy="45826"/>
            <a:chOff x="4580561" y="2589004"/>
            <a:chExt cx="1064464" cy="25200"/>
          </a:xfrm>
        </p:grpSpPr>
        <p:sp>
          <p:nvSpPr>
            <p:cNvPr id="75" name="Google Shape;75;p4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4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 name="Google Shape;77;p40"/>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8" name="Google Shape;78;p40"/>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1600"/>
              </a:spcBef>
              <a:spcAft>
                <a:spcPts val="0"/>
              </a:spcAft>
              <a:buClr>
                <a:schemeClr val="lt1"/>
              </a:buClr>
              <a:buSzPts val="1100"/>
              <a:buChar char="○"/>
              <a:defRPr>
                <a:solidFill>
                  <a:schemeClr val="lt1"/>
                </a:solidFill>
              </a:defRPr>
            </a:lvl2pPr>
            <a:lvl3pPr indent="-298450" lvl="2" marL="1371600" algn="l">
              <a:lnSpc>
                <a:spcPct val="115000"/>
              </a:lnSpc>
              <a:spcBef>
                <a:spcPts val="1600"/>
              </a:spcBef>
              <a:spcAft>
                <a:spcPts val="0"/>
              </a:spcAft>
              <a:buClr>
                <a:schemeClr val="lt1"/>
              </a:buClr>
              <a:buSzPts val="1100"/>
              <a:buChar char="■"/>
              <a:defRPr>
                <a:solidFill>
                  <a:schemeClr val="lt1"/>
                </a:solidFill>
              </a:defRPr>
            </a:lvl3pPr>
            <a:lvl4pPr indent="-298450" lvl="3" marL="1828800" algn="l">
              <a:lnSpc>
                <a:spcPct val="115000"/>
              </a:lnSpc>
              <a:spcBef>
                <a:spcPts val="1600"/>
              </a:spcBef>
              <a:spcAft>
                <a:spcPts val="0"/>
              </a:spcAft>
              <a:buClr>
                <a:schemeClr val="lt1"/>
              </a:buClr>
              <a:buSzPts val="1100"/>
              <a:buChar char="●"/>
              <a:defRPr>
                <a:solidFill>
                  <a:schemeClr val="lt1"/>
                </a:solidFill>
              </a:defRPr>
            </a:lvl4pPr>
            <a:lvl5pPr indent="-298450" lvl="4" marL="2286000" algn="l">
              <a:lnSpc>
                <a:spcPct val="115000"/>
              </a:lnSpc>
              <a:spcBef>
                <a:spcPts val="1600"/>
              </a:spcBef>
              <a:spcAft>
                <a:spcPts val="0"/>
              </a:spcAft>
              <a:buClr>
                <a:schemeClr val="lt1"/>
              </a:buClr>
              <a:buSzPts val="1100"/>
              <a:buChar char="○"/>
              <a:defRPr>
                <a:solidFill>
                  <a:schemeClr val="lt1"/>
                </a:solidFill>
              </a:defRPr>
            </a:lvl5pPr>
            <a:lvl6pPr indent="-298450" lvl="5" marL="2743200" algn="l">
              <a:lnSpc>
                <a:spcPct val="115000"/>
              </a:lnSpc>
              <a:spcBef>
                <a:spcPts val="1600"/>
              </a:spcBef>
              <a:spcAft>
                <a:spcPts val="0"/>
              </a:spcAft>
              <a:buClr>
                <a:schemeClr val="lt1"/>
              </a:buClr>
              <a:buSzPts val="1100"/>
              <a:buChar char="■"/>
              <a:defRPr>
                <a:solidFill>
                  <a:schemeClr val="lt1"/>
                </a:solidFill>
              </a:defRPr>
            </a:lvl6pPr>
            <a:lvl7pPr indent="-298450" lvl="6" marL="3200400" algn="l">
              <a:lnSpc>
                <a:spcPct val="115000"/>
              </a:lnSpc>
              <a:spcBef>
                <a:spcPts val="1600"/>
              </a:spcBef>
              <a:spcAft>
                <a:spcPts val="0"/>
              </a:spcAft>
              <a:buClr>
                <a:schemeClr val="lt1"/>
              </a:buClr>
              <a:buSzPts val="1100"/>
              <a:buChar char="●"/>
              <a:defRPr>
                <a:solidFill>
                  <a:schemeClr val="lt1"/>
                </a:solidFill>
              </a:defRPr>
            </a:lvl7pPr>
            <a:lvl8pPr indent="-298450" lvl="7" marL="3657600" algn="l">
              <a:lnSpc>
                <a:spcPct val="115000"/>
              </a:lnSpc>
              <a:spcBef>
                <a:spcPts val="1600"/>
              </a:spcBef>
              <a:spcAft>
                <a:spcPts val="0"/>
              </a:spcAft>
              <a:buClr>
                <a:schemeClr val="lt1"/>
              </a:buClr>
              <a:buSzPts val="1100"/>
              <a:buChar char="○"/>
              <a:defRPr>
                <a:solidFill>
                  <a:schemeClr val="lt1"/>
                </a:solidFill>
              </a:defRPr>
            </a:lvl8pPr>
            <a:lvl9pPr indent="-298450" lvl="8" marL="4114800" algn="l">
              <a:lnSpc>
                <a:spcPct val="115000"/>
              </a:lnSpc>
              <a:spcBef>
                <a:spcPts val="1600"/>
              </a:spcBef>
              <a:spcAft>
                <a:spcPts val="1600"/>
              </a:spcAft>
              <a:buClr>
                <a:schemeClr val="lt1"/>
              </a:buClr>
              <a:buSzPts val="1100"/>
              <a:buChar char="■"/>
              <a:defRPr>
                <a:solidFill>
                  <a:schemeClr val="lt1"/>
                </a:solidFill>
              </a:defRPr>
            </a:lvl9pPr>
          </a:lstStyle>
          <a:p/>
        </p:txBody>
      </p:sp>
      <p:sp>
        <p:nvSpPr>
          <p:cNvPr id="79" name="Google Shape;79;p4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4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32"/>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 name="Google Shape;19;p32"/>
          <p:cNvGrpSpPr/>
          <p:nvPr/>
        </p:nvGrpSpPr>
        <p:grpSpPr>
          <a:xfrm>
            <a:off x="830392" y="1191256"/>
            <a:ext cx="745763" cy="45826"/>
            <a:chOff x="4580561" y="2589004"/>
            <a:chExt cx="1064464" cy="25200"/>
          </a:xfrm>
        </p:grpSpPr>
        <p:sp>
          <p:nvSpPr>
            <p:cNvPr id="20" name="Google Shape;20;p3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 name="Google Shape;22;p32"/>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3" name="Google Shape;23;p32"/>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24" name="Google Shape;24;p3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5" name="Shape 25"/>
        <p:cNvGrpSpPr/>
        <p:nvPr/>
      </p:nvGrpSpPr>
      <p:grpSpPr>
        <a:xfrm>
          <a:off x="0" y="0"/>
          <a:ext cx="0" cy="0"/>
          <a:chOff x="0" y="0"/>
          <a:chExt cx="0" cy="0"/>
        </a:xfrm>
      </p:grpSpPr>
      <p:grpSp>
        <p:nvGrpSpPr>
          <p:cNvPr id="26" name="Google Shape;26;p33"/>
          <p:cNvGrpSpPr/>
          <p:nvPr/>
        </p:nvGrpSpPr>
        <p:grpSpPr>
          <a:xfrm>
            <a:off x="830392" y="1191256"/>
            <a:ext cx="745763" cy="45826"/>
            <a:chOff x="4580561" y="2589004"/>
            <a:chExt cx="1064464" cy="25200"/>
          </a:xfrm>
        </p:grpSpPr>
        <p:sp>
          <p:nvSpPr>
            <p:cNvPr id="27" name="Google Shape;27;p3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 name="Google Shape;29;p33"/>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30" name="Google Shape;30;p3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3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 name="Google Shape;33;p34"/>
          <p:cNvGrpSpPr/>
          <p:nvPr/>
        </p:nvGrpSpPr>
        <p:grpSpPr>
          <a:xfrm>
            <a:off x="830392" y="1191256"/>
            <a:ext cx="745763" cy="45826"/>
            <a:chOff x="4580561" y="2589004"/>
            <a:chExt cx="1064464" cy="25200"/>
          </a:xfrm>
        </p:grpSpPr>
        <p:sp>
          <p:nvSpPr>
            <p:cNvPr id="34" name="Google Shape;34;p3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34"/>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7" name="Google Shape;37;p34"/>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38" name="Google Shape;38;p34"/>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39" name="Google Shape;39;p3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3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 name="Google Shape;42;p35"/>
          <p:cNvGrpSpPr/>
          <p:nvPr/>
        </p:nvGrpSpPr>
        <p:grpSpPr>
          <a:xfrm>
            <a:off x="830392" y="1191256"/>
            <a:ext cx="745763" cy="45826"/>
            <a:chOff x="4580561" y="2589004"/>
            <a:chExt cx="1064464" cy="25200"/>
          </a:xfrm>
        </p:grpSpPr>
        <p:sp>
          <p:nvSpPr>
            <p:cNvPr id="43" name="Google Shape;43;p3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 name="Google Shape;45;p35"/>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3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3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 name="Google Shape;49;p36"/>
          <p:cNvGrpSpPr/>
          <p:nvPr/>
        </p:nvGrpSpPr>
        <p:grpSpPr>
          <a:xfrm>
            <a:off x="830392" y="1191256"/>
            <a:ext cx="745763" cy="45826"/>
            <a:chOff x="4580561" y="2589004"/>
            <a:chExt cx="1064464" cy="25200"/>
          </a:xfrm>
        </p:grpSpPr>
        <p:sp>
          <p:nvSpPr>
            <p:cNvPr id="50" name="Google Shape;50;p3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 name="Google Shape;52;p36"/>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3" name="Google Shape;53;p36"/>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54" name="Google Shape;54;p3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37"/>
          <p:cNvGrpSpPr/>
          <p:nvPr/>
        </p:nvGrpSpPr>
        <p:grpSpPr>
          <a:xfrm>
            <a:off x="830392" y="4169130"/>
            <a:ext cx="745763" cy="45826"/>
            <a:chOff x="4580561" y="2589004"/>
            <a:chExt cx="1064464" cy="25200"/>
          </a:xfrm>
        </p:grpSpPr>
        <p:sp>
          <p:nvSpPr>
            <p:cNvPr id="57" name="Google Shape;57;p3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7"/>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 name="Google Shape;59;p37"/>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60" name="Google Shape;60;p3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38"/>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 name="Google Shape;63;p38"/>
          <p:cNvGrpSpPr/>
          <p:nvPr/>
        </p:nvGrpSpPr>
        <p:grpSpPr>
          <a:xfrm>
            <a:off x="830392" y="1191256"/>
            <a:ext cx="745763" cy="45826"/>
            <a:chOff x="4580561" y="2589004"/>
            <a:chExt cx="1064464" cy="25200"/>
          </a:xfrm>
        </p:grpSpPr>
        <p:sp>
          <p:nvSpPr>
            <p:cNvPr id="64" name="Google Shape;64;p3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 name="Google Shape;66;p38"/>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67" name="Google Shape;67;p38"/>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8" name="Google Shape;68;p38"/>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69" name="Google Shape;69;p3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39"/>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300"/>
              <a:buNone/>
              <a:defRPr/>
            </a:lvl1pPr>
          </a:lstStyle>
          <a:p/>
        </p:txBody>
      </p:sp>
      <p:sp>
        <p:nvSpPr>
          <p:cNvPr id="72" name="Google Shape;72;p3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1pPr>
            <a:lvl2pPr lvl="1"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2pPr>
            <a:lvl3pPr lvl="2"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3pPr>
            <a:lvl4pPr lvl="3"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4pPr>
            <a:lvl5pPr lvl="4"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5pPr>
            <a:lvl6pPr lvl="5"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6pPr>
            <a:lvl7pPr lvl="6"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7pPr>
            <a:lvl8pPr lvl="7"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8pPr>
            <a:lvl9pPr lvl="8"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9pPr>
          </a:lstStyle>
          <a:p/>
        </p:txBody>
      </p:sp>
      <p:sp>
        <p:nvSpPr>
          <p:cNvPr id="7" name="Google Shape;7;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1600"/>
              </a:spcBef>
              <a:spcAft>
                <a:spcPts val="160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3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sourceware.org/gdb/current/onlinedocs/gdb/"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sourceware.org/gdb/current/onlinedocs/gdb/"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tinyurl.com/y6ca8kea"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tinyurl.com/213bootcamp3"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tutorialspoint.com/gnu_debugger/index.htm" TargetMode="External"/><Relationship Id="rId4" Type="http://schemas.openxmlformats.org/officeDocument/2006/relationships/hyperlink" Target="https://sourceware.org/gdb/current/onlinedocs/gd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a:t>Introduction to GDB and Debugging</a:t>
            </a:r>
            <a:endParaRPr/>
          </a:p>
        </p:txBody>
      </p:sp>
      <p:sp>
        <p:nvSpPr>
          <p:cNvPr id="87" name="Google Shape;87;p1"/>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Autofit/>
          </a:bodyPr>
          <a:lstStyle/>
          <a:p>
            <a:pPr indent="0" lvl="0" marL="0" rtl="0" algn="l">
              <a:lnSpc>
                <a:spcPct val="140625"/>
              </a:lnSpc>
              <a:spcBef>
                <a:spcPts val="1100"/>
              </a:spcBef>
              <a:spcAft>
                <a:spcPts val="1100"/>
              </a:spcAft>
              <a:buSzPts val="1600"/>
              <a:buNone/>
            </a:pPr>
            <a:r>
              <a:rPr b="1" lang="en">
                <a:solidFill>
                  <a:srgbClr val="000000"/>
                </a:solidFill>
                <a:latin typeface="Verdana"/>
                <a:ea typeface="Verdana"/>
                <a:cs typeface="Verdana"/>
                <a:sym typeface="Verdana"/>
              </a:rPr>
              <a:t>15-213/18-213/15-513/14-513/18-613: Introduction to Computer Systems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0"/>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Invalid Reads and Writes</a:t>
            </a:r>
            <a:endParaRPr/>
          </a:p>
        </p:txBody>
      </p:sp>
      <p:sp>
        <p:nvSpPr>
          <p:cNvPr id="158" name="Google Shape;158;p10"/>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600"/>
              <a:t>Reading freed variables</a:t>
            </a:r>
            <a:endParaRPr sz="1600"/>
          </a:p>
          <a:p>
            <a:pPr indent="-330200" lvl="0" marL="457200" rtl="0" algn="l">
              <a:lnSpc>
                <a:spcPct val="115000"/>
              </a:lnSpc>
              <a:spcBef>
                <a:spcPts val="0"/>
              </a:spcBef>
              <a:spcAft>
                <a:spcPts val="0"/>
              </a:spcAft>
              <a:buSzPts val="1600"/>
              <a:buChar char="●"/>
            </a:pPr>
            <a:r>
              <a:rPr lang="en" sz="1600"/>
              <a:t>Reading uninitialized variables</a:t>
            </a:r>
            <a:endParaRPr sz="1600"/>
          </a:p>
          <a:p>
            <a:pPr indent="-330200" lvl="0" marL="457200" rtl="0" algn="l">
              <a:lnSpc>
                <a:spcPct val="115000"/>
              </a:lnSpc>
              <a:spcBef>
                <a:spcPts val="0"/>
              </a:spcBef>
              <a:spcAft>
                <a:spcPts val="0"/>
              </a:spcAft>
              <a:buSzPts val="1600"/>
              <a:buChar char="●"/>
            </a:pPr>
            <a:r>
              <a:rPr lang="en" sz="1600"/>
              <a:t>Writing to uninitialized memory</a:t>
            </a:r>
            <a:endParaRPr sz="1600"/>
          </a:p>
          <a:p>
            <a:pPr indent="-317500" lvl="1" marL="914400" rtl="0" algn="l">
              <a:lnSpc>
                <a:spcPct val="115000"/>
              </a:lnSpc>
              <a:spcBef>
                <a:spcPts val="0"/>
              </a:spcBef>
              <a:spcAft>
                <a:spcPts val="0"/>
              </a:spcAft>
              <a:buSzPts val="1400"/>
              <a:buChar char="○"/>
            </a:pPr>
            <a:r>
              <a:rPr lang="en" sz="1400"/>
              <a:t>Caused by writing too much data to allocated memory</a:t>
            </a:r>
            <a:endParaRPr sz="1400"/>
          </a:p>
        </p:txBody>
      </p:sp>
      <p:sp>
        <p:nvSpPr>
          <p:cNvPr id="159" name="Google Shape;159;p10"/>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300"/>
              <a:buNone/>
            </a:pPr>
            <a:r>
              <a:rPr b="1" lang="en">
                <a:latin typeface="Courier New"/>
                <a:ea typeface="Courier New"/>
                <a:cs typeface="Courier New"/>
                <a:sym typeface="Courier New"/>
              </a:rPr>
              <a:t>int foo( int y) {</a:t>
            </a:r>
            <a:endParaRPr b="1">
              <a:latin typeface="Courier New"/>
              <a:ea typeface="Courier New"/>
              <a:cs typeface="Courier New"/>
              <a:sym typeface="Courier New"/>
            </a:endParaRPr>
          </a:p>
          <a:p>
            <a:pPr indent="0" lvl="0" marL="0" rtl="0" algn="l">
              <a:lnSpc>
                <a:spcPct val="100000"/>
              </a:lnSpc>
              <a:spcBef>
                <a:spcPts val="0"/>
              </a:spcBef>
              <a:spcAft>
                <a:spcPts val="0"/>
              </a:spcAft>
              <a:buSzPts val="1300"/>
              <a:buNone/>
            </a:pPr>
            <a:r>
              <a:rPr b="1" lang="en">
                <a:latin typeface="Courier New"/>
                <a:ea typeface="Courier New"/>
                <a:cs typeface="Courier New"/>
                <a:sym typeface="Courier New"/>
              </a:rPr>
              <a:t>	</a:t>
            </a:r>
            <a:r>
              <a:rPr b="1" lang="en">
                <a:highlight>
                  <a:srgbClr val="FFEFEA"/>
                </a:highlight>
                <a:latin typeface="Courier New"/>
                <a:ea typeface="Courier New"/>
                <a:cs typeface="Courier New"/>
                <a:sym typeface="Courier New"/>
              </a:rPr>
              <a:t>int *bar = malloc(sizeof(int));</a:t>
            </a:r>
            <a:endParaRPr b="1">
              <a:highlight>
                <a:srgbClr val="FFEFEA"/>
              </a:highlight>
              <a:latin typeface="Courier New"/>
              <a:ea typeface="Courier New"/>
              <a:cs typeface="Courier New"/>
              <a:sym typeface="Courier New"/>
            </a:endParaRPr>
          </a:p>
          <a:p>
            <a:pPr indent="0" lvl="0" marL="0" rtl="0" algn="l">
              <a:lnSpc>
                <a:spcPct val="100000"/>
              </a:lnSpc>
              <a:spcBef>
                <a:spcPts val="0"/>
              </a:spcBef>
              <a:spcAft>
                <a:spcPts val="0"/>
              </a:spcAft>
              <a:buSzPts val="1300"/>
              <a:buNone/>
            </a:pPr>
            <a:r>
              <a:rPr b="1" lang="en">
                <a:highlight>
                  <a:srgbClr val="FFEFEA"/>
                </a:highlight>
                <a:latin typeface="Courier New"/>
                <a:ea typeface="Courier New"/>
                <a:cs typeface="Courier New"/>
                <a:sym typeface="Courier New"/>
              </a:rPr>
              <a:t>	*bar = y;</a:t>
            </a:r>
            <a:endParaRPr b="1">
              <a:highlight>
                <a:srgbClr val="FFEFEA"/>
              </a:highlight>
              <a:latin typeface="Courier New"/>
              <a:ea typeface="Courier New"/>
              <a:cs typeface="Courier New"/>
              <a:sym typeface="Courier New"/>
            </a:endParaRPr>
          </a:p>
          <a:p>
            <a:pPr indent="0" lvl="0" marL="0" rtl="0" algn="l">
              <a:lnSpc>
                <a:spcPct val="100000"/>
              </a:lnSpc>
              <a:spcBef>
                <a:spcPts val="0"/>
              </a:spcBef>
              <a:spcAft>
                <a:spcPts val="0"/>
              </a:spcAft>
              <a:buSzPts val="1300"/>
              <a:buNone/>
            </a:pPr>
            <a:r>
              <a:rPr b="1" lang="en">
                <a:latin typeface="Courier New"/>
                <a:ea typeface="Courier New"/>
                <a:cs typeface="Courier New"/>
                <a:sym typeface="Courier New"/>
              </a:rPr>
              <a:t>	</a:t>
            </a:r>
            <a:r>
              <a:rPr b="1" lang="en">
                <a:highlight>
                  <a:schemeClr val="accent6"/>
                </a:highlight>
                <a:latin typeface="Courier New"/>
                <a:ea typeface="Courier New"/>
                <a:cs typeface="Courier New"/>
                <a:sym typeface="Courier New"/>
              </a:rPr>
              <a:t>free(bar);</a:t>
            </a:r>
            <a:endParaRPr b="1">
              <a:highlight>
                <a:schemeClr val="accent6"/>
              </a:highlight>
              <a:latin typeface="Courier New"/>
              <a:ea typeface="Courier New"/>
              <a:cs typeface="Courier New"/>
              <a:sym typeface="Courier New"/>
            </a:endParaRPr>
          </a:p>
          <a:p>
            <a:pPr indent="0" lvl="0" marL="0" rtl="0" algn="l">
              <a:lnSpc>
                <a:spcPct val="100000"/>
              </a:lnSpc>
              <a:spcBef>
                <a:spcPts val="0"/>
              </a:spcBef>
              <a:spcAft>
                <a:spcPts val="0"/>
              </a:spcAft>
              <a:buSzPts val="1300"/>
              <a:buNone/>
            </a:pPr>
            <a:r>
              <a:rPr b="1" lang="en">
                <a:highlight>
                  <a:schemeClr val="accent6"/>
                </a:highlight>
                <a:latin typeface="Courier New"/>
                <a:ea typeface="Courier New"/>
                <a:cs typeface="Courier New"/>
                <a:sym typeface="Courier New"/>
              </a:rPr>
              <a:t>	printf(“bar: %d \n”, *bar);</a:t>
            </a:r>
            <a:endParaRPr b="1">
              <a:highlight>
                <a:schemeClr val="accent6"/>
              </a:highlight>
              <a:latin typeface="Courier New"/>
              <a:ea typeface="Courier New"/>
              <a:cs typeface="Courier New"/>
              <a:sym typeface="Courier New"/>
            </a:endParaRPr>
          </a:p>
          <a:p>
            <a:pPr indent="0" lvl="0" marL="0" rtl="0" algn="l">
              <a:lnSpc>
                <a:spcPct val="100000"/>
              </a:lnSpc>
              <a:spcBef>
                <a:spcPts val="0"/>
              </a:spcBef>
              <a:spcAft>
                <a:spcPts val="0"/>
              </a:spcAft>
              <a:buSzPts val="1300"/>
              <a:buNone/>
            </a:pPr>
            <a:r>
              <a:rPr b="1" lang="en">
                <a:latin typeface="Courier New"/>
                <a:ea typeface="Courier New"/>
                <a:cs typeface="Courier New"/>
                <a:sym typeface="Courier New"/>
              </a:rPr>
              <a:t>	return y;</a:t>
            </a:r>
            <a:endParaRPr b="1">
              <a:latin typeface="Courier New"/>
              <a:ea typeface="Courier New"/>
              <a:cs typeface="Courier New"/>
              <a:sym typeface="Courier New"/>
            </a:endParaRPr>
          </a:p>
          <a:p>
            <a:pPr indent="0" lvl="0" marL="0" rtl="0" algn="l">
              <a:lnSpc>
                <a:spcPct val="100000"/>
              </a:lnSpc>
              <a:spcBef>
                <a:spcPts val="0"/>
              </a:spcBef>
              <a:spcAft>
                <a:spcPts val="0"/>
              </a:spcAft>
              <a:buSzPts val="1300"/>
              <a:buNone/>
            </a:pPr>
            <a:r>
              <a:rPr b="1" lang="en">
                <a:latin typeface="Courier New"/>
                <a:ea typeface="Courier New"/>
                <a:cs typeface="Courier New"/>
                <a:sym typeface="Courier New"/>
              </a:rPr>
              <a:t>}</a:t>
            </a:r>
            <a:endParaRPr b="1">
              <a:latin typeface="Courier New"/>
              <a:ea typeface="Courier New"/>
              <a:cs typeface="Courier New"/>
              <a:sym typeface="Courier New"/>
            </a:endParaRPr>
          </a:p>
        </p:txBody>
      </p:sp>
      <p:sp>
        <p:nvSpPr>
          <p:cNvPr id="160" name="Google Shape;160;p10"/>
          <p:cNvSpPr/>
          <p:nvPr/>
        </p:nvSpPr>
        <p:spPr>
          <a:xfrm>
            <a:off x="4718858" y="2861625"/>
            <a:ext cx="459525" cy="217925"/>
          </a:xfrm>
          <a:custGeom>
            <a:rect b="b" l="l" r="r" t="t"/>
            <a:pathLst>
              <a:path extrusionOk="0" h="8717" w="18381">
                <a:moveTo>
                  <a:pt x="16637" y="0"/>
                </a:moveTo>
                <a:cubicBezTo>
                  <a:pt x="13876" y="581"/>
                  <a:pt x="-218" y="2034"/>
                  <a:pt x="73" y="3487"/>
                </a:cubicBezTo>
                <a:cubicBezTo>
                  <a:pt x="364" y="4940"/>
                  <a:pt x="15330" y="7845"/>
                  <a:pt x="18381" y="8717"/>
                </a:cubicBezTo>
              </a:path>
            </a:pathLst>
          </a:cu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1"/>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Invalid Reads and Writes Sample Output</a:t>
            </a:r>
            <a:endParaRPr/>
          </a:p>
        </p:txBody>
      </p:sp>
      <p:pic>
        <p:nvPicPr>
          <p:cNvPr id="166" name="Google Shape;166;p11"/>
          <p:cNvPicPr preferRelativeResize="0"/>
          <p:nvPr/>
        </p:nvPicPr>
        <p:blipFill rotWithShape="1">
          <a:blip r:embed="rId3">
            <a:alphaModFix/>
          </a:blip>
          <a:srcRect b="8881" l="3689" r="34278" t="44152"/>
          <a:stretch/>
        </p:blipFill>
        <p:spPr>
          <a:xfrm>
            <a:off x="1190000" y="1853850"/>
            <a:ext cx="7227850" cy="3112706"/>
          </a:xfrm>
          <a:prstGeom prst="rect">
            <a:avLst/>
          </a:prstGeom>
          <a:noFill/>
          <a:ln>
            <a:noFill/>
          </a:ln>
        </p:spPr>
      </p:pic>
      <p:sp>
        <p:nvSpPr>
          <p:cNvPr id="167" name="Google Shape;167;p11"/>
          <p:cNvSpPr/>
          <p:nvPr/>
        </p:nvSpPr>
        <p:spPr>
          <a:xfrm>
            <a:off x="1267485" y="2581223"/>
            <a:ext cx="1944300" cy="1869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1"/>
          <p:cNvSpPr/>
          <p:nvPr/>
        </p:nvSpPr>
        <p:spPr>
          <a:xfrm>
            <a:off x="1190013" y="3921108"/>
            <a:ext cx="1457100" cy="1869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1"/>
          <p:cNvSpPr/>
          <p:nvPr/>
        </p:nvSpPr>
        <p:spPr>
          <a:xfrm>
            <a:off x="1190013" y="4779843"/>
            <a:ext cx="4107300" cy="1869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600"/>
              <a:t>Forgetting to free memory after using it</a:t>
            </a:r>
            <a:endParaRPr sz="1600"/>
          </a:p>
          <a:p>
            <a:pPr indent="-317500" lvl="1" marL="914400" rtl="0" algn="l">
              <a:lnSpc>
                <a:spcPct val="115000"/>
              </a:lnSpc>
              <a:spcBef>
                <a:spcPts val="0"/>
              </a:spcBef>
              <a:spcAft>
                <a:spcPts val="0"/>
              </a:spcAft>
              <a:buSzPts val="1400"/>
              <a:buChar char="○"/>
            </a:pPr>
            <a:r>
              <a:rPr lang="en" sz="1400"/>
              <a:t>Sometimes, there is overhead memory that is never freed</a:t>
            </a:r>
            <a:endParaRPr sz="1400"/>
          </a:p>
          <a:p>
            <a:pPr indent="-317500" lvl="2" marL="1371600" rtl="0" algn="l">
              <a:lnSpc>
                <a:spcPct val="115000"/>
              </a:lnSpc>
              <a:spcBef>
                <a:spcPts val="0"/>
              </a:spcBef>
              <a:spcAft>
                <a:spcPts val="0"/>
              </a:spcAft>
              <a:buSzPts val="1400"/>
              <a:buChar char="■"/>
            </a:pPr>
            <a:r>
              <a:rPr lang="en" sz="1400"/>
              <a:t>Memory that is allocated by a programmer should </a:t>
            </a:r>
            <a:r>
              <a:rPr b="1" lang="en" sz="1400"/>
              <a:t>always</a:t>
            </a:r>
            <a:r>
              <a:rPr lang="en" sz="1400"/>
              <a:t> be freed</a:t>
            </a:r>
            <a:endParaRPr sz="1400"/>
          </a:p>
        </p:txBody>
      </p:sp>
      <p:sp>
        <p:nvSpPr>
          <p:cNvPr id="175" name="Google Shape;175;p12"/>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Memory Leaks</a:t>
            </a:r>
            <a:endParaRPr/>
          </a:p>
        </p:txBody>
      </p:sp>
      <p:sp>
        <p:nvSpPr>
          <p:cNvPr id="176" name="Google Shape;176;p12"/>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300"/>
              <a:buNone/>
            </a:pPr>
            <a:r>
              <a:rPr b="1" lang="en">
                <a:latin typeface="Courier New"/>
                <a:ea typeface="Courier New"/>
                <a:cs typeface="Courier New"/>
                <a:sym typeface="Courier New"/>
              </a:rPr>
              <a:t>int foo( int y) {</a:t>
            </a:r>
            <a:endParaRPr b="1">
              <a:latin typeface="Courier New"/>
              <a:ea typeface="Courier New"/>
              <a:cs typeface="Courier New"/>
              <a:sym typeface="Courier New"/>
            </a:endParaRPr>
          </a:p>
          <a:p>
            <a:pPr indent="0" lvl="0" marL="0" rtl="0" algn="l">
              <a:lnSpc>
                <a:spcPct val="100000"/>
              </a:lnSpc>
              <a:spcBef>
                <a:spcPts val="0"/>
              </a:spcBef>
              <a:spcAft>
                <a:spcPts val="0"/>
              </a:spcAft>
              <a:buSzPts val="1300"/>
              <a:buNone/>
            </a:pPr>
            <a:r>
              <a:rPr b="1" lang="en">
                <a:latin typeface="Courier New"/>
                <a:ea typeface="Courier New"/>
                <a:cs typeface="Courier New"/>
                <a:sym typeface="Courier New"/>
              </a:rPr>
              <a:t>	int *bar = malloc(sizeof(int));</a:t>
            </a:r>
            <a:endParaRPr b="1">
              <a:latin typeface="Courier New"/>
              <a:ea typeface="Courier New"/>
              <a:cs typeface="Courier New"/>
              <a:sym typeface="Courier New"/>
            </a:endParaRPr>
          </a:p>
          <a:p>
            <a:pPr indent="0" lvl="0" marL="0" rtl="0" algn="l">
              <a:lnSpc>
                <a:spcPct val="100000"/>
              </a:lnSpc>
              <a:spcBef>
                <a:spcPts val="0"/>
              </a:spcBef>
              <a:spcAft>
                <a:spcPts val="0"/>
              </a:spcAft>
              <a:buSzPts val="1300"/>
              <a:buNone/>
            </a:pPr>
            <a:r>
              <a:rPr b="1" lang="en">
                <a:latin typeface="Courier New"/>
                <a:ea typeface="Courier New"/>
                <a:cs typeface="Courier New"/>
                <a:sym typeface="Courier New"/>
              </a:rPr>
              <a:t>	*bar = y;</a:t>
            </a:r>
            <a:endParaRPr b="1">
              <a:latin typeface="Courier New"/>
              <a:ea typeface="Courier New"/>
              <a:cs typeface="Courier New"/>
              <a:sym typeface="Courier New"/>
            </a:endParaRPr>
          </a:p>
          <a:p>
            <a:pPr indent="0" lvl="0" marL="0" rtl="0" algn="l">
              <a:lnSpc>
                <a:spcPct val="100000"/>
              </a:lnSpc>
              <a:spcBef>
                <a:spcPts val="0"/>
              </a:spcBef>
              <a:spcAft>
                <a:spcPts val="0"/>
              </a:spcAft>
              <a:buSzPts val="1300"/>
              <a:buNone/>
            </a:pPr>
            <a:r>
              <a:rPr b="1" lang="en">
                <a:latin typeface="Courier New"/>
                <a:ea typeface="Courier New"/>
                <a:cs typeface="Courier New"/>
                <a:sym typeface="Courier New"/>
              </a:rPr>
              <a:t>	printf(“bar: %d \n”, *bar);</a:t>
            </a:r>
            <a:endParaRPr b="1">
              <a:latin typeface="Courier New"/>
              <a:ea typeface="Courier New"/>
              <a:cs typeface="Courier New"/>
              <a:sym typeface="Courier New"/>
            </a:endParaRPr>
          </a:p>
          <a:p>
            <a:pPr indent="0" lvl="0" marL="0" rtl="0" algn="l">
              <a:lnSpc>
                <a:spcPct val="100000"/>
              </a:lnSpc>
              <a:spcBef>
                <a:spcPts val="0"/>
              </a:spcBef>
              <a:spcAft>
                <a:spcPts val="0"/>
              </a:spcAft>
              <a:buSzPts val="1300"/>
              <a:buNone/>
            </a:pPr>
            <a:r>
              <a:rPr b="1" lang="en">
                <a:latin typeface="Courier New"/>
                <a:ea typeface="Courier New"/>
                <a:cs typeface="Courier New"/>
                <a:sym typeface="Courier New"/>
              </a:rPr>
              <a:t>	return y;</a:t>
            </a:r>
            <a:endParaRPr b="1">
              <a:latin typeface="Courier New"/>
              <a:ea typeface="Courier New"/>
              <a:cs typeface="Courier New"/>
              <a:sym typeface="Courier New"/>
            </a:endParaRPr>
          </a:p>
          <a:p>
            <a:pPr indent="0" lvl="0" marL="0" rtl="0" algn="l">
              <a:lnSpc>
                <a:spcPct val="100000"/>
              </a:lnSpc>
              <a:spcBef>
                <a:spcPts val="0"/>
              </a:spcBef>
              <a:spcAft>
                <a:spcPts val="0"/>
              </a:spcAft>
              <a:buSzPts val="1300"/>
              <a:buNone/>
            </a:pPr>
            <a:r>
              <a:rPr b="1" lang="en">
                <a:latin typeface="Courier New"/>
                <a:ea typeface="Courier New"/>
                <a:cs typeface="Courier New"/>
                <a:sym typeface="Courier New"/>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3"/>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Types of Memory Leaks</a:t>
            </a:r>
            <a:endParaRPr/>
          </a:p>
        </p:txBody>
      </p:sp>
      <p:sp>
        <p:nvSpPr>
          <p:cNvPr id="182" name="Google Shape;182;p13"/>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400"/>
              <a:t>Still Reachable</a:t>
            </a:r>
            <a:endParaRPr sz="1400"/>
          </a:p>
          <a:p>
            <a:pPr indent="-311150" lvl="0" marL="457200" rtl="0" algn="l">
              <a:lnSpc>
                <a:spcPct val="115000"/>
              </a:lnSpc>
              <a:spcBef>
                <a:spcPts val="0"/>
              </a:spcBef>
              <a:spcAft>
                <a:spcPts val="0"/>
              </a:spcAft>
              <a:buSzPts val="1300"/>
              <a:buChar char="●"/>
            </a:pPr>
            <a:r>
              <a:rPr lang="en"/>
              <a:t>Block is still pointed at, programmer could go back and free it before exiting</a:t>
            </a:r>
            <a:endParaRPr/>
          </a:p>
          <a:p>
            <a:pPr indent="0" lvl="0" marL="0" rtl="0" algn="l">
              <a:lnSpc>
                <a:spcPct val="115000"/>
              </a:lnSpc>
              <a:spcBef>
                <a:spcPts val="1600"/>
              </a:spcBef>
              <a:spcAft>
                <a:spcPts val="0"/>
              </a:spcAft>
              <a:buSzPts val="1300"/>
              <a:buNone/>
            </a:pPr>
            <a:r>
              <a:rPr lang="en" sz="1400"/>
              <a:t>Definitely Lost</a:t>
            </a:r>
            <a:endParaRPr sz="1400"/>
          </a:p>
          <a:p>
            <a:pPr indent="-311150" lvl="0" marL="457200" rtl="0" algn="l">
              <a:lnSpc>
                <a:spcPct val="115000"/>
              </a:lnSpc>
              <a:spcBef>
                <a:spcPts val="0"/>
              </a:spcBef>
              <a:spcAft>
                <a:spcPts val="0"/>
              </a:spcAft>
              <a:buSzPts val="1300"/>
              <a:buChar char="●"/>
            </a:pPr>
            <a:r>
              <a:rPr lang="en"/>
              <a:t>No pointer to the block can be found</a:t>
            </a:r>
            <a:endParaRPr/>
          </a:p>
          <a:p>
            <a:pPr indent="0" lvl="0" marL="0" rtl="0" algn="l">
              <a:lnSpc>
                <a:spcPct val="115000"/>
              </a:lnSpc>
              <a:spcBef>
                <a:spcPts val="1600"/>
              </a:spcBef>
              <a:spcAft>
                <a:spcPts val="1600"/>
              </a:spcAft>
              <a:buSzPts val="1300"/>
              <a:buNone/>
            </a:pPr>
            <a:r>
              <a:t/>
            </a:r>
            <a:endParaRPr/>
          </a:p>
        </p:txBody>
      </p:sp>
      <p:sp>
        <p:nvSpPr>
          <p:cNvPr id="183" name="Google Shape;183;p13"/>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400"/>
              <a:t>Indirectly Lost</a:t>
            </a:r>
            <a:endParaRPr sz="1400"/>
          </a:p>
          <a:p>
            <a:pPr indent="-311150" lvl="0" marL="457200" rtl="0" algn="l">
              <a:lnSpc>
                <a:spcPct val="115000"/>
              </a:lnSpc>
              <a:spcBef>
                <a:spcPts val="0"/>
              </a:spcBef>
              <a:spcAft>
                <a:spcPts val="0"/>
              </a:spcAft>
              <a:buSzPts val="1300"/>
              <a:buChar char="●"/>
            </a:pPr>
            <a:r>
              <a:rPr lang="en"/>
              <a:t>Block is “lost” because the blocks that point to it are themselves lost </a:t>
            </a:r>
            <a:endParaRPr/>
          </a:p>
          <a:p>
            <a:pPr indent="0" lvl="0" marL="0" rtl="0" algn="l">
              <a:lnSpc>
                <a:spcPct val="115000"/>
              </a:lnSpc>
              <a:spcBef>
                <a:spcPts val="1600"/>
              </a:spcBef>
              <a:spcAft>
                <a:spcPts val="0"/>
              </a:spcAft>
              <a:buSzPts val="1300"/>
              <a:buNone/>
            </a:pPr>
            <a:r>
              <a:rPr lang="en" sz="1400"/>
              <a:t>Possibly Lost </a:t>
            </a:r>
            <a:endParaRPr sz="1400"/>
          </a:p>
          <a:p>
            <a:pPr indent="-311150" lvl="0" marL="457200" rtl="0" algn="l">
              <a:lnSpc>
                <a:spcPct val="115000"/>
              </a:lnSpc>
              <a:spcBef>
                <a:spcPts val="0"/>
              </a:spcBef>
              <a:spcAft>
                <a:spcPts val="0"/>
              </a:spcAft>
              <a:buSzPts val="1300"/>
              <a:buChar char="●"/>
            </a:pPr>
            <a:r>
              <a:rPr lang="en"/>
              <a:t>Pointer exists but it points to an internal part of the memory block </a:t>
            </a:r>
            <a:endParaRPr/>
          </a:p>
          <a:p>
            <a:pPr indent="0" lvl="0" marL="0" rtl="0" algn="l">
              <a:lnSpc>
                <a:spcPct val="115000"/>
              </a:lnSpc>
              <a:spcBef>
                <a:spcPts val="1600"/>
              </a:spcBef>
              <a:spcAft>
                <a:spcPts val="1600"/>
              </a:spcAft>
              <a:buSzPts val="13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4"/>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Memory Leaks Sample Output</a:t>
            </a:r>
            <a:endParaRPr/>
          </a:p>
        </p:txBody>
      </p:sp>
      <p:pic>
        <p:nvPicPr>
          <p:cNvPr id="189" name="Google Shape;189;p14"/>
          <p:cNvPicPr preferRelativeResize="0"/>
          <p:nvPr/>
        </p:nvPicPr>
        <p:blipFill rotWithShape="1">
          <a:blip r:embed="rId3">
            <a:alphaModFix/>
          </a:blip>
          <a:srcRect b="8973" l="3913" r="37498" t="46560"/>
          <a:stretch/>
        </p:blipFill>
        <p:spPr>
          <a:xfrm>
            <a:off x="1370750" y="1853850"/>
            <a:ext cx="7047398" cy="3008850"/>
          </a:xfrm>
          <a:prstGeom prst="rect">
            <a:avLst/>
          </a:prstGeom>
          <a:noFill/>
          <a:ln>
            <a:noFill/>
          </a:ln>
        </p:spPr>
      </p:pic>
      <p:sp>
        <p:nvSpPr>
          <p:cNvPr id="190" name="Google Shape;190;p14"/>
          <p:cNvSpPr/>
          <p:nvPr/>
        </p:nvSpPr>
        <p:spPr>
          <a:xfrm>
            <a:off x="1370753" y="3668400"/>
            <a:ext cx="1416600" cy="1869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4"/>
          <p:cNvSpPr/>
          <p:nvPr/>
        </p:nvSpPr>
        <p:spPr>
          <a:xfrm>
            <a:off x="1370753" y="2677800"/>
            <a:ext cx="1416600" cy="1869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4"/>
          <p:cNvSpPr/>
          <p:nvPr/>
        </p:nvSpPr>
        <p:spPr>
          <a:xfrm>
            <a:off x="1370739" y="4659000"/>
            <a:ext cx="4150800" cy="1869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5"/>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Debugging Everything: GDB</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6"/>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What is GDB?</a:t>
            </a:r>
            <a:endParaRPr/>
          </a:p>
        </p:txBody>
      </p:sp>
      <p:sp>
        <p:nvSpPr>
          <p:cNvPr id="203" name="Google Shape;203;p16"/>
          <p:cNvSpPr txBox="1"/>
          <p:nvPr>
            <p:ph idx="1" type="body"/>
          </p:nvPr>
        </p:nvSpPr>
        <p:spPr>
          <a:xfrm>
            <a:off x="729450" y="2078875"/>
            <a:ext cx="3659700" cy="22611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
              <a:t>GNU Debugger</a:t>
            </a:r>
            <a:endParaRPr/>
          </a:p>
          <a:p>
            <a:pPr indent="-311150" lvl="0" marL="457200" rtl="0" algn="l">
              <a:lnSpc>
                <a:spcPct val="115000"/>
              </a:lnSpc>
              <a:spcBef>
                <a:spcPts val="0"/>
              </a:spcBef>
              <a:spcAft>
                <a:spcPts val="0"/>
              </a:spcAft>
              <a:buSzPts val="1300"/>
              <a:buChar char="●"/>
            </a:pPr>
            <a:r>
              <a:rPr lang="en"/>
              <a:t>Powerful debugger that lets you inspect your program as it’s executing</a:t>
            </a:r>
            <a:endParaRPr/>
          </a:p>
          <a:p>
            <a:pPr indent="-311150" lvl="0" marL="457200" rtl="0" algn="l">
              <a:lnSpc>
                <a:spcPct val="115000"/>
              </a:lnSpc>
              <a:spcBef>
                <a:spcPts val="0"/>
              </a:spcBef>
              <a:spcAft>
                <a:spcPts val="0"/>
              </a:spcAft>
              <a:buSzPts val="1300"/>
              <a:buChar char="●"/>
            </a:pPr>
            <a:r>
              <a:rPr lang="en"/>
              <a:t>Allows you to see what is going on ‘inside’ another program</a:t>
            </a:r>
            <a:endParaRPr/>
          </a:p>
          <a:p>
            <a:pPr indent="-311150" lvl="0" marL="457200" rtl="0" algn="l">
              <a:lnSpc>
                <a:spcPct val="115000"/>
              </a:lnSpc>
              <a:spcBef>
                <a:spcPts val="0"/>
              </a:spcBef>
              <a:spcAft>
                <a:spcPts val="0"/>
              </a:spcAft>
              <a:buSzPts val="1300"/>
              <a:buChar char="●"/>
            </a:pPr>
            <a:r>
              <a:rPr lang="en"/>
              <a:t>Breaks abstraction between program and machine</a:t>
            </a:r>
            <a:endParaRPr/>
          </a:p>
          <a:p>
            <a:pPr indent="0" lvl="0" marL="0" rtl="0" algn="l">
              <a:lnSpc>
                <a:spcPct val="115000"/>
              </a:lnSpc>
              <a:spcBef>
                <a:spcPts val="1600"/>
              </a:spcBef>
              <a:spcAft>
                <a:spcPts val="1600"/>
              </a:spcAft>
              <a:buSzPts val="1300"/>
              <a:buNone/>
            </a:pPr>
            <a:r>
              <a:t/>
            </a:r>
            <a:endParaRPr/>
          </a:p>
        </p:txBody>
      </p:sp>
      <p:graphicFrame>
        <p:nvGraphicFramePr>
          <p:cNvPr id="204" name="Google Shape;204;p16"/>
          <p:cNvGraphicFramePr/>
          <p:nvPr/>
        </p:nvGraphicFramePr>
        <p:xfrm>
          <a:off x="4621600" y="2000250"/>
          <a:ext cx="3000000" cy="3000000"/>
        </p:xfrm>
        <a:graphic>
          <a:graphicData uri="http://schemas.openxmlformats.org/drawingml/2006/table">
            <a:tbl>
              <a:tblPr>
                <a:noFill/>
                <a:tableStyleId>{EE05C022-70D4-40D5-BB45-EFC05DBEDF28}</a:tableStyleId>
              </a:tblPr>
              <a:tblGrid>
                <a:gridCol w="1936800"/>
                <a:gridCol w="1936800"/>
              </a:tblGrid>
              <a:tr h="289000">
                <a:tc gridSpan="2">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accent1"/>
                          </a:solidFill>
                          <a:latin typeface="Lato"/>
                          <a:ea typeface="Lato"/>
                          <a:cs typeface="Lato"/>
                          <a:sym typeface="Lato"/>
                        </a:rPr>
                        <a:t>Why use GDB?</a:t>
                      </a:r>
                      <a:endParaRPr sz="1200" u="none" cap="none" strike="noStrike">
                        <a:solidFill>
                          <a:schemeClr val="accent1"/>
                        </a:solidFill>
                        <a:latin typeface="Lato"/>
                        <a:ea typeface="Lato"/>
                        <a:cs typeface="Lato"/>
                        <a:sym typeface="Lato"/>
                      </a:endParaRPr>
                    </a:p>
                  </a:txBody>
                  <a:tcPr marT="91425" marB="91425" marR="91425" marL="91425" anchor="ctr">
                    <a:lnB cap="flat" cmpd="sng" w="9525">
                      <a:solidFill>
                        <a:srgbClr val="9E9E9E"/>
                      </a:solidFill>
                      <a:prstDash val="solid"/>
                      <a:round/>
                      <a:headEnd len="sm" w="sm" type="none"/>
                      <a:tailEnd len="sm" w="sm" type="none"/>
                    </a:lnB>
                  </a:tcPr>
                </a:tc>
                <a:tc hMerge="1"/>
              </a:tr>
              <a:tr h="26922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accent1"/>
                          </a:solidFill>
                          <a:latin typeface="Lato"/>
                          <a:ea typeface="Lato"/>
                          <a:cs typeface="Lato"/>
                          <a:sym typeface="Lato"/>
                        </a:rPr>
                        <a:t>When to Use</a:t>
                      </a:r>
                      <a:endParaRPr sz="1200" u="none" cap="none" strike="noStrike">
                        <a:solidFill>
                          <a:schemeClr val="accent1"/>
                        </a:solidFill>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accent1"/>
                          </a:solidFill>
                          <a:latin typeface="Lato"/>
                          <a:ea typeface="Lato"/>
                          <a:cs typeface="Lato"/>
                          <a:sym typeface="Lato"/>
                        </a:rPr>
                        <a:t>When Not to Use</a:t>
                      </a:r>
                      <a:endParaRPr sz="1200" u="none" cap="none" strike="noStrike">
                        <a:solidFill>
                          <a:schemeClr val="accent1"/>
                        </a:solidFill>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988800">
                <a:tc>
                  <a:txBody>
                    <a:bodyPr/>
                    <a:lstStyle/>
                    <a:p>
                      <a:pPr indent="-304800" lvl="0" marL="457200" marR="0" rtl="0" algn="l">
                        <a:lnSpc>
                          <a:spcPct val="100000"/>
                        </a:lnSpc>
                        <a:spcBef>
                          <a:spcPts val="0"/>
                        </a:spcBef>
                        <a:spcAft>
                          <a:spcPts val="0"/>
                        </a:spcAft>
                        <a:buClr>
                          <a:schemeClr val="accent1"/>
                        </a:buClr>
                        <a:buSzPts val="1200"/>
                        <a:buFont typeface="Lato"/>
                        <a:buChar char="●"/>
                      </a:pPr>
                      <a:r>
                        <a:rPr lang="en" sz="1200" u="none" cap="none" strike="noStrike">
                          <a:solidFill>
                            <a:schemeClr val="accent1"/>
                          </a:solidFill>
                          <a:latin typeface="Lato"/>
                          <a:ea typeface="Lato"/>
                          <a:cs typeface="Lato"/>
                          <a:sym typeface="Lato"/>
                        </a:rPr>
                        <a:t>Complicated code that you need to step through</a:t>
                      </a:r>
                      <a:endParaRPr sz="1200" u="none" cap="none" strike="noStrike">
                        <a:solidFill>
                          <a:schemeClr val="accent1"/>
                        </a:solidFill>
                        <a:latin typeface="Lato"/>
                        <a:ea typeface="Lato"/>
                        <a:cs typeface="Lato"/>
                        <a:sym typeface="Lato"/>
                      </a:endParaRPr>
                    </a:p>
                    <a:p>
                      <a:pPr indent="-304800" lvl="0" marL="457200" marR="0" rtl="0" algn="l">
                        <a:lnSpc>
                          <a:spcPct val="100000"/>
                        </a:lnSpc>
                        <a:spcBef>
                          <a:spcPts val="0"/>
                        </a:spcBef>
                        <a:spcAft>
                          <a:spcPts val="0"/>
                        </a:spcAft>
                        <a:buClr>
                          <a:schemeClr val="accent1"/>
                        </a:buClr>
                        <a:buSzPts val="1200"/>
                        <a:buFont typeface="Lato"/>
                        <a:buChar char="●"/>
                      </a:pPr>
                      <a:r>
                        <a:rPr lang="en" sz="1200" u="none" cap="none" strike="noStrike">
                          <a:solidFill>
                            <a:schemeClr val="accent1"/>
                          </a:solidFill>
                          <a:latin typeface="Lato"/>
                          <a:ea typeface="Lato"/>
                          <a:cs typeface="Lato"/>
                          <a:sym typeface="Lato"/>
                        </a:rPr>
                        <a:t>Need to find values at specific points</a:t>
                      </a:r>
                      <a:endParaRPr sz="1200" u="none" cap="none" strike="noStrike">
                        <a:solidFill>
                          <a:schemeClr val="accent1"/>
                        </a:solidFill>
                        <a:latin typeface="Lato"/>
                        <a:ea typeface="Lato"/>
                        <a:cs typeface="Lato"/>
                        <a:sym typeface="Lato"/>
                      </a:endParaRPr>
                    </a:p>
                    <a:p>
                      <a:pPr indent="-304800" lvl="0" marL="457200" marR="0" rtl="0" algn="l">
                        <a:lnSpc>
                          <a:spcPct val="100000"/>
                        </a:lnSpc>
                        <a:spcBef>
                          <a:spcPts val="0"/>
                        </a:spcBef>
                        <a:spcAft>
                          <a:spcPts val="0"/>
                        </a:spcAft>
                        <a:buClr>
                          <a:schemeClr val="accent1"/>
                        </a:buClr>
                        <a:buSzPts val="1200"/>
                        <a:buFont typeface="Lato"/>
                        <a:buChar char="●"/>
                      </a:pPr>
                      <a:r>
                        <a:rPr lang="en" sz="1200" u="none" cap="none" strike="noStrike">
                          <a:solidFill>
                            <a:schemeClr val="accent1"/>
                          </a:solidFill>
                          <a:latin typeface="Lato"/>
                          <a:ea typeface="Lato"/>
                          <a:cs typeface="Lato"/>
                          <a:sym typeface="Lato"/>
                        </a:rPr>
                        <a:t>Valgrind was not helpful</a:t>
                      </a:r>
                      <a:endParaRPr sz="1200" u="none" cap="none" strike="noStrike">
                        <a:solidFill>
                          <a:schemeClr val="accent1"/>
                        </a:solidFill>
                        <a:latin typeface="Lato"/>
                        <a:ea typeface="Lato"/>
                        <a:cs typeface="Lato"/>
                        <a:sym typeface="Lato"/>
                      </a:endParaRPr>
                    </a:p>
                    <a:p>
                      <a:pPr indent="-304800" lvl="0" marL="457200" marR="0" rtl="0" algn="l">
                        <a:lnSpc>
                          <a:spcPct val="100000"/>
                        </a:lnSpc>
                        <a:spcBef>
                          <a:spcPts val="0"/>
                        </a:spcBef>
                        <a:spcAft>
                          <a:spcPts val="0"/>
                        </a:spcAft>
                        <a:buClr>
                          <a:schemeClr val="accent1"/>
                        </a:buClr>
                        <a:buSzPts val="1200"/>
                        <a:buFont typeface="Lato"/>
                        <a:buChar char="●"/>
                      </a:pPr>
                      <a:r>
                        <a:rPr lang="en" sz="1200" u="none" cap="none" strike="noStrike">
                          <a:solidFill>
                            <a:schemeClr val="accent1"/>
                          </a:solidFill>
                          <a:latin typeface="Lato"/>
                          <a:ea typeface="Lato"/>
                          <a:cs typeface="Lato"/>
                          <a:sym typeface="Lato"/>
                        </a:rPr>
                        <a:t>To inspect machine state</a:t>
                      </a:r>
                      <a:endParaRPr sz="1200" u="none" cap="none" strike="noStrike">
                        <a:solidFill>
                          <a:schemeClr val="accent1"/>
                        </a:solidFill>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171450" marR="0" rtl="0" algn="l">
                        <a:lnSpc>
                          <a:spcPct val="100000"/>
                        </a:lnSpc>
                        <a:spcBef>
                          <a:spcPts val="0"/>
                        </a:spcBef>
                        <a:spcAft>
                          <a:spcPts val="0"/>
                        </a:spcAft>
                        <a:buClr>
                          <a:srgbClr val="000000"/>
                        </a:buClr>
                        <a:buSzPts val="1200"/>
                        <a:buFont typeface="Arial"/>
                        <a:buNone/>
                      </a:pPr>
                      <a:r>
                        <a:rPr lang="en" sz="1200" u="none" cap="none" strike="noStrike">
                          <a:solidFill>
                            <a:schemeClr val="accent1"/>
                          </a:solidFill>
                          <a:latin typeface="Lato"/>
                          <a:ea typeface="Lato"/>
                          <a:cs typeface="Lato"/>
                          <a:sym typeface="Lato"/>
                        </a:rPr>
                        <a:t>NOTE: This is intentionally left blank</a:t>
                      </a:r>
                      <a:endParaRPr sz="1200" u="none" cap="none" strike="noStrike">
                        <a:solidFill>
                          <a:schemeClr val="accent1"/>
                        </a:solidFill>
                        <a:latin typeface="Lato"/>
                        <a:ea typeface="Lato"/>
                        <a:cs typeface="Lato"/>
                        <a:sym typeface="Lato"/>
                      </a:endParaRPr>
                    </a:p>
                    <a:p>
                      <a:pPr indent="0" lvl="0" marL="171450" marR="0" rtl="0" algn="l">
                        <a:lnSpc>
                          <a:spcPct val="100000"/>
                        </a:lnSpc>
                        <a:spcBef>
                          <a:spcPts val="0"/>
                        </a:spcBef>
                        <a:spcAft>
                          <a:spcPts val="0"/>
                        </a:spcAft>
                        <a:buClr>
                          <a:srgbClr val="000000"/>
                        </a:buClr>
                        <a:buSzPts val="1200"/>
                        <a:buFont typeface="Arial"/>
                        <a:buNone/>
                      </a:pPr>
                      <a:r>
                        <a:rPr lang="en" sz="1200" u="none" cap="none" strike="noStrike">
                          <a:solidFill>
                            <a:schemeClr val="accent1"/>
                          </a:solidFill>
                          <a:latin typeface="Lato"/>
                          <a:ea typeface="Lato"/>
                          <a:cs typeface="Lato"/>
                          <a:sym typeface="Lato"/>
                        </a:rPr>
                        <a:t>(Often Super Useful!)</a:t>
                      </a:r>
                      <a:endParaRPr sz="1200" u="none" cap="none" strike="noStrike">
                        <a:solidFill>
                          <a:schemeClr val="accent1"/>
                        </a:solidFill>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7"/>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sz="1400"/>
              <a:t>GDB is a powerful debugger that has the capabilities to</a:t>
            </a:r>
            <a:endParaRPr sz="1400"/>
          </a:p>
          <a:p>
            <a:pPr indent="-304800" lvl="1" marL="914400" rtl="0" algn="l">
              <a:lnSpc>
                <a:spcPct val="115000"/>
              </a:lnSpc>
              <a:spcBef>
                <a:spcPts val="0"/>
              </a:spcBef>
              <a:spcAft>
                <a:spcPts val="0"/>
              </a:spcAft>
              <a:buSzPts val="1200"/>
              <a:buChar char="○"/>
            </a:pPr>
            <a:r>
              <a:rPr b="1" lang="en" sz="1200"/>
              <a:t>Set breakpoints</a:t>
            </a:r>
            <a:r>
              <a:rPr lang="en" sz="1200"/>
              <a:t> stop at line of code</a:t>
            </a:r>
            <a:endParaRPr sz="1200"/>
          </a:p>
          <a:p>
            <a:pPr indent="-304800" lvl="1" marL="914400" rtl="0" algn="l">
              <a:lnSpc>
                <a:spcPct val="115000"/>
              </a:lnSpc>
              <a:spcBef>
                <a:spcPts val="0"/>
              </a:spcBef>
              <a:spcAft>
                <a:spcPts val="0"/>
              </a:spcAft>
              <a:buSzPts val="1200"/>
              <a:buChar char="○"/>
            </a:pPr>
            <a:r>
              <a:rPr b="1" lang="en" sz="1200"/>
              <a:t>Set watchpoints</a:t>
            </a:r>
            <a:r>
              <a:rPr lang="en" sz="1200"/>
              <a:t> stop when variable changes</a:t>
            </a:r>
            <a:endParaRPr sz="1200"/>
          </a:p>
          <a:p>
            <a:pPr indent="-304800" lvl="1" marL="914400" rtl="0" algn="l">
              <a:lnSpc>
                <a:spcPct val="115000"/>
              </a:lnSpc>
              <a:spcBef>
                <a:spcPts val="0"/>
              </a:spcBef>
              <a:spcAft>
                <a:spcPts val="0"/>
              </a:spcAft>
              <a:buSzPts val="1200"/>
              <a:buChar char="○"/>
            </a:pPr>
            <a:r>
              <a:rPr b="1" lang="en" sz="1200"/>
              <a:t>Print values</a:t>
            </a:r>
            <a:endParaRPr b="1" sz="1200"/>
          </a:p>
          <a:p>
            <a:pPr indent="-304800" lvl="1" marL="914400" rtl="0" algn="l">
              <a:lnSpc>
                <a:spcPct val="115000"/>
              </a:lnSpc>
              <a:spcBef>
                <a:spcPts val="0"/>
              </a:spcBef>
              <a:spcAft>
                <a:spcPts val="0"/>
              </a:spcAft>
              <a:buSzPts val="1200"/>
              <a:buChar char="○"/>
            </a:pPr>
            <a:r>
              <a:rPr b="1" lang="en" sz="1200"/>
              <a:t>Step through execution</a:t>
            </a:r>
            <a:endParaRPr b="1" sz="1200"/>
          </a:p>
          <a:p>
            <a:pPr indent="-304800" lvl="1" marL="914400" rtl="0" algn="l">
              <a:lnSpc>
                <a:spcPct val="115000"/>
              </a:lnSpc>
              <a:spcBef>
                <a:spcPts val="0"/>
              </a:spcBef>
              <a:spcAft>
                <a:spcPts val="0"/>
              </a:spcAft>
              <a:buSzPts val="1200"/>
              <a:buChar char="○"/>
            </a:pPr>
            <a:r>
              <a:rPr b="1" lang="en" sz="1200"/>
              <a:t>Backtrace </a:t>
            </a:r>
            <a:r>
              <a:rPr lang="en" sz="1200"/>
              <a:t>see previous function calls</a:t>
            </a:r>
            <a:endParaRPr sz="1200"/>
          </a:p>
          <a:p>
            <a:pPr indent="-317500" lvl="0" marL="457200" rtl="0" algn="l">
              <a:lnSpc>
                <a:spcPct val="115000"/>
              </a:lnSpc>
              <a:spcBef>
                <a:spcPts val="0"/>
              </a:spcBef>
              <a:spcAft>
                <a:spcPts val="0"/>
              </a:spcAft>
              <a:buSzPts val="1400"/>
              <a:buChar char="●"/>
            </a:pPr>
            <a:r>
              <a:rPr lang="en" sz="1400"/>
              <a:t>These capabilities will be useful for debugging general code in 213</a:t>
            </a:r>
            <a:endParaRPr sz="1400"/>
          </a:p>
          <a:p>
            <a:pPr indent="-304800" lvl="1" marL="914400" rtl="0" algn="l">
              <a:lnSpc>
                <a:spcPct val="115000"/>
              </a:lnSpc>
              <a:spcBef>
                <a:spcPts val="0"/>
              </a:spcBef>
              <a:spcAft>
                <a:spcPts val="0"/>
              </a:spcAft>
              <a:buSzPts val="1200"/>
              <a:buChar char="○"/>
            </a:pPr>
            <a:r>
              <a:rPr lang="en" sz="1200"/>
              <a:t>GDB has many functionalities beyond these slides, check out this link for more features</a:t>
            </a:r>
            <a:endParaRPr sz="1200"/>
          </a:p>
          <a:p>
            <a:pPr indent="-292100" lvl="2" marL="1371600" rtl="0" algn="l">
              <a:lnSpc>
                <a:spcPct val="115000"/>
              </a:lnSpc>
              <a:spcBef>
                <a:spcPts val="0"/>
              </a:spcBef>
              <a:spcAft>
                <a:spcPts val="1600"/>
              </a:spcAft>
              <a:buSzPts val="1000"/>
              <a:buChar char="■"/>
            </a:pPr>
            <a:r>
              <a:rPr lang="en" sz="1200" u="sng">
                <a:solidFill>
                  <a:schemeClr val="accent5"/>
                </a:solidFill>
                <a:hlinkClick r:id="rId3">
                  <a:extLst>
                    <a:ext uri="{A12FA001-AC4F-418D-AE19-62706E023703}">
                      <ahyp:hlinkClr val="tx"/>
                    </a:ext>
                  </a:extLst>
                </a:hlinkClick>
              </a:rPr>
              <a:t>https://sourceware.org/gdb/current/onlinedocs/gdb/</a:t>
            </a:r>
            <a:r>
              <a:rPr lang="en" sz="1200"/>
              <a:t> </a:t>
            </a:r>
            <a:endParaRPr sz="1000"/>
          </a:p>
        </p:txBody>
      </p:sp>
      <p:sp>
        <p:nvSpPr>
          <p:cNvPr id="210" name="Google Shape;210;p17"/>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GDB Takeaways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8"/>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Starting GDB </a:t>
            </a:r>
            <a:endParaRPr/>
          </a:p>
        </p:txBody>
      </p:sp>
      <p:sp>
        <p:nvSpPr>
          <p:cNvPr id="216" name="Google Shape;216;p18"/>
          <p:cNvSpPr txBox="1"/>
          <p:nvPr>
            <p:ph idx="1" type="body"/>
          </p:nvPr>
        </p:nvSpPr>
        <p:spPr>
          <a:xfrm>
            <a:off x="729450" y="1920250"/>
            <a:ext cx="7688700" cy="30861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
              <a:t>You can open gdb by typing into the shell:</a:t>
            </a:r>
            <a:endParaRPr/>
          </a:p>
          <a:p>
            <a:pPr indent="-298450" lvl="1" marL="914400" rtl="0" algn="l">
              <a:lnSpc>
                <a:spcPct val="115000"/>
              </a:lnSpc>
              <a:spcBef>
                <a:spcPts val="0"/>
              </a:spcBef>
              <a:spcAft>
                <a:spcPts val="0"/>
              </a:spcAft>
              <a:buSzPts val="1100"/>
              <a:buFont typeface="Courier New"/>
              <a:buChar char="○"/>
            </a:pPr>
            <a:r>
              <a:rPr b="1" lang="en">
                <a:latin typeface="Courier New"/>
                <a:ea typeface="Courier New"/>
                <a:cs typeface="Courier New"/>
                <a:sym typeface="Courier New"/>
              </a:rPr>
              <a:t>$ gdb</a:t>
            </a:r>
            <a:endParaRPr b="1">
              <a:latin typeface="Courier New"/>
              <a:ea typeface="Courier New"/>
              <a:cs typeface="Courier New"/>
              <a:sym typeface="Courier New"/>
            </a:endParaRPr>
          </a:p>
          <a:p>
            <a:pPr indent="-298450" lvl="1" marL="914400" rtl="0" algn="l">
              <a:lnSpc>
                <a:spcPct val="115000"/>
              </a:lnSpc>
              <a:spcBef>
                <a:spcPts val="0"/>
              </a:spcBef>
              <a:spcAft>
                <a:spcPts val="0"/>
              </a:spcAft>
              <a:buSzPts val="1100"/>
              <a:buFont typeface="Courier New"/>
              <a:buChar char="○"/>
            </a:pPr>
            <a:r>
              <a:rPr b="1" lang="en">
                <a:latin typeface="Courier New"/>
                <a:ea typeface="Courier New"/>
                <a:cs typeface="Courier New"/>
                <a:sym typeface="Courier New"/>
              </a:rPr>
              <a:t>(gdb) run 15213 </a:t>
            </a:r>
            <a:r>
              <a:rPr lang="en"/>
              <a:t>// run program</a:t>
            </a:r>
            <a:endParaRPr/>
          </a:p>
          <a:p>
            <a:pPr indent="-311150" lvl="0" marL="457200" rtl="0" algn="l">
              <a:lnSpc>
                <a:spcPct val="115000"/>
              </a:lnSpc>
              <a:spcBef>
                <a:spcPts val="0"/>
              </a:spcBef>
              <a:spcAft>
                <a:spcPts val="0"/>
              </a:spcAft>
              <a:buSzPts val="1300"/>
              <a:buChar char="●"/>
            </a:pPr>
            <a:r>
              <a:rPr lang="en"/>
              <a:t>Type gdb and then a binary to specify which program to run </a:t>
            </a:r>
            <a:endParaRPr/>
          </a:p>
          <a:p>
            <a:pPr indent="-298450" lvl="1" marL="914400" rtl="0" algn="l">
              <a:lnSpc>
                <a:spcPct val="115000"/>
              </a:lnSpc>
              <a:spcBef>
                <a:spcPts val="0"/>
              </a:spcBef>
              <a:spcAft>
                <a:spcPts val="0"/>
              </a:spcAft>
              <a:buSzPts val="1100"/>
              <a:buFont typeface="Courier New"/>
              <a:buChar char="○"/>
            </a:pPr>
            <a:r>
              <a:rPr b="1" lang="en">
                <a:latin typeface="Courier New"/>
                <a:ea typeface="Courier New"/>
                <a:cs typeface="Courier New"/>
                <a:sym typeface="Courier New"/>
              </a:rPr>
              <a:t>$ gdb &lt;binary&gt; ($ gdb ./a.out)</a:t>
            </a:r>
            <a:endParaRPr b="1">
              <a:latin typeface="Courier New"/>
              <a:ea typeface="Courier New"/>
              <a:cs typeface="Courier New"/>
              <a:sym typeface="Courier New"/>
            </a:endParaRPr>
          </a:p>
          <a:p>
            <a:pPr indent="-311150" lvl="0" marL="457200" rtl="0" algn="l">
              <a:lnSpc>
                <a:spcPct val="115000"/>
              </a:lnSpc>
              <a:spcBef>
                <a:spcPts val="0"/>
              </a:spcBef>
              <a:spcAft>
                <a:spcPts val="0"/>
              </a:spcAft>
              <a:buSzPts val="1300"/>
              <a:buChar char="●"/>
            </a:pPr>
            <a:r>
              <a:rPr lang="en"/>
              <a:t>You can optionally have gdb pass any arguments after the executable file using --args</a:t>
            </a:r>
            <a:endParaRPr/>
          </a:p>
          <a:p>
            <a:pPr indent="-298450" lvl="1" marL="914400" rtl="0" algn="l">
              <a:lnSpc>
                <a:spcPct val="115000"/>
              </a:lnSpc>
              <a:spcBef>
                <a:spcPts val="0"/>
              </a:spcBef>
              <a:spcAft>
                <a:spcPts val="0"/>
              </a:spcAft>
              <a:buSzPts val="1100"/>
              <a:buFont typeface="Courier New"/>
              <a:buChar char="○"/>
            </a:pPr>
            <a:r>
              <a:rPr b="1" lang="en">
                <a:latin typeface="Courier New"/>
                <a:ea typeface="Courier New"/>
                <a:cs typeface="Courier New"/>
                <a:sym typeface="Courier New"/>
              </a:rPr>
              <a:t>$ gdb --args gcc -O2 -c foo.c</a:t>
            </a:r>
            <a:endParaRPr b="1">
              <a:latin typeface="Courier New"/>
              <a:ea typeface="Courier New"/>
              <a:cs typeface="Courier New"/>
              <a:sym typeface="Courier New"/>
            </a:endParaRPr>
          </a:p>
          <a:p>
            <a:pPr indent="-311150" lvl="0" marL="457200" rtl="0" algn="l">
              <a:lnSpc>
                <a:spcPct val="115000"/>
              </a:lnSpc>
              <a:spcBef>
                <a:spcPts val="0"/>
              </a:spcBef>
              <a:spcAft>
                <a:spcPts val="0"/>
              </a:spcAft>
              <a:buSzPts val="1300"/>
              <a:buChar char="●"/>
            </a:pPr>
            <a:r>
              <a:rPr lang="en"/>
              <a:t>Quitting GDB:</a:t>
            </a:r>
            <a:endParaRPr/>
          </a:p>
          <a:p>
            <a:pPr indent="-298450" lvl="1" marL="914400" rtl="0" algn="l">
              <a:lnSpc>
                <a:spcPct val="115000"/>
              </a:lnSpc>
              <a:spcBef>
                <a:spcPts val="0"/>
              </a:spcBef>
              <a:spcAft>
                <a:spcPts val="0"/>
              </a:spcAft>
              <a:buSzPts val="1100"/>
              <a:buFont typeface="Courier New"/>
              <a:buChar char="○"/>
            </a:pPr>
            <a:r>
              <a:rPr b="1" lang="en">
                <a:latin typeface="Courier New"/>
                <a:ea typeface="Courier New"/>
                <a:cs typeface="Courier New"/>
                <a:sym typeface="Courier New"/>
              </a:rPr>
              <a:t>(gdb) quit [expression]</a:t>
            </a:r>
            <a:endParaRPr b="1">
              <a:latin typeface="Courier New"/>
              <a:ea typeface="Courier New"/>
              <a:cs typeface="Courier New"/>
              <a:sym typeface="Courier New"/>
            </a:endParaRPr>
          </a:p>
          <a:p>
            <a:pPr indent="-298450" lvl="1" marL="914400" rtl="0" algn="l">
              <a:lnSpc>
                <a:spcPct val="115000"/>
              </a:lnSpc>
              <a:spcBef>
                <a:spcPts val="0"/>
              </a:spcBef>
              <a:spcAft>
                <a:spcPts val="0"/>
              </a:spcAft>
              <a:buSzPts val="1100"/>
              <a:buFont typeface="Courier New"/>
              <a:buChar char="○"/>
            </a:pPr>
            <a:r>
              <a:rPr b="1" lang="en">
                <a:latin typeface="Courier New"/>
                <a:ea typeface="Courier New"/>
                <a:cs typeface="Courier New"/>
                <a:sym typeface="Courier New"/>
              </a:rPr>
              <a:t>(gdb) q</a:t>
            </a:r>
            <a:endParaRPr b="1">
              <a:latin typeface="Courier New"/>
              <a:ea typeface="Courier New"/>
              <a:cs typeface="Courier New"/>
              <a:sym typeface="Courier New"/>
            </a:endParaRPr>
          </a:p>
          <a:p>
            <a:pPr indent="-298450" lvl="1" marL="914400" rtl="0" algn="l">
              <a:lnSpc>
                <a:spcPct val="115000"/>
              </a:lnSpc>
              <a:spcBef>
                <a:spcPts val="0"/>
              </a:spcBef>
              <a:spcAft>
                <a:spcPts val="0"/>
              </a:spcAft>
              <a:buSzPts val="1100"/>
              <a:buChar char="○"/>
            </a:pPr>
            <a:r>
              <a:rPr lang="en"/>
              <a:t>or type an end-of-file character (usually Ctrl-d)</a:t>
            </a:r>
            <a:endParaRPr/>
          </a:p>
          <a:p>
            <a:pPr indent="-311150" lvl="0" marL="457200" rtl="0" algn="l">
              <a:lnSpc>
                <a:spcPct val="115000"/>
              </a:lnSpc>
              <a:spcBef>
                <a:spcPts val="0"/>
              </a:spcBef>
              <a:spcAft>
                <a:spcPts val="0"/>
              </a:spcAft>
              <a:buSzPts val="1300"/>
              <a:buChar char="●"/>
            </a:pPr>
            <a:r>
              <a:rPr lang="en"/>
              <a:t>More GDB options and help:</a:t>
            </a:r>
            <a:endParaRPr/>
          </a:p>
          <a:p>
            <a:pPr indent="-298450" lvl="1" marL="914400" rtl="0" algn="l">
              <a:lnSpc>
                <a:spcPct val="115000"/>
              </a:lnSpc>
              <a:spcBef>
                <a:spcPts val="0"/>
              </a:spcBef>
              <a:spcAft>
                <a:spcPts val="0"/>
              </a:spcAft>
              <a:buSzPts val="1100"/>
              <a:buChar char="○"/>
            </a:pPr>
            <a:r>
              <a:rPr lang="en"/>
              <a:t>$ gdb -help   OR $ gdb -h</a:t>
            </a:r>
            <a:endParaRPr/>
          </a:p>
        </p:txBody>
      </p:sp>
      <p:sp>
        <p:nvSpPr>
          <p:cNvPr id="217" name="Google Shape;217;p18"/>
          <p:cNvSpPr/>
          <p:nvPr/>
        </p:nvSpPr>
        <p:spPr>
          <a:xfrm rot="-146">
            <a:off x="5225375" y="538031"/>
            <a:ext cx="3827196" cy="1828062"/>
          </a:xfrm>
          <a:prstGeom prst="irregularSeal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Lato"/>
                <a:ea typeface="Lato"/>
                <a:cs typeface="Lato"/>
                <a:sym typeface="Lato"/>
              </a:rPr>
              <a:t>Helpful Resource:</a:t>
            </a:r>
            <a:endParaRPr b="0" i="0" sz="1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b="0" i="0" lang="en" sz="1000" u="sng" cap="none" strike="noStrike">
                <a:solidFill>
                  <a:schemeClr val="hlink"/>
                </a:solidFill>
                <a:latin typeface="Lato"/>
                <a:ea typeface="Lato"/>
                <a:cs typeface="Lato"/>
                <a:sym typeface="Lato"/>
                <a:hlinkClick r:id="rId3"/>
              </a:rPr>
              <a:t>https://sourceware.org/gdb/current/onlinedocs/gdb/</a:t>
            </a:r>
            <a:endParaRPr b="0" i="0" sz="1000" u="none" cap="none" strike="noStrike">
              <a:solidFill>
                <a:srgbClr val="000000"/>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9"/>
          <p:cNvSpPr txBox="1"/>
          <p:nvPr>
            <p:ph type="title"/>
          </p:nvPr>
        </p:nvSpPr>
        <p:spPr>
          <a:xfrm>
            <a:off x="729450" y="1322450"/>
            <a:ext cx="7688400" cy="198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GDB Commands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Big Questions</a:t>
            </a:r>
            <a:endParaRPr/>
          </a:p>
        </p:txBody>
      </p:sp>
      <p:sp>
        <p:nvSpPr>
          <p:cNvPr id="93" name="Google Shape;93;p2"/>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600"/>
              <a:t>How can code be debugged?</a:t>
            </a:r>
            <a:endParaRPr sz="1600"/>
          </a:p>
          <a:p>
            <a:pPr indent="-317500" lvl="1" marL="914400" rtl="0" algn="l">
              <a:lnSpc>
                <a:spcPct val="115000"/>
              </a:lnSpc>
              <a:spcBef>
                <a:spcPts val="0"/>
              </a:spcBef>
              <a:spcAft>
                <a:spcPts val="0"/>
              </a:spcAft>
              <a:buSzPts val="1400"/>
              <a:buChar char="○"/>
            </a:pPr>
            <a:r>
              <a:rPr lang="en" sz="1400"/>
              <a:t>What is code tracing?</a:t>
            </a:r>
            <a:endParaRPr sz="1400"/>
          </a:p>
          <a:p>
            <a:pPr indent="-317500" lvl="1" marL="914400" rtl="0" algn="l">
              <a:lnSpc>
                <a:spcPct val="115000"/>
              </a:lnSpc>
              <a:spcBef>
                <a:spcPts val="0"/>
              </a:spcBef>
              <a:spcAft>
                <a:spcPts val="0"/>
              </a:spcAft>
              <a:buSzPts val="1400"/>
              <a:buChar char="○"/>
            </a:pPr>
            <a:r>
              <a:rPr lang="en" sz="1400"/>
              <a:t>What is valgrind?</a:t>
            </a:r>
            <a:endParaRPr sz="1400"/>
          </a:p>
          <a:p>
            <a:pPr indent="-317500" lvl="1" marL="914400" rtl="0" algn="l">
              <a:lnSpc>
                <a:spcPct val="115000"/>
              </a:lnSpc>
              <a:spcBef>
                <a:spcPts val="0"/>
              </a:spcBef>
              <a:spcAft>
                <a:spcPts val="0"/>
              </a:spcAft>
              <a:buSzPts val="1400"/>
              <a:buChar char="○"/>
            </a:pPr>
            <a:r>
              <a:rPr lang="en" sz="1400"/>
              <a:t>What is GDB?</a:t>
            </a:r>
            <a:endParaRPr sz="1400"/>
          </a:p>
          <a:p>
            <a:pPr indent="-330200" lvl="0" marL="457200" rtl="0" algn="l">
              <a:lnSpc>
                <a:spcPct val="115000"/>
              </a:lnSpc>
              <a:spcBef>
                <a:spcPts val="0"/>
              </a:spcBef>
              <a:spcAft>
                <a:spcPts val="0"/>
              </a:spcAft>
              <a:buSzPts val="1600"/>
              <a:buChar char="●"/>
            </a:pPr>
            <a:r>
              <a:rPr lang="en" sz="1600"/>
              <a:t>How do you use GDB?</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0"/>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Controlled Program Execution</a:t>
            </a:r>
            <a:endParaRPr/>
          </a:p>
        </p:txBody>
      </p:sp>
      <p:sp>
        <p:nvSpPr>
          <p:cNvPr id="228" name="Google Shape;228;p20"/>
          <p:cNvSpPr txBox="1"/>
          <p:nvPr>
            <p:ph idx="1" type="body"/>
          </p:nvPr>
        </p:nvSpPr>
        <p:spPr>
          <a:xfrm>
            <a:off x="729450" y="2078875"/>
            <a:ext cx="7688700" cy="28776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b="1" lang="en" sz="1500">
                <a:latin typeface="Courier New"/>
                <a:ea typeface="Courier New"/>
                <a:cs typeface="Courier New"/>
                <a:sym typeface="Courier New"/>
              </a:rPr>
              <a:t>(gdb) CTRL + c:</a:t>
            </a:r>
            <a:r>
              <a:rPr b="1" lang="en" sz="1500"/>
              <a:t> </a:t>
            </a:r>
            <a:r>
              <a:rPr lang="en" sz="1500"/>
              <a:t>stops execution</a:t>
            </a:r>
            <a:endParaRPr sz="1500"/>
          </a:p>
          <a:p>
            <a:pPr indent="-323850" lvl="0" marL="457200" rtl="0" algn="l">
              <a:lnSpc>
                <a:spcPct val="115000"/>
              </a:lnSpc>
              <a:spcBef>
                <a:spcPts val="0"/>
              </a:spcBef>
              <a:spcAft>
                <a:spcPts val="0"/>
              </a:spcAft>
              <a:buSzPts val="1500"/>
              <a:buChar char="●"/>
            </a:pPr>
            <a:r>
              <a:rPr b="1" lang="en" sz="1500">
                <a:latin typeface="Courier New"/>
                <a:ea typeface="Courier New"/>
                <a:cs typeface="Courier New"/>
                <a:sym typeface="Courier New"/>
              </a:rPr>
              <a:t>(gdb) next (n): </a:t>
            </a:r>
            <a:r>
              <a:rPr lang="en" sz="1500"/>
              <a:t>run next line of program and does NOT step into functions</a:t>
            </a:r>
            <a:endParaRPr sz="1500"/>
          </a:p>
          <a:p>
            <a:pPr indent="-311150" lvl="1" marL="914400" rtl="0" algn="l">
              <a:lnSpc>
                <a:spcPct val="115000"/>
              </a:lnSpc>
              <a:spcBef>
                <a:spcPts val="0"/>
              </a:spcBef>
              <a:spcAft>
                <a:spcPts val="0"/>
              </a:spcAft>
              <a:buSzPts val="1300"/>
              <a:buChar char="○"/>
            </a:pPr>
            <a:r>
              <a:rPr b="1" lang="en" sz="1300">
                <a:latin typeface="Courier New"/>
                <a:ea typeface="Courier New"/>
                <a:cs typeface="Courier New"/>
                <a:sym typeface="Courier New"/>
              </a:rPr>
              <a:t>(gdb) next  X (n X):</a:t>
            </a:r>
            <a:r>
              <a:rPr lang="en" sz="1300">
                <a:latin typeface="Courier New"/>
                <a:ea typeface="Courier New"/>
                <a:cs typeface="Courier New"/>
                <a:sym typeface="Courier New"/>
              </a:rPr>
              <a:t> </a:t>
            </a:r>
            <a:r>
              <a:rPr lang="en" sz="1300"/>
              <a:t>run next X lines of function</a:t>
            </a:r>
            <a:endParaRPr sz="1300"/>
          </a:p>
          <a:p>
            <a:pPr indent="-311150" lvl="1" marL="914400" rtl="0" algn="l">
              <a:lnSpc>
                <a:spcPct val="115000"/>
              </a:lnSpc>
              <a:spcBef>
                <a:spcPts val="0"/>
              </a:spcBef>
              <a:spcAft>
                <a:spcPts val="0"/>
              </a:spcAft>
              <a:buSzPts val="1300"/>
              <a:buChar char="○"/>
            </a:pPr>
            <a:r>
              <a:rPr b="1" lang="en" sz="1300">
                <a:latin typeface="Courier New"/>
                <a:ea typeface="Courier New"/>
                <a:cs typeface="Courier New"/>
                <a:sym typeface="Courier New"/>
              </a:rPr>
              <a:t>(gdb) nexti:</a:t>
            </a:r>
            <a:r>
              <a:rPr lang="en" sz="1300">
                <a:latin typeface="Courier New"/>
                <a:ea typeface="Courier New"/>
                <a:cs typeface="Courier New"/>
                <a:sym typeface="Courier New"/>
              </a:rPr>
              <a:t> </a:t>
            </a:r>
            <a:r>
              <a:rPr lang="en" sz="1300"/>
              <a:t>run next line of assembly code and does NOT step into functions</a:t>
            </a:r>
            <a:endParaRPr sz="1300"/>
          </a:p>
          <a:p>
            <a:pPr indent="-323850" lvl="0" marL="457200" rtl="0" algn="l">
              <a:lnSpc>
                <a:spcPct val="115000"/>
              </a:lnSpc>
              <a:spcBef>
                <a:spcPts val="0"/>
              </a:spcBef>
              <a:spcAft>
                <a:spcPts val="0"/>
              </a:spcAft>
              <a:buSzPts val="1500"/>
              <a:buChar char="●"/>
            </a:pPr>
            <a:r>
              <a:rPr b="1" lang="en" sz="1500">
                <a:latin typeface="Courier New"/>
                <a:ea typeface="Courier New"/>
                <a:cs typeface="Courier New"/>
                <a:sym typeface="Courier New"/>
              </a:rPr>
              <a:t>(gdb) step (s):</a:t>
            </a:r>
            <a:r>
              <a:rPr lang="en" sz="1500"/>
              <a:t> run next line of program AND step into functions</a:t>
            </a:r>
            <a:endParaRPr sz="1500"/>
          </a:p>
          <a:p>
            <a:pPr indent="-311150" lvl="1" marL="914400" rtl="0" algn="l">
              <a:lnSpc>
                <a:spcPct val="115000"/>
              </a:lnSpc>
              <a:spcBef>
                <a:spcPts val="0"/>
              </a:spcBef>
              <a:spcAft>
                <a:spcPts val="0"/>
              </a:spcAft>
              <a:buSzPts val="1300"/>
              <a:buChar char="○"/>
            </a:pPr>
            <a:r>
              <a:rPr b="1" lang="en" sz="1300">
                <a:latin typeface="Courier New"/>
                <a:ea typeface="Courier New"/>
                <a:cs typeface="Courier New"/>
                <a:sym typeface="Courier New"/>
              </a:rPr>
              <a:t>(gdb) step X (s X):</a:t>
            </a:r>
            <a:r>
              <a:rPr lang="en" sz="1300">
                <a:latin typeface="Courier New"/>
                <a:ea typeface="Courier New"/>
                <a:cs typeface="Courier New"/>
                <a:sym typeface="Courier New"/>
              </a:rPr>
              <a:t> </a:t>
            </a:r>
            <a:r>
              <a:rPr lang="en" sz="1300"/>
              <a:t>step through next X lines of function</a:t>
            </a:r>
            <a:endParaRPr sz="1300"/>
          </a:p>
          <a:p>
            <a:pPr indent="-311150" lvl="1" marL="914400" rtl="0" algn="l">
              <a:lnSpc>
                <a:spcPct val="115000"/>
              </a:lnSpc>
              <a:spcBef>
                <a:spcPts val="0"/>
              </a:spcBef>
              <a:spcAft>
                <a:spcPts val="0"/>
              </a:spcAft>
              <a:buSzPts val="1300"/>
              <a:buChar char="○"/>
            </a:pPr>
            <a:r>
              <a:rPr b="1" lang="en" sz="1300">
                <a:latin typeface="Courier New"/>
                <a:ea typeface="Courier New"/>
                <a:cs typeface="Courier New"/>
                <a:sym typeface="Courier New"/>
              </a:rPr>
              <a:t>(gdb) stepi:</a:t>
            </a:r>
            <a:r>
              <a:rPr b="1" lang="en" sz="1300"/>
              <a:t> </a:t>
            </a:r>
            <a:r>
              <a:rPr lang="en" sz="1300"/>
              <a:t>step through next line of assembly code</a:t>
            </a:r>
            <a:endParaRPr sz="1300"/>
          </a:p>
          <a:p>
            <a:pPr indent="-323850" lvl="0" marL="457200" rtl="0" algn="l">
              <a:lnSpc>
                <a:spcPct val="115000"/>
              </a:lnSpc>
              <a:spcBef>
                <a:spcPts val="0"/>
              </a:spcBef>
              <a:spcAft>
                <a:spcPts val="0"/>
              </a:spcAft>
              <a:buSzPts val="1500"/>
              <a:buChar char="●"/>
            </a:pPr>
            <a:r>
              <a:rPr b="1" lang="en" sz="1500">
                <a:latin typeface="Courier New"/>
                <a:ea typeface="Courier New"/>
                <a:cs typeface="Courier New"/>
                <a:sym typeface="Courier New"/>
              </a:rPr>
              <a:t>(gdb) continue (c):</a:t>
            </a:r>
            <a:r>
              <a:rPr lang="en" sz="1500"/>
              <a:t> continue running code until next breakpoint or error</a:t>
            </a:r>
            <a:endParaRPr sz="1500"/>
          </a:p>
          <a:p>
            <a:pPr indent="-323850" lvl="0" marL="457200" rtl="0" algn="l">
              <a:lnSpc>
                <a:spcPct val="115000"/>
              </a:lnSpc>
              <a:spcBef>
                <a:spcPts val="0"/>
              </a:spcBef>
              <a:spcAft>
                <a:spcPts val="0"/>
              </a:spcAft>
              <a:buSzPts val="1500"/>
              <a:buChar char="●"/>
            </a:pPr>
            <a:r>
              <a:rPr b="1" lang="en" sz="1500">
                <a:latin typeface="Courier New"/>
                <a:ea typeface="Courier New"/>
                <a:cs typeface="Courier New"/>
                <a:sym typeface="Courier New"/>
              </a:rPr>
              <a:t>(gdb) finish (f):</a:t>
            </a:r>
            <a:r>
              <a:rPr lang="en" sz="1500"/>
              <a:t>run code until current function is finished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1"/>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Connecting Execution with Code</a:t>
            </a:r>
            <a:endParaRPr/>
          </a:p>
        </p:txBody>
      </p:sp>
      <p:sp>
        <p:nvSpPr>
          <p:cNvPr id="234" name="Google Shape;234;p21"/>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b="1" lang="en" sz="1500">
                <a:latin typeface="Courier New"/>
                <a:ea typeface="Courier New"/>
                <a:cs typeface="Courier New"/>
                <a:sym typeface="Courier New"/>
              </a:rPr>
              <a:t>(gdb) disassemble (disas):</a:t>
            </a:r>
            <a:r>
              <a:rPr lang="en" sz="1500"/>
              <a:t> disassemble source code into assembly code</a:t>
            </a:r>
            <a:endParaRPr sz="1500"/>
          </a:p>
          <a:p>
            <a:pPr indent="-317500" lvl="1" marL="914400" rtl="0" algn="l">
              <a:lnSpc>
                <a:spcPct val="115000"/>
              </a:lnSpc>
              <a:spcBef>
                <a:spcPts val="0"/>
              </a:spcBef>
              <a:spcAft>
                <a:spcPts val="0"/>
              </a:spcAft>
              <a:buClr>
                <a:srgbClr val="FF0000"/>
              </a:buClr>
              <a:buSzPts val="1400"/>
              <a:buChar char="○"/>
            </a:pPr>
            <a:r>
              <a:rPr b="1" lang="en" sz="1400">
                <a:solidFill>
                  <a:srgbClr val="FF0000"/>
                </a:solidFill>
              </a:rPr>
              <a:t>NOT dis:  </a:t>
            </a:r>
            <a:r>
              <a:rPr lang="en" sz="1400"/>
              <a:t>dis == disable breakpoints</a:t>
            </a:r>
            <a:endParaRPr sz="1400"/>
          </a:p>
          <a:p>
            <a:pPr indent="-323850" lvl="0" marL="457200" rtl="0" algn="l">
              <a:lnSpc>
                <a:spcPct val="115000"/>
              </a:lnSpc>
              <a:spcBef>
                <a:spcPts val="0"/>
              </a:spcBef>
              <a:spcAft>
                <a:spcPts val="0"/>
              </a:spcAft>
              <a:buSzPts val="1500"/>
              <a:buChar char="●"/>
            </a:pPr>
            <a:r>
              <a:rPr b="1" lang="en" sz="1500">
                <a:latin typeface="Courier New"/>
                <a:ea typeface="Courier New"/>
                <a:cs typeface="Courier New"/>
                <a:sym typeface="Courier New"/>
              </a:rPr>
              <a:t>(gdb) list (l):</a:t>
            </a:r>
            <a:r>
              <a:rPr lang="en" sz="1500"/>
              <a:t> list 10 lines of source code from current line</a:t>
            </a:r>
            <a:endParaRPr sz="1500"/>
          </a:p>
          <a:p>
            <a:pPr indent="-311150" lvl="1" marL="914400" rtl="0" algn="l">
              <a:lnSpc>
                <a:spcPct val="115000"/>
              </a:lnSpc>
              <a:spcBef>
                <a:spcPts val="0"/>
              </a:spcBef>
              <a:spcAft>
                <a:spcPts val="0"/>
              </a:spcAft>
              <a:buSzPts val="1300"/>
              <a:buChar char="○"/>
            </a:pPr>
            <a:r>
              <a:rPr b="1" lang="en" sz="1300">
                <a:latin typeface="Courier New"/>
                <a:ea typeface="Courier New"/>
                <a:cs typeface="Courier New"/>
                <a:sym typeface="Courier New"/>
              </a:rPr>
              <a:t>(gdb) list X (l X):</a:t>
            </a:r>
            <a:r>
              <a:rPr b="1" lang="en" sz="1300"/>
              <a:t> </a:t>
            </a:r>
            <a:r>
              <a:rPr lang="en" sz="1300"/>
              <a:t>list 10 lines of source code from line number X</a:t>
            </a:r>
            <a:endParaRPr sz="1300"/>
          </a:p>
          <a:p>
            <a:pPr indent="-311150" lvl="1" marL="914400" rtl="0" algn="l">
              <a:lnSpc>
                <a:spcPct val="115000"/>
              </a:lnSpc>
              <a:spcBef>
                <a:spcPts val="0"/>
              </a:spcBef>
              <a:spcAft>
                <a:spcPts val="0"/>
              </a:spcAft>
              <a:buSzPts val="1300"/>
              <a:buChar char="○"/>
            </a:pPr>
            <a:r>
              <a:rPr b="1" lang="en" sz="1300">
                <a:latin typeface="Courier New"/>
                <a:ea typeface="Courier New"/>
                <a:cs typeface="Courier New"/>
                <a:sym typeface="Courier New"/>
              </a:rPr>
              <a:t>(gdb) list fnName (l fnName):</a:t>
            </a:r>
            <a:r>
              <a:rPr lang="en" sz="1300"/>
              <a:t> list 10 lines of source code from fnName function</a:t>
            </a:r>
            <a:endParaRPr sz="1500"/>
          </a:p>
          <a:p>
            <a:pPr indent="0" lvl="0" marL="0" rtl="0" algn="l">
              <a:lnSpc>
                <a:spcPct val="115000"/>
              </a:lnSpc>
              <a:spcBef>
                <a:spcPts val="1600"/>
              </a:spcBef>
              <a:spcAft>
                <a:spcPts val="1600"/>
              </a:spcAft>
              <a:buSzPts val="1300"/>
              <a:buNone/>
            </a:pPr>
            <a:r>
              <a:t/>
            </a:r>
            <a:endParaRPr sz="1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2"/>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Breakpoints</a:t>
            </a:r>
            <a:endParaRPr/>
          </a:p>
        </p:txBody>
      </p:sp>
      <p:sp>
        <p:nvSpPr>
          <p:cNvPr id="240" name="Google Shape;240;p22"/>
          <p:cNvSpPr txBox="1"/>
          <p:nvPr>
            <p:ph idx="1" type="body"/>
          </p:nvPr>
        </p:nvSpPr>
        <p:spPr>
          <a:xfrm>
            <a:off x="577050" y="1850275"/>
            <a:ext cx="7688700" cy="15624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
              <a:t>A breakpoint makes your program stop whenever a certain point in the program is reached</a:t>
            </a:r>
            <a:endParaRPr/>
          </a:p>
          <a:p>
            <a:pPr indent="-311150" lvl="0" marL="457200" rtl="0" algn="l">
              <a:lnSpc>
                <a:spcPct val="115000"/>
              </a:lnSpc>
              <a:spcBef>
                <a:spcPts val="0"/>
              </a:spcBef>
              <a:spcAft>
                <a:spcPts val="0"/>
              </a:spcAft>
              <a:buSzPts val="1300"/>
              <a:buChar char="●"/>
            </a:pPr>
            <a:r>
              <a:rPr b="1" lang="en">
                <a:latin typeface="Courier New"/>
                <a:ea typeface="Courier New"/>
                <a:cs typeface="Courier New"/>
                <a:sym typeface="Courier New"/>
              </a:rPr>
              <a:t>(gdb)break function_name</a:t>
            </a:r>
            <a:r>
              <a:rPr lang="en">
                <a:latin typeface="Courier New"/>
                <a:ea typeface="Courier New"/>
                <a:cs typeface="Courier New"/>
                <a:sym typeface="Courier New"/>
              </a:rPr>
              <a:t>:</a:t>
            </a:r>
            <a:r>
              <a:rPr lang="en"/>
              <a:t> breaks once you call a specific function. (</a:t>
            </a:r>
            <a:r>
              <a:rPr lang="en">
                <a:latin typeface="Courier New"/>
                <a:ea typeface="Courier New"/>
                <a:cs typeface="Courier New"/>
                <a:sym typeface="Courier New"/>
              </a:rPr>
              <a:t>break</a:t>
            </a:r>
            <a:r>
              <a:rPr lang="en"/>
              <a:t> abbreviated </a:t>
            </a:r>
            <a:r>
              <a:rPr lang="en">
                <a:latin typeface="Courier New"/>
                <a:ea typeface="Courier New"/>
                <a:cs typeface="Courier New"/>
                <a:sym typeface="Courier New"/>
              </a:rPr>
              <a:t>b</a:t>
            </a:r>
            <a:r>
              <a:rPr lang="en"/>
              <a:t>)</a:t>
            </a:r>
            <a:endParaRPr/>
          </a:p>
          <a:p>
            <a:pPr indent="-311150" lvl="0" marL="457200" rtl="0" algn="l">
              <a:lnSpc>
                <a:spcPct val="115000"/>
              </a:lnSpc>
              <a:spcBef>
                <a:spcPts val="0"/>
              </a:spcBef>
              <a:spcAft>
                <a:spcPts val="0"/>
              </a:spcAft>
              <a:buSzPts val="1300"/>
              <a:buChar char="●"/>
            </a:pPr>
            <a:r>
              <a:rPr b="1" lang="en">
                <a:latin typeface="Courier New"/>
                <a:ea typeface="Courier New"/>
                <a:cs typeface="Courier New"/>
                <a:sym typeface="Courier New"/>
              </a:rPr>
              <a:t>(gdb)break *0x…</a:t>
            </a:r>
            <a:r>
              <a:rPr lang="en">
                <a:latin typeface="Courier New"/>
                <a:ea typeface="Courier New"/>
                <a:cs typeface="Courier New"/>
                <a:sym typeface="Courier New"/>
              </a:rPr>
              <a:t>: </a:t>
            </a:r>
            <a:r>
              <a:rPr lang="en"/>
              <a:t>breaks when you execute instruction at a certain address</a:t>
            </a:r>
            <a:endParaRPr/>
          </a:p>
          <a:p>
            <a:pPr indent="-311150" lvl="0" marL="457200" rtl="0" algn="l">
              <a:lnSpc>
                <a:spcPct val="115000"/>
              </a:lnSpc>
              <a:spcBef>
                <a:spcPts val="0"/>
              </a:spcBef>
              <a:spcAft>
                <a:spcPts val="0"/>
              </a:spcAft>
              <a:buSzPts val="1300"/>
              <a:buChar char="●"/>
            </a:pPr>
            <a:r>
              <a:rPr b="1" lang="en">
                <a:latin typeface="Courier New"/>
                <a:ea typeface="Courier New"/>
                <a:cs typeface="Courier New"/>
                <a:sym typeface="Courier New"/>
              </a:rPr>
              <a:t>(gdb)info b</a:t>
            </a:r>
            <a:r>
              <a:rPr lang="en">
                <a:latin typeface="Courier New"/>
                <a:ea typeface="Courier New"/>
                <a:cs typeface="Courier New"/>
                <a:sym typeface="Courier New"/>
              </a:rPr>
              <a:t>: </a:t>
            </a:r>
            <a:r>
              <a:rPr lang="en"/>
              <a:t>displays information about all breakpoints currently set</a:t>
            </a:r>
            <a:endParaRPr/>
          </a:p>
          <a:p>
            <a:pPr indent="-311150" lvl="0" marL="457200" rtl="0" algn="l">
              <a:lnSpc>
                <a:spcPct val="115000"/>
              </a:lnSpc>
              <a:spcBef>
                <a:spcPts val="0"/>
              </a:spcBef>
              <a:spcAft>
                <a:spcPts val="0"/>
              </a:spcAft>
              <a:buSzPts val="1300"/>
              <a:buChar char="●"/>
            </a:pPr>
            <a:r>
              <a:rPr b="1" lang="en">
                <a:latin typeface="Courier New"/>
                <a:ea typeface="Courier New"/>
                <a:cs typeface="Courier New"/>
                <a:sym typeface="Courier New"/>
              </a:rPr>
              <a:t>(gdb)disable #</a:t>
            </a:r>
            <a:r>
              <a:rPr lang="en">
                <a:latin typeface="Courier New"/>
                <a:ea typeface="Courier New"/>
                <a:cs typeface="Courier New"/>
                <a:sym typeface="Courier New"/>
              </a:rPr>
              <a:t>:</a:t>
            </a:r>
            <a:r>
              <a:rPr lang="en"/>
              <a:t> disables breakpoint with ID equal to # </a:t>
            </a:r>
            <a:r>
              <a:rPr b="1" lang="en"/>
              <a:t>(</a:t>
            </a:r>
            <a:r>
              <a:rPr b="1" lang="en">
                <a:latin typeface="Courier New"/>
                <a:ea typeface="Courier New"/>
                <a:cs typeface="Courier New"/>
                <a:sym typeface="Courier New"/>
              </a:rPr>
              <a:t>$disa </a:t>
            </a:r>
            <a:r>
              <a:rPr b="1" lang="en"/>
              <a:t>is short form not </a:t>
            </a:r>
            <a:r>
              <a:rPr b="1" lang="en">
                <a:latin typeface="Courier New"/>
                <a:ea typeface="Courier New"/>
                <a:cs typeface="Courier New"/>
                <a:sym typeface="Courier New"/>
              </a:rPr>
              <a:t>$disas</a:t>
            </a:r>
            <a:r>
              <a:rPr b="1" lang="en"/>
              <a:t>!!!)</a:t>
            </a:r>
            <a:endParaRPr b="1"/>
          </a:p>
          <a:p>
            <a:pPr indent="-311150" lvl="0" marL="457200" rtl="0" algn="l">
              <a:lnSpc>
                <a:spcPct val="115000"/>
              </a:lnSpc>
              <a:spcBef>
                <a:spcPts val="0"/>
              </a:spcBef>
              <a:spcAft>
                <a:spcPts val="0"/>
              </a:spcAft>
              <a:buSzPts val="1300"/>
              <a:buChar char="●"/>
            </a:pPr>
            <a:r>
              <a:rPr b="1" lang="en">
                <a:latin typeface="Courier New"/>
                <a:ea typeface="Courier New"/>
                <a:cs typeface="Courier New"/>
                <a:sym typeface="Courier New"/>
              </a:rPr>
              <a:t>(gdb)clear [location]</a:t>
            </a:r>
            <a:r>
              <a:rPr lang="en">
                <a:latin typeface="Courier New"/>
                <a:ea typeface="Courier New"/>
                <a:cs typeface="Courier New"/>
                <a:sym typeface="Courier New"/>
              </a:rPr>
              <a:t>: </a:t>
            </a:r>
            <a:r>
              <a:rPr lang="en"/>
              <a:t>delete breakpoints according to where they are in your program. </a:t>
            </a:r>
            <a:endParaRPr/>
          </a:p>
          <a:p>
            <a:pPr indent="0" lvl="0" marL="0" rtl="0" algn="l">
              <a:lnSpc>
                <a:spcPct val="115000"/>
              </a:lnSpc>
              <a:spcBef>
                <a:spcPts val="1600"/>
              </a:spcBef>
              <a:spcAft>
                <a:spcPts val="1600"/>
              </a:spcAft>
              <a:buSzPts val="1300"/>
              <a:buNone/>
            </a:pPr>
            <a:r>
              <a:t/>
            </a:r>
            <a:endParaRPr/>
          </a:p>
        </p:txBody>
      </p:sp>
      <p:pic>
        <p:nvPicPr>
          <p:cNvPr id="241" name="Google Shape;241;p22"/>
          <p:cNvPicPr preferRelativeResize="0"/>
          <p:nvPr/>
        </p:nvPicPr>
        <p:blipFill rotWithShape="1">
          <a:blip r:embed="rId3">
            <a:alphaModFix/>
          </a:blip>
          <a:srcRect b="0" l="0" r="0" t="2515"/>
          <a:stretch/>
        </p:blipFill>
        <p:spPr>
          <a:xfrm>
            <a:off x="2781425" y="3489025"/>
            <a:ext cx="4968126" cy="1474325"/>
          </a:xfrm>
          <a:prstGeom prst="rect">
            <a:avLst/>
          </a:prstGeom>
          <a:noFill/>
          <a:ln>
            <a:noFill/>
          </a:ln>
        </p:spPr>
      </p:pic>
      <p:cxnSp>
        <p:nvCxnSpPr>
          <p:cNvPr id="242" name="Google Shape;242;p22"/>
          <p:cNvCxnSpPr/>
          <p:nvPr/>
        </p:nvCxnSpPr>
        <p:spPr>
          <a:xfrm>
            <a:off x="1940150" y="3569575"/>
            <a:ext cx="716700" cy="0"/>
          </a:xfrm>
          <a:prstGeom prst="straightConnector1">
            <a:avLst/>
          </a:prstGeom>
          <a:noFill/>
          <a:ln cap="flat" cmpd="sng" w="9525">
            <a:solidFill>
              <a:srgbClr val="980000"/>
            </a:solidFill>
            <a:prstDash val="solid"/>
            <a:round/>
            <a:headEnd len="sm" w="sm" type="none"/>
            <a:tailEnd len="med" w="med" type="triangle"/>
          </a:ln>
        </p:spPr>
      </p:cxnSp>
      <p:cxnSp>
        <p:nvCxnSpPr>
          <p:cNvPr id="243" name="Google Shape;243;p22"/>
          <p:cNvCxnSpPr/>
          <p:nvPr/>
        </p:nvCxnSpPr>
        <p:spPr>
          <a:xfrm>
            <a:off x="1940150" y="4788775"/>
            <a:ext cx="716700" cy="0"/>
          </a:xfrm>
          <a:prstGeom prst="straightConnector1">
            <a:avLst/>
          </a:prstGeom>
          <a:noFill/>
          <a:ln cap="flat" cmpd="sng" w="9525">
            <a:solidFill>
              <a:srgbClr val="980000"/>
            </a:solidFill>
            <a:prstDash val="solid"/>
            <a:round/>
            <a:headEnd len="sm" w="sm" type="none"/>
            <a:tailEnd len="med" w="med" type="triangle"/>
          </a:ln>
        </p:spPr>
      </p:cxnSp>
      <p:cxnSp>
        <p:nvCxnSpPr>
          <p:cNvPr id="244" name="Google Shape;244;p22"/>
          <p:cNvCxnSpPr/>
          <p:nvPr/>
        </p:nvCxnSpPr>
        <p:spPr>
          <a:xfrm>
            <a:off x="1940150" y="4102975"/>
            <a:ext cx="716700" cy="0"/>
          </a:xfrm>
          <a:prstGeom prst="straightConnector1">
            <a:avLst/>
          </a:prstGeom>
          <a:noFill/>
          <a:ln cap="flat" cmpd="sng" w="9525">
            <a:solidFill>
              <a:srgbClr val="980000"/>
            </a:solidFill>
            <a:prstDash val="solid"/>
            <a:round/>
            <a:headEnd len="sm" w="sm" type="none"/>
            <a:tailEnd len="med" w="med" type="triangle"/>
          </a:ln>
        </p:spPr>
      </p:cxnSp>
      <p:sp>
        <p:nvSpPr>
          <p:cNvPr id="245" name="Google Shape;245;p22"/>
          <p:cNvSpPr txBox="1"/>
          <p:nvPr/>
        </p:nvSpPr>
        <p:spPr>
          <a:xfrm>
            <a:off x="638300" y="3347875"/>
            <a:ext cx="1433100" cy="29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Lato"/>
                <a:ea typeface="Lato"/>
                <a:cs typeface="Lato"/>
                <a:sym typeface="Lato"/>
              </a:rPr>
              <a:t>Setting breakpoint</a:t>
            </a:r>
            <a:endParaRPr b="0" i="0" sz="1100" u="none" cap="none" strike="noStrike">
              <a:solidFill>
                <a:srgbClr val="000000"/>
              </a:solidFill>
              <a:latin typeface="Lato"/>
              <a:ea typeface="Lato"/>
              <a:cs typeface="Lato"/>
              <a:sym typeface="Lato"/>
            </a:endParaRPr>
          </a:p>
        </p:txBody>
      </p:sp>
      <p:sp>
        <p:nvSpPr>
          <p:cNvPr id="246" name="Google Shape;246;p22"/>
          <p:cNvSpPr txBox="1"/>
          <p:nvPr/>
        </p:nvSpPr>
        <p:spPr>
          <a:xfrm>
            <a:off x="866900" y="3881275"/>
            <a:ext cx="1117800" cy="29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Lato"/>
                <a:ea typeface="Lato"/>
                <a:cs typeface="Lato"/>
                <a:sym typeface="Lato"/>
              </a:rPr>
              <a:t>Breakpoint hit</a:t>
            </a:r>
            <a:endParaRPr b="0" i="0" sz="1100" u="none" cap="none" strike="noStrike">
              <a:solidFill>
                <a:srgbClr val="000000"/>
              </a:solidFill>
              <a:latin typeface="Lato"/>
              <a:ea typeface="Lato"/>
              <a:cs typeface="Lato"/>
              <a:sym typeface="Lato"/>
            </a:endParaRPr>
          </a:p>
        </p:txBody>
      </p:sp>
      <p:sp>
        <p:nvSpPr>
          <p:cNvPr id="247" name="Google Shape;247;p22"/>
          <p:cNvSpPr txBox="1"/>
          <p:nvPr/>
        </p:nvSpPr>
        <p:spPr>
          <a:xfrm>
            <a:off x="583250" y="4640875"/>
            <a:ext cx="1433100" cy="29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Lato"/>
                <a:ea typeface="Lato"/>
                <a:cs typeface="Lato"/>
                <a:sym typeface="Lato"/>
              </a:rPr>
              <a:t>Breakpoint deleted</a:t>
            </a:r>
            <a:endParaRPr b="0" i="0" sz="1100" u="none" cap="none" strike="noStrike">
              <a:solidFill>
                <a:srgbClr val="000000"/>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Watchpoints</a:t>
            </a:r>
            <a:endParaRPr/>
          </a:p>
        </p:txBody>
      </p:sp>
      <p:sp>
        <p:nvSpPr>
          <p:cNvPr id="253" name="Google Shape;253;p23"/>
          <p:cNvSpPr txBox="1"/>
          <p:nvPr>
            <p:ph idx="1" type="body"/>
          </p:nvPr>
        </p:nvSpPr>
        <p:spPr>
          <a:xfrm>
            <a:off x="612100" y="1853850"/>
            <a:ext cx="8101500" cy="2975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sz="1400"/>
              <a:t>A special breakpoint that stops your program when the value of an expression changes</a:t>
            </a:r>
            <a:endParaRPr sz="1400"/>
          </a:p>
          <a:p>
            <a:pPr indent="-304800" lvl="1" marL="914400" rtl="0" algn="l">
              <a:lnSpc>
                <a:spcPct val="115000"/>
              </a:lnSpc>
              <a:spcBef>
                <a:spcPts val="0"/>
              </a:spcBef>
              <a:spcAft>
                <a:spcPts val="0"/>
              </a:spcAft>
              <a:buSzPts val="1200"/>
              <a:buChar char="○"/>
            </a:pPr>
            <a:r>
              <a:rPr lang="en" sz="1200"/>
              <a:t>The expression may be a value of a variable, or involve values combined by operators</a:t>
            </a:r>
            <a:endParaRPr sz="1200"/>
          </a:p>
          <a:p>
            <a:pPr indent="-317500" lvl="0" marL="457200" rtl="0" algn="l">
              <a:lnSpc>
                <a:spcPct val="115000"/>
              </a:lnSpc>
              <a:spcBef>
                <a:spcPts val="0"/>
              </a:spcBef>
              <a:spcAft>
                <a:spcPts val="0"/>
              </a:spcAft>
              <a:buSzPts val="1400"/>
              <a:buChar char="●"/>
            </a:pPr>
            <a:r>
              <a:rPr lang="en" sz="1400"/>
              <a:t>Enable, disable, and delete both breakpoints and watchpoints</a:t>
            </a:r>
            <a:endParaRPr sz="1400"/>
          </a:p>
          <a:p>
            <a:pPr indent="-317500" lvl="0" marL="457200" rtl="0" algn="l">
              <a:lnSpc>
                <a:spcPct val="115000"/>
              </a:lnSpc>
              <a:spcBef>
                <a:spcPts val="0"/>
              </a:spcBef>
              <a:spcAft>
                <a:spcPts val="0"/>
              </a:spcAft>
              <a:buSzPts val="1400"/>
              <a:buChar char="●"/>
            </a:pPr>
            <a:r>
              <a:rPr b="1" lang="en" sz="1400">
                <a:latin typeface="Courier New"/>
                <a:ea typeface="Courier New"/>
                <a:cs typeface="Courier New"/>
                <a:sym typeface="Courier New"/>
              </a:rPr>
              <a:t>(gdb)delete [watchpoint]:</a:t>
            </a:r>
            <a:r>
              <a:rPr lang="en" sz="1400"/>
              <a:t>delete individual breakpoints/ watchpoints by specifying breakpoint numbers</a:t>
            </a:r>
            <a:endParaRPr sz="1400"/>
          </a:p>
          <a:p>
            <a:pPr indent="-304800" lvl="1" marL="914400" rtl="0" algn="l">
              <a:lnSpc>
                <a:spcPct val="115000"/>
              </a:lnSpc>
              <a:spcBef>
                <a:spcPts val="0"/>
              </a:spcBef>
              <a:spcAft>
                <a:spcPts val="0"/>
              </a:spcAft>
              <a:buSzPts val="1200"/>
              <a:buChar char="○"/>
            </a:pPr>
            <a:r>
              <a:rPr lang="en" sz="1200"/>
              <a:t>If no argument is specified, delete all breakpoints ,</a:t>
            </a:r>
            <a:r>
              <a:rPr b="1" lang="en" sz="1200"/>
              <a:t> </a:t>
            </a:r>
            <a:r>
              <a:rPr b="1" lang="en" sz="1200">
                <a:latin typeface="Courier New"/>
                <a:ea typeface="Courier New"/>
                <a:cs typeface="Courier New"/>
                <a:sym typeface="Courier New"/>
              </a:rPr>
              <a:t>(gdb)d</a:t>
            </a:r>
            <a:endParaRPr b="1" sz="1200">
              <a:latin typeface="Courier New"/>
              <a:ea typeface="Courier New"/>
              <a:cs typeface="Courier New"/>
              <a:sym typeface="Courier New"/>
            </a:endParaRPr>
          </a:p>
          <a:p>
            <a:pPr indent="0" lvl="0" marL="0" rtl="0" algn="l">
              <a:lnSpc>
                <a:spcPct val="115000"/>
              </a:lnSpc>
              <a:spcBef>
                <a:spcPts val="1600"/>
              </a:spcBef>
              <a:spcAft>
                <a:spcPts val="0"/>
              </a:spcAft>
              <a:buSzPts val="1300"/>
              <a:buNone/>
            </a:pPr>
            <a:r>
              <a:rPr lang="en" sz="1400"/>
              <a:t>Examples: </a:t>
            </a:r>
            <a:endParaRPr sz="1400"/>
          </a:p>
          <a:p>
            <a:pPr indent="-317500" lvl="0" marL="457200" rtl="0" algn="l">
              <a:lnSpc>
                <a:spcPct val="115000"/>
              </a:lnSpc>
              <a:spcBef>
                <a:spcPts val="0"/>
              </a:spcBef>
              <a:spcAft>
                <a:spcPts val="0"/>
              </a:spcAft>
              <a:buSzPts val="1400"/>
              <a:buFont typeface="Courier New"/>
              <a:buChar char="●"/>
            </a:pPr>
            <a:r>
              <a:rPr b="1" lang="en" sz="1400">
                <a:latin typeface="Courier New"/>
                <a:ea typeface="Courier New"/>
                <a:cs typeface="Courier New"/>
                <a:sym typeface="Courier New"/>
              </a:rPr>
              <a:t>(gdb)watch foo: </a:t>
            </a:r>
            <a:r>
              <a:rPr lang="en" sz="1400"/>
              <a:t>watch the value of a single variable</a:t>
            </a:r>
            <a:endParaRPr sz="1400"/>
          </a:p>
          <a:p>
            <a:pPr indent="-317500" lvl="0" marL="457200" rtl="0" algn="l">
              <a:lnSpc>
                <a:spcPct val="115000"/>
              </a:lnSpc>
              <a:spcBef>
                <a:spcPts val="0"/>
              </a:spcBef>
              <a:spcAft>
                <a:spcPts val="0"/>
              </a:spcAft>
              <a:buSzPts val="1400"/>
              <a:buFont typeface="Courier New"/>
              <a:buChar char="●"/>
            </a:pPr>
            <a:r>
              <a:rPr b="1" lang="en" sz="1400">
                <a:latin typeface="Courier New"/>
                <a:ea typeface="Courier New"/>
                <a:cs typeface="Courier New"/>
                <a:sym typeface="Courier New"/>
              </a:rPr>
              <a:t>(gdb)watch *(int *)0x600850:</a:t>
            </a:r>
            <a:r>
              <a:rPr lang="en" sz="1400"/>
              <a:t> watch for a change in a numerically entered address </a:t>
            </a:r>
            <a:endParaRPr sz="1400"/>
          </a:p>
          <a:p>
            <a:pPr indent="0" lvl="0" marL="457200" rtl="0" algn="l">
              <a:lnSpc>
                <a:spcPct val="115000"/>
              </a:lnSpc>
              <a:spcBef>
                <a:spcPts val="0"/>
              </a:spcBef>
              <a:spcAft>
                <a:spcPts val="0"/>
              </a:spcAft>
              <a:buSzPts val="1300"/>
              <a:buNone/>
            </a:pPr>
            <a:r>
              <a:rPr b="1" lang="en" sz="1400">
                <a:latin typeface="Courier New"/>
                <a:ea typeface="Courier New"/>
                <a:cs typeface="Courier New"/>
                <a:sym typeface="Courier New"/>
              </a:rPr>
              <a:t>Watchpoint 1: *(int *)6293584</a:t>
            </a:r>
            <a:endParaRPr b="1" sz="1400">
              <a:latin typeface="Courier New"/>
              <a:ea typeface="Courier New"/>
              <a:cs typeface="Courier New"/>
              <a:sym typeface="Courier New"/>
            </a:endParaRPr>
          </a:p>
        </p:txBody>
      </p:sp>
      <p:sp>
        <p:nvSpPr>
          <p:cNvPr id="254" name="Google Shape;254;p23"/>
          <p:cNvSpPr txBox="1"/>
          <p:nvPr/>
        </p:nvSpPr>
        <p:spPr>
          <a:xfrm>
            <a:off x="306750" y="4199225"/>
            <a:ext cx="849000" cy="39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accent1"/>
                </a:solidFill>
                <a:latin typeface="Lato"/>
                <a:ea typeface="Lato"/>
                <a:cs typeface="Lato"/>
                <a:sym typeface="Lato"/>
              </a:rPr>
              <a:t>(output)</a:t>
            </a:r>
            <a:endParaRPr b="1" i="0" sz="1400" u="none" cap="none" strike="noStrike">
              <a:solidFill>
                <a:schemeClr val="accent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4"/>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Printing Values &amp; Inspecting Memory </a:t>
            </a:r>
            <a:endParaRPr/>
          </a:p>
        </p:txBody>
      </p:sp>
      <p:sp>
        <p:nvSpPr>
          <p:cNvPr id="260" name="Google Shape;260;p24"/>
          <p:cNvSpPr txBox="1"/>
          <p:nvPr>
            <p:ph idx="1" type="body"/>
          </p:nvPr>
        </p:nvSpPr>
        <p:spPr>
          <a:xfrm>
            <a:off x="261275" y="2155075"/>
            <a:ext cx="4462500" cy="2261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Courier New"/>
              <a:buChar char="●"/>
            </a:pPr>
            <a:r>
              <a:rPr b="1" lang="en" sz="1400">
                <a:latin typeface="Courier New"/>
                <a:ea typeface="Courier New"/>
                <a:cs typeface="Courier New"/>
                <a:sym typeface="Courier New"/>
              </a:rPr>
              <a:t>(gdb) print (p) [any valid expression]</a:t>
            </a:r>
            <a:endParaRPr b="1" sz="1400">
              <a:latin typeface="Courier New"/>
              <a:ea typeface="Courier New"/>
              <a:cs typeface="Courier New"/>
              <a:sym typeface="Courier New"/>
            </a:endParaRPr>
          </a:p>
          <a:p>
            <a:pPr indent="-304800" lvl="1" marL="914400" rtl="0" algn="l">
              <a:lnSpc>
                <a:spcPct val="115000"/>
              </a:lnSpc>
              <a:spcBef>
                <a:spcPts val="0"/>
              </a:spcBef>
              <a:spcAft>
                <a:spcPts val="0"/>
              </a:spcAft>
              <a:buSzPts val="1200"/>
              <a:buChar char="○"/>
            </a:pPr>
            <a:r>
              <a:rPr lang="en" sz="1200"/>
              <a:t>Print local variables or memory locations</a:t>
            </a:r>
            <a:endParaRPr sz="1200"/>
          </a:p>
          <a:p>
            <a:pPr indent="-304800" lvl="1" marL="914400" rtl="0" algn="l">
              <a:lnSpc>
                <a:spcPct val="115000"/>
              </a:lnSpc>
              <a:spcBef>
                <a:spcPts val="0"/>
              </a:spcBef>
              <a:spcAft>
                <a:spcPts val="0"/>
              </a:spcAft>
              <a:buSzPts val="1200"/>
              <a:buChar char="○"/>
            </a:pPr>
            <a:r>
              <a:rPr lang="en" sz="1200"/>
              <a:t>Be sure to cast to the right data type </a:t>
            </a:r>
            <a:endParaRPr sz="1200"/>
          </a:p>
          <a:p>
            <a:pPr indent="-304800" lvl="2" marL="1371600" rtl="0" algn="l">
              <a:lnSpc>
                <a:spcPct val="115000"/>
              </a:lnSpc>
              <a:spcBef>
                <a:spcPts val="0"/>
              </a:spcBef>
              <a:spcAft>
                <a:spcPts val="0"/>
              </a:spcAft>
              <a:buSzPts val="1200"/>
              <a:buChar char="■"/>
            </a:pPr>
            <a:r>
              <a:rPr lang="en" sz="1200"/>
              <a:t>(e.g. p *(long*)ptr)</a:t>
            </a:r>
            <a:endParaRPr sz="1200"/>
          </a:p>
          <a:p>
            <a:pPr indent="-304800" lvl="1" marL="914400" rtl="0" algn="l">
              <a:lnSpc>
                <a:spcPct val="115000"/>
              </a:lnSpc>
              <a:spcBef>
                <a:spcPts val="0"/>
              </a:spcBef>
              <a:spcAft>
                <a:spcPts val="0"/>
              </a:spcAft>
              <a:buSzPts val="1200"/>
              <a:buChar char="○"/>
            </a:pPr>
            <a:r>
              <a:rPr b="1" lang="en" sz="1200">
                <a:latin typeface="Courier New"/>
                <a:ea typeface="Courier New"/>
                <a:cs typeface="Courier New"/>
                <a:sym typeface="Courier New"/>
              </a:rPr>
              <a:t>(gdb) print (p) *pntr:</a:t>
            </a:r>
            <a:r>
              <a:rPr lang="en" sz="1200"/>
              <a:t> prints value of pointer</a:t>
            </a:r>
            <a:endParaRPr sz="1200"/>
          </a:p>
          <a:p>
            <a:pPr indent="-304800" lvl="1" marL="914400" rtl="0" algn="l">
              <a:lnSpc>
                <a:spcPct val="115000"/>
              </a:lnSpc>
              <a:spcBef>
                <a:spcPts val="0"/>
              </a:spcBef>
              <a:spcAft>
                <a:spcPts val="0"/>
              </a:spcAft>
              <a:buSzPts val="1200"/>
              <a:buChar char="○"/>
            </a:pPr>
            <a:r>
              <a:rPr b="1" lang="en" sz="1200">
                <a:latin typeface="Courier New"/>
                <a:ea typeface="Courier New"/>
                <a:cs typeface="Courier New"/>
                <a:sym typeface="Courier New"/>
              </a:rPr>
              <a:t>(gdb) print (p) *(struct_t*) tmp:</a:t>
            </a:r>
            <a:r>
              <a:rPr lang="en" sz="1200"/>
              <a:t> casts tmp to struct_t* and prints internal values</a:t>
            </a:r>
            <a:endParaRPr sz="1200"/>
          </a:p>
          <a:p>
            <a:pPr indent="-317500" lvl="0" marL="457200" rtl="0" algn="l">
              <a:lnSpc>
                <a:spcPct val="115000"/>
              </a:lnSpc>
              <a:spcBef>
                <a:spcPts val="0"/>
              </a:spcBef>
              <a:spcAft>
                <a:spcPts val="0"/>
              </a:spcAft>
              <a:buSzPts val="1400"/>
              <a:buChar char="●"/>
            </a:pPr>
            <a:r>
              <a:rPr b="1" lang="en" sz="1400">
                <a:latin typeface="Courier New"/>
                <a:ea typeface="Courier New"/>
                <a:cs typeface="Courier New"/>
                <a:sym typeface="Courier New"/>
              </a:rPr>
              <a:t>(gdb) print (p) expr:</a:t>
            </a:r>
            <a:r>
              <a:rPr lang="en" sz="1400"/>
              <a:t> prints value of data type</a:t>
            </a:r>
            <a:endParaRPr sz="1400"/>
          </a:p>
        </p:txBody>
      </p:sp>
      <p:sp>
        <p:nvSpPr>
          <p:cNvPr id="261" name="Google Shape;261;p24"/>
          <p:cNvSpPr txBox="1"/>
          <p:nvPr>
            <p:ph idx="2" type="body"/>
          </p:nvPr>
        </p:nvSpPr>
        <p:spPr>
          <a:xfrm>
            <a:off x="4643600" y="2078875"/>
            <a:ext cx="4367700" cy="2261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b="1" lang="en" sz="1400">
                <a:latin typeface="Courier New"/>
                <a:ea typeface="Courier New"/>
                <a:cs typeface="Courier New"/>
                <a:sym typeface="Courier New"/>
              </a:rPr>
              <a:t>(gdb) x/nfu [memory address]</a:t>
            </a:r>
            <a:r>
              <a:rPr lang="en" sz="1400">
                <a:latin typeface="Courier New"/>
                <a:ea typeface="Courier New"/>
                <a:cs typeface="Courier New"/>
                <a:sym typeface="Courier New"/>
              </a:rPr>
              <a:t>:</a:t>
            </a:r>
            <a:r>
              <a:rPr lang="en" sz="1400"/>
              <a:t> equivalent to </a:t>
            </a:r>
            <a:r>
              <a:rPr b="1" lang="en" sz="1400">
                <a:latin typeface="Courier New"/>
                <a:ea typeface="Courier New"/>
                <a:cs typeface="Courier New"/>
                <a:sym typeface="Courier New"/>
              </a:rPr>
              <a:t>(gdb) print *(addr)</a:t>
            </a:r>
            <a:endParaRPr b="1" sz="1400">
              <a:latin typeface="Courier New"/>
              <a:ea typeface="Courier New"/>
              <a:cs typeface="Courier New"/>
              <a:sym typeface="Courier New"/>
            </a:endParaRPr>
          </a:p>
          <a:p>
            <a:pPr indent="-304800" lvl="1" marL="914400" rtl="0" algn="l">
              <a:lnSpc>
                <a:spcPct val="115000"/>
              </a:lnSpc>
              <a:spcBef>
                <a:spcPts val="0"/>
              </a:spcBef>
              <a:spcAft>
                <a:spcPts val="0"/>
              </a:spcAft>
              <a:buSzPts val="1200"/>
              <a:buChar char="○"/>
            </a:pPr>
            <a:r>
              <a:rPr b="1" lang="en" sz="1200">
                <a:latin typeface="Courier New"/>
                <a:ea typeface="Courier New"/>
                <a:cs typeface="Courier New"/>
                <a:sym typeface="Courier New"/>
              </a:rPr>
              <a:t>n:</a:t>
            </a:r>
            <a:r>
              <a:rPr lang="en" sz="1200">
                <a:latin typeface="Courier New"/>
                <a:ea typeface="Courier New"/>
                <a:cs typeface="Courier New"/>
                <a:sym typeface="Courier New"/>
              </a:rPr>
              <a:t> </a:t>
            </a:r>
            <a:r>
              <a:rPr lang="en" sz="1200"/>
              <a:t>inspect next n units of memory</a:t>
            </a:r>
            <a:endParaRPr sz="1200"/>
          </a:p>
          <a:p>
            <a:pPr indent="-304800" lvl="1" marL="914400" rtl="0" algn="l">
              <a:lnSpc>
                <a:spcPct val="115000"/>
              </a:lnSpc>
              <a:spcBef>
                <a:spcPts val="0"/>
              </a:spcBef>
              <a:spcAft>
                <a:spcPts val="0"/>
              </a:spcAft>
              <a:buSzPts val="1200"/>
              <a:buChar char="○"/>
            </a:pPr>
            <a:r>
              <a:rPr b="1" lang="en" sz="1200">
                <a:latin typeface="Courier New"/>
                <a:ea typeface="Courier New"/>
                <a:cs typeface="Courier New"/>
                <a:sym typeface="Courier New"/>
              </a:rPr>
              <a:t>f (format):</a:t>
            </a:r>
            <a:r>
              <a:rPr lang="en" sz="1200"/>
              <a:t> can be represented as:</a:t>
            </a:r>
            <a:endParaRPr sz="1200"/>
          </a:p>
          <a:p>
            <a:pPr indent="-304800" lvl="2" marL="1371600" rtl="0" algn="l">
              <a:lnSpc>
                <a:spcPct val="115000"/>
              </a:lnSpc>
              <a:spcBef>
                <a:spcPts val="0"/>
              </a:spcBef>
              <a:spcAft>
                <a:spcPts val="0"/>
              </a:spcAft>
              <a:buSzPts val="1200"/>
              <a:buChar char="■"/>
            </a:pPr>
            <a:r>
              <a:rPr lang="en" sz="1200"/>
              <a:t>d (decimal), x (hexadecimal), s (string)</a:t>
            </a:r>
            <a:endParaRPr sz="1200"/>
          </a:p>
          <a:p>
            <a:pPr indent="-304800" lvl="1" marL="914400" rtl="0" algn="l">
              <a:lnSpc>
                <a:spcPct val="115000"/>
              </a:lnSpc>
              <a:spcBef>
                <a:spcPts val="0"/>
              </a:spcBef>
              <a:spcAft>
                <a:spcPts val="0"/>
              </a:spcAft>
              <a:buSzPts val="1200"/>
              <a:buChar char="○"/>
            </a:pPr>
            <a:r>
              <a:rPr b="1" lang="en" sz="1200">
                <a:latin typeface="Courier New"/>
                <a:ea typeface="Courier New"/>
                <a:cs typeface="Courier New"/>
                <a:sym typeface="Courier New"/>
              </a:rPr>
              <a:t>u (unit):</a:t>
            </a:r>
            <a:r>
              <a:rPr lang="en" sz="1200"/>
              <a:t> can be represented as:</a:t>
            </a:r>
            <a:endParaRPr sz="1200"/>
          </a:p>
          <a:p>
            <a:pPr indent="-304800" lvl="2" marL="1371600" rtl="0" algn="l">
              <a:lnSpc>
                <a:spcPct val="115000"/>
              </a:lnSpc>
              <a:spcBef>
                <a:spcPts val="0"/>
              </a:spcBef>
              <a:spcAft>
                <a:spcPts val="0"/>
              </a:spcAft>
              <a:buSzPts val="1200"/>
              <a:buChar char="■"/>
            </a:pPr>
            <a:r>
              <a:rPr lang="en" sz="1200"/>
              <a:t>b (bytes), w (words/ 4 bytes)</a:t>
            </a:r>
            <a:endParaRPr sz="1200"/>
          </a:p>
        </p:txBody>
      </p:sp>
      <p:sp>
        <p:nvSpPr>
          <p:cNvPr id="262" name="Google Shape;262;p24"/>
          <p:cNvSpPr txBox="1"/>
          <p:nvPr/>
        </p:nvSpPr>
        <p:spPr>
          <a:xfrm>
            <a:off x="729325" y="1815475"/>
            <a:ext cx="3789000" cy="263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Printing Values</a:t>
            </a:r>
            <a:endParaRPr b="0" i="0" sz="1400" u="none" cap="none" strike="noStrike">
              <a:solidFill>
                <a:srgbClr val="000000"/>
              </a:solidFill>
              <a:latin typeface="Lato"/>
              <a:ea typeface="Lato"/>
              <a:cs typeface="Lato"/>
              <a:sym typeface="Lato"/>
            </a:endParaRPr>
          </a:p>
        </p:txBody>
      </p:sp>
      <p:sp>
        <p:nvSpPr>
          <p:cNvPr id="263" name="Google Shape;263;p24"/>
          <p:cNvSpPr txBox="1"/>
          <p:nvPr/>
        </p:nvSpPr>
        <p:spPr>
          <a:xfrm>
            <a:off x="4636250" y="1815475"/>
            <a:ext cx="3789000" cy="263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Inspecting Memory</a:t>
            </a:r>
            <a:endParaRPr b="0" i="0" sz="1400" u="none" cap="none" strike="noStrike">
              <a:solidFill>
                <a:srgbClr val="000000"/>
              </a:solidFill>
              <a:latin typeface="Lato"/>
              <a:ea typeface="Lato"/>
              <a:cs typeface="Lato"/>
              <a:sym typeface="Lato"/>
            </a:endParaRPr>
          </a:p>
        </p:txBody>
      </p:sp>
      <p:sp>
        <p:nvSpPr>
          <p:cNvPr id="264" name="Google Shape;264;p24"/>
          <p:cNvSpPr txBox="1"/>
          <p:nvPr/>
        </p:nvSpPr>
        <p:spPr>
          <a:xfrm>
            <a:off x="5237025" y="4255075"/>
            <a:ext cx="3774300" cy="792900"/>
          </a:xfrm>
          <a:prstGeom prst="rect">
            <a:avLst/>
          </a:prstGeom>
          <a:solidFill>
            <a:schemeClr val="accent4"/>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These are just some common ways to inspect memory and print values, check the resources links for more uses</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5"/>
          <p:cNvSpPr txBox="1"/>
          <p:nvPr>
            <p:ph idx="1" type="body"/>
          </p:nvPr>
        </p:nvSpPr>
        <p:spPr>
          <a:xfrm>
            <a:off x="577050" y="2078875"/>
            <a:ext cx="7688700" cy="2261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b="1" lang="en" sz="1400">
                <a:latin typeface="Courier New"/>
                <a:ea typeface="Courier New"/>
                <a:cs typeface="Courier New"/>
                <a:sym typeface="Courier New"/>
              </a:rPr>
              <a:t>(gdb) backtrace (bt):</a:t>
            </a:r>
            <a:r>
              <a:rPr lang="en" sz="1400"/>
              <a:t> prints a summary of how program got where it is</a:t>
            </a:r>
            <a:endParaRPr sz="1400"/>
          </a:p>
          <a:p>
            <a:pPr indent="-304800" lvl="1" marL="914400" rtl="0" algn="l">
              <a:lnSpc>
                <a:spcPct val="115000"/>
              </a:lnSpc>
              <a:spcBef>
                <a:spcPts val="0"/>
              </a:spcBef>
              <a:spcAft>
                <a:spcPts val="0"/>
              </a:spcAft>
              <a:buSzPts val="1200"/>
              <a:buChar char="○"/>
            </a:pPr>
            <a:r>
              <a:rPr lang="en" sz="1200"/>
              <a:t>Print sequence of function calls that led to this point</a:t>
            </a:r>
            <a:endParaRPr sz="1200"/>
          </a:p>
          <a:p>
            <a:pPr indent="-304800" lvl="1" marL="914400" rtl="0" algn="l">
              <a:lnSpc>
                <a:spcPct val="115000"/>
              </a:lnSpc>
              <a:spcBef>
                <a:spcPts val="0"/>
              </a:spcBef>
              <a:spcAft>
                <a:spcPts val="0"/>
              </a:spcAft>
              <a:buSzPts val="1200"/>
              <a:buChar char="○"/>
            </a:pPr>
            <a:r>
              <a:rPr lang="en" sz="1200"/>
              <a:t>Helpful to use when programs crash</a:t>
            </a:r>
            <a:endParaRPr sz="1200"/>
          </a:p>
          <a:p>
            <a:pPr indent="-317500" lvl="0" marL="457200" rtl="0" algn="l">
              <a:lnSpc>
                <a:spcPct val="115000"/>
              </a:lnSpc>
              <a:spcBef>
                <a:spcPts val="0"/>
              </a:spcBef>
              <a:spcAft>
                <a:spcPts val="0"/>
              </a:spcAft>
              <a:buSzPts val="1400"/>
              <a:buChar char="●"/>
            </a:pPr>
            <a:r>
              <a:rPr b="1" lang="en" sz="1400">
                <a:latin typeface="Courier New"/>
                <a:ea typeface="Courier New"/>
                <a:cs typeface="Courier New"/>
                <a:sym typeface="Courier New"/>
              </a:rPr>
              <a:t>(gdb) up N (u N):</a:t>
            </a:r>
            <a:r>
              <a:rPr lang="en" sz="1400"/>
              <a:t> go up N  function calls </a:t>
            </a:r>
            <a:endParaRPr sz="1400"/>
          </a:p>
          <a:p>
            <a:pPr indent="-317500" lvl="0" marL="457200" rtl="0" algn="l">
              <a:lnSpc>
                <a:spcPct val="115000"/>
              </a:lnSpc>
              <a:spcBef>
                <a:spcPts val="0"/>
              </a:spcBef>
              <a:spcAft>
                <a:spcPts val="0"/>
              </a:spcAft>
              <a:buSzPts val="1400"/>
              <a:buChar char="●"/>
            </a:pPr>
            <a:r>
              <a:rPr b="1" lang="en" sz="1400">
                <a:latin typeface="Courier New"/>
                <a:ea typeface="Courier New"/>
                <a:cs typeface="Courier New"/>
                <a:sym typeface="Courier New"/>
              </a:rPr>
              <a:t>(gdb) down N (d N):</a:t>
            </a:r>
            <a:r>
              <a:rPr lang="en" sz="1400">
                <a:latin typeface="Courier New"/>
                <a:ea typeface="Courier New"/>
                <a:cs typeface="Courier New"/>
                <a:sym typeface="Courier New"/>
              </a:rPr>
              <a:t> </a:t>
            </a:r>
            <a:r>
              <a:rPr lang="en" sz="1400"/>
              <a:t>go down N function calls</a:t>
            </a:r>
            <a:endParaRPr sz="1400"/>
          </a:p>
        </p:txBody>
      </p:sp>
      <p:sp>
        <p:nvSpPr>
          <p:cNvPr id="270" name="Google Shape;270;p25"/>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Backtrace</a:t>
            </a:r>
            <a:endParaRPr/>
          </a:p>
        </p:txBody>
      </p:sp>
      <p:pic>
        <p:nvPicPr>
          <p:cNvPr id="271" name="Google Shape;271;p25"/>
          <p:cNvPicPr preferRelativeResize="0"/>
          <p:nvPr/>
        </p:nvPicPr>
        <p:blipFill rotWithShape="1">
          <a:blip r:embed="rId3">
            <a:alphaModFix/>
          </a:blip>
          <a:srcRect b="4097" l="3232" r="36336" t="47158"/>
          <a:stretch/>
        </p:blipFill>
        <p:spPr>
          <a:xfrm>
            <a:off x="5170825" y="3106775"/>
            <a:ext cx="3890326" cy="1875000"/>
          </a:xfrm>
          <a:prstGeom prst="rect">
            <a:avLst/>
          </a:prstGeom>
          <a:noFill/>
          <a:ln>
            <a:noFill/>
          </a:ln>
        </p:spPr>
      </p:pic>
      <p:sp>
        <p:nvSpPr>
          <p:cNvPr id="272" name="Google Shape;272;p25"/>
          <p:cNvSpPr txBox="1"/>
          <p:nvPr/>
        </p:nvSpPr>
        <p:spPr>
          <a:xfrm>
            <a:off x="3280425" y="3630725"/>
            <a:ext cx="1153200" cy="82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Previous “frames”</a:t>
            </a:r>
            <a:endParaRPr b="0" i="0" sz="1400" u="none" cap="none" strike="noStrike">
              <a:solidFill>
                <a:srgbClr val="000000"/>
              </a:solidFill>
              <a:latin typeface="Lato"/>
              <a:ea typeface="Lato"/>
              <a:cs typeface="Lato"/>
              <a:sym typeface="Lato"/>
            </a:endParaRPr>
          </a:p>
        </p:txBody>
      </p:sp>
      <p:cxnSp>
        <p:nvCxnSpPr>
          <p:cNvPr id="273" name="Google Shape;273;p25"/>
          <p:cNvCxnSpPr>
            <a:stCxn id="272" idx="3"/>
            <a:endCxn id="271" idx="1"/>
          </p:cNvCxnSpPr>
          <p:nvPr/>
        </p:nvCxnSpPr>
        <p:spPr>
          <a:xfrm>
            <a:off x="4433625" y="4044275"/>
            <a:ext cx="737100" cy="0"/>
          </a:xfrm>
          <a:prstGeom prst="straightConnector1">
            <a:avLst/>
          </a:prstGeom>
          <a:noFill/>
          <a:ln cap="flat" cmpd="sng" w="28575">
            <a:solidFill>
              <a:schemeClr val="dk1"/>
            </a:solidFill>
            <a:prstDash val="solid"/>
            <a:round/>
            <a:headEnd len="sm" w="sm"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6"/>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Calling Functions &amp; Changing Values</a:t>
            </a:r>
            <a:endParaRPr/>
          </a:p>
        </p:txBody>
      </p:sp>
      <p:sp>
        <p:nvSpPr>
          <p:cNvPr id="279" name="Google Shape;279;p26"/>
          <p:cNvSpPr txBox="1"/>
          <p:nvPr>
            <p:ph idx="1" type="body"/>
          </p:nvPr>
        </p:nvSpPr>
        <p:spPr>
          <a:xfrm>
            <a:off x="614875" y="2078875"/>
            <a:ext cx="7949400" cy="281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a:t>Calling your program’s functions</a:t>
            </a:r>
            <a:endParaRPr/>
          </a:p>
          <a:p>
            <a:pPr indent="-311150" lvl="0" marL="457200" rtl="0" algn="l">
              <a:lnSpc>
                <a:spcPct val="115000"/>
              </a:lnSpc>
              <a:spcBef>
                <a:spcPts val="0"/>
              </a:spcBef>
              <a:spcAft>
                <a:spcPts val="0"/>
              </a:spcAft>
              <a:buSzPts val="1300"/>
              <a:buChar char="-"/>
            </a:pPr>
            <a:r>
              <a:rPr lang="en"/>
              <a:t>Examples:</a:t>
            </a:r>
            <a:endParaRPr/>
          </a:p>
          <a:p>
            <a:pPr indent="-311150" lvl="0" marL="457200" rtl="0" algn="l">
              <a:lnSpc>
                <a:spcPct val="115000"/>
              </a:lnSpc>
              <a:spcBef>
                <a:spcPts val="0"/>
              </a:spcBef>
              <a:spcAft>
                <a:spcPts val="0"/>
              </a:spcAft>
              <a:buSzPts val="1300"/>
              <a:buChar char="●"/>
            </a:pPr>
            <a:r>
              <a:rPr b="1" lang="en">
                <a:latin typeface="Courier New"/>
                <a:ea typeface="Courier New"/>
                <a:cs typeface="Courier New"/>
                <a:sym typeface="Courier New"/>
              </a:rPr>
              <a:t>(gdb) call </a:t>
            </a:r>
            <a:r>
              <a:rPr b="1" i="1" lang="en">
                <a:latin typeface="Courier New"/>
                <a:ea typeface="Courier New"/>
                <a:cs typeface="Courier New"/>
                <a:sym typeface="Courier New"/>
              </a:rPr>
              <a:t>expr</a:t>
            </a:r>
            <a:r>
              <a:rPr b="1" lang="en">
                <a:latin typeface="Courier New"/>
                <a:ea typeface="Courier New"/>
                <a:cs typeface="Courier New"/>
                <a:sym typeface="Courier New"/>
              </a:rPr>
              <a:t>:</a:t>
            </a:r>
            <a:r>
              <a:rPr lang="en"/>
              <a:t> Evaluate the expression expr without displaying void returned values.</a:t>
            </a:r>
            <a:endParaRPr/>
          </a:p>
          <a:p>
            <a:pPr indent="0" lvl="0" marL="0" rtl="0" algn="l">
              <a:lnSpc>
                <a:spcPct val="115000"/>
              </a:lnSpc>
              <a:spcBef>
                <a:spcPts val="1600"/>
              </a:spcBef>
              <a:spcAft>
                <a:spcPts val="0"/>
              </a:spcAft>
              <a:buSzPts val="1300"/>
              <a:buNone/>
            </a:pPr>
            <a:r>
              <a:rPr lang="en"/>
              <a:t>Changing values:</a:t>
            </a:r>
            <a:endParaRPr/>
          </a:p>
          <a:p>
            <a:pPr indent="-311150" lvl="0" marL="457200" rtl="0" algn="l">
              <a:lnSpc>
                <a:spcPct val="115000"/>
              </a:lnSpc>
              <a:spcBef>
                <a:spcPts val="0"/>
              </a:spcBef>
              <a:spcAft>
                <a:spcPts val="0"/>
              </a:spcAft>
              <a:buSzPts val="1300"/>
              <a:buChar char="●"/>
            </a:pPr>
            <a:r>
              <a:rPr b="1" lang="en">
                <a:latin typeface="Courier New"/>
                <a:ea typeface="Courier New"/>
                <a:cs typeface="Courier New"/>
                <a:sym typeface="Courier New"/>
              </a:rPr>
              <a:t>(gdb) set [variable] expression: </a:t>
            </a:r>
            <a:r>
              <a:rPr lang="en"/>
              <a:t>change the value associated with a variable, memory address, or expression</a:t>
            </a:r>
            <a:endParaRPr/>
          </a:p>
          <a:p>
            <a:pPr indent="-298450" lvl="1" marL="914400" rtl="0" algn="l">
              <a:lnSpc>
                <a:spcPct val="115000"/>
              </a:lnSpc>
              <a:spcBef>
                <a:spcPts val="0"/>
              </a:spcBef>
              <a:spcAft>
                <a:spcPts val="0"/>
              </a:spcAft>
              <a:buSzPts val="1100"/>
              <a:buChar char="○"/>
            </a:pPr>
            <a:r>
              <a:rPr lang="en"/>
              <a:t>Evaluates the specified expression. If the expression includes the assignment operator ("="),  that operator will be evaluated and the assignment will be done. </a:t>
            </a:r>
            <a:endParaRPr/>
          </a:p>
          <a:p>
            <a:pPr indent="-311150" lvl="0" marL="457200" rtl="0" algn="l">
              <a:lnSpc>
                <a:spcPct val="115000"/>
              </a:lnSpc>
              <a:spcBef>
                <a:spcPts val="0"/>
              </a:spcBef>
              <a:spcAft>
                <a:spcPts val="0"/>
              </a:spcAft>
              <a:buSzPts val="1300"/>
              <a:buChar char="●"/>
            </a:pPr>
            <a:r>
              <a:rPr lang="en"/>
              <a:t>The only difference between the </a:t>
            </a:r>
            <a:r>
              <a:rPr b="1" lang="en">
                <a:latin typeface="Courier New"/>
                <a:ea typeface="Courier New"/>
                <a:cs typeface="Courier New"/>
                <a:sym typeface="Courier New"/>
              </a:rPr>
              <a:t>set</a:t>
            </a:r>
            <a:r>
              <a:rPr lang="en"/>
              <a:t> variable and the </a:t>
            </a:r>
            <a:r>
              <a:rPr b="1" lang="en">
                <a:latin typeface="Courier New"/>
                <a:ea typeface="Courier New"/>
                <a:cs typeface="Courier New"/>
                <a:sym typeface="Courier New"/>
              </a:rPr>
              <a:t>print</a:t>
            </a:r>
            <a:r>
              <a:rPr lang="en"/>
              <a:t> commands is printing the value</a:t>
            </a:r>
            <a:endParaRPr/>
          </a:p>
          <a:p>
            <a:pPr indent="0" lvl="0" marL="0" rtl="0" algn="l">
              <a:lnSpc>
                <a:spcPct val="115000"/>
              </a:lnSpc>
              <a:spcBef>
                <a:spcPts val="1600"/>
              </a:spcBef>
              <a:spcAft>
                <a:spcPts val="1600"/>
              </a:spcAft>
              <a:buSzPts val="1300"/>
              <a:buNone/>
            </a:pPr>
            <a:r>
              <a:rPr lang="en" sz="1600"/>
              <a:t>→ Will be useful later...</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7"/>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Lab Time!</a:t>
            </a:r>
            <a:endParaRPr/>
          </a:p>
          <a:p>
            <a:pPr indent="0" lvl="0" marL="0" rtl="0" algn="l">
              <a:lnSpc>
                <a:spcPct val="100000"/>
              </a:lnSpc>
              <a:spcBef>
                <a:spcPts val="0"/>
              </a:spcBef>
              <a:spcAft>
                <a:spcPts val="0"/>
              </a:spcAft>
              <a:buSzPts val="3600"/>
              <a:buNone/>
            </a:pPr>
            <a:r>
              <a:rPr lang="en" sz="2450" u="sng">
                <a:solidFill>
                  <a:srgbClr val="0B5394"/>
                </a:solidFill>
                <a:latin typeface="Verdana"/>
                <a:ea typeface="Verdana"/>
                <a:cs typeface="Verdana"/>
                <a:sym typeface="Verdana"/>
                <a:hlinkClick r:id="rId3">
                  <a:extLst>
                    <a:ext uri="{A12FA001-AC4F-418D-AE19-62706E023703}">
                      <ahyp:hlinkClr val="tx"/>
                    </a:ext>
                  </a:extLst>
                </a:hlinkClick>
              </a:rPr>
              <a:t>https://tinyurl.com/y6ca8kea</a:t>
            </a:r>
            <a:endParaRPr sz="5100" u="sng">
              <a:solidFill>
                <a:srgbClr val="0B5394"/>
              </a:solidFill>
            </a:endParaRPr>
          </a:p>
          <a:p>
            <a:pPr indent="0" lvl="0" marL="0" rtl="0" algn="l">
              <a:lnSpc>
                <a:spcPct val="100000"/>
              </a:lnSpc>
              <a:spcBef>
                <a:spcPts val="0"/>
              </a:spcBef>
              <a:spcAft>
                <a:spcPts val="0"/>
              </a:spcAft>
              <a:buSzPts val="3600"/>
              <a:buNone/>
            </a:pPr>
            <a:r>
              <a:t/>
            </a:r>
            <a:endParaRPr sz="5100">
              <a:solidFill>
                <a:srgbClr val="FFFFFF"/>
              </a:solidFill>
            </a:endParaRPr>
          </a:p>
          <a:p>
            <a:pPr indent="0" lvl="0" marL="0" rtl="0" algn="l">
              <a:lnSpc>
                <a:spcPct val="100000"/>
              </a:lnSpc>
              <a:spcBef>
                <a:spcPts val="0"/>
              </a:spcBef>
              <a:spcAft>
                <a:spcPts val="0"/>
              </a:spcAft>
              <a:buSzPts val="36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8"/>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Feedback:</a:t>
            </a:r>
            <a:endParaRPr/>
          </a:p>
          <a:p>
            <a:pPr indent="0" lvl="0" marL="0" rtl="0" algn="l">
              <a:lnSpc>
                <a:spcPct val="100000"/>
              </a:lnSpc>
              <a:spcBef>
                <a:spcPts val="0"/>
              </a:spcBef>
              <a:spcAft>
                <a:spcPts val="0"/>
              </a:spcAft>
              <a:buSzPts val="3600"/>
              <a:buNone/>
            </a:pPr>
            <a:r>
              <a:rPr lang="en" sz="2150" u="sng">
                <a:solidFill>
                  <a:schemeClr val="hlink"/>
                </a:solidFill>
                <a:latin typeface="Verdana"/>
                <a:ea typeface="Verdana"/>
                <a:cs typeface="Verdana"/>
                <a:sym typeface="Verdana"/>
                <a:hlinkClick r:id="rId3"/>
              </a:rPr>
              <a:t>https://tinyurl.com/213bootcamp3</a:t>
            </a:r>
            <a:endParaRPr sz="2150">
              <a:solidFill>
                <a:srgbClr val="FFFFFF"/>
              </a:solidFill>
              <a:latin typeface="Verdana"/>
              <a:ea typeface="Verdana"/>
              <a:cs typeface="Verdana"/>
              <a:sym typeface="Verdana"/>
            </a:endParaRPr>
          </a:p>
          <a:p>
            <a:pPr indent="0" lvl="0" marL="0" rtl="0" algn="l">
              <a:lnSpc>
                <a:spcPct val="100000"/>
              </a:lnSpc>
              <a:spcBef>
                <a:spcPts val="0"/>
              </a:spcBef>
              <a:spcAft>
                <a:spcPts val="0"/>
              </a:spcAft>
              <a:buSzPts val="3600"/>
              <a:buNone/>
            </a:pPr>
            <a:r>
              <a:t/>
            </a:r>
            <a:endParaRPr sz="2150">
              <a:solidFill>
                <a:srgbClr val="FFFFFF"/>
              </a:solidFill>
              <a:latin typeface="Verdana"/>
              <a:ea typeface="Verdana"/>
              <a:cs typeface="Verdana"/>
              <a:sym typeface="Verdana"/>
            </a:endParaRPr>
          </a:p>
          <a:p>
            <a:pPr indent="0" lvl="0" marL="0" rtl="0" algn="l">
              <a:lnSpc>
                <a:spcPct val="100000"/>
              </a:lnSpc>
              <a:spcBef>
                <a:spcPts val="0"/>
              </a:spcBef>
              <a:spcAft>
                <a:spcPts val="0"/>
              </a:spcAft>
              <a:buSzPts val="36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9"/>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Resources</a:t>
            </a:r>
            <a:endParaRPr/>
          </a:p>
        </p:txBody>
      </p:sp>
      <p:sp>
        <p:nvSpPr>
          <p:cNvPr id="295" name="Google Shape;295;p29"/>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u="sng">
                <a:solidFill>
                  <a:schemeClr val="hlink"/>
                </a:solidFill>
                <a:hlinkClick r:id="rId3"/>
              </a:rPr>
              <a:t>https://www.tutorialspoint.com/gnu_debugger/index.htm</a:t>
            </a:r>
            <a:endParaRPr/>
          </a:p>
          <a:p>
            <a:pPr indent="0" lvl="0" marL="0" rtl="0" algn="l">
              <a:lnSpc>
                <a:spcPct val="115000"/>
              </a:lnSpc>
              <a:spcBef>
                <a:spcPts val="1600"/>
              </a:spcBef>
              <a:spcAft>
                <a:spcPts val="0"/>
              </a:spcAft>
              <a:buSzPts val="1300"/>
              <a:buNone/>
            </a:pPr>
            <a:r>
              <a:rPr lang="en" u="sng">
                <a:solidFill>
                  <a:schemeClr val="hlink"/>
                </a:solidFill>
                <a:hlinkClick r:id="rId4"/>
              </a:rPr>
              <a:t>https://sourceware.org/gdb/current/onlinedocs/gdb/</a:t>
            </a:r>
            <a:r>
              <a:rPr lang="en"/>
              <a:t> [scroll down for more information]</a:t>
            </a:r>
            <a:endParaRPr/>
          </a:p>
          <a:p>
            <a:pPr indent="0" lvl="0" marL="0" rtl="0" algn="l">
              <a:lnSpc>
                <a:spcPct val="115000"/>
              </a:lnSpc>
              <a:spcBef>
                <a:spcPts val="1600"/>
              </a:spcBef>
              <a:spcAft>
                <a:spcPts val="1600"/>
              </a:spcAft>
              <a:buSzPts val="13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Tools for Debugging</a:t>
            </a:r>
            <a:endParaRPr/>
          </a:p>
        </p:txBody>
      </p:sp>
      <p:sp>
        <p:nvSpPr>
          <p:cNvPr id="99" name="Google Shape;99;p3"/>
          <p:cNvSpPr/>
          <p:nvPr/>
        </p:nvSpPr>
        <p:spPr>
          <a:xfrm>
            <a:off x="957550" y="2435525"/>
            <a:ext cx="1921200" cy="10065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lt1"/>
                </a:solidFill>
                <a:latin typeface="Arial"/>
                <a:ea typeface="Arial"/>
                <a:cs typeface="Arial"/>
                <a:sym typeface="Arial"/>
              </a:rPr>
              <a:t>Code Tracing</a:t>
            </a:r>
            <a:endParaRPr b="1" i="0" sz="2100" u="none" cap="none" strike="noStrike">
              <a:solidFill>
                <a:schemeClr val="lt1"/>
              </a:solidFill>
              <a:latin typeface="Arial"/>
              <a:ea typeface="Arial"/>
              <a:cs typeface="Arial"/>
              <a:sym typeface="Arial"/>
            </a:endParaRPr>
          </a:p>
        </p:txBody>
      </p:sp>
      <p:sp>
        <p:nvSpPr>
          <p:cNvPr id="100" name="Google Shape;100;p3"/>
          <p:cNvSpPr/>
          <p:nvPr/>
        </p:nvSpPr>
        <p:spPr>
          <a:xfrm>
            <a:off x="3493650" y="2435525"/>
            <a:ext cx="1921200" cy="10065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lt1"/>
                </a:solidFill>
                <a:latin typeface="Arial"/>
                <a:ea typeface="Arial"/>
                <a:cs typeface="Arial"/>
                <a:sym typeface="Arial"/>
              </a:rPr>
              <a:t>Valgrind</a:t>
            </a:r>
            <a:endParaRPr b="1" i="0" sz="2100" u="none" cap="none" strike="noStrike">
              <a:solidFill>
                <a:schemeClr val="lt1"/>
              </a:solidFill>
              <a:latin typeface="Arial"/>
              <a:ea typeface="Arial"/>
              <a:cs typeface="Arial"/>
              <a:sym typeface="Arial"/>
            </a:endParaRPr>
          </a:p>
        </p:txBody>
      </p:sp>
      <p:sp>
        <p:nvSpPr>
          <p:cNvPr id="101" name="Google Shape;101;p3"/>
          <p:cNvSpPr/>
          <p:nvPr/>
        </p:nvSpPr>
        <p:spPr>
          <a:xfrm>
            <a:off x="6029750" y="2435525"/>
            <a:ext cx="1921200" cy="10065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lt1"/>
                </a:solidFill>
                <a:latin typeface="Arial"/>
                <a:ea typeface="Arial"/>
                <a:cs typeface="Arial"/>
                <a:sym typeface="Arial"/>
              </a:rPr>
              <a:t>GDB</a:t>
            </a:r>
            <a:endParaRPr b="1" i="0" sz="2100" u="none" cap="none" strike="noStrike">
              <a:solidFill>
                <a:schemeClr val="lt1"/>
              </a:solidFill>
              <a:latin typeface="Arial"/>
              <a:ea typeface="Arial"/>
              <a:cs typeface="Arial"/>
              <a:sym typeface="Arial"/>
            </a:endParaRPr>
          </a:p>
        </p:txBody>
      </p:sp>
      <p:cxnSp>
        <p:nvCxnSpPr>
          <p:cNvPr id="102" name="Google Shape;102;p3"/>
          <p:cNvCxnSpPr>
            <a:stCxn id="99" idx="3"/>
            <a:endCxn id="100" idx="1"/>
          </p:cNvCxnSpPr>
          <p:nvPr/>
        </p:nvCxnSpPr>
        <p:spPr>
          <a:xfrm>
            <a:off x="2878750" y="2938775"/>
            <a:ext cx="615000" cy="0"/>
          </a:xfrm>
          <a:prstGeom prst="straightConnector1">
            <a:avLst/>
          </a:prstGeom>
          <a:noFill/>
          <a:ln cap="flat" cmpd="sng" w="9525">
            <a:solidFill>
              <a:schemeClr val="dk2"/>
            </a:solidFill>
            <a:prstDash val="solid"/>
            <a:round/>
            <a:headEnd len="sm" w="sm" type="none"/>
            <a:tailEnd len="med" w="med" type="triangle"/>
          </a:ln>
        </p:spPr>
      </p:cxnSp>
      <p:cxnSp>
        <p:nvCxnSpPr>
          <p:cNvPr id="103" name="Google Shape;103;p3"/>
          <p:cNvCxnSpPr>
            <a:stCxn id="100" idx="3"/>
            <a:endCxn id="101" idx="1"/>
          </p:cNvCxnSpPr>
          <p:nvPr/>
        </p:nvCxnSpPr>
        <p:spPr>
          <a:xfrm>
            <a:off x="5414850" y="2938775"/>
            <a:ext cx="615000" cy="0"/>
          </a:xfrm>
          <a:prstGeom prst="straightConnector1">
            <a:avLst/>
          </a:prstGeom>
          <a:noFill/>
          <a:ln cap="flat" cmpd="sng" w="9525">
            <a:solidFill>
              <a:schemeClr val="dk2"/>
            </a:solidFill>
            <a:prstDash val="solid"/>
            <a:round/>
            <a:headEnd len="sm" w="sm" type="none"/>
            <a:tailEnd len="med" w="med" type="triangle"/>
          </a:ln>
        </p:spPr>
      </p:cxnSp>
      <p:sp>
        <p:nvSpPr>
          <p:cNvPr id="104" name="Google Shape;104;p3"/>
          <p:cNvSpPr txBox="1"/>
          <p:nvPr/>
        </p:nvSpPr>
        <p:spPr>
          <a:xfrm>
            <a:off x="945425" y="3516388"/>
            <a:ext cx="1983900" cy="44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printf()</a:t>
            </a:r>
            <a:endParaRPr b="0" i="0" sz="1400" u="none" cap="none" strike="noStrike">
              <a:solidFill>
                <a:srgbClr val="000000"/>
              </a:solidFill>
              <a:latin typeface="Lato"/>
              <a:ea typeface="Lato"/>
              <a:cs typeface="Lato"/>
              <a:sym typeface="Lato"/>
            </a:endParaRPr>
          </a:p>
        </p:txBody>
      </p:sp>
      <p:sp>
        <p:nvSpPr>
          <p:cNvPr id="105" name="Google Shape;105;p3"/>
          <p:cNvSpPr txBox="1"/>
          <p:nvPr/>
        </p:nvSpPr>
        <p:spPr>
          <a:xfrm>
            <a:off x="3462300" y="3516388"/>
            <a:ext cx="1983900" cy="44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malloc/free bug</a:t>
            </a:r>
            <a:endParaRPr b="0" i="0" sz="1400" u="none" cap="none" strike="noStrike">
              <a:solidFill>
                <a:srgbClr val="000000"/>
              </a:solidFill>
              <a:latin typeface="Lato"/>
              <a:ea typeface="Lato"/>
              <a:cs typeface="Lato"/>
              <a:sym typeface="Lato"/>
            </a:endParaRPr>
          </a:p>
        </p:txBody>
      </p:sp>
      <p:sp>
        <p:nvSpPr>
          <p:cNvPr id="106" name="Google Shape;106;p3"/>
          <p:cNvSpPr txBox="1"/>
          <p:nvPr/>
        </p:nvSpPr>
        <p:spPr>
          <a:xfrm>
            <a:off x="6104600" y="3516388"/>
            <a:ext cx="1983900" cy="44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Everything else</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Debugging Basics: Code Tracing</a:t>
            </a:r>
            <a:endParaRPr/>
          </a:p>
          <a:p>
            <a:pPr indent="0" lvl="0" marL="0" rtl="0" algn="l">
              <a:lnSpc>
                <a:spcPct val="100000"/>
              </a:lnSpc>
              <a:spcBef>
                <a:spcPts val="0"/>
              </a:spcBef>
              <a:spcAft>
                <a:spcPts val="0"/>
              </a:spcAft>
              <a:buSzPts val="36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graphicFrame>
        <p:nvGraphicFramePr>
          <p:cNvPr id="116" name="Google Shape;116;p5"/>
          <p:cNvGraphicFramePr/>
          <p:nvPr/>
        </p:nvGraphicFramePr>
        <p:xfrm>
          <a:off x="5084500" y="2000250"/>
          <a:ext cx="3000000" cy="3000000"/>
        </p:xfrm>
        <a:graphic>
          <a:graphicData uri="http://schemas.openxmlformats.org/drawingml/2006/table">
            <a:tbl>
              <a:tblPr>
                <a:noFill/>
                <a:tableStyleId>{EE05C022-70D4-40D5-BB45-EFC05DBEDF28}</a:tableStyleId>
              </a:tblPr>
              <a:tblGrid>
                <a:gridCol w="1902050"/>
                <a:gridCol w="1902050"/>
              </a:tblGrid>
              <a:tr h="289000">
                <a:tc gridSpan="2">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accent1"/>
                          </a:solidFill>
                          <a:latin typeface="Lato"/>
                          <a:ea typeface="Lato"/>
                          <a:cs typeface="Lato"/>
                          <a:sym typeface="Lato"/>
                        </a:rPr>
                        <a:t>Why use code tracing?</a:t>
                      </a:r>
                      <a:endParaRPr sz="1200" u="none" cap="none" strike="noStrike">
                        <a:solidFill>
                          <a:schemeClr val="accent1"/>
                        </a:solidFill>
                        <a:latin typeface="Lato"/>
                        <a:ea typeface="Lato"/>
                        <a:cs typeface="Lato"/>
                        <a:sym typeface="Lato"/>
                      </a:endParaRPr>
                    </a:p>
                  </a:txBody>
                  <a:tcPr marT="91425" marB="91425" marR="91425" marL="91425" anchor="ctr"/>
                </a:tc>
                <a:tc hMerge="1"/>
              </a:tr>
              <a:tr h="26922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accent1"/>
                          </a:solidFill>
                          <a:latin typeface="Lato"/>
                          <a:ea typeface="Lato"/>
                          <a:cs typeface="Lato"/>
                          <a:sym typeface="Lato"/>
                        </a:rPr>
                        <a:t>When to Use</a:t>
                      </a:r>
                      <a:endParaRPr sz="1200" u="none" cap="none" strike="noStrike">
                        <a:solidFill>
                          <a:schemeClr val="accent1"/>
                        </a:solidFill>
                        <a:latin typeface="Lato"/>
                        <a:ea typeface="Lato"/>
                        <a:cs typeface="Lato"/>
                        <a:sym typeface="Lato"/>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accent1"/>
                          </a:solidFill>
                          <a:latin typeface="Lato"/>
                          <a:ea typeface="Lato"/>
                          <a:cs typeface="Lato"/>
                          <a:sym typeface="Lato"/>
                        </a:rPr>
                        <a:t>When Not to Use</a:t>
                      </a:r>
                      <a:endParaRPr sz="1200" u="none" cap="none" strike="noStrike">
                        <a:solidFill>
                          <a:schemeClr val="accent1"/>
                        </a:solidFill>
                        <a:latin typeface="Lato"/>
                        <a:ea typeface="Lato"/>
                        <a:cs typeface="Lato"/>
                        <a:sym typeface="Lato"/>
                      </a:endParaRPr>
                    </a:p>
                  </a:txBody>
                  <a:tcPr marT="91425" marB="91425" marR="91425" marL="91425" anchor="ctr"/>
                </a:tc>
              </a:tr>
              <a:tr h="1988800">
                <a:tc>
                  <a:txBody>
                    <a:bodyPr/>
                    <a:lstStyle/>
                    <a:p>
                      <a:pPr indent="-285750" lvl="0" marL="285750" marR="0" rtl="0" algn="l">
                        <a:lnSpc>
                          <a:spcPct val="100000"/>
                        </a:lnSpc>
                        <a:spcBef>
                          <a:spcPts val="0"/>
                        </a:spcBef>
                        <a:spcAft>
                          <a:spcPts val="0"/>
                        </a:spcAft>
                        <a:buClr>
                          <a:schemeClr val="accent1"/>
                        </a:buClr>
                        <a:buSzPts val="1200"/>
                        <a:buFont typeface="Lato"/>
                        <a:buChar char="●"/>
                      </a:pPr>
                      <a:r>
                        <a:rPr lang="en" sz="1200" u="none" cap="none" strike="noStrike">
                          <a:solidFill>
                            <a:schemeClr val="accent1"/>
                          </a:solidFill>
                          <a:latin typeface="Lato"/>
                          <a:ea typeface="Lato"/>
                          <a:cs typeface="Lato"/>
                          <a:sym typeface="Lato"/>
                        </a:rPr>
                        <a:t>Easy and relatively simple code</a:t>
                      </a:r>
                      <a:endParaRPr sz="1200" u="none" cap="none" strike="noStrike">
                        <a:solidFill>
                          <a:schemeClr val="accent1"/>
                        </a:solidFill>
                        <a:latin typeface="Lato"/>
                        <a:ea typeface="Lato"/>
                        <a:cs typeface="Lato"/>
                        <a:sym typeface="Lato"/>
                      </a:endParaRPr>
                    </a:p>
                    <a:p>
                      <a:pPr indent="-285750" lvl="0" marL="285750" marR="0" rtl="0" algn="l">
                        <a:lnSpc>
                          <a:spcPct val="100000"/>
                        </a:lnSpc>
                        <a:spcBef>
                          <a:spcPts val="0"/>
                        </a:spcBef>
                        <a:spcAft>
                          <a:spcPts val="0"/>
                        </a:spcAft>
                        <a:buClr>
                          <a:schemeClr val="accent1"/>
                        </a:buClr>
                        <a:buSzPts val="1200"/>
                        <a:buFont typeface="Lato"/>
                        <a:buChar char="●"/>
                      </a:pPr>
                      <a:r>
                        <a:rPr lang="en" sz="1200" u="none" cap="none" strike="noStrike">
                          <a:solidFill>
                            <a:schemeClr val="accent1"/>
                          </a:solidFill>
                          <a:latin typeface="Lato"/>
                          <a:ea typeface="Lato"/>
                          <a:cs typeface="Lato"/>
                          <a:sym typeface="Lato"/>
                        </a:rPr>
                        <a:t>Tracing conditional paths in an if statement</a:t>
                      </a:r>
                      <a:endParaRPr sz="1200" u="none" cap="none" strike="noStrike">
                        <a:solidFill>
                          <a:schemeClr val="accent1"/>
                        </a:solidFill>
                        <a:latin typeface="Lato"/>
                        <a:ea typeface="Lato"/>
                        <a:cs typeface="Lato"/>
                        <a:sym typeface="Lato"/>
                      </a:endParaRPr>
                    </a:p>
                  </a:txBody>
                  <a:tcPr marT="91425" marB="91425" marR="91425" marL="91425"/>
                </a:tc>
                <a:tc>
                  <a:txBody>
                    <a:bodyPr/>
                    <a:lstStyle/>
                    <a:p>
                      <a:pPr indent="-285750" lvl="0" marL="285750" marR="0" rtl="0" algn="l">
                        <a:lnSpc>
                          <a:spcPct val="100000"/>
                        </a:lnSpc>
                        <a:spcBef>
                          <a:spcPts val="0"/>
                        </a:spcBef>
                        <a:spcAft>
                          <a:spcPts val="0"/>
                        </a:spcAft>
                        <a:buClr>
                          <a:schemeClr val="accent1"/>
                        </a:buClr>
                        <a:buSzPts val="1200"/>
                        <a:buFont typeface="Lato"/>
                        <a:buChar char="●"/>
                      </a:pPr>
                      <a:r>
                        <a:rPr lang="en" sz="1200" u="none" cap="none" strike="noStrike">
                          <a:solidFill>
                            <a:schemeClr val="accent1"/>
                          </a:solidFill>
                          <a:latin typeface="Lato"/>
                          <a:ea typeface="Lato"/>
                          <a:cs typeface="Lato"/>
                          <a:sym typeface="Lato"/>
                        </a:rPr>
                        <a:t>Messy and complicated programs</a:t>
                      </a:r>
                      <a:endParaRPr sz="1200" u="none" cap="none" strike="noStrike">
                        <a:solidFill>
                          <a:schemeClr val="accent1"/>
                        </a:solidFill>
                        <a:latin typeface="Lato"/>
                        <a:ea typeface="Lato"/>
                        <a:cs typeface="Lato"/>
                        <a:sym typeface="Lato"/>
                      </a:endParaRPr>
                    </a:p>
                    <a:p>
                      <a:pPr indent="-285750" lvl="0" marL="285750" marR="0" rtl="0" algn="l">
                        <a:lnSpc>
                          <a:spcPct val="100000"/>
                        </a:lnSpc>
                        <a:spcBef>
                          <a:spcPts val="0"/>
                        </a:spcBef>
                        <a:spcAft>
                          <a:spcPts val="0"/>
                        </a:spcAft>
                        <a:buClr>
                          <a:schemeClr val="accent1"/>
                        </a:buClr>
                        <a:buSzPts val="1200"/>
                        <a:buFont typeface="Lato"/>
                        <a:buChar char="●"/>
                      </a:pPr>
                      <a:r>
                        <a:rPr lang="en" sz="1200" u="none" cap="none" strike="noStrike">
                          <a:solidFill>
                            <a:schemeClr val="accent1"/>
                          </a:solidFill>
                          <a:latin typeface="Lato"/>
                          <a:ea typeface="Lato"/>
                          <a:cs typeface="Lato"/>
                          <a:sym typeface="Lato"/>
                        </a:rPr>
                        <a:t>Typically prints out variable values regardless of if the value has changed</a:t>
                      </a:r>
                      <a:endParaRPr sz="1200" u="none" cap="none" strike="noStrike">
                        <a:solidFill>
                          <a:schemeClr val="accent1"/>
                        </a:solidFill>
                        <a:latin typeface="Lato"/>
                        <a:ea typeface="Lato"/>
                        <a:cs typeface="Lato"/>
                        <a:sym typeface="Lato"/>
                      </a:endParaRPr>
                    </a:p>
                    <a:p>
                      <a:pPr indent="-190500" lvl="1" marL="514350" marR="0" rtl="0" algn="l">
                        <a:lnSpc>
                          <a:spcPct val="100000"/>
                        </a:lnSpc>
                        <a:spcBef>
                          <a:spcPts val="0"/>
                        </a:spcBef>
                        <a:spcAft>
                          <a:spcPts val="0"/>
                        </a:spcAft>
                        <a:buClr>
                          <a:schemeClr val="accent1"/>
                        </a:buClr>
                        <a:buSzPts val="1200"/>
                        <a:buFont typeface="Lato"/>
                        <a:buChar char="○"/>
                      </a:pPr>
                      <a:r>
                        <a:rPr lang="en" sz="1200" u="none" cap="none" strike="noStrike">
                          <a:solidFill>
                            <a:schemeClr val="accent1"/>
                          </a:solidFill>
                          <a:latin typeface="Lato"/>
                          <a:ea typeface="Lato"/>
                          <a:cs typeface="Lato"/>
                          <a:sym typeface="Lato"/>
                        </a:rPr>
                        <a:t>“Tidal wave of output”</a:t>
                      </a:r>
                      <a:endParaRPr sz="1200" u="none" cap="none" strike="noStrike">
                        <a:solidFill>
                          <a:schemeClr val="accent1"/>
                        </a:solidFill>
                        <a:latin typeface="Lato"/>
                        <a:ea typeface="Lato"/>
                        <a:cs typeface="Lato"/>
                        <a:sym typeface="Lato"/>
                      </a:endParaRPr>
                    </a:p>
                  </a:txBody>
                  <a:tcPr marT="91425" marB="91425" marR="91425" marL="91425"/>
                </a:tc>
              </a:tr>
            </a:tbl>
          </a:graphicData>
        </a:graphic>
      </p:graphicFrame>
      <p:sp>
        <p:nvSpPr>
          <p:cNvPr id="117" name="Google Shape;117;p5"/>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Code Tracing </a:t>
            </a:r>
            <a:endParaRPr/>
          </a:p>
        </p:txBody>
      </p:sp>
      <p:sp>
        <p:nvSpPr>
          <p:cNvPr id="118" name="Google Shape;118;p5"/>
          <p:cNvSpPr txBox="1"/>
          <p:nvPr>
            <p:ph idx="1" type="body"/>
          </p:nvPr>
        </p:nvSpPr>
        <p:spPr>
          <a:xfrm>
            <a:off x="266325" y="2078875"/>
            <a:ext cx="4656300" cy="2694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sz="1400"/>
              <a:t>Use print statements to determine variable values at different points in code</a:t>
            </a:r>
            <a:endParaRPr sz="1400"/>
          </a:p>
          <a:p>
            <a:pPr indent="-304800" lvl="1" marL="914400" rtl="0" algn="l">
              <a:lnSpc>
                <a:spcPct val="115000"/>
              </a:lnSpc>
              <a:spcBef>
                <a:spcPts val="0"/>
              </a:spcBef>
              <a:spcAft>
                <a:spcPts val="0"/>
              </a:spcAft>
              <a:buSzPts val="1200"/>
              <a:buChar char="○"/>
            </a:pPr>
            <a:r>
              <a:rPr lang="en" sz="1200"/>
              <a:t>Insert print statements after sections of code</a:t>
            </a:r>
            <a:endParaRPr sz="1200"/>
          </a:p>
          <a:p>
            <a:pPr indent="-304800" lvl="2" marL="1371600" rtl="0" algn="l">
              <a:lnSpc>
                <a:spcPct val="115000"/>
              </a:lnSpc>
              <a:spcBef>
                <a:spcPts val="0"/>
              </a:spcBef>
              <a:spcAft>
                <a:spcPts val="0"/>
              </a:spcAft>
              <a:buSzPts val="1200"/>
              <a:buChar char="■"/>
            </a:pPr>
            <a:r>
              <a:rPr lang="en" sz="1200"/>
              <a:t>Keep track of values</a:t>
            </a:r>
            <a:endParaRPr sz="1200"/>
          </a:p>
          <a:p>
            <a:pPr indent="-304800" lvl="1" marL="914400" rtl="0" algn="l">
              <a:lnSpc>
                <a:spcPct val="115000"/>
              </a:lnSpc>
              <a:spcBef>
                <a:spcPts val="0"/>
              </a:spcBef>
              <a:spcAft>
                <a:spcPts val="0"/>
              </a:spcAft>
              <a:buSzPts val="1200"/>
              <a:buChar char="○"/>
            </a:pPr>
            <a:r>
              <a:rPr lang="en" sz="1200"/>
              <a:t>Can also print out several values at a time to see how values change</a:t>
            </a:r>
            <a:endParaRPr sz="1200"/>
          </a:p>
          <a:p>
            <a:pPr indent="-304800" lvl="1" marL="914400" rtl="0" algn="l">
              <a:lnSpc>
                <a:spcPct val="115000"/>
              </a:lnSpc>
              <a:spcBef>
                <a:spcPts val="0"/>
              </a:spcBef>
              <a:spcAft>
                <a:spcPts val="0"/>
              </a:spcAft>
              <a:buSzPts val="1200"/>
              <a:buChar char="○"/>
            </a:pPr>
            <a:r>
              <a:rPr lang="en" sz="1200"/>
              <a:t>Think through the actual vs expected outputs</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Code Tracing Example</a:t>
            </a:r>
            <a:endParaRPr/>
          </a:p>
        </p:txBody>
      </p:sp>
      <p:pic>
        <p:nvPicPr>
          <p:cNvPr id="124" name="Google Shape;124;p6"/>
          <p:cNvPicPr preferRelativeResize="0"/>
          <p:nvPr/>
        </p:nvPicPr>
        <p:blipFill rotWithShape="1">
          <a:blip r:embed="rId3">
            <a:alphaModFix/>
          </a:blip>
          <a:srcRect b="70025" l="2889" r="84015" t="24154"/>
          <a:stretch/>
        </p:blipFill>
        <p:spPr>
          <a:xfrm>
            <a:off x="3129675" y="2840075"/>
            <a:ext cx="3051226" cy="762801"/>
          </a:xfrm>
          <a:prstGeom prst="rect">
            <a:avLst/>
          </a:prstGeom>
          <a:noFill/>
          <a:ln>
            <a:noFill/>
          </a:ln>
        </p:spPr>
      </p:pic>
      <p:pic>
        <p:nvPicPr>
          <p:cNvPr id="125" name="Google Shape;125;p6"/>
          <p:cNvPicPr preferRelativeResize="0"/>
          <p:nvPr/>
        </p:nvPicPr>
        <p:blipFill rotWithShape="1">
          <a:blip r:embed="rId4">
            <a:alphaModFix/>
          </a:blip>
          <a:srcRect b="0" l="0" r="0" t="0"/>
          <a:stretch/>
        </p:blipFill>
        <p:spPr>
          <a:xfrm>
            <a:off x="328926" y="1853850"/>
            <a:ext cx="2710244" cy="2984850"/>
          </a:xfrm>
          <a:prstGeom prst="rect">
            <a:avLst/>
          </a:prstGeom>
          <a:noFill/>
          <a:ln>
            <a:noFill/>
          </a:ln>
        </p:spPr>
      </p:pic>
      <p:pic>
        <p:nvPicPr>
          <p:cNvPr id="126" name="Google Shape;126;p6"/>
          <p:cNvPicPr preferRelativeResize="0"/>
          <p:nvPr/>
        </p:nvPicPr>
        <p:blipFill rotWithShape="1">
          <a:blip r:embed="rId5">
            <a:alphaModFix/>
          </a:blip>
          <a:srcRect b="0" l="0" r="0" t="0"/>
          <a:stretch/>
        </p:blipFill>
        <p:spPr>
          <a:xfrm>
            <a:off x="7699775" y="497400"/>
            <a:ext cx="901400" cy="4646101"/>
          </a:xfrm>
          <a:prstGeom prst="rect">
            <a:avLst/>
          </a:prstGeom>
          <a:noFill/>
          <a:ln>
            <a:noFill/>
          </a:ln>
        </p:spPr>
      </p:pic>
      <p:sp>
        <p:nvSpPr>
          <p:cNvPr id="127" name="Google Shape;127;p6"/>
          <p:cNvSpPr/>
          <p:nvPr/>
        </p:nvSpPr>
        <p:spPr>
          <a:xfrm>
            <a:off x="764975" y="2937900"/>
            <a:ext cx="1743600" cy="163200"/>
          </a:xfrm>
          <a:prstGeom prst="rect">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6"/>
          <p:cNvSpPr/>
          <p:nvPr/>
        </p:nvSpPr>
        <p:spPr>
          <a:xfrm>
            <a:off x="895575" y="3199275"/>
            <a:ext cx="1743600" cy="163200"/>
          </a:xfrm>
          <a:prstGeom prst="rect">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6"/>
          <p:cNvSpPr/>
          <p:nvPr/>
        </p:nvSpPr>
        <p:spPr>
          <a:xfrm>
            <a:off x="971700" y="3897175"/>
            <a:ext cx="1962000" cy="163200"/>
          </a:xfrm>
          <a:prstGeom prst="rect">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6"/>
          <p:cNvSpPr txBox="1"/>
          <p:nvPr/>
        </p:nvSpPr>
        <p:spPr>
          <a:xfrm>
            <a:off x="3630975" y="4136575"/>
            <a:ext cx="2855100" cy="82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Lato"/>
                <a:ea typeface="Lato"/>
                <a:cs typeface="Lato"/>
                <a:sym typeface="Lato"/>
              </a:rPr>
              <a:t>GOOD</a:t>
            </a:r>
            <a:endParaRPr b="1"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 sz="1400" u="none" cap="none" strike="noStrike">
                <a:solidFill>
                  <a:srgbClr val="000000"/>
                </a:solidFill>
                <a:latin typeface="Lato"/>
                <a:ea typeface="Lato"/>
                <a:cs typeface="Lato"/>
                <a:sym typeface="Lato"/>
              </a:rPr>
              <a:t>Not super complicated code</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 sz="1400" u="none" cap="none" strike="noStrike">
                <a:solidFill>
                  <a:srgbClr val="000000"/>
                </a:solidFill>
                <a:latin typeface="Lato"/>
                <a:ea typeface="Lato"/>
                <a:cs typeface="Lato"/>
                <a:sym typeface="Lato"/>
              </a:rPr>
              <a:t>Trace through if/else chain</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FF0000"/>
              </a:buClr>
              <a:buSzPts val="1400"/>
              <a:buFont typeface="Lato"/>
              <a:buChar char="-"/>
            </a:pPr>
            <a:r>
              <a:rPr b="0" i="0" lang="en" sz="1400" u="none" cap="none" strike="noStrike">
                <a:solidFill>
                  <a:srgbClr val="FF0000"/>
                </a:solidFill>
                <a:latin typeface="Lato"/>
                <a:ea typeface="Lato"/>
                <a:cs typeface="Lato"/>
                <a:sym typeface="Lato"/>
              </a:rPr>
              <a:t>RISK: bug in trace code!</a:t>
            </a:r>
            <a:endParaRPr b="0" i="0" sz="1400" u="none" cap="none" strike="noStrike">
              <a:solidFill>
                <a:srgbClr val="FF0000"/>
              </a:solidFill>
              <a:latin typeface="Lato"/>
              <a:ea typeface="Lato"/>
              <a:cs typeface="Lato"/>
              <a:sym typeface="Lato"/>
            </a:endParaRPr>
          </a:p>
        </p:txBody>
      </p:sp>
      <p:sp>
        <p:nvSpPr>
          <p:cNvPr id="131" name="Google Shape;131;p6"/>
          <p:cNvSpPr txBox="1"/>
          <p:nvPr/>
        </p:nvSpPr>
        <p:spPr>
          <a:xfrm>
            <a:off x="4572000" y="1804425"/>
            <a:ext cx="2404500" cy="82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Lato"/>
                <a:ea typeface="Lato"/>
                <a:cs typeface="Lato"/>
                <a:sym typeface="Lato"/>
              </a:rPr>
              <a:t>BAD</a:t>
            </a:r>
            <a:endParaRPr b="1"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 sz="1400" u="none" cap="none" strike="noStrike">
                <a:solidFill>
                  <a:srgbClr val="000000"/>
                </a:solidFill>
                <a:latin typeface="Lato"/>
                <a:ea typeface="Lato"/>
                <a:cs typeface="Lato"/>
                <a:sym typeface="Lato"/>
              </a:rPr>
              <a:t>Prints out series of unhelpful information</a:t>
            </a:r>
            <a:endParaRPr b="0" i="0" sz="1400" u="none" cap="none" strike="noStrike">
              <a:solidFill>
                <a:srgbClr val="000000"/>
              </a:solidFill>
              <a:latin typeface="Lato"/>
              <a:ea typeface="Lato"/>
              <a:cs typeface="Lato"/>
              <a:sym typeface="Lato"/>
            </a:endParaRPr>
          </a:p>
        </p:txBody>
      </p:sp>
      <p:cxnSp>
        <p:nvCxnSpPr>
          <p:cNvPr id="132" name="Google Shape;132;p6"/>
          <p:cNvCxnSpPr>
            <a:stCxn id="131" idx="3"/>
          </p:cNvCxnSpPr>
          <p:nvPr/>
        </p:nvCxnSpPr>
        <p:spPr>
          <a:xfrm flipH="1" rot="10800000">
            <a:off x="6976500" y="2207625"/>
            <a:ext cx="729900" cy="7800"/>
          </a:xfrm>
          <a:prstGeom prst="straightConnector1">
            <a:avLst/>
          </a:prstGeom>
          <a:noFill/>
          <a:ln cap="flat" cmpd="sng" w="28575">
            <a:solidFill>
              <a:schemeClr val="accent3"/>
            </a:solidFill>
            <a:prstDash val="solid"/>
            <a:round/>
            <a:headEnd len="sm" w="sm" type="none"/>
            <a:tailEnd len="med" w="med" type="triangle"/>
          </a:ln>
        </p:spPr>
      </p:cxnSp>
      <p:cxnSp>
        <p:nvCxnSpPr>
          <p:cNvPr id="133" name="Google Shape;133;p6"/>
          <p:cNvCxnSpPr>
            <a:stCxn id="130" idx="1"/>
          </p:cNvCxnSpPr>
          <p:nvPr/>
        </p:nvCxnSpPr>
        <p:spPr>
          <a:xfrm flipH="1">
            <a:off x="3020775" y="4547575"/>
            <a:ext cx="610200" cy="13800"/>
          </a:xfrm>
          <a:prstGeom prst="straightConnector1">
            <a:avLst/>
          </a:prstGeom>
          <a:noFill/>
          <a:ln cap="flat" cmpd="sng" w="28575">
            <a:solidFill>
              <a:schemeClr val="accent3"/>
            </a:solidFill>
            <a:prstDash val="solid"/>
            <a:round/>
            <a:headEnd len="sm" w="sm" type="none"/>
            <a:tailEnd len="med" w="med" type="triangle"/>
          </a:ln>
        </p:spPr>
      </p:cxnSp>
      <p:cxnSp>
        <p:nvCxnSpPr>
          <p:cNvPr id="134" name="Google Shape;134;p6"/>
          <p:cNvCxnSpPr>
            <a:stCxn id="130" idx="0"/>
            <a:endCxn id="124" idx="2"/>
          </p:cNvCxnSpPr>
          <p:nvPr/>
        </p:nvCxnSpPr>
        <p:spPr>
          <a:xfrm flipH="1" rot="5400000">
            <a:off x="4590075" y="3668125"/>
            <a:ext cx="533700" cy="403200"/>
          </a:xfrm>
          <a:prstGeom prst="bentConnector3">
            <a:avLst>
              <a:gd fmla="val 50000" name="adj1"/>
            </a:avLst>
          </a:prstGeom>
          <a:noFill/>
          <a:ln cap="flat" cmpd="sng" w="28575">
            <a:solidFill>
              <a:schemeClr val="accent3"/>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Debugging Memory: Valgrind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Valgrind</a:t>
            </a:r>
            <a:endParaRPr/>
          </a:p>
        </p:txBody>
      </p:sp>
      <p:sp>
        <p:nvSpPr>
          <p:cNvPr id="145" name="Google Shape;145;p8"/>
          <p:cNvSpPr txBox="1"/>
          <p:nvPr>
            <p:ph idx="1" type="body"/>
          </p:nvPr>
        </p:nvSpPr>
        <p:spPr>
          <a:xfrm>
            <a:off x="316225" y="1926475"/>
            <a:ext cx="5136000" cy="30645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
              <a:t>Tool for debugging, memory leak detection, and profiling</a:t>
            </a:r>
            <a:endParaRPr/>
          </a:p>
          <a:p>
            <a:pPr indent="-311150" lvl="0" marL="457200" rtl="0" algn="l">
              <a:lnSpc>
                <a:spcPct val="115000"/>
              </a:lnSpc>
              <a:spcBef>
                <a:spcPts val="0"/>
              </a:spcBef>
              <a:spcAft>
                <a:spcPts val="0"/>
              </a:spcAft>
              <a:buSzPts val="1300"/>
              <a:buChar char="●"/>
            </a:pPr>
            <a:r>
              <a:rPr lang="en"/>
              <a:t>Valgrind flags errors that don’t appear without valgrind</a:t>
            </a:r>
            <a:endParaRPr/>
          </a:p>
          <a:p>
            <a:pPr indent="0" lvl="0" marL="0" rtl="0" algn="l">
              <a:lnSpc>
                <a:spcPct val="115000"/>
              </a:lnSpc>
              <a:spcBef>
                <a:spcPts val="1600"/>
              </a:spcBef>
              <a:spcAft>
                <a:spcPts val="0"/>
              </a:spcAft>
              <a:buSzPts val="1300"/>
              <a:buNone/>
            </a:pPr>
            <a:r>
              <a:rPr lang="en"/>
              <a:t>Using valgrind (Make sure Valgrind is installed):</a:t>
            </a:r>
            <a:endParaRPr b="1" sz="1000">
              <a:latin typeface="Courier New"/>
              <a:ea typeface="Courier New"/>
              <a:cs typeface="Courier New"/>
              <a:sym typeface="Courier New"/>
            </a:endParaRPr>
          </a:p>
          <a:p>
            <a:pPr indent="0" lvl="0" marL="0" rtl="0" algn="l">
              <a:lnSpc>
                <a:spcPct val="115000"/>
              </a:lnSpc>
              <a:spcBef>
                <a:spcPts val="0"/>
              </a:spcBef>
              <a:spcAft>
                <a:spcPts val="0"/>
              </a:spcAft>
              <a:buSzPts val="1300"/>
              <a:buNone/>
            </a:pPr>
            <a:r>
              <a:rPr b="1" lang="en" sz="1000">
                <a:latin typeface="Courier New"/>
                <a:ea typeface="Courier New"/>
                <a:cs typeface="Courier New"/>
                <a:sym typeface="Courier New"/>
              </a:rPr>
              <a:t>$ valgrind ./a.out</a:t>
            </a:r>
            <a:endParaRPr b="1" sz="1000">
              <a:latin typeface="Courier New"/>
              <a:ea typeface="Courier New"/>
              <a:cs typeface="Courier New"/>
              <a:sym typeface="Courier New"/>
            </a:endParaRPr>
          </a:p>
          <a:p>
            <a:pPr indent="0" lvl="0" marL="0" rtl="0" algn="l">
              <a:lnSpc>
                <a:spcPct val="115000"/>
              </a:lnSpc>
              <a:spcBef>
                <a:spcPts val="0"/>
              </a:spcBef>
              <a:spcAft>
                <a:spcPts val="0"/>
              </a:spcAft>
              <a:buSzPts val="1300"/>
              <a:buNone/>
            </a:pPr>
            <a:r>
              <a:rPr b="1" lang="en" sz="1000">
                <a:latin typeface="Courier New"/>
                <a:ea typeface="Courier New"/>
                <a:cs typeface="Courier New"/>
                <a:sym typeface="Courier New"/>
              </a:rPr>
              <a:t>...</a:t>
            </a:r>
            <a:endParaRPr b="1" sz="1000">
              <a:latin typeface="Courier New"/>
              <a:ea typeface="Courier New"/>
              <a:cs typeface="Courier New"/>
              <a:sym typeface="Courier New"/>
            </a:endParaRPr>
          </a:p>
          <a:p>
            <a:pPr indent="0" lvl="0" marL="0" rtl="0" algn="l">
              <a:lnSpc>
                <a:spcPct val="115000"/>
              </a:lnSpc>
              <a:spcBef>
                <a:spcPts val="0"/>
              </a:spcBef>
              <a:spcAft>
                <a:spcPts val="0"/>
              </a:spcAft>
              <a:buSzPts val="1300"/>
              <a:buNone/>
            </a:pPr>
            <a:r>
              <a:rPr b="1" lang="en" sz="1000">
                <a:latin typeface="Courier New"/>
                <a:ea typeface="Courier New"/>
                <a:cs typeface="Courier New"/>
                <a:sym typeface="Courier New"/>
              </a:rPr>
              <a:t>HEAP SUMMARY:</a:t>
            </a:r>
            <a:endParaRPr b="1" sz="1000">
              <a:latin typeface="Courier New"/>
              <a:ea typeface="Courier New"/>
              <a:cs typeface="Courier New"/>
              <a:sym typeface="Courier New"/>
            </a:endParaRPr>
          </a:p>
          <a:p>
            <a:pPr indent="0" lvl="0" marL="0" rtl="0" algn="l">
              <a:lnSpc>
                <a:spcPct val="115000"/>
              </a:lnSpc>
              <a:spcBef>
                <a:spcPts val="0"/>
              </a:spcBef>
              <a:spcAft>
                <a:spcPts val="0"/>
              </a:spcAft>
              <a:buSzPts val="1300"/>
              <a:buNone/>
            </a:pPr>
            <a:r>
              <a:rPr b="1" lang="en" sz="1000">
                <a:latin typeface="Courier New"/>
                <a:ea typeface="Courier New"/>
                <a:cs typeface="Courier New"/>
                <a:sym typeface="Courier New"/>
              </a:rPr>
              <a:t>==41495== in use at exit: 0 bytes in 0 blocks</a:t>
            </a:r>
            <a:endParaRPr b="1" sz="1000">
              <a:latin typeface="Courier New"/>
              <a:ea typeface="Courier New"/>
              <a:cs typeface="Courier New"/>
              <a:sym typeface="Courier New"/>
            </a:endParaRPr>
          </a:p>
          <a:p>
            <a:pPr indent="0" lvl="0" marL="0" rtl="0" algn="l">
              <a:lnSpc>
                <a:spcPct val="115000"/>
              </a:lnSpc>
              <a:spcBef>
                <a:spcPts val="0"/>
              </a:spcBef>
              <a:spcAft>
                <a:spcPts val="0"/>
              </a:spcAft>
              <a:buSzPts val="1300"/>
              <a:buNone/>
            </a:pPr>
            <a:r>
              <a:rPr b="1" lang="en" sz="1000">
                <a:latin typeface="Courier New"/>
                <a:ea typeface="Courier New"/>
                <a:cs typeface="Courier New"/>
                <a:sym typeface="Courier New"/>
              </a:rPr>
              <a:t>==41495== total heap usage: 1 allocs, 1 frees, 8 bytes allocated</a:t>
            </a:r>
            <a:endParaRPr b="1" sz="1000">
              <a:latin typeface="Courier New"/>
              <a:ea typeface="Courier New"/>
              <a:cs typeface="Courier New"/>
              <a:sym typeface="Courier New"/>
            </a:endParaRPr>
          </a:p>
          <a:p>
            <a:pPr indent="0" lvl="0" marL="0" rtl="0" algn="l">
              <a:lnSpc>
                <a:spcPct val="115000"/>
              </a:lnSpc>
              <a:spcBef>
                <a:spcPts val="0"/>
              </a:spcBef>
              <a:spcAft>
                <a:spcPts val="0"/>
              </a:spcAft>
              <a:buSzPts val="1300"/>
              <a:buNone/>
            </a:pPr>
            <a:r>
              <a:rPr b="1" lang="en" sz="1000">
                <a:latin typeface="Courier New"/>
                <a:ea typeface="Courier New"/>
                <a:cs typeface="Courier New"/>
                <a:sym typeface="Courier New"/>
              </a:rPr>
              <a:t>==41495==</a:t>
            </a:r>
            <a:endParaRPr b="1" sz="1000">
              <a:latin typeface="Courier New"/>
              <a:ea typeface="Courier New"/>
              <a:cs typeface="Courier New"/>
              <a:sym typeface="Courier New"/>
            </a:endParaRPr>
          </a:p>
          <a:p>
            <a:pPr indent="0" lvl="0" marL="0" rtl="0" algn="l">
              <a:lnSpc>
                <a:spcPct val="115000"/>
              </a:lnSpc>
              <a:spcBef>
                <a:spcPts val="0"/>
              </a:spcBef>
              <a:spcAft>
                <a:spcPts val="0"/>
              </a:spcAft>
              <a:buSzPts val="1300"/>
              <a:buNone/>
            </a:pPr>
            <a:r>
              <a:rPr b="1" lang="en" sz="1000">
                <a:latin typeface="Courier New"/>
                <a:ea typeface="Courier New"/>
                <a:cs typeface="Courier New"/>
                <a:sym typeface="Courier New"/>
              </a:rPr>
              <a:t>==41495== All heap blocks were freed --- no leaks are possible</a:t>
            </a:r>
            <a:endParaRPr b="1" sz="1000">
              <a:latin typeface="Courier New"/>
              <a:ea typeface="Courier New"/>
              <a:cs typeface="Courier New"/>
              <a:sym typeface="Courier New"/>
            </a:endParaRPr>
          </a:p>
          <a:p>
            <a:pPr indent="0" lvl="0" marL="0" rtl="0" algn="l">
              <a:lnSpc>
                <a:spcPct val="115000"/>
              </a:lnSpc>
              <a:spcBef>
                <a:spcPts val="0"/>
              </a:spcBef>
              <a:spcAft>
                <a:spcPts val="0"/>
              </a:spcAft>
              <a:buSzPts val="1300"/>
              <a:buNone/>
            </a:pPr>
            <a:r>
              <a:rPr b="1" lang="en" sz="1000">
                <a:latin typeface="Courier New"/>
                <a:ea typeface="Courier New"/>
                <a:cs typeface="Courier New"/>
                <a:sym typeface="Courier New"/>
              </a:rPr>
              <a:t>...</a:t>
            </a:r>
            <a:endParaRPr b="1" sz="1000">
              <a:latin typeface="Courier New"/>
              <a:ea typeface="Courier New"/>
              <a:cs typeface="Courier New"/>
              <a:sym typeface="Courier New"/>
            </a:endParaRPr>
          </a:p>
        </p:txBody>
      </p:sp>
      <p:graphicFrame>
        <p:nvGraphicFramePr>
          <p:cNvPr id="146" name="Google Shape;146;p8"/>
          <p:cNvGraphicFramePr/>
          <p:nvPr/>
        </p:nvGraphicFramePr>
        <p:xfrm>
          <a:off x="5355700" y="1394850"/>
          <a:ext cx="3000000" cy="3000000"/>
        </p:xfrm>
        <a:graphic>
          <a:graphicData uri="http://schemas.openxmlformats.org/drawingml/2006/table">
            <a:tbl>
              <a:tblPr>
                <a:noFill/>
                <a:tableStyleId>{EE05C022-70D4-40D5-BB45-EFC05DBEDF28}</a:tableStyleId>
              </a:tblPr>
              <a:tblGrid>
                <a:gridCol w="1926525"/>
                <a:gridCol w="1639700"/>
              </a:tblGrid>
              <a:tr h="289000">
                <a:tc gridSpan="2">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accent1"/>
                          </a:solidFill>
                          <a:latin typeface="Lato"/>
                          <a:ea typeface="Lato"/>
                          <a:cs typeface="Lato"/>
                          <a:sym typeface="Lato"/>
                        </a:rPr>
                        <a:t>Why use Valgrind?</a:t>
                      </a:r>
                      <a:endParaRPr sz="1200" u="none" cap="none" strike="noStrike">
                        <a:solidFill>
                          <a:schemeClr val="accent1"/>
                        </a:solidFill>
                        <a:latin typeface="Lato"/>
                        <a:ea typeface="Lato"/>
                        <a:cs typeface="Lato"/>
                        <a:sym typeface="Lato"/>
                      </a:endParaRPr>
                    </a:p>
                  </a:txBody>
                  <a:tcPr marT="91425" marB="91425" marR="91425" marL="91425" anchor="ctr">
                    <a:lnB cap="flat" cmpd="sng" w="9525">
                      <a:solidFill>
                        <a:srgbClr val="9E9E9E"/>
                      </a:solidFill>
                      <a:prstDash val="solid"/>
                      <a:round/>
                      <a:headEnd len="sm" w="sm" type="none"/>
                      <a:tailEnd len="sm" w="sm" type="none"/>
                    </a:lnB>
                  </a:tcPr>
                </a:tc>
                <a:tc hMerge="1"/>
              </a:tr>
              <a:tr h="26922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accent1"/>
                          </a:solidFill>
                          <a:latin typeface="Lato"/>
                          <a:ea typeface="Lato"/>
                          <a:cs typeface="Lato"/>
                          <a:sym typeface="Lato"/>
                        </a:rPr>
                        <a:t>When to Use</a:t>
                      </a:r>
                      <a:endParaRPr sz="1200" u="none" cap="none" strike="noStrike">
                        <a:solidFill>
                          <a:schemeClr val="accent1"/>
                        </a:solidFill>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accent1"/>
                          </a:solidFill>
                          <a:latin typeface="Lato"/>
                          <a:ea typeface="Lato"/>
                          <a:cs typeface="Lato"/>
                          <a:sym typeface="Lato"/>
                        </a:rPr>
                        <a:t>When Not to Use</a:t>
                      </a:r>
                      <a:endParaRPr sz="1200" u="none" cap="none" strike="noStrike">
                        <a:solidFill>
                          <a:schemeClr val="accent1"/>
                        </a:solidFill>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988800">
                <a:tc>
                  <a:txBody>
                    <a:bodyPr/>
                    <a:lstStyle/>
                    <a:p>
                      <a:pPr indent="-304800" lvl="0" marL="457200" marR="0" rtl="0" algn="l">
                        <a:lnSpc>
                          <a:spcPct val="100000"/>
                        </a:lnSpc>
                        <a:spcBef>
                          <a:spcPts val="0"/>
                        </a:spcBef>
                        <a:spcAft>
                          <a:spcPts val="0"/>
                        </a:spcAft>
                        <a:buClr>
                          <a:schemeClr val="accent1"/>
                        </a:buClr>
                        <a:buSzPts val="1200"/>
                        <a:buFont typeface="Lato"/>
                        <a:buChar char="●"/>
                      </a:pPr>
                      <a:r>
                        <a:rPr lang="en" sz="1200" u="none" cap="none" strike="noStrike">
                          <a:solidFill>
                            <a:schemeClr val="accent1"/>
                          </a:solidFill>
                          <a:latin typeface="Lato"/>
                          <a:ea typeface="Lato"/>
                          <a:cs typeface="Lato"/>
                          <a:sym typeface="Lato"/>
                        </a:rPr>
                        <a:t>Dealing with memory (especially dynamic memory allocation)</a:t>
                      </a:r>
                      <a:endParaRPr sz="1200" u="none" cap="none" strike="noStrike">
                        <a:solidFill>
                          <a:schemeClr val="accent1"/>
                        </a:solidFill>
                        <a:latin typeface="Lato"/>
                        <a:ea typeface="Lato"/>
                        <a:cs typeface="Lato"/>
                        <a:sym typeface="Lato"/>
                      </a:endParaRPr>
                    </a:p>
                    <a:p>
                      <a:pPr indent="-304800" lvl="0" marL="457200" marR="0" rtl="0" algn="l">
                        <a:lnSpc>
                          <a:spcPct val="100000"/>
                        </a:lnSpc>
                        <a:spcBef>
                          <a:spcPts val="0"/>
                        </a:spcBef>
                        <a:spcAft>
                          <a:spcPts val="0"/>
                        </a:spcAft>
                        <a:buClr>
                          <a:schemeClr val="accent1"/>
                        </a:buClr>
                        <a:buSzPts val="1200"/>
                        <a:buFont typeface="Lato"/>
                        <a:buChar char="●"/>
                      </a:pPr>
                      <a:r>
                        <a:rPr lang="en" sz="1200" u="none" cap="none" strike="noStrike">
                          <a:solidFill>
                            <a:schemeClr val="accent1"/>
                          </a:solidFill>
                          <a:latin typeface="Lato"/>
                          <a:ea typeface="Lato"/>
                          <a:cs typeface="Lato"/>
                          <a:sym typeface="Lato"/>
                        </a:rPr>
                        <a:t>Whenever bugs occur. Get instant feedback about what the bug is, where it occurred, and why.</a:t>
                      </a:r>
                      <a:endParaRPr sz="1200" u="none" cap="none" strike="noStrike">
                        <a:solidFill>
                          <a:schemeClr val="accent1"/>
                        </a:solidFill>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c>
                  <a:txBody>
                    <a:bodyPr/>
                    <a:lstStyle/>
                    <a:p>
                      <a:pPr indent="-304800" lvl="0" marL="457200" marR="0" rtl="0" algn="l">
                        <a:lnSpc>
                          <a:spcPct val="100000"/>
                        </a:lnSpc>
                        <a:spcBef>
                          <a:spcPts val="0"/>
                        </a:spcBef>
                        <a:spcAft>
                          <a:spcPts val="0"/>
                        </a:spcAft>
                        <a:buClr>
                          <a:schemeClr val="accent1"/>
                        </a:buClr>
                        <a:buSzPts val="1200"/>
                        <a:buFont typeface="Lato"/>
                        <a:buChar char="●"/>
                      </a:pPr>
                      <a:r>
                        <a:rPr lang="en" sz="1200" u="none" cap="none" strike="noStrike">
                          <a:solidFill>
                            <a:schemeClr val="accent1"/>
                          </a:solidFill>
                          <a:latin typeface="Lato"/>
                          <a:ea typeface="Lato"/>
                          <a:cs typeface="Lato"/>
                          <a:sym typeface="Lato"/>
                        </a:rPr>
                        <a:t>Program contains no invalid reads and writes and no leaked memory</a:t>
                      </a:r>
                      <a:endParaRPr sz="1200" u="none" cap="none" strike="noStrike">
                        <a:solidFill>
                          <a:schemeClr val="accent1"/>
                        </a:solidFill>
                        <a:latin typeface="Lato"/>
                        <a:ea typeface="Lato"/>
                        <a:cs typeface="Lato"/>
                        <a:sym typeface="Lato"/>
                      </a:endParaRPr>
                    </a:p>
                    <a:p>
                      <a:pPr indent="-304800" lvl="0" marL="457200" marR="0" rtl="0" algn="l">
                        <a:lnSpc>
                          <a:spcPct val="100000"/>
                        </a:lnSpc>
                        <a:spcBef>
                          <a:spcPts val="0"/>
                        </a:spcBef>
                        <a:spcAft>
                          <a:spcPts val="0"/>
                        </a:spcAft>
                        <a:buClr>
                          <a:schemeClr val="accent1"/>
                        </a:buClr>
                        <a:buSzPts val="1200"/>
                        <a:buFont typeface="Lato"/>
                        <a:buChar char="●"/>
                      </a:pPr>
                      <a:r>
                        <a:rPr lang="en" sz="1200" u="none" cap="none" strike="noStrike">
                          <a:solidFill>
                            <a:schemeClr val="accent1"/>
                          </a:solidFill>
                          <a:latin typeface="Lato"/>
                          <a:ea typeface="Lato"/>
                          <a:cs typeface="Lato"/>
                          <a:sym typeface="Lato"/>
                        </a:rPr>
                        <a:t>If the test case is inherently slow, then this is not a good choice</a:t>
                      </a:r>
                      <a:endParaRPr sz="1200" u="none" cap="none" strike="noStrike">
                        <a:solidFill>
                          <a:schemeClr val="accent1"/>
                        </a:solidFill>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9"/>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Running Valgrind</a:t>
            </a:r>
            <a:endParaRPr/>
          </a:p>
        </p:txBody>
      </p:sp>
      <p:sp>
        <p:nvSpPr>
          <p:cNvPr id="152" name="Google Shape;152;p9"/>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b="1" lang="en" sz="1650">
                <a:solidFill>
                  <a:srgbClr val="000000"/>
                </a:solidFill>
              </a:rPr>
              <a:t>Recommended Valgrind Options:</a:t>
            </a:r>
            <a:endParaRPr b="1" sz="1650">
              <a:solidFill>
                <a:srgbClr val="000000"/>
              </a:solidFill>
            </a:endParaRPr>
          </a:p>
          <a:p>
            <a:pPr indent="0" lvl="0" marL="0" rtl="0" algn="l">
              <a:lnSpc>
                <a:spcPct val="115000"/>
              </a:lnSpc>
              <a:spcBef>
                <a:spcPts val="1600"/>
              </a:spcBef>
              <a:spcAft>
                <a:spcPts val="0"/>
              </a:spcAft>
              <a:buSzPts val="1300"/>
              <a:buNone/>
            </a:pPr>
            <a:r>
              <a:rPr b="1" lang="en" sz="1650">
                <a:solidFill>
                  <a:srgbClr val="000000"/>
                </a:solidFill>
                <a:latin typeface="Courier New"/>
                <a:ea typeface="Courier New"/>
                <a:cs typeface="Courier New"/>
                <a:sym typeface="Courier New"/>
              </a:rPr>
              <a:t>$ valgrind -–leak-resolution=high –-leak-check=full –-show-reachable=yes –-track-fds=yes ./myProgram arg1 arg2</a:t>
            </a:r>
            <a:endParaRPr b="1" sz="1650">
              <a:solidFill>
                <a:srgbClr val="000000"/>
              </a:solidFill>
              <a:latin typeface="Courier New"/>
              <a:ea typeface="Courier New"/>
              <a:cs typeface="Courier New"/>
              <a:sym typeface="Courier New"/>
            </a:endParaRPr>
          </a:p>
          <a:p>
            <a:pPr indent="0" lvl="0" marL="0" rtl="0" algn="l">
              <a:lnSpc>
                <a:spcPct val="115000"/>
              </a:lnSpc>
              <a:spcBef>
                <a:spcPts val="1600"/>
              </a:spcBef>
              <a:spcAft>
                <a:spcPts val="1600"/>
              </a:spcAft>
              <a:buSzPts val="1300"/>
              <a:buNone/>
            </a:pPr>
            <a:r>
              <a:rPr lang="en" sz="1650">
                <a:solidFill>
                  <a:srgbClr val="000000"/>
                </a:solidFill>
              </a:rPr>
              <a:t>Feel free to look through </a:t>
            </a:r>
            <a:r>
              <a:rPr b="1" lang="en" sz="1650">
                <a:solidFill>
                  <a:srgbClr val="000000"/>
                </a:solidFill>
                <a:latin typeface="Courier New"/>
                <a:ea typeface="Courier New"/>
                <a:cs typeface="Courier New"/>
                <a:sym typeface="Courier New"/>
              </a:rPr>
              <a:t>$ man valgrind</a:t>
            </a:r>
            <a:r>
              <a:rPr lang="en" sz="1650">
                <a:solidFill>
                  <a:srgbClr val="000000"/>
                </a:solidFill>
              </a:rPr>
              <a:t> and play around with options</a:t>
            </a:r>
            <a:endParaRPr sz="165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