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0"/>
  </p:notesMasterIdLst>
  <p:handoutMasterIdLst>
    <p:handoutMasterId r:id="rId71"/>
  </p:handoutMasterIdLst>
  <p:sldIdLst>
    <p:sldId id="542" r:id="rId2"/>
    <p:sldId id="620" r:id="rId3"/>
    <p:sldId id="632" r:id="rId4"/>
    <p:sldId id="633" r:id="rId5"/>
    <p:sldId id="631" r:id="rId6"/>
    <p:sldId id="650" r:id="rId7"/>
    <p:sldId id="655" r:id="rId8"/>
    <p:sldId id="552" r:id="rId9"/>
    <p:sldId id="636" r:id="rId10"/>
    <p:sldId id="637" r:id="rId11"/>
    <p:sldId id="651" r:id="rId12"/>
    <p:sldId id="654" r:id="rId13"/>
    <p:sldId id="652" r:id="rId14"/>
    <p:sldId id="653" r:id="rId15"/>
    <p:sldId id="649" r:id="rId16"/>
    <p:sldId id="638" r:id="rId17"/>
    <p:sldId id="677" r:id="rId18"/>
    <p:sldId id="602" r:id="rId19"/>
    <p:sldId id="643" r:id="rId20"/>
    <p:sldId id="555" r:id="rId21"/>
    <p:sldId id="556" r:id="rId22"/>
    <p:sldId id="624" r:id="rId23"/>
    <p:sldId id="618" r:id="rId24"/>
    <p:sldId id="645" r:id="rId25"/>
    <p:sldId id="558" r:id="rId26"/>
    <p:sldId id="657" r:id="rId27"/>
    <p:sldId id="634" r:id="rId28"/>
    <p:sldId id="560" r:id="rId29"/>
    <p:sldId id="561" r:id="rId30"/>
    <p:sldId id="678" r:id="rId31"/>
    <p:sldId id="563" r:id="rId32"/>
    <p:sldId id="625" r:id="rId33"/>
    <p:sldId id="564" r:id="rId34"/>
    <p:sldId id="571" r:id="rId35"/>
    <p:sldId id="626" r:id="rId36"/>
    <p:sldId id="679" r:id="rId37"/>
    <p:sldId id="658" r:id="rId38"/>
    <p:sldId id="566" r:id="rId39"/>
    <p:sldId id="680" r:id="rId40"/>
    <p:sldId id="681" r:id="rId41"/>
    <p:sldId id="617" r:id="rId42"/>
    <p:sldId id="685" r:id="rId43"/>
    <p:sldId id="568" r:id="rId44"/>
    <p:sldId id="686" r:id="rId45"/>
    <p:sldId id="687" r:id="rId46"/>
    <p:sldId id="628" r:id="rId47"/>
    <p:sldId id="688" r:id="rId48"/>
    <p:sldId id="660" r:id="rId49"/>
    <p:sldId id="682" r:id="rId50"/>
    <p:sldId id="683" r:id="rId51"/>
    <p:sldId id="684" r:id="rId52"/>
    <p:sldId id="661" r:id="rId53"/>
    <p:sldId id="662" r:id="rId54"/>
    <p:sldId id="663" r:id="rId55"/>
    <p:sldId id="664" r:id="rId56"/>
    <p:sldId id="665" r:id="rId57"/>
    <p:sldId id="666" r:id="rId58"/>
    <p:sldId id="667" r:id="rId59"/>
    <p:sldId id="668" r:id="rId60"/>
    <p:sldId id="669" r:id="rId61"/>
    <p:sldId id="670" r:id="rId62"/>
    <p:sldId id="671" r:id="rId63"/>
    <p:sldId id="672" r:id="rId64"/>
    <p:sldId id="673" r:id="rId65"/>
    <p:sldId id="674" r:id="rId66"/>
    <p:sldId id="675" r:id="rId67"/>
    <p:sldId id="676" r:id="rId68"/>
    <p:sldId id="611" r:id="rId69"/>
  </p:sldIdLst>
  <p:sldSz cx="9144000" cy="6858000" type="screen4x3"/>
  <p:notesSz cx="6985000" cy="9283700"/>
  <p:custDataLst>
    <p:tags r:id="rId7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EAEAFA"/>
    <a:srgbClr val="D6D6F5"/>
    <a:srgbClr val="F7F5CD"/>
    <a:srgbClr val="D5F1CF"/>
    <a:srgbClr val="000000"/>
    <a:srgbClr val="9D3E40"/>
    <a:srgbClr val="990000"/>
    <a:srgbClr val="F1C7C7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583" autoAdjust="0"/>
    <p:restoredTop sz="94626" autoAdjust="0"/>
  </p:normalViewPr>
  <p:slideViewPr>
    <p:cSldViewPr snapToGrid="0">
      <p:cViewPr varScale="1">
        <p:scale>
          <a:sx n="116" d="100"/>
          <a:sy n="116" d="100"/>
        </p:scale>
        <p:origin x="1071" y="63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gs" Target="tags/tag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0561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0561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1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27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22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721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12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768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137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65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104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4651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9343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2051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</a:t>
            </a:r>
            <a:r>
              <a:rPr lang="en-US" baseline="0" dirty="0"/>
              <a:t> computers, etc.  Ask students to sketch out the code.</a:t>
            </a:r>
          </a:p>
          <a:p>
            <a:r>
              <a:rPr lang="en-US" baseline="0" dirty="0"/>
              <a:t>Producer thread() { x = </a:t>
            </a:r>
            <a:r>
              <a:rPr lang="en-US" baseline="0" dirty="0" err="1"/>
              <a:t>buf</a:t>
            </a:r>
            <a:r>
              <a:rPr lang="en-US" baseline="0" dirty="0"/>
              <a:t>; … do stuff}</a:t>
            </a:r>
          </a:p>
          <a:p>
            <a:r>
              <a:rPr lang="en-US" baseline="0" dirty="0"/>
              <a:t>Consumer thread() {do stuff … </a:t>
            </a:r>
            <a:r>
              <a:rPr lang="en-US" baseline="0" dirty="0" err="1"/>
              <a:t>buf</a:t>
            </a:r>
            <a:r>
              <a:rPr lang="en-US" baseline="0" dirty="0"/>
              <a:t> = x; }</a:t>
            </a:r>
          </a:p>
          <a:p>
            <a:endParaRPr lang="en-US" dirty="0"/>
          </a:p>
          <a:p>
            <a:r>
              <a:rPr lang="en-US" dirty="0"/>
              <a:t>P -&gt;</a:t>
            </a:r>
            <a:r>
              <a:rPr lang="en-US" baseline="0" dirty="0"/>
              <a:t> Acquire / decrement</a:t>
            </a:r>
          </a:p>
          <a:p>
            <a:r>
              <a:rPr lang="en-US" baseline="0" dirty="0"/>
              <a:t>V -&gt; Release / Increment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115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2914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9581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0210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2647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246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22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681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24383/quizzes/67234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/>
              <a:t>Synchronization: Basics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23</a:t>
            </a:r>
            <a:r>
              <a:rPr lang="en-US" sz="2000" b="0" baseline="30000" dirty="0"/>
              <a:t>rd</a:t>
            </a:r>
            <a:r>
              <a:rPr lang="en-US" sz="2000" b="0" dirty="0"/>
              <a:t> Lecture, November 18, 2021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403761" y="2588825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334987" y="3275615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605641" y="3289469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Model: Actual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1977726"/>
          </a:xfrm>
        </p:spPr>
        <p:txBody>
          <a:bodyPr/>
          <a:lstStyle/>
          <a:p>
            <a:r>
              <a:rPr lang="en-US" dirty="0"/>
              <a:t>Separation of data is not strictly enforced:</a:t>
            </a:r>
          </a:p>
          <a:p>
            <a:pPr lvl="1"/>
            <a:r>
              <a:rPr lang="en-US" dirty="0"/>
              <a:t>Register values are truly separate and 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>
                <a:solidFill>
                  <a:srgbClr val="C00000"/>
                </a:solidFill>
              </a:rPr>
              <a:t>The mismatch between the conceptual and operation model </a:t>
            </a:r>
            <a:br>
              <a:rPr lang="en-US" i="1" dirty="0">
                <a:solidFill>
                  <a:srgbClr val="C00000"/>
                </a:solidFill>
              </a:rPr>
            </a:br>
            <a:r>
              <a:rPr lang="en-US" i="1" dirty="0">
                <a:solidFill>
                  <a:srgbClr val="C00000"/>
                </a:solidFill>
              </a:rPr>
              <a:t>is a source of confusion and errors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26107" y="404350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" name="Rectangle 12"/>
          <p:cNvSpPr>
            <a:spLocks noChangeAspect="1" noChangeArrowheads="1"/>
          </p:cNvSpPr>
          <p:nvPr/>
        </p:nvSpPr>
        <p:spPr bwMode="auto">
          <a:xfrm>
            <a:off x="749258" y="2696057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1132432" y="332428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70931" y="3110038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231721" y="3676836"/>
            <a:ext cx="2232025" cy="1686361"/>
            <a:chOff x="5946775" y="4650609"/>
            <a:chExt cx="2232025" cy="1686361"/>
          </a:xfrm>
        </p:grpSpPr>
        <p:sp>
          <p:nvSpPr>
            <p:cNvPr id="12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13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4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5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6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7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455453" y="406261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478604" y="2710404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861778" y="334339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185060" y="2826331"/>
            <a:ext cx="4320639" cy="1769423"/>
            <a:chOff x="2185060" y="2826331"/>
            <a:chExt cx="4320639" cy="1769423"/>
          </a:xfrm>
        </p:grpSpPr>
        <p:cxnSp>
          <p:nvCxnSpPr>
            <p:cNvPr id="23" name="Straight Arrow Connector 22"/>
            <p:cNvCxnSpPr/>
            <p:nvPr/>
          </p:nvCxnSpPr>
          <p:spPr bwMode="auto">
            <a:xfrm>
              <a:off x="2422566" y="2826331"/>
              <a:ext cx="1282536" cy="11875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>
              <a:off x="2456212" y="2978731"/>
              <a:ext cx="3932712" cy="1617023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H="1" flipV="1">
              <a:off x="2185060" y="3051958"/>
              <a:ext cx="1448790" cy="1425039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5" name="Straight Arrow Connector 34"/>
            <p:cNvCxnSpPr/>
            <p:nvPr/>
          </p:nvCxnSpPr>
          <p:spPr bwMode="auto">
            <a:xfrm flipH="1" flipV="1">
              <a:off x="5140035" y="3038108"/>
              <a:ext cx="1365664" cy="1520042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</p:grpSp>
      <p:sp>
        <p:nvSpPr>
          <p:cNvPr id="44" name="TextBox 43"/>
          <p:cNvSpPr txBox="1"/>
          <p:nvPr/>
        </p:nvSpPr>
        <p:spPr>
          <a:xfrm flipH="1">
            <a:off x="6327766" y="2648198"/>
            <a:ext cx="2376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latin typeface="Calibri" pitchFamily="34" charset="0"/>
              </a:rPr>
              <a:t>Virtual Address Space </a:t>
            </a: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99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- Pedantic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287238"/>
            <a:ext cx="4819619" cy="452431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long*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 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7030A0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latin typeface="Courier New"/>
                <a:cs typeface="Courier New"/>
              </a:rPr>
              <a:t>      *p =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>
                <a:latin typeface="Courier New"/>
                <a:cs typeface="Courier New"/>
              </a:rPr>
              <a:t>p);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533459"/>
            <a:ext cx="376417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[*(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 *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Free(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2728" y="3959326"/>
            <a:ext cx="464017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void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check</a:t>
            </a:r>
            <a:r>
              <a:rPr lang="en-US" sz="1600" dirty="0">
                <a:latin typeface="Courier New"/>
                <a:cs typeface="Courier New"/>
              </a:rPr>
              <a:t>(void)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=0;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&lt;N;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 != 1)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("Failed at %d\n",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    exit(-1);</a:t>
            </a:r>
          </a:p>
          <a:p>
            <a:r>
              <a:rPr lang="en-US" sz="1600" dirty="0">
                <a:latin typeface="Courier New"/>
                <a:cs typeface="Courier New"/>
              </a:rPr>
              <a:t>     }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("OK\n");</a:t>
            </a:r>
          </a:p>
          <a:p>
            <a:r>
              <a:rPr lang="en-US" sz="1600" dirty="0">
                <a:latin typeface="Courier New"/>
                <a:cs typeface="Courier New"/>
              </a:rPr>
              <a:t>}  </a:t>
            </a:r>
          </a:p>
        </p:txBody>
      </p:sp>
    </p:spTree>
    <p:extLst>
      <p:ext uri="{BB962C8B-B14F-4D97-AF65-F5344CB8AC3E}">
        <p14:creationId xmlns:p14="http://schemas.microsoft.com/office/powerpoint/2010/main" val="2646636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- Pedantic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287238"/>
            <a:ext cx="4819619" cy="452431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long*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 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7030A0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latin typeface="Courier New"/>
                <a:cs typeface="Courier New"/>
              </a:rPr>
              <a:t>      *p =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>
                <a:latin typeface="Courier New"/>
                <a:cs typeface="Courier New"/>
              </a:rPr>
              <a:t>p);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533459"/>
            <a:ext cx="376417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[*(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 *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Free(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20928" y="3519948"/>
            <a:ext cx="39230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Use </a:t>
            </a:r>
            <a:r>
              <a:rPr lang="en-US" dirty="0" err="1">
                <a:latin typeface="Calibri" pitchFamily="34" charset="0"/>
              </a:rPr>
              <a:t>malloc</a:t>
            </a:r>
            <a:r>
              <a:rPr lang="en-US" dirty="0">
                <a:latin typeface="Calibri" pitchFamily="34" charset="0"/>
              </a:rPr>
              <a:t> to create a per thread heap allocated place in memory for the argument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Remember to free in thread!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Producer-consumer pattern</a:t>
            </a:r>
          </a:p>
        </p:txBody>
      </p:sp>
    </p:spTree>
    <p:extLst>
      <p:ext uri="{BB962C8B-B14F-4D97-AF65-F5344CB8AC3E}">
        <p14:creationId xmlns:p14="http://schemas.microsoft.com/office/powerpoint/2010/main" val="1286905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393878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Also OK!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5626" y="3519948"/>
            <a:ext cx="41983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Ok to Use cast since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sizeof</a:t>
            </a:r>
            <a:r>
              <a:rPr lang="en-US" dirty="0">
                <a:latin typeface="Calibri" pitchFamily="34" charset="0"/>
              </a:rPr>
              <a:t>(long) &lt;= </a:t>
            </a:r>
            <a:r>
              <a:rPr lang="en-US" dirty="0" err="1">
                <a:latin typeface="Calibri" pitchFamily="34" charset="0"/>
              </a:rPr>
              <a:t>sizeof</a:t>
            </a:r>
            <a:r>
              <a:rPr lang="en-US" dirty="0">
                <a:latin typeface="Calibri" pitchFamily="34" charset="0"/>
              </a:rPr>
              <a:t>(void*)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Cast does NOT change bits</a:t>
            </a:r>
          </a:p>
        </p:txBody>
      </p:sp>
    </p:spTree>
    <p:extLst>
      <p:ext uri="{BB962C8B-B14F-4D97-AF65-F5344CB8AC3E}">
        <p14:creationId xmlns:p14="http://schemas.microsoft.com/office/powerpoint/2010/main" val="3615679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>
                <a:latin typeface="Courier New"/>
                <a:cs typeface="Courier New"/>
              </a:rPr>
              <a:t>&amp;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640740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[*(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long*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</a:t>
            </a:r>
            <a:r>
              <a:rPr lang="en-US" dirty="0">
                <a:solidFill>
                  <a:srgbClr val="FF0000"/>
                </a:solidFill>
              </a:rPr>
              <a:t>WRONG!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20928" y="3519948"/>
            <a:ext cx="39230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+mn-lt"/>
                <a:cs typeface="Courier New" panose="02070309020205020404" pitchFamily="49" charset="0"/>
              </a:rPr>
              <a:t> </a:t>
            </a:r>
            <a:r>
              <a:rPr lang="en-US" dirty="0">
                <a:latin typeface="Calibri" pitchFamily="34" charset="0"/>
              </a:rPr>
              <a:t>points to same location for all threads!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Creates a data race!</a:t>
            </a:r>
          </a:p>
        </p:txBody>
      </p:sp>
    </p:spTree>
    <p:extLst>
      <p:ext uri="{BB962C8B-B14F-4D97-AF65-F5344CB8AC3E}">
        <p14:creationId xmlns:p14="http://schemas.microsoft.com/office/powerpoint/2010/main" val="1792895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Ways to Pass Thread </a:t>
            </a:r>
            <a:r>
              <a:rPr lang="en-US" dirty="0" err="1"/>
              <a:t>Arg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Malloc</a:t>
            </a:r>
            <a:r>
              <a:rPr lang="en-US" dirty="0"/>
              <a:t>/free</a:t>
            </a:r>
          </a:p>
          <a:p>
            <a:pPr lvl="1"/>
            <a:r>
              <a:rPr lang="en-US" dirty="0"/>
              <a:t>Producer </a:t>
            </a:r>
            <a:r>
              <a:rPr lang="en-US" dirty="0" err="1"/>
              <a:t>malloc’s</a:t>
            </a:r>
            <a:r>
              <a:rPr lang="en-US" dirty="0"/>
              <a:t> space, passes pointer to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dereferences pointer</a:t>
            </a:r>
          </a:p>
          <a:p>
            <a:r>
              <a:rPr lang="en-US" dirty="0" err="1"/>
              <a:t>Ptr</a:t>
            </a:r>
            <a:r>
              <a:rPr lang="en-US" dirty="0"/>
              <a:t> to stack slot</a:t>
            </a:r>
          </a:p>
          <a:p>
            <a:pPr lvl="1"/>
            <a:r>
              <a:rPr lang="en-US" dirty="0"/>
              <a:t>Producer passes address to producer’s stack in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dereferences pointer</a:t>
            </a:r>
          </a:p>
          <a:p>
            <a:r>
              <a:rPr lang="en-US" dirty="0"/>
              <a:t>Cast of </a:t>
            </a:r>
            <a:r>
              <a:rPr lang="en-US" dirty="0" err="1"/>
              <a:t>int</a:t>
            </a:r>
            <a:endParaRPr lang="en-US" dirty="0"/>
          </a:p>
          <a:p>
            <a:pPr lvl="1"/>
            <a:r>
              <a:rPr lang="en-US" dirty="0"/>
              <a:t>Producer casts an </a:t>
            </a:r>
            <a:r>
              <a:rPr lang="en-US" dirty="0" err="1"/>
              <a:t>int</a:t>
            </a:r>
            <a:r>
              <a:rPr lang="en-US" dirty="0"/>
              <a:t>/long to address in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casts void* argument back to </a:t>
            </a:r>
            <a:r>
              <a:rPr lang="en-US" dirty="0" err="1"/>
              <a:t>int</a:t>
            </a:r>
            <a:r>
              <a:rPr lang="en-US" dirty="0"/>
              <a:t>/long</a:t>
            </a:r>
          </a:p>
        </p:txBody>
      </p:sp>
    </p:spTree>
    <p:extLst>
      <p:ext uri="{BB962C8B-B14F-4D97-AF65-F5344CB8AC3E}">
        <p14:creationId xmlns:p14="http://schemas.microsoft.com/office/powerpoint/2010/main" val="1896686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0962" y="435678"/>
            <a:ext cx="8507016" cy="762000"/>
          </a:xfrm>
        </p:spPr>
        <p:txBody>
          <a:bodyPr/>
          <a:lstStyle/>
          <a:p>
            <a:r>
              <a:rPr lang="en-US" dirty="0"/>
              <a:t>Example Program to Illustrate Sharing</a:t>
            </a:r>
          </a:p>
        </p:txBody>
      </p:sp>
      <p:sp>
        <p:nvSpPr>
          <p:cNvPr id="929795" name="Rectangle 3"/>
          <p:cNvSpPr>
            <a:spLocks noChangeArrowheads="1"/>
          </p:cNvSpPr>
          <p:nvPr/>
        </p:nvSpPr>
        <p:spPr bwMode="auto">
          <a:xfrm>
            <a:off x="76200" y="1419285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29796" name="Rectangle 4"/>
          <p:cNvSpPr>
            <a:spLocks noChangeArrowheads="1"/>
          </p:cNvSpPr>
          <p:nvPr/>
        </p:nvSpPr>
        <p:spPr bwMode="auto">
          <a:xfrm>
            <a:off x="4572000" y="1447800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29797" name="Text Box 5"/>
          <p:cNvSpPr txBox="1">
            <a:spLocks noChangeArrowheads="1"/>
          </p:cNvSpPr>
          <p:nvPr/>
        </p:nvSpPr>
        <p:spPr bwMode="auto">
          <a:xfrm>
            <a:off x="4660665" y="3912512"/>
            <a:ext cx="4320614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latin typeface="+mn-lt"/>
              </a:rPr>
              <a:t>Peer threads reference main thread’s stack</a:t>
            </a:r>
          </a:p>
          <a:p>
            <a:r>
              <a:rPr lang="en-US" sz="1800" i="1" dirty="0">
                <a:latin typeface="+mn-lt"/>
              </a:rPr>
              <a:t>indirectly through global </a:t>
            </a:r>
            <a:r>
              <a:rPr lang="en-US" sz="1800" i="1" dirty="0" err="1">
                <a:latin typeface="+mn-lt"/>
              </a:rPr>
              <a:t>ptr</a:t>
            </a:r>
            <a:r>
              <a:rPr lang="en-US" sz="1800" i="1" dirty="0">
                <a:latin typeface="+mn-lt"/>
              </a:rPr>
              <a:t> variable</a:t>
            </a:r>
            <a:endParaRPr lang="en-US" sz="1800" dirty="0">
              <a:latin typeface="+mn-lt"/>
            </a:endParaRPr>
          </a:p>
        </p:txBody>
      </p:sp>
      <p:sp>
        <p:nvSpPr>
          <p:cNvPr id="929798" name="Line 6"/>
          <p:cNvSpPr>
            <a:spLocks noChangeShapeType="1"/>
          </p:cNvSpPr>
          <p:nvPr/>
        </p:nvSpPr>
        <p:spPr bwMode="auto">
          <a:xfrm flipH="1" flipV="1">
            <a:off x="6720751" y="3237186"/>
            <a:ext cx="232635" cy="6753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n>
                <a:solidFill>
                  <a:srgbClr val="FF0000"/>
                </a:solidFill>
              </a:ln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5879068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016331" y="2256311"/>
            <a:ext cx="5937663" cy="3710165"/>
            <a:chOff x="3016331" y="2256311"/>
            <a:chExt cx="5937663" cy="3710165"/>
          </a:xfrm>
        </p:grpSpPr>
        <p:sp>
          <p:nvSpPr>
            <p:cNvPr id="2" name="TextBox 1"/>
            <p:cNvSpPr txBox="1"/>
            <p:nvPr/>
          </p:nvSpPr>
          <p:spPr>
            <a:xfrm>
              <a:off x="5581403" y="5320145"/>
              <a:ext cx="33725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i="1">
                  <a:latin typeface="Calibri" pitchFamily="34" charset="0"/>
                </a:rPr>
                <a:t>A common </a:t>
              </a:r>
              <a:r>
                <a:rPr lang="en-US" sz="1800" i="1" dirty="0">
                  <a:latin typeface="Calibri" pitchFamily="34" charset="0"/>
                </a:rPr>
                <a:t>way to pass a single argument to a thread routine</a:t>
              </a: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H="1" flipV="1">
              <a:off x="3016331" y="5510150"/>
              <a:ext cx="2529446" cy="249382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 dirty="0">
                <a:ln>
                  <a:solidFill>
                    <a:srgbClr val="FF0000"/>
                  </a:solidFill>
                </a:ln>
                <a:latin typeface="Calibri" pitchFamily="34" charset="0"/>
              </a:endParaRPr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6103917" y="2256311"/>
              <a:ext cx="0" cy="3099459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 dirty="0">
                <a:ln>
                  <a:solidFill>
                    <a:srgbClr val="FF0000"/>
                  </a:solidFill>
                </a:ln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98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7" grpId="0"/>
      <p:bldP spid="92979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65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/>
              <a:t>Global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 Variable declared outside of a function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global variable</a:t>
            </a:r>
          </a:p>
          <a:p>
            <a:pPr lvl="1">
              <a:buNone/>
            </a:pPr>
            <a:endParaRPr lang="en-US" dirty="0"/>
          </a:p>
          <a:p>
            <a:r>
              <a:rPr lang="en-US" dirty="0"/>
              <a:t>Local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Variable declared inside function without 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Each thread stack contains one instance of each local variable</a:t>
            </a:r>
          </a:p>
          <a:p>
            <a:pPr lvl="1"/>
            <a:endParaRPr lang="en-US" dirty="0"/>
          </a:p>
          <a:p>
            <a:r>
              <a:rPr lang="en-US" dirty="0"/>
              <a:t>Local static variables</a:t>
            </a:r>
          </a:p>
          <a:p>
            <a:pPr lvl="1"/>
            <a:r>
              <a:rPr lang="en-US" i="1" dirty="0"/>
              <a:t>Def: </a:t>
            </a:r>
            <a:r>
              <a:rPr lang="en-US" dirty="0"/>
              <a:t> Variable declared inside  function with the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17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Threads review</a:t>
            </a:r>
          </a:p>
          <a:p>
            <a:r>
              <a:rPr lang="en-US" dirty="0">
                <a:solidFill>
                  <a:srgbClr val="7F7F7F"/>
                </a:solidFill>
              </a:rPr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  <p:extLst>
      <p:ext uri="{BB962C8B-B14F-4D97-AF65-F5344CB8AC3E}">
        <p14:creationId xmlns:p14="http://schemas.microsoft.com/office/powerpoint/2010/main" val="32177638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 flipH="1">
            <a:off x="987972" y="1450975"/>
            <a:ext cx="307429" cy="446141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6348823" y="4636088"/>
            <a:ext cx="128175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332912" y="1399401"/>
            <a:ext cx="4892494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tid.m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486549" y="1676400"/>
            <a:ext cx="2971799" cy="1295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509914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>
                <a:latin typeface="Courier New" pitchFamily="49" charset="0"/>
              </a:rPr>
              <a:t>myid.p0 </a:t>
            </a:r>
            <a:r>
              <a:rPr lang="en-US" sz="1800" dirty="0">
                <a:latin typeface="Calibri" pitchFamily="34" charset="0"/>
              </a:rPr>
              <a:t>[peer 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myid.p1 </a:t>
            </a:r>
            <a:r>
              <a:rPr lang="en-US" sz="1800" dirty="0">
                <a:latin typeface="Calibri" pitchFamily="34" charset="0"/>
              </a:rPr>
              <a:t>[peer 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6000749" y="2864732"/>
            <a:ext cx="476250" cy="1276076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286000" y="1676400"/>
            <a:ext cx="2172348" cy="1752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240302"/>
            <a:ext cx="7592093" cy="762000"/>
          </a:xfrm>
        </p:spPr>
        <p:txBody>
          <a:bodyPr/>
          <a:lstStyle/>
          <a:p>
            <a:r>
              <a:rPr lang="en-US" dirty="0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901714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447814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3734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6401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229149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49001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95002" y="3915904"/>
            <a:ext cx="4875600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};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msgs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);}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4865408" y="4100659"/>
            <a:ext cx="4278592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909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576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4663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80750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15235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Threads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variables are handy...</a:t>
            </a:r>
          </a:p>
          <a:p>
            <a:endParaRPr lang="en-US" dirty="0"/>
          </a:p>
          <a:p>
            <a:r>
              <a:rPr lang="en-US" dirty="0"/>
              <a:t>…but introduce the possibility of nasty </a:t>
            </a:r>
            <a:r>
              <a:rPr lang="en-US" i="1" dirty="0"/>
              <a:t>synchronization</a:t>
            </a:r>
            <a:r>
              <a:rPr lang="en-US" dirty="0"/>
              <a:t> errors.</a:t>
            </a:r>
          </a:p>
        </p:txBody>
      </p:sp>
    </p:spTree>
    <p:extLst>
      <p:ext uri="{BB962C8B-B14F-4D97-AF65-F5344CB8AC3E}">
        <p14:creationId xmlns:p14="http://schemas.microsoft.com/office/powerpoint/2010/main" val="20316240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257897" cy="2800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cnt++;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105400" y="4192250"/>
            <a:ext cx="3505200" cy="2605684"/>
            <a:chOff x="5105400" y="4192250"/>
            <a:chExt cx="3505200" cy="2605684"/>
          </a:xfrm>
        </p:grpSpPr>
        <p:sp>
          <p:nvSpPr>
            <p:cNvPr id="935941" name="Text Box 5"/>
            <p:cNvSpPr txBox="1">
              <a:spLocks noChangeArrowheads="1"/>
            </p:cNvSpPr>
            <p:nvPr/>
          </p:nvSpPr>
          <p:spPr bwMode="auto">
            <a:xfrm>
              <a:off x="5486400" y="4192250"/>
              <a:ext cx="2770410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 ./</a:t>
              </a:r>
              <a:r>
                <a:rPr lang="en-US" sz="1600" dirty="0" err="1">
                  <a:latin typeface="Courier New" pitchFamily="49" charset="0"/>
                </a:rPr>
                <a:t>badcnt</a:t>
              </a:r>
              <a:r>
                <a:rPr lang="en-US" sz="1600" dirty="0">
                  <a:latin typeface="Courier New" pitchFamily="49" charset="0"/>
                </a:rPr>
                <a:t> 10000</a:t>
              </a:r>
            </a:p>
            <a:p>
              <a:r>
                <a:rPr lang="en-US" sz="1600" dirty="0">
                  <a:latin typeface="Courier New" pitchFamily="49" charset="0"/>
                </a:rPr>
                <a:t>OK </a:t>
              </a:r>
              <a:r>
                <a:rPr lang="en-US" sz="1600" dirty="0" err="1">
                  <a:latin typeface="Courier New" pitchFamily="49" charset="0"/>
                </a:rPr>
                <a:t>cnt</a:t>
              </a:r>
              <a:r>
                <a:rPr lang="en-US" sz="1600" dirty="0">
                  <a:latin typeface="Courier New" pitchFamily="49" charset="0"/>
                </a:rPr>
                <a:t>=20000</a:t>
              </a:r>
            </a:p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 ./</a:t>
              </a:r>
              <a:r>
                <a:rPr lang="en-US" sz="1600" dirty="0" err="1">
                  <a:latin typeface="Courier New" pitchFamily="49" charset="0"/>
                </a:rPr>
                <a:t>badcnt</a:t>
              </a:r>
              <a:r>
                <a:rPr lang="en-US" sz="1600" dirty="0">
                  <a:latin typeface="Courier New" pitchFamily="49" charset="0"/>
                </a:rPr>
                <a:t> 10000</a:t>
              </a:r>
            </a:p>
            <a:p>
              <a:r>
                <a:rPr lang="en-US" sz="1600" dirty="0">
                  <a:latin typeface="Courier New" pitchFamily="49" charset="0"/>
                </a:rPr>
                <a:t>BOOM! </a:t>
              </a:r>
              <a:r>
                <a:rPr lang="en-US" sz="1600" dirty="0" err="1">
                  <a:latin typeface="Courier New" pitchFamily="49" charset="0"/>
                </a:rPr>
                <a:t>cnt</a:t>
              </a:r>
              <a:r>
                <a:rPr lang="en-US" sz="1600" dirty="0">
                  <a:latin typeface="Courier New" pitchFamily="49" charset="0"/>
                </a:rPr>
                <a:t>=13051</a:t>
              </a:r>
            </a:p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</a:t>
              </a:r>
            </a:p>
          </p:txBody>
        </p:sp>
        <p:sp>
          <p:nvSpPr>
            <p:cNvPr id="935942" name="Text Box 6"/>
            <p:cNvSpPr txBox="1">
              <a:spLocks noChangeArrowheads="1"/>
            </p:cNvSpPr>
            <p:nvPr/>
          </p:nvSpPr>
          <p:spPr bwMode="auto">
            <a:xfrm>
              <a:off x="5105400" y="5689938"/>
              <a:ext cx="3505200" cy="110799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dirty="0" err="1">
                  <a:latin typeface="Courier New" pitchFamily="49" charset="0"/>
                </a:rPr>
                <a:t>cnt</a:t>
              </a:r>
              <a:r>
                <a:rPr lang="en-US" dirty="0">
                  <a:latin typeface="Calibri" pitchFamily="34" charset="0"/>
                </a:rPr>
                <a:t> should equal 20,000.</a:t>
              </a:r>
            </a:p>
            <a:p>
              <a:pPr algn="ctr"/>
              <a:endParaRPr lang="en-US" sz="1800" dirty="0">
                <a:latin typeface="Calibri" pitchFamily="34" charset="0"/>
              </a:endParaRPr>
            </a:p>
            <a:p>
              <a:pPr algn="ctr"/>
              <a:r>
                <a:rPr lang="en-US" dirty="0">
                  <a:solidFill>
                    <a:srgbClr val="9D3E40"/>
                  </a:solidFill>
                  <a:latin typeface="Calibri" pitchFamily="34" charset="0"/>
                </a:rPr>
                <a:t>What went wrong?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4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71586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828800" y="124923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 for counter loop in thread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2209800" y="3121224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8" name="AutoShape 381"/>
          <p:cNvSpPr>
            <a:spLocks noChangeAspect="1"/>
          </p:cNvSpPr>
          <p:nvPr/>
        </p:nvSpPr>
        <p:spPr bwMode="auto">
          <a:xfrm flipH="1">
            <a:off x="5922650" y="3436099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Text Box 382"/>
          <p:cNvSpPr txBox="1">
            <a:spLocks noChangeArrowheads="1"/>
          </p:cNvSpPr>
          <p:nvPr/>
        </p:nvSpPr>
        <p:spPr bwMode="auto">
          <a:xfrm>
            <a:off x="5979215" y="3507004"/>
            <a:ext cx="10550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+mn-lt"/>
              </a:rPr>
              <a:t>H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i="1" dirty="0">
                <a:latin typeface="+mn-lt"/>
              </a:rPr>
              <a:t> </a:t>
            </a:r>
            <a:r>
              <a:rPr lang="en-US" sz="1800" dirty="0">
                <a:latin typeface="+mn-lt"/>
              </a:rPr>
              <a:t>: Head</a:t>
            </a:r>
          </a:p>
        </p:txBody>
      </p:sp>
      <p:sp>
        <p:nvSpPr>
          <p:cNvPr id="30" name="Text Box 383"/>
          <p:cNvSpPr txBox="1">
            <a:spLocks noChangeArrowheads="1"/>
          </p:cNvSpPr>
          <p:nvPr/>
        </p:nvSpPr>
        <p:spPr bwMode="auto">
          <a:xfrm>
            <a:off x="5979215" y="5739385"/>
            <a:ext cx="7908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600" i="1" dirty="0">
                <a:latin typeface="+mn-lt"/>
              </a:rPr>
              <a:t>T</a:t>
            </a:r>
            <a:r>
              <a:rPr lang="en-US" sz="1600" i="1" baseline="-25000" dirty="0">
                <a:latin typeface="+mn-lt"/>
              </a:rPr>
              <a:t>i</a:t>
            </a:r>
            <a:r>
              <a:rPr lang="en-US" sz="1600" dirty="0">
                <a:latin typeface="+mn-lt"/>
              </a:rPr>
              <a:t> : Tail</a:t>
            </a: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2212483" y="4290240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2212483" y="5390895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3" name="Text Box 387"/>
          <p:cNvSpPr txBox="1">
            <a:spLocks noChangeArrowheads="1"/>
          </p:cNvSpPr>
          <p:nvPr/>
        </p:nvSpPr>
        <p:spPr bwMode="auto">
          <a:xfrm>
            <a:off x="5979215" y="4443985"/>
            <a:ext cx="16507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L</a:t>
            </a:r>
            <a:r>
              <a:rPr lang="en-US" sz="1800" i="1" baseline="-25000" dirty="0">
                <a:latin typeface="+mn-lt"/>
              </a:rPr>
              <a:t>i  </a:t>
            </a:r>
            <a:r>
              <a:rPr lang="en-US" sz="1800" dirty="0">
                <a:latin typeface="+mn-lt"/>
              </a:rPr>
              <a:t>: Load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 err="1">
                <a:latin typeface="+mn-lt"/>
              </a:rPr>
              <a:t>U</a:t>
            </a:r>
            <a:r>
              <a:rPr lang="en-US" sz="1800" i="1" baseline="-25000" dirty="0" err="1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Update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>
                <a:latin typeface="+mn-lt"/>
              </a:rPr>
              <a:t>S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Store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2674993" y="2688224"/>
            <a:ext cx="2682568" cy="426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 err="1"/>
              <a:t>Asm</a:t>
            </a:r>
            <a:r>
              <a:rPr lang="en-US" i="1" dirty="0"/>
              <a:t> code for thread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35" name="AutoShape 381"/>
          <p:cNvSpPr>
            <a:spLocks noChangeAspect="1"/>
          </p:cNvSpPr>
          <p:nvPr/>
        </p:nvSpPr>
        <p:spPr bwMode="auto">
          <a:xfrm flipH="1">
            <a:off x="5869265" y="4327552"/>
            <a:ext cx="146219" cy="1017567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6" name="AutoShape 381"/>
          <p:cNvSpPr>
            <a:spLocks noChangeAspect="1"/>
          </p:cNvSpPr>
          <p:nvPr/>
        </p:nvSpPr>
        <p:spPr bwMode="auto">
          <a:xfrm flipH="1">
            <a:off x="5922650" y="5720508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</a:t>
            </a:r>
            <a:r>
              <a:rPr lang="en-US" dirty="0">
                <a:solidFill>
                  <a:srgbClr val="00B050"/>
                </a:solidFill>
              </a:rPr>
              <a:t>sequentially consistent* </a:t>
            </a:r>
            <a:r>
              <a:rPr lang="en-US" dirty="0"/>
              <a:t>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Text Box 48">
            <a:extLst>
              <a:ext uri="{FF2B5EF4-FFF2-40B4-BE49-F238E27FC236}">
                <a16:creationId xmlns:a16="http://schemas.microsoft.com/office/drawing/2014/main" id="{A3427235-7756-4482-96AC-FCF702D02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973" y="6179622"/>
            <a:ext cx="8490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*For now.  In reality, on x86 even non-sequentially consistent </a:t>
            </a:r>
            <a:r>
              <a:rPr lang="en-US" sz="1800" i="1" dirty="0" err="1">
                <a:solidFill>
                  <a:srgbClr val="00B050"/>
                </a:solidFill>
                <a:latin typeface="Calibri" pitchFamily="34" charset="0"/>
              </a:rPr>
              <a:t>interleavings</a:t>
            </a: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 are possible </a:t>
            </a:r>
          </a:p>
        </p:txBody>
      </p:sp>
    </p:spTree>
    <p:extLst>
      <p:ext uri="{BB962C8B-B14F-4D97-AF65-F5344CB8AC3E}">
        <p14:creationId xmlns:p14="http://schemas.microsoft.com/office/powerpoint/2010/main" val="391900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  <p:bldP spid="6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1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2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15595747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9870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5755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endParaRPr lang="en-US" dirty="0"/>
          </a:p>
          <a:p>
            <a:pPr marL="344488" indent="-344488" algn="ctr">
              <a:buNone/>
            </a:pPr>
            <a:endParaRPr lang="en-US" dirty="0"/>
          </a:p>
          <a:p>
            <a:r>
              <a:rPr lang="en-US" dirty="0"/>
              <a:t>We can analyze the behavior using a </a:t>
            </a:r>
            <a:r>
              <a:rPr lang="en-US" i="1" dirty="0">
                <a:solidFill>
                  <a:srgbClr val="C00000"/>
                </a:solidFill>
              </a:rPr>
              <a:t>progress graph</a:t>
            </a: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1617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7502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29200" y="4267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Stack</a:t>
              </a: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Run-time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682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354 L 1.66667E-6 0.1924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3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5066 L 3.05556E-6 3.3796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841639" y="2345392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  <p:sp>
        <p:nvSpPr>
          <p:cNvPr id="99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7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8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09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0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1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2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3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4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5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6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7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8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119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1" name="Oval 12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8" name="Oval 12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35" name="Oval 134"/>
          <p:cNvSpPr/>
          <p:nvPr/>
        </p:nvSpPr>
        <p:spPr bwMode="auto">
          <a:xfrm>
            <a:off x="2330840" y="562292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 bwMode="auto">
          <a:xfrm>
            <a:off x="2330840" y="492887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 bwMode="auto">
          <a:xfrm>
            <a:off x="2330840" y="423481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8" name="Oval 137"/>
          <p:cNvSpPr/>
          <p:nvPr/>
        </p:nvSpPr>
        <p:spPr bwMode="auto">
          <a:xfrm>
            <a:off x="2330840" y="354076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9" name="Oval 138"/>
          <p:cNvSpPr/>
          <p:nvPr/>
        </p:nvSpPr>
        <p:spPr bwMode="auto">
          <a:xfrm>
            <a:off x="2330840" y="2846705"/>
            <a:ext cx="76200" cy="76200"/>
          </a:xfrm>
          <a:prstGeom prst="ellipse">
            <a:avLst/>
          </a:prstGeom>
          <a:solidFill>
            <a:srgbClr val="C00000"/>
          </a:solidFill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 bwMode="auto">
          <a:xfrm>
            <a:off x="2330840" y="215265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grpSp>
        <p:nvGrpSpPr>
          <p:cNvPr id="141" name="Group 140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2" name="Oval 14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9" name="Oval 14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6" name="Oval 1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07463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57018" y="2779305"/>
            <a:ext cx="4900782" cy="1834000"/>
          </a:xfrm>
          <a:prstGeom prst="rect">
            <a:avLst/>
          </a:prstGeom>
          <a:solidFill>
            <a:srgbClr val="D5F1CF">
              <a:alpha val="41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 bwMode="auto">
          <a:xfrm rot="5400000">
            <a:off x="504081" y="2993005"/>
            <a:ext cx="4900782" cy="1834000"/>
          </a:xfrm>
          <a:prstGeom prst="rect">
            <a:avLst/>
          </a:prstGeom>
          <a:solidFill>
            <a:srgbClr val="D6D6F5">
              <a:alpha val="60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606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critical section </a:t>
            </a:r>
            <a:r>
              <a:rPr lang="en-US" sz="1800" dirty="0">
                <a:latin typeface="Calibri" pitchFamily="34" charset="0"/>
              </a:rPr>
              <a:t>with respect to the shared variable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critical sections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some shared variable) should not be interleaved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45937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72787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does not enter any unsafe region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 correct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is safe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8" grpId="0" animBg="1"/>
      <p:bldP spid="95" grpId="0" animBg="1"/>
      <p:bldP spid="102" grpId="0" animBg="1"/>
      <p:bldP spid="109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/>
      <p:bldP spid="122" grpId="0" animBg="1"/>
      <p:bldP spid="123" grpId="0" animBg="1"/>
      <p:bldP spid="124" grpId="0" animBg="1"/>
      <p:bldP spid="125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726205"/>
              </p:ext>
            </p:extLst>
          </p:nvPr>
        </p:nvGraphicFramePr>
        <p:xfrm>
          <a:off x="4760813" y="3823186"/>
          <a:ext cx="444338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cnt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niters.m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tid1.m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80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212669"/>
              </p:ext>
            </p:extLst>
          </p:nvPr>
        </p:nvGraphicFramePr>
        <p:xfrm>
          <a:off x="4760813" y="3823186"/>
          <a:ext cx="444338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cnt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niters.m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tid1.m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9130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</a:t>
            </a:r>
          </a:p>
          <a:p>
            <a:r>
              <a:rPr lang="en-US" dirty="0"/>
              <a:t>Mutual exclusion</a:t>
            </a:r>
          </a:p>
          <a:p>
            <a:r>
              <a:rPr lang="en-US" b="0" dirty="0"/>
              <a:t>Semaphores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Producer-Consumer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16306075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/>
              <a:t>Enforcing Mutual Exclusion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Answer: We 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 execution of the threads so that they can never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i.e., need to guarantee </a:t>
            </a:r>
            <a:r>
              <a:rPr lang="en-US" b="1" i="1" dirty="0">
                <a:solidFill>
                  <a:srgbClr val="FF0000"/>
                </a:solidFill>
              </a:rPr>
              <a:t>mutually exclusive access </a:t>
            </a:r>
            <a:r>
              <a:rPr lang="en-US" dirty="0"/>
              <a:t>for each critical section.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Classic solution: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Mutex (</a:t>
            </a:r>
            <a:r>
              <a:rPr lang="en-US" dirty="0" err="1"/>
              <a:t>pthreads</a:t>
            </a:r>
            <a:r>
              <a:rPr lang="en-US" dirty="0"/>
              <a:t>)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Semaphores (</a:t>
            </a:r>
            <a:r>
              <a:rPr lang="en-US" dirty="0" err="1"/>
              <a:t>Edsger</a:t>
            </a:r>
            <a:r>
              <a:rPr lang="en-US" dirty="0"/>
              <a:t> Dijkstra)</a:t>
            </a:r>
          </a:p>
          <a:p>
            <a:pPr lvl="1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Other approaches (out of our scope)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Condition variables (</a:t>
            </a:r>
            <a:r>
              <a:rPr lang="en-US" dirty="0" err="1"/>
              <a:t>pthreads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MUTual</a:t>
            </a:r>
            <a:r>
              <a:rPr lang="en-US" dirty="0"/>
              <a:t> </a:t>
            </a:r>
            <a:r>
              <a:rPr lang="en-US" dirty="0" err="1"/>
              <a:t>EXclusion</a:t>
            </a:r>
            <a:r>
              <a:rPr lang="en-US" dirty="0"/>
              <a:t> (mutex)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i="1" dirty="0">
                <a:solidFill>
                  <a:srgbClr val="C00000"/>
                </a:solidFill>
              </a:rPr>
              <a:t>Mutex</a:t>
            </a:r>
            <a:r>
              <a:rPr lang="en-US" dirty="0"/>
              <a:t>: </a:t>
            </a:r>
            <a:r>
              <a:rPr lang="en-US" sz="2200" dirty="0" err="1"/>
              <a:t>boolean</a:t>
            </a:r>
            <a:r>
              <a:rPr lang="en-US" sz="2200" dirty="0"/>
              <a:t> synchronization variable</a:t>
            </a:r>
          </a:p>
          <a:p>
            <a:endParaRPr lang="en-US" sz="2200" dirty="0"/>
          </a:p>
          <a:p>
            <a:r>
              <a:rPr lang="en-US" sz="2200" dirty="0" err="1"/>
              <a:t>enum</a:t>
            </a:r>
            <a:r>
              <a:rPr lang="en-US" sz="2200" dirty="0"/>
              <a:t> {locked = 0, unlocked = 1}</a:t>
            </a:r>
          </a:p>
          <a:p>
            <a:endParaRPr lang="en-US" sz="2200" dirty="0"/>
          </a:p>
          <a:p>
            <a:r>
              <a:rPr lang="en-US" sz="2200" dirty="0"/>
              <a:t>lock(m)</a:t>
            </a:r>
          </a:p>
          <a:p>
            <a:pPr lvl="1"/>
            <a:r>
              <a:rPr lang="en-US" dirty="0"/>
              <a:t>If the mutex is currently not locked, lock it and return</a:t>
            </a:r>
          </a:p>
          <a:p>
            <a:pPr lvl="1"/>
            <a:r>
              <a:rPr lang="en-US" dirty="0"/>
              <a:t>Otherwise, wait (spinning, yielding, </a:t>
            </a:r>
            <a:r>
              <a:rPr lang="en-US" dirty="0" err="1"/>
              <a:t>etc</a:t>
            </a:r>
            <a:r>
              <a:rPr lang="en-US" dirty="0"/>
              <a:t>) and retry</a:t>
            </a:r>
          </a:p>
          <a:p>
            <a:pPr lvl="1"/>
            <a:endParaRPr lang="en-US" dirty="0"/>
          </a:p>
          <a:p>
            <a:r>
              <a:rPr lang="en-US" dirty="0"/>
              <a:t>unlock(m)</a:t>
            </a:r>
          </a:p>
          <a:p>
            <a:pPr lvl="1"/>
            <a:r>
              <a:rPr lang="en-US" dirty="0"/>
              <a:t>Update the mutex state to unlocked</a:t>
            </a:r>
          </a:p>
        </p:txBody>
      </p:sp>
    </p:spTree>
    <p:extLst>
      <p:ext uri="{BB962C8B-B14F-4D97-AF65-F5344CB8AC3E}">
        <p14:creationId xmlns:p14="http://schemas.microsoft.com/office/powerpoint/2010/main" val="1882438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(code, data, and kernel context)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kernel context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  <p:extLst>
      <p:ext uri="{BB962C8B-B14F-4D97-AF65-F5344CB8AC3E}">
        <p14:creationId xmlns:p14="http://schemas.microsoft.com/office/powerpoint/2010/main" val="30719321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MUTual</a:t>
            </a:r>
            <a:r>
              <a:rPr lang="en-US" dirty="0"/>
              <a:t> </a:t>
            </a:r>
            <a:r>
              <a:rPr lang="en-US" dirty="0" err="1"/>
              <a:t>EXclusion</a:t>
            </a:r>
            <a:r>
              <a:rPr lang="en-US" dirty="0"/>
              <a:t> (mutex)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i="1" dirty="0">
                <a:solidFill>
                  <a:srgbClr val="C00000"/>
                </a:solidFill>
              </a:rPr>
              <a:t>Mutex</a:t>
            </a:r>
            <a:r>
              <a:rPr lang="en-US" dirty="0"/>
              <a:t>: </a:t>
            </a:r>
            <a:r>
              <a:rPr lang="en-US" sz="2200" dirty="0" err="1"/>
              <a:t>boolean</a:t>
            </a:r>
            <a:r>
              <a:rPr lang="en-US" sz="2200" dirty="0"/>
              <a:t> synchronization variable</a:t>
            </a:r>
            <a:r>
              <a:rPr lang="en-US" sz="2400" i="1" dirty="0">
                <a:solidFill>
                  <a:srgbClr val="00B050"/>
                </a:solidFill>
                <a:latin typeface="Calibri" pitchFamily="34" charset="0"/>
              </a:rPr>
              <a:t> *</a:t>
            </a:r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Swap(*a, b)</a:t>
            </a:r>
          </a:p>
          <a:p>
            <a:pPr marL="457200" lvl="1" indent="0">
              <a:buNone/>
            </a:pPr>
            <a:r>
              <a:rPr lang="en-US" sz="1800" dirty="0"/>
              <a:t>[t = *a; *a = b; return t;]</a:t>
            </a:r>
          </a:p>
          <a:p>
            <a:pPr marL="457200" lvl="1" indent="0">
              <a:buNone/>
            </a:pPr>
            <a:r>
              <a:rPr lang="en-US" sz="1800" dirty="0"/>
              <a:t>// [] – atomic by the magic of hardware / OS</a:t>
            </a:r>
          </a:p>
          <a:p>
            <a:endParaRPr lang="en-US" sz="2200" dirty="0"/>
          </a:p>
          <a:p>
            <a:r>
              <a:rPr lang="en-US" sz="2200" dirty="0"/>
              <a:t>Lock(m):</a:t>
            </a:r>
          </a:p>
          <a:p>
            <a:pPr marL="457200" lvl="1" indent="0">
              <a:buNone/>
            </a:pPr>
            <a:r>
              <a:rPr lang="en-US" dirty="0"/>
              <a:t>while (swap(&amp;m-&gt;state, locked) == locked) ;</a:t>
            </a:r>
          </a:p>
          <a:p>
            <a:pPr marL="457200" lvl="1" indent="0">
              <a:buNone/>
            </a:pPr>
            <a:endParaRPr lang="en-US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US" sz="2200" dirty="0">
                <a:solidFill>
                  <a:srgbClr val="000000"/>
                </a:solidFill>
              </a:rPr>
              <a:t>Unlock</a:t>
            </a: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(m):</a:t>
            </a:r>
          </a:p>
          <a:p>
            <a:pPr marL="457200" lvl="1" indent="0">
              <a:buNone/>
            </a:pPr>
            <a:r>
              <a:rPr lang="en-US" dirty="0"/>
              <a:t>m-&gt;state = unlocked;</a:t>
            </a:r>
          </a:p>
        </p:txBody>
      </p:sp>
      <p:sp>
        <p:nvSpPr>
          <p:cNvPr id="4" name="Text Box 48">
            <a:extLst>
              <a:ext uri="{FF2B5EF4-FFF2-40B4-BE49-F238E27FC236}">
                <a16:creationId xmlns:a16="http://schemas.microsoft.com/office/drawing/2014/main" id="{BBA64891-066F-4417-8FC8-8E34FF011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37656"/>
            <a:ext cx="897822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*For now.  In reality, many other implementations and design choices (c.f., 15-410, 418, </a:t>
            </a:r>
            <a:r>
              <a:rPr lang="en-US" sz="1800" i="1" dirty="0" err="1">
                <a:solidFill>
                  <a:srgbClr val="00B050"/>
                </a:solidFill>
                <a:latin typeface="Calibri" pitchFamily="34" charset="0"/>
              </a:rPr>
              <a:t>etc</a:t>
            </a: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3885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342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4076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965700" y="4884003"/>
            <a:ext cx="39597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+mn-lt"/>
              </a:rPr>
              <a:t>How can we fix this using synchronization?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5510" y="6260068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187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8133839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goodmcnt.c</a:t>
            </a:r>
            <a:r>
              <a:rPr lang="en-US" dirty="0">
                <a:latin typeface="Courier New"/>
                <a:cs typeface="Courier New"/>
              </a:rPr>
              <a:t>:</a:t>
            </a:r>
            <a:r>
              <a:rPr lang="en-US" dirty="0"/>
              <a:t> </a:t>
            </a:r>
            <a:r>
              <a:rPr lang="en-US" dirty="0" err="1"/>
              <a:t>Mutex</a:t>
            </a:r>
            <a:r>
              <a:rPr lang="en-US" dirty="0"/>
              <a:t> Synchronization</a:t>
            </a:r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/>
              <a:t>Define and initialize a mutex for the shared variable </a:t>
            </a:r>
            <a:r>
              <a:rPr lang="en-US" dirty="0" err="1">
                <a:latin typeface="Courier New"/>
                <a:cs typeface="Courier New"/>
              </a:rPr>
              <a:t>cnt</a:t>
            </a:r>
            <a:r>
              <a:rPr lang="en-US" dirty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0;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pthread_mutex_t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mutex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pthread_mutex_init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(&amp;mutex, NULL); </a:t>
            </a:r>
            <a:r>
              <a:rPr lang="fi-FI" sz="1800" dirty="0">
                <a:solidFill>
                  <a:srgbClr val="CB2418"/>
                </a:solidFill>
                <a:latin typeface="Courier New"/>
                <a:cs typeface="Courier New"/>
              </a:rPr>
              <a:t>// No </a:t>
            </a:r>
            <a:r>
              <a:rPr lang="fi-FI" sz="1800" dirty="0" err="1">
                <a:solidFill>
                  <a:srgbClr val="CB2418"/>
                </a:solidFill>
                <a:latin typeface="Courier New"/>
                <a:cs typeface="Courier New"/>
              </a:rPr>
              <a:t>special</a:t>
            </a:r>
            <a:r>
              <a:rPr lang="fi-FI" sz="18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800" dirty="0" err="1">
                <a:solidFill>
                  <a:srgbClr val="CB2418"/>
                </a:solidFill>
                <a:latin typeface="Courier New"/>
                <a:cs typeface="Courier New"/>
              </a:rPr>
              <a:t>attributes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>
                <a:latin typeface="Calibri" pitchFamily="34" charset="0"/>
              </a:rPr>
              <a:t>critical section with </a:t>
            </a:r>
            <a:r>
              <a:rPr lang="en-US" i="1" kern="0" dirty="0">
                <a:latin typeface="Calibri" pitchFamily="34" charset="0"/>
              </a:rPr>
              <a:t>lock </a:t>
            </a:r>
            <a:r>
              <a:rPr lang="en-US" kern="0" dirty="0">
                <a:latin typeface="Calibri" pitchFamily="34" charset="0"/>
              </a:rPr>
              <a:t>and</a:t>
            </a:r>
            <a:r>
              <a:rPr lang="en-US" i="1" kern="0" dirty="0">
                <a:latin typeface="Calibri" pitchFamily="34" charset="0"/>
              </a:rPr>
              <a:t> unlock</a:t>
            </a:r>
            <a:r>
              <a:rPr lang="en-US" kern="0" dirty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979276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8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(i = 0; i &lt; </a:t>
            </a:r>
            <a:r>
              <a:rPr lang="da-DK" sz="18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; i++) {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pthread_mutex_lock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mutex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++;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pthread_mutex_unlock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mutex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3023585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goodmcnt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goodmcnt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82728" y="5117068"/>
            <a:ext cx="1124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goodcnt.c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256741"/>
              </p:ext>
            </p:extLst>
          </p:nvPr>
        </p:nvGraphicFramePr>
        <p:xfrm>
          <a:off x="1621148" y="5117068"/>
          <a:ext cx="5642139" cy="1737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80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0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0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badcnt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goodmcnt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Time (</a:t>
                      </a:r>
                      <a:r>
                        <a:rPr lang="en-US" sz="2400" dirty="0" err="1"/>
                        <a:t>ms</a:t>
                      </a:r>
                      <a:r>
                        <a:rPr lang="en-US" sz="2400" dirty="0"/>
                        <a:t>)</a:t>
                      </a:r>
                    </a:p>
                    <a:p>
                      <a:pPr algn="ctr"/>
                      <a:r>
                        <a:rPr lang="en-US" sz="2400" dirty="0"/>
                        <a:t>niters</a:t>
                      </a:r>
                      <a:r>
                        <a:rPr lang="en-US" sz="2400" baseline="0" dirty="0"/>
                        <a:t> = 10</a:t>
                      </a:r>
                      <a:r>
                        <a:rPr lang="en-US" sz="2400" baseline="30000" dirty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214.0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Slowdown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17.8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6527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13849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505" y="4802188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65403" y="2466975"/>
            <a:ext cx="786228" cy="38040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8C27530-BC6A-4147-A5C9-BEF8F929C43A}"/>
              </a:ext>
            </a:extLst>
          </p:cNvPr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768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  <p:extLst>
      <p:ext uri="{BB962C8B-B14F-4D97-AF65-F5344CB8AC3E}">
        <p14:creationId xmlns:p14="http://schemas.microsoft.com/office/powerpoint/2010/main" val="257797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8C27530-BC6A-4147-A5C9-BEF8F929C43A}"/>
              </a:ext>
            </a:extLst>
          </p:cNvPr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768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4741824D-91EB-4D59-A4B3-C4578EE3166C}"/>
              </a:ext>
            </a:extLst>
          </p:cNvPr>
          <p:cNvGrpSpPr/>
          <p:nvPr/>
        </p:nvGrpSpPr>
        <p:grpSpPr>
          <a:xfrm>
            <a:off x="3267075" y="4920974"/>
            <a:ext cx="699362" cy="407439"/>
            <a:chOff x="842164" y="5478314"/>
            <a:chExt cx="699362" cy="407439"/>
          </a:xfrm>
        </p:grpSpPr>
        <p:sp>
          <p:nvSpPr>
            <p:cNvPr id="112" name="Text Box 142">
              <a:extLst>
                <a:ext uri="{FF2B5EF4-FFF2-40B4-BE49-F238E27FC236}">
                  <a16:creationId xmlns:a16="http://schemas.microsoft.com/office/drawing/2014/main" id="{0D34C9A8-69D0-4F29-BABB-4863CB0D3D9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3" name="Line 55">
              <a:extLst>
                <a:ext uri="{FF2B5EF4-FFF2-40B4-BE49-F238E27FC236}">
                  <a16:creationId xmlns:a16="http://schemas.microsoft.com/office/drawing/2014/main" id="{E4192942-DAE3-4573-8E5F-C5384A6FFF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BE46C3B-6298-4E0B-BC65-FCAEA0C6AA47}"/>
              </a:ext>
            </a:extLst>
          </p:cNvPr>
          <p:cNvGrpSpPr/>
          <p:nvPr/>
        </p:nvGrpSpPr>
        <p:grpSpPr>
          <a:xfrm>
            <a:off x="3862066" y="4920974"/>
            <a:ext cx="699362" cy="407439"/>
            <a:chOff x="842164" y="5478314"/>
            <a:chExt cx="699362" cy="407439"/>
          </a:xfrm>
        </p:grpSpPr>
        <p:sp>
          <p:nvSpPr>
            <p:cNvPr id="115" name="Text Box 142">
              <a:extLst>
                <a:ext uri="{FF2B5EF4-FFF2-40B4-BE49-F238E27FC236}">
                  <a16:creationId xmlns:a16="http://schemas.microsoft.com/office/drawing/2014/main" id="{F93B8BC0-6353-4179-8045-0086FA095FD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16" name="Line 55">
              <a:extLst>
                <a:ext uri="{FF2B5EF4-FFF2-40B4-BE49-F238E27FC236}">
                  <a16:creationId xmlns:a16="http://schemas.microsoft.com/office/drawing/2014/main" id="{55688C68-140A-406E-9874-4334BCC5E0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2B4E15B0-47A3-49FA-AC5B-8535D9C05409}"/>
              </a:ext>
            </a:extLst>
          </p:cNvPr>
          <p:cNvGrpSpPr/>
          <p:nvPr/>
        </p:nvGrpSpPr>
        <p:grpSpPr>
          <a:xfrm>
            <a:off x="4458494" y="4393148"/>
            <a:ext cx="255198" cy="874038"/>
            <a:chOff x="3235325" y="4990187"/>
            <a:chExt cx="255198" cy="874038"/>
          </a:xfrm>
        </p:grpSpPr>
        <p:sp>
          <p:nvSpPr>
            <p:cNvPr id="118" name="Line 55">
              <a:extLst>
                <a:ext uri="{FF2B5EF4-FFF2-40B4-BE49-F238E27FC236}">
                  <a16:creationId xmlns:a16="http://schemas.microsoft.com/office/drawing/2014/main" id="{357FD62C-B95D-484A-88E9-021F625A05D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9" name="Text Box 142">
              <a:extLst>
                <a:ext uri="{FF2B5EF4-FFF2-40B4-BE49-F238E27FC236}">
                  <a16:creationId xmlns:a16="http://schemas.microsoft.com/office/drawing/2014/main" id="{580A985A-8FF0-4CEB-AEAA-269A1A54514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039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317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6" name="Rectangle 315"/>
          <p:cNvSpPr>
            <a:spLocks noChangeAspect="1"/>
          </p:cNvSpPr>
          <p:nvPr/>
        </p:nvSpPr>
        <p:spPr bwMode="auto">
          <a:xfrm>
            <a:off x="2081253" y="2985061"/>
            <a:ext cx="1737360" cy="1675032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7" name="TextBox 316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8" name="Oval 22"/>
          <p:cNvSpPr>
            <a:spLocks noChangeAspect="1" noChangeArrowheads="1"/>
          </p:cNvSpPr>
          <p:nvPr/>
        </p:nvSpPr>
        <p:spPr bwMode="auto">
          <a:xfrm>
            <a:off x="14208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9" name="Oval 23"/>
          <p:cNvSpPr>
            <a:spLocks noChangeAspect="1" noChangeArrowheads="1"/>
          </p:cNvSpPr>
          <p:nvPr/>
        </p:nvSpPr>
        <p:spPr bwMode="auto">
          <a:xfrm>
            <a:off x="2024063" y="4684713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0" name="Oval 24"/>
          <p:cNvSpPr>
            <a:spLocks noChangeAspect="1" noChangeArrowheads="1"/>
          </p:cNvSpPr>
          <p:nvPr/>
        </p:nvSpPr>
        <p:spPr bwMode="auto">
          <a:xfrm>
            <a:off x="2630488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" name="Oval 25"/>
          <p:cNvSpPr>
            <a:spLocks noChangeAspect="1" noChangeArrowheads="1"/>
          </p:cNvSpPr>
          <p:nvPr/>
        </p:nvSpPr>
        <p:spPr bwMode="auto">
          <a:xfrm>
            <a:off x="3235325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2" name="Oval 26"/>
          <p:cNvSpPr>
            <a:spLocks noChangeAspect="1" noChangeArrowheads="1"/>
          </p:cNvSpPr>
          <p:nvPr/>
        </p:nvSpPr>
        <p:spPr bwMode="auto">
          <a:xfrm>
            <a:off x="384016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3" name="Oval 27"/>
          <p:cNvSpPr>
            <a:spLocks noChangeAspect="1" noChangeArrowheads="1"/>
          </p:cNvSpPr>
          <p:nvPr/>
        </p:nvSpPr>
        <p:spPr bwMode="auto">
          <a:xfrm>
            <a:off x="817563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" name="Oval 28"/>
          <p:cNvSpPr>
            <a:spLocks noChangeAspect="1" noChangeArrowheads="1"/>
          </p:cNvSpPr>
          <p:nvPr/>
        </p:nvSpPr>
        <p:spPr bwMode="auto">
          <a:xfrm>
            <a:off x="44434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5" name="Oval 29"/>
          <p:cNvSpPr>
            <a:spLocks noChangeAspect="1" noChangeArrowheads="1"/>
          </p:cNvSpPr>
          <p:nvPr/>
        </p:nvSpPr>
        <p:spPr bwMode="auto">
          <a:xfrm>
            <a:off x="5049838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23294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grpSp>
        <p:nvGrpSpPr>
          <p:cNvPr id="247" name="Group 90"/>
          <p:cNvGrpSpPr>
            <a:grpSpLocks noChangeAspect="1"/>
          </p:cNvGrpSpPr>
          <p:nvPr/>
        </p:nvGrpSpPr>
        <p:grpSpPr bwMode="auto">
          <a:xfrm>
            <a:off x="793750" y="5638800"/>
            <a:ext cx="4562475" cy="274638"/>
            <a:chOff x="638" y="3130"/>
            <a:chExt cx="3189" cy="192"/>
          </a:xfrm>
        </p:grpSpPr>
        <p:sp>
          <p:nvSpPr>
            <p:cNvPr id="248" name="Text Box 91"/>
            <p:cNvSpPr txBox="1">
              <a:spLocks noChangeAspect="1" noChangeArrowheads="1"/>
            </p:cNvSpPr>
            <p:nvPr/>
          </p:nvSpPr>
          <p:spPr bwMode="auto">
            <a:xfrm>
              <a:off x="638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49" name="Text Box 92"/>
            <p:cNvSpPr txBox="1">
              <a:spLocks noChangeAspect="1" noChangeArrowheads="1"/>
            </p:cNvSpPr>
            <p:nvPr/>
          </p:nvSpPr>
          <p:spPr bwMode="auto">
            <a:xfrm>
              <a:off x="109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0" name="Text Box 93"/>
            <p:cNvSpPr txBox="1">
              <a:spLocks noChangeAspect="1" noChangeArrowheads="1"/>
            </p:cNvSpPr>
            <p:nvPr/>
          </p:nvSpPr>
          <p:spPr bwMode="auto">
            <a:xfrm>
              <a:off x="152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1" name="Text Box 94"/>
            <p:cNvSpPr txBox="1">
              <a:spLocks noChangeAspect="1" noChangeArrowheads="1"/>
            </p:cNvSpPr>
            <p:nvPr/>
          </p:nvSpPr>
          <p:spPr bwMode="auto">
            <a:xfrm>
              <a:off x="1911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2" name="Text Box 95"/>
            <p:cNvSpPr txBox="1">
              <a:spLocks noChangeAspect="1" noChangeArrowheads="1"/>
            </p:cNvSpPr>
            <p:nvPr/>
          </p:nvSpPr>
          <p:spPr bwMode="auto">
            <a:xfrm>
              <a:off x="2343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3" name="Text Box 96"/>
            <p:cNvSpPr txBox="1">
              <a:spLocks noChangeAspect="1" noChangeArrowheads="1"/>
            </p:cNvSpPr>
            <p:nvPr/>
          </p:nvSpPr>
          <p:spPr bwMode="auto">
            <a:xfrm>
              <a:off x="277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4" name="Text Box 97"/>
            <p:cNvSpPr txBox="1">
              <a:spLocks noChangeAspect="1" noChangeArrowheads="1"/>
            </p:cNvSpPr>
            <p:nvPr/>
          </p:nvSpPr>
          <p:spPr bwMode="auto">
            <a:xfrm>
              <a:off x="320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5" name="Text Box 98"/>
            <p:cNvSpPr txBox="1">
              <a:spLocks noChangeAspect="1" noChangeArrowheads="1"/>
            </p:cNvSpPr>
            <p:nvPr/>
          </p:nvSpPr>
          <p:spPr bwMode="auto">
            <a:xfrm>
              <a:off x="3639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256" name="Group 99"/>
          <p:cNvGrpSpPr>
            <a:grpSpLocks noChangeAspect="1"/>
          </p:cNvGrpSpPr>
          <p:nvPr/>
        </p:nvGrpSpPr>
        <p:grpSpPr bwMode="auto">
          <a:xfrm>
            <a:off x="827088" y="4992688"/>
            <a:ext cx="4562475" cy="274637"/>
            <a:chOff x="615" y="2679"/>
            <a:chExt cx="3189" cy="192"/>
          </a:xfrm>
        </p:grpSpPr>
        <p:sp>
          <p:nvSpPr>
            <p:cNvPr id="257" name="Text Box 100"/>
            <p:cNvSpPr txBox="1">
              <a:spLocks noChangeAspect="1" noChangeArrowheads="1"/>
            </p:cNvSpPr>
            <p:nvPr/>
          </p:nvSpPr>
          <p:spPr bwMode="auto">
            <a:xfrm>
              <a:off x="615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8" name="Text Box 101"/>
            <p:cNvSpPr txBox="1">
              <a:spLocks noChangeAspect="1" noChangeArrowheads="1"/>
            </p:cNvSpPr>
            <p:nvPr/>
          </p:nvSpPr>
          <p:spPr bwMode="auto">
            <a:xfrm>
              <a:off x="107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9" name="Text Box 102"/>
            <p:cNvSpPr txBox="1">
              <a:spLocks noChangeAspect="1" noChangeArrowheads="1"/>
            </p:cNvSpPr>
            <p:nvPr/>
          </p:nvSpPr>
          <p:spPr bwMode="auto">
            <a:xfrm>
              <a:off x="150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0" name="Text Box 103"/>
            <p:cNvSpPr txBox="1">
              <a:spLocks noChangeAspect="1" noChangeArrowheads="1"/>
            </p:cNvSpPr>
            <p:nvPr/>
          </p:nvSpPr>
          <p:spPr bwMode="auto">
            <a:xfrm>
              <a:off x="1888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1" name="Text Box 104"/>
            <p:cNvSpPr txBox="1">
              <a:spLocks noChangeAspect="1" noChangeArrowheads="1"/>
            </p:cNvSpPr>
            <p:nvPr/>
          </p:nvSpPr>
          <p:spPr bwMode="auto">
            <a:xfrm>
              <a:off x="2321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2" name="Text Box 105"/>
            <p:cNvSpPr txBox="1">
              <a:spLocks noChangeAspect="1" noChangeArrowheads="1"/>
            </p:cNvSpPr>
            <p:nvPr/>
          </p:nvSpPr>
          <p:spPr bwMode="auto">
            <a:xfrm>
              <a:off x="275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3" name="Text Box 106"/>
            <p:cNvSpPr txBox="1">
              <a:spLocks noChangeAspect="1" noChangeArrowheads="1"/>
            </p:cNvSpPr>
            <p:nvPr/>
          </p:nvSpPr>
          <p:spPr bwMode="auto">
            <a:xfrm>
              <a:off x="318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64" name="Text Box 107"/>
            <p:cNvSpPr txBox="1">
              <a:spLocks noChangeAspect="1" noChangeArrowheads="1"/>
            </p:cNvSpPr>
            <p:nvPr/>
          </p:nvSpPr>
          <p:spPr bwMode="auto">
            <a:xfrm>
              <a:off x="3617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265" name="Text Box 108"/>
          <p:cNvSpPr txBox="1">
            <a:spLocks noChangeAspect="1" noChangeArrowheads="1"/>
          </p:cNvSpPr>
          <p:nvPr/>
        </p:nvSpPr>
        <p:spPr bwMode="auto">
          <a:xfrm>
            <a:off x="82708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 dirty="0"/>
              <a:t>0</a:t>
            </a:r>
          </a:p>
        </p:txBody>
      </p:sp>
      <p:sp>
        <p:nvSpPr>
          <p:cNvPr id="266" name="Text Box 109"/>
          <p:cNvSpPr txBox="1">
            <a:spLocks noChangeAspect="1" noChangeArrowheads="1"/>
          </p:cNvSpPr>
          <p:nvPr/>
        </p:nvSpPr>
        <p:spPr bwMode="auto">
          <a:xfrm>
            <a:off x="148113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7" name="Text Box 110"/>
          <p:cNvSpPr txBox="1">
            <a:spLocks noChangeAspect="1" noChangeArrowheads="1"/>
          </p:cNvSpPr>
          <p:nvPr/>
        </p:nvSpPr>
        <p:spPr bwMode="auto">
          <a:xfrm>
            <a:off x="204311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8" name="Text Box 111"/>
          <p:cNvSpPr txBox="1">
            <a:spLocks noChangeAspect="1" noChangeArrowheads="1"/>
          </p:cNvSpPr>
          <p:nvPr/>
        </p:nvSpPr>
        <p:spPr bwMode="auto">
          <a:xfrm>
            <a:off x="2625726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9" name="Text Box 112"/>
          <p:cNvSpPr txBox="1">
            <a:spLocks noChangeAspect="1" noChangeArrowheads="1"/>
          </p:cNvSpPr>
          <p:nvPr/>
        </p:nvSpPr>
        <p:spPr bwMode="auto">
          <a:xfrm>
            <a:off x="324326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0" name="Text Box 113"/>
          <p:cNvSpPr txBox="1">
            <a:spLocks noChangeAspect="1" noChangeArrowheads="1"/>
          </p:cNvSpPr>
          <p:nvPr/>
        </p:nvSpPr>
        <p:spPr bwMode="auto">
          <a:xfrm>
            <a:off x="3560763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1" name="Text Box 114"/>
          <p:cNvSpPr txBox="1">
            <a:spLocks noChangeAspect="1" noChangeArrowheads="1"/>
          </p:cNvSpPr>
          <p:nvPr/>
        </p:nvSpPr>
        <p:spPr bwMode="auto">
          <a:xfrm>
            <a:off x="4502150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2" name="Text Box 115"/>
          <p:cNvSpPr txBox="1">
            <a:spLocks noChangeAspect="1" noChangeArrowheads="1"/>
          </p:cNvSpPr>
          <p:nvPr/>
        </p:nvSpPr>
        <p:spPr bwMode="auto">
          <a:xfrm>
            <a:off x="5121275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3" name="Text Box 116"/>
          <p:cNvSpPr txBox="1">
            <a:spLocks noChangeAspect="1" noChangeArrowheads="1"/>
          </p:cNvSpPr>
          <p:nvPr/>
        </p:nvSpPr>
        <p:spPr bwMode="auto">
          <a:xfrm>
            <a:off x="831850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4" name="Text Box 117"/>
          <p:cNvSpPr txBox="1">
            <a:spLocks noChangeAspect="1" noChangeArrowheads="1"/>
          </p:cNvSpPr>
          <p:nvPr/>
        </p:nvSpPr>
        <p:spPr bwMode="auto">
          <a:xfrm>
            <a:off x="148431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5" name="Text Box 118"/>
          <p:cNvSpPr txBox="1">
            <a:spLocks noChangeAspect="1" noChangeArrowheads="1"/>
          </p:cNvSpPr>
          <p:nvPr/>
        </p:nvSpPr>
        <p:spPr bwMode="auto">
          <a:xfrm>
            <a:off x="204311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6" name="Text Box 119"/>
          <p:cNvSpPr txBox="1">
            <a:spLocks noChangeAspect="1" noChangeArrowheads="1"/>
          </p:cNvSpPr>
          <p:nvPr/>
        </p:nvSpPr>
        <p:spPr bwMode="auto">
          <a:xfrm>
            <a:off x="2625725" y="396240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7" name="Text Box 120"/>
          <p:cNvSpPr txBox="1">
            <a:spLocks noChangeAspect="1" noChangeArrowheads="1"/>
          </p:cNvSpPr>
          <p:nvPr/>
        </p:nvSpPr>
        <p:spPr bwMode="auto">
          <a:xfrm>
            <a:off x="32432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8" name="Text Box 121"/>
          <p:cNvSpPr txBox="1">
            <a:spLocks noChangeAspect="1" noChangeArrowheads="1"/>
          </p:cNvSpPr>
          <p:nvPr/>
        </p:nvSpPr>
        <p:spPr bwMode="auto">
          <a:xfrm>
            <a:off x="35607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9" name="Text Box 122"/>
          <p:cNvSpPr txBox="1">
            <a:spLocks noChangeAspect="1" noChangeArrowheads="1"/>
          </p:cNvSpPr>
          <p:nvPr/>
        </p:nvSpPr>
        <p:spPr bwMode="auto">
          <a:xfrm>
            <a:off x="4505325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0" name="Text Box 123"/>
          <p:cNvSpPr txBox="1">
            <a:spLocks noChangeAspect="1" noChangeArrowheads="1"/>
          </p:cNvSpPr>
          <p:nvPr/>
        </p:nvSpPr>
        <p:spPr bwMode="auto">
          <a:xfrm>
            <a:off x="512286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1" name="Text Box 124"/>
          <p:cNvSpPr txBox="1">
            <a:spLocks noChangeAspect="1" noChangeArrowheads="1"/>
          </p:cNvSpPr>
          <p:nvPr/>
        </p:nvSpPr>
        <p:spPr bwMode="auto">
          <a:xfrm>
            <a:off x="831850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2" name="Text Box 125"/>
          <p:cNvSpPr txBox="1">
            <a:spLocks noChangeAspect="1" noChangeArrowheads="1"/>
          </p:cNvSpPr>
          <p:nvPr/>
        </p:nvSpPr>
        <p:spPr bwMode="auto">
          <a:xfrm>
            <a:off x="148431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3" name="Text Box 126"/>
          <p:cNvSpPr txBox="1">
            <a:spLocks noChangeAspect="1" noChangeArrowheads="1"/>
          </p:cNvSpPr>
          <p:nvPr/>
        </p:nvSpPr>
        <p:spPr bwMode="auto">
          <a:xfrm>
            <a:off x="204311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4" name="Text Box 127"/>
          <p:cNvSpPr txBox="1">
            <a:spLocks noChangeAspect="1" noChangeArrowheads="1"/>
          </p:cNvSpPr>
          <p:nvPr/>
        </p:nvSpPr>
        <p:spPr bwMode="auto">
          <a:xfrm>
            <a:off x="2625725" y="337185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5" name="Text Box 128"/>
          <p:cNvSpPr txBox="1">
            <a:spLocks noChangeAspect="1" noChangeArrowheads="1"/>
          </p:cNvSpPr>
          <p:nvPr/>
        </p:nvSpPr>
        <p:spPr bwMode="auto">
          <a:xfrm>
            <a:off x="32432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6" name="Text Box 129"/>
          <p:cNvSpPr txBox="1">
            <a:spLocks noChangeAspect="1" noChangeArrowheads="1"/>
          </p:cNvSpPr>
          <p:nvPr/>
        </p:nvSpPr>
        <p:spPr bwMode="auto">
          <a:xfrm>
            <a:off x="35607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7" name="Text Box 130"/>
          <p:cNvSpPr txBox="1">
            <a:spLocks noChangeAspect="1" noChangeArrowheads="1"/>
          </p:cNvSpPr>
          <p:nvPr/>
        </p:nvSpPr>
        <p:spPr bwMode="auto">
          <a:xfrm>
            <a:off x="4505325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8" name="Text Box 131"/>
          <p:cNvSpPr txBox="1">
            <a:spLocks noChangeAspect="1" noChangeArrowheads="1"/>
          </p:cNvSpPr>
          <p:nvPr/>
        </p:nvSpPr>
        <p:spPr bwMode="auto">
          <a:xfrm>
            <a:off x="512286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9" name="Text Box 132"/>
          <p:cNvSpPr txBox="1">
            <a:spLocks noChangeAspect="1" noChangeArrowheads="1"/>
          </p:cNvSpPr>
          <p:nvPr/>
        </p:nvSpPr>
        <p:spPr bwMode="auto">
          <a:xfrm>
            <a:off x="82708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0" name="Text Box 133"/>
          <p:cNvSpPr txBox="1">
            <a:spLocks noChangeAspect="1" noChangeArrowheads="1"/>
          </p:cNvSpPr>
          <p:nvPr/>
        </p:nvSpPr>
        <p:spPr bwMode="auto">
          <a:xfrm>
            <a:off x="148113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1" name="Text Box 134"/>
          <p:cNvSpPr txBox="1">
            <a:spLocks noChangeAspect="1" noChangeArrowheads="1"/>
          </p:cNvSpPr>
          <p:nvPr/>
        </p:nvSpPr>
        <p:spPr bwMode="auto">
          <a:xfrm>
            <a:off x="204311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2" name="Text Box 135"/>
          <p:cNvSpPr txBox="1">
            <a:spLocks noChangeAspect="1" noChangeArrowheads="1"/>
          </p:cNvSpPr>
          <p:nvPr/>
        </p:nvSpPr>
        <p:spPr bwMode="auto">
          <a:xfrm>
            <a:off x="2625726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3" name="Text Box 136"/>
          <p:cNvSpPr txBox="1">
            <a:spLocks noChangeAspect="1" noChangeArrowheads="1"/>
          </p:cNvSpPr>
          <p:nvPr/>
        </p:nvSpPr>
        <p:spPr bwMode="auto">
          <a:xfrm>
            <a:off x="3243262" y="2932113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4" name="Text Box 137"/>
          <p:cNvSpPr txBox="1">
            <a:spLocks noChangeAspect="1" noChangeArrowheads="1"/>
          </p:cNvSpPr>
          <p:nvPr/>
        </p:nvSpPr>
        <p:spPr bwMode="auto">
          <a:xfrm>
            <a:off x="356076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5" name="Text Box 138"/>
          <p:cNvSpPr txBox="1">
            <a:spLocks noChangeAspect="1" noChangeArrowheads="1"/>
          </p:cNvSpPr>
          <p:nvPr/>
        </p:nvSpPr>
        <p:spPr bwMode="auto">
          <a:xfrm>
            <a:off x="4502150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6" name="Text Box 139"/>
          <p:cNvSpPr txBox="1">
            <a:spLocks noChangeAspect="1" noChangeArrowheads="1"/>
          </p:cNvSpPr>
          <p:nvPr/>
        </p:nvSpPr>
        <p:spPr bwMode="auto">
          <a:xfrm>
            <a:off x="5121275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grpSp>
        <p:nvGrpSpPr>
          <p:cNvPr id="297" name="Group 140"/>
          <p:cNvGrpSpPr>
            <a:grpSpLocks noChangeAspect="1"/>
          </p:cNvGrpSpPr>
          <p:nvPr/>
        </p:nvGrpSpPr>
        <p:grpSpPr bwMode="auto">
          <a:xfrm>
            <a:off x="827088" y="2108200"/>
            <a:ext cx="4562475" cy="274638"/>
            <a:chOff x="661" y="663"/>
            <a:chExt cx="3189" cy="192"/>
          </a:xfrm>
        </p:grpSpPr>
        <p:sp>
          <p:nvSpPr>
            <p:cNvPr id="298" name="Text Box 141"/>
            <p:cNvSpPr txBox="1">
              <a:spLocks noChangeAspect="1" noChangeArrowheads="1"/>
            </p:cNvSpPr>
            <p:nvPr/>
          </p:nvSpPr>
          <p:spPr bwMode="auto">
            <a:xfrm>
              <a:off x="661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99" name="Text Box 142"/>
            <p:cNvSpPr txBox="1">
              <a:spLocks noChangeAspect="1" noChangeArrowheads="1"/>
            </p:cNvSpPr>
            <p:nvPr/>
          </p:nvSpPr>
          <p:spPr bwMode="auto">
            <a:xfrm>
              <a:off x="111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00" name="Text Box 143"/>
            <p:cNvSpPr txBox="1">
              <a:spLocks noChangeAspect="1" noChangeArrowheads="1"/>
            </p:cNvSpPr>
            <p:nvPr/>
          </p:nvSpPr>
          <p:spPr bwMode="auto">
            <a:xfrm>
              <a:off x="155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1" name="Text Box 144"/>
            <p:cNvSpPr txBox="1">
              <a:spLocks noChangeAspect="1" noChangeArrowheads="1"/>
            </p:cNvSpPr>
            <p:nvPr/>
          </p:nvSpPr>
          <p:spPr bwMode="auto">
            <a:xfrm>
              <a:off x="1934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2" name="Text Box 145"/>
            <p:cNvSpPr txBox="1">
              <a:spLocks noChangeAspect="1" noChangeArrowheads="1"/>
            </p:cNvSpPr>
            <p:nvPr/>
          </p:nvSpPr>
          <p:spPr bwMode="auto">
            <a:xfrm>
              <a:off x="2367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3" name="Text Box 146"/>
            <p:cNvSpPr txBox="1">
              <a:spLocks noChangeAspect="1" noChangeArrowheads="1"/>
            </p:cNvSpPr>
            <p:nvPr/>
          </p:nvSpPr>
          <p:spPr bwMode="auto">
            <a:xfrm>
              <a:off x="279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4" name="Text Box 147"/>
            <p:cNvSpPr txBox="1">
              <a:spLocks noChangeAspect="1" noChangeArrowheads="1"/>
            </p:cNvSpPr>
            <p:nvPr/>
          </p:nvSpPr>
          <p:spPr bwMode="auto">
            <a:xfrm>
              <a:off x="323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5" name="Text Box 148"/>
            <p:cNvSpPr txBox="1">
              <a:spLocks noChangeAspect="1" noChangeArrowheads="1"/>
            </p:cNvSpPr>
            <p:nvPr/>
          </p:nvSpPr>
          <p:spPr bwMode="auto">
            <a:xfrm>
              <a:off x="3663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306" name="Group 149"/>
          <p:cNvGrpSpPr>
            <a:grpSpLocks noChangeAspect="1"/>
          </p:cNvGrpSpPr>
          <p:nvPr/>
        </p:nvGrpSpPr>
        <p:grpSpPr bwMode="auto">
          <a:xfrm>
            <a:off x="827088" y="1490663"/>
            <a:ext cx="4562475" cy="274637"/>
            <a:chOff x="661" y="231"/>
            <a:chExt cx="3189" cy="192"/>
          </a:xfrm>
        </p:grpSpPr>
        <p:sp>
          <p:nvSpPr>
            <p:cNvPr id="307" name="Text Box 150"/>
            <p:cNvSpPr txBox="1">
              <a:spLocks noChangeAspect="1" noChangeArrowheads="1"/>
            </p:cNvSpPr>
            <p:nvPr/>
          </p:nvSpPr>
          <p:spPr bwMode="auto">
            <a:xfrm>
              <a:off x="661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8" name="Text Box 151"/>
            <p:cNvSpPr txBox="1">
              <a:spLocks noChangeAspect="1" noChangeArrowheads="1"/>
            </p:cNvSpPr>
            <p:nvPr/>
          </p:nvSpPr>
          <p:spPr bwMode="auto">
            <a:xfrm>
              <a:off x="111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9" name="Text Box 152"/>
            <p:cNvSpPr txBox="1">
              <a:spLocks noChangeAspect="1" noChangeArrowheads="1"/>
            </p:cNvSpPr>
            <p:nvPr/>
          </p:nvSpPr>
          <p:spPr bwMode="auto">
            <a:xfrm>
              <a:off x="155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0" name="Text Box 153"/>
            <p:cNvSpPr txBox="1">
              <a:spLocks noChangeAspect="1" noChangeArrowheads="1"/>
            </p:cNvSpPr>
            <p:nvPr/>
          </p:nvSpPr>
          <p:spPr bwMode="auto">
            <a:xfrm>
              <a:off x="1934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1" name="Text Box 154"/>
            <p:cNvSpPr txBox="1">
              <a:spLocks noChangeAspect="1" noChangeArrowheads="1"/>
            </p:cNvSpPr>
            <p:nvPr/>
          </p:nvSpPr>
          <p:spPr bwMode="auto">
            <a:xfrm>
              <a:off x="2367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2" name="Text Box 155"/>
            <p:cNvSpPr txBox="1">
              <a:spLocks noChangeAspect="1" noChangeArrowheads="1"/>
            </p:cNvSpPr>
            <p:nvPr/>
          </p:nvSpPr>
          <p:spPr bwMode="auto">
            <a:xfrm>
              <a:off x="279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3" name="Text Box 156"/>
            <p:cNvSpPr txBox="1">
              <a:spLocks noChangeAspect="1" noChangeArrowheads="1"/>
            </p:cNvSpPr>
            <p:nvPr/>
          </p:nvSpPr>
          <p:spPr bwMode="auto">
            <a:xfrm>
              <a:off x="323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14" name="Text Box 157"/>
            <p:cNvSpPr txBox="1">
              <a:spLocks noChangeAspect="1" noChangeArrowheads="1"/>
            </p:cNvSpPr>
            <p:nvPr/>
          </p:nvSpPr>
          <p:spPr bwMode="auto">
            <a:xfrm>
              <a:off x="3663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21593" y="6061413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057400" y="2514600"/>
            <a:ext cx="18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flipV="1">
            <a:off x="469793" y="5899151"/>
            <a:ext cx="336126" cy="162262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36581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45EEF-551E-4D64-8511-64EC0FCA1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6983CF4-A3C2-48EB-990C-5A1EADF8E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1066827"/>
            <a:ext cx="4863894" cy="4724346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Lato Extended"/>
              </a:rPr>
              <a:t>The questions all concern the following code:</a:t>
            </a:r>
            <a:endParaRPr kumimoji="0" lang="en-US" altLang="en-US" sz="1000" b="0" i="0" u="none" strike="noStrike" cap="none" normalizeH="0" baseline="0">
              <a:ln>
                <a:noFill/>
              </a:ln>
              <a:solidFill>
                <a:srgbClr val="2D3B45"/>
              </a:solidFill>
              <a:effectLst/>
              <a:latin typeface="Monac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#include "csapp.h"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#define N 2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void *thread(void *vargp);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long *pointers[N];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int main(int argc, char *argv[])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{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long i;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pthread_t tids[N];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for (i = 0; i &lt; N; i++)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     Pthread_create(&amp;tids[i], NULL, thread, (void *) i);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sleep(1);      // Sleep #1                                                                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for (i = 0; i &lt; N; i++)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     printf("Thread id %u has local value %ld\n",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            (int) tids[i], *pointers[i]);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for (i = 0; i &lt; N; i++)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     Pthread_join(tids[i], NULL);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return 0;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}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void *thread(void *vargp)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{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long myid = (long) vargp;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pointers[myid] = &amp;myid;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sleep(2);      // Sleep #2                                                                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return NULL;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}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B6E4-BD75-4279-93F7-2A7E872A2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https://canvas.cmu.edu/courses/24383/quizzes/67234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63839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/>
              <a:t>Semaphores</a:t>
            </a:r>
          </a:p>
          <a:p>
            <a:r>
              <a:rPr lang="en-US" dirty="0"/>
              <a:t>Producer-Consumer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33598849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645359" cy="54292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variable. Manipulated by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operations. </a:t>
            </a:r>
          </a:p>
          <a:p>
            <a:pPr>
              <a:lnSpc>
                <a:spcPct val="90000"/>
              </a:lnSpc>
            </a:pPr>
            <a:r>
              <a:rPr lang="en-US" dirty="0"/>
              <a:t>P(s)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nonzero, then decrement </a:t>
            </a:r>
            <a:r>
              <a:rPr lang="en-US" i="1" dirty="0"/>
              <a:t>s</a:t>
            </a:r>
            <a:r>
              <a:rPr lang="en-US" dirty="0"/>
              <a:t> by 1 and return immediately.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Test and decrement operations occur atomically (indivisibly)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zero, then suspend thread until </a:t>
            </a:r>
            <a:r>
              <a:rPr lang="en-US" i="1" dirty="0"/>
              <a:t>s</a:t>
            </a:r>
            <a:r>
              <a:rPr lang="en-US" dirty="0"/>
              <a:t> becomes nonzero and the thread is restarted by a V operation. 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After restarting, the P operation decrements </a:t>
            </a:r>
            <a:r>
              <a:rPr lang="en-US" i="1" dirty="0"/>
              <a:t>s</a:t>
            </a:r>
            <a:r>
              <a:rPr lang="en-US" dirty="0"/>
              <a:t> and returns control to the caller. </a:t>
            </a:r>
          </a:p>
          <a:p>
            <a:pPr>
              <a:lnSpc>
                <a:spcPct val="97000"/>
              </a:lnSpc>
            </a:pPr>
            <a:r>
              <a:rPr lang="en-US" b="1" i="1" dirty="0"/>
              <a:t>V(s): 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Increment </a:t>
            </a:r>
            <a:r>
              <a:rPr lang="en-US" i="1" dirty="0"/>
              <a:t>s</a:t>
            </a:r>
            <a:r>
              <a:rPr lang="en-US" dirty="0"/>
              <a:t> by 1.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Increment operation occurs atomically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there are any threads blocked in a P operation waiting for </a:t>
            </a:r>
            <a:r>
              <a:rPr lang="en-US" i="1" dirty="0"/>
              <a:t>s</a:t>
            </a:r>
            <a:r>
              <a:rPr lang="en-US" dirty="0"/>
              <a:t> to become non-zero, then restart exactly one of those threads, which then completes its P operation by decrementing </a:t>
            </a:r>
            <a:r>
              <a:rPr lang="en-US" i="1" dirty="0"/>
              <a:t>s</a:t>
            </a:r>
            <a:r>
              <a:rPr lang="en-US" dirty="0"/>
              <a:t>. </a:t>
            </a:r>
            <a:endParaRPr lang="en-US" b="1" i="1" dirty="0"/>
          </a:p>
          <a:p>
            <a:pPr marL="457200" lvl="1" indent="0">
              <a:lnSpc>
                <a:spcPct val="97000"/>
              </a:lnSpc>
              <a:buNone/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  <p:extLst>
      <p:ext uri="{BB962C8B-B14F-4D97-AF65-F5344CB8AC3E}">
        <p14:creationId xmlns:p14="http://schemas.microsoft.com/office/powerpoint/2010/main" val="61313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1718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Manipulated by </a:t>
            </a:r>
            <a:r>
              <a:rPr lang="en-US" i="1" dirty="0"/>
              <a:t>P </a:t>
            </a:r>
            <a:r>
              <a:rPr lang="en-US" dirty="0"/>
              <a:t>and </a:t>
            </a:r>
            <a:r>
              <a:rPr lang="en-US" i="1" dirty="0"/>
              <a:t>V</a:t>
            </a:r>
            <a:r>
              <a:rPr lang="en-US" dirty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while 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s++;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OS kernel guarantees that operations between brackets [ ] are executed indivisibly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>
                <a:latin typeface="Courier New" pitchFamily="49" charset="0"/>
              </a:rPr>
              <a:t>s</a:t>
            </a: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  <p:extLst>
      <p:ext uri="{BB962C8B-B14F-4D97-AF65-F5344CB8AC3E}">
        <p14:creationId xmlns:p14="http://schemas.microsoft.com/office/powerpoint/2010/main" val="16066191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Semaphore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Pthreads</a:t>
            </a:r>
            <a:r>
              <a:rPr lang="en-US" dirty="0"/>
              <a:t> functions: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semaphore.h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sem_init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*s, 0, unsigned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);} /* s =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sem_wait(sem_t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 /* </a:t>
            </a:r>
            <a:r>
              <a:rPr lang="en-US" sz="1800" dirty="0" err="1">
                <a:latin typeface="Courier New"/>
                <a:cs typeface="Courier New"/>
              </a:rPr>
              <a:t>P(s</a:t>
            </a:r>
            <a:r>
              <a:rPr lang="en-US" sz="1800" dirty="0">
                <a:latin typeface="Courier New"/>
                <a:cs typeface="Courier New"/>
              </a:rPr>
              <a:t>) */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sem_post(sem_t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 /* </a:t>
            </a:r>
            <a:r>
              <a:rPr lang="en-US" sz="1800" dirty="0" err="1">
                <a:latin typeface="Courier New"/>
                <a:cs typeface="Courier New"/>
              </a:rPr>
              <a:t>V(s</a:t>
            </a:r>
            <a:r>
              <a:rPr lang="en-US" sz="1800" dirty="0">
                <a:latin typeface="Courier New"/>
                <a:cs typeface="Courier New"/>
              </a:rPr>
              <a:t>) */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600" y="4191000"/>
            <a:ext cx="78962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CS:APP wrapper functions: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724400"/>
            <a:ext cx="7664854" cy="12003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csapp.h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latin typeface="Courier New"/>
                <a:cs typeface="Courier New"/>
              </a:rPr>
              <a:t>P(sem_t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/* Wrapper function for </a:t>
            </a:r>
            <a:r>
              <a:rPr lang="en-US" sz="1800" dirty="0" err="1">
                <a:latin typeface="Courier New"/>
                <a:cs typeface="Courier New"/>
              </a:rPr>
              <a:t>sem_wait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latin typeface="Courier New"/>
                <a:cs typeface="Courier New"/>
              </a:rPr>
              <a:t>V(sem_t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/* Wrapper function for </a:t>
            </a:r>
            <a:r>
              <a:rPr lang="en-US" sz="1800" dirty="0" err="1">
                <a:latin typeface="Courier New"/>
                <a:cs typeface="Courier New"/>
              </a:rPr>
              <a:t>sem_post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</p:txBody>
      </p:sp>
    </p:spTree>
    <p:extLst>
      <p:ext uri="{BB962C8B-B14F-4D97-AF65-F5344CB8AC3E}">
        <p14:creationId xmlns:p14="http://schemas.microsoft.com/office/powerpoint/2010/main" val="1371115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Semaphores to Coordinate Access to Shared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/>
              <a:t>Basic idea: Thread uses a semaphore operation to notify another thread that some condition has become true</a:t>
            </a:r>
          </a:p>
          <a:p>
            <a:pPr lvl="1"/>
            <a:r>
              <a:rPr lang="en-US" dirty="0"/>
              <a:t>Use counting semaphores to keep track of resource state.</a:t>
            </a:r>
          </a:p>
          <a:p>
            <a:pPr lvl="1"/>
            <a:r>
              <a:rPr lang="en-US" dirty="0"/>
              <a:t>Use binary semaphores to notify other threads. 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The Producer-Consumer Problem</a:t>
            </a:r>
          </a:p>
          <a:p>
            <a:pPr lvl="1"/>
            <a:r>
              <a:rPr lang="en-US" dirty="0"/>
              <a:t>Mediating interactions between processes that generate information and that then make use of that information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3709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213600" cy="573088"/>
          </a:xfrm>
        </p:spPr>
        <p:txBody>
          <a:bodyPr/>
          <a:lstStyle/>
          <a:p>
            <a:r>
              <a:rPr lang="en-US" dirty="0"/>
              <a:t>Producer-Consumer Problem</a:t>
            </a:r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709863"/>
            <a:ext cx="8729663" cy="4148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Common synchronization pattern: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Producer waits for empty </a:t>
            </a:r>
            <a:r>
              <a:rPr lang="en-US" b="1" i="1" dirty="0"/>
              <a:t>slot</a:t>
            </a:r>
            <a:r>
              <a:rPr lang="en-US" dirty="0"/>
              <a:t>, inserts item in buffer, and notifies consumer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Consumer waits for </a:t>
            </a:r>
            <a:r>
              <a:rPr lang="en-US" b="1" i="1" dirty="0"/>
              <a:t>item</a:t>
            </a:r>
            <a:r>
              <a:rPr lang="en-US" dirty="0"/>
              <a:t>, removes it from buffer, and notifies producer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Examples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Multimedia processing: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creates video frames, consumer renders them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Event-driven graphical user interfaces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detects mouse clicks, mouse movements, and keyboard hits and inserts corresponding events in buffer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 Consumer retrieves events from buffer and paints the display</a:t>
            </a:r>
          </a:p>
        </p:txBody>
      </p:sp>
      <p:sp>
        <p:nvSpPr>
          <p:cNvPr id="845829" name="Oval 5"/>
          <p:cNvSpPr>
            <a:spLocks noChangeArrowheads="1"/>
          </p:cNvSpPr>
          <p:nvPr/>
        </p:nvSpPr>
        <p:spPr bwMode="auto">
          <a:xfrm>
            <a:off x="1552575" y="1327150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producer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686175" y="1600200"/>
            <a:ext cx="1219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shared</a:t>
            </a:r>
          </a:p>
          <a:p>
            <a:pPr algn="ctr"/>
            <a:r>
              <a:rPr lang="en-US" sz="1800">
                <a:latin typeface="+mn-lt"/>
              </a:rPr>
              <a:t>buffer</a:t>
            </a:r>
          </a:p>
        </p:txBody>
      </p:sp>
      <p:sp>
        <p:nvSpPr>
          <p:cNvPr id="845831" name="Line 7"/>
          <p:cNvSpPr>
            <a:spLocks noChangeShapeType="1"/>
          </p:cNvSpPr>
          <p:nvPr/>
        </p:nvSpPr>
        <p:spPr bwMode="auto">
          <a:xfrm flipV="1">
            <a:off x="27717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2" name="Line 8"/>
          <p:cNvSpPr>
            <a:spLocks noChangeShapeType="1"/>
          </p:cNvSpPr>
          <p:nvPr/>
        </p:nvSpPr>
        <p:spPr bwMode="auto">
          <a:xfrm flipV="1">
            <a:off x="49053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3" name="Oval 9"/>
          <p:cNvSpPr>
            <a:spLocks noChangeArrowheads="1"/>
          </p:cNvSpPr>
          <p:nvPr/>
        </p:nvSpPr>
        <p:spPr bwMode="auto">
          <a:xfrm>
            <a:off x="5819775" y="1330325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consumer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421105766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Producer-Consumer on 1-element Buffer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two semaphores: </a:t>
            </a:r>
            <a:r>
              <a:rPr lang="en-US" dirty="0">
                <a:latin typeface="Courier New"/>
                <a:cs typeface="Courier New"/>
              </a:rPr>
              <a:t>full</a:t>
            </a:r>
            <a:r>
              <a:rPr lang="en-US" dirty="0"/>
              <a:t> + </a:t>
            </a:r>
            <a:r>
              <a:rPr lang="en-US" dirty="0">
                <a:latin typeface="Courier New"/>
                <a:cs typeface="Courier New"/>
              </a:rPr>
              <a:t>empty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771775" y="2661462"/>
            <a:ext cx="3048000" cy="533400"/>
            <a:chOff x="2771775" y="1600200"/>
            <a:chExt cx="3048000" cy="533400"/>
          </a:xfrm>
        </p:grpSpPr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686175" y="1600200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empty</a:t>
              </a:r>
            </a:p>
            <a:p>
              <a:pPr algn="ctr"/>
              <a:r>
                <a:rPr lang="en-US" sz="1800" dirty="0">
                  <a:latin typeface="+mn-lt"/>
                </a:rPr>
                <a:t>buffer</a:t>
              </a: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27717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49053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83864" y="2069068"/>
            <a:ext cx="985071" cy="1495126"/>
            <a:chOff x="1676400" y="1981200"/>
            <a:chExt cx="985071" cy="1495126"/>
          </a:xfrm>
        </p:grpSpPr>
        <p:sp>
          <p:nvSpPr>
            <p:cNvPr id="10" name="TextBox 9"/>
            <p:cNvSpPr txBox="1"/>
            <p:nvPr/>
          </p:nvSpPr>
          <p:spPr>
            <a:xfrm>
              <a:off x="1747070" y="235053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0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676400" y="19812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747070" y="310699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76400" y="273766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788889" y="4507468"/>
            <a:ext cx="3048000" cy="533400"/>
            <a:chOff x="2771775" y="1600200"/>
            <a:chExt cx="3048000" cy="533400"/>
          </a:xfrm>
        </p:grpSpPr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3686175" y="1600200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full</a:t>
              </a:r>
            </a:p>
            <a:p>
              <a:pPr algn="ctr"/>
              <a:r>
                <a:rPr lang="en-US" sz="1800" dirty="0">
                  <a:latin typeface="+mn-lt"/>
                </a:rPr>
                <a:t>buffer</a:t>
              </a:r>
            </a:p>
          </p:txBody>
        </p:sp>
        <p:sp>
          <p:nvSpPr>
            <p:cNvPr id="19" name="Line 7"/>
            <p:cNvSpPr>
              <a:spLocks noChangeShapeType="1"/>
            </p:cNvSpPr>
            <p:nvPr/>
          </p:nvSpPr>
          <p:spPr bwMode="auto">
            <a:xfrm flipV="1">
              <a:off x="27717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 flipV="1">
              <a:off x="49053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00978" y="3915074"/>
            <a:ext cx="985071" cy="1495126"/>
            <a:chOff x="1676400" y="1981200"/>
            <a:chExt cx="985071" cy="1495126"/>
          </a:xfrm>
        </p:grpSpPr>
        <p:sp>
          <p:nvSpPr>
            <p:cNvPr id="22" name="TextBox 21"/>
            <p:cNvSpPr txBox="1"/>
            <p:nvPr/>
          </p:nvSpPr>
          <p:spPr>
            <a:xfrm>
              <a:off x="1747070" y="235053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76400" y="19812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47070" y="310699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76400" y="273766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955110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502" y="646112"/>
            <a:ext cx="8366098" cy="573088"/>
          </a:xfrm>
        </p:spPr>
        <p:txBody>
          <a:bodyPr/>
          <a:lstStyle/>
          <a:p>
            <a:pPr marL="0" indent="0"/>
            <a:r>
              <a:rPr lang="en-US" dirty="0"/>
              <a:t>Producer-Consumer on 1-element Buffer</a:t>
            </a:r>
          </a:p>
        </p:txBody>
      </p:sp>
      <p:sp>
        <p:nvSpPr>
          <p:cNvPr id="846851" name="Text Box 3"/>
          <p:cNvSpPr txBox="1">
            <a:spLocks noChangeArrowheads="1"/>
          </p:cNvSpPr>
          <p:nvPr/>
        </p:nvSpPr>
        <p:spPr bwMode="auto">
          <a:xfrm>
            <a:off x="360363" y="1676400"/>
            <a:ext cx="3509194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#define NITERS 5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*producer(void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void</a:t>
            </a:r>
            <a:r>
              <a:rPr lang="en-US" sz="1600" b="0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*consumer(void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shared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full;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sems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empty;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shared;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  <p:sp>
        <p:nvSpPr>
          <p:cNvPr id="846852" name="Text Box 4"/>
          <p:cNvSpPr txBox="1">
            <a:spLocks noChangeArrowheads="1"/>
          </p:cNvSpPr>
          <p:nvPr/>
        </p:nvSpPr>
        <p:spPr bwMode="auto">
          <a:xfrm>
            <a:off x="4191000" y="1773397"/>
            <a:ext cx="4875053" cy="443198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</a:rPr>
              <a:t>, char** 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 Initialize the semaphores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, 0, 1);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,  0, 0);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 Create threads and wait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return 0;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666997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8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8253582" cy="762000"/>
          </a:xfrm>
        </p:spPr>
        <p:txBody>
          <a:bodyPr/>
          <a:lstStyle/>
          <a:p>
            <a:r>
              <a:rPr lang="en-US" dirty="0"/>
              <a:t>Producer-Consumer on 1-element Buffer</a:t>
            </a:r>
          </a:p>
        </p:txBody>
      </p:sp>
      <p:sp>
        <p:nvSpPr>
          <p:cNvPr id="847875" name="Text Box 3"/>
          <p:cNvSpPr txBox="1">
            <a:spLocks noChangeArrowheads="1"/>
          </p:cNvSpPr>
          <p:nvPr/>
        </p:nvSpPr>
        <p:spPr bwMode="auto">
          <a:xfrm>
            <a:off x="474060" y="2514600"/>
            <a:ext cx="3632324" cy="393954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</a:t>
            </a:r>
            <a:r>
              <a:rPr lang="en-US" sz="1600" dirty="0" err="1">
                <a:latin typeface="Courier New" pitchFamily="49" charset="0"/>
              </a:rPr>
              <a:t>producer(void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for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Produce item */</a:t>
            </a:r>
          </a:p>
          <a:p>
            <a:r>
              <a:rPr lang="en-US" sz="1600" dirty="0">
                <a:latin typeface="Courier New" pitchFamily="49" charset="0"/>
              </a:rPr>
              <a:t>    item 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printf("produced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</a:rPr>
              <a:t>d\n</a:t>
            </a:r>
            <a:r>
              <a:rPr lang="en-US" sz="1600" dirty="0">
                <a:latin typeface="Courier New" pitchFamily="49" charset="0"/>
              </a:rPr>
              <a:t>", </a:t>
            </a:r>
          </a:p>
          <a:p>
            <a:r>
              <a:rPr lang="en-US" sz="1600" dirty="0">
                <a:latin typeface="Courier New" pitchFamily="49" charset="0"/>
              </a:rPr>
              <a:t>            item);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Write item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 = item;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4343400" y="2514600"/>
            <a:ext cx="4495800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</a:t>
            </a:r>
            <a:r>
              <a:rPr lang="en-US" sz="1600" dirty="0" err="1">
                <a:latin typeface="Courier New" pitchFamily="49" charset="0"/>
              </a:rPr>
              <a:t>consumer(void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for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Read item from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item =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Consume item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printf("consumed</a:t>
            </a:r>
            <a:r>
              <a:rPr lang="en-US" sz="1600" dirty="0">
                <a:latin typeface="Courier New" pitchFamily="49" charset="0"/>
              </a:rPr>
              <a:t> %d\n“, item);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  return NULL;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847877" name="Text Box 5"/>
          <p:cNvSpPr txBox="1">
            <a:spLocks noChangeArrowheads="1"/>
          </p:cNvSpPr>
          <p:nvPr/>
        </p:nvSpPr>
        <p:spPr bwMode="auto">
          <a:xfrm>
            <a:off x="365098" y="1383268"/>
            <a:ext cx="45004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Initially:</a:t>
            </a:r>
            <a:r>
              <a:rPr lang="en-US" b="0" dirty="0">
                <a:latin typeface="+mn-lt"/>
              </a:rPr>
              <a:t>  </a:t>
            </a:r>
            <a:r>
              <a:rPr lang="en-US" b="0" dirty="0">
                <a:latin typeface="Courier New"/>
                <a:cs typeface="Courier New"/>
              </a:rPr>
              <a:t>empty==1, full==0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057400"/>
            <a:ext cx="2308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Producer Thread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057400"/>
            <a:ext cx="2445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Consumer Thread</a:t>
            </a:r>
          </a:p>
        </p:txBody>
      </p:sp>
    </p:spTree>
    <p:extLst>
      <p:ext uri="{BB962C8B-B14F-4D97-AF65-F5344CB8AC3E}">
        <p14:creationId xmlns:p14="http://schemas.microsoft.com/office/powerpoint/2010/main" val="245427608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Why 2 Semaphores for 1-Entry Buffer?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000125"/>
          </a:xfrm>
        </p:spPr>
        <p:txBody>
          <a:bodyPr/>
          <a:lstStyle/>
          <a:p>
            <a:r>
              <a:rPr lang="en-US" dirty="0"/>
              <a:t>Consider multiple producers &amp; multiple consumers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Producers will contend with each to get </a:t>
            </a:r>
            <a:r>
              <a:rPr lang="en-US" dirty="0">
                <a:latin typeface="Courier New"/>
                <a:cs typeface="Courier New"/>
              </a:rPr>
              <a:t>empty</a:t>
            </a:r>
          </a:p>
          <a:p>
            <a:r>
              <a:rPr lang="en-US" dirty="0"/>
              <a:t>Consumers will contend with each other to get </a:t>
            </a:r>
            <a:r>
              <a:rPr lang="en-US" dirty="0">
                <a:latin typeface="Courier New"/>
                <a:cs typeface="Courier New"/>
              </a:rPr>
              <a:t>full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247900" y="2174671"/>
            <a:ext cx="4610100" cy="1796587"/>
            <a:chOff x="2247900" y="2174671"/>
            <a:chExt cx="4610100" cy="1796587"/>
          </a:xfrm>
        </p:grpSpPr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>
                  <a:latin typeface="+mn-lt"/>
                </a:rPr>
                <a:t>shared</a:t>
              </a:r>
            </a:p>
            <a:p>
              <a:pPr algn="ctr"/>
              <a:r>
                <a:rPr lang="en-US" sz="1800">
                  <a:latin typeface="+mn-lt"/>
                </a:rPr>
                <a:t>buffer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26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P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35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>
                    <a:latin typeface="+mn-lt"/>
                  </a:rPr>
                  <a:t>P</a:t>
                </a:r>
                <a:r>
                  <a:rPr lang="en-US" sz="1800" baseline="-25000" dirty="0" err="1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38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39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m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28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2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3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46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7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8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6446162" y="5031700"/>
            <a:ext cx="2402190" cy="1140500"/>
            <a:chOff x="6446162" y="4082534"/>
            <a:chExt cx="2402190" cy="1140500"/>
          </a:xfrm>
        </p:grpSpPr>
        <p:sp>
          <p:nvSpPr>
            <p:cNvPr id="51" name="Text Box 4"/>
            <p:cNvSpPr txBox="1">
              <a:spLocks noChangeArrowheads="1"/>
            </p:cNvSpPr>
            <p:nvPr/>
          </p:nvSpPr>
          <p:spPr bwMode="auto">
            <a:xfrm>
              <a:off x="6455314" y="4484370"/>
              <a:ext cx="2393038" cy="738664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tIns="0" bIns="0" anchor="ctr">
              <a:spAutoFit/>
            </a:bodyPr>
            <a:lstStyle/>
            <a:p>
              <a:r>
                <a:rPr lang="en-US" sz="1600" dirty="0">
                  <a:latin typeface="Courier New" pitchFamily="49" charset="0"/>
                </a:rPr>
                <a:t>P(&amp;</a:t>
              </a:r>
              <a:r>
                <a:rPr lang="en-US" sz="1600" dirty="0" err="1">
                  <a:latin typeface="Courier New" pitchFamily="49" charset="0"/>
                </a:rPr>
                <a:t>shared.full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  <a:p>
              <a:r>
                <a:rPr lang="en-US" sz="1600" dirty="0">
                  <a:latin typeface="Courier New" pitchFamily="49" charset="0"/>
                </a:rPr>
                <a:t>item = </a:t>
              </a:r>
              <a:r>
                <a:rPr lang="en-US" sz="1600" dirty="0" err="1">
                  <a:latin typeface="Courier New" pitchFamily="49" charset="0"/>
                </a:rPr>
                <a:t>shared.buf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r>
                <a:rPr lang="en-US" sz="1600" dirty="0">
                  <a:latin typeface="Courier New" pitchFamily="49" charset="0"/>
                </a:rPr>
                <a:t>V(&amp;</a:t>
              </a:r>
              <a:r>
                <a:rPr lang="en-US" sz="1600" dirty="0" err="1">
                  <a:latin typeface="Courier New" pitchFamily="49" charset="0"/>
                </a:rPr>
                <a:t>shared.empty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446162" y="4082534"/>
              <a:ext cx="12490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Consumers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74060" y="5031700"/>
            <a:ext cx="2401018" cy="1133337"/>
            <a:chOff x="474060" y="4050268"/>
            <a:chExt cx="2401018" cy="1133337"/>
          </a:xfrm>
        </p:grpSpPr>
        <p:sp>
          <p:nvSpPr>
            <p:cNvPr id="50" name="Text Box 3"/>
            <p:cNvSpPr txBox="1">
              <a:spLocks noChangeArrowheads="1"/>
            </p:cNvSpPr>
            <p:nvPr/>
          </p:nvSpPr>
          <p:spPr bwMode="auto">
            <a:xfrm>
              <a:off x="474060" y="4444941"/>
              <a:ext cx="2401018" cy="738664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>
              <a:spAutoFit/>
            </a:bodyPr>
            <a:lstStyle/>
            <a:p>
              <a:r>
                <a:rPr lang="en-US" sz="1600" dirty="0">
                  <a:latin typeface="Courier New" pitchFamily="49" charset="0"/>
                </a:rPr>
                <a:t>P(&amp;</a:t>
              </a:r>
              <a:r>
                <a:rPr lang="en-US" sz="1600" dirty="0" err="1">
                  <a:latin typeface="Courier New" pitchFamily="49" charset="0"/>
                </a:rPr>
                <a:t>shared.empty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  <a:p>
              <a:r>
                <a:rPr lang="en-US" sz="1600" dirty="0" err="1">
                  <a:latin typeface="Courier New" pitchFamily="49" charset="0"/>
                </a:rPr>
                <a:t>shared.buf</a:t>
              </a:r>
              <a:r>
                <a:rPr lang="en-US" sz="1600" dirty="0">
                  <a:latin typeface="Courier New" pitchFamily="49" charset="0"/>
                </a:rPr>
                <a:t> = item;</a:t>
              </a:r>
            </a:p>
            <a:p>
              <a:r>
                <a:rPr lang="en-US" sz="1600" dirty="0">
                  <a:latin typeface="Courier New" pitchFamily="49" charset="0"/>
                </a:rPr>
                <a:t>V(&amp;</a:t>
              </a:r>
              <a:r>
                <a:rPr lang="en-US" sz="1600" dirty="0" err="1">
                  <a:latin typeface="Courier New" pitchFamily="49" charset="0"/>
                </a:rPr>
                <a:t>shared.full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74060" y="4050268"/>
              <a:ext cx="11483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Producers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257800" y="5257800"/>
            <a:ext cx="985071" cy="738664"/>
            <a:chOff x="3943350" y="4859050"/>
            <a:chExt cx="985071" cy="738664"/>
          </a:xfrm>
        </p:grpSpPr>
        <p:sp>
          <p:nvSpPr>
            <p:cNvPr id="57" name="TextBox 56"/>
            <p:cNvSpPr txBox="1"/>
            <p:nvPr/>
          </p:nvSpPr>
          <p:spPr>
            <a:xfrm>
              <a:off x="4014020" y="522838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943350" y="485905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053529" y="5257800"/>
            <a:ext cx="985071" cy="738664"/>
            <a:chOff x="3943350" y="5615512"/>
            <a:chExt cx="985071" cy="738664"/>
          </a:xfrm>
        </p:grpSpPr>
        <p:sp>
          <p:nvSpPr>
            <p:cNvPr id="59" name="TextBox 58"/>
            <p:cNvSpPr txBox="1"/>
            <p:nvPr/>
          </p:nvSpPr>
          <p:spPr>
            <a:xfrm>
              <a:off x="4014020" y="598484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43350" y="561551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880608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Producer-Consumer on an </a:t>
            </a:r>
            <a:r>
              <a:rPr lang="en-US" i="1" dirty="0" err="1"/>
              <a:t>n</a:t>
            </a:r>
            <a:r>
              <a:rPr lang="en-US" dirty="0"/>
              <a:t>-element Buffer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13725" cy="1076325"/>
          </a:xfrm>
        </p:spPr>
        <p:txBody>
          <a:bodyPr/>
          <a:lstStyle/>
          <a:p>
            <a:r>
              <a:rPr lang="en-US" dirty="0"/>
              <a:t>Implemented using a shared buffer package called </a:t>
            </a:r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/>
              <a:t>. 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889138" y="1586871"/>
            <a:ext cx="4610100" cy="1830034"/>
            <a:chOff x="2247900" y="2141224"/>
            <a:chExt cx="4610100" cy="1830034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19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P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20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>
                    <a:latin typeface="+mn-lt"/>
                  </a:rPr>
                  <a:t>P</a:t>
                </a:r>
                <a:r>
                  <a:rPr lang="en-US" sz="1800" baseline="-25000" dirty="0" err="1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16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17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m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13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4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10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1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22" name="Text Box 6"/>
            <p:cNvSpPr txBox="1">
              <a:spLocks noChangeArrowheads="1"/>
            </p:cNvSpPr>
            <p:nvPr/>
          </p:nvSpPr>
          <p:spPr bwMode="auto">
            <a:xfrm>
              <a:off x="4191000" y="280560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4895850" y="280428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191000" y="2953435"/>
              <a:ext cx="92166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000" dirty="0">
                  <a:latin typeface="Wingdings"/>
                  <a:ea typeface="Wingdings"/>
                  <a:cs typeface="Wingdings"/>
                  <a:sym typeface="Wingdings"/>
                </a:rPr>
                <a:t>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26" name="Text Box 6"/>
            <p:cNvSpPr txBox="1">
              <a:spLocks noChangeArrowheads="1"/>
            </p:cNvSpPr>
            <p:nvPr/>
          </p:nvSpPr>
          <p:spPr bwMode="auto">
            <a:xfrm>
              <a:off x="3943350" y="2804284"/>
              <a:ext cx="120015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76600" y="2141224"/>
              <a:ext cx="2738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Between 0 and n elements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09404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Circular Buffer (n = 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71601"/>
            <a:ext cx="8213725" cy="4962524"/>
          </a:xfrm>
        </p:spPr>
        <p:txBody>
          <a:bodyPr/>
          <a:lstStyle/>
          <a:p>
            <a:r>
              <a:rPr lang="en-US" dirty="0"/>
              <a:t>Store elements in array of size n</a:t>
            </a:r>
          </a:p>
          <a:p>
            <a:r>
              <a:rPr lang="en-US" dirty="0"/>
              <a:t>items: number of elements in buffer</a:t>
            </a:r>
          </a:p>
          <a:p>
            <a:r>
              <a:rPr lang="en-US" dirty="0"/>
              <a:t>Empty buffer:</a:t>
            </a:r>
          </a:p>
          <a:p>
            <a:pPr lvl="1"/>
            <a:r>
              <a:rPr lang="en-US" dirty="0"/>
              <a:t>front = rear</a:t>
            </a:r>
          </a:p>
          <a:p>
            <a:r>
              <a:rPr lang="en-US" dirty="0"/>
              <a:t>Nonempty buffer</a:t>
            </a:r>
          </a:p>
          <a:p>
            <a:pPr lvl="1"/>
            <a:r>
              <a:rPr lang="en-US" dirty="0"/>
              <a:t>rear: index of most recently inserted element</a:t>
            </a:r>
          </a:p>
          <a:p>
            <a:pPr lvl="1"/>
            <a:r>
              <a:rPr lang="en-US" dirty="0"/>
              <a:t>front: (index of next element to remove – 1) mod n</a:t>
            </a:r>
          </a:p>
          <a:p>
            <a:r>
              <a:rPr lang="en-US" dirty="0"/>
              <a:t>Initially: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2598280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6500608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6067016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633424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199832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4766240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4332648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3899056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0" name="Text Box 6"/>
          <p:cNvSpPr txBox="1">
            <a:spLocks noChangeArrowheads="1"/>
          </p:cNvSpPr>
          <p:nvPr/>
        </p:nvSpPr>
        <p:spPr bwMode="auto">
          <a:xfrm>
            <a:off x="3465464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3031872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762000" y="4876800"/>
            <a:ext cx="1447800" cy="914400"/>
            <a:chOff x="2438400" y="3429000"/>
            <a:chExt cx="1447800" cy="914400"/>
          </a:xfrm>
        </p:grpSpPr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71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  <p:sp>
          <p:nvSpPr>
            <p:cNvPr id="72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73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590800" y="4800600"/>
            <a:ext cx="4343400" cy="361221"/>
            <a:chOff x="2590800" y="5562599"/>
            <a:chExt cx="4343400" cy="361221"/>
          </a:xfrm>
        </p:grpSpPr>
        <p:sp>
          <p:nvSpPr>
            <p:cNvPr id="66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67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68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69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78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79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80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81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82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83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246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5878" y="2935705"/>
            <a:ext cx="8874493" cy="3869216"/>
            <a:chOff x="105878" y="2935705"/>
            <a:chExt cx="8874493" cy="3869216"/>
          </a:xfrm>
        </p:grpSpPr>
        <p:sp>
          <p:nvSpPr>
            <p:cNvPr id="7" name="Rectangle 6"/>
            <p:cNvSpPr/>
            <p:nvPr/>
          </p:nvSpPr>
          <p:spPr bwMode="auto">
            <a:xfrm>
              <a:off x="105878" y="2935705"/>
              <a:ext cx="8874493" cy="3850106"/>
            </a:xfrm>
            <a:prstGeom prst="rect">
              <a:avLst/>
            </a:prstGeom>
            <a:solidFill>
              <a:srgbClr val="EAEAF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8336" y="6343256"/>
              <a:ext cx="50973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Memory is shared between all threads</a:t>
              </a:r>
            </a:p>
          </p:txBody>
        </p:sp>
      </p:grpSp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let picture confuse you!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84175" y="4542274"/>
            <a:ext cx="4694502" cy="1465660"/>
            <a:chOff x="384175" y="4542274"/>
            <a:chExt cx="4694502" cy="1465660"/>
          </a:xfrm>
        </p:grpSpPr>
        <p:sp>
          <p:nvSpPr>
            <p:cNvPr id="803848" name="Text Box 8"/>
            <p:cNvSpPr txBox="1">
              <a:spLocks noChangeArrowheads="1"/>
            </p:cNvSpPr>
            <p:nvPr/>
          </p:nvSpPr>
          <p:spPr bwMode="auto">
            <a:xfrm>
              <a:off x="38417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1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1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1</a:t>
              </a:r>
            </a:p>
          </p:txBody>
        </p:sp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3146425" y="456138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</p:grp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  <p:extLst>
      <p:ext uri="{BB962C8B-B14F-4D97-AF65-F5344CB8AC3E}">
        <p14:creationId xmlns:p14="http://schemas.microsoft.com/office/powerpoint/2010/main" val="95986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-1.11111E-6 -0.485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Circular Buffer Operation (n = 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43000"/>
            <a:ext cx="8213725" cy="457199"/>
          </a:xfrm>
        </p:spPr>
        <p:txBody>
          <a:bodyPr/>
          <a:lstStyle/>
          <a:p>
            <a:r>
              <a:rPr lang="en-US" dirty="0"/>
              <a:t>Insert 7 elements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Remove 5 elements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Insert 6 elements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Remove 8 elements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2598280" y="19614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6500608" y="19614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6067016" y="19614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633424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199832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4766240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4332648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3899056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0" name="Text Box 6"/>
          <p:cNvSpPr txBox="1">
            <a:spLocks noChangeArrowheads="1"/>
          </p:cNvSpPr>
          <p:nvPr/>
        </p:nvSpPr>
        <p:spPr bwMode="auto">
          <a:xfrm>
            <a:off x="3465464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3031872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762000" y="1600199"/>
            <a:ext cx="1447800" cy="914400"/>
            <a:chOff x="2438400" y="3429000"/>
            <a:chExt cx="1447800" cy="914400"/>
          </a:xfrm>
        </p:grpSpPr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71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72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73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sp>
        <p:nvSpPr>
          <p:cNvPr id="66" name="Text Box 6"/>
          <p:cNvSpPr txBox="1">
            <a:spLocks noChangeArrowheads="1"/>
          </p:cNvSpPr>
          <p:nvPr/>
        </p:nvSpPr>
        <p:spPr bwMode="auto">
          <a:xfrm>
            <a:off x="2598280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8" name="Text Box 6"/>
          <p:cNvSpPr txBox="1">
            <a:spLocks noChangeArrowheads="1"/>
          </p:cNvSpPr>
          <p:nvPr/>
        </p:nvSpPr>
        <p:spPr bwMode="auto">
          <a:xfrm>
            <a:off x="6500608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78" name="Text Box 6"/>
          <p:cNvSpPr txBox="1">
            <a:spLocks noChangeArrowheads="1"/>
          </p:cNvSpPr>
          <p:nvPr/>
        </p:nvSpPr>
        <p:spPr bwMode="auto">
          <a:xfrm>
            <a:off x="6067016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" name="Text Box 6"/>
          <p:cNvSpPr txBox="1">
            <a:spLocks noChangeArrowheads="1"/>
          </p:cNvSpPr>
          <p:nvPr/>
        </p:nvSpPr>
        <p:spPr bwMode="auto">
          <a:xfrm>
            <a:off x="5633424" y="32568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2" name="Text Box 6"/>
          <p:cNvSpPr txBox="1">
            <a:spLocks noChangeArrowheads="1"/>
          </p:cNvSpPr>
          <p:nvPr/>
        </p:nvSpPr>
        <p:spPr bwMode="auto">
          <a:xfrm>
            <a:off x="5199832" y="32568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4" name="Text Box 6"/>
          <p:cNvSpPr txBox="1">
            <a:spLocks noChangeArrowheads="1"/>
          </p:cNvSpPr>
          <p:nvPr/>
        </p:nvSpPr>
        <p:spPr bwMode="auto">
          <a:xfrm>
            <a:off x="4766240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6" name="Text Box 6"/>
          <p:cNvSpPr txBox="1">
            <a:spLocks noChangeArrowheads="1"/>
          </p:cNvSpPr>
          <p:nvPr/>
        </p:nvSpPr>
        <p:spPr bwMode="auto">
          <a:xfrm>
            <a:off x="4332648" y="32568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8" name="Text Box 6"/>
          <p:cNvSpPr txBox="1">
            <a:spLocks noChangeArrowheads="1"/>
          </p:cNvSpPr>
          <p:nvPr/>
        </p:nvSpPr>
        <p:spPr bwMode="auto">
          <a:xfrm>
            <a:off x="3899056" y="32568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91" name="Text Box 6"/>
          <p:cNvSpPr txBox="1">
            <a:spLocks noChangeArrowheads="1"/>
          </p:cNvSpPr>
          <p:nvPr/>
        </p:nvSpPr>
        <p:spPr bwMode="auto">
          <a:xfrm>
            <a:off x="3465464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94" name="Text Box 6"/>
          <p:cNvSpPr txBox="1">
            <a:spLocks noChangeArrowheads="1"/>
          </p:cNvSpPr>
          <p:nvPr/>
        </p:nvSpPr>
        <p:spPr bwMode="auto">
          <a:xfrm>
            <a:off x="3031872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96" name="Group 95"/>
          <p:cNvGrpSpPr/>
          <p:nvPr/>
        </p:nvGrpSpPr>
        <p:grpSpPr>
          <a:xfrm>
            <a:off x="762000" y="2895599"/>
            <a:ext cx="1447800" cy="914400"/>
            <a:chOff x="2438400" y="3429000"/>
            <a:chExt cx="1447800" cy="914400"/>
          </a:xfrm>
        </p:grpSpPr>
        <p:sp>
          <p:nvSpPr>
            <p:cNvPr id="97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98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99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100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101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102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5</a:t>
              </a:r>
            </a:p>
          </p:txBody>
        </p:sp>
      </p:grpSp>
      <p:sp>
        <p:nvSpPr>
          <p:cNvPr id="106" name="Text Box 6"/>
          <p:cNvSpPr txBox="1">
            <a:spLocks noChangeArrowheads="1"/>
          </p:cNvSpPr>
          <p:nvPr/>
        </p:nvSpPr>
        <p:spPr bwMode="auto">
          <a:xfrm>
            <a:off x="6500608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08" name="Text Box 6"/>
          <p:cNvSpPr txBox="1">
            <a:spLocks noChangeArrowheads="1"/>
          </p:cNvSpPr>
          <p:nvPr/>
        </p:nvSpPr>
        <p:spPr bwMode="auto">
          <a:xfrm>
            <a:off x="6067016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0" name="Text Box 6"/>
          <p:cNvSpPr txBox="1">
            <a:spLocks noChangeArrowheads="1"/>
          </p:cNvSpPr>
          <p:nvPr/>
        </p:nvSpPr>
        <p:spPr bwMode="auto">
          <a:xfrm>
            <a:off x="5633424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2" name="Text Box 6"/>
          <p:cNvSpPr txBox="1">
            <a:spLocks noChangeArrowheads="1"/>
          </p:cNvSpPr>
          <p:nvPr/>
        </p:nvSpPr>
        <p:spPr bwMode="auto">
          <a:xfrm>
            <a:off x="5199832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4" name="Text Box 6"/>
          <p:cNvSpPr txBox="1">
            <a:spLocks noChangeArrowheads="1"/>
          </p:cNvSpPr>
          <p:nvPr/>
        </p:nvSpPr>
        <p:spPr bwMode="auto">
          <a:xfrm>
            <a:off x="4766240" y="457200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6" name="Text Box 6"/>
          <p:cNvSpPr txBox="1">
            <a:spLocks noChangeArrowheads="1"/>
          </p:cNvSpPr>
          <p:nvPr/>
        </p:nvSpPr>
        <p:spPr bwMode="auto">
          <a:xfrm>
            <a:off x="4343400" y="4572000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8" name="Text Box 6"/>
          <p:cNvSpPr txBox="1">
            <a:spLocks noChangeArrowheads="1"/>
          </p:cNvSpPr>
          <p:nvPr/>
        </p:nvSpPr>
        <p:spPr bwMode="auto">
          <a:xfrm>
            <a:off x="3899056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04" name="Text Box 6"/>
          <p:cNvSpPr txBox="1">
            <a:spLocks noChangeArrowheads="1"/>
          </p:cNvSpPr>
          <p:nvPr/>
        </p:nvSpPr>
        <p:spPr bwMode="auto">
          <a:xfrm>
            <a:off x="2598280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21" name="Text Box 6"/>
          <p:cNvSpPr txBox="1">
            <a:spLocks noChangeArrowheads="1"/>
          </p:cNvSpPr>
          <p:nvPr/>
        </p:nvSpPr>
        <p:spPr bwMode="auto">
          <a:xfrm>
            <a:off x="3465464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24" name="Text Box 6"/>
          <p:cNvSpPr txBox="1">
            <a:spLocks noChangeArrowheads="1"/>
          </p:cNvSpPr>
          <p:nvPr/>
        </p:nvSpPr>
        <p:spPr bwMode="auto">
          <a:xfrm>
            <a:off x="3031872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126" name="Group 125"/>
          <p:cNvGrpSpPr/>
          <p:nvPr/>
        </p:nvGrpSpPr>
        <p:grpSpPr>
          <a:xfrm>
            <a:off x="762000" y="4190999"/>
            <a:ext cx="1447800" cy="914400"/>
            <a:chOff x="2438400" y="3429000"/>
            <a:chExt cx="1447800" cy="914400"/>
          </a:xfrm>
        </p:grpSpPr>
        <p:sp>
          <p:nvSpPr>
            <p:cNvPr id="127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128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129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130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31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132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5</a:t>
              </a:r>
            </a:p>
          </p:txBody>
        </p:sp>
      </p:grpSp>
      <p:sp>
        <p:nvSpPr>
          <p:cNvPr id="133" name="Text Box 6"/>
          <p:cNvSpPr txBox="1">
            <a:spLocks noChangeArrowheads="1"/>
          </p:cNvSpPr>
          <p:nvPr/>
        </p:nvSpPr>
        <p:spPr bwMode="auto">
          <a:xfrm>
            <a:off x="6500608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5" name="Text Box 6"/>
          <p:cNvSpPr txBox="1">
            <a:spLocks noChangeArrowheads="1"/>
          </p:cNvSpPr>
          <p:nvPr/>
        </p:nvSpPr>
        <p:spPr bwMode="auto">
          <a:xfrm>
            <a:off x="6067016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7" name="Text Box 6"/>
          <p:cNvSpPr txBox="1">
            <a:spLocks noChangeArrowheads="1"/>
          </p:cNvSpPr>
          <p:nvPr/>
        </p:nvSpPr>
        <p:spPr bwMode="auto">
          <a:xfrm>
            <a:off x="5633424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9" name="Text Box 6"/>
          <p:cNvSpPr txBox="1">
            <a:spLocks noChangeArrowheads="1"/>
          </p:cNvSpPr>
          <p:nvPr/>
        </p:nvSpPr>
        <p:spPr bwMode="auto">
          <a:xfrm>
            <a:off x="5199832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1" name="Text Box 6"/>
          <p:cNvSpPr txBox="1">
            <a:spLocks noChangeArrowheads="1"/>
          </p:cNvSpPr>
          <p:nvPr/>
        </p:nvSpPr>
        <p:spPr bwMode="auto">
          <a:xfrm>
            <a:off x="4766240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3" name="Text Box 6"/>
          <p:cNvSpPr txBox="1">
            <a:spLocks noChangeArrowheads="1"/>
          </p:cNvSpPr>
          <p:nvPr/>
        </p:nvSpPr>
        <p:spPr bwMode="auto">
          <a:xfrm>
            <a:off x="4332648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5" name="Text Box 6"/>
          <p:cNvSpPr txBox="1">
            <a:spLocks noChangeArrowheads="1"/>
          </p:cNvSpPr>
          <p:nvPr/>
        </p:nvSpPr>
        <p:spPr bwMode="auto">
          <a:xfrm>
            <a:off x="3899056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7" name="Text Box 6"/>
          <p:cNvSpPr txBox="1">
            <a:spLocks noChangeArrowheads="1"/>
          </p:cNvSpPr>
          <p:nvPr/>
        </p:nvSpPr>
        <p:spPr bwMode="auto">
          <a:xfrm>
            <a:off x="2598280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9" name="Text Box 6"/>
          <p:cNvSpPr txBox="1">
            <a:spLocks noChangeArrowheads="1"/>
          </p:cNvSpPr>
          <p:nvPr/>
        </p:nvSpPr>
        <p:spPr bwMode="auto">
          <a:xfrm>
            <a:off x="3465464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51" name="Text Box 6"/>
          <p:cNvSpPr txBox="1">
            <a:spLocks noChangeArrowheads="1"/>
          </p:cNvSpPr>
          <p:nvPr/>
        </p:nvSpPr>
        <p:spPr bwMode="auto">
          <a:xfrm>
            <a:off x="3031872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153" name="Group 152"/>
          <p:cNvGrpSpPr/>
          <p:nvPr/>
        </p:nvGrpSpPr>
        <p:grpSpPr>
          <a:xfrm>
            <a:off x="762000" y="5562599"/>
            <a:ext cx="1447800" cy="914400"/>
            <a:chOff x="2438400" y="3429000"/>
            <a:chExt cx="1447800" cy="914400"/>
          </a:xfrm>
        </p:grpSpPr>
        <p:sp>
          <p:nvSpPr>
            <p:cNvPr id="154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155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  <p:sp>
          <p:nvSpPr>
            <p:cNvPr id="156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157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58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159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3</a:t>
              </a:r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2590800" y="1543779"/>
            <a:ext cx="4343400" cy="361221"/>
            <a:chOff x="2590800" y="5562599"/>
            <a:chExt cx="4343400" cy="361221"/>
          </a:xfrm>
        </p:grpSpPr>
        <p:sp>
          <p:nvSpPr>
            <p:cNvPr id="181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182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183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184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185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186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87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188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189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190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2590800" y="2839179"/>
            <a:ext cx="4343400" cy="361221"/>
            <a:chOff x="2590800" y="5562599"/>
            <a:chExt cx="4343400" cy="361221"/>
          </a:xfrm>
        </p:grpSpPr>
        <p:sp>
          <p:nvSpPr>
            <p:cNvPr id="192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193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194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195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196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197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98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199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200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201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202" name="Group 201"/>
          <p:cNvGrpSpPr/>
          <p:nvPr/>
        </p:nvGrpSpPr>
        <p:grpSpPr>
          <a:xfrm>
            <a:off x="2590800" y="4134579"/>
            <a:ext cx="4343400" cy="361221"/>
            <a:chOff x="2590800" y="5562599"/>
            <a:chExt cx="4343400" cy="361221"/>
          </a:xfrm>
        </p:grpSpPr>
        <p:sp>
          <p:nvSpPr>
            <p:cNvPr id="203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204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205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206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207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208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209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210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211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212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2590800" y="5506179"/>
            <a:ext cx="4343400" cy="361221"/>
            <a:chOff x="2590800" y="5562599"/>
            <a:chExt cx="4343400" cy="361221"/>
          </a:xfrm>
        </p:grpSpPr>
        <p:sp>
          <p:nvSpPr>
            <p:cNvPr id="214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215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216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217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218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219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220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221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222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223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10559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Circular Buffer Code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8200" y="2391490"/>
            <a:ext cx="4114800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insert(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v)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if (items &gt;= n)</a:t>
            </a:r>
          </a:p>
          <a:p>
            <a:r>
              <a:rPr lang="en-US" sz="1600" dirty="0">
                <a:latin typeface="Courier New" pitchFamily="49" charset="0"/>
              </a:rPr>
              <a:t>       error();</a:t>
            </a:r>
          </a:p>
          <a:p>
            <a:r>
              <a:rPr lang="en-US" sz="1600" dirty="0">
                <a:latin typeface="Courier New" pitchFamily="49" charset="0"/>
              </a:rPr>
              <a:t>   if (++rear &gt;= n) rear = 0;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[rear] = v;</a:t>
            </a:r>
          </a:p>
          <a:p>
            <a:r>
              <a:rPr lang="en-US" sz="1600" dirty="0">
                <a:latin typeface="Courier New" pitchFamily="49" charset="0"/>
              </a:rPr>
              <a:t>   items++;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25090"/>
            <a:ext cx="4114800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remove()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if (items == 0)</a:t>
            </a:r>
          </a:p>
          <a:p>
            <a:r>
              <a:rPr lang="en-US" sz="1600" dirty="0">
                <a:latin typeface="Courier New" pitchFamily="49" charset="0"/>
              </a:rPr>
              <a:t>       error();</a:t>
            </a:r>
          </a:p>
          <a:p>
            <a:r>
              <a:rPr lang="en-US" sz="1600" dirty="0">
                <a:latin typeface="Courier New" pitchFamily="49" charset="0"/>
              </a:rPr>
              <a:t>   if (++front &gt;= n) front = 0;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v =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[front];</a:t>
            </a:r>
          </a:p>
          <a:p>
            <a:r>
              <a:rPr lang="en-US" sz="1600" dirty="0">
                <a:latin typeface="Courier New" pitchFamily="49" charset="0"/>
              </a:rPr>
              <a:t>   items--;</a:t>
            </a:r>
          </a:p>
          <a:p>
            <a:r>
              <a:rPr lang="en-US" sz="1600" dirty="0">
                <a:latin typeface="Courier New" pitchFamily="49" charset="0"/>
              </a:rPr>
              <a:t>   return v;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838200" y="1174377"/>
            <a:ext cx="4114800" cy="123110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init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v)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items = front = rear =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28927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Producer-Consumer on an </a:t>
            </a:r>
            <a:r>
              <a:rPr lang="en-US" i="1" dirty="0" err="1"/>
              <a:t>n</a:t>
            </a:r>
            <a:r>
              <a:rPr lang="en-US" dirty="0"/>
              <a:t>-element Buffer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3690936"/>
            <a:ext cx="8213725" cy="1762125"/>
          </a:xfrm>
        </p:spPr>
        <p:txBody>
          <a:bodyPr/>
          <a:lstStyle/>
          <a:p>
            <a:r>
              <a:rPr lang="en-US" dirty="0"/>
              <a:t>Requires a </a:t>
            </a:r>
            <a:r>
              <a:rPr lang="en-US" dirty="0" err="1"/>
              <a:t>mutex</a:t>
            </a:r>
            <a:r>
              <a:rPr lang="en-US" dirty="0"/>
              <a:t> and two counting semaphores: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mutex</a:t>
            </a:r>
            <a:r>
              <a:rPr lang="en-US" dirty="0"/>
              <a:t>: enforces mutually exclusive access to the buffer and counters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slots</a:t>
            </a:r>
            <a:r>
              <a:rPr lang="en-US" dirty="0"/>
              <a:t>: counts the available slots in the buffer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items</a:t>
            </a:r>
            <a:r>
              <a:rPr lang="en-US" dirty="0">
                <a:cs typeface="Courier New"/>
              </a:rPr>
              <a:t>: </a:t>
            </a:r>
            <a:r>
              <a:rPr lang="en-US" dirty="0"/>
              <a:t>counts the available items in the buffer</a:t>
            </a:r>
          </a:p>
          <a:p>
            <a:r>
              <a:rPr lang="en-US" dirty="0"/>
              <a:t>Makes use of general semaphores</a:t>
            </a:r>
          </a:p>
          <a:p>
            <a:pPr lvl="1"/>
            <a:r>
              <a:rPr lang="en-US" dirty="0"/>
              <a:t>Will range in value from 0 to n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889138" y="1586871"/>
            <a:ext cx="4610100" cy="1830034"/>
            <a:chOff x="2247900" y="2141224"/>
            <a:chExt cx="4610100" cy="1830034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24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P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25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>
                    <a:latin typeface="+mn-lt"/>
                  </a:rPr>
                  <a:t>P</a:t>
                </a:r>
                <a:r>
                  <a:rPr lang="en-US" sz="1800" baseline="-25000" dirty="0" err="1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21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22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m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18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9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0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6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4191000" y="280560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4895850" y="280428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91000" y="2953435"/>
              <a:ext cx="92166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000" dirty="0">
                  <a:latin typeface="Wingdings"/>
                  <a:ea typeface="Wingdings"/>
                  <a:cs typeface="Wingdings"/>
                  <a:sym typeface="Wingdings"/>
                </a:rPr>
                <a:t>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3943350" y="2804284"/>
              <a:ext cx="120015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276600" y="2141224"/>
              <a:ext cx="2738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Between 0 and n elements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464203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Declarations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586299"/>
            <a:ext cx="8610600" cy="443198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#include "</a:t>
            </a:r>
            <a:r>
              <a:rPr lang="en-US" sz="1800" dirty="0" err="1">
                <a:latin typeface="Courier New" pitchFamily="49" charset="0"/>
              </a:rPr>
              <a:t>csapp.h</a:t>
            </a:r>
            <a:r>
              <a:rPr lang="en-US" sz="1800" dirty="0">
                <a:latin typeface="Courier New" pitchFamily="49" charset="0"/>
              </a:rPr>
              <a:t>”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typedef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</a:rPr>
              <a:t> {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;     /* Buffer array           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n;        /* Maximum number of slots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front;    /*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[front+1 (mod n)] is first item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rear;     /*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[rear]   is last item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pthread_mutex_t</a:t>
            </a:r>
            <a:r>
              <a:rPr lang="en-US" sz="1800" dirty="0">
                <a:latin typeface="Courier New" pitchFamily="49" charset="0"/>
              </a:rPr>
              <a:t> mutex; /* Protects accesses to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slots;  /* Counts available slots 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items;  /* Counts available items             */</a:t>
            </a:r>
          </a:p>
          <a:p>
            <a:r>
              <a:rPr lang="en-US" sz="1800" dirty="0">
                <a:latin typeface="Courier New" pitchFamily="49" charset="0"/>
              </a:rPr>
              <a:t>} </a:t>
            </a:r>
            <a:r>
              <a:rPr lang="en-US" sz="1800" dirty="0" err="1">
                <a:latin typeface="Courier New" pitchFamily="49" charset="0"/>
              </a:rPr>
              <a:t>sbuf_t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sbuf_init(sbuf_t</a:t>
            </a:r>
            <a:r>
              <a:rPr lang="en-US" sz="1800" dirty="0">
                <a:latin typeface="Courier New" pitchFamily="49" charset="0"/>
              </a:rPr>
              <a:t> *sp,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n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sbuf_deinit(sbuf_t</a:t>
            </a:r>
            <a:r>
              <a:rPr lang="en-US" sz="1800" dirty="0">
                <a:latin typeface="Courier New" pitchFamily="49" charset="0"/>
              </a:rPr>
              <a:t> *sp);</a:t>
            </a:r>
          </a:p>
          <a:p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sbuf_insert(sbuf_t</a:t>
            </a:r>
            <a:r>
              <a:rPr lang="en-US" sz="1800" dirty="0">
                <a:latin typeface="Courier New" pitchFamily="49" charset="0"/>
              </a:rPr>
              <a:t> *sp,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item);</a:t>
            </a:r>
          </a:p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sbuf_remove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sbuf_t</a:t>
            </a:r>
            <a:r>
              <a:rPr lang="en-US" sz="1800" dirty="0">
                <a:latin typeface="Courier New" pitchFamily="49" charset="0"/>
              </a:rPr>
              <a:t> *sp);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7200" y="6107668"/>
            <a:ext cx="77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sbuf.h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60754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Implementation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2074307"/>
            <a:ext cx="8763000" cy="4185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/* Create an empty, bounded, shared FIFO buffer with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slots */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sbuf_init(sbuf_t</a:t>
            </a:r>
            <a:r>
              <a:rPr lang="en-US" sz="1600" dirty="0">
                <a:latin typeface="Courier New" pitchFamily="49" charset="0"/>
              </a:rPr>
              <a:t> *sp,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sp-&gt;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Calloc(n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sizeof(int</a:t>
            </a:r>
            <a:r>
              <a:rPr lang="en-US" sz="1600" dirty="0">
                <a:latin typeface="Courier New" pitchFamily="49" charset="0"/>
              </a:rPr>
              <a:t>)); </a:t>
            </a:r>
          </a:p>
          <a:p>
            <a:r>
              <a:rPr lang="en-US" sz="1600" dirty="0">
                <a:latin typeface="Courier New" pitchFamily="49" charset="0"/>
              </a:rPr>
              <a:t>    sp-&gt;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;                  /* Buffer holds max of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items */</a:t>
            </a:r>
          </a:p>
          <a:p>
            <a:r>
              <a:rPr lang="en-US" sz="1600" dirty="0">
                <a:latin typeface="Courier New" pitchFamily="49" charset="0"/>
              </a:rPr>
              <a:t>    sp-&gt;front = sp-&gt;rear = 0;   /* Empty buffer </a:t>
            </a:r>
            <a:r>
              <a:rPr lang="en-US" sz="1600" dirty="0" err="1">
                <a:latin typeface="Courier New" pitchFamily="49" charset="0"/>
              </a:rPr>
              <a:t>iff</a:t>
            </a:r>
            <a:r>
              <a:rPr lang="en-US" sz="1600" dirty="0">
                <a:latin typeface="Courier New" pitchFamily="49" charset="0"/>
              </a:rPr>
              <a:t> front == rear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pthread_mutex_init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-&gt;mutex, NULL); /* lock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Sem_init(&amp;sp</a:t>
            </a:r>
            <a:r>
              <a:rPr lang="en-US" sz="1600" dirty="0">
                <a:latin typeface="Courier New" pitchFamily="49" charset="0"/>
              </a:rPr>
              <a:t>-&gt;slots, 0,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); /* Initially,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 has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empty slots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Sem_init(&amp;sp</a:t>
            </a:r>
            <a:r>
              <a:rPr lang="en-US" sz="1600" dirty="0">
                <a:latin typeface="Courier New" pitchFamily="49" charset="0"/>
              </a:rPr>
              <a:t>-&gt;items, 0, 0); /* Initially,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 has zero items */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/* Clean up buffer sp */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sbuf_deinit(sbuf_t</a:t>
            </a:r>
            <a:r>
              <a:rPr lang="en-US" sz="1600" dirty="0">
                <a:latin typeface="Courier New" pitchFamily="49" charset="0"/>
              </a:rPr>
              <a:t> *sp)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Free(sp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8225" y="61838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443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Initializing and </a:t>
            </a:r>
            <a:r>
              <a:rPr lang="en-US" dirty="0" err="1">
                <a:latin typeface="Calibri" pitchFamily="34" charset="0"/>
              </a:rPr>
              <a:t>deinitializing</a:t>
            </a:r>
            <a:r>
              <a:rPr lang="en-US" dirty="0">
                <a:latin typeface="Calibri" pitchFamily="34" charset="0"/>
              </a:rPr>
              <a:t>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358367399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Implementation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2333666"/>
            <a:ext cx="7924800" cy="29546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/* Insert item onto the rear of shared buffer sp */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sbuf_insert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sbuf_t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item)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-&gt;slots);               /* Wait for available slot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pthread_mutex_lock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-&gt;mutex); /* Lock the buffer      */</a:t>
            </a:r>
          </a:p>
          <a:p>
            <a:r>
              <a:rPr lang="en-US" sz="1600" dirty="0">
                <a:latin typeface="Courier New" pitchFamily="49" charset="0"/>
              </a:rPr>
              <a:t>    if (++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 &gt;=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-&gt;n)     /* Increment index (mod n)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 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-&gt;rear] = item;    /* Insert the item        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pthread_mutex_unlock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-&gt;mutex); /* Unlock the buffer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-&gt;items);               /* Announce available item */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60447" y="49646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19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Inserting an item into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173161409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Implementation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2644" y="1985665"/>
            <a:ext cx="8324425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/* Remove and return the first item from buffer sp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sbuf_remove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sbuf_t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item;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-&gt;items);               /* Wait for available item */</a:t>
            </a:r>
          </a:p>
          <a:p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pthread_mutex_lock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(&amp;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sp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-&gt;mutex); /* Lock the buffer      */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</a:br>
            <a:r>
              <a:rPr lang="en-US" sz="1600" dirty="0">
                <a:latin typeface="Courier New" pitchFamily="49" charset="0"/>
              </a:rPr>
              <a:t>    if (++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 &gt;=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-&gt;n)    /* Increment index (mod n)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 = 0;</a:t>
            </a:r>
          </a:p>
          <a:p>
            <a:r>
              <a:rPr lang="en-US" sz="1600" dirty="0">
                <a:latin typeface="Courier New" pitchFamily="49" charset="0"/>
              </a:rPr>
              <a:t>    item 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-&gt;front];   /* Remove the item        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pthread_mutex_unlock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-&gt;mutex); /* Unlock the buffer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-&gt;slots);               /* Announce available slot */</a:t>
            </a:r>
          </a:p>
          <a:p>
            <a:r>
              <a:rPr lang="en-US" sz="1600" dirty="0">
                <a:latin typeface="Courier New" pitchFamily="49" charset="0"/>
              </a:rPr>
              <a:t>    return item;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13694" y="48006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Removing an item from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175449340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program produce-</a:t>
            </a:r>
            <a:r>
              <a:rPr lang="en-US" dirty="0" err="1"/>
              <a:t>consume.c</a:t>
            </a:r>
            <a:r>
              <a:rPr lang="en-US" dirty="0"/>
              <a:t> in code directory</a:t>
            </a:r>
          </a:p>
          <a:p>
            <a:r>
              <a:rPr lang="en-US" dirty="0"/>
              <a:t>10-entry shared circular buffer</a:t>
            </a:r>
          </a:p>
          <a:p>
            <a:r>
              <a:rPr lang="en-US" dirty="0"/>
              <a:t>5 producers</a:t>
            </a:r>
          </a:p>
          <a:p>
            <a:pPr lvl="1"/>
            <a:r>
              <a:rPr lang="en-US" dirty="0"/>
              <a:t>Agent </a:t>
            </a:r>
            <a:r>
              <a:rPr lang="en-US" dirty="0" err="1"/>
              <a:t>i</a:t>
            </a:r>
            <a:r>
              <a:rPr lang="en-US" dirty="0"/>
              <a:t> generates numbers from 20*</a:t>
            </a:r>
            <a:r>
              <a:rPr lang="en-US" dirty="0" err="1"/>
              <a:t>i</a:t>
            </a:r>
            <a:r>
              <a:rPr lang="en-US" dirty="0"/>
              <a:t> to 20*</a:t>
            </a:r>
            <a:r>
              <a:rPr lang="en-US" dirty="0" err="1"/>
              <a:t>i</a:t>
            </a:r>
            <a:r>
              <a:rPr lang="en-US" dirty="0"/>
              <a:t> – 1.</a:t>
            </a:r>
          </a:p>
          <a:p>
            <a:pPr lvl="1"/>
            <a:r>
              <a:rPr lang="en-US" dirty="0"/>
              <a:t>Puts them in buffer</a:t>
            </a:r>
          </a:p>
          <a:p>
            <a:r>
              <a:rPr lang="en-US" dirty="0"/>
              <a:t>5 consumers</a:t>
            </a:r>
          </a:p>
          <a:p>
            <a:pPr lvl="1"/>
            <a:r>
              <a:rPr lang="en-US" dirty="0"/>
              <a:t>Each retrieves 20 elements from buffer</a:t>
            </a:r>
          </a:p>
          <a:p>
            <a:r>
              <a:rPr lang="en-US" dirty="0"/>
              <a:t>Main program</a:t>
            </a:r>
          </a:p>
          <a:p>
            <a:pPr lvl="1"/>
            <a:r>
              <a:rPr lang="en-US" dirty="0"/>
              <a:t>Makes sure each value between 0 and 99 retrieved once</a:t>
            </a:r>
          </a:p>
        </p:txBody>
      </p:sp>
    </p:spTree>
    <p:extLst>
      <p:ext uri="{BB962C8B-B14F-4D97-AF65-F5344CB8AC3E}">
        <p14:creationId xmlns:p14="http://schemas.microsoft.com/office/powerpoint/2010/main" val="252875147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Programmers need a clear model of how variables are shared by threads. </a:t>
            </a:r>
          </a:p>
          <a:p>
            <a:endParaRPr lang="en-US" dirty="0"/>
          </a:p>
          <a:p>
            <a:r>
              <a:rPr lang="en-US" dirty="0"/>
              <a:t>Variables shared by multiple threads must be protected to ensure mutually exclusive access.</a:t>
            </a:r>
          </a:p>
          <a:p>
            <a:endParaRPr lang="en-US" dirty="0"/>
          </a:p>
          <a:p>
            <a:r>
              <a:rPr lang="en-US" dirty="0"/>
              <a:t>Semaphores are a fundamental mechanism for enforcing mutual exclusion.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/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Producer-Consumer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1501865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95003" y="3562598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 bwMode="auto">
          <a:xfrm>
            <a:off x="3014354" y="3726873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201881" y="3728852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Model: Conceptual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2345861"/>
          </a:xfrm>
        </p:spPr>
        <p:txBody>
          <a:bodyPr/>
          <a:lstStyle/>
          <a:p>
            <a:r>
              <a:rPr lang="en-US" dirty="0"/>
              <a:t>Multiple threads run within the context of a single process</a:t>
            </a:r>
          </a:p>
          <a:p>
            <a:r>
              <a:rPr lang="en-US" dirty="0"/>
              <a:t>Each thread has its own separate thread context</a:t>
            </a:r>
          </a:p>
          <a:p>
            <a:pPr lvl="1"/>
            <a:r>
              <a:rPr lang="en-US" sz="1600" dirty="0"/>
              <a:t>Thread ID, stack, stack pointer, PC, condition codes, and GP registers</a:t>
            </a:r>
          </a:p>
          <a:p>
            <a:r>
              <a:rPr lang="en-US" dirty="0"/>
              <a:t>All threads share the remaining process context</a:t>
            </a:r>
          </a:p>
          <a:p>
            <a:pPr lvl="1"/>
            <a:r>
              <a:rPr lang="en-US" sz="1600" dirty="0"/>
              <a:t>Code, data, heap, and shared library segments of the process virtual address space</a:t>
            </a:r>
          </a:p>
          <a:p>
            <a:pPr lvl="1"/>
            <a:r>
              <a:rPr lang="en-US" sz="1600" dirty="0"/>
              <a:t>Open files and installed handlers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411412" y="494603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5" name="Rectangle 12"/>
          <p:cNvSpPr>
            <a:spLocks noChangeAspect="1" noChangeArrowheads="1"/>
          </p:cNvSpPr>
          <p:nvPr/>
        </p:nvSpPr>
        <p:spPr bwMode="auto">
          <a:xfrm>
            <a:off x="434563" y="4334845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817737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762173" y="4083811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922963" y="4650609"/>
            <a:ext cx="2232025" cy="1686361"/>
            <a:chOff x="5946775" y="4650609"/>
            <a:chExt cx="2232025" cy="1686361"/>
          </a:xfrm>
        </p:grpSpPr>
        <p:sp>
          <p:nvSpPr>
            <p:cNvPr id="8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9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0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2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4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5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223885" y="496514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247036" y="4349192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630211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</p:spTree>
    <p:extLst>
      <p:ext uri="{BB962C8B-B14F-4D97-AF65-F5344CB8AC3E}">
        <p14:creationId xmlns:p14="http://schemas.microsoft.com/office/powerpoint/2010/main" val="3841244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18847</TotalTime>
  <Words>7441</Words>
  <Application>Microsoft Office PowerPoint</Application>
  <PresentationFormat>On-screen Show (4:3)</PresentationFormat>
  <Paragraphs>1770</Paragraphs>
  <Slides>68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8" baseType="lpstr">
      <vt:lpstr>Arial</vt:lpstr>
      <vt:lpstr>Arial Narrow</vt:lpstr>
      <vt:lpstr>Calibri</vt:lpstr>
      <vt:lpstr>Courier New</vt:lpstr>
      <vt:lpstr>Lato Extended</vt:lpstr>
      <vt:lpstr>Monaco</vt:lpstr>
      <vt:lpstr>Times New Roman</vt:lpstr>
      <vt:lpstr>Wingdings</vt:lpstr>
      <vt:lpstr>Wingdings 2</vt:lpstr>
      <vt:lpstr>template2007</vt:lpstr>
      <vt:lpstr>Synchronization: Basics  15-213/14-513/15-513: Introduction to Computer Systems 23rd Lecture, November 18, 2021</vt:lpstr>
      <vt:lpstr>Today</vt:lpstr>
      <vt:lpstr>Traditional View of a Process</vt:lpstr>
      <vt:lpstr>Alternate View of a Process</vt:lpstr>
      <vt:lpstr>A Process With Multiple Threads</vt:lpstr>
      <vt:lpstr>Don’t let picture confuse you!</vt:lpstr>
      <vt:lpstr>Today</vt:lpstr>
      <vt:lpstr>Shared Variables in Threaded C Programs</vt:lpstr>
      <vt:lpstr>Threads Memory Model: Conceptual</vt:lpstr>
      <vt:lpstr>Threads Memory Model: Actual</vt:lpstr>
      <vt:lpstr>Passing an argument to a thread - Pedantic</vt:lpstr>
      <vt:lpstr>Passing an argument to a thread - Pedantic</vt:lpstr>
      <vt:lpstr>Passing an argument to a thread – Also OK!</vt:lpstr>
      <vt:lpstr>Passing an argument to a thread – WRONG!</vt:lpstr>
      <vt:lpstr>Three Ways to Pass Thread Arg</vt:lpstr>
      <vt:lpstr>Example Program to Illustrate Sharing</vt:lpstr>
      <vt:lpstr>Shared Variables in Threaded C Programs</vt:lpstr>
      <vt:lpstr>Mapping Variable Instances to Memory</vt:lpstr>
      <vt:lpstr>Mapping Variable Instances to Memory</vt:lpstr>
      <vt:lpstr>Mapping Variable Instances to Memory</vt:lpstr>
      <vt:lpstr>Shared Variable Analysis</vt:lpstr>
      <vt:lpstr>Shared Variable Analysis</vt:lpstr>
      <vt:lpstr>Synchronizing Threads  </vt:lpstr>
      <vt:lpstr>badcnt.c: Improper Synchronization</vt:lpstr>
      <vt:lpstr>Assembly Code for Counter Loop</vt:lpstr>
      <vt:lpstr>Concurrent Execution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Trajectories in Progress Graphs</vt:lpstr>
      <vt:lpstr>Critical Sections and Unsafe Regions</vt:lpstr>
      <vt:lpstr>Critical Sections and Unsafe Regions</vt:lpstr>
      <vt:lpstr>badcnt.c: Improper Synchronization</vt:lpstr>
      <vt:lpstr>badcnt.c: Improper Synchronization</vt:lpstr>
      <vt:lpstr>Today</vt:lpstr>
      <vt:lpstr>Enforcing Mutual Exclusion</vt:lpstr>
      <vt:lpstr>MUTual EXclusion (mutex)</vt:lpstr>
      <vt:lpstr>MUTual EXclusion (mutex)</vt:lpstr>
      <vt:lpstr>badcnt.c: Improper Synchronization</vt:lpstr>
      <vt:lpstr>goodmcnt.c: Mutex Synchronization</vt:lpstr>
      <vt:lpstr>Why Mutexes Work</vt:lpstr>
      <vt:lpstr>Why Mutexes Work</vt:lpstr>
      <vt:lpstr>Why Mutexes Work</vt:lpstr>
      <vt:lpstr>Why Mutexes Work</vt:lpstr>
      <vt:lpstr>Quiz</vt:lpstr>
      <vt:lpstr>Today</vt:lpstr>
      <vt:lpstr>Semaphores</vt:lpstr>
      <vt:lpstr>Semaphores</vt:lpstr>
      <vt:lpstr>C Semaphore Operations</vt:lpstr>
      <vt:lpstr>Using Semaphores to Coordinate Access to Shared Resources</vt:lpstr>
      <vt:lpstr>Producer-Consumer Problem</vt:lpstr>
      <vt:lpstr>Producer-Consumer on 1-element Buffer</vt:lpstr>
      <vt:lpstr>Producer-Consumer on 1-element Buffer</vt:lpstr>
      <vt:lpstr>Producer-Consumer on 1-element Buffer</vt:lpstr>
      <vt:lpstr>Why 2 Semaphores for 1-Entry Buffer?</vt:lpstr>
      <vt:lpstr>Producer-Consumer on an n-element Buffer</vt:lpstr>
      <vt:lpstr>Circular Buffer (n = 10)</vt:lpstr>
      <vt:lpstr>Circular Buffer Operation (n = 10)</vt:lpstr>
      <vt:lpstr>Sequential Circular Buffer Code</vt:lpstr>
      <vt:lpstr>Producer-Consumer on an n-element Buffer</vt:lpstr>
      <vt:lpstr>sbuf Package - Declarations</vt:lpstr>
      <vt:lpstr>sbuf Package - Implementation</vt:lpstr>
      <vt:lpstr>sbuf Package - Implementation</vt:lpstr>
      <vt:lpstr>sbuf Package - Implementation</vt:lpstr>
      <vt:lpstr>Demonstration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925</cp:revision>
  <cp:lastPrinted>2018-04-17T17:12:11Z</cp:lastPrinted>
  <dcterms:created xsi:type="dcterms:W3CDTF">2012-11-19T20:19:50Z</dcterms:created>
  <dcterms:modified xsi:type="dcterms:W3CDTF">2021-11-13T08:06:27Z</dcterms:modified>
</cp:coreProperties>
</file>