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42" r:id="rId2"/>
    <p:sldId id="1576" r:id="rId3"/>
    <p:sldId id="1584" r:id="rId4"/>
    <p:sldId id="1470" r:id="rId5"/>
    <p:sldId id="1472" r:id="rId6"/>
    <p:sldId id="1559" r:id="rId7"/>
    <p:sldId id="1560" r:id="rId8"/>
    <p:sldId id="1561" r:id="rId9"/>
    <p:sldId id="1562" r:id="rId10"/>
    <p:sldId id="1563" r:id="rId11"/>
    <p:sldId id="1473" r:id="rId12"/>
    <p:sldId id="1474" r:id="rId13"/>
    <p:sldId id="1475" r:id="rId14"/>
    <p:sldId id="1476" r:id="rId15"/>
    <p:sldId id="1555" r:id="rId16"/>
    <p:sldId id="1527" r:id="rId17"/>
    <p:sldId id="1606" r:id="rId18"/>
    <p:sldId id="1566" r:id="rId19"/>
    <p:sldId id="1538" r:id="rId20"/>
    <p:sldId id="1540" r:id="rId21"/>
    <p:sldId id="1541" r:id="rId22"/>
    <p:sldId id="1542" r:id="rId23"/>
    <p:sldId id="1543" r:id="rId24"/>
    <p:sldId id="1544" r:id="rId25"/>
    <p:sldId id="1545" r:id="rId26"/>
    <p:sldId id="1546" r:id="rId27"/>
    <p:sldId id="1577" r:id="rId28"/>
    <p:sldId id="1582" r:id="rId29"/>
    <p:sldId id="1580" r:id="rId30"/>
    <p:sldId id="1581" r:id="rId31"/>
    <p:sldId id="1290" r:id="rId32"/>
    <p:sldId id="1549" r:id="rId33"/>
    <p:sldId id="1488" r:id="rId34"/>
    <p:sldId id="1489" r:id="rId35"/>
    <p:sldId id="1532" r:id="rId36"/>
    <p:sldId id="1490" r:id="rId37"/>
    <p:sldId id="1491" r:id="rId38"/>
    <p:sldId id="1607" r:id="rId39"/>
    <p:sldId id="1567" r:id="rId40"/>
    <p:sldId id="1602" r:id="rId41"/>
    <p:sldId id="1603" r:id="rId42"/>
    <p:sldId id="1564" r:id="rId43"/>
    <p:sldId id="1570" r:id="rId44"/>
    <p:sldId id="1565" r:id="rId45"/>
    <p:sldId id="1571" r:id="rId46"/>
    <p:sldId id="1572" r:id="rId47"/>
    <p:sldId id="1573" r:id="rId48"/>
    <p:sldId id="1574" r:id="rId49"/>
    <p:sldId id="1608" r:id="rId50"/>
    <p:sldId id="1528" r:id="rId51"/>
    <p:sldId id="1609" r:id="rId52"/>
    <p:sldId id="1512" r:id="rId53"/>
    <p:sldId id="1513" r:id="rId54"/>
    <p:sldId id="1514" r:id="rId55"/>
    <p:sldId id="1505" r:id="rId56"/>
    <p:sldId id="1515" r:id="rId57"/>
    <p:sldId id="1578" r:id="rId58"/>
    <p:sldId id="1554" r:id="rId59"/>
    <p:sldId id="1551" r:id="rId60"/>
    <p:sldId id="1539" r:id="rId61"/>
    <p:sldId id="1558" r:id="rId62"/>
  </p:sldIdLst>
  <p:sldSz cx="9144000" cy="6858000" type="screen4x3"/>
  <p:notesSz cx="7302500" cy="9586913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2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990000"/>
    <a:srgbClr val="993300"/>
    <a:srgbClr val="CC3300"/>
    <a:srgbClr val="FF0000"/>
    <a:srgbClr val="D5F1CF"/>
    <a:srgbClr val="F1C7C7"/>
    <a:srgbClr val="F6F5BD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4" autoAdjust="0"/>
    <p:restoredTop sz="93538" autoAdjust="0"/>
  </p:normalViewPr>
  <p:slideViewPr>
    <p:cSldViewPr snapToObjects="1">
      <p:cViewPr varScale="1">
        <p:scale>
          <a:sx n="93" d="100"/>
          <a:sy n="93" d="100"/>
        </p:scale>
        <p:origin x="738" y="51"/>
      </p:cViewPr>
      <p:guideLst>
        <p:guide orient="horz" pos="672"/>
        <p:guide pos="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3" d="100"/>
        <a:sy n="103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19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1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22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00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1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74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2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686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81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51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012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21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6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339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33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147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845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29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52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35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6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903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32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35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495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350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325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144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572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214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404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858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51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30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4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220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89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75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5152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305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380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539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1343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1108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146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92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922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706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5244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661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7064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386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7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66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74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9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19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code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System-Level I/O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4, 2021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Pathnames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18525" cy="1914525"/>
          </a:xfrm>
        </p:spPr>
        <p:txBody>
          <a:bodyPr/>
          <a:lstStyle/>
          <a:p>
            <a:r>
              <a:rPr lang="en-US" dirty="0"/>
              <a:t>Locations of files in the hierarchy denoted by </a:t>
            </a:r>
            <a:r>
              <a:rPr lang="en-US" i="1" dirty="0"/>
              <a:t>pathnames</a:t>
            </a:r>
          </a:p>
          <a:p>
            <a:pPr lvl="1"/>
            <a:r>
              <a:rPr lang="en-US" i="1" dirty="0"/>
              <a:t>Absolute pathname </a:t>
            </a:r>
            <a:r>
              <a:rPr lang="en-US" dirty="0"/>
              <a:t>starts with ‘/’ and denotes path from root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/home/</a:t>
            </a:r>
            <a:r>
              <a:rPr lang="en-US" b="1" dirty="0" err="1">
                <a:latin typeface="Courier New"/>
                <a:cs typeface="Courier New"/>
              </a:rPr>
              <a:t>droh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hello.c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i="1" dirty="0">
                <a:latin typeface="+mn-lt"/>
                <a:cs typeface="Courier New"/>
              </a:rPr>
              <a:t>Relative pathname </a:t>
            </a:r>
            <a:r>
              <a:rPr lang="en-US" dirty="0">
                <a:latin typeface="+mn-lt"/>
                <a:cs typeface="Courier New"/>
              </a:rPr>
              <a:t>denotes path from current working directory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../home/</a:t>
            </a:r>
            <a:r>
              <a:rPr lang="en-US" b="1" dirty="0" err="1">
                <a:latin typeface="Courier New"/>
                <a:cs typeface="Courier New"/>
              </a:rPr>
              <a:t>droh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hello.c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3962400" y="35052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74353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143000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dev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76835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etc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457480" y="42291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home/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95211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usr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74353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bash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143000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tty1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957514" y="48768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group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734150" y="4876800"/>
            <a:ext cx="923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passwd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029550" y="48768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Courier New"/>
                <a:cs typeface="Courier New"/>
              </a:rPr>
              <a:t>droh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97019" y="48768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3333CC"/>
                </a:solidFill>
                <a:latin typeface="Courier New"/>
                <a:cs typeface="Courier New"/>
              </a:rPr>
              <a:t>bryant</a:t>
            </a:r>
            <a:r>
              <a:rPr lang="en-US" sz="1600" dirty="0">
                <a:solidFill>
                  <a:srgbClr val="3333CC"/>
                </a:solidFill>
                <a:latin typeface="Courier New"/>
                <a:cs typeface="Courier New"/>
              </a:rPr>
              <a:t>/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96000" y="487680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include/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781011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638800" y="57150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stdio.h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7842576" y="5715000"/>
            <a:ext cx="554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vim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875661" y="57150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sys/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629400" y="6595646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unistd.h</a:t>
            </a:r>
            <a:endParaRPr lang="en-US" sz="1600" dirty="0">
              <a:latin typeface="Courier New"/>
              <a:cs typeface="Courier New"/>
            </a:endParaRPr>
          </a:p>
        </p:txBody>
      </p:sp>
      <p:cxnSp>
        <p:nvCxnSpPr>
          <p:cNvPr id="133" name="Straight Connector 132"/>
          <p:cNvCxnSpPr>
            <a:stCxn id="115" idx="2"/>
            <a:endCxn id="116" idx="0"/>
          </p:cNvCxnSpPr>
          <p:nvPr/>
        </p:nvCxnSpPr>
        <p:spPr bwMode="auto">
          <a:xfrm flipH="1">
            <a:off x="512948" y="3843754"/>
            <a:ext cx="360335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4" name="Straight Connector 133"/>
          <p:cNvCxnSpPr>
            <a:stCxn id="115" idx="2"/>
            <a:endCxn id="117" idx="0"/>
          </p:cNvCxnSpPr>
          <p:nvPr/>
        </p:nvCxnSpPr>
        <p:spPr bwMode="auto">
          <a:xfrm flipH="1">
            <a:off x="1481595" y="3843754"/>
            <a:ext cx="2634704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>
            <a:stCxn id="115" idx="2"/>
            <a:endCxn id="118" idx="0"/>
          </p:cNvCxnSpPr>
          <p:nvPr/>
        </p:nvCxnSpPr>
        <p:spPr bwMode="auto">
          <a:xfrm flipH="1">
            <a:off x="2715430" y="3843754"/>
            <a:ext cx="1400869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>
            <a:stCxn id="115" idx="2"/>
            <a:endCxn id="119" idx="0"/>
          </p:cNvCxnSpPr>
          <p:nvPr/>
        </p:nvCxnSpPr>
        <p:spPr bwMode="auto">
          <a:xfrm>
            <a:off x="4116299" y="3843754"/>
            <a:ext cx="74134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7" name="Straight Connector 136"/>
          <p:cNvCxnSpPr>
            <a:stCxn id="115" idx="2"/>
            <a:endCxn id="120" idx="0"/>
          </p:cNvCxnSpPr>
          <p:nvPr/>
        </p:nvCxnSpPr>
        <p:spPr bwMode="auto">
          <a:xfrm>
            <a:off x="4116299" y="3843754"/>
            <a:ext cx="3317507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8" name="Straight Connector 137"/>
          <p:cNvCxnSpPr>
            <a:stCxn id="119" idx="2"/>
            <a:endCxn id="125" idx="0"/>
          </p:cNvCxnSpPr>
          <p:nvPr/>
        </p:nvCxnSpPr>
        <p:spPr bwMode="auto">
          <a:xfrm flipH="1">
            <a:off x="4429710" y="4567654"/>
            <a:ext cx="42793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9" name="Straight Connector 138"/>
          <p:cNvCxnSpPr>
            <a:stCxn id="119" idx="2"/>
            <a:endCxn id="126" idx="0"/>
          </p:cNvCxnSpPr>
          <p:nvPr/>
        </p:nvCxnSpPr>
        <p:spPr bwMode="auto">
          <a:xfrm>
            <a:off x="4857640" y="4567654"/>
            <a:ext cx="56267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0" name="Straight Connector 139"/>
          <p:cNvCxnSpPr>
            <a:stCxn id="125" idx="2"/>
          </p:cNvCxnSpPr>
          <p:nvPr/>
        </p:nvCxnSpPr>
        <p:spPr bwMode="auto">
          <a:xfrm>
            <a:off x="4429710" y="5215354"/>
            <a:ext cx="0" cy="5377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1" name="Straight Connector 140"/>
          <p:cNvCxnSpPr>
            <a:stCxn id="116" idx="2"/>
            <a:endCxn id="121" idx="0"/>
          </p:cNvCxnSpPr>
          <p:nvPr/>
        </p:nvCxnSpPr>
        <p:spPr bwMode="auto">
          <a:xfrm>
            <a:off x="512948" y="45676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2" name="Straight Connector 141"/>
          <p:cNvCxnSpPr>
            <a:stCxn id="117" idx="2"/>
            <a:endCxn id="122" idx="0"/>
          </p:cNvCxnSpPr>
          <p:nvPr/>
        </p:nvCxnSpPr>
        <p:spPr bwMode="auto">
          <a:xfrm>
            <a:off x="1481595" y="45676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" name="Straight Connector 142"/>
          <p:cNvCxnSpPr>
            <a:stCxn id="118" idx="2"/>
            <a:endCxn id="123" idx="0"/>
          </p:cNvCxnSpPr>
          <p:nvPr/>
        </p:nvCxnSpPr>
        <p:spPr bwMode="auto">
          <a:xfrm flipH="1">
            <a:off x="2357674" y="4567654"/>
            <a:ext cx="357756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Straight Connector 143"/>
          <p:cNvCxnSpPr>
            <a:stCxn id="118" idx="2"/>
            <a:endCxn id="124" idx="0"/>
          </p:cNvCxnSpPr>
          <p:nvPr/>
        </p:nvCxnSpPr>
        <p:spPr bwMode="auto">
          <a:xfrm>
            <a:off x="2715430" y="4567654"/>
            <a:ext cx="480445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>
            <a:stCxn id="120" idx="2"/>
            <a:endCxn id="127" idx="0"/>
          </p:cNvCxnSpPr>
          <p:nvPr/>
        </p:nvCxnSpPr>
        <p:spPr bwMode="auto">
          <a:xfrm flipH="1">
            <a:off x="6680856" y="4567654"/>
            <a:ext cx="75295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>
            <a:stCxn id="120" idx="2"/>
            <a:endCxn id="128" idx="0"/>
          </p:cNvCxnSpPr>
          <p:nvPr/>
        </p:nvCxnSpPr>
        <p:spPr bwMode="auto">
          <a:xfrm>
            <a:off x="7433806" y="4567654"/>
            <a:ext cx="68580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>
            <a:stCxn id="127" idx="2"/>
            <a:endCxn id="129" idx="0"/>
          </p:cNvCxnSpPr>
          <p:nvPr/>
        </p:nvCxnSpPr>
        <p:spPr bwMode="auto">
          <a:xfrm flipH="1">
            <a:off x="6162091" y="5215354"/>
            <a:ext cx="518765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8" name="Straight Connector 147"/>
          <p:cNvCxnSpPr>
            <a:stCxn id="127" idx="2"/>
            <a:endCxn id="131" idx="0"/>
          </p:cNvCxnSpPr>
          <p:nvPr/>
        </p:nvCxnSpPr>
        <p:spPr bwMode="auto">
          <a:xfrm>
            <a:off x="6680856" y="5215354"/>
            <a:ext cx="533400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9" name="Straight Connector 148"/>
          <p:cNvCxnSpPr>
            <a:stCxn id="128" idx="2"/>
            <a:endCxn id="130" idx="0"/>
          </p:cNvCxnSpPr>
          <p:nvPr/>
        </p:nvCxnSpPr>
        <p:spPr bwMode="auto">
          <a:xfrm flipH="1">
            <a:off x="8119605" y="5215354"/>
            <a:ext cx="1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0" name="Straight Connector 149"/>
          <p:cNvCxnSpPr>
            <a:stCxn id="131" idx="2"/>
            <a:endCxn id="132" idx="0"/>
          </p:cNvCxnSpPr>
          <p:nvPr/>
        </p:nvCxnSpPr>
        <p:spPr bwMode="auto">
          <a:xfrm>
            <a:off x="7214256" y="6053554"/>
            <a:ext cx="0" cy="542092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Box 150"/>
          <p:cNvSpPr txBox="1"/>
          <p:nvPr/>
        </p:nvSpPr>
        <p:spPr>
          <a:xfrm>
            <a:off x="3906419" y="57150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hello.c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7506" y="3474422"/>
            <a:ext cx="2441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+mn-lt"/>
                <a:cs typeface="Courier New"/>
              </a:rPr>
              <a:t>cwd</a:t>
            </a:r>
            <a:r>
              <a:rPr lang="en-US" sz="1800" dirty="0">
                <a:latin typeface="+mn-lt"/>
                <a:cs typeface="Courier New"/>
              </a:rPr>
              <a:t>: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Courier New"/>
                <a:cs typeface="Courier New"/>
              </a:rPr>
              <a:t>/home/</a:t>
            </a:r>
            <a:r>
              <a:rPr lang="en-US" sz="1800" dirty="0" err="1">
                <a:solidFill>
                  <a:schemeClr val="accent2"/>
                </a:solidFill>
                <a:latin typeface="Courier New"/>
                <a:cs typeface="Courier New"/>
              </a:rPr>
              <a:t>bryant</a:t>
            </a:r>
            <a:endParaRPr lang="en-US" sz="1800" dirty="0">
              <a:solidFill>
                <a:schemeClr val="accent2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29929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86" y="493712"/>
            <a:ext cx="6496050" cy="573088"/>
          </a:xfrm>
        </p:spPr>
        <p:txBody>
          <a:bodyPr/>
          <a:lstStyle/>
          <a:p>
            <a:r>
              <a:rPr lang="en-US"/>
              <a:t>Opening Files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Opening a file informs the kernel that you are getting ready to access that file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a small identifying integer </a:t>
            </a:r>
            <a:r>
              <a:rPr lang="en-US" i="1" dirty="0">
                <a:solidFill>
                  <a:srgbClr val="C00000"/>
                </a:solidFill>
              </a:rPr>
              <a:t>file descriptor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b="1" dirty="0">
                <a:latin typeface="Courier New" pitchFamily="49" charset="0"/>
              </a:rPr>
              <a:t> == -1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Each process created by a Linux shell begins life with three open files associated with a terminal: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0: standard input (</a:t>
            </a:r>
            <a:r>
              <a:rPr lang="en-US" dirty="0" err="1"/>
              <a:t>stdin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1: standard output (</a:t>
            </a:r>
            <a:r>
              <a:rPr lang="en-US" dirty="0" err="1"/>
              <a:t>stdout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2: standard error (</a:t>
            </a:r>
            <a:r>
              <a:rPr lang="en-US" dirty="0" err="1"/>
              <a:t>stderr</a:t>
            </a:r>
            <a:r>
              <a:rPr lang="en-US" dirty="0"/>
              <a:t>)</a:t>
            </a:r>
          </a:p>
        </p:txBody>
      </p:sp>
      <p:sp>
        <p:nvSpPr>
          <p:cNvPr id="633860" name="Text Box 4"/>
          <p:cNvSpPr txBox="1">
            <a:spLocks noChangeArrowheads="1"/>
          </p:cNvSpPr>
          <p:nvPr/>
        </p:nvSpPr>
        <p:spPr bwMode="auto"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if ((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 = open("/etc/hosts", O_RDONLY)) &lt; 0)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perror</a:t>
            </a:r>
            <a:r>
              <a:rPr lang="en-US" sz="1600" dirty="0">
                <a:latin typeface="Courier New" pitchFamily="49" charset="0"/>
              </a:rPr>
              <a:t>("open");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dirty="0"/>
              <a:t>Closing Files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a file informs the kernel that you are finished accessing that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Closing an already closed file is a recipe for disaster in threaded programs (more on this later)</a:t>
            </a:r>
          </a:p>
          <a:p>
            <a:r>
              <a:rPr lang="en-US" dirty="0"/>
              <a:t>Moral: Always check return codes, even for seemingly benign functions such as </a:t>
            </a:r>
            <a:r>
              <a:rPr lang="en-US" dirty="0">
                <a:latin typeface="Courier New" pitchFamily="49" charset="0"/>
              </a:rPr>
              <a:t>close()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6324600" cy="1828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fd;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retval;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return value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if ((retval = close(fd))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perror("close");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496050" cy="573087"/>
          </a:xfrm>
        </p:spPr>
        <p:txBody>
          <a:bodyPr/>
          <a:lstStyle/>
          <a:p>
            <a:r>
              <a:rPr lang="en-US"/>
              <a:t>Reading Files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Reading a file copies bytes from the current file position to memory, and then updates file position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number of bytes read from file </a:t>
            </a:r>
            <a:r>
              <a:rPr lang="en-US" dirty="0" err="1">
                <a:latin typeface="Courier New" pitchFamily="49" charset="0"/>
              </a:rPr>
              <a:t>fd</a:t>
            </a:r>
            <a:r>
              <a:rPr lang="en-US" dirty="0"/>
              <a:t> into </a:t>
            </a:r>
            <a:r>
              <a:rPr lang="en-US" dirty="0" err="1">
                <a:latin typeface="Courier New" pitchFamily="49" charset="0"/>
              </a:rPr>
              <a:t>buf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type </a:t>
            </a:r>
            <a:r>
              <a:rPr lang="en-US" b="1" dirty="0" err="1">
                <a:latin typeface="Courier New" pitchFamily="49" charset="0"/>
              </a:rPr>
              <a:t>ssize_t</a:t>
            </a:r>
            <a:r>
              <a:rPr lang="en-US" dirty="0"/>
              <a:t> is signed integer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Short counts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</a:rPr>
              <a:t>sizeof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buf</a:t>
            </a:r>
            <a:r>
              <a:rPr lang="en-US" b="1" dirty="0">
                <a:latin typeface="Courier New" pitchFamily="49" charset="0"/>
              </a:rPr>
              <a:t>)</a:t>
            </a:r>
            <a:r>
              <a:rPr lang="en-US" b="1" dirty="0"/>
              <a:t> </a:t>
            </a:r>
            <a:r>
              <a:rPr lang="en-US" dirty="0"/>
              <a:t>) are possible and are not errors!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pPr>
              <a:lnSpc>
                <a:spcPct val="100000"/>
              </a:lnSpc>
            </a:pPr>
            <a:endParaRPr lang="en-US" sz="1600" dirty="0" err="1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file fd ... 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read up to 512 bytes from file fd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if ((nbytes = read(fd, buf, sizeof(buf))) &lt; 0)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perror("read");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634163" cy="573088"/>
          </a:xfrm>
        </p:spPr>
        <p:txBody>
          <a:bodyPr/>
          <a:lstStyle/>
          <a:p>
            <a:r>
              <a:rPr lang="en-US"/>
              <a:t>Writing Files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48687" cy="5562600"/>
          </a:xfrm>
        </p:spPr>
        <p:txBody>
          <a:bodyPr/>
          <a:lstStyle/>
          <a:p>
            <a:r>
              <a:rPr lang="en-US" dirty="0"/>
              <a:t>Writing a file copies bytes from memory to the current file position, and then updates current file position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Returns number of bytes written from </a:t>
            </a:r>
            <a:r>
              <a:rPr lang="en-US" dirty="0" err="1">
                <a:latin typeface="Courier New" pitchFamily="49" charset="0"/>
              </a:rPr>
              <a:t>buf</a:t>
            </a:r>
            <a:r>
              <a:rPr lang="en-US" dirty="0"/>
              <a:t> to file </a:t>
            </a:r>
            <a:r>
              <a:rPr lang="en-US" dirty="0" err="1">
                <a:latin typeface="Courier New" pitchFamily="49" charset="0"/>
              </a:rPr>
              <a:t>fd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/>
            <a:r>
              <a:rPr lang="en-US" dirty="0"/>
              <a:t>As with reads, short counts are possible and are not errors!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831549" y="2133600"/>
            <a:ext cx="656590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the file fd ... */</a:t>
            </a: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write up to 512 bytes from buf to file fd */</a:t>
            </a:r>
          </a:p>
          <a:p>
            <a:r>
              <a:rPr lang="en-US" sz="1600" dirty="0" err="1">
                <a:latin typeface="Courier New" pitchFamily="49" charset="0"/>
              </a:rPr>
              <a:t>if ((nbytes = write(fd, buf, sizeof(buf))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perror("write");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Unix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one byte at a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./showfile1_nobuf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8C7041F5-8636-C84E-9C37-4368482DE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02781"/>
            <a:ext cx="646112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&amp;c, 1)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(STDOUT_FILENO, &amp;c, 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2D59F1-D78D-B848-85F7-DF6991532D78}"/>
              </a:ext>
            </a:extLst>
          </p:cNvPr>
          <p:cNvSpPr txBox="1"/>
          <p:nvPr/>
        </p:nvSpPr>
        <p:spPr>
          <a:xfrm>
            <a:off x="5257800" y="4825178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showfile1_nobuf.c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/>
              <a:t>On Short Counts</a:t>
            </a:r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</a:t>
            </a:r>
          </a:p>
          <a:p>
            <a:endParaRPr lang="en-US" dirty="0"/>
          </a:p>
          <a:p>
            <a:r>
              <a:rPr lang="en-US" dirty="0"/>
              <a:t>Short 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endParaRPr lang="en-US" dirty="0"/>
          </a:p>
          <a:p>
            <a:r>
              <a:rPr lang="en-US" dirty="0"/>
              <a:t>Best practice is to always allow for short counts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Home-Grown Buffered I/O Code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BUFSIZE bytes at a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./showfile2_buf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6461125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64</a:t>
            </a:r>
            <a:endParaRPr lang="en-US" sz="1600" dirty="0">
              <a:solidFill>
                <a:srgbClr val="7D7CA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[BUFSIZE];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BUFSIZE))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Write(STDOUT_FILENO,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FB4F3-1CAD-1547-9957-C2C8A2BE7A1E}"/>
              </a:ext>
            </a:extLst>
          </p:cNvPr>
          <p:cNvSpPr txBox="1"/>
          <p:nvPr/>
        </p:nvSpPr>
        <p:spPr>
          <a:xfrm>
            <a:off x="5334000" y="5168920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showfile2_buf.c</a:t>
            </a:r>
          </a:p>
        </p:txBody>
      </p:sp>
    </p:spTree>
    <p:extLst>
      <p:ext uri="{BB962C8B-B14F-4D97-AF65-F5344CB8AC3E}">
        <p14:creationId xmlns:p14="http://schemas.microsoft.com/office/powerpoint/2010/main" val="414239559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/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  <a:endParaRPr lang="en-US" dirty="0">
              <a:solidFill>
                <a:srgbClr val="7F7F7F"/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1257900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Metadata</a:t>
            </a:r>
            <a:endParaRPr lang="en-US">
              <a:latin typeface="Courier New" pitchFamily="49" charset="0"/>
            </a:endParaRPr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2161" y="1123950"/>
            <a:ext cx="7896225" cy="49720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Metadata</a:t>
            </a:r>
            <a:r>
              <a:rPr lang="en-US" dirty="0"/>
              <a:t> is data about data, in this case file data</a:t>
            </a:r>
          </a:p>
          <a:p>
            <a:r>
              <a:rPr lang="en-US" dirty="0"/>
              <a:t>Per-file metadata maintained by kernel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Accessed by users with the </a:t>
            </a:r>
            <a:r>
              <a:rPr lang="en-US" b="1" dirty="0">
                <a:latin typeface="Courier New" pitchFamily="49" charset="0"/>
              </a:rPr>
              <a:t>stat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fstat</a:t>
            </a:r>
            <a:r>
              <a:rPr lang="en-US" dirty="0"/>
              <a:t> functions</a:t>
            </a:r>
          </a:p>
        </p:txBody>
      </p:sp>
      <p:sp>
        <p:nvSpPr>
          <p:cNvPr id="630787" name="Rectangle 3"/>
          <p:cNvSpPr>
            <a:spLocks noChangeArrowheads="1"/>
          </p:cNvSpPr>
          <p:nvPr/>
        </p:nvSpPr>
        <p:spPr bwMode="auto">
          <a:xfrm>
            <a:off x="473761" y="2590800"/>
            <a:ext cx="8264525" cy="40163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Metadata returned by the stat and fstat functions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struct stat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dev_t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st_dev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Device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ino_t         st_ino;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inode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mode_t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st_mode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Protection and file type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nlink_t</a:t>
            </a:r>
            <a:r>
              <a:rPr lang="en-US" sz="1600" dirty="0">
                <a:latin typeface="Courier New" pitchFamily="49" charset="0"/>
              </a:rPr>
              <a:t>       </a:t>
            </a:r>
            <a:r>
              <a:rPr lang="en-US" sz="1600" dirty="0" err="1">
                <a:latin typeface="Courier New" pitchFamily="49" charset="0"/>
              </a:rPr>
              <a:t>st_nlink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Number of hard links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uid_t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st_uid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User ID of owner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gid_t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st_gid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Group ID of owner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dev_t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st_rdev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Device type (if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inode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device)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off_t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st_size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Total size, in bytes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unsigned long </a:t>
            </a:r>
            <a:r>
              <a:rPr lang="en-US" sz="1600" dirty="0" err="1">
                <a:latin typeface="Courier New" pitchFamily="49" charset="0"/>
              </a:rPr>
              <a:t>st_blksize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Blocksize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filesystem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I/O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unsigned long </a:t>
            </a:r>
            <a:r>
              <a:rPr lang="en-US" sz="1600" dirty="0" err="1">
                <a:latin typeface="Courier New" pitchFamily="49" charset="0"/>
              </a:rPr>
              <a:t>st_blocks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Number of blocks allocated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st_atime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access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modification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st_ctime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change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3979420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/>
              <a:t>How the Unix Kernel Represents Open Files</a:t>
            </a:r>
          </a:p>
        </p:txBody>
      </p:sp>
      <p:sp>
        <p:nvSpPr>
          <p:cNvPr id="66461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</p:spPr>
        <p:txBody>
          <a:bodyPr/>
          <a:lstStyle/>
          <a:p>
            <a:r>
              <a:rPr lang="en-US" dirty="0"/>
              <a:t>Two descriptors referencing two distinct open files. Descriptor 1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) points to terminal, and descriptor 4 points to open disk file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0070C0"/>
                </a:solidFill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0070C0"/>
                </a:solidFill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76200" y="6248400"/>
            <a:ext cx="351775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</a:t>
            </a:r>
            <a:r>
              <a:rPr lang="en-US" sz="1800" i="1" dirty="0" err="1">
                <a:solidFill>
                  <a:srgbClr val="0070C0"/>
                </a:solidFill>
                <a:latin typeface="Calibri" pitchFamily="34" charset="0"/>
              </a:rPr>
              <a:t>pos</a:t>
            </a: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 is maintained per open file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Two distinct descriptors sharing the same disk file through two distinct open file table entries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calling </a:t>
            </a:r>
            <a:r>
              <a:rPr lang="en-US" b="1" dirty="0">
                <a:latin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twice with the same </a:t>
            </a:r>
            <a:r>
              <a:rPr lang="en-US" b="1" dirty="0">
                <a:latin typeface="Courier New" pitchFamily="49" charset="0"/>
              </a:rPr>
              <a:t>filename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argument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 flipV="1">
            <a:off x="2116138" y="3657595"/>
            <a:ext cx="1752600" cy="733429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>
            <a:off x="2116138" y="4683125"/>
            <a:ext cx="1770062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3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16870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(disk)</a:t>
            </a: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74" name="Line 21"/>
          <p:cNvSpPr>
            <a:spLocks noChangeShapeType="1"/>
          </p:cNvSpPr>
          <p:nvPr/>
        </p:nvSpPr>
        <p:spPr bwMode="auto">
          <a:xfrm flipV="1">
            <a:off x="4706938" y="3641725"/>
            <a:ext cx="1770062" cy="1844674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5091797" y="6203484"/>
            <a:ext cx="38372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Different logical but same physical file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Processes Share Files: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sz="2000" dirty="0">
                <a:ea typeface="+mn-ea"/>
                <a:cs typeface="+mn-cs"/>
              </a:rPr>
              <a:t>Note: situation unchanged by </a:t>
            </a:r>
            <a:r>
              <a:rPr lang="en-US" sz="2000" b="1" dirty="0">
                <a:latin typeface="Courier New" pitchFamily="49" charset="0"/>
                <a:ea typeface="+mn-ea"/>
                <a:cs typeface="Courier New" pitchFamily="49" charset="0"/>
              </a:rPr>
              <a:t>exec </a:t>
            </a:r>
            <a:r>
              <a:rPr lang="en-US" sz="2000" dirty="0">
                <a:ea typeface="+mn-ea"/>
                <a:cs typeface="+mn-cs"/>
              </a:rPr>
              <a:t>functions (use </a:t>
            </a:r>
            <a:r>
              <a:rPr lang="en-US" sz="2000" b="1" dirty="0" err="1">
                <a:latin typeface="Courier New"/>
                <a:ea typeface="+mn-ea"/>
                <a:cs typeface="Courier New"/>
              </a:rPr>
              <a:t>fcntl</a:t>
            </a:r>
            <a:r>
              <a:rPr lang="en-US" sz="2000" dirty="0">
                <a:ea typeface="+mn-ea"/>
                <a:cs typeface="+mn-cs"/>
              </a:rPr>
              <a:t> to change)</a:t>
            </a:r>
          </a:p>
          <a:p>
            <a:r>
              <a:rPr lang="en-US" i="1" dirty="0">
                <a:solidFill>
                  <a:srgbClr val="C00000"/>
                </a:solidFill>
              </a:rPr>
              <a:t>Before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83" y="381000"/>
            <a:ext cx="7592093" cy="762000"/>
          </a:xfrm>
        </p:spPr>
        <p:txBody>
          <a:bodyPr/>
          <a:lstStyle/>
          <a:p>
            <a:r>
              <a:rPr lang="en-US" sz="3200" dirty="0"/>
              <a:t>How Processes Share Files: </a:t>
            </a:r>
            <a:r>
              <a:rPr lang="en-US" sz="3200" dirty="0">
                <a:latin typeface="Courier New"/>
                <a:cs typeface="Courier New"/>
              </a:rPr>
              <a:t>fork</a:t>
            </a:r>
            <a:endParaRPr lang="en-US" sz="3400" dirty="0">
              <a:latin typeface="Courier New"/>
              <a:cs typeface="Courier New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</a:p>
          <a:p>
            <a:r>
              <a:rPr lang="en-US" i="1" dirty="0">
                <a:solidFill>
                  <a:srgbClr val="C00000"/>
                </a:solidFill>
              </a:rPr>
              <a:t>After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+mn-lt"/>
              </a:rPr>
              <a:t>Child’s table same as parent’s, and +1 to each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refcnt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Parent</a:t>
            </a: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</p:cxn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5218758" y="6452779"/>
            <a:ext cx="328320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is shared between processes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35678"/>
            <a:ext cx="7592093" cy="762000"/>
          </a:xfrm>
        </p:spPr>
        <p:txBody>
          <a:bodyPr/>
          <a:lstStyle/>
          <a:p>
            <a:r>
              <a:rPr lang="en-US"/>
              <a:t>I/O Redirection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1905000"/>
          </a:xfrm>
        </p:spPr>
        <p:txBody>
          <a:bodyPr/>
          <a:lstStyle/>
          <a:p>
            <a:r>
              <a:rPr lang="en-US" dirty="0"/>
              <a:t>Question: How does a shell implement I/O redirection?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dirty="0" err="1">
                <a:latin typeface="Courier New" pitchFamily="49" charset="0"/>
              </a:rPr>
              <a:t>ls</a:t>
            </a:r>
            <a:r>
              <a:rPr lang="en-US" b="1" dirty="0">
                <a:latin typeface="Courier New" pitchFamily="49" charset="0"/>
              </a:rPr>
              <a:t> &gt; foo.txt</a:t>
            </a:r>
          </a:p>
          <a:p>
            <a:endParaRPr lang="en-US" dirty="0"/>
          </a:p>
          <a:p>
            <a:r>
              <a:rPr lang="en-US" dirty="0"/>
              <a:t>Answer: By calling the </a:t>
            </a:r>
            <a:r>
              <a:rPr lang="en-US" dirty="0">
                <a:latin typeface="Courier New"/>
                <a:cs typeface="Courier New"/>
              </a:rPr>
              <a:t>dup2(</a:t>
            </a:r>
            <a:r>
              <a:rPr lang="en-US" dirty="0" err="1">
                <a:latin typeface="Courier New"/>
                <a:cs typeface="Courier New"/>
              </a:rPr>
              <a:t>oldfd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newfd</a:t>
            </a:r>
            <a:r>
              <a:rPr lang="en-US" dirty="0">
                <a:latin typeface="Courier New"/>
                <a:cs typeface="Courier New"/>
              </a:rPr>
              <a:t>) </a:t>
            </a:r>
            <a:r>
              <a:rPr lang="en-US" dirty="0"/>
              <a:t>function</a:t>
            </a:r>
          </a:p>
          <a:p>
            <a:pPr lvl="1"/>
            <a:r>
              <a:rPr lang="en-US" dirty="0"/>
              <a:t>Copies (per-process) descriptor table entry </a:t>
            </a:r>
            <a:r>
              <a:rPr lang="en-US" b="1" dirty="0" err="1">
                <a:latin typeface="Courier New" pitchFamily="49" charset="0"/>
              </a:rPr>
              <a:t>oldfd</a:t>
            </a:r>
            <a:r>
              <a:rPr lang="en-US" dirty="0"/>
              <a:t>  to entry </a:t>
            </a:r>
            <a:r>
              <a:rPr lang="en-US" b="1" dirty="0" err="1">
                <a:latin typeface="Courier New" pitchFamily="49" charset="0"/>
              </a:rPr>
              <a:t>newfd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2" name="Group 28"/>
          <p:cNvGrpSpPr/>
          <p:nvPr/>
        </p:nvGrpSpPr>
        <p:grpSpPr>
          <a:xfrm>
            <a:off x="873210" y="4602162"/>
            <a:ext cx="1838325" cy="1722438"/>
            <a:chOff x="906162" y="4221162"/>
            <a:chExt cx="1838325" cy="1722438"/>
          </a:xfrm>
        </p:grpSpPr>
        <p:sp>
          <p:nvSpPr>
            <p:cNvPr id="666663" name="Rectangle 39"/>
            <p:cNvSpPr>
              <a:spLocks noChangeAspect="1" noChangeArrowheads="1"/>
            </p:cNvSpPr>
            <p:nvPr/>
          </p:nvSpPr>
          <p:spPr bwMode="auto">
            <a:xfrm>
              <a:off x="1825324" y="422116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4" name="Rectangle 40"/>
            <p:cNvSpPr>
              <a:spLocks noChangeAspect="1" noChangeArrowheads="1"/>
            </p:cNvSpPr>
            <p:nvPr/>
          </p:nvSpPr>
          <p:spPr bwMode="auto">
            <a:xfrm>
              <a:off x="1825324" y="4565650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666665" name="Rectangle 41"/>
            <p:cNvSpPr>
              <a:spLocks noChangeAspect="1" noChangeArrowheads="1"/>
            </p:cNvSpPr>
            <p:nvPr/>
          </p:nvSpPr>
          <p:spPr bwMode="auto">
            <a:xfrm>
              <a:off x="1825324" y="4910137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6" name="Rectangle 42"/>
            <p:cNvSpPr>
              <a:spLocks noChangeAspect="1" noChangeArrowheads="1"/>
            </p:cNvSpPr>
            <p:nvPr/>
          </p:nvSpPr>
          <p:spPr bwMode="auto">
            <a:xfrm>
              <a:off x="1825324" y="5254625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666667" name="Rectangle 43"/>
            <p:cNvSpPr>
              <a:spLocks noChangeAspect="1" noChangeArrowheads="1"/>
            </p:cNvSpPr>
            <p:nvPr/>
          </p:nvSpPr>
          <p:spPr bwMode="auto">
            <a:xfrm>
              <a:off x="1825324" y="559911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dirty="0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68" name="Rectangle 44"/>
            <p:cNvSpPr>
              <a:spLocks noChangeAspect="1" noChangeArrowheads="1"/>
            </p:cNvSpPr>
            <p:nvPr/>
          </p:nvSpPr>
          <p:spPr bwMode="auto">
            <a:xfrm>
              <a:off x="906162" y="422116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0</a:t>
              </a:r>
            </a:p>
          </p:txBody>
        </p:sp>
        <p:sp>
          <p:nvSpPr>
            <p:cNvPr id="666669" name="Rectangle 45"/>
            <p:cNvSpPr>
              <a:spLocks noChangeAspect="1" noChangeArrowheads="1"/>
            </p:cNvSpPr>
            <p:nvPr/>
          </p:nvSpPr>
          <p:spPr bwMode="auto">
            <a:xfrm>
              <a:off x="906162" y="4565650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1</a:t>
              </a:r>
            </a:p>
          </p:txBody>
        </p:sp>
        <p:sp>
          <p:nvSpPr>
            <p:cNvPr id="666670" name="Rectangle 46"/>
            <p:cNvSpPr>
              <a:spLocks noChangeAspect="1" noChangeArrowheads="1"/>
            </p:cNvSpPr>
            <p:nvPr/>
          </p:nvSpPr>
          <p:spPr bwMode="auto">
            <a:xfrm>
              <a:off x="906162" y="4910137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2</a:t>
              </a:r>
            </a:p>
          </p:txBody>
        </p:sp>
        <p:sp>
          <p:nvSpPr>
            <p:cNvPr id="666671" name="Rectangle 47"/>
            <p:cNvSpPr>
              <a:spLocks noChangeAspect="1" noChangeArrowheads="1"/>
            </p:cNvSpPr>
            <p:nvPr/>
          </p:nvSpPr>
          <p:spPr bwMode="auto">
            <a:xfrm>
              <a:off x="906162" y="5254625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3</a:t>
              </a:r>
            </a:p>
          </p:txBody>
        </p:sp>
        <p:sp>
          <p:nvSpPr>
            <p:cNvPr id="666672" name="Rectangle 48"/>
            <p:cNvSpPr>
              <a:spLocks noChangeAspect="1" noChangeArrowheads="1"/>
            </p:cNvSpPr>
            <p:nvPr/>
          </p:nvSpPr>
          <p:spPr bwMode="auto">
            <a:xfrm>
              <a:off x="906162" y="559911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4</a:t>
              </a:r>
            </a:p>
          </p:txBody>
        </p:sp>
      </p:grpSp>
      <p:sp>
        <p:nvSpPr>
          <p:cNvPr id="666673" name="Text Box 49"/>
          <p:cNvSpPr txBox="1">
            <a:spLocks noChangeAspect="1" noChangeArrowheads="1"/>
          </p:cNvSpPr>
          <p:nvPr/>
        </p:nvSpPr>
        <p:spPr bwMode="auto">
          <a:xfrm>
            <a:off x="1141798" y="3611562"/>
            <a:ext cx="27503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Descriptor table</a:t>
            </a:r>
          </a:p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before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/>
                <a:cs typeface="Courier New"/>
              </a:rPr>
              <a:t>dup2(4,1)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624648" y="3611562"/>
            <a:ext cx="4367544" cy="2713038"/>
            <a:chOff x="3624648" y="3611562"/>
            <a:chExt cx="4367544" cy="2713038"/>
          </a:xfrm>
        </p:grpSpPr>
        <p:grpSp>
          <p:nvGrpSpPr>
            <p:cNvPr id="3" name="Group 27"/>
            <p:cNvGrpSpPr/>
            <p:nvPr/>
          </p:nvGrpSpPr>
          <p:grpSpPr>
            <a:xfrm>
              <a:off x="5208673" y="4602162"/>
              <a:ext cx="1836737" cy="1722438"/>
              <a:chOff x="5241625" y="4267200"/>
              <a:chExt cx="1836737" cy="1722438"/>
            </a:xfrm>
          </p:grpSpPr>
          <p:sp>
            <p:nvSpPr>
              <p:cNvPr id="666676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6159200" y="426720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7" name="Rectangle 53"/>
              <p:cNvSpPr>
                <a:spLocks noChangeAspect="1" noChangeArrowheads="1"/>
              </p:cNvSpPr>
              <p:nvPr/>
            </p:nvSpPr>
            <p:spPr bwMode="auto">
              <a:xfrm>
                <a:off x="6159200" y="4611688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dirty="0">
                    <a:solidFill>
                      <a:srgbClr val="C00000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78" name="Rectangle 54"/>
              <p:cNvSpPr>
                <a:spLocks noChangeAspect="1" noChangeArrowheads="1"/>
              </p:cNvSpPr>
              <p:nvPr/>
            </p:nvSpPr>
            <p:spPr bwMode="auto">
              <a:xfrm>
                <a:off x="6159200" y="4956175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9" name="Rectangle 55"/>
              <p:cNvSpPr>
                <a:spLocks noChangeAspect="1" noChangeArrowheads="1"/>
              </p:cNvSpPr>
              <p:nvPr/>
            </p:nvSpPr>
            <p:spPr bwMode="auto">
              <a:xfrm>
                <a:off x="6159200" y="5300663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Courier New" pitchFamily="49" charset="0"/>
                </a:endParaRPr>
              </a:p>
            </p:txBody>
          </p:sp>
          <p:sp>
            <p:nvSpPr>
              <p:cNvPr id="666680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6159200" y="564515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dirty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81" name="Rectangle 57"/>
              <p:cNvSpPr>
                <a:spLocks noChangeAspect="1" noChangeArrowheads="1"/>
              </p:cNvSpPr>
              <p:nvPr/>
            </p:nvSpPr>
            <p:spPr bwMode="auto">
              <a:xfrm>
                <a:off x="5241625" y="426720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0</a:t>
                </a:r>
              </a:p>
            </p:txBody>
          </p:sp>
          <p:sp>
            <p:nvSpPr>
              <p:cNvPr id="666682" name="Rectangle 58"/>
              <p:cNvSpPr>
                <a:spLocks noChangeAspect="1" noChangeArrowheads="1"/>
              </p:cNvSpPr>
              <p:nvPr/>
            </p:nvSpPr>
            <p:spPr bwMode="auto">
              <a:xfrm>
                <a:off x="5241625" y="4611688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1</a:t>
                </a:r>
              </a:p>
            </p:txBody>
          </p:sp>
          <p:sp>
            <p:nvSpPr>
              <p:cNvPr id="666683" name="Rectangle 59"/>
              <p:cNvSpPr>
                <a:spLocks noChangeAspect="1" noChangeArrowheads="1"/>
              </p:cNvSpPr>
              <p:nvPr/>
            </p:nvSpPr>
            <p:spPr bwMode="auto">
              <a:xfrm>
                <a:off x="5241625" y="4956175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2</a:t>
                </a:r>
              </a:p>
            </p:txBody>
          </p:sp>
          <p:sp>
            <p:nvSpPr>
              <p:cNvPr id="666684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5241625" y="5300663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3</a:t>
                </a:r>
              </a:p>
            </p:txBody>
          </p:sp>
          <p:sp>
            <p:nvSpPr>
              <p:cNvPr id="666685" name="Rectangle 61"/>
              <p:cNvSpPr>
                <a:spLocks noChangeAspect="1" noChangeArrowheads="1"/>
              </p:cNvSpPr>
              <p:nvPr/>
            </p:nvSpPr>
            <p:spPr bwMode="auto">
              <a:xfrm>
                <a:off x="5241625" y="564515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4</a:t>
                </a:r>
              </a:p>
            </p:txBody>
          </p:sp>
        </p:grpSp>
        <p:sp>
          <p:nvSpPr>
            <p:cNvPr id="666686" name="Text Box 62"/>
            <p:cNvSpPr txBox="1">
              <a:spLocks noChangeAspect="1" noChangeArrowheads="1"/>
            </p:cNvSpPr>
            <p:nvPr/>
          </p:nvSpPr>
          <p:spPr bwMode="auto">
            <a:xfrm>
              <a:off x="5462973" y="3611562"/>
              <a:ext cx="2529219" cy="8309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Descriptor table</a:t>
              </a:r>
            </a:p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after</a:t>
              </a:r>
              <a:r>
                <a:rPr lang="en-US" dirty="0">
                  <a:latin typeface="Calibri" pitchFamily="34" charset="0"/>
                </a:rPr>
                <a:t> </a:t>
              </a:r>
              <a:r>
                <a:rPr lang="en-US" dirty="0">
                  <a:latin typeface="Courier New" pitchFamily="49" charset="0"/>
                </a:rPr>
                <a:t>dup2(4,1)</a:t>
              </a:r>
            </a:p>
          </p:txBody>
        </p:sp>
        <p:sp>
          <p:nvSpPr>
            <p:cNvPr id="27" name="Right Arrow 26"/>
            <p:cNvSpPr/>
            <p:nvPr/>
          </p:nvSpPr>
          <p:spPr bwMode="auto">
            <a:xfrm>
              <a:off x="3624648" y="5059362"/>
              <a:ext cx="1295400" cy="592138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12700">
              <a:noFill/>
              <a:round/>
              <a:headEnd/>
              <a:tailEnd type="triangle" w="med" len="med"/>
            </a:ln>
            <a:effectLst/>
          </p:spPr>
          <p:txBody>
            <a:bodyPr wrap="none" rtlCol="0" anchor="ctr"/>
            <a:lstStyle/>
            <a:p>
              <a:pPr algn="ctr"/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Redirection Example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</p:spPr>
        <p:txBody>
          <a:bodyPr/>
          <a:lstStyle/>
          <a:p>
            <a:r>
              <a:rPr lang="en-US" dirty="0"/>
              <a:t> Step #1: open file to which </a:t>
            </a:r>
            <a:r>
              <a:rPr lang="en-US" dirty="0" err="1"/>
              <a:t>stdout</a:t>
            </a:r>
            <a:r>
              <a:rPr lang="en-US" dirty="0"/>
              <a:t> should be redirected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Happens in child executing shell code, before </a:t>
            </a:r>
            <a:r>
              <a:rPr lang="en-US" b="1" dirty="0">
                <a:latin typeface="Courier New"/>
                <a:cs typeface="Courier New"/>
              </a:rPr>
              <a:t>exec</a:t>
            </a: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828800" y="4683125"/>
            <a:ext cx="5715000" cy="1870075"/>
            <a:chOff x="1828800" y="4683125"/>
            <a:chExt cx="5715000" cy="1870075"/>
          </a:xfrm>
        </p:grpSpPr>
        <p:sp>
          <p:nvSpPr>
            <p:cNvPr id="61" name="Rectangle 23"/>
            <p:cNvSpPr>
              <a:spLocks noChangeArrowheads="1"/>
            </p:cNvSpPr>
            <p:nvPr/>
          </p:nvSpPr>
          <p:spPr bwMode="auto">
            <a:xfrm>
              <a:off x="3868738" y="56388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pos</a:t>
              </a:r>
            </a:p>
          </p:txBody>
        </p:sp>
        <p:sp>
          <p:nvSpPr>
            <p:cNvPr id="62" name="Rectangle 24"/>
            <p:cNvSpPr>
              <a:spLocks noChangeArrowheads="1"/>
            </p:cNvSpPr>
            <p:nvPr/>
          </p:nvSpPr>
          <p:spPr bwMode="auto">
            <a:xfrm>
              <a:off x="3868738" y="59436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refcnt=1</a:t>
              </a:r>
            </a:p>
          </p:txBody>
        </p:sp>
        <p:sp>
          <p:nvSpPr>
            <p:cNvPr id="63" name="Rectangle 25"/>
            <p:cNvSpPr>
              <a:spLocks noChangeArrowheads="1"/>
            </p:cNvSpPr>
            <p:nvPr/>
          </p:nvSpPr>
          <p:spPr bwMode="auto">
            <a:xfrm>
              <a:off x="3868738" y="62484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64" name="Rectangle 26"/>
            <p:cNvSpPr>
              <a:spLocks noChangeArrowheads="1"/>
            </p:cNvSpPr>
            <p:nvPr/>
          </p:nvSpPr>
          <p:spPr bwMode="auto">
            <a:xfrm>
              <a:off x="3868738" y="53340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65" name="Line 27"/>
            <p:cNvSpPr>
              <a:spLocks noChangeShapeType="1"/>
            </p:cNvSpPr>
            <p:nvPr/>
          </p:nvSpPr>
          <p:spPr bwMode="auto">
            <a:xfrm>
              <a:off x="1828800" y="4683125"/>
              <a:ext cx="2057400" cy="698500"/>
            </a:xfrm>
            <a:prstGeom prst="line">
              <a:avLst/>
            </a:prstGeom>
            <a:noFill/>
            <a:ln w="25400">
              <a:solidFill>
                <a:schemeClr val="bg2">
                  <a:lumMod val="75000"/>
                </a:schemeClr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6477000" y="52292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access</a:t>
              </a:r>
            </a:p>
          </p:txBody>
        </p:sp>
        <p:sp>
          <p:nvSpPr>
            <p:cNvPr id="75" name="Rectangle 37"/>
            <p:cNvSpPr>
              <a:spLocks noChangeArrowheads="1"/>
            </p:cNvSpPr>
            <p:nvPr/>
          </p:nvSpPr>
          <p:spPr bwMode="auto">
            <a:xfrm>
              <a:off x="6477000" y="61436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76" name="Rectangle 38"/>
            <p:cNvSpPr>
              <a:spLocks noChangeArrowheads="1"/>
            </p:cNvSpPr>
            <p:nvPr/>
          </p:nvSpPr>
          <p:spPr bwMode="auto">
            <a:xfrm>
              <a:off x="6477000" y="55340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size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6477000" y="58388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type</a:t>
              </a:r>
            </a:p>
          </p:txBody>
        </p:sp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3766752" y="5029200"/>
              <a:ext cx="643125" cy="3385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B</a:t>
              </a:r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 flipV="1">
              <a:off x="4706938" y="5229224"/>
              <a:ext cx="1770062" cy="257175"/>
            </a:xfrm>
            <a:prstGeom prst="line">
              <a:avLst/>
            </a:prstGeom>
            <a:noFill/>
            <a:ln w="25400">
              <a:solidFill>
                <a:schemeClr val="bg2">
                  <a:lumMod val="75000"/>
                </a:schemeClr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I/O Redirection Example (cont.)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</p:spPr>
        <p:txBody>
          <a:bodyPr/>
          <a:lstStyle/>
          <a:p>
            <a:r>
              <a:rPr lang="en-US" dirty="0"/>
              <a:t>Step #2: call </a:t>
            </a:r>
            <a:r>
              <a:rPr lang="en-US" dirty="0">
                <a:latin typeface="Courier New" pitchFamily="49" charset="0"/>
              </a:rPr>
              <a:t>dup2(4,1)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Cause </a:t>
            </a:r>
            <a:r>
              <a:rPr lang="en-US" dirty="0" err="1"/>
              <a:t>fd</a:t>
            </a:r>
            <a:r>
              <a:rPr lang="en-US" dirty="0"/>
              <a:t>=1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) to refer to disk file pointed at by </a:t>
            </a:r>
            <a:r>
              <a:rPr lang="en-US" dirty="0" err="1"/>
              <a:t>fd</a:t>
            </a:r>
            <a:r>
              <a:rPr lang="en-US" dirty="0"/>
              <a:t>=4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=0</a:t>
            </a:r>
          </a:p>
        </p:txBody>
      </p:sp>
      <p:sp>
        <p:nvSpPr>
          <p:cNvPr id="54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28800" y="4010023"/>
            <a:ext cx="2057400" cy="135773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8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7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8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9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</a:t>
            </a: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</a:t>
            </a:r>
          </a:p>
        </p:txBody>
      </p:sp>
      <p:sp>
        <p:nvSpPr>
          <p:cNvPr id="76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" name="Text Box 14"/>
          <p:cNvSpPr txBox="1">
            <a:spLocks noChangeArrowheads="1"/>
          </p:cNvSpPr>
          <p:nvPr/>
        </p:nvSpPr>
        <p:spPr bwMode="auto">
          <a:xfrm>
            <a:off x="15715" y="6183868"/>
            <a:ext cx="378353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Two descriptors point to the same file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Dup2(fd2, fd3);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Read(fd2, &amp;c2, 1);</a:t>
            </a:r>
          </a:p>
          <a:p>
            <a:r>
              <a:rPr lang="en-US" sz="1600" dirty="0">
                <a:latin typeface="Courier New" pitchFamily="49" charset="0"/>
              </a:rPr>
              <a:t>    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</p:spTree>
    <p:extLst>
      <p:ext uri="{BB962C8B-B14F-4D97-AF65-F5344CB8AC3E}">
        <p14:creationId xmlns:p14="http://schemas.microsoft.com/office/powerpoint/2010/main" val="22675236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Dup2(fd2, fd3);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Read(fd2, &amp;c2,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  <p:sp>
        <p:nvSpPr>
          <p:cNvPr id="6" name="Rectangle 5"/>
          <p:cNvSpPr/>
          <p:nvPr/>
        </p:nvSpPr>
        <p:spPr>
          <a:xfrm>
            <a:off x="5249202" y="1578114"/>
            <a:ext cx="37338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c1 = </a:t>
            </a:r>
            <a:r>
              <a:rPr lang="pt-B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c2 = </a:t>
            </a:r>
            <a:r>
              <a:rPr lang="pt-BR" sz="2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c3 = </a:t>
            </a:r>
            <a:r>
              <a:rPr lang="pt-BR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3429000"/>
            <a:ext cx="31085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/>
                <a:cs typeface="Courier New"/>
              </a:rPr>
              <a:t>dup2(</a:t>
            </a:r>
            <a:r>
              <a:rPr lang="en-US" sz="2000" dirty="0" err="1">
                <a:latin typeface="Courier New"/>
                <a:cs typeface="Courier New"/>
              </a:rPr>
              <a:t>oldfd</a:t>
            </a:r>
            <a:r>
              <a:rPr lang="en-US" sz="2000" dirty="0">
                <a:latin typeface="Courier New"/>
                <a:cs typeface="Courier New"/>
              </a:rPr>
              <a:t>, </a:t>
            </a:r>
            <a:r>
              <a:rPr lang="en-US" sz="2000" dirty="0" err="1">
                <a:latin typeface="Courier New"/>
                <a:cs typeface="Courier New"/>
              </a:rPr>
              <a:t>newfd</a:t>
            </a:r>
            <a:r>
              <a:rPr lang="en-US" sz="2000" dirty="0">
                <a:latin typeface="Courier New"/>
                <a:cs typeface="Courier New"/>
              </a:rPr>
              <a:t>) </a:t>
            </a:r>
            <a:endParaRPr lang="en-US" sz="20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971800" y="3629055"/>
            <a:ext cx="2277402" cy="28545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med" len="med"/>
            <a:tailEnd type="stealth"/>
          </a:ln>
          <a:effectLst/>
        </p:spPr>
      </p:cxnSp>
    </p:spTree>
    <p:extLst>
      <p:ext uri="{BB962C8B-B14F-4D97-AF65-F5344CB8AC3E}">
        <p14:creationId xmlns:p14="http://schemas.microsoft.com/office/powerpoint/2010/main" val="2494128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sleep(s);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sleep(1-s);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</p:spTree>
    <p:extLst>
      <p:ext uri="{BB962C8B-B14F-4D97-AF65-F5344CB8AC3E}">
        <p14:creationId xmlns:p14="http://schemas.microsoft.com/office/powerpoint/2010/main" val="140512502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Unix I/O and C Standard I/O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Two sets: system-level and C-level </a:t>
            </a:r>
          </a:p>
          <a:p>
            <a:r>
              <a:rPr lang="en-US" dirty="0"/>
              <a:t>Robust I/O (RIO): 213 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35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sleep(1-s);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1315865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c</a:t>
            </a:r>
          </a:p>
        </p:txBody>
      </p:sp>
      <p:sp>
        <p:nvSpPr>
          <p:cNvPr id="7" name="Rectangle 6"/>
          <p:cNvSpPr/>
          <p:nvPr/>
        </p:nvSpPr>
        <p:spPr>
          <a:xfrm>
            <a:off x="5249202" y="2362200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6169" y="3352800"/>
            <a:ext cx="302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Bonus: Which way does it go?</a:t>
            </a:r>
          </a:p>
        </p:txBody>
      </p:sp>
    </p:spTree>
    <p:extLst>
      <p:ext uri="{BB962C8B-B14F-4D97-AF65-F5344CB8AC3E}">
        <p14:creationId xmlns:p14="http://schemas.microsoft.com/office/powerpoint/2010/main" val="3436189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75939" y="2057400"/>
            <a:ext cx="7772400" cy="3124200"/>
          </a:xfrm>
        </p:spPr>
        <p:txBody>
          <a:bodyPr/>
          <a:lstStyle/>
          <a:p>
            <a:r>
              <a:rPr lang="en-US" dirty="0"/>
              <a:t>Quiz</a:t>
            </a:r>
            <a:br>
              <a:rPr lang="en-US" dirty="0"/>
            </a:br>
            <a:br>
              <a:rPr lang="en-US" dirty="0"/>
            </a:br>
            <a:r>
              <a:rPr lang="en-US" sz="2400" b="0" dirty="0">
                <a:hlinkClick r:id="rId3"/>
              </a:rPr>
              <a:t>https://canvas.cmu.edu/courses/24383/quizzes/67219</a:t>
            </a:r>
            <a:r>
              <a:rPr lang="en-US" sz="2400" b="0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12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rgbClr val="000000"/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93" y="435678"/>
            <a:ext cx="7592093" cy="762000"/>
          </a:xfrm>
        </p:spPr>
        <p:txBody>
          <a:bodyPr/>
          <a:lstStyle/>
          <a:p>
            <a:r>
              <a:rPr lang="en-US" dirty="0"/>
              <a:t>Standard I/O Functions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</p:spPr>
        <p:txBody>
          <a:bodyPr/>
          <a:lstStyle/>
          <a:p>
            <a:r>
              <a:rPr lang="en-US" dirty="0"/>
              <a:t>The C standard library (</a:t>
            </a:r>
            <a:r>
              <a:rPr lang="en-US" dirty="0" err="1">
                <a:latin typeface="Courier New" pitchFamily="49" charset="0"/>
              </a:rPr>
              <a:t>libc.so</a:t>
            </a:r>
            <a:r>
              <a:rPr lang="en-US" dirty="0"/>
              <a:t>) contains a collection of higher-level </a:t>
            </a:r>
            <a:r>
              <a:rPr lang="en-US" i="1" dirty="0">
                <a:solidFill>
                  <a:srgbClr val="C00000"/>
                </a:solidFill>
              </a:rPr>
              <a:t>standard I/O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Documented in Appendix B of K&amp;R</a:t>
            </a:r>
          </a:p>
          <a:p>
            <a:endParaRPr lang="en-US" dirty="0"/>
          </a:p>
          <a:p>
            <a:r>
              <a:rPr lang="en-US" dirty="0"/>
              <a:t>Examples of standard I/O functions:</a:t>
            </a:r>
          </a:p>
          <a:p>
            <a:pPr lvl="1"/>
            <a:r>
              <a:rPr lang="en-US" dirty="0"/>
              <a:t>Opening and closing files (</a:t>
            </a:r>
            <a:r>
              <a:rPr lang="en-US" b="1" dirty="0" err="1">
                <a:latin typeface="Courier New" pitchFamily="49" charset="0"/>
              </a:rPr>
              <a:t>fopen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fclose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bytes (</a:t>
            </a:r>
            <a:r>
              <a:rPr lang="en-US" b="1" dirty="0" err="1">
                <a:latin typeface="Courier New" pitchFamily="49" charset="0"/>
              </a:rPr>
              <a:t>fread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fwrite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text lines (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fputs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Formatted reading and writing (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fprintf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memory</a:t>
            </a:r>
          </a:p>
          <a:p>
            <a:pPr lvl="1"/>
            <a:endParaRPr lang="en-US" dirty="0"/>
          </a:p>
          <a:p>
            <a:r>
              <a:rPr lang="en-US" dirty="0"/>
              <a:t>C programs begin life with three open streams </a:t>
            </a:r>
            <a:br>
              <a:rPr lang="en-US" dirty="0"/>
            </a:br>
            <a:r>
              <a:rPr lang="en-US" dirty="0"/>
              <a:t>(defined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 (standard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 (descriptor 0)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 (descriptor 2) */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I/O: Motivation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</p:spPr>
        <p:txBody>
          <a:bodyPr/>
          <a:lstStyle/>
          <a:p>
            <a:r>
              <a:rPr lang="en-US" dirty="0"/>
              <a:t>Applications often read/write one character at a time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getc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putc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ungetc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b="1" dirty="0">
                <a:latin typeface="Courier New"/>
                <a:cs typeface="Courier New"/>
              </a:rPr>
              <a:t>gets, </a:t>
            </a:r>
            <a:r>
              <a:rPr lang="en-US" b="1" dirty="0" err="1">
                <a:latin typeface="Courier New"/>
                <a:cs typeface="Courier New"/>
              </a:rPr>
              <a:t>fgets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Read line of text one character at a time, stopping at newline</a:t>
            </a:r>
          </a:p>
          <a:p>
            <a:r>
              <a:rPr lang="en-US" dirty="0"/>
              <a:t>Implementing as Unix I/O calls expensive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write</a:t>
            </a:r>
            <a:r>
              <a:rPr lang="en-US" dirty="0"/>
              <a:t> require Unix kernel calls</a:t>
            </a:r>
          </a:p>
          <a:p>
            <a:pPr lvl="2"/>
            <a:r>
              <a:rPr lang="en-US" dirty="0"/>
              <a:t>&gt; 10,000 clock cycles</a:t>
            </a:r>
          </a:p>
          <a:p>
            <a:r>
              <a:rPr lang="en-US" dirty="0"/>
              <a:t>Solution: Buffered read</a:t>
            </a:r>
          </a:p>
          <a:p>
            <a:pPr lvl="1"/>
            <a:r>
              <a:rPr lang="en-US" dirty="0"/>
              <a:t>Use Unix </a:t>
            </a:r>
            <a:r>
              <a:rPr lang="en-US" b="1" dirty="0">
                <a:latin typeface="Courier New"/>
                <a:cs typeface="Courier New"/>
              </a:rPr>
              <a:t>read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to grab block of bytes</a:t>
            </a:r>
          </a:p>
          <a:p>
            <a:pPr lvl="1"/>
            <a:r>
              <a:rPr lang="en-US" dirty="0"/>
              <a:t>User input functions take one byte at a time from buffer</a:t>
            </a:r>
          </a:p>
          <a:p>
            <a:pPr lvl="2"/>
            <a:r>
              <a:rPr lang="en-US" dirty="0"/>
              <a:t>Refill buffer when empty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64276" y="5807075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9600" y="5831299"/>
            <a:ext cx="842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Buffer flushed to output </a:t>
            </a:r>
            <a:r>
              <a:rPr lang="en-US" dirty="0" err="1"/>
              <a:t>fd</a:t>
            </a:r>
            <a:r>
              <a:rPr lang="en-US" dirty="0"/>
              <a:t> on “\n”, call to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+mn-lt"/>
                <a:cs typeface="Courier New" pitchFamily="49" charset="0"/>
              </a:rPr>
              <a:t>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exit</a:t>
            </a:r>
            <a:r>
              <a:rPr lang="en-US" dirty="0">
                <a:latin typeface="+mn-lt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+mn-lt"/>
                <a:cs typeface="Courier New" pitchFamily="49" charset="0"/>
              </a:rPr>
              <a:t>or return from </a:t>
            </a:r>
            <a:r>
              <a:rPr lang="en-US" dirty="0">
                <a:latin typeface="Courier New"/>
                <a:cs typeface="Courier New"/>
              </a:rPr>
              <a:t>main</a:t>
            </a:r>
            <a:endParaRPr lang="en-US" dirty="0"/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, 6);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Linux </a:t>
            </a:r>
            <a:r>
              <a:rPr lang="en-US" dirty="0" err="1">
                <a:latin typeface="Courier New" pitchFamily="49" charset="0"/>
              </a:rPr>
              <a:t>strace</a:t>
            </a:r>
            <a:r>
              <a:rPr lang="en-US" dirty="0"/>
              <a:t> 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638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6)               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exit_group(0)                        = 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, line-by-line with </a:t>
            </a:r>
            <a:r>
              <a:rPr lang="en-US" dirty="0" err="1"/>
              <a:t>stdio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./showfile3_stdio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6461125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1024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"r"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fgets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MLINE,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!=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FB4F3-1CAD-1547-9957-C2C8A2BE7A1E}"/>
              </a:ext>
            </a:extLst>
          </p:cNvPr>
          <p:cNvSpPr txBox="1"/>
          <p:nvPr/>
        </p:nvSpPr>
        <p:spPr>
          <a:xfrm>
            <a:off x="5334000" y="5168920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showfile3_stdio.c</a:t>
            </a:r>
          </a:p>
        </p:txBody>
      </p:sp>
    </p:spTree>
    <p:extLst>
      <p:ext uri="{BB962C8B-B14F-4D97-AF65-F5344CB8AC3E}">
        <p14:creationId xmlns:p14="http://schemas.microsoft.com/office/powerpoint/2010/main" val="172888349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/>
              <a:t>RIO (robust I/O) package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8493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3"/>
            <a:ext cx="4953000" cy="573087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670925" cy="4972050"/>
          </a:xfrm>
        </p:spPr>
        <p:txBody>
          <a:bodyPr/>
          <a:lstStyle/>
          <a:p>
            <a:r>
              <a:rPr lang="en-US" dirty="0"/>
              <a:t>A Linux </a:t>
            </a:r>
            <a:r>
              <a:rPr lang="en-US" i="1" dirty="0">
                <a:solidFill>
                  <a:srgbClr val="C00000"/>
                </a:solidFill>
              </a:rPr>
              <a:t>file</a:t>
            </a:r>
            <a:r>
              <a:rPr lang="en-US" dirty="0"/>
              <a:t> is a sequence of </a:t>
            </a:r>
            <a:r>
              <a:rPr lang="en-US" i="1" dirty="0"/>
              <a:t>m</a:t>
            </a:r>
            <a:r>
              <a:rPr lang="en-US" dirty="0"/>
              <a:t> bytes:</a:t>
            </a:r>
          </a:p>
          <a:p>
            <a:pPr lvl="1"/>
            <a:r>
              <a:rPr lang="en-US" i="1" dirty="0"/>
              <a:t>B</a:t>
            </a:r>
            <a:r>
              <a:rPr lang="en-US" i="1" baseline="-25000" dirty="0"/>
              <a:t>0 </a:t>
            </a:r>
            <a:r>
              <a:rPr lang="en-US" i="1" dirty="0"/>
              <a:t>, B</a:t>
            </a:r>
            <a:r>
              <a:rPr lang="en-US" i="1" baseline="-25000" dirty="0"/>
              <a:t>1 </a:t>
            </a:r>
            <a:r>
              <a:rPr lang="en-US" i="1" dirty="0"/>
              <a:t>, .... , 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en-US" i="1" dirty="0"/>
              <a:t> , .... , B</a:t>
            </a:r>
            <a:r>
              <a:rPr lang="en-US" i="1" baseline="-25000" dirty="0"/>
              <a:t>m-1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Cool fact: All I/O devices are represented as files: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/dev/sda2</a:t>
            </a:r>
            <a:r>
              <a:rPr lang="en-US" b="1" dirty="0"/>
              <a:t>    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b="1" dirty="0" err="1">
                <a:latin typeface="Courier New" pitchFamily="49" charset="0"/>
              </a:rPr>
              <a:t>usr</a:t>
            </a:r>
            <a:r>
              <a:rPr lang="en-US" b="1" dirty="0"/>
              <a:t> </a:t>
            </a:r>
            <a:r>
              <a:rPr lang="en-US" dirty="0"/>
              <a:t>disk partition)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/dev/tty2</a:t>
            </a:r>
            <a:r>
              <a:rPr lang="en-US" b="1" dirty="0"/>
              <a:t>    </a:t>
            </a:r>
            <a:r>
              <a:rPr lang="en-US" dirty="0"/>
              <a:t>(terminal)</a:t>
            </a:r>
          </a:p>
          <a:p>
            <a:endParaRPr lang="en-US" dirty="0"/>
          </a:p>
          <a:p>
            <a:r>
              <a:rPr lang="en-US" dirty="0"/>
              <a:t>Even the kernel is represented as a file: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/boot/</a:t>
            </a:r>
            <a:r>
              <a:rPr lang="en-US" b="1" dirty="0">
                <a:latin typeface="Courier New"/>
                <a:cs typeface="Courier New"/>
              </a:rPr>
              <a:t>vmlinuz-3.13.0-55-generic </a:t>
            </a:r>
            <a:r>
              <a:rPr lang="en-US" dirty="0"/>
              <a:t>(kernel image) </a:t>
            </a:r>
          </a:p>
          <a:p>
            <a:pPr lvl="1"/>
            <a:r>
              <a:rPr lang="en-US" b="1" dirty="0">
                <a:latin typeface="Courier New" pitchFamily="49" charset="0"/>
              </a:rPr>
              <a:t>/proc</a:t>
            </a:r>
            <a:r>
              <a:rPr lang="en-US" b="1" dirty="0"/>
              <a:t>             	                                                  </a:t>
            </a:r>
            <a:r>
              <a:rPr lang="en-US" dirty="0"/>
              <a:t>(kernel data structures)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23714"/>
            <a:ext cx="8101182" cy="762000"/>
          </a:xfrm>
        </p:spPr>
        <p:txBody>
          <a:bodyPr/>
          <a:lstStyle/>
          <a:p>
            <a:r>
              <a:rPr lang="en-US" dirty="0"/>
              <a:t>Today: Unix I/O, C Standard I/O, and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Two </a:t>
            </a:r>
            <a:r>
              <a:rPr lang="en-US" i="1" dirty="0"/>
              <a:t>incompatible</a:t>
            </a:r>
            <a:r>
              <a:rPr lang="en-US" dirty="0"/>
              <a:t> libraries building on Unix I/O</a:t>
            </a:r>
          </a:p>
          <a:p>
            <a:r>
              <a:rPr lang="en-US" dirty="0"/>
              <a:t>Robust I/O (RIO): 213 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846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/>
              <a:t>Unix I/O Recap</a:t>
            </a:r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3429000"/>
            <a:ext cx="7896225" cy="20002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</a:t>
            </a:r>
          </a:p>
          <a:p>
            <a:r>
              <a:rPr lang="en-US" dirty="0"/>
              <a:t>Short 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r>
              <a:rPr lang="en-US" dirty="0"/>
              <a:t>Best practice is to always allow for short counts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7014176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/* Read at most </a:t>
            </a:r>
            <a:r>
              <a:rPr lang="en-US" sz="1600" dirty="0" err="1">
                <a:solidFill>
                  <a:srgbClr val="800000"/>
                </a:solidFill>
                <a:latin typeface="Courier New" pitchFamily="49" charset="0"/>
              </a:rPr>
              <a:t>max_count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bytes from file into buffer.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  Return number bytes read, or error value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read(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*buffer,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max_count</a:t>
            </a:r>
            <a:r>
              <a:rPr lang="en-US" sz="1600" dirty="0">
                <a:latin typeface="Courier New" pitchFamily="49" charset="0"/>
              </a:rPr>
              <a:t>);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2409074"/>
            <a:ext cx="7014176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/* Write at most </a:t>
            </a:r>
            <a:r>
              <a:rPr lang="en-US" sz="1600" dirty="0" err="1">
                <a:solidFill>
                  <a:srgbClr val="800000"/>
                </a:solidFill>
                <a:latin typeface="Courier New" pitchFamily="49" charset="0"/>
              </a:rPr>
              <a:t>max_count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bytes from buffer to file.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  Return number bytes written, or error value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write(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*buffer,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max_count</a:t>
            </a:r>
            <a:r>
              <a:rPr lang="en-US" sz="1600" dirty="0">
                <a:latin typeface="Courier New" pitchFamily="49" charset="0"/>
              </a:rPr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15311607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/>
              <a:t>The RIO Package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(213/CS:APP Package)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RIO is a set of wrappers that provide efficient and robust I/O in apps, such as network programs that are subject to short counts</a:t>
            </a:r>
          </a:p>
          <a:p>
            <a:r>
              <a:rPr lang="en-US" dirty="0"/>
              <a:t>RIO provides two different kinds of functions</a:t>
            </a:r>
          </a:p>
          <a:p>
            <a:pPr lvl="1"/>
            <a:r>
              <a:rPr lang="en-US" dirty="0" err="1"/>
              <a:t>Unbuffered</a:t>
            </a:r>
            <a:r>
              <a:rPr lang="en-US" dirty="0"/>
              <a:t> input and output of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rio_readn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rio_writen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Buffered input of text lines and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rio_readnb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Buffered RIO routines are thread-safe and can be interleaved arbitrarily on the same descriptor</a:t>
            </a:r>
          </a:p>
          <a:p>
            <a:pPr lvl="2"/>
            <a:endParaRPr lang="en-US" dirty="0"/>
          </a:p>
          <a:p>
            <a:r>
              <a:rPr lang="en-US" dirty="0"/>
              <a:t>Download from </a:t>
            </a:r>
            <a:r>
              <a:rPr lang="en-US" dirty="0">
                <a:hlinkClick r:id="rId3"/>
              </a:rPr>
              <a:t>http://csapp.cs.cmu.edu/3e/code.html</a:t>
            </a:r>
            <a:r>
              <a:rPr lang="en-US" dirty="0"/>
              <a:t>  </a:t>
            </a:r>
          </a:p>
          <a:p>
            <a:pPr lvl="1">
              <a:buNone/>
            </a:pP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src/csapp.c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/>
                <a:cs typeface="Courier New"/>
              </a:rPr>
              <a:t>include/</a:t>
            </a:r>
            <a:r>
              <a:rPr lang="en-US" b="1" dirty="0" err="1">
                <a:latin typeface="Courier New"/>
                <a:cs typeface="Courier New"/>
              </a:rPr>
              <a:t>csapp.h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6147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Unbuffered RIO Input and Output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if it encounters EOF</a:t>
            </a:r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never returns a short count</a:t>
            </a:r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descriptor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145424533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/>
              <a:t>Implementation of </a:t>
            </a:r>
            <a:r>
              <a:rPr lang="en-US">
                <a:latin typeface="Courier New" pitchFamily="49" charset="0"/>
              </a:rPr>
              <a:t>rio_readn</a:t>
            </a:r>
          </a:p>
        </p:txBody>
      </p:sp>
      <p:sp>
        <p:nvSpPr>
          <p:cNvPr id="760835" name="Text Box 3"/>
          <p:cNvSpPr txBox="1">
            <a:spLocks noChangeArrowheads="1"/>
          </p:cNvSpPr>
          <p:nvPr/>
        </p:nvSpPr>
        <p:spPr bwMode="auto">
          <a:xfrm>
            <a:off x="357018" y="990600"/>
            <a:ext cx="8710782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Robustly read n bytes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unbuffered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= n;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while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nleft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&gt; 0)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if ((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)) &lt;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if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== EINTR)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Interrupted by sig handler return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0;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and call read() again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else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return -1;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set by read() */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}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else if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nread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== 0)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break;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EOF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-=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return (n -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);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Return &gt;= 0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13480" y="637669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csapp.c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82034890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rio_readlineb</a:t>
            </a:r>
            <a:r>
              <a:rPr lang="en-US" dirty="0"/>
              <a:t> reads a </a:t>
            </a:r>
            <a:r>
              <a:rPr lang="en-US" b="1" i="1" dirty="0">
                <a:solidFill>
                  <a:srgbClr val="0070C0"/>
                </a:solidFill>
              </a:rPr>
              <a:t>text line</a:t>
            </a:r>
            <a:r>
              <a:rPr lang="en-US" dirty="0"/>
              <a:t>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81914" y="2057400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18798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 (cont.)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29000"/>
            <a:ext cx="8307388" cy="28956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rio_readnb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reads up to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i="1" dirty="0">
                <a:solidFill>
                  <a:srgbClr val="0070C0"/>
                </a:solidFill>
              </a:rPr>
              <a:t>bytes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from file </a:t>
            </a:r>
            <a:r>
              <a:rPr lang="en-US" b="1" dirty="0" err="1">
                <a:latin typeface="Courier New" pitchFamily="49" charset="0"/>
              </a:rPr>
              <a:t>fd</a:t>
            </a:r>
            <a:endParaRPr lang="en-US" b="1" dirty="0"/>
          </a:p>
          <a:p>
            <a:pPr lvl="1">
              <a:lnSpc>
                <a:spcPct val="90000"/>
              </a:lnSpc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can be interleaved arbitrarily on the same descriptor</a:t>
            </a:r>
          </a:p>
          <a:p>
            <a:pPr lvl="2">
              <a:lnSpc>
                <a:spcPct val="97000"/>
              </a:lnSpc>
            </a:pPr>
            <a:r>
              <a:rPr lang="en-US" b="1" kern="1200" dirty="0">
                <a:solidFill>
                  <a:srgbClr val="990000"/>
                </a:solidFill>
                <a:ea typeface="+mn-ea"/>
                <a:cs typeface="+mn-cs"/>
              </a:rPr>
              <a:t>Warning: </a:t>
            </a:r>
            <a:r>
              <a:rPr lang="en-US" dirty="0"/>
              <a:t>Don’t interleave with 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9029" name="Text Box 5"/>
          <p:cNvSpPr txBox="1">
            <a:spLocks noChangeArrowheads="1"/>
          </p:cNvSpPr>
          <p:nvPr/>
        </p:nvSpPr>
        <p:spPr bwMode="auto">
          <a:xfrm>
            <a:off x="533400" y="1366897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45778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4724400" y="30400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Implementation</a:t>
            </a:r>
          </a:p>
        </p:txBody>
      </p:sp>
      <p:sp>
        <p:nvSpPr>
          <p:cNvPr id="762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 dirty="0"/>
              <a:t>For reading from file</a:t>
            </a:r>
          </a:p>
          <a:p>
            <a:r>
              <a:rPr lang="en-US" dirty="0"/>
              <a:t>File has associated buffer to hold bytes that have been read from file but not yet read by user code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Layered on Unix file:</a:t>
            </a:r>
          </a:p>
        </p:txBody>
      </p:sp>
      <p:sp>
        <p:nvSpPr>
          <p:cNvPr id="762885" name="Rectangle 5"/>
          <p:cNvSpPr>
            <a:spLocks noChangeArrowheads="1"/>
          </p:cNvSpPr>
          <p:nvPr/>
        </p:nvSpPr>
        <p:spPr bwMode="auto">
          <a:xfrm>
            <a:off x="2362200" y="30400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2362200" y="30400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1498697" y="3056538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762888" name="Arc 8"/>
          <p:cNvSpPr>
            <a:spLocks/>
          </p:cNvSpPr>
          <p:nvPr/>
        </p:nvSpPr>
        <p:spPr bwMode="auto">
          <a:xfrm rot="-5400000" flipH="1" flipV="1">
            <a:off x="1978110" y="34188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9" name="Arc 9"/>
          <p:cNvSpPr>
            <a:spLocks/>
          </p:cNvSpPr>
          <p:nvPr/>
        </p:nvSpPr>
        <p:spPr bwMode="auto">
          <a:xfrm rot="-5400000" flipH="1" flipV="1">
            <a:off x="4264110" y="34950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720810" y="36496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762891" name="Rectangle 11"/>
          <p:cNvSpPr>
            <a:spLocks noChangeArrowheads="1"/>
          </p:cNvSpPr>
          <p:nvPr/>
        </p:nvSpPr>
        <p:spPr bwMode="auto">
          <a:xfrm>
            <a:off x="2702010" y="38020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762892" name="Line 12"/>
          <p:cNvSpPr>
            <a:spLocks noChangeShapeType="1"/>
          </p:cNvSpPr>
          <p:nvPr/>
        </p:nvSpPr>
        <p:spPr bwMode="auto">
          <a:xfrm flipV="1">
            <a:off x="47244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3" name="Line 13"/>
          <p:cNvSpPr>
            <a:spLocks noChangeShapeType="1"/>
          </p:cNvSpPr>
          <p:nvPr/>
        </p:nvSpPr>
        <p:spPr bwMode="auto">
          <a:xfrm flipV="1">
            <a:off x="70866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>
            <a:off x="4724400" y="28114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5257800" y="26590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  <p:sp>
        <p:nvSpPr>
          <p:cNvPr id="762896" name="Rectangle 16"/>
          <p:cNvSpPr>
            <a:spLocks noChangeArrowheads="1"/>
          </p:cNvSpPr>
          <p:nvPr/>
        </p:nvSpPr>
        <p:spPr bwMode="auto">
          <a:xfrm>
            <a:off x="5105400" y="54526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2743200" y="54526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98" name="Rectangle 18"/>
          <p:cNvSpPr>
            <a:spLocks noChangeArrowheads="1"/>
          </p:cNvSpPr>
          <p:nvPr/>
        </p:nvSpPr>
        <p:spPr bwMode="auto">
          <a:xfrm>
            <a:off x="762000" y="54526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9" name="Rectangle 19"/>
          <p:cNvSpPr>
            <a:spLocks noChangeArrowheads="1"/>
          </p:cNvSpPr>
          <p:nvPr/>
        </p:nvSpPr>
        <p:spPr bwMode="auto">
          <a:xfrm>
            <a:off x="290513" y="54526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762900" name="Rectangle 20"/>
          <p:cNvSpPr>
            <a:spLocks noChangeArrowheads="1"/>
          </p:cNvSpPr>
          <p:nvPr/>
        </p:nvSpPr>
        <p:spPr bwMode="auto">
          <a:xfrm>
            <a:off x="7467600" y="54526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762901" name="Arc 21"/>
          <p:cNvSpPr>
            <a:spLocks/>
          </p:cNvSpPr>
          <p:nvPr/>
        </p:nvSpPr>
        <p:spPr bwMode="auto">
          <a:xfrm rot="-5400000" flipH="1" flipV="1">
            <a:off x="7007310" y="59076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2" name="Rectangle 22"/>
          <p:cNvSpPr>
            <a:spLocks noChangeArrowheads="1"/>
          </p:cNvSpPr>
          <p:nvPr/>
        </p:nvSpPr>
        <p:spPr bwMode="auto">
          <a:xfrm>
            <a:off x="4378410" y="62146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762903" name="Line 23"/>
          <p:cNvSpPr>
            <a:spLocks noChangeShapeType="1"/>
          </p:cNvSpPr>
          <p:nvPr/>
        </p:nvSpPr>
        <p:spPr bwMode="auto">
          <a:xfrm flipV="1">
            <a:off x="27432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4" name="Line 24"/>
          <p:cNvSpPr>
            <a:spLocks noChangeShapeType="1"/>
          </p:cNvSpPr>
          <p:nvPr/>
        </p:nvSpPr>
        <p:spPr bwMode="auto">
          <a:xfrm flipV="1">
            <a:off x="74676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5" name="Line 25"/>
          <p:cNvSpPr>
            <a:spLocks noChangeShapeType="1"/>
          </p:cNvSpPr>
          <p:nvPr/>
        </p:nvSpPr>
        <p:spPr bwMode="auto">
          <a:xfrm flipV="1">
            <a:off x="2743200" y="51816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6" name="Rectangle 26"/>
          <p:cNvSpPr>
            <a:spLocks noChangeArrowheads="1"/>
          </p:cNvSpPr>
          <p:nvPr/>
        </p:nvSpPr>
        <p:spPr bwMode="auto">
          <a:xfrm>
            <a:off x="3886200" y="50292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141648114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Declaration</a:t>
            </a:r>
          </a:p>
        </p:txBody>
      </p:sp>
      <p:sp>
        <p:nvSpPr>
          <p:cNvPr id="764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9413" y="1296988"/>
            <a:ext cx="8307387" cy="608012"/>
          </a:xfrm>
        </p:spPr>
        <p:txBody>
          <a:bodyPr/>
          <a:lstStyle/>
          <a:p>
            <a:r>
              <a:rPr lang="en-US" dirty="0"/>
              <a:t>All information contained in 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52437" y="4267200"/>
            <a:ext cx="8539163" cy="160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rio_fd</a:t>
            </a:r>
            <a:r>
              <a:rPr lang="en-US" sz="1600" dirty="0">
                <a:latin typeface="Courier New" pitchFamily="49" charset="0"/>
              </a:rPr>
              <a:t>;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descriptor for this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rio_cnt</a:t>
            </a:r>
            <a:r>
              <a:rPr lang="en-US" sz="1600" dirty="0">
                <a:latin typeface="Courier New" pitchFamily="49" charset="0"/>
              </a:rPr>
              <a:t>;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unread bytes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rio_bufptr</a:t>
            </a:r>
            <a:r>
              <a:rPr lang="en-US" sz="1600" dirty="0">
                <a:latin typeface="Courier New" pitchFamily="49" charset="0"/>
              </a:rPr>
              <a:t>;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next unread byte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rio_buf</a:t>
            </a:r>
            <a:r>
              <a:rPr lang="en-US" sz="1600" dirty="0">
                <a:latin typeface="Courier New" pitchFamily="49" charset="0"/>
              </a:rPr>
              <a:t>[RIO_BUFSIZE];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internal buffer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24400" y="24304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362200" y="24304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362200" y="24304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498697" y="2452994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21" name="Arc 8"/>
          <p:cNvSpPr>
            <a:spLocks/>
          </p:cNvSpPr>
          <p:nvPr/>
        </p:nvSpPr>
        <p:spPr bwMode="auto">
          <a:xfrm rot="16200000" flipH="1" flipV="1">
            <a:off x="1978110" y="28092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Arc 9"/>
          <p:cNvSpPr>
            <a:spLocks/>
          </p:cNvSpPr>
          <p:nvPr/>
        </p:nvSpPr>
        <p:spPr bwMode="auto">
          <a:xfrm rot="16200000" flipH="1" flipV="1">
            <a:off x="4264110" y="28854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720810" y="30400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02010" y="31924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7244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70866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4724400" y="22018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257800" y="20494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</p:spTree>
    <p:extLst>
      <p:ext uri="{BB962C8B-B14F-4D97-AF65-F5344CB8AC3E}">
        <p14:creationId xmlns:p14="http://schemas.microsoft.com/office/powerpoint/2010/main" val="3635339387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, line-by-line with </a:t>
            </a:r>
            <a:r>
              <a:rPr lang="en-US" dirty="0" err="1"/>
              <a:t>rio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./showfile4_rio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11" y="1600200"/>
            <a:ext cx="7162800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1024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Rio_readinitb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Rio_readlineb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MLINE))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(STDOUT_FILENO,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FB4F3-1CAD-1547-9957-C2C8A2BE7A1E}"/>
              </a:ext>
            </a:extLst>
          </p:cNvPr>
          <p:cNvSpPr txBox="1"/>
          <p:nvPr/>
        </p:nvSpPr>
        <p:spPr>
          <a:xfrm>
            <a:off x="5738910" y="5508962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showfile4_stdio.c</a:t>
            </a:r>
          </a:p>
        </p:txBody>
      </p:sp>
    </p:spTree>
    <p:extLst>
      <p:ext uri="{BB962C8B-B14F-4D97-AF65-F5344CB8AC3E}">
        <p14:creationId xmlns:p14="http://schemas.microsoft.com/office/powerpoint/2010/main" val="110522214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7" y="438150"/>
            <a:ext cx="8716963" cy="781050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27150"/>
            <a:ext cx="8307387" cy="4997450"/>
          </a:xfrm>
        </p:spPr>
        <p:txBody>
          <a:bodyPr/>
          <a:lstStyle/>
          <a:p>
            <a:r>
              <a:rPr lang="en-US" dirty="0"/>
              <a:t>Elegant mapping of files to devices allows kernel to export simple interface called </a:t>
            </a:r>
            <a:r>
              <a:rPr lang="en-US" i="1" dirty="0"/>
              <a:t>Unix I/O:</a:t>
            </a:r>
          </a:p>
          <a:p>
            <a:pPr lvl="1"/>
            <a:r>
              <a:rPr lang="en-US" dirty="0"/>
              <a:t>Opening and closing files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open()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close()</a:t>
            </a:r>
          </a:p>
          <a:p>
            <a:pPr lvl="1"/>
            <a:r>
              <a:rPr lang="en-US" dirty="0"/>
              <a:t>Reading and writing a file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and  </a:t>
            </a:r>
            <a:r>
              <a:rPr lang="en-US" b="1" dirty="0">
                <a:latin typeface="Courier New" pitchFamily="49" charset="0"/>
              </a:rPr>
              <a:t>write()</a:t>
            </a:r>
          </a:p>
          <a:p>
            <a:pPr lvl="1"/>
            <a:r>
              <a:rPr lang="en-US" dirty="0"/>
              <a:t>Changing the </a:t>
            </a:r>
            <a:r>
              <a:rPr lang="en-US" b="1" i="1" dirty="0">
                <a:solidFill>
                  <a:srgbClr val="C00000"/>
                </a:solidFill>
              </a:rPr>
              <a:t>current file position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(seek)</a:t>
            </a:r>
          </a:p>
          <a:p>
            <a:pPr lvl="2"/>
            <a:r>
              <a:rPr lang="en-US" dirty="0"/>
              <a:t>indicates next offset into file to read or write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lseek</a:t>
            </a:r>
            <a:r>
              <a:rPr lang="en-US" b="1" dirty="0">
                <a:latin typeface="Courier New" pitchFamily="49" charset="0"/>
              </a:rPr>
              <a:t>()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80752" y="4837710"/>
            <a:ext cx="4767648" cy="1258290"/>
            <a:chOff x="3048000" y="5561999"/>
            <a:chExt cx="4767648" cy="1258290"/>
          </a:xfrm>
        </p:grpSpPr>
        <p:sp>
          <p:nvSpPr>
            <p:cNvPr id="750597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50598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50599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0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750601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750602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750603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4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0605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file position = k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/>
              <a:t>Closing remarks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loading entire file with </a:t>
            </a:r>
            <a:r>
              <a:rPr lang="en-US" dirty="0" err="1"/>
              <a:t>mmap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./showfile5_mmap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11" y="1600200"/>
            <a:ext cx="7162800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2)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&amp;stat);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stat.st_size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Mmap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size, PROT_READ,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MAP_PRIVATE,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4FB4F3-1CAD-1547-9957-C2C8A2BE7A1E}"/>
              </a:ext>
            </a:extLst>
          </p:cNvPr>
          <p:cNvSpPr txBox="1"/>
          <p:nvPr/>
        </p:nvSpPr>
        <p:spPr>
          <a:xfrm>
            <a:off x="5740390" y="5038714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showfile5_mmap.c</a:t>
            </a:r>
          </a:p>
        </p:txBody>
      </p:sp>
    </p:spTree>
    <p:extLst>
      <p:ext uri="{BB962C8B-B14F-4D97-AF65-F5344CB8AC3E}">
        <p14:creationId xmlns:p14="http://schemas.microsoft.com/office/powerpoint/2010/main" val="3386754114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I/O vs. Standard I/O vs.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00" y="1600200"/>
            <a:ext cx="8750300" cy="4876800"/>
          </a:xfrm>
        </p:spPr>
        <p:txBody>
          <a:bodyPr/>
          <a:lstStyle/>
          <a:p>
            <a:r>
              <a:rPr lang="en-US" dirty="0"/>
              <a:t>Standard I/O and RIO are implemented using low-level Unix I/O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ones should you use in your programs?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2913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4491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3805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124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2451100"/>
            <a:ext cx="1989138" cy="18161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fopen  fdopen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fread  fwrite fscanf fprintf  sscanf sprintf fgets  fputs fflush fseek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fclose</a:t>
            </a: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4419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4840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3490913"/>
            <a:ext cx="1841500" cy="1327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rio_writen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rio_readinitb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rio_readlineb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rio_readnb</a:t>
            </a: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3805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3340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152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9970" y="435678"/>
            <a:ext cx="7592093" cy="762000"/>
          </a:xfrm>
        </p:spPr>
        <p:txBody>
          <a:bodyPr/>
          <a:lstStyle/>
          <a:p>
            <a:r>
              <a:rPr lang="en-US" dirty="0"/>
              <a:t>Pros and Cons of Unix I/O</a:t>
            </a:r>
          </a:p>
        </p:txBody>
      </p:sp>
      <p:sp>
        <p:nvSpPr>
          <p:cNvPr id="675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Unix I/O is the most general and lowest overhead form of I/O</a:t>
            </a:r>
          </a:p>
          <a:p>
            <a:pPr lvl="2"/>
            <a:r>
              <a:rPr lang="en-US" dirty="0"/>
              <a:t>All other I/O packages are implemented using Unix I/O functions</a:t>
            </a:r>
          </a:p>
          <a:p>
            <a:pPr lvl="1"/>
            <a:r>
              <a:rPr lang="en-US" dirty="0"/>
              <a:t>Unix I/O provides functions for accessing file metadata</a:t>
            </a:r>
          </a:p>
          <a:p>
            <a:pPr lvl="1"/>
            <a:r>
              <a:rPr lang="en-US" dirty="0"/>
              <a:t>Unix I/O functions are </a:t>
            </a:r>
            <a:r>
              <a:rPr lang="en-US" dirty="0" err="1"/>
              <a:t>async</a:t>
            </a:r>
            <a:r>
              <a:rPr lang="en-US" dirty="0"/>
              <a:t>-signal-safe and can be used safely in signal handlers</a:t>
            </a:r>
          </a:p>
          <a:p>
            <a:endParaRPr lang="en-US" dirty="0"/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Dealing with short counts is tricky and error prone</a:t>
            </a:r>
          </a:p>
          <a:p>
            <a:pPr lvl="1"/>
            <a:r>
              <a:rPr lang="en-US" dirty="0"/>
              <a:t>Efficient reading of text lines requires some form of buffering, also tricky and error prone</a:t>
            </a:r>
          </a:p>
          <a:p>
            <a:pPr lvl="1"/>
            <a:r>
              <a:rPr lang="en-US" dirty="0"/>
              <a:t>Both of these issues are addressed by the standard I/O and RIO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5955" y="435678"/>
            <a:ext cx="7592093" cy="762000"/>
          </a:xfrm>
        </p:spPr>
        <p:txBody>
          <a:bodyPr/>
          <a:lstStyle/>
          <a:p>
            <a:r>
              <a:rPr lang="en-US"/>
              <a:t>Pros and Cons of Standard I/O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1362075"/>
            <a:ext cx="8458200" cy="4972050"/>
          </a:xfrm>
        </p:spPr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Buffering increases efficiency by decreasing the number of </a:t>
            </a:r>
            <a:r>
              <a:rPr lang="en-US" b="1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write</a:t>
            </a:r>
            <a:r>
              <a:rPr lang="en-US" dirty="0"/>
              <a:t> system calls</a:t>
            </a:r>
          </a:p>
          <a:p>
            <a:pPr lvl="1"/>
            <a:r>
              <a:rPr lang="en-US" dirty="0"/>
              <a:t>Short counts are handled automatically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Provides no function for accessing file metadata</a:t>
            </a:r>
          </a:p>
          <a:p>
            <a:pPr lvl="1"/>
            <a:r>
              <a:rPr lang="en-US" dirty="0"/>
              <a:t>Standard I/O functions are not </a:t>
            </a:r>
            <a:r>
              <a:rPr lang="en-US" dirty="0" err="1"/>
              <a:t>async</a:t>
            </a:r>
            <a:r>
              <a:rPr lang="en-US" dirty="0"/>
              <a:t>-signal-safe, and not appropriate for signal handlers</a:t>
            </a:r>
          </a:p>
          <a:p>
            <a:pPr lvl="1"/>
            <a:r>
              <a:rPr lang="en-US" dirty="0"/>
              <a:t>Standard I/O is not appropriate for input and output on network sockets</a:t>
            </a:r>
          </a:p>
          <a:p>
            <a:pPr lvl="2"/>
            <a:r>
              <a:rPr lang="en-US" dirty="0"/>
              <a:t>There are poorly documented restrictions on streams that interact badly with restrictions on sockets (CS:APP3e, Sec 10.11)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878638" cy="573087"/>
          </a:xfrm>
        </p:spPr>
        <p:txBody>
          <a:bodyPr/>
          <a:lstStyle/>
          <a:p>
            <a:r>
              <a:rPr lang="en-US"/>
              <a:t>Choosing I/O Functions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472487" cy="5224462"/>
          </a:xfrm>
        </p:spPr>
        <p:txBody>
          <a:bodyPr/>
          <a:lstStyle/>
          <a:p>
            <a:r>
              <a:rPr lang="en-US" dirty="0"/>
              <a:t>General rule: use the highest-level I/O functions you can</a:t>
            </a:r>
          </a:p>
          <a:p>
            <a:pPr lvl="1"/>
            <a:r>
              <a:rPr lang="en-US" dirty="0"/>
              <a:t>Many C programmers are able to do all of their work using the standard I/O functions</a:t>
            </a:r>
          </a:p>
          <a:p>
            <a:pPr lvl="1"/>
            <a:r>
              <a:rPr lang="en-US" dirty="0"/>
              <a:t>But, be sure to understand the functions you use!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When to use standard I/O</a:t>
            </a:r>
          </a:p>
          <a:p>
            <a:pPr lvl="1"/>
            <a:r>
              <a:rPr lang="en-US" dirty="0"/>
              <a:t>When working with disk or terminal files</a:t>
            </a:r>
          </a:p>
          <a:p>
            <a:r>
              <a:rPr lang="en-US" dirty="0"/>
              <a:t>When to use raw Unix I/O 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Inside signal handlers, because Unix I/O is </a:t>
            </a:r>
            <a:r>
              <a:rPr lang="en-US" i="1" dirty="0" err="1">
                <a:solidFill>
                  <a:srgbClr val="C00000"/>
                </a:solidFill>
              </a:rPr>
              <a:t>async</a:t>
            </a:r>
            <a:r>
              <a:rPr lang="en-US" i="1" dirty="0">
                <a:solidFill>
                  <a:srgbClr val="C00000"/>
                </a:solidFill>
              </a:rPr>
              <a:t>-signal-safe</a:t>
            </a:r>
          </a:p>
          <a:p>
            <a:pPr lvl="1"/>
            <a:r>
              <a:rPr lang="en-US" dirty="0"/>
              <a:t>In rare cases when you need absolute highest performance</a:t>
            </a:r>
          </a:p>
          <a:p>
            <a:r>
              <a:rPr lang="en-US" dirty="0"/>
              <a:t>When to use RIO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When you are reading and writing network sockets</a:t>
            </a:r>
          </a:p>
          <a:p>
            <a:pPr lvl="1"/>
            <a:r>
              <a:rPr lang="en-US" dirty="0"/>
              <a:t>Avoid using standard I/O on sockets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304249" y="308254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435678"/>
            <a:ext cx="7592093" cy="762000"/>
          </a:xfrm>
        </p:spPr>
        <p:txBody>
          <a:bodyPr/>
          <a:lstStyle/>
          <a:p>
            <a:r>
              <a:rPr lang="en-US" dirty="0"/>
              <a:t>Aside: Working with Binary Files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62074"/>
            <a:ext cx="9067800" cy="54959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Binary File</a:t>
            </a:r>
          </a:p>
          <a:p>
            <a:pPr lvl="1"/>
            <a:r>
              <a:rPr lang="en-US" dirty="0"/>
              <a:t>Sequence of arbitrary bytes</a:t>
            </a:r>
          </a:p>
          <a:p>
            <a:pPr lvl="1"/>
            <a:r>
              <a:rPr lang="en-US" dirty="0"/>
              <a:t>Including byte value 0x00</a:t>
            </a:r>
          </a:p>
          <a:p>
            <a:r>
              <a:rPr lang="en-US" dirty="0">
                <a:solidFill>
                  <a:srgbClr val="C00000"/>
                </a:solidFill>
              </a:rPr>
              <a:t>Functions you should </a:t>
            </a:r>
            <a:r>
              <a:rPr lang="en-US" i="1" dirty="0">
                <a:solidFill>
                  <a:srgbClr val="C00000"/>
                </a:solidFill>
              </a:rPr>
              <a:t>never</a:t>
            </a:r>
            <a:r>
              <a:rPr lang="en-US" dirty="0">
                <a:solidFill>
                  <a:srgbClr val="C00000"/>
                </a:solidFill>
              </a:rPr>
              <a:t> use on binary files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Text-oriented I/O: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such as </a:t>
            </a:r>
            <a:r>
              <a:rPr lang="en-US" b="1" dirty="0" err="1">
                <a:latin typeface="Courier New"/>
                <a:cs typeface="Courier New"/>
              </a:rPr>
              <a:t>fgets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scanf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rio_readlineb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 EOL characters. </a:t>
            </a:r>
          </a:p>
          <a:p>
            <a:pPr lvl="2"/>
            <a:r>
              <a:rPr lang="en-US" dirty="0"/>
              <a:t>Use functions like </a:t>
            </a:r>
            <a:r>
              <a:rPr lang="en-US" b="1" dirty="0" err="1">
                <a:latin typeface="Courier New"/>
                <a:cs typeface="Courier New"/>
              </a:rPr>
              <a:t>rio_readn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rio_readnb</a:t>
            </a:r>
            <a:r>
              <a:rPr lang="en-US" dirty="0"/>
              <a:t> instead</a:t>
            </a:r>
          </a:p>
          <a:p>
            <a:pPr lvl="3"/>
            <a:endParaRPr lang="en-US" dirty="0"/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String functions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strlen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strcpy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strcat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Interprets byte value 0 (end of string) as special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261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 with File Descriptors (3)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5029200"/>
            <a:ext cx="8307388" cy="533400"/>
          </a:xfrm>
        </p:spPr>
        <p:txBody>
          <a:bodyPr/>
          <a:lstStyle/>
          <a:p>
            <a:r>
              <a:rPr lang="en-US" dirty="0"/>
              <a:t>What would be the contents of the resulting file?</a:t>
            </a:r>
          </a:p>
          <a:p>
            <a:endParaRPr lang="en-US" dirty="0"/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473676" y="1261170"/>
            <a:ext cx="7960834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O_CREAT|O_TRUNC|O_RDWR, S_IRUSR|S_IWUSR);</a:t>
            </a:r>
          </a:p>
          <a:p>
            <a:r>
              <a:rPr lang="en-US" sz="1600" dirty="0">
                <a:latin typeface="Courier New" pitchFamily="49" charset="0"/>
              </a:rPr>
              <a:t>    Write(fd1, "pqrs", 4);</a:t>
            </a:r>
          </a:p>
          <a:p>
            <a:r>
              <a:rPr lang="en-US" sz="1600" dirty="0">
                <a:latin typeface="Courier New" pitchFamily="49" charset="0"/>
              </a:rPr>
              <a:t>    fd3 = Open(fname, O_APPEND|O_WRONLY, 0);</a:t>
            </a:r>
          </a:p>
          <a:p>
            <a:r>
              <a:rPr lang="en-US" sz="1600" dirty="0">
                <a:latin typeface="Courier New" pitchFamily="49" charset="0"/>
              </a:rPr>
              <a:t>    Write(fd3, "jklmn", 5);</a:t>
            </a:r>
          </a:p>
          <a:p>
            <a:r>
              <a:rPr lang="en-US" sz="1600" dirty="0">
                <a:latin typeface="Courier New" pitchFamily="49" charset="0"/>
              </a:rPr>
              <a:t>    fd2 = dup(fd1);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Allocates descriptor */</a:t>
            </a:r>
          </a:p>
          <a:p>
            <a:r>
              <a:rPr lang="en-US" sz="1600" dirty="0">
                <a:latin typeface="Courier New" pitchFamily="49" charset="0"/>
              </a:rPr>
              <a:t>    Write(fd2, "wxyz", 4);</a:t>
            </a:r>
          </a:p>
          <a:p>
            <a:r>
              <a:rPr lang="en-US" sz="1600" dirty="0">
                <a:latin typeface="Courier New" pitchFamily="49" charset="0"/>
              </a:rPr>
              <a:t>    Write(fd3, "ef", 2);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3146" y="44312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ffiles3.c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/>
              <a:t>Accessing Directories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851" y="1066800"/>
            <a:ext cx="8565549" cy="4972050"/>
          </a:xfrm>
        </p:spPr>
        <p:txBody>
          <a:bodyPr/>
          <a:lstStyle/>
          <a:p>
            <a:r>
              <a:rPr lang="en-US" dirty="0"/>
              <a:t>Only recommended operation on a directory: read its entries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dirent</a:t>
            </a:r>
            <a:r>
              <a:rPr lang="en-US" dirty="0"/>
              <a:t> structure contains information about a directory entry</a:t>
            </a:r>
          </a:p>
          <a:p>
            <a:pPr lvl="1"/>
            <a:r>
              <a:rPr lang="en-US" dirty="0"/>
              <a:t>DIR structure contains information about directory while stepping through its entries</a:t>
            </a:r>
          </a:p>
        </p:txBody>
      </p:sp>
      <p:sp>
        <p:nvSpPr>
          <p:cNvPr id="685060" name="Text Box 4"/>
          <p:cNvSpPr txBox="1">
            <a:spLocks noChangeArrowheads="1"/>
          </p:cNvSpPr>
          <p:nvPr/>
        </p:nvSpPr>
        <p:spPr bwMode="auto">
          <a:xfrm>
            <a:off x="939114" y="2607276"/>
            <a:ext cx="5646739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&lt;sys/types.h&gt;</a:t>
            </a:r>
          </a:p>
          <a:p>
            <a:r>
              <a:rPr lang="en-US" sz="1600" dirty="0">
                <a:latin typeface="Courier New" pitchFamily="49" charset="0"/>
              </a:rPr>
              <a:t>#include &lt;dirent.h&gt;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DIR *directory;</a:t>
            </a:r>
          </a:p>
          <a:p>
            <a:r>
              <a:rPr lang="en-US" sz="1600" dirty="0">
                <a:latin typeface="Courier New" pitchFamily="49" charset="0"/>
              </a:rPr>
              <a:t>  struct dirent *de;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if (!(directory = opendir(dir_name)))</a:t>
            </a:r>
          </a:p>
          <a:p>
            <a:r>
              <a:rPr lang="en-US" sz="1600" dirty="0">
                <a:latin typeface="Courier New" pitchFamily="49" charset="0"/>
              </a:rPr>
              <a:t>      error("Failed to open directory");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while (0 != (de = readdir(directory))) {</a:t>
            </a:r>
          </a:p>
          <a:p>
            <a:r>
              <a:rPr lang="en-US" sz="1600" dirty="0">
                <a:latin typeface="Courier New" pitchFamily="49" charset="0"/>
              </a:rPr>
              <a:t>      printf("Found file: %s\n", de-&gt;d_name);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closedir(directory);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Types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file has a </a:t>
            </a:r>
            <a:r>
              <a:rPr lang="en-US" i="1" dirty="0"/>
              <a:t>type</a:t>
            </a:r>
            <a:r>
              <a:rPr lang="en-US" dirty="0"/>
              <a:t> indicating its role in the system</a:t>
            </a:r>
          </a:p>
          <a:p>
            <a:pPr lvl="1"/>
            <a:r>
              <a:rPr lang="en-US" i="1" dirty="0"/>
              <a:t>Regular file: </a:t>
            </a:r>
            <a:r>
              <a:rPr lang="en-US" dirty="0"/>
              <a:t>Contains arbitrary data</a:t>
            </a:r>
          </a:p>
          <a:p>
            <a:pPr lvl="1"/>
            <a:r>
              <a:rPr lang="en-US" i="1" dirty="0"/>
              <a:t>Directory:  </a:t>
            </a:r>
            <a:r>
              <a:rPr lang="en-US" dirty="0"/>
              <a:t>Index for a related group of files</a:t>
            </a:r>
          </a:p>
          <a:p>
            <a:pPr lvl="1"/>
            <a:r>
              <a:rPr lang="en-US" i="1" dirty="0"/>
              <a:t>Socket:</a:t>
            </a:r>
            <a:r>
              <a:rPr lang="en-US" dirty="0"/>
              <a:t> For communicating with a process on another machine</a:t>
            </a:r>
          </a:p>
          <a:p>
            <a:endParaRPr lang="en-US" dirty="0"/>
          </a:p>
          <a:p>
            <a:r>
              <a:rPr lang="en-US" dirty="0"/>
              <a:t>Other file types beyond our scope</a:t>
            </a:r>
          </a:p>
          <a:p>
            <a:pPr lvl="1"/>
            <a:r>
              <a:rPr lang="en-US" i="1" dirty="0"/>
              <a:t>Named pipes (FIFOs)</a:t>
            </a:r>
          </a:p>
          <a:p>
            <a:pPr lvl="1"/>
            <a:r>
              <a:rPr lang="en-US" i="1" dirty="0"/>
              <a:t>Symbolic links</a:t>
            </a:r>
          </a:p>
          <a:p>
            <a:pPr lvl="1"/>
            <a:r>
              <a:rPr lang="en-US" i="1" dirty="0"/>
              <a:t>Character and block devices</a:t>
            </a:r>
          </a:p>
        </p:txBody>
      </p:sp>
    </p:spTree>
    <p:extLst>
      <p:ext uri="{BB962C8B-B14F-4D97-AF65-F5344CB8AC3E}">
        <p14:creationId xmlns:p14="http://schemas.microsoft.com/office/powerpoint/2010/main" val="52022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2707" y="304800"/>
            <a:ext cx="7592093" cy="762000"/>
          </a:xfrm>
        </p:spPr>
        <p:txBody>
          <a:bodyPr/>
          <a:lstStyle/>
          <a:p>
            <a:r>
              <a:rPr lang="en-US"/>
              <a:t>Example of Accessing File Metadata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152400" y="1371600"/>
            <a:ext cx="815340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readok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Stat(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[1], &amp;stat);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(S_ISREG(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Determine file type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"regular"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(S_ISDIR(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"directory"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"other"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&amp; S_IRUSR))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Check read access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"yes"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"no"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s-ES_tradnl" sz="1600" dirty="0" err="1">
                <a:solidFill>
                  <a:srgbClr val="9D206F"/>
                </a:solidFill>
                <a:latin typeface="Courier New"/>
                <a:cs typeface="Courier New"/>
              </a:rPr>
              <a:t>type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: %s, </a:t>
            </a:r>
            <a:r>
              <a:rPr lang="es-ES_tradnl" sz="1600" dirty="0" err="1">
                <a:solidFill>
                  <a:srgbClr val="9D206F"/>
                </a:solidFill>
                <a:latin typeface="Courier New"/>
                <a:cs typeface="Courier New"/>
              </a:rPr>
              <a:t>read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: %s\n"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type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(0);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876801" y="1143000"/>
            <a:ext cx="4114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chmod</a:t>
            </a:r>
            <a:r>
              <a:rPr lang="en-US" sz="1600" dirty="0">
                <a:latin typeface="Courier New" pitchFamily="49" charset="0"/>
              </a:rPr>
              <a:t> 000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no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..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type: directory, read: yes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3200" y="6019800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statcheck.c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For Further Information</a:t>
            </a:r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518525" cy="4972050"/>
          </a:xfrm>
        </p:spPr>
        <p:txBody>
          <a:bodyPr/>
          <a:lstStyle/>
          <a:p>
            <a:r>
              <a:rPr lang="en-US" dirty="0"/>
              <a:t>The Unix bible:</a:t>
            </a:r>
          </a:p>
          <a:p>
            <a:pPr lvl="1"/>
            <a:r>
              <a:rPr lang="en-US" dirty="0"/>
              <a:t>W. Richard  Stevens &amp; Stephen A. Rago, </a:t>
            </a:r>
            <a:r>
              <a:rPr lang="en-US" b="1" i="1" dirty="0"/>
              <a:t>Advanced Programming in the Unix Environment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 Edition, Addison Wesley, 2013</a:t>
            </a:r>
          </a:p>
          <a:p>
            <a:pPr lvl="2"/>
            <a:r>
              <a:rPr lang="en-US" dirty="0"/>
              <a:t>Updated from </a:t>
            </a:r>
            <a:r>
              <a:rPr lang="en-US" dirty="0" err="1"/>
              <a:t>Stevens’s</a:t>
            </a:r>
            <a:r>
              <a:rPr lang="en-US" dirty="0"/>
              <a:t> 1993 classic text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Linux bible:</a:t>
            </a:r>
          </a:p>
          <a:p>
            <a:pPr lvl="1"/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The Linux Programming Interface, No Starch Press, 2010</a:t>
            </a:r>
          </a:p>
          <a:p>
            <a:pPr lvl="2"/>
            <a:r>
              <a:rPr lang="en-US" dirty="0"/>
              <a:t>Encyclopedic and authoritative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9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regular file contains arbitrary data</a:t>
            </a:r>
          </a:p>
          <a:p>
            <a:r>
              <a:rPr lang="en-US" dirty="0"/>
              <a:t>Applications often distinguish between </a:t>
            </a:r>
            <a:r>
              <a:rPr lang="en-US" i="1" dirty="0"/>
              <a:t>text files </a:t>
            </a:r>
            <a:r>
              <a:rPr lang="en-US" dirty="0"/>
              <a:t>and </a:t>
            </a:r>
            <a:r>
              <a:rPr lang="en-US" i="1" dirty="0"/>
              <a:t>binary files</a:t>
            </a:r>
          </a:p>
          <a:p>
            <a:pPr lvl="1"/>
            <a:r>
              <a:rPr lang="en-US" dirty="0"/>
              <a:t>Text files are regular files with only ASCII or Unicode characters</a:t>
            </a:r>
          </a:p>
          <a:p>
            <a:pPr lvl="1"/>
            <a:r>
              <a:rPr lang="en-US" dirty="0"/>
              <a:t>Binary files are everything else</a:t>
            </a:r>
          </a:p>
          <a:p>
            <a:pPr lvl="2"/>
            <a:r>
              <a:rPr lang="en-US" dirty="0"/>
              <a:t>e.g., object files, JPEG images</a:t>
            </a:r>
          </a:p>
          <a:p>
            <a:pPr lvl="1"/>
            <a:r>
              <a:rPr lang="en-US" dirty="0"/>
              <a:t>Kernel </a:t>
            </a:r>
            <a:r>
              <a:rPr lang="en-US" dirty="0" err="1"/>
              <a:t>doesn</a:t>
            </a:r>
            <a:r>
              <a:rPr lang="fr-FR" dirty="0"/>
              <a:t>’</a:t>
            </a:r>
            <a:r>
              <a:rPr lang="en-US" dirty="0"/>
              <a:t>t know the difference!</a:t>
            </a:r>
          </a:p>
          <a:p>
            <a:r>
              <a:rPr lang="en-US" dirty="0"/>
              <a:t>Text file is sequence of </a:t>
            </a:r>
            <a:r>
              <a:rPr lang="en-US" i="1" dirty="0"/>
              <a:t>text lines</a:t>
            </a:r>
          </a:p>
          <a:p>
            <a:pPr lvl="1"/>
            <a:r>
              <a:rPr lang="en-US" dirty="0"/>
              <a:t>Text line is sequence of chars terminated by </a:t>
            </a:r>
            <a:r>
              <a:rPr lang="en-US" i="1" dirty="0"/>
              <a:t>newline char </a:t>
            </a:r>
            <a:r>
              <a:rPr lang="en-US" dirty="0"/>
              <a:t>(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\n</a:t>
            </a:r>
            <a:r>
              <a:rPr lang="en-US" b="1" dirty="0"/>
              <a:t>’)</a:t>
            </a:r>
            <a:r>
              <a:rPr lang="en-US" dirty="0"/>
              <a:t>	</a:t>
            </a:r>
          </a:p>
          <a:p>
            <a:pPr lvl="2"/>
            <a:r>
              <a:rPr lang="en-US" dirty="0"/>
              <a:t>Newline is </a:t>
            </a:r>
            <a:r>
              <a:rPr lang="en-US" b="1" dirty="0">
                <a:latin typeface="Courier New"/>
                <a:cs typeface="Courier New"/>
              </a:rPr>
              <a:t>0xa</a:t>
            </a:r>
            <a:r>
              <a:rPr lang="en-US" dirty="0"/>
              <a:t>, same as ASCII line feed character (LF)</a:t>
            </a:r>
          </a:p>
          <a:p>
            <a:r>
              <a:rPr lang="en-US" dirty="0"/>
              <a:t>End of line (EOL) indicators in other systems</a:t>
            </a:r>
          </a:p>
          <a:p>
            <a:pPr lvl="1"/>
            <a:r>
              <a:rPr lang="en-US" dirty="0"/>
              <a:t>Linux and Mac OS: 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\n</a:t>
            </a:r>
            <a:r>
              <a:rPr lang="en-US" b="1" dirty="0"/>
              <a:t>’</a:t>
            </a:r>
            <a:r>
              <a:rPr lang="en-US" dirty="0"/>
              <a:t> (</a:t>
            </a:r>
            <a:r>
              <a:rPr lang="en-US" b="1" dirty="0">
                <a:latin typeface="Courier New"/>
                <a:cs typeface="Courier New"/>
              </a:rPr>
              <a:t>0xa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line feed (LF)</a:t>
            </a:r>
          </a:p>
          <a:p>
            <a:pPr lvl="1"/>
            <a:r>
              <a:rPr lang="en-US" dirty="0"/>
              <a:t>Windows and Internet protocols: 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\r\n</a:t>
            </a:r>
            <a:r>
              <a:rPr lang="en-US" b="1" dirty="0"/>
              <a:t>’ </a:t>
            </a:r>
            <a:r>
              <a:rPr lang="en-US" dirty="0"/>
              <a:t>(</a:t>
            </a:r>
            <a:r>
              <a:rPr lang="en-US" b="1" dirty="0">
                <a:latin typeface="Courier New"/>
                <a:cs typeface="Courier New"/>
              </a:rPr>
              <a:t>0xd 0xa</a:t>
            </a:r>
            <a:r>
              <a:rPr lang="en-US" dirty="0"/>
              <a:t>) </a:t>
            </a:r>
          </a:p>
          <a:p>
            <a:pPr lvl="2"/>
            <a:r>
              <a:rPr lang="en-US" dirty="0"/>
              <a:t>Carriage return (CR) followed by line feed (LF)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4707457"/>
            <a:ext cx="25908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2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Directories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Directory consists of an array of </a:t>
            </a:r>
            <a:r>
              <a:rPr lang="en-US" i="1" dirty="0"/>
              <a:t>links</a:t>
            </a:r>
          </a:p>
          <a:p>
            <a:pPr lvl="1"/>
            <a:r>
              <a:rPr lang="en-US" dirty="0"/>
              <a:t>Each link maps a </a:t>
            </a:r>
            <a:r>
              <a:rPr lang="en-US" i="1" dirty="0"/>
              <a:t>filenam</a:t>
            </a:r>
            <a:r>
              <a:rPr lang="en-US" dirty="0"/>
              <a:t>e to a file</a:t>
            </a:r>
          </a:p>
          <a:p>
            <a:r>
              <a:rPr lang="en-US" dirty="0"/>
              <a:t>Each directory contains at least two entries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.</a:t>
            </a:r>
            <a:r>
              <a:rPr lang="en-US" dirty="0"/>
              <a:t> (dot) is  a link to itself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..</a:t>
            </a:r>
            <a:r>
              <a:rPr lang="en-US" dirty="0"/>
              <a:t> (dot dot) is a link to </a:t>
            </a:r>
            <a:r>
              <a:rPr lang="en-US" i="1" dirty="0"/>
              <a:t>the parent directory </a:t>
            </a:r>
            <a:r>
              <a:rPr lang="en-US" dirty="0"/>
              <a:t>in the </a:t>
            </a:r>
            <a:r>
              <a:rPr lang="en-US" i="1" dirty="0"/>
              <a:t>directory hierarchy</a:t>
            </a:r>
            <a:r>
              <a:rPr lang="en-US" dirty="0"/>
              <a:t> (next slide)</a:t>
            </a:r>
          </a:p>
          <a:p>
            <a:r>
              <a:rPr lang="en-US" dirty="0"/>
              <a:t>Commands for manipulating directories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mkdir</a:t>
            </a:r>
            <a:r>
              <a:rPr lang="en-US" dirty="0"/>
              <a:t>: create empty directory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ls</a:t>
            </a:r>
            <a:r>
              <a:rPr lang="en-US" dirty="0"/>
              <a:t>: view directory contents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rmdir</a:t>
            </a:r>
            <a:r>
              <a:rPr lang="en-US" dirty="0"/>
              <a:t>: delete empty directory</a:t>
            </a:r>
          </a:p>
        </p:txBody>
      </p:sp>
    </p:spTree>
    <p:extLst>
      <p:ext uri="{BB962C8B-B14F-4D97-AF65-F5344CB8AC3E}">
        <p14:creationId xmlns:p14="http://schemas.microsoft.com/office/powerpoint/2010/main" val="346448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Hierarchy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62075"/>
            <a:ext cx="8899525" cy="5267325"/>
          </a:xfrm>
        </p:spPr>
        <p:txBody>
          <a:bodyPr/>
          <a:lstStyle/>
          <a:p>
            <a:r>
              <a:rPr lang="en-US" dirty="0"/>
              <a:t>All files are organized as a hierarchy anchored by root directory named </a:t>
            </a:r>
            <a:r>
              <a:rPr lang="en-US" dirty="0">
                <a:latin typeface="Courier New"/>
                <a:cs typeface="Courier New"/>
              </a:rPr>
              <a:t>/</a:t>
            </a:r>
            <a:r>
              <a:rPr lang="en-US" dirty="0"/>
              <a:t> (slash)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Kernel maintains </a:t>
            </a:r>
            <a:r>
              <a:rPr lang="en-US" i="1" dirty="0"/>
              <a:t>current working directory (</a:t>
            </a:r>
            <a:r>
              <a:rPr lang="en-US" i="1" dirty="0" err="1"/>
              <a:t>cwd</a:t>
            </a:r>
            <a:r>
              <a:rPr lang="en-US" i="1" dirty="0"/>
              <a:t>) </a:t>
            </a:r>
            <a:r>
              <a:rPr lang="en-US" dirty="0"/>
              <a:t>for each process</a:t>
            </a:r>
          </a:p>
          <a:p>
            <a:pPr lvl="1"/>
            <a:r>
              <a:rPr lang="en-US" dirty="0"/>
              <a:t>Modified using the </a:t>
            </a:r>
            <a:r>
              <a:rPr lang="en-US" b="1" dirty="0">
                <a:latin typeface="Courier New"/>
                <a:cs typeface="Courier New"/>
              </a:rPr>
              <a:t>cd</a:t>
            </a:r>
            <a:r>
              <a:rPr lang="en-US" dirty="0"/>
              <a:t> command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962400" y="22098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74353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143000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dev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76835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etc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457480" y="29337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home/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95211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usr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74353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bash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143000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tty1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957514" y="35814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group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734150" y="3581400"/>
            <a:ext cx="923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passwd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029550" y="35814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Courier New"/>
                <a:cs typeface="Courier New"/>
              </a:rPr>
              <a:t>droh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97019" y="35814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bryant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96000" y="358140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include/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781011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638800" y="44196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stdio.h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7842576" y="4419600"/>
            <a:ext cx="554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vim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875661" y="44196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sys/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629400" y="5300246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unistd.h</a:t>
            </a:r>
            <a:endParaRPr lang="en-US" sz="1600" dirty="0">
              <a:latin typeface="Courier New"/>
              <a:cs typeface="Courier New"/>
            </a:endParaRPr>
          </a:p>
        </p:txBody>
      </p:sp>
      <p:cxnSp>
        <p:nvCxnSpPr>
          <p:cNvPr id="133" name="Straight Connector 132"/>
          <p:cNvCxnSpPr>
            <a:stCxn id="115" idx="2"/>
            <a:endCxn id="116" idx="0"/>
          </p:cNvCxnSpPr>
          <p:nvPr/>
        </p:nvCxnSpPr>
        <p:spPr bwMode="auto">
          <a:xfrm flipH="1">
            <a:off x="512948" y="2548354"/>
            <a:ext cx="360335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4" name="Straight Connector 133"/>
          <p:cNvCxnSpPr>
            <a:stCxn id="115" idx="2"/>
            <a:endCxn id="117" idx="0"/>
          </p:cNvCxnSpPr>
          <p:nvPr/>
        </p:nvCxnSpPr>
        <p:spPr bwMode="auto">
          <a:xfrm flipH="1">
            <a:off x="1481595" y="2548354"/>
            <a:ext cx="2634704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>
            <a:stCxn id="115" idx="2"/>
            <a:endCxn id="118" idx="0"/>
          </p:cNvCxnSpPr>
          <p:nvPr/>
        </p:nvCxnSpPr>
        <p:spPr bwMode="auto">
          <a:xfrm flipH="1">
            <a:off x="2715430" y="2548354"/>
            <a:ext cx="1400869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>
            <a:stCxn id="115" idx="2"/>
            <a:endCxn id="119" idx="0"/>
          </p:cNvCxnSpPr>
          <p:nvPr/>
        </p:nvCxnSpPr>
        <p:spPr bwMode="auto">
          <a:xfrm>
            <a:off x="4116299" y="2548354"/>
            <a:ext cx="74134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7" name="Straight Connector 136"/>
          <p:cNvCxnSpPr>
            <a:stCxn id="115" idx="2"/>
            <a:endCxn id="120" idx="0"/>
          </p:cNvCxnSpPr>
          <p:nvPr/>
        </p:nvCxnSpPr>
        <p:spPr bwMode="auto">
          <a:xfrm>
            <a:off x="4116299" y="2548354"/>
            <a:ext cx="3317507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8" name="Straight Connector 137"/>
          <p:cNvCxnSpPr>
            <a:stCxn id="119" idx="2"/>
            <a:endCxn id="125" idx="0"/>
          </p:cNvCxnSpPr>
          <p:nvPr/>
        </p:nvCxnSpPr>
        <p:spPr bwMode="auto">
          <a:xfrm flipH="1">
            <a:off x="4429710" y="3272254"/>
            <a:ext cx="42793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9" name="Straight Connector 138"/>
          <p:cNvCxnSpPr>
            <a:stCxn id="119" idx="2"/>
            <a:endCxn id="126" idx="0"/>
          </p:cNvCxnSpPr>
          <p:nvPr/>
        </p:nvCxnSpPr>
        <p:spPr bwMode="auto">
          <a:xfrm>
            <a:off x="4857640" y="3272254"/>
            <a:ext cx="56267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0" name="Straight Connector 139"/>
          <p:cNvCxnSpPr>
            <a:stCxn id="125" idx="2"/>
          </p:cNvCxnSpPr>
          <p:nvPr/>
        </p:nvCxnSpPr>
        <p:spPr bwMode="auto">
          <a:xfrm>
            <a:off x="4429710" y="3919954"/>
            <a:ext cx="0" cy="5377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1" name="Straight Connector 140"/>
          <p:cNvCxnSpPr>
            <a:stCxn id="116" idx="2"/>
            <a:endCxn id="121" idx="0"/>
          </p:cNvCxnSpPr>
          <p:nvPr/>
        </p:nvCxnSpPr>
        <p:spPr bwMode="auto">
          <a:xfrm>
            <a:off x="512948" y="32722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2" name="Straight Connector 141"/>
          <p:cNvCxnSpPr>
            <a:stCxn id="117" idx="2"/>
            <a:endCxn id="122" idx="0"/>
          </p:cNvCxnSpPr>
          <p:nvPr/>
        </p:nvCxnSpPr>
        <p:spPr bwMode="auto">
          <a:xfrm>
            <a:off x="1481595" y="32722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" name="Straight Connector 142"/>
          <p:cNvCxnSpPr>
            <a:stCxn id="118" idx="2"/>
            <a:endCxn id="123" idx="0"/>
          </p:cNvCxnSpPr>
          <p:nvPr/>
        </p:nvCxnSpPr>
        <p:spPr bwMode="auto">
          <a:xfrm flipH="1">
            <a:off x="2357674" y="3272254"/>
            <a:ext cx="357756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Straight Connector 143"/>
          <p:cNvCxnSpPr>
            <a:stCxn id="118" idx="2"/>
            <a:endCxn id="124" idx="0"/>
          </p:cNvCxnSpPr>
          <p:nvPr/>
        </p:nvCxnSpPr>
        <p:spPr bwMode="auto">
          <a:xfrm>
            <a:off x="2715430" y="3272254"/>
            <a:ext cx="480445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>
            <a:stCxn id="120" idx="2"/>
            <a:endCxn id="127" idx="0"/>
          </p:cNvCxnSpPr>
          <p:nvPr/>
        </p:nvCxnSpPr>
        <p:spPr bwMode="auto">
          <a:xfrm flipH="1">
            <a:off x="6680856" y="3272254"/>
            <a:ext cx="75295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>
            <a:stCxn id="120" idx="2"/>
            <a:endCxn id="128" idx="0"/>
          </p:cNvCxnSpPr>
          <p:nvPr/>
        </p:nvCxnSpPr>
        <p:spPr bwMode="auto">
          <a:xfrm>
            <a:off x="7433806" y="3272254"/>
            <a:ext cx="68580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>
            <a:stCxn id="127" idx="2"/>
            <a:endCxn id="129" idx="0"/>
          </p:cNvCxnSpPr>
          <p:nvPr/>
        </p:nvCxnSpPr>
        <p:spPr bwMode="auto">
          <a:xfrm flipH="1">
            <a:off x="6162091" y="3919954"/>
            <a:ext cx="518765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8" name="Straight Connector 147"/>
          <p:cNvCxnSpPr>
            <a:stCxn id="127" idx="2"/>
            <a:endCxn id="131" idx="0"/>
          </p:cNvCxnSpPr>
          <p:nvPr/>
        </p:nvCxnSpPr>
        <p:spPr bwMode="auto">
          <a:xfrm>
            <a:off x="6680856" y="3919954"/>
            <a:ext cx="533400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9" name="Straight Connector 148"/>
          <p:cNvCxnSpPr>
            <a:stCxn id="128" idx="2"/>
            <a:endCxn id="130" idx="0"/>
          </p:cNvCxnSpPr>
          <p:nvPr/>
        </p:nvCxnSpPr>
        <p:spPr bwMode="auto">
          <a:xfrm flipH="1">
            <a:off x="8119605" y="3919954"/>
            <a:ext cx="1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0" name="Straight Connector 149"/>
          <p:cNvCxnSpPr>
            <a:stCxn id="131" idx="2"/>
            <a:endCxn id="132" idx="0"/>
          </p:cNvCxnSpPr>
          <p:nvPr/>
        </p:nvCxnSpPr>
        <p:spPr bwMode="auto">
          <a:xfrm>
            <a:off x="7214256" y="4758154"/>
            <a:ext cx="0" cy="542092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Box 150"/>
          <p:cNvSpPr txBox="1"/>
          <p:nvPr/>
        </p:nvSpPr>
        <p:spPr>
          <a:xfrm>
            <a:off x="3906419" y="44196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hello.c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704647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 wrap="none" anchor="ctr"/>
      <a:lstStyle>
        <a:defPPr>
          <a:defRPr dirty="0">
            <a:latin typeface="Calibri" pitchFamily="34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18719</TotalTime>
  <Words>6333</Words>
  <Application>Microsoft Office PowerPoint</Application>
  <PresentationFormat>On-screen Show (4:3)</PresentationFormat>
  <Paragraphs>1176</Paragraphs>
  <Slides>61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System-Level I/O  15-213/14-513/15-513: Introduction to Computer Systems 19th Lecture, November 4, 2021</vt:lpstr>
      <vt:lpstr>Today</vt:lpstr>
      <vt:lpstr>Today: Unix I/O and C Standard I/O</vt:lpstr>
      <vt:lpstr>Unix I/O Overview</vt:lpstr>
      <vt:lpstr>Unix I/O Overview</vt:lpstr>
      <vt:lpstr>File Types </vt:lpstr>
      <vt:lpstr>Regular Files</vt:lpstr>
      <vt:lpstr>Directories </vt:lpstr>
      <vt:lpstr>Directory Hierarchy </vt:lpstr>
      <vt:lpstr>Pathnames </vt:lpstr>
      <vt:lpstr>Opening Files</vt:lpstr>
      <vt:lpstr>Closing Files</vt:lpstr>
      <vt:lpstr>Reading Files</vt:lpstr>
      <vt:lpstr>Writing Files</vt:lpstr>
      <vt:lpstr>Simple Unix I/O example</vt:lpstr>
      <vt:lpstr>On Short Counts</vt:lpstr>
      <vt:lpstr>Home-Grown Buffered I/O Code</vt:lpstr>
      <vt:lpstr>Today</vt:lpstr>
      <vt:lpstr>File Metadata</vt:lpstr>
      <vt:lpstr>How the Unix Kernel Represents Open Files</vt:lpstr>
      <vt:lpstr>File Sharing</vt:lpstr>
      <vt:lpstr>How Processes Share Files: fork</vt:lpstr>
      <vt:lpstr>How Processes Share Files: fork</vt:lpstr>
      <vt:lpstr>I/O Redirection</vt:lpstr>
      <vt:lpstr>I/O Redirection Example</vt:lpstr>
      <vt:lpstr>I/O Redirection Example (cont.)</vt:lpstr>
      <vt:lpstr>Warm-Up: I/O and Redirection Example </vt:lpstr>
      <vt:lpstr>Warm-Up: I/O and Redirection Example </vt:lpstr>
      <vt:lpstr>Master Class: Process Control and I/O</vt:lpstr>
      <vt:lpstr>Master Class: Process Control and I/O</vt:lpstr>
      <vt:lpstr>Quiz  https://canvas.cmu.edu/courses/24383/quizzes/67219  </vt:lpstr>
      <vt:lpstr>Today</vt:lpstr>
      <vt:lpstr>Standard I/O Functions</vt:lpstr>
      <vt:lpstr>Standard I/O Streams</vt:lpstr>
      <vt:lpstr>Buffered I/O: Motivation</vt:lpstr>
      <vt:lpstr>Buffering in Standard I/O</vt:lpstr>
      <vt:lpstr>Standard I/O Buffering in Action</vt:lpstr>
      <vt:lpstr>Standard I/O Example</vt:lpstr>
      <vt:lpstr>Today</vt:lpstr>
      <vt:lpstr>Today: Unix I/O, C Standard I/O, and RIO</vt:lpstr>
      <vt:lpstr>Unix I/O Recap</vt:lpstr>
      <vt:lpstr>The RIO Package (213/CS:APP Package)</vt:lpstr>
      <vt:lpstr>Unbuffered RIO Input and Output</vt:lpstr>
      <vt:lpstr>Implementation of rio_readn</vt:lpstr>
      <vt:lpstr>Buffered RIO Input Functions</vt:lpstr>
      <vt:lpstr>Buffered RIO Input Functions (cont.)</vt:lpstr>
      <vt:lpstr>Buffered I/O: Implementation</vt:lpstr>
      <vt:lpstr>Buffered I/O: Declaration</vt:lpstr>
      <vt:lpstr>Standard I/O Example</vt:lpstr>
      <vt:lpstr>Today</vt:lpstr>
      <vt:lpstr>Standard I/O Example</vt:lpstr>
      <vt:lpstr>Unix I/O vs. Standard I/O vs. RIO</vt:lpstr>
      <vt:lpstr>Pros and Cons of Unix I/O</vt:lpstr>
      <vt:lpstr>Pros and Cons of Standard I/O</vt:lpstr>
      <vt:lpstr>Choosing I/O Functions</vt:lpstr>
      <vt:lpstr>Aside: Working with Binary Files</vt:lpstr>
      <vt:lpstr>Extra Slides</vt:lpstr>
      <vt:lpstr>Fun with File Descriptors (3)</vt:lpstr>
      <vt:lpstr>Accessing Directories</vt:lpstr>
      <vt:lpstr>Example of Accessing File Metadata</vt:lpstr>
      <vt:lpstr>For Further Information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814</cp:revision>
  <cp:lastPrinted>2016-10-19T22:41:27Z</cp:lastPrinted>
  <dcterms:created xsi:type="dcterms:W3CDTF">2012-10-18T16:33:38Z</dcterms:created>
  <dcterms:modified xsi:type="dcterms:W3CDTF">2021-10-30T23:12:20Z</dcterms:modified>
</cp:coreProperties>
</file>