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48"/>
  </p:notesMasterIdLst>
  <p:handoutMasterIdLst>
    <p:handoutMasterId r:id="rId49"/>
  </p:handoutMasterIdLst>
  <p:sldIdLst>
    <p:sldId id="542" r:id="rId2"/>
    <p:sldId id="1486" r:id="rId3"/>
    <p:sldId id="1460" r:id="rId4"/>
    <p:sldId id="1471" r:id="rId5"/>
    <p:sldId id="1462" r:id="rId6"/>
    <p:sldId id="1463" r:id="rId7"/>
    <p:sldId id="1450" r:id="rId8"/>
    <p:sldId id="1437" r:id="rId9"/>
    <p:sldId id="1438" r:id="rId10"/>
    <p:sldId id="1440" r:id="rId11"/>
    <p:sldId id="1439" r:id="rId12"/>
    <p:sldId id="1441" r:id="rId13"/>
    <p:sldId id="1467" r:id="rId14"/>
    <p:sldId id="1477" r:id="rId15"/>
    <p:sldId id="1444" r:id="rId16"/>
    <p:sldId id="1478" r:id="rId17"/>
    <p:sldId id="1470" r:id="rId18"/>
    <p:sldId id="1249" r:id="rId19"/>
    <p:sldId id="1448" r:id="rId20"/>
    <p:sldId id="1400" r:id="rId21"/>
    <p:sldId id="1401" r:id="rId22"/>
    <p:sldId id="1452" r:id="rId23"/>
    <p:sldId id="1453" r:id="rId24"/>
    <p:sldId id="1404" r:id="rId25"/>
    <p:sldId id="1396" r:id="rId26"/>
    <p:sldId id="1405" r:id="rId27"/>
    <p:sldId id="1406" r:id="rId28"/>
    <p:sldId id="1407" r:id="rId29"/>
    <p:sldId id="1449" r:id="rId30"/>
    <p:sldId id="1426" r:id="rId31"/>
    <p:sldId id="1459" r:id="rId32"/>
    <p:sldId id="1434" r:id="rId33"/>
    <p:sldId id="1435" r:id="rId34"/>
    <p:sldId id="1445" r:id="rId35"/>
    <p:sldId id="1446" r:id="rId36"/>
    <p:sldId id="1472" r:id="rId37"/>
    <p:sldId id="1428" r:id="rId38"/>
    <p:sldId id="1427" r:id="rId39"/>
    <p:sldId id="1473" r:id="rId40"/>
    <p:sldId id="1479" r:id="rId41"/>
    <p:sldId id="1482" r:id="rId42"/>
    <p:sldId id="1483" r:id="rId43"/>
    <p:sldId id="1484" r:id="rId44"/>
    <p:sldId id="1485" r:id="rId45"/>
    <p:sldId id="1474" r:id="rId46"/>
    <p:sldId id="1480" r:id="rId47"/>
  </p:sldIdLst>
  <p:sldSz cx="9144000" cy="6858000" type="screen4x3"/>
  <p:notesSz cx="7302500" cy="9586913"/>
  <p:custDataLst>
    <p:tags r:id="rId50"/>
  </p:custDataLst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Arial Narrow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96">
          <p15:clr>
            <a:srgbClr val="A4A3A4"/>
          </p15:clr>
        </p15:guide>
        <p15:guide id="2" pos="39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DEDFF5"/>
    <a:srgbClr val="D5F1CF"/>
    <a:srgbClr val="EBEBEB"/>
    <a:srgbClr val="F6D2D2"/>
    <a:srgbClr val="F5F5F5"/>
    <a:srgbClr val="FFFFFF"/>
    <a:srgbClr val="DBF2DA"/>
    <a:srgbClr val="990000"/>
    <a:srgbClr val="F6F5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AE6192F-40F8-4D40-A4EE-4367A42AFC94}" v="11" dt="2020-10-29T03:16:32.8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91EBBBCC-DAD2-459C-BE2E-F6DE35CF9A28}" styleName="Dark Style 2 - Accent 3/Accent 4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36" autoAdjust="0"/>
    <p:restoredTop sz="91618" autoAdjust="0"/>
  </p:normalViewPr>
  <p:slideViewPr>
    <p:cSldViewPr snapToObjects="1">
      <p:cViewPr varScale="1">
        <p:scale>
          <a:sx n="106" d="100"/>
          <a:sy n="106" d="100"/>
        </p:scale>
        <p:origin x="1545" y="60"/>
      </p:cViewPr>
      <p:guideLst>
        <p:guide orient="horz" pos="1296"/>
        <p:guide pos="3936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8640"/>
    </p:cViewPr>
  </p:sorterViewPr>
  <p:notesViewPr>
    <p:cSldViewPr snapToObjects="1">
      <p:cViewPr varScale="1">
        <p:scale>
          <a:sx n="66" d="100"/>
          <a:sy n="66" d="100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tags" Target="tags/tag1.xml"/><Relationship Id="rId55" Type="http://schemas.microsoft.com/office/2016/11/relationships/changesInfo" Target="changesInfos/changesInfo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56" Type="http://schemas.microsoft.com/office/2015/10/relationships/revisionInfo" Target="revisionInfo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il Gibbons" userId="f619c6e5d38ed7a7" providerId="LiveId" clId="{CAE6192F-40F8-4D40-A4EE-4367A42AFC94}"/>
    <pc:docChg chg="undo redo custSel addSld delSld modSld sldOrd">
      <pc:chgData name="Phil Gibbons" userId="f619c6e5d38ed7a7" providerId="LiveId" clId="{CAE6192F-40F8-4D40-A4EE-4367A42AFC94}" dt="2020-10-29T03:16:32.892" v="920" actId="20577"/>
      <pc:docMkLst>
        <pc:docMk/>
      </pc:docMkLst>
      <pc:sldChg chg="addSp modSp add mod modAnim">
        <pc:chgData name="Phil Gibbons" userId="f619c6e5d38ed7a7" providerId="LiveId" clId="{CAE6192F-40F8-4D40-A4EE-4367A42AFC94}" dt="2020-10-29T03:16:32.892" v="920" actId="20577"/>
        <pc:sldMkLst>
          <pc:docMk/>
          <pc:sldMk cId="1931010306" sldId="730"/>
        </pc:sldMkLst>
        <pc:spChg chg="mod">
          <ac:chgData name="Phil Gibbons" userId="f619c6e5d38ed7a7" providerId="LiveId" clId="{CAE6192F-40F8-4D40-A4EE-4367A42AFC94}" dt="2020-10-29T03:16:32.892" v="920" actId="20577"/>
          <ac:spMkLst>
            <pc:docMk/>
            <pc:sldMk cId="1931010306" sldId="730"/>
            <ac:spMk id="3" creationId="{00000000-0000-0000-0000-000000000000}"/>
          </ac:spMkLst>
        </pc:spChg>
        <pc:picChg chg="add mod">
          <ac:chgData name="Phil Gibbons" userId="f619c6e5d38ed7a7" providerId="LiveId" clId="{CAE6192F-40F8-4D40-A4EE-4367A42AFC94}" dt="2020-10-29T03:15:49.129" v="914" actId="1076"/>
          <ac:picMkLst>
            <pc:docMk/>
            <pc:sldMk cId="1931010306" sldId="730"/>
            <ac:picMk id="5" creationId="{DA8835AE-9FC2-4BE6-9318-B94B45BB5E7E}"/>
          </ac:picMkLst>
        </pc:picChg>
      </pc:sldChg>
      <pc:sldChg chg="modNotesTx">
        <pc:chgData name="Phil Gibbons" userId="f619c6e5d38ed7a7" providerId="LiveId" clId="{CAE6192F-40F8-4D40-A4EE-4367A42AFC94}" dt="2020-10-29T02:27:39.288" v="452" actId="20577"/>
        <pc:sldMkLst>
          <pc:docMk/>
          <pc:sldMk cId="0" sldId="1428"/>
        </pc:sldMkLst>
      </pc:sldChg>
      <pc:sldChg chg="add del">
        <pc:chgData name="Phil Gibbons" userId="f619c6e5d38ed7a7" providerId="LiveId" clId="{CAE6192F-40F8-4D40-A4EE-4367A42AFC94}" dt="2020-10-29T01:54:35.431" v="54" actId="47"/>
        <pc:sldMkLst>
          <pc:docMk/>
          <pc:sldMk cId="2367767536" sldId="1432"/>
        </pc:sldMkLst>
      </pc:sldChg>
      <pc:sldChg chg="modSp mod">
        <pc:chgData name="Phil Gibbons" userId="f619c6e5d38ed7a7" providerId="LiveId" clId="{CAE6192F-40F8-4D40-A4EE-4367A42AFC94}" dt="2020-10-29T02:19:59" v="143" actId="20577"/>
        <pc:sldMkLst>
          <pc:docMk/>
          <pc:sldMk cId="0" sldId="1435"/>
        </pc:sldMkLst>
        <pc:spChg chg="mod">
          <ac:chgData name="Phil Gibbons" userId="f619c6e5d38ed7a7" providerId="LiveId" clId="{CAE6192F-40F8-4D40-A4EE-4367A42AFC94}" dt="2020-10-29T02:19:59" v="143" actId="20577"/>
          <ac:spMkLst>
            <pc:docMk/>
            <pc:sldMk cId="0" sldId="1435"/>
            <ac:spMk id="24" creationId="{00000000-0000-0000-0000-000000000000}"/>
          </ac:spMkLst>
        </pc:spChg>
      </pc:sldChg>
      <pc:sldChg chg="modSp mod">
        <pc:chgData name="Phil Gibbons" userId="f619c6e5d38ed7a7" providerId="LiveId" clId="{CAE6192F-40F8-4D40-A4EE-4367A42AFC94}" dt="2020-10-29T01:57:03.395" v="85" actId="207"/>
        <pc:sldMkLst>
          <pc:docMk/>
          <pc:sldMk cId="0" sldId="1437"/>
        </pc:sldMkLst>
        <pc:spChg chg="mod">
          <ac:chgData name="Phil Gibbons" userId="f619c6e5d38ed7a7" providerId="LiveId" clId="{CAE6192F-40F8-4D40-A4EE-4367A42AFC94}" dt="2020-10-29T01:57:03.395" v="85" actId="207"/>
          <ac:spMkLst>
            <pc:docMk/>
            <pc:sldMk cId="0" sldId="1437"/>
            <ac:spMk id="3" creationId="{00000000-0000-0000-0000-000000000000}"/>
          </ac:spMkLst>
        </pc:spChg>
      </pc:sldChg>
      <pc:sldChg chg="modSp mod">
        <pc:chgData name="Phil Gibbons" userId="f619c6e5d38ed7a7" providerId="LiveId" clId="{CAE6192F-40F8-4D40-A4EE-4367A42AFC94}" dt="2020-10-29T02:04:10.556" v="86" actId="207"/>
        <pc:sldMkLst>
          <pc:docMk/>
          <pc:sldMk cId="0" sldId="1441"/>
        </pc:sldMkLst>
        <pc:spChg chg="mod">
          <ac:chgData name="Phil Gibbons" userId="f619c6e5d38ed7a7" providerId="LiveId" clId="{CAE6192F-40F8-4D40-A4EE-4367A42AFC94}" dt="2020-10-29T02:04:10.556" v="86" actId="207"/>
          <ac:spMkLst>
            <pc:docMk/>
            <pc:sldMk cId="0" sldId="1441"/>
            <ac:spMk id="8" creationId="{00000000-0000-0000-0000-000000000000}"/>
          </ac:spMkLst>
        </pc:spChg>
      </pc:sldChg>
      <pc:sldChg chg="modSp mod">
        <pc:chgData name="Phil Gibbons" userId="f619c6e5d38ed7a7" providerId="LiveId" clId="{CAE6192F-40F8-4D40-A4EE-4367A42AFC94}" dt="2020-10-29T02:14:26.248" v="141" actId="113"/>
        <pc:sldMkLst>
          <pc:docMk/>
          <pc:sldMk cId="500087313" sldId="1453"/>
        </pc:sldMkLst>
        <pc:spChg chg="mod">
          <ac:chgData name="Phil Gibbons" userId="f619c6e5d38ed7a7" providerId="LiveId" clId="{CAE6192F-40F8-4D40-A4EE-4367A42AFC94}" dt="2020-10-29T02:14:26.248" v="141" actId="113"/>
          <ac:spMkLst>
            <pc:docMk/>
            <pc:sldMk cId="500087313" sldId="1453"/>
            <ac:spMk id="10253" creationId="{00000000-0000-0000-0000-000000000000}"/>
          </ac:spMkLst>
        </pc:spChg>
      </pc:sldChg>
      <pc:sldChg chg="modSp mod">
        <pc:chgData name="Phil Gibbons" userId="f619c6e5d38ed7a7" providerId="LiveId" clId="{CAE6192F-40F8-4D40-A4EE-4367A42AFC94}" dt="2020-10-29T01:51:32.211" v="35" actId="1076"/>
        <pc:sldMkLst>
          <pc:docMk/>
          <pc:sldMk cId="2042544060" sldId="1463"/>
        </pc:sldMkLst>
        <pc:spChg chg="mod">
          <ac:chgData name="Phil Gibbons" userId="f619c6e5d38ed7a7" providerId="LiveId" clId="{CAE6192F-40F8-4D40-A4EE-4367A42AFC94}" dt="2020-10-29T01:51:00.533" v="15" actId="6549"/>
          <ac:spMkLst>
            <pc:docMk/>
            <pc:sldMk cId="2042544060" sldId="1463"/>
            <ac:spMk id="2" creationId="{00000000-0000-0000-0000-000000000000}"/>
          </ac:spMkLst>
        </pc:spChg>
        <pc:spChg chg="mod">
          <ac:chgData name="Phil Gibbons" userId="f619c6e5d38ed7a7" providerId="LiveId" clId="{CAE6192F-40F8-4D40-A4EE-4367A42AFC94}" dt="2020-10-29T01:51:32.211" v="35" actId="1076"/>
          <ac:spMkLst>
            <pc:docMk/>
            <pc:sldMk cId="2042544060" sldId="1463"/>
            <ac:spMk id="105" creationId="{00000000-0000-0000-0000-000000000000}"/>
          </ac:spMkLst>
        </pc:spChg>
      </pc:sldChg>
      <pc:sldChg chg="modSp mod">
        <pc:chgData name="Phil Gibbons" userId="f619c6e5d38ed7a7" providerId="LiveId" clId="{CAE6192F-40F8-4D40-A4EE-4367A42AFC94}" dt="2020-10-29T02:21:26.393" v="144" actId="14100"/>
        <pc:sldMkLst>
          <pc:docMk/>
          <pc:sldMk cId="470278912" sldId="1472"/>
        </pc:sldMkLst>
        <pc:spChg chg="mod">
          <ac:chgData name="Phil Gibbons" userId="f619c6e5d38ed7a7" providerId="LiveId" clId="{CAE6192F-40F8-4D40-A4EE-4367A42AFC94}" dt="2020-10-29T02:21:26.393" v="144" actId="14100"/>
          <ac:spMkLst>
            <pc:docMk/>
            <pc:sldMk cId="470278912" sldId="1472"/>
            <ac:spMk id="3" creationId="{00000000-0000-0000-0000-000000000000}"/>
          </ac:spMkLst>
        </pc:spChg>
      </pc:sldChg>
      <pc:sldChg chg="mod ord modShow">
        <pc:chgData name="Phil Gibbons" userId="f619c6e5d38ed7a7" providerId="LiveId" clId="{CAE6192F-40F8-4D40-A4EE-4367A42AFC94}" dt="2020-10-29T02:33:08.544" v="456"/>
        <pc:sldMkLst>
          <pc:docMk/>
          <pc:sldMk cId="3776978128" sldId="1480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9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DAC 2001 Tutorial</a:t>
            </a:r>
          </a:p>
        </p:txBody>
      </p:sp>
      <p:sp>
        <p:nvSpPr>
          <p:cNvPr id="2529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171950" y="0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t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29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defTabSz="965200">
              <a:defRPr sz="1200" smtClean="0">
                <a:latin typeface="Times New Roman" pitchFamily="18" charset="0"/>
                <a:cs typeface="Times New Roman" pitchFamily="18" charset="0"/>
              </a:defRPr>
            </a:lvl1pPr>
          </a:lstStyle>
          <a:p>
            <a:pPr>
              <a:defRPr/>
            </a:pPr>
            <a:r>
              <a:rPr lang="en-US"/>
              <a:t>©R.A. Rutenbar, 2001</a:t>
            </a:r>
          </a:p>
        </p:txBody>
      </p:sp>
      <p:sp>
        <p:nvSpPr>
          <p:cNvPr id="2529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171950" y="9091613"/>
            <a:ext cx="3130550" cy="48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6422" tIns="48211" rIns="96422" bIns="48211" numCol="1" anchor="b" anchorCtr="0" compatLnSpc="1">
            <a:prstTxWarp prst="textNoShape">
              <a:avLst/>
            </a:prstTxWarp>
          </a:bodyPr>
          <a:lstStyle>
            <a:lvl1pPr algn="r" defTabSz="965200">
              <a:defRPr sz="120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83587096-7852-44F5-9A71-D621B1FF24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98500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114800" y="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01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19200" y="685800"/>
            <a:ext cx="4876800" cy="36576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90600" y="4572000"/>
            <a:ext cx="5334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114800" y="9144000"/>
            <a:ext cx="32004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 smtClean="0">
                <a:latin typeface="Times New Roman" pitchFamily="18" charset="0"/>
              </a:defRPr>
            </a:lvl1pPr>
          </a:lstStyle>
          <a:p>
            <a:pPr>
              <a:defRPr/>
            </a:pPr>
            <a:fld id="{40F64717-A5A5-4C4E-9291-2F18B7410B0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21334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51204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F803353-72E2-470C-8E67-87750F01FAF1}" type="slidenum">
              <a:rPr lang="en-US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782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88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88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4915097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88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885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0631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Brandon: I find this slide confusing and unintuitive and not good as an exercise, so I am hiding </a:t>
            </a:r>
            <a:r>
              <a:rPr lang="en-US"/>
              <a:t>it for now.</a:t>
            </a: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81888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Reference bit – used in LRU</a:t>
            </a: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7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4505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144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529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45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553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656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6246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75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r>
              <a:rPr lang="en-US" dirty="0"/>
              <a:t>PROT_READ = ok to read pages</a:t>
            </a:r>
          </a:p>
          <a:p>
            <a:r>
              <a:rPr lang="en-US" dirty="0"/>
              <a:t>PROT_WRITE = ok to read or write</a:t>
            </a:r>
          </a:p>
          <a:p>
            <a:r>
              <a:rPr lang="en-US" dirty="0"/>
              <a:t>PROT_EXEC = ok to execute</a:t>
            </a:r>
          </a:p>
          <a:p>
            <a:r>
              <a:rPr lang="en-US" dirty="0"/>
              <a:t>MAP_ANON = backing store is anonymous object &amp; pages are demand-zeroed</a:t>
            </a:r>
          </a:p>
          <a:p>
            <a:r>
              <a:rPr lang="en-US" dirty="0"/>
              <a:t>MAP_PRIVATE = copy-on-write object</a:t>
            </a:r>
          </a:p>
          <a:p>
            <a:r>
              <a:rPr lang="en-US" dirty="0"/>
              <a:t>MAP_SHARED = shared object</a:t>
            </a: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7586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190220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1962052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771695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96604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69" name="Text Box 1"/>
          <p:cNvSpPr txBox="1">
            <a:spLocks noChangeArrowheads="1"/>
          </p:cNvSpPr>
          <p:nvPr/>
        </p:nvSpPr>
        <p:spPr bwMode="auto">
          <a:xfrm>
            <a:off x="1264660" y="726233"/>
            <a:ext cx="4774840" cy="3581977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4924" tIns="47462" rIns="94924" bIns="47462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3970" name="Text Box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2560" y="4554112"/>
            <a:ext cx="5357380" cy="4316406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lIns="91288" tIns="45644" rIns="91288" bIns="45644" anchor="ctr">
            <a:prstTxWarp prst="textNoShape">
              <a:avLst/>
            </a:prstTxWarp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63238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401102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Text Box 1"/>
          <p:cNvSpPr txBox="1">
            <a:spLocks noChangeArrowheads="1"/>
          </p:cNvSpPr>
          <p:nvPr/>
        </p:nvSpPr>
        <p:spPr bwMode="auto">
          <a:xfrm>
            <a:off x="1347244" y="725326"/>
            <a:ext cx="4609703" cy="3582829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9340" tIns="49670" rIns="99340" bIns="49670" anchor="ctr"/>
          <a:lstStyle/>
          <a:p>
            <a:endParaRPr lang="en-US"/>
          </a:p>
        </p:txBody>
      </p:sp>
      <p:sp>
        <p:nvSpPr>
          <p:cNvPr id="6861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667" y="4553434"/>
            <a:ext cx="5355167" cy="4316914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491730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501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1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475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6802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7" name="Text Box 1"/>
          <p:cNvSpPr txBox="1">
            <a:spLocks noChangeArrowheads="1"/>
          </p:cNvSpPr>
          <p:nvPr/>
        </p:nvSpPr>
        <p:spPr bwMode="auto">
          <a:xfrm>
            <a:off x="1264626" y="725993"/>
            <a:ext cx="4774834" cy="3582411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1294" tIns="45647" rIns="91294" bIns="45647" anchor="ctr"/>
          <a:lstStyle/>
          <a:p>
            <a:endParaRPr lang="en-US"/>
          </a:p>
        </p:txBody>
      </p:sp>
      <p:sp>
        <p:nvSpPr>
          <p:cNvPr id="75778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73033" y="4554101"/>
            <a:ext cx="5356434" cy="4316330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  <a:lvl2pPr>
              <a:defRPr>
                <a:latin typeface="Calibri" pitchFamily="34" charset="0"/>
              </a:defRPr>
            </a:lvl2pPr>
            <a:lvl3pPr>
              <a:defRPr>
                <a:latin typeface="Calibri" pitchFamily="34" charset="0"/>
              </a:defRPr>
            </a:lvl3pPr>
            <a:lvl4pPr>
              <a:defRPr>
                <a:latin typeface="Calibri" pitchFamily="34" charset="0"/>
              </a:defRPr>
            </a:lvl4pPr>
            <a:lvl5pPr>
              <a:defRPr>
                <a:latin typeface="Calibri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latin typeface="Calibri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>
                <a:latin typeface="Calibri" pitchFamily="34" charset="0"/>
              </a:defRPr>
            </a:lvl1pPr>
            <a:lvl2pPr>
              <a:defRPr sz="2400">
                <a:latin typeface="Calibri" pitchFamily="34" charset="0"/>
              </a:defRPr>
            </a:lvl2pPr>
            <a:lvl3pPr>
              <a:defRPr sz="2000">
                <a:latin typeface="Calibri" pitchFamily="34" charset="0"/>
              </a:defRPr>
            </a:lvl3pPr>
            <a:lvl4pPr>
              <a:defRPr sz="1800">
                <a:latin typeface="Calibri" pitchFamily="34" charset="0"/>
              </a:defRPr>
            </a:lvl4pPr>
            <a:lvl5pPr>
              <a:defRPr sz="1800">
                <a:latin typeface="Calibri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latin typeface="Calibri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>
                <a:latin typeface="Calibri" pitchFamily="34" charset="0"/>
              </a:defRPr>
            </a:lvl1pPr>
            <a:lvl2pPr>
              <a:defRPr sz="2000">
                <a:latin typeface="Calibri" pitchFamily="34" charset="0"/>
              </a:defRPr>
            </a:lvl2pPr>
            <a:lvl3pPr>
              <a:defRPr sz="1800">
                <a:latin typeface="Calibri" pitchFamily="34" charset="0"/>
              </a:defRPr>
            </a:lvl3pPr>
            <a:lvl4pPr>
              <a:defRPr sz="1600">
                <a:latin typeface="Calibri" pitchFamily="34" charset="0"/>
              </a:defRPr>
            </a:lvl4pPr>
            <a:lvl5pPr>
              <a:defRPr sz="1600">
                <a:latin typeface="Calibri" pitchFamily="34" charset="0"/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latin typeface="Calibri" pitchFamily="34" charset="0"/>
              </a:defRPr>
            </a:lvl1pPr>
            <a:lvl2pPr>
              <a:defRPr sz="2800">
                <a:latin typeface="Calibri" pitchFamily="34" charset="0"/>
              </a:defRPr>
            </a:lvl2pPr>
            <a:lvl3pPr>
              <a:defRPr sz="2400">
                <a:latin typeface="Calibri" pitchFamily="34" charset="0"/>
              </a:defRPr>
            </a:lvl3pPr>
            <a:lvl4pPr>
              <a:defRPr sz="2000">
                <a:latin typeface="Calibri" pitchFamily="34" charset="0"/>
              </a:defRPr>
            </a:lvl4pPr>
            <a:lvl5pPr>
              <a:defRPr sz="2000">
                <a:latin typeface="Calibri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latin typeface="Calibri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latin typeface="Calibri" pitchFamily="34" charset="0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latin typeface="Calibri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6" name="Rectangle 5"/>
          <p:cNvSpPr/>
          <p:nvPr userDrawn="1"/>
        </p:nvSpPr>
        <p:spPr>
          <a:xfrm>
            <a:off x="8830843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j-lt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+mj-lt"/>
            </a:endParaRPr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8.png"/><Relationship Id="rId7" Type="http://schemas.openxmlformats.org/officeDocument/2006/relationships/image" Target="../media/image9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google.com/url?sa=i&amp;rct=j&amp;q=&amp;esrc=s&amp;source=images&amp;cd=&amp;cad=rja&amp;uact=8&amp;ved=0ahUKEwinqIG7rtPLAhXEPT4KHZA-AYUQjRwIBw&amp;url=https://en.wikipedia.org/wiki/Boating&amp;psig=AFQjCNEY0iJj5kje-URi9KrYUPw-INP-9A&amp;ust=1458704114480983" TargetMode="External"/><Relationship Id="rId5" Type="http://schemas.openxmlformats.org/officeDocument/2006/relationships/hyperlink" Target="http://www.cs.cmu.edu/~213/oldexams/exam2b-s11-sol.txt" TargetMode="External"/><Relationship Id="rId4" Type="http://schemas.openxmlformats.org/officeDocument/2006/relationships/hyperlink" Target="http://www.cs.cmu.edu/~213/oldexams/exam2b-s11.pdf" TargetMode="Externa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s://canvas.cmu.edu/courses/24383/quizzes/67222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ctrTitle"/>
          </p:nvPr>
        </p:nvSpPr>
        <p:spPr>
          <a:xfrm>
            <a:off x="685800" y="1708150"/>
            <a:ext cx="7772400" cy="1720850"/>
          </a:xfrm>
        </p:spPr>
        <p:txBody>
          <a:bodyPr/>
          <a:lstStyle/>
          <a:p>
            <a:pPr marL="0" indent="0"/>
            <a:r>
              <a:rPr lang="en-US" dirty="0"/>
              <a:t>Virtual Memory: Systems</a:t>
            </a:r>
            <a:br>
              <a:rPr lang="en-US" dirty="0"/>
            </a:br>
            <a:br>
              <a:rPr lang="en-US" dirty="0"/>
            </a:br>
            <a:r>
              <a:rPr lang="en-US" sz="2000" b="0" dirty="0"/>
              <a:t>15-213/14-513/15-513: Introduction to Computer Systems</a:t>
            </a:r>
            <a:br>
              <a:rPr lang="en-US" sz="2000" b="0" dirty="0"/>
            </a:br>
            <a:r>
              <a:rPr lang="en-US" sz="2000" b="0" dirty="0"/>
              <a:t>16</a:t>
            </a:r>
            <a:r>
              <a:rPr lang="en-US" sz="2000" b="0" baseline="30000" dirty="0"/>
              <a:t>th</a:t>
            </a:r>
            <a:r>
              <a:rPr lang="en-US" sz="2000" b="0" dirty="0"/>
              <a:t> Lecture, October 26, 2021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469277" y="4763559"/>
            <a:ext cx="8154989" cy="1627189"/>
            <a:chOff x="2211252" y="149729"/>
            <a:chExt cx="8154989" cy="1627189"/>
          </a:xfrm>
        </p:grpSpPr>
        <p:sp>
          <p:nvSpPr>
            <p:cNvPr id="145" name="Rectangle 60"/>
            <p:cNvSpPr>
              <a:spLocks noChangeArrowheads="1"/>
            </p:cNvSpPr>
            <p:nvPr/>
          </p:nvSpPr>
          <p:spPr bwMode="auto">
            <a:xfrm>
              <a:off x="9739177" y="1449892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46" name="Rectangle 61"/>
            <p:cNvSpPr>
              <a:spLocks noChangeArrowheads="1"/>
            </p:cNvSpPr>
            <p:nvPr/>
          </p:nvSpPr>
          <p:spPr bwMode="auto">
            <a:xfrm>
              <a:off x="9108940" y="1449892"/>
              <a:ext cx="630238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47" name="Rectangle 62"/>
            <p:cNvSpPr>
              <a:spLocks noChangeArrowheads="1"/>
            </p:cNvSpPr>
            <p:nvPr/>
          </p:nvSpPr>
          <p:spPr bwMode="auto">
            <a:xfrm>
              <a:off x="8483465" y="1449892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02</a:t>
              </a:r>
            </a:p>
          </p:txBody>
        </p:sp>
        <p:sp>
          <p:nvSpPr>
            <p:cNvPr id="148" name="Rectangle 63"/>
            <p:cNvSpPr>
              <a:spLocks noChangeArrowheads="1"/>
            </p:cNvSpPr>
            <p:nvPr/>
          </p:nvSpPr>
          <p:spPr bwMode="auto">
            <a:xfrm>
              <a:off x="7854815" y="1449892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49" name="Rectangle 64"/>
            <p:cNvSpPr>
              <a:spLocks noChangeArrowheads="1"/>
            </p:cNvSpPr>
            <p:nvPr/>
          </p:nvSpPr>
          <p:spPr bwMode="auto">
            <a:xfrm>
              <a:off x="7229340" y="1449892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34</a:t>
              </a:r>
            </a:p>
          </p:txBody>
        </p:sp>
        <p:sp>
          <p:nvSpPr>
            <p:cNvPr id="150" name="Rectangle 65"/>
            <p:cNvSpPr>
              <a:spLocks noChangeArrowheads="1"/>
            </p:cNvSpPr>
            <p:nvPr/>
          </p:nvSpPr>
          <p:spPr bwMode="auto">
            <a:xfrm>
              <a:off x="6602277" y="1449892"/>
              <a:ext cx="627063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0A</a:t>
              </a:r>
            </a:p>
          </p:txBody>
        </p:sp>
        <p:sp>
          <p:nvSpPr>
            <p:cNvPr id="151" name="Rectangle 66"/>
            <p:cNvSpPr>
              <a:spLocks noChangeArrowheads="1"/>
            </p:cNvSpPr>
            <p:nvPr/>
          </p:nvSpPr>
          <p:spPr bwMode="auto">
            <a:xfrm>
              <a:off x="5973627" y="1449892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52" name="Rectangle 67"/>
            <p:cNvSpPr>
              <a:spLocks noChangeArrowheads="1"/>
            </p:cNvSpPr>
            <p:nvPr/>
          </p:nvSpPr>
          <p:spPr bwMode="auto">
            <a:xfrm>
              <a:off x="5346565" y="1449892"/>
              <a:ext cx="627063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0D</a:t>
              </a:r>
            </a:p>
          </p:txBody>
        </p:sp>
        <p:sp>
          <p:nvSpPr>
            <p:cNvPr id="153" name="Rectangle 68"/>
            <p:cNvSpPr>
              <a:spLocks noChangeArrowheads="1"/>
            </p:cNvSpPr>
            <p:nvPr/>
          </p:nvSpPr>
          <p:spPr bwMode="auto">
            <a:xfrm>
              <a:off x="4721090" y="1449892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03</a:t>
              </a:r>
            </a:p>
          </p:txBody>
        </p:sp>
        <p:sp>
          <p:nvSpPr>
            <p:cNvPr id="154" name="Rectangle 69"/>
            <p:cNvSpPr>
              <a:spLocks noChangeArrowheads="1"/>
            </p:cNvSpPr>
            <p:nvPr/>
          </p:nvSpPr>
          <p:spPr bwMode="auto">
            <a:xfrm>
              <a:off x="4092440" y="1449892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55" name="Rectangle 70"/>
            <p:cNvSpPr>
              <a:spLocks noChangeArrowheads="1"/>
            </p:cNvSpPr>
            <p:nvPr/>
          </p:nvSpPr>
          <p:spPr bwMode="auto">
            <a:xfrm>
              <a:off x="3466965" y="1449892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56" name="Rectangle 71"/>
            <p:cNvSpPr>
              <a:spLocks noChangeArrowheads="1"/>
            </p:cNvSpPr>
            <p:nvPr/>
          </p:nvSpPr>
          <p:spPr bwMode="auto">
            <a:xfrm>
              <a:off x="2836727" y="1449892"/>
              <a:ext cx="630238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07</a:t>
              </a:r>
            </a:p>
          </p:txBody>
        </p:sp>
        <p:sp>
          <p:nvSpPr>
            <p:cNvPr id="157" name="Rectangle 72"/>
            <p:cNvSpPr>
              <a:spLocks noChangeArrowheads="1"/>
            </p:cNvSpPr>
            <p:nvPr/>
          </p:nvSpPr>
          <p:spPr bwMode="auto">
            <a:xfrm>
              <a:off x="2211252" y="1449892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3</a:t>
              </a:r>
            </a:p>
          </p:txBody>
        </p:sp>
        <p:sp>
          <p:nvSpPr>
            <p:cNvPr id="158" name="Rectangle 73"/>
            <p:cNvSpPr>
              <a:spLocks noChangeArrowheads="1"/>
            </p:cNvSpPr>
            <p:nvPr/>
          </p:nvSpPr>
          <p:spPr bwMode="auto">
            <a:xfrm>
              <a:off x="9739177" y="1124454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59" name="Rectangle 74"/>
            <p:cNvSpPr>
              <a:spLocks noChangeArrowheads="1"/>
            </p:cNvSpPr>
            <p:nvPr/>
          </p:nvSpPr>
          <p:spPr bwMode="auto">
            <a:xfrm>
              <a:off x="9108940" y="1124454"/>
              <a:ext cx="630238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60" name="Rectangle 75"/>
            <p:cNvSpPr>
              <a:spLocks noChangeArrowheads="1"/>
            </p:cNvSpPr>
            <p:nvPr/>
          </p:nvSpPr>
          <p:spPr bwMode="auto">
            <a:xfrm>
              <a:off x="8483465" y="1124454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03</a:t>
              </a:r>
            </a:p>
          </p:txBody>
        </p:sp>
        <p:sp>
          <p:nvSpPr>
            <p:cNvPr id="161" name="Rectangle 76"/>
            <p:cNvSpPr>
              <a:spLocks noChangeArrowheads="1"/>
            </p:cNvSpPr>
            <p:nvPr/>
          </p:nvSpPr>
          <p:spPr bwMode="auto">
            <a:xfrm>
              <a:off x="7854815" y="1124454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62" name="Rectangle 77"/>
            <p:cNvSpPr>
              <a:spLocks noChangeArrowheads="1"/>
            </p:cNvSpPr>
            <p:nvPr/>
          </p:nvSpPr>
          <p:spPr bwMode="auto">
            <a:xfrm>
              <a:off x="7229340" y="1124454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63" name="Rectangle 78"/>
            <p:cNvSpPr>
              <a:spLocks noChangeArrowheads="1"/>
            </p:cNvSpPr>
            <p:nvPr/>
          </p:nvSpPr>
          <p:spPr bwMode="auto">
            <a:xfrm>
              <a:off x="6602277" y="1124454"/>
              <a:ext cx="627063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06</a:t>
              </a:r>
            </a:p>
          </p:txBody>
        </p:sp>
        <p:sp>
          <p:nvSpPr>
            <p:cNvPr id="164" name="Rectangle 79"/>
            <p:cNvSpPr>
              <a:spLocks noChangeArrowheads="1"/>
            </p:cNvSpPr>
            <p:nvPr/>
          </p:nvSpPr>
          <p:spPr bwMode="auto">
            <a:xfrm>
              <a:off x="5973627" y="1124454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65" name="Rectangle 80"/>
            <p:cNvSpPr>
              <a:spLocks noChangeArrowheads="1"/>
            </p:cNvSpPr>
            <p:nvPr/>
          </p:nvSpPr>
          <p:spPr bwMode="auto">
            <a:xfrm>
              <a:off x="5346565" y="1124454"/>
              <a:ext cx="627063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66" name="Rectangle 81"/>
            <p:cNvSpPr>
              <a:spLocks noChangeArrowheads="1"/>
            </p:cNvSpPr>
            <p:nvPr/>
          </p:nvSpPr>
          <p:spPr bwMode="auto">
            <a:xfrm>
              <a:off x="4721090" y="1124454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08</a:t>
              </a:r>
            </a:p>
          </p:txBody>
        </p:sp>
        <p:sp>
          <p:nvSpPr>
            <p:cNvPr id="167" name="Rectangle 82"/>
            <p:cNvSpPr>
              <a:spLocks noChangeArrowheads="1"/>
            </p:cNvSpPr>
            <p:nvPr/>
          </p:nvSpPr>
          <p:spPr bwMode="auto">
            <a:xfrm>
              <a:off x="4092440" y="1124454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68" name="Rectangle 83"/>
            <p:cNvSpPr>
              <a:spLocks noChangeArrowheads="1"/>
            </p:cNvSpPr>
            <p:nvPr/>
          </p:nvSpPr>
          <p:spPr bwMode="auto">
            <a:xfrm>
              <a:off x="3466965" y="1124454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69" name="Rectangle 84"/>
            <p:cNvSpPr>
              <a:spLocks noChangeArrowheads="1"/>
            </p:cNvSpPr>
            <p:nvPr/>
          </p:nvSpPr>
          <p:spPr bwMode="auto">
            <a:xfrm>
              <a:off x="2836727" y="1124454"/>
              <a:ext cx="630238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02</a:t>
              </a:r>
            </a:p>
          </p:txBody>
        </p:sp>
        <p:sp>
          <p:nvSpPr>
            <p:cNvPr id="170" name="Rectangle 85"/>
            <p:cNvSpPr>
              <a:spLocks noChangeArrowheads="1"/>
            </p:cNvSpPr>
            <p:nvPr/>
          </p:nvSpPr>
          <p:spPr bwMode="auto">
            <a:xfrm>
              <a:off x="2211252" y="1124454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2</a:t>
              </a:r>
            </a:p>
          </p:txBody>
        </p:sp>
        <p:sp>
          <p:nvSpPr>
            <p:cNvPr id="171" name="Rectangle 86"/>
            <p:cNvSpPr>
              <a:spLocks noChangeArrowheads="1"/>
            </p:cNvSpPr>
            <p:nvPr/>
          </p:nvSpPr>
          <p:spPr bwMode="auto">
            <a:xfrm>
              <a:off x="9739177" y="800604"/>
              <a:ext cx="625475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72" name="Rectangle 87"/>
            <p:cNvSpPr>
              <a:spLocks noChangeArrowheads="1"/>
            </p:cNvSpPr>
            <p:nvPr/>
          </p:nvSpPr>
          <p:spPr bwMode="auto">
            <a:xfrm>
              <a:off x="9108940" y="800604"/>
              <a:ext cx="630238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73" name="Rectangle 88"/>
            <p:cNvSpPr>
              <a:spLocks noChangeArrowheads="1"/>
            </p:cNvSpPr>
            <p:nvPr/>
          </p:nvSpPr>
          <p:spPr bwMode="auto">
            <a:xfrm>
              <a:off x="8483465" y="800604"/>
              <a:ext cx="625475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0A</a:t>
              </a:r>
            </a:p>
          </p:txBody>
        </p:sp>
        <p:sp>
          <p:nvSpPr>
            <p:cNvPr id="174" name="Rectangle 89"/>
            <p:cNvSpPr>
              <a:spLocks noChangeArrowheads="1"/>
            </p:cNvSpPr>
            <p:nvPr/>
          </p:nvSpPr>
          <p:spPr bwMode="auto">
            <a:xfrm>
              <a:off x="7854815" y="800604"/>
              <a:ext cx="628650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75" name="Rectangle 90"/>
            <p:cNvSpPr>
              <a:spLocks noChangeArrowheads="1"/>
            </p:cNvSpPr>
            <p:nvPr/>
          </p:nvSpPr>
          <p:spPr bwMode="auto">
            <a:xfrm>
              <a:off x="7229340" y="800604"/>
              <a:ext cx="625475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76" name="Rectangle 91"/>
            <p:cNvSpPr>
              <a:spLocks noChangeArrowheads="1"/>
            </p:cNvSpPr>
            <p:nvPr/>
          </p:nvSpPr>
          <p:spPr bwMode="auto">
            <a:xfrm>
              <a:off x="6602277" y="800604"/>
              <a:ext cx="627063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04</a:t>
              </a:r>
            </a:p>
          </p:txBody>
        </p:sp>
        <p:sp>
          <p:nvSpPr>
            <p:cNvPr id="177" name="Rectangle 92"/>
            <p:cNvSpPr>
              <a:spLocks noChangeArrowheads="1"/>
            </p:cNvSpPr>
            <p:nvPr/>
          </p:nvSpPr>
          <p:spPr bwMode="auto">
            <a:xfrm>
              <a:off x="5973627" y="800604"/>
              <a:ext cx="628650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78" name="Rectangle 93"/>
            <p:cNvSpPr>
              <a:spLocks noChangeArrowheads="1"/>
            </p:cNvSpPr>
            <p:nvPr/>
          </p:nvSpPr>
          <p:spPr bwMode="auto">
            <a:xfrm>
              <a:off x="5346565" y="800604"/>
              <a:ext cx="627063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79" name="Rectangle 94"/>
            <p:cNvSpPr>
              <a:spLocks noChangeArrowheads="1"/>
            </p:cNvSpPr>
            <p:nvPr/>
          </p:nvSpPr>
          <p:spPr bwMode="auto">
            <a:xfrm>
              <a:off x="4721090" y="800604"/>
              <a:ext cx="625475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02</a:t>
              </a:r>
            </a:p>
          </p:txBody>
        </p:sp>
        <p:sp>
          <p:nvSpPr>
            <p:cNvPr id="180" name="Rectangle 95"/>
            <p:cNvSpPr>
              <a:spLocks noChangeArrowheads="1"/>
            </p:cNvSpPr>
            <p:nvPr/>
          </p:nvSpPr>
          <p:spPr bwMode="auto">
            <a:xfrm>
              <a:off x="4092440" y="800604"/>
              <a:ext cx="628650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81" name="Rectangle 96"/>
            <p:cNvSpPr>
              <a:spLocks noChangeArrowheads="1"/>
            </p:cNvSpPr>
            <p:nvPr/>
          </p:nvSpPr>
          <p:spPr bwMode="auto">
            <a:xfrm>
              <a:off x="3466965" y="800604"/>
              <a:ext cx="625475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2D</a:t>
              </a:r>
            </a:p>
          </p:txBody>
        </p:sp>
        <p:sp>
          <p:nvSpPr>
            <p:cNvPr id="182" name="Rectangle 97"/>
            <p:cNvSpPr>
              <a:spLocks noChangeArrowheads="1"/>
            </p:cNvSpPr>
            <p:nvPr/>
          </p:nvSpPr>
          <p:spPr bwMode="auto">
            <a:xfrm>
              <a:off x="2836727" y="800604"/>
              <a:ext cx="630238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03</a:t>
              </a:r>
            </a:p>
          </p:txBody>
        </p:sp>
        <p:sp>
          <p:nvSpPr>
            <p:cNvPr id="183" name="Rectangle 98"/>
            <p:cNvSpPr>
              <a:spLocks noChangeArrowheads="1"/>
            </p:cNvSpPr>
            <p:nvPr/>
          </p:nvSpPr>
          <p:spPr bwMode="auto">
            <a:xfrm>
              <a:off x="2211252" y="800604"/>
              <a:ext cx="625475" cy="32385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184" name="Rectangle 99"/>
            <p:cNvSpPr>
              <a:spLocks noChangeArrowheads="1"/>
            </p:cNvSpPr>
            <p:nvPr/>
          </p:nvSpPr>
          <p:spPr bwMode="auto">
            <a:xfrm>
              <a:off x="9739177" y="475167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85" name="Rectangle 100"/>
            <p:cNvSpPr>
              <a:spLocks noChangeArrowheads="1"/>
            </p:cNvSpPr>
            <p:nvPr/>
          </p:nvSpPr>
          <p:spPr bwMode="auto">
            <a:xfrm>
              <a:off x="9108940" y="475167"/>
              <a:ext cx="630238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02</a:t>
              </a:r>
            </a:p>
          </p:txBody>
        </p:sp>
        <p:sp>
          <p:nvSpPr>
            <p:cNvPr id="186" name="Rectangle 101"/>
            <p:cNvSpPr>
              <a:spLocks noChangeArrowheads="1"/>
            </p:cNvSpPr>
            <p:nvPr/>
          </p:nvSpPr>
          <p:spPr bwMode="auto">
            <a:xfrm>
              <a:off x="8483465" y="475167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07</a:t>
              </a:r>
            </a:p>
          </p:txBody>
        </p:sp>
        <p:sp>
          <p:nvSpPr>
            <p:cNvPr id="187" name="Rectangle 102"/>
            <p:cNvSpPr>
              <a:spLocks noChangeArrowheads="1"/>
            </p:cNvSpPr>
            <p:nvPr/>
          </p:nvSpPr>
          <p:spPr bwMode="auto">
            <a:xfrm>
              <a:off x="7854815" y="475167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88" name="Rectangle 103"/>
            <p:cNvSpPr>
              <a:spLocks noChangeArrowheads="1"/>
            </p:cNvSpPr>
            <p:nvPr/>
          </p:nvSpPr>
          <p:spPr bwMode="auto">
            <a:xfrm>
              <a:off x="7229340" y="475167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89" name="Rectangle 104"/>
            <p:cNvSpPr>
              <a:spLocks noChangeArrowheads="1"/>
            </p:cNvSpPr>
            <p:nvPr/>
          </p:nvSpPr>
          <p:spPr bwMode="auto">
            <a:xfrm>
              <a:off x="6602277" y="475167"/>
              <a:ext cx="627063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00</a:t>
              </a:r>
            </a:p>
          </p:txBody>
        </p:sp>
        <p:sp>
          <p:nvSpPr>
            <p:cNvPr id="190" name="Rectangle 105"/>
            <p:cNvSpPr>
              <a:spLocks noChangeArrowheads="1"/>
            </p:cNvSpPr>
            <p:nvPr/>
          </p:nvSpPr>
          <p:spPr bwMode="auto">
            <a:xfrm>
              <a:off x="5973627" y="475167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91" name="Rectangle 106"/>
            <p:cNvSpPr>
              <a:spLocks noChangeArrowheads="1"/>
            </p:cNvSpPr>
            <p:nvPr/>
          </p:nvSpPr>
          <p:spPr bwMode="auto">
            <a:xfrm>
              <a:off x="5346565" y="475167"/>
              <a:ext cx="627063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0D</a:t>
              </a:r>
            </a:p>
          </p:txBody>
        </p:sp>
        <p:sp>
          <p:nvSpPr>
            <p:cNvPr id="192" name="Rectangle 107"/>
            <p:cNvSpPr>
              <a:spLocks noChangeArrowheads="1"/>
            </p:cNvSpPr>
            <p:nvPr/>
          </p:nvSpPr>
          <p:spPr bwMode="auto">
            <a:xfrm>
              <a:off x="4721090" y="475167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09</a:t>
              </a:r>
            </a:p>
          </p:txBody>
        </p:sp>
        <p:sp>
          <p:nvSpPr>
            <p:cNvPr id="193" name="Rectangle 108"/>
            <p:cNvSpPr>
              <a:spLocks noChangeArrowheads="1"/>
            </p:cNvSpPr>
            <p:nvPr/>
          </p:nvSpPr>
          <p:spPr bwMode="auto">
            <a:xfrm>
              <a:off x="4092440" y="475167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94" name="Rectangle 109"/>
            <p:cNvSpPr>
              <a:spLocks noChangeArrowheads="1"/>
            </p:cNvSpPr>
            <p:nvPr/>
          </p:nvSpPr>
          <p:spPr bwMode="auto">
            <a:xfrm>
              <a:off x="3466965" y="475167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95" name="Rectangle 110"/>
            <p:cNvSpPr>
              <a:spLocks noChangeArrowheads="1"/>
            </p:cNvSpPr>
            <p:nvPr/>
          </p:nvSpPr>
          <p:spPr bwMode="auto">
            <a:xfrm>
              <a:off x="2836727" y="475167"/>
              <a:ext cx="630238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03</a:t>
              </a:r>
            </a:p>
          </p:txBody>
        </p:sp>
        <p:sp>
          <p:nvSpPr>
            <p:cNvPr id="196" name="Rectangle 111"/>
            <p:cNvSpPr>
              <a:spLocks noChangeArrowheads="1"/>
            </p:cNvSpPr>
            <p:nvPr/>
          </p:nvSpPr>
          <p:spPr bwMode="auto">
            <a:xfrm>
              <a:off x="2211252" y="475167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197" name="Rectangle 112"/>
            <p:cNvSpPr>
              <a:spLocks noChangeArrowheads="1"/>
            </p:cNvSpPr>
            <p:nvPr/>
          </p:nvSpPr>
          <p:spPr bwMode="auto">
            <a:xfrm>
              <a:off x="9739177" y="14972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198" name="Rectangle 113"/>
            <p:cNvSpPr>
              <a:spLocks noChangeArrowheads="1"/>
            </p:cNvSpPr>
            <p:nvPr/>
          </p:nvSpPr>
          <p:spPr bwMode="auto">
            <a:xfrm>
              <a:off x="9108940" y="149729"/>
              <a:ext cx="630238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PPN</a:t>
              </a:r>
            </a:p>
          </p:txBody>
        </p:sp>
        <p:sp>
          <p:nvSpPr>
            <p:cNvPr id="199" name="Rectangle 114"/>
            <p:cNvSpPr>
              <a:spLocks noChangeArrowheads="1"/>
            </p:cNvSpPr>
            <p:nvPr/>
          </p:nvSpPr>
          <p:spPr bwMode="auto">
            <a:xfrm>
              <a:off x="8483465" y="14972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200" name="Rectangle 115"/>
            <p:cNvSpPr>
              <a:spLocks noChangeArrowheads="1"/>
            </p:cNvSpPr>
            <p:nvPr/>
          </p:nvSpPr>
          <p:spPr bwMode="auto">
            <a:xfrm>
              <a:off x="7854815" y="149729"/>
              <a:ext cx="628650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201" name="Rectangle 116"/>
            <p:cNvSpPr>
              <a:spLocks noChangeArrowheads="1"/>
            </p:cNvSpPr>
            <p:nvPr/>
          </p:nvSpPr>
          <p:spPr bwMode="auto">
            <a:xfrm>
              <a:off x="7229340" y="14972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PPN</a:t>
              </a:r>
            </a:p>
          </p:txBody>
        </p:sp>
        <p:sp>
          <p:nvSpPr>
            <p:cNvPr id="202" name="Rectangle 117"/>
            <p:cNvSpPr>
              <a:spLocks noChangeArrowheads="1"/>
            </p:cNvSpPr>
            <p:nvPr/>
          </p:nvSpPr>
          <p:spPr bwMode="auto">
            <a:xfrm>
              <a:off x="6602277" y="149729"/>
              <a:ext cx="627063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203" name="Rectangle 118"/>
            <p:cNvSpPr>
              <a:spLocks noChangeArrowheads="1"/>
            </p:cNvSpPr>
            <p:nvPr/>
          </p:nvSpPr>
          <p:spPr bwMode="auto">
            <a:xfrm>
              <a:off x="5973627" y="149729"/>
              <a:ext cx="628650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204" name="Rectangle 119"/>
            <p:cNvSpPr>
              <a:spLocks noChangeArrowheads="1"/>
            </p:cNvSpPr>
            <p:nvPr/>
          </p:nvSpPr>
          <p:spPr bwMode="auto">
            <a:xfrm>
              <a:off x="5346565" y="149729"/>
              <a:ext cx="627063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PPN</a:t>
              </a:r>
            </a:p>
          </p:txBody>
        </p:sp>
        <p:sp>
          <p:nvSpPr>
            <p:cNvPr id="205" name="Rectangle 120"/>
            <p:cNvSpPr>
              <a:spLocks noChangeArrowheads="1"/>
            </p:cNvSpPr>
            <p:nvPr/>
          </p:nvSpPr>
          <p:spPr bwMode="auto">
            <a:xfrm>
              <a:off x="4721090" y="14972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206" name="Rectangle 121"/>
            <p:cNvSpPr>
              <a:spLocks noChangeArrowheads="1"/>
            </p:cNvSpPr>
            <p:nvPr/>
          </p:nvSpPr>
          <p:spPr bwMode="auto">
            <a:xfrm>
              <a:off x="4092440" y="149729"/>
              <a:ext cx="628650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207" name="Rectangle 122"/>
            <p:cNvSpPr>
              <a:spLocks noChangeArrowheads="1"/>
            </p:cNvSpPr>
            <p:nvPr/>
          </p:nvSpPr>
          <p:spPr bwMode="auto">
            <a:xfrm>
              <a:off x="3466965" y="14972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PPN</a:t>
              </a:r>
            </a:p>
          </p:txBody>
        </p:sp>
        <p:sp>
          <p:nvSpPr>
            <p:cNvPr id="208" name="Rectangle 123"/>
            <p:cNvSpPr>
              <a:spLocks noChangeArrowheads="1"/>
            </p:cNvSpPr>
            <p:nvPr/>
          </p:nvSpPr>
          <p:spPr bwMode="auto">
            <a:xfrm>
              <a:off x="2836727" y="149729"/>
              <a:ext cx="630238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209" name="Rectangle 124"/>
            <p:cNvSpPr>
              <a:spLocks noChangeArrowheads="1"/>
            </p:cNvSpPr>
            <p:nvPr/>
          </p:nvSpPr>
          <p:spPr bwMode="auto">
            <a:xfrm>
              <a:off x="2211252" y="14972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Set</a:t>
              </a:r>
            </a:p>
          </p:txBody>
        </p:sp>
        <p:sp>
          <p:nvSpPr>
            <p:cNvPr id="210" name="Line 125"/>
            <p:cNvSpPr>
              <a:spLocks noChangeShapeType="1"/>
            </p:cNvSpPr>
            <p:nvPr/>
          </p:nvSpPr>
          <p:spPr bwMode="auto">
            <a:xfrm>
              <a:off x="2211252" y="475167"/>
              <a:ext cx="8153401" cy="1588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i="1">
                <a:solidFill>
                  <a:srgbClr val="990000"/>
                </a:solidFill>
              </a:endParaRPr>
            </a:p>
          </p:txBody>
        </p:sp>
        <p:sp>
          <p:nvSpPr>
            <p:cNvPr id="211" name="Line 126"/>
            <p:cNvSpPr>
              <a:spLocks noChangeShapeType="1"/>
            </p:cNvSpPr>
            <p:nvPr/>
          </p:nvSpPr>
          <p:spPr bwMode="auto">
            <a:xfrm>
              <a:off x="2211252" y="800604"/>
              <a:ext cx="8153401" cy="1588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2" name="Line 127"/>
            <p:cNvSpPr>
              <a:spLocks noChangeShapeType="1"/>
            </p:cNvSpPr>
            <p:nvPr/>
          </p:nvSpPr>
          <p:spPr bwMode="auto">
            <a:xfrm>
              <a:off x="2211252" y="1124454"/>
              <a:ext cx="8153401" cy="1588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3" name="Line 128"/>
            <p:cNvSpPr>
              <a:spLocks noChangeShapeType="1"/>
            </p:cNvSpPr>
            <p:nvPr/>
          </p:nvSpPr>
          <p:spPr bwMode="auto">
            <a:xfrm>
              <a:off x="2211252" y="1449892"/>
              <a:ext cx="8153401" cy="1588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4" name="Line 129"/>
            <p:cNvSpPr>
              <a:spLocks noChangeShapeType="1"/>
            </p:cNvSpPr>
            <p:nvPr/>
          </p:nvSpPr>
          <p:spPr bwMode="auto">
            <a:xfrm>
              <a:off x="3466965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5" name="Line 130"/>
            <p:cNvSpPr>
              <a:spLocks noChangeShapeType="1"/>
            </p:cNvSpPr>
            <p:nvPr/>
          </p:nvSpPr>
          <p:spPr bwMode="auto">
            <a:xfrm>
              <a:off x="4092440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6" name="Line 131"/>
            <p:cNvSpPr>
              <a:spLocks noChangeShapeType="1"/>
            </p:cNvSpPr>
            <p:nvPr/>
          </p:nvSpPr>
          <p:spPr bwMode="auto">
            <a:xfrm>
              <a:off x="5346565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7" name="Line 132"/>
            <p:cNvSpPr>
              <a:spLocks noChangeShapeType="1"/>
            </p:cNvSpPr>
            <p:nvPr/>
          </p:nvSpPr>
          <p:spPr bwMode="auto">
            <a:xfrm>
              <a:off x="5973627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8" name="Line 133"/>
            <p:cNvSpPr>
              <a:spLocks noChangeShapeType="1"/>
            </p:cNvSpPr>
            <p:nvPr/>
          </p:nvSpPr>
          <p:spPr bwMode="auto">
            <a:xfrm>
              <a:off x="7229340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19" name="Line 134"/>
            <p:cNvSpPr>
              <a:spLocks noChangeShapeType="1"/>
            </p:cNvSpPr>
            <p:nvPr/>
          </p:nvSpPr>
          <p:spPr bwMode="auto">
            <a:xfrm>
              <a:off x="7854815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0" name="Line 135"/>
            <p:cNvSpPr>
              <a:spLocks noChangeShapeType="1"/>
            </p:cNvSpPr>
            <p:nvPr/>
          </p:nvSpPr>
          <p:spPr bwMode="auto">
            <a:xfrm>
              <a:off x="9108940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1" name="Line 136"/>
            <p:cNvSpPr>
              <a:spLocks noChangeShapeType="1"/>
            </p:cNvSpPr>
            <p:nvPr/>
          </p:nvSpPr>
          <p:spPr bwMode="auto">
            <a:xfrm>
              <a:off x="9739177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2" name="Line 137"/>
            <p:cNvSpPr>
              <a:spLocks noChangeShapeType="1"/>
            </p:cNvSpPr>
            <p:nvPr/>
          </p:nvSpPr>
          <p:spPr bwMode="auto">
            <a:xfrm>
              <a:off x="2836727" y="14972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3" name="Line 138"/>
            <p:cNvSpPr>
              <a:spLocks noChangeShapeType="1"/>
            </p:cNvSpPr>
            <p:nvPr/>
          </p:nvSpPr>
          <p:spPr bwMode="auto">
            <a:xfrm>
              <a:off x="4721090" y="14972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4" name="Line 139"/>
            <p:cNvSpPr>
              <a:spLocks noChangeShapeType="1"/>
            </p:cNvSpPr>
            <p:nvPr/>
          </p:nvSpPr>
          <p:spPr bwMode="auto">
            <a:xfrm>
              <a:off x="2211252" y="14972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5" name="Line 140"/>
            <p:cNvSpPr>
              <a:spLocks noChangeShapeType="1"/>
            </p:cNvSpPr>
            <p:nvPr/>
          </p:nvSpPr>
          <p:spPr bwMode="auto">
            <a:xfrm>
              <a:off x="6602277" y="14972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6" name="Line 141"/>
            <p:cNvSpPr>
              <a:spLocks noChangeShapeType="1"/>
            </p:cNvSpPr>
            <p:nvPr/>
          </p:nvSpPr>
          <p:spPr bwMode="auto">
            <a:xfrm>
              <a:off x="8483465" y="14972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7" name="Line 142"/>
            <p:cNvSpPr>
              <a:spLocks noChangeShapeType="1"/>
            </p:cNvSpPr>
            <p:nvPr/>
          </p:nvSpPr>
          <p:spPr bwMode="auto">
            <a:xfrm>
              <a:off x="2211252" y="149729"/>
              <a:ext cx="8153401" cy="1588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i="1">
                <a:solidFill>
                  <a:srgbClr val="990000"/>
                </a:solidFill>
              </a:endParaRPr>
            </a:p>
          </p:txBody>
        </p:sp>
        <p:sp>
          <p:nvSpPr>
            <p:cNvPr id="228" name="Line 143"/>
            <p:cNvSpPr>
              <a:spLocks noChangeShapeType="1"/>
            </p:cNvSpPr>
            <p:nvPr/>
          </p:nvSpPr>
          <p:spPr bwMode="auto">
            <a:xfrm>
              <a:off x="10364653" y="14972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" name="Line 144"/>
            <p:cNvSpPr>
              <a:spLocks noChangeShapeType="1"/>
            </p:cNvSpPr>
            <p:nvPr/>
          </p:nvSpPr>
          <p:spPr bwMode="auto">
            <a:xfrm>
              <a:off x="2211252" y="1775330"/>
              <a:ext cx="8153401" cy="1588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35841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669448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Simple Memory System TLB</a:t>
            </a:r>
          </a:p>
        </p:txBody>
      </p:sp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1179512"/>
            <a:ext cx="8307387" cy="877888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16 entries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4-way associative</a:t>
            </a:r>
          </a:p>
          <a:p>
            <a:pPr lvl="1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2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 lvl="1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  <p:sp>
        <p:nvSpPr>
          <p:cNvPr id="35846" name="Rectangle 6"/>
          <p:cNvSpPr>
            <a:spLocks noChangeArrowheads="1"/>
          </p:cNvSpPr>
          <p:nvPr/>
        </p:nvSpPr>
        <p:spPr bwMode="auto">
          <a:xfrm>
            <a:off x="1125538" y="2714625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47" name="Rectangle 7"/>
          <p:cNvSpPr>
            <a:spLocks noChangeArrowheads="1"/>
          </p:cNvSpPr>
          <p:nvPr/>
        </p:nvSpPr>
        <p:spPr bwMode="auto">
          <a:xfrm>
            <a:off x="1125538" y="24098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13</a:t>
            </a:r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>
            <a:off x="1612900" y="2714625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50" name="Rectangle 10"/>
          <p:cNvSpPr>
            <a:spLocks noChangeArrowheads="1"/>
          </p:cNvSpPr>
          <p:nvPr/>
        </p:nvSpPr>
        <p:spPr bwMode="auto">
          <a:xfrm>
            <a:off x="1612900" y="24098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12</a:t>
            </a:r>
          </a:p>
        </p:txBody>
      </p:sp>
      <p:sp>
        <p:nvSpPr>
          <p:cNvPr id="35852" name="Rectangle 12"/>
          <p:cNvSpPr>
            <a:spLocks noChangeArrowheads="1"/>
          </p:cNvSpPr>
          <p:nvPr/>
        </p:nvSpPr>
        <p:spPr bwMode="auto">
          <a:xfrm>
            <a:off x="2100263" y="2714625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53" name="Rectangle 13"/>
          <p:cNvSpPr>
            <a:spLocks noChangeArrowheads="1"/>
          </p:cNvSpPr>
          <p:nvPr/>
        </p:nvSpPr>
        <p:spPr bwMode="auto">
          <a:xfrm>
            <a:off x="2100263" y="24098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11</a:t>
            </a:r>
          </a:p>
        </p:txBody>
      </p:sp>
      <p:sp>
        <p:nvSpPr>
          <p:cNvPr id="35855" name="Rectangle 15"/>
          <p:cNvSpPr>
            <a:spLocks noChangeArrowheads="1"/>
          </p:cNvSpPr>
          <p:nvPr/>
        </p:nvSpPr>
        <p:spPr bwMode="auto">
          <a:xfrm>
            <a:off x="2587625" y="2714625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56" name="Rectangle 16"/>
          <p:cNvSpPr>
            <a:spLocks noChangeArrowheads="1"/>
          </p:cNvSpPr>
          <p:nvPr/>
        </p:nvSpPr>
        <p:spPr bwMode="auto">
          <a:xfrm>
            <a:off x="2587625" y="24098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10</a:t>
            </a:r>
          </a:p>
        </p:txBody>
      </p:sp>
      <p:sp>
        <p:nvSpPr>
          <p:cNvPr id="35858" name="Rectangle 18"/>
          <p:cNvSpPr>
            <a:spLocks noChangeArrowheads="1"/>
          </p:cNvSpPr>
          <p:nvPr/>
        </p:nvSpPr>
        <p:spPr bwMode="auto">
          <a:xfrm>
            <a:off x="3074988" y="2714625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59" name="Rectangle 19"/>
          <p:cNvSpPr>
            <a:spLocks noChangeArrowheads="1"/>
          </p:cNvSpPr>
          <p:nvPr/>
        </p:nvSpPr>
        <p:spPr bwMode="auto">
          <a:xfrm>
            <a:off x="3074988" y="24098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9</a:t>
            </a:r>
          </a:p>
        </p:txBody>
      </p:sp>
      <p:sp>
        <p:nvSpPr>
          <p:cNvPr id="35861" name="Rectangle 21"/>
          <p:cNvSpPr>
            <a:spLocks noChangeArrowheads="1"/>
          </p:cNvSpPr>
          <p:nvPr/>
        </p:nvSpPr>
        <p:spPr bwMode="auto">
          <a:xfrm>
            <a:off x="3562350" y="2714625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62" name="Rectangle 22"/>
          <p:cNvSpPr>
            <a:spLocks noChangeArrowheads="1"/>
          </p:cNvSpPr>
          <p:nvPr/>
        </p:nvSpPr>
        <p:spPr bwMode="auto">
          <a:xfrm>
            <a:off x="3562350" y="24098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8</a:t>
            </a:r>
          </a:p>
        </p:txBody>
      </p:sp>
      <p:sp>
        <p:nvSpPr>
          <p:cNvPr id="35864" name="Rectangle 24"/>
          <p:cNvSpPr>
            <a:spLocks noChangeArrowheads="1"/>
          </p:cNvSpPr>
          <p:nvPr/>
        </p:nvSpPr>
        <p:spPr bwMode="auto">
          <a:xfrm>
            <a:off x="4049713" y="2714625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65" name="Rectangle 25"/>
          <p:cNvSpPr>
            <a:spLocks noChangeArrowheads="1"/>
          </p:cNvSpPr>
          <p:nvPr/>
        </p:nvSpPr>
        <p:spPr bwMode="auto">
          <a:xfrm>
            <a:off x="4049713" y="24098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7</a:t>
            </a:r>
          </a:p>
        </p:txBody>
      </p:sp>
      <p:sp>
        <p:nvSpPr>
          <p:cNvPr id="35867" name="Rectangle 27"/>
          <p:cNvSpPr>
            <a:spLocks noChangeArrowheads="1"/>
          </p:cNvSpPr>
          <p:nvPr/>
        </p:nvSpPr>
        <p:spPr bwMode="auto">
          <a:xfrm>
            <a:off x="4537075" y="2714625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68" name="Rectangle 28"/>
          <p:cNvSpPr>
            <a:spLocks noChangeArrowheads="1"/>
          </p:cNvSpPr>
          <p:nvPr/>
        </p:nvSpPr>
        <p:spPr bwMode="auto">
          <a:xfrm>
            <a:off x="4537075" y="24098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6</a:t>
            </a:r>
          </a:p>
        </p:txBody>
      </p:sp>
      <p:sp>
        <p:nvSpPr>
          <p:cNvPr id="35870" name="Rectangle 30"/>
          <p:cNvSpPr>
            <a:spLocks noChangeArrowheads="1"/>
          </p:cNvSpPr>
          <p:nvPr/>
        </p:nvSpPr>
        <p:spPr bwMode="auto">
          <a:xfrm>
            <a:off x="5024438" y="27146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71" name="Rectangle 31"/>
          <p:cNvSpPr>
            <a:spLocks noChangeArrowheads="1"/>
          </p:cNvSpPr>
          <p:nvPr/>
        </p:nvSpPr>
        <p:spPr bwMode="auto">
          <a:xfrm>
            <a:off x="5024438" y="24098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5</a:t>
            </a:r>
          </a:p>
        </p:txBody>
      </p:sp>
      <p:sp>
        <p:nvSpPr>
          <p:cNvPr id="35873" name="Rectangle 33"/>
          <p:cNvSpPr>
            <a:spLocks noChangeArrowheads="1"/>
          </p:cNvSpPr>
          <p:nvPr/>
        </p:nvSpPr>
        <p:spPr bwMode="auto">
          <a:xfrm>
            <a:off x="5511800" y="27146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74" name="Rectangle 34"/>
          <p:cNvSpPr>
            <a:spLocks noChangeArrowheads="1"/>
          </p:cNvSpPr>
          <p:nvPr/>
        </p:nvSpPr>
        <p:spPr bwMode="auto">
          <a:xfrm>
            <a:off x="5511800" y="24098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4</a:t>
            </a:r>
          </a:p>
        </p:txBody>
      </p:sp>
      <p:sp>
        <p:nvSpPr>
          <p:cNvPr id="35876" name="Rectangle 36"/>
          <p:cNvSpPr>
            <a:spLocks noChangeArrowheads="1"/>
          </p:cNvSpPr>
          <p:nvPr/>
        </p:nvSpPr>
        <p:spPr bwMode="auto">
          <a:xfrm>
            <a:off x="5999163" y="27146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77" name="Rectangle 37"/>
          <p:cNvSpPr>
            <a:spLocks noChangeArrowheads="1"/>
          </p:cNvSpPr>
          <p:nvPr/>
        </p:nvSpPr>
        <p:spPr bwMode="auto">
          <a:xfrm>
            <a:off x="5999163" y="24098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3</a:t>
            </a:r>
          </a:p>
        </p:txBody>
      </p:sp>
      <p:sp>
        <p:nvSpPr>
          <p:cNvPr id="35879" name="Rectangle 39"/>
          <p:cNvSpPr>
            <a:spLocks noChangeArrowheads="1"/>
          </p:cNvSpPr>
          <p:nvPr/>
        </p:nvSpPr>
        <p:spPr bwMode="auto">
          <a:xfrm>
            <a:off x="6486525" y="27146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80" name="Rectangle 40"/>
          <p:cNvSpPr>
            <a:spLocks noChangeArrowheads="1"/>
          </p:cNvSpPr>
          <p:nvPr/>
        </p:nvSpPr>
        <p:spPr bwMode="auto">
          <a:xfrm>
            <a:off x="6486525" y="24098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2</a:t>
            </a:r>
          </a:p>
        </p:txBody>
      </p:sp>
      <p:sp>
        <p:nvSpPr>
          <p:cNvPr id="35882" name="Rectangle 42"/>
          <p:cNvSpPr>
            <a:spLocks noChangeArrowheads="1"/>
          </p:cNvSpPr>
          <p:nvPr/>
        </p:nvSpPr>
        <p:spPr bwMode="auto">
          <a:xfrm>
            <a:off x="6973888" y="27146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83" name="Rectangle 43"/>
          <p:cNvSpPr>
            <a:spLocks noChangeArrowheads="1"/>
          </p:cNvSpPr>
          <p:nvPr/>
        </p:nvSpPr>
        <p:spPr bwMode="auto">
          <a:xfrm>
            <a:off x="6973888" y="24098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</a:t>
            </a:r>
          </a:p>
        </p:txBody>
      </p:sp>
      <p:sp>
        <p:nvSpPr>
          <p:cNvPr id="35885" name="Rectangle 45"/>
          <p:cNvSpPr>
            <a:spLocks noChangeArrowheads="1"/>
          </p:cNvSpPr>
          <p:nvPr/>
        </p:nvSpPr>
        <p:spPr bwMode="auto">
          <a:xfrm>
            <a:off x="7461250" y="27146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5886" name="Rectangle 46"/>
          <p:cNvSpPr>
            <a:spLocks noChangeArrowheads="1"/>
          </p:cNvSpPr>
          <p:nvPr/>
        </p:nvSpPr>
        <p:spPr bwMode="auto">
          <a:xfrm>
            <a:off x="7461250" y="24098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5024437" y="3171296"/>
            <a:ext cx="2924175" cy="333375"/>
            <a:chOff x="3061" y="2140"/>
            <a:chExt cx="1842" cy="210"/>
          </a:xfrm>
        </p:grpSpPr>
        <p:sp>
          <p:nvSpPr>
            <p:cNvPr id="35888" name="Line 48"/>
            <p:cNvSpPr>
              <a:spLocks noChangeShapeType="1"/>
            </p:cNvSpPr>
            <p:nvPr/>
          </p:nvSpPr>
          <p:spPr bwMode="auto">
            <a:xfrm>
              <a:off x="3061" y="2231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889" name="Text Box 49"/>
            <p:cNvSpPr txBox="1">
              <a:spLocks noChangeArrowheads="1"/>
            </p:cNvSpPr>
            <p:nvPr/>
          </p:nvSpPr>
          <p:spPr bwMode="auto">
            <a:xfrm>
              <a:off x="3768" y="2140"/>
              <a:ext cx="37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VPO</a:t>
              </a:r>
            </a:p>
          </p:txBody>
        </p:sp>
      </p:grp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1117071" y="3171825"/>
            <a:ext cx="3916362" cy="333375"/>
            <a:chOff x="605" y="2135"/>
            <a:chExt cx="2467" cy="210"/>
          </a:xfrm>
        </p:grpSpPr>
        <p:sp>
          <p:nvSpPr>
            <p:cNvPr id="35891" name="Line 51"/>
            <p:cNvSpPr>
              <a:spLocks noChangeShapeType="1"/>
            </p:cNvSpPr>
            <p:nvPr/>
          </p:nvSpPr>
          <p:spPr bwMode="auto">
            <a:xfrm>
              <a:off x="605" y="2226"/>
              <a:ext cx="2467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892" name="Text Box 52"/>
            <p:cNvSpPr txBox="1">
              <a:spLocks noChangeArrowheads="1"/>
            </p:cNvSpPr>
            <p:nvPr/>
          </p:nvSpPr>
          <p:spPr bwMode="auto">
            <a:xfrm>
              <a:off x="1553" y="2135"/>
              <a:ext cx="374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VPN</a:t>
              </a:r>
            </a:p>
          </p:txBody>
        </p:sp>
      </p:grpSp>
      <p:grpSp>
        <p:nvGrpSpPr>
          <p:cNvPr id="4" name="Group 53"/>
          <p:cNvGrpSpPr>
            <a:grpSpLocks/>
          </p:cNvGrpSpPr>
          <p:nvPr/>
        </p:nvGrpSpPr>
        <p:grpSpPr bwMode="auto">
          <a:xfrm>
            <a:off x="4046538" y="2148416"/>
            <a:ext cx="992187" cy="306388"/>
            <a:chOff x="2445" y="1501"/>
            <a:chExt cx="625" cy="193"/>
          </a:xfrm>
        </p:grpSpPr>
        <p:sp>
          <p:nvSpPr>
            <p:cNvPr id="35894" name="Line 54"/>
            <p:cNvSpPr>
              <a:spLocks noChangeShapeType="1"/>
            </p:cNvSpPr>
            <p:nvPr/>
          </p:nvSpPr>
          <p:spPr bwMode="auto">
            <a:xfrm>
              <a:off x="2445" y="1579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895" name="Text Box 55"/>
            <p:cNvSpPr txBox="1">
              <a:spLocks noChangeArrowheads="1"/>
            </p:cNvSpPr>
            <p:nvPr/>
          </p:nvSpPr>
          <p:spPr bwMode="auto">
            <a:xfrm>
              <a:off x="2586" y="1501"/>
              <a:ext cx="340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TLBI</a:t>
              </a:r>
            </a:p>
          </p:txBody>
        </p:sp>
      </p:grpSp>
      <p:grpSp>
        <p:nvGrpSpPr>
          <p:cNvPr id="5" name="Group 56"/>
          <p:cNvGrpSpPr>
            <a:grpSpLocks/>
          </p:cNvGrpSpPr>
          <p:nvPr/>
        </p:nvGrpSpPr>
        <p:grpSpPr bwMode="auto">
          <a:xfrm>
            <a:off x="1125538" y="2144712"/>
            <a:ext cx="2925762" cy="306388"/>
            <a:chOff x="605" y="1488"/>
            <a:chExt cx="1843" cy="193"/>
          </a:xfrm>
        </p:grpSpPr>
        <p:sp>
          <p:nvSpPr>
            <p:cNvPr id="35897" name="Line 57"/>
            <p:cNvSpPr>
              <a:spLocks noChangeShapeType="1"/>
            </p:cNvSpPr>
            <p:nvPr/>
          </p:nvSpPr>
          <p:spPr bwMode="auto">
            <a:xfrm>
              <a:off x="605" y="1566"/>
              <a:ext cx="184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898" name="Text Box 58"/>
            <p:cNvSpPr txBox="1">
              <a:spLocks noChangeArrowheads="1"/>
            </p:cNvSpPr>
            <p:nvPr/>
          </p:nvSpPr>
          <p:spPr bwMode="auto">
            <a:xfrm>
              <a:off x="1387" y="1488"/>
              <a:ext cx="367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TLBT</a:t>
              </a: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1129453" y="2714625"/>
            <a:ext cx="3898900" cy="304800"/>
            <a:chOff x="1277938" y="2932113"/>
            <a:chExt cx="3898900" cy="304800"/>
          </a:xfrm>
        </p:grpSpPr>
        <p:sp>
          <p:nvSpPr>
            <p:cNvPr id="129" name="Rectangle 6"/>
            <p:cNvSpPr>
              <a:spLocks noChangeArrowheads="1"/>
            </p:cNvSpPr>
            <p:nvPr/>
          </p:nvSpPr>
          <p:spPr bwMode="auto">
            <a:xfrm>
              <a:off x="1277938" y="2932113"/>
              <a:ext cx="487363" cy="3048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lvl="0" algn="ctr"/>
              <a:r>
                <a:rPr lang="en-US" sz="2000" dirty="0">
                  <a:solidFill>
                    <a:srgbClr val="0070C0"/>
                  </a:solidFill>
                  <a:latin typeface="Calibri"/>
                </a:rPr>
                <a:t>0</a:t>
              </a:r>
            </a:p>
          </p:txBody>
        </p:sp>
        <p:sp>
          <p:nvSpPr>
            <p:cNvPr id="130" name="Rectangle 9"/>
            <p:cNvSpPr>
              <a:spLocks noChangeArrowheads="1"/>
            </p:cNvSpPr>
            <p:nvPr/>
          </p:nvSpPr>
          <p:spPr bwMode="auto">
            <a:xfrm>
              <a:off x="1765300" y="2932113"/>
              <a:ext cx="487363" cy="3048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lvl="0" algn="ctr"/>
              <a:r>
                <a:rPr lang="en-US" sz="2000" dirty="0">
                  <a:solidFill>
                    <a:srgbClr val="0070C0"/>
                  </a:solidFill>
                  <a:latin typeface="Calibri"/>
                </a:rPr>
                <a:t>0</a:t>
              </a:r>
            </a:p>
          </p:txBody>
        </p:sp>
        <p:sp>
          <p:nvSpPr>
            <p:cNvPr id="131" name="Rectangle 12"/>
            <p:cNvSpPr>
              <a:spLocks noChangeArrowheads="1"/>
            </p:cNvSpPr>
            <p:nvPr/>
          </p:nvSpPr>
          <p:spPr bwMode="auto">
            <a:xfrm>
              <a:off x="2252663" y="2932113"/>
              <a:ext cx="487363" cy="3048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lvl="0" algn="ctr"/>
              <a:r>
                <a:rPr lang="en-US" sz="2000" dirty="0">
                  <a:solidFill>
                    <a:srgbClr val="0070C0"/>
                  </a:solidFill>
                  <a:latin typeface="Calibri"/>
                </a:rPr>
                <a:t>0</a:t>
              </a:r>
            </a:p>
          </p:txBody>
        </p:sp>
        <p:sp>
          <p:nvSpPr>
            <p:cNvPr id="132" name="Rectangle 15"/>
            <p:cNvSpPr>
              <a:spLocks noChangeArrowheads="1"/>
            </p:cNvSpPr>
            <p:nvPr/>
          </p:nvSpPr>
          <p:spPr bwMode="auto">
            <a:xfrm>
              <a:off x="2740025" y="2932113"/>
              <a:ext cx="487363" cy="3048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lvl="0" algn="ctr"/>
              <a:r>
                <a:rPr lang="en-US" sz="2000" dirty="0">
                  <a:solidFill>
                    <a:srgbClr val="0070C0"/>
                  </a:solidFill>
                  <a:latin typeface="Calibri"/>
                </a:rPr>
                <a:t>0</a:t>
              </a:r>
            </a:p>
          </p:txBody>
        </p:sp>
        <p:sp>
          <p:nvSpPr>
            <p:cNvPr id="133" name="Rectangle 18"/>
            <p:cNvSpPr>
              <a:spLocks noChangeArrowheads="1"/>
            </p:cNvSpPr>
            <p:nvPr/>
          </p:nvSpPr>
          <p:spPr bwMode="auto">
            <a:xfrm>
              <a:off x="3227388" y="2932113"/>
              <a:ext cx="487363" cy="3048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lvl="0" algn="ctr"/>
              <a:r>
                <a:rPr lang="en-US" sz="2000" dirty="0">
                  <a:solidFill>
                    <a:srgbClr val="0070C0"/>
                  </a:solidFill>
                  <a:latin typeface="Calibri"/>
                </a:rPr>
                <a:t>1</a:t>
              </a:r>
            </a:p>
          </p:txBody>
        </p:sp>
        <p:sp>
          <p:nvSpPr>
            <p:cNvPr id="134" name="Rectangle 21"/>
            <p:cNvSpPr>
              <a:spLocks noChangeArrowheads="1"/>
            </p:cNvSpPr>
            <p:nvPr/>
          </p:nvSpPr>
          <p:spPr bwMode="auto">
            <a:xfrm>
              <a:off x="3714750" y="2932113"/>
              <a:ext cx="487363" cy="30480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lvl="0" algn="ctr"/>
              <a:r>
                <a:rPr lang="en-US" sz="2000" dirty="0">
                  <a:solidFill>
                    <a:srgbClr val="0070C0"/>
                  </a:solidFill>
                  <a:latin typeface="Calibri"/>
                </a:rPr>
                <a:t>1</a:t>
              </a:r>
            </a:p>
          </p:txBody>
        </p:sp>
        <p:sp>
          <p:nvSpPr>
            <p:cNvPr id="135" name="Rectangle 24"/>
            <p:cNvSpPr>
              <a:spLocks noChangeArrowheads="1"/>
            </p:cNvSpPr>
            <p:nvPr/>
          </p:nvSpPr>
          <p:spPr bwMode="auto">
            <a:xfrm>
              <a:off x="4202113" y="2932113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lvl="0" algn="ctr"/>
              <a:r>
                <a:rPr lang="en-US" sz="2000" dirty="0">
                  <a:solidFill>
                    <a:srgbClr val="00B050"/>
                  </a:solidFill>
                  <a:latin typeface="Calibri"/>
                </a:rPr>
                <a:t>0</a:t>
              </a:r>
            </a:p>
          </p:txBody>
        </p:sp>
        <p:sp>
          <p:nvSpPr>
            <p:cNvPr id="136" name="Rectangle 27"/>
            <p:cNvSpPr>
              <a:spLocks noChangeArrowheads="1"/>
            </p:cNvSpPr>
            <p:nvPr/>
          </p:nvSpPr>
          <p:spPr bwMode="auto">
            <a:xfrm>
              <a:off x="4689475" y="2932113"/>
              <a:ext cx="487363" cy="304800"/>
            </a:xfrm>
            <a:prstGeom prst="rect">
              <a:avLst/>
            </a:prstGeom>
            <a:solidFill>
              <a:schemeClr val="bg1">
                <a:lumMod val="95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000" dirty="0">
                  <a:solidFill>
                    <a:srgbClr val="00B050"/>
                  </a:solidFill>
                  <a:latin typeface="+mj-lt"/>
                </a:rPr>
                <a:t>1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70865" y="4761971"/>
            <a:ext cx="8154989" cy="1627189"/>
            <a:chOff x="512550" y="4728659"/>
            <a:chExt cx="8154989" cy="1627189"/>
          </a:xfrm>
        </p:grpSpPr>
        <p:sp>
          <p:nvSpPr>
            <p:cNvPr id="35900" name="Rectangle 60"/>
            <p:cNvSpPr>
              <a:spLocks noChangeArrowheads="1"/>
            </p:cNvSpPr>
            <p:nvPr/>
          </p:nvSpPr>
          <p:spPr bwMode="auto">
            <a:xfrm>
              <a:off x="8040475" y="6028822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5901" name="Rectangle 61"/>
            <p:cNvSpPr>
              <a:spLocks noChangeArrowheads="1"/>
            </p:cNvSpPr>
            <p:nvPr/>
          </p:nvSpPr>
          <p:spPr bwMode="auto">
            <a:xfrm>
              <a:off x="7410238" y="6028822"/>
              <a:ext cx="630238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35902" name="Rectangle 62"/>
            <p:cNvSpPr>
              <a:spLocks noChangeArrowheads="1"/>
            </p:cNvSpPr>
            <p:nvPr/>
          </p:nvSpPr>
          <p:spPr bwMode="auto">
            <a:xfrm>
              <a:off x="6784763" y="6028822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02</a:t>
              </a:r>
            </a:p>
          </p:txBody>
        </p:sp>
        <p:sp>
          <p:nvSpPr>
            <p:cNvPr id="35903" name="Rectangle 63"/>
            <p:cNvSpPr>
              <a:spLocks noChangeArrowheads="1"/>
            </p:cNvSpPr>
            <p:nvPr/>
          </p:nvSpPr>
          <p:spPr bwMode="auto">
            <a:xfrm>
              <a:off x="6156113" y="6028822"/>
              <a:ext cx="628650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5904" name="Rectangle 64"/>
            <p:cNvSpPr>
              <a:spLocks noChangeArrowheads="1"/>
            </p:cNvSpPr>
            <p:nvPr/>
          </p:nvSpPr>
          <p:spPr bwMode="auto">
            <a:xfrm>
              <a:off x="5530638" y="6028822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34</a:t>
              </a:r>
            </a:p>
          </p:txBody>
        </p:sp>
        <p:sp>
          <p:nvSpPr>
            <p:cNvPr id="35905" name="Rectangle 65"/>
            <p:cNvSpPr>
              <a:spLocks noChangeArrowheads="1"/>
            </p:cNvSpPr>
            <p:nvPr/>
          </p:nvSpPr>
          <p:spPr bwMode="auto">
            <a:xfrm>
              <a:off x="4903575" y="6028822"/>
              <a:ext cx="627063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0A</a:t>
              </a:r>
            </a:p>
          </p:txBody>
        </p:sp>
        <p:sp>
          <p:nvSpPr>
            <p:cNvPr id="35906" name="Rectangle 66"/>
            <p:cNvSpPr>
              <a:spLocks noChangeArrowheads="1"/>
            </p:cNvSpPr>
            <p:nvPr/>
          </p:nvSpPr>
          <p:spPr bwMode="auto">
            <a:xfrm>
              <a:off x="4274925" y="6028822"/>
              <a:ext cx="628650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5907" name="Rectangle 67"/>
            <p:cNvSpPr>
              <a:spLocks noChangeArrowheads="1"/>
            </p:cNvSpPr>
            <p:nvPr/>
          </p:nvSpPr>
          <p:spPr bwMode="auto">
            <a:xfrm>
              <a:off x="3647863" y="6028822"/>
              <a:ext cx="627063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0D</a:t>
              </a:r>
            </a:p>
          </p:txBody>
        </p:sp>
        <p:sp>
          <p:nvSpPr>
            <p:cNvPr id="35908" name="Rectangle 68"/>
            <p:cNvSpPr>
              <a:spLocks noChangeArrowheads="1"/>
            </p:cNvSpPr>
            <p:nvPr/>
          </p:nvSpPr>
          <p:spPr bwMode="auto">
            <a:xfrm>
              <a:off x="3022388" y="6028822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03</a:t>
              </a:r>
            </a:p>
          </p:txBody>
        </p:sp>
        <p:sp>
          <p:nvSpPr>
            <p:cNvPr id="35909" name="Rectangle 69"/>
            <p:cNvSpPr>
              <a:spLocks noChangeArrowheads="1"/>
            </p:cNvSpPr>
            <p:nvPr/>
          </p:nvSpPr>
          <p:spPr bwMode="auto">
            <a:xfrm>
              <a:off x="2393738" y="6028822"/>
              <a:ext cx="628650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5910" name="Rectangle 70"/>
            <p:cNvSpPr>
              <a:spLocks noChangeArrowheads="1"/>
            </p:cNvSpPr>
            <p:nvPr/>
          </p:nvSpPr>
          <p:spPr bwMode="auto">
            <a:xfrm>
              <a:off x="1768263" y="6028822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35911" name="Rectangle 71"/>
            <p:cNvSpPr>
              <a:spLocks noChangeArrowheads="1"/>
            </p:cNvSpPr>
            <p:nvPr/>
          </p:nvSpPr>
          <p:spPr bwMode="auto">
            <a:xfrm>
              <a:off x="1138025" y="6028822"/>
              <a:ext cx="630238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07</a:t>
              </a:r>
            </a:p>
          </p:txBody>
        </p:sp>
        <p:sp>
          <p:nvSpPr>
            <p:cNvPr id="35912" name="Rectangle 72"/>
            <p:cNvSpPr>
              <a:spLocks noChangeArrowheads="1"/>
            </p:cNvSpPr>
            <p:nvPr/>
          </p:nvSpPr>
          <p:spPr bwMode="auto">
            <a:xfrm>
              <a:off x="512550" y="6028822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3</a:t>
              </a:r>
            </a:p>
          </p:txBody>
        </p:sp>
        <p:sp>
          <p:nvSpPr>
            <p:cNvPr id="35913" name="Rectangle 73"/>
            <p:cNvSpPr>
              <a:spLocks noChangeArrowheads="1"/>
            </p:cNvSpPr>
            <p:nvPr/>
          </p:nvSpPr>
          <p:spPr bwMode="auto">
            <a:xfrm>
              <a:off x="8040475" y="5703384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5914" name="Rectangle 74"/>
            <p:cNvSpPr>
              <a:spLocks noChangeArrowheads="1"/>
            </p:cNvSpPr>
            <p:nvPr/>
          </p:nvSpPr>
          <p:spPr bwMode="auto">
            <a:xfrm>
              <a:off x="7410238" y="5703384"/>
              <a:ext cx="630238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35915" name="Rectangle 75"/>
            <p:cNvSpPr>
              <a:spLocks noChangeArrowheads="1"/>
            </p:cNvSpPr>
            <p:nvPr/>
          </p:nvSpPr>
          <p:spPr bwMode="auto">
            <a:xfrm>
              <a:off x="6784763" y="5703384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03</a:t>
              </a:r>
            </a:p>
          </p:txBody>
        </p:sp>
        <p:sp>
          <p:nvSpPr>
            <p:cNvPr id="35916" name="Rectangle 76"/>
            <p:cNvSpPr>
              <a:spLocks noChangeArrowheads="1"/>
            </p:cNvSpPr>
            <p:nvPr/>
          </p:nvSpPr>
          <p:spPr bwMode="auto">
            <a:xfrm>
              <a:off x="6156113" y="5703384"/>
              <a:ext cx="628650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5917" name="Rectangle 77"/>
            <p:cNvSpPr>
              <a:spLocks noChangeArrowheads="1"/>
            </p:cNvSpPr>
            <p:nvPr/>
          </p:nvSpPr>
          <p:spPr bwMode="auto">
            <a:xfrm>
              <a:off x="5530638" y="5703384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35918" name="Rectangle 78"/>
            <p:cNvSpPr>
              <a:spLocks noChangeArrowheads="1"/>
            </p:cNvSpPr>
            <p:nvPr/>
          </p:nvSpPr>
          <p:spPr bwMode="auto">
            <a:xfrm>
              <a:off x="4903575" y="5703384"/>
              <a:ext cx="627063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06</a:t>
              </a:r>
            </a:p>
          </p:txBody>
        </p:sp>
        <p:sp>
          <p:nvSpPr>
            <p:cNvPr id="35919" name="Rectangle 79"/>
            <p:cNvSpPr>
              <a:spLocks noChangeArrowheads="1"/>
            </p:cNvSpPr>
            <p:nvPr/>
          </p:nvSpPr>
          <p:spPr bwMode="auto">
            <a:xfrm>
              <a:off x="4274925" y="5703384"/>
              <a:ext cx="628650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5920" name="Rectangle 80"/>
            <p:cNvSpPr>
              <a:spLocks noChangeArrowheads="1"/>
            </p:cNvSpPr>
            <p:nvPr/>
          </p:nvSpPr>
          <p:spPr bwMode="auto">
            <a:xfrm>
              <a:off x="3647863" y="5703384"/>
              <a:ext cx="627063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35921" name="Rectangle 81"/>
            <p:cNvSpPr>
              <a:spLocks noChangeArrowheads="1"/>
            </p:cNvSpPr>
            <p:nvPr/>
          </p:nvSpPr>
          <p:spPr bwMode="auto">
            <a:xfrm>
              <a:off x="3022388" y="5703384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08</a:t>
              </a:r>
            </a:p>
          </p:txBody>
        </p:sp>
        <p:sp>
          <p:nvSpPr>
            <p:cNvPr id="35922" name="Rectangle 82"/>
            <p:cNvSpPr>
              <a:spLocks noChangeArrowheads="1"/>
            </p:cNvSpPr>
            <p:nvPr/>
          </p:nvSpPr>
          <p:spPr bwMode="auto">
            <a:xfrm>
              <a:off x="2393738" y="5703384"/>
              <a:ext cx="628650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5923" name="Rectangle 83"/>
            <p:cNvSpPr>
              <a:spLocks noChangeArrowheads="1"/>
            </p:cNvSpPr>
            <p:nvPr/>
          </p:nvSpPr>
          <p:spPr bwMode="auto">
            <a:xfrm>
              <a:off x="1768263" y="5703384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35924" name="Rectangle 84"/>
            <p:cNvSpPr>
              <a:spLocks noChangeArrowheads="1"/>
            </p:cNvSpPr>
            <p:nvPr/>
          </p:nvSpPr>
          <p:spPr bwMode="auto">
            <a:xfrm>
              <a:off x="1138025" y="5703384"/>
              <a:ext cx="630238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02</a:t>
              </a:r>
            </a:p>
          </p:txBody>
        </p:sp>
        <p:sp>
          <p:nvSpPr>
            <p:cNvPr id="35925" name="Rectangle 85"/>
            <p:cNvSpPr>
              <a:spLocks noChangeArrowheads="1"/>
            </p:cNvSpPr>
            <p:nvPr/>
          </p:nvSpPr>
          <p:spPr bwMode="auto">
            <a:xfrm>
              <a:off x="512550" y="5703384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2</a:t>
              </a:r>
            </a:p>
          </p:txBody>
        </p:sp>
        <p:sp>
          <p:nvSpPr>
            <p:cNvPr id="35926" name="Rectangle 86"/>
            <p:cNvSpPr>
              <a:spLocks noChangeArrowheads="1"/>
            </p:cNvSpPr>
            <p:nvPr/>
          </p:nvSpPr>
          <p:spPr bwMode="auto">
            <a:xfrm>
              <a:off x="8040475" y="5379534"/>
              <a:ext cx="625475" cy="323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5927" name="Rectangle 87"/>
            <p:cNvSpPr>
              <a:spLocks noChangeArrowheads="1"/>
            </p:cNvSpPr>
            <p:nvPr/>
          </p:nvSpPr>
          <p:spPr bwMode="auto">
            <a:xfrm>
              <a:off x="7410238" y="5379534"/>
              <a:ext cx="630238" cy="323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35928" name="Rectangle 88"/>
            <p:cNvSpPr>
              <a:spLocks noChangeArrowheads="1"/>
            </p:cNvSpPr>
            <p:nvPr/>
          </p:nvSpPr>
          <p:spPr bwMode="auto">
            <a:xfrm>
              <a:off x="6784763" y="5379534"/>
              <a:ext cx="625475" cy="323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0A</a:t>
              </a:r>
            </a:p>
          </p:txBody>
        </p:sp>
        <p:sp>
          <p:nvSpPr>
            <p:cNvPr id="35929" name="Rectangle 89"/>
            <p:cNvSpPr>
              <a:spLocks noChangeArrowheads="1"/>
            </p:cNvSpPr>
            <p:nvPr/>
          </p:nvSpPr>
          <p:spPr bwMode="auto">
            <a:xfrm>
              <a:off x="6156113" y="5379534"/>
              <a:ext cx="628650" cy="323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5930" name="Rectangle 90"/>
            <p:cNvSpPr>
              <a:spLocks noChangeArrowheads="1"/>
            </p:cNvSpPr>
            <p:nvPr/>
          </p:nvSpPr>
          <p:spPr bwMode="auto">
            <a:xfrm>
              <a:off x="5530638" y="5379534"/>
              <a:ext cx="625475" cy="323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35931" name="Rectangle 91"/>
            <p:cNvSpPr>
              <a:spLocks noChangeArrowheads="1"/>
            </p:cNvSpPr>
            <p:nvPr/>
          </p:nvSpPr>
          <p:spPr bwMode="auto">
            <a:xfrm>
              <a:off x="4903575" y="5379534"/>
              <a:ext cx="627063" cy="323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04</a:t>
              </a:r>
            </a:p>
          </p:txBody>
        </p:sp>
        <p:sp>
          <p:nvSpPr>
            <p:cNvPr id="35932" name="Rectangle 92"/>
            <p:cNvSpPr>
              <a:spLocks noChangeArrowheads="1"/>
            </p:cNvSpPr>
            <p:nvPr/>
          </p:nvSpPr>
          <p:spPr bwMode="auto">
            <a:xfrm>
              <a:off x="4274925" y="5379534"/>
              <a:ext cx="628650" cy="323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5933" name="Rectangle 93"/>
            <p:cNvSpPr>
              <a:spLocks noChangeArrowheads="1"/>
            </p:cNvSpPr>
            <p:nvPr/>
          </p:nvSpPr>
          <p:spPr bwMode="auto">
            <a:xfrm>
              <a:off x="3647863" y="5379534"/>
              <a:ext cx="627063" cy="323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35934" name="Rectangle 94"/>
            <p:cNvSpPr>
              <a:spLocks noChangeArrowheads="1"/>
            </p:cNvSpPr>
            <p:nvPr/>
          </p:nvSpPr>
          <p:spPr bwMode="auto">
            <a:xfrm>
              <a:off x="3022388" y="5379534"/>
              <a:ext cx="625475" cy="323850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02</a:t>
              </a:r>
            </a:p>
          </p:txBody>
        </p:sp>
        <p:sp>
          <p:nvSpPr>
            <p:cNvPr id="35935" name="Rectangle 95"/>
            <p:cNvSpPr>
              <a:spLocks noChangeArrowheads="1"/>
            </p:cNvSpPr>
            <p:nvPr/>
          </p:nvSpPr>
          <p:spPr bwMode="auto">
            <a:xfrm>
              <a:off x="2393738" y="5379534"/>
              <a:ext cx="628650" cy="323850"/>
            </a:xfrm>
            <a:prstGeom prst="rect">
              <a:avLst/>
            </a:prstGeom>
            <a:solidFill>
              <a:srgbClr val="F6D2D2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5936" name="Rectangle 96"/>
            <p:cNvSpPr>
              <a:spLocks noChangeArrowheads="1"/>
            </p:cNvSpPr>
            <p:nvPr/>
          </p:nvSpPr>
          <p:spPr bwMode="auto">
            <a:xfrm>
              <a:off x="1768263" y="5379534"/>
              <a:ext cx="625475" cy="323850"/>
            </a:xfrm>
            <a:prstGeom prst="rect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2D</a:t>
              </a:r>
            </a:p>
          </p:txBody>
        </p:sp>
        <p:sp>
          <p:nvSpPr>
            <p:cNvPr id="35937" name="Rectangle 97"/>
            <p:cNvSpPr>
              <a:spLocks noChangeArrowheads="1"/>
            </p:cNvSpPr>
            <p:nvPr/>
          </p:nvSpPr>
          <p:spPr bwMode="auto">
            <a:xfrm>
              <a:off x="1138025" y="5379534"/>
              <a:ext cx="630238" cy="323850"/>
            </a:xfrm>
            <a:prstGeom prst="rect">
              <a:avLst/>
            </a:prstGeom>
            <a:solidFill>
              <a:srgbClr val="F6D2D2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0070C0"/>
                  </a:solidFill>
                  <a:latin typeface="Calibri" pitchFamily="34" charset="0"/>
                </a:rPr>
                <a:t>03</a:t>
              </a:r>
            </a:p>
          </p:txBody>
        </p:sp>
        <p:sp>
          <p:nvSpPr>
            <p:cNvPr id="35938" name="Rectangle 98"/>
            <p:cNvSpPr>
              <a:spLocks noChangeArrowheads="1"/>
            </p:cNvSpPr>
            <p:nvPr/>
          </p:nvSpPr>
          <p:spPr bwMode="auto">
            <a:xfrm>
              <a:off x="512550" y="5379534"/>
              <a:ext cx="625475" cy="323850"/>
            </a:xfrm>
            <a:prstGeom prst="rect">
              <a:avLst/>
            </a:prstGeom>
            <a:solidFill>
              <a:srgbClr val="F6D2D2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00B05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5939" name="Rectangle 99"/>
            <p:cNvSpPr>
              <a:spLocks noChangeArrowheads="1"/>
            </p:cNvSpPr>
            <p:nvPr/>
          </p:nvSpPr>
          <p:spPr bwMode="auto">
            <a:xfrm>
              <a:off x="8040475" y="5054097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5940" name="Rectangle 100"/>
            <p:cNvSpPr>
              <a:spLocks noChangeArrowheads="1"/>
            </p:cNvSpPr>
            <p:nvPr/>
          </p:nvSpPr>
          <p:spPr bwMode="auto">
            <a:xfrm>
              <a:off x="7410238" y="5054097"/>
              <a:ext cx="630238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02</a:t>
              </a:r>
            </a:p>
          </p:txBody>
        </p:sp>
        <p:sp>
          <p:nvSpPr>
            <p:cNvPr id="35941" name="Rectangle 101"/>
            <p:cNvSpPr>
              <a:spLocks noChangeArrowheads="1"/>
            </p:cNvSpPr>
            <p:nvPr/>
          </p:nvSpPr>
          <p:spPr bwMode="auto">
            <a:xfrm>
              <a:off x="6784763" y="5054097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07</a:t>
              </a:r>
            </a:p>
          </p:txBody>
        </p:sp>
        <p:sp>
          <p:nvSpPr>
            <p:cNvPr id="35942" name="Rectangle 102"/>
            <p:cNvSpPr>
              <a:spLocks noChangeArrowheads="1"/>
            </p:cNvSpPr>
            <p:nvPr/>
          </p:nvSpPr>
          <p:spPr bwMode="auto">
            <a:xfrm>
              <a:off x="6156113" y="5054097"/>
              <a:ext cx="628650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5943" name="Rectangle 103"/>
            <p:cNvSpPr>
              <a:spLocks noChangeArrowheads="1"/>
            </p:cNvSpPr>
            <p:nvPr/>
          </p:nvSpPr>
          <p:spPr bwMode="auto">
            <a:xfrm>
              <a:off x="5530638" y="5054097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35944" name="Rectangle 104"/>
            <p:cNvSpPr>
              <a:spLocks noChangeArrowheads="1"/>
            </p:cNvSpPr>
            <p:nvPr/>
          </p:nvSpPr>
          <p:spPr bwMode="auto">
            <a:xfrm>
              <a:off x="4903575" y="5054097"/>
              <a:ext cx="627063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00</a:t>
              </a:r>
            </a:p>
          </p:txBody>
        </p:sp>
        <p:sp>
          <p:nvSpPr>
            <p:cNvPr id="35945" name="Rectangle 105"/>
            <p:cNvSpPr>
              <a:spLocks noChangeArrowheads="1"/>
            </p:cNvSpPr>
            <p:nvPr/>
          </p:nvSpPr>
          <p:spPr bwMode="auto">
            <a:xfrm>
              <a:off x="4274925" y="5054097"/>
              <a:ext cx="628650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35946" name="Rectangle 106"/>
            <p:cNvSpPr>
              <a:spLocks noChangeArrowheads="1"/>
            </p:cNvSpPr>
            <p:nvPr/>
          </p:nvSpPr>
          <p:spPr bwMode="auto">
            <a:xfrm>
              <a:off x="3647863" y="5054097"/>
              <a:ext cx="627063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0D</a:t>
              </a:r>
            </a:p>
          </p:txBody>
        </p:sp>
        <p:sp>
          <p:nvSpPr>
            <p:cNvPr id="35947" name="Rectangle 107"/>
            <p:cNvSpPr>
              <a:spLocks noChangeArrowheads="1"/>
            </p:cNvSpPr>
            <p:nvPr/>
          </p:nvSpPr>
          <p:spPr bwMode="auto">
            <a:xfrm>
              <a:off x="3022388" y="5054097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09</a:t>
              </a:r>
            </a:p>
          </p:txBody>
        </p:sp>
        <p:sp>
          <p:nvSpPr>
            <p:cNvPr id="35948" name="Rectangle 108"/>
            <p:cNvSpPr>
              <a:spLocks noChangeArrowheads="1"/>
            </p:cNvSpPr>
            <p:nvPr/>
          </p:nvSpPr>
          <p:spPr bwMode="auto">
            <a:xfrm>
              <a:off x="2393738" y="5054097"/>
              <a:ext cx="628650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35949" name="Rectangle 109"/>
            <p:cNvSpPr>
              <a:spLocks noChangeArrowheads="1"/>
            </p:cNvSpPr>
            <p:nvPr/>
          </p:nvSpPr>
          <p:spPr bwMode="auto">
            <a:xfrm>
              <a:off x="1768263" y="5054097"/>
              <a:ext cx="625475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35950" name="Rectangle 110"/>
            <p:cNvSpPr>
              <a:spLocks noChangeArrowheads="1"/>
            </p:cNvSpPr>
            <p:nvPr/>
          </p:nvSpPr>
          <p:spPr bwMode="auto">
            <a:xfrm>
              <a:off x="1138025" y="5054097"/>
              <a:ext cx="630238" cy="325438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03</a:t>
              </a:r>
            </a:p>
          </p:txBody>
        </p:sp>
        <p:sp>
          <p:nvSpPr>
            <p:cNvPr id="35951" name="Rectangle 111"/>
            <p:cNvSpPr>
              <a:spLocks noChangeArrowheads="1"/>
            </p:cNvSpPr>
            <p:nvPr/>
          </p:nvSpPr>
          <p:spPr bwMode="auto">
            <a:xfrm>
              <a:off x="512550" y="5054097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5952" name="Rectangle 112"/>
            <p:cNvSpPr>
              <a:spLocks noChangeArrowheads="1"/>
            </p:cNvSpPr>
            <p:nvPr/>
          </p:nvSpPr>
          <p:spPr bwMode="auto">
            <a:xfrm>
              <a:off x="8040475" y="472865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35953" name="Rectangle 113"/>
            <p:cNvSpPr>
              <a:spLocks noChangeArrowheads="1"/>
            </p:cNvSpPr>
            <p:nvPr/>
          </p:nvSpPr>
          <p:spPr bwMode="auto">
            <a:xfrm>
              <a:off x="7410238" y="4728659"/>
              <a:ext cx="630238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PPN</a:t>
              </a:r>
            </a:p>
          </p:txBody>
        </p:sp>
        <p:sp>
          <p:nvSpPr>
            <p:cNvPr id="35954" name="Rectangle 114"/>
            <p:cNvSpPr>
              <a:spLocks noChangeArrowheads="1"/>
            </p:cNvSpPr>
            <p:nvPr/>
          </p:nvSpPr>
          <p:spPr bwMode="auto">
            <a:xfrm>
              <a:off x="6784763" y="472865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35955" name="Rectangle 115"/>
            <p:cNvSpPr>
              <a:spLocks noChangeArrowheads="1"/>
            </p:cNvSpPr>
            <p:nvPr/>
          </p:nvSpPr>
          <p:spPr bwMode="auto">
            <a:xfrm>
              <a:off x="6156113" y="4728659"/>
              <a:ext cx="628650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35956" name="Rectangle 116"/>
            <p:cNvSpPr>
              <a:spLocks noChangeArrowheads="1"/>
            </p:cNvSpPr>
            <p:nvPr/>
          </p:nvSpPr>
          <p:spPr bwMode="auto">
            <a:xfrm>
              <a:off x="5530638" y="472865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PPN</a:t>
              </a:r>
            </a:p>
          </p:txBody>
        </p:sp>
        <p:sp>
          <p:nvSpPr>
            <p:cNvPr id="35957" name="Rectangle 117"/>
            <p:cNvSpPr>
              <a:spLocks noChangeArrowheads="1"/>
            </p:cNvSpPr>
            <p:nvPr/>
          </p:nvSpPr>
          <p:spPr bwMode="auto">
            <a:xfrm>
              <a:off x="4903575" y="4728659"/>
              <a:ext cx="627063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35958" name="Rectangle 118"/>
            <p:cNvSpPr>
              <a:spLocks noChangeArrowheads="1"/>
            </p:cNvSpPr>
            <p:nvPr/>
          </p:nvSpPr>
          <p:spPr bwMode="auto">
            <a:xfrm>
              <a:off x="4274925" y="4728659"/>
              <a:ext cx="628650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35959" name="Rectangle 119"/>
            <p:cNvSpPr>
              <a:spLocks noChangeArrowheads="1"/>
            </p:cNvSpPr>
            <p:nvPr/>
          </p:nvSpPr>
          <p:spPr bwMode="auto">
            <a:xfrm>
              <a:off x="3647863" y="4728659"/>
              <a:ext cx="627063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PPN</a:t>
              </a:r>
            </a:p>
          </p:txBody>
        </p:sp>
        <p:sp>
          <p:nvSpPr>
            <p:cNvPr id="35960" name="Rectangle 120"/>
            <p:cNvSpPr>
              <a:spLocks noChangeArrowheads="1"/>
            </p:cNvSpPr>
            <p:nvPr/>
          </p:nvSpPr>
          <p:spPr bwMode="auto">
            <a:xfrm>
              <a:off x="3022388" y="472865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35961" name="Rectangle 121"/>
            <p:cNvSpPr>
              <a:spLocks noChangeArrowheads="1"/>
            </p:cNvSpPr>
            <p:nvPr/>
          </p:nvSpPr>
          <p:spPr bwMode="auto">
            <a:xfrm>
              <a:off x="2393738" y="4728659"/>
              <a:ext cx="628650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35962" name="Rectangle 122"/>
            <p:cNvSpPr>
              <a:spLocks noChangeArrowheads="1"/>
            </p:cNvSpPr>
            <p:nvPr/>
          </p:nvSpPr>
          <p:spPr bwMode="auto">
            <a:xfrm>
              <a:off x="1768263" y="472865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PPN</a:t>
              </a:r>
            </a:p>
          </p:txBody>
        </p:sp>
        <p:sp>
          <p:nvSpPr>
            <p:cNvPr id="35963" name="Rectangle 123"/>
            <p:cNvSpPr>
              <a:spLocks noChangeArrowheads="1"/>
            </p:cNvSpPr>
            <p:nvPr/>
          </p:nvSpPr>
          <p:spPr bwMode="auto">
            <a:xfrm>
              <a:off x="1138025" y="4728659"/>
              <a:ext cx="630238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35964" name="Rectangle 124"/>
            <p:cNvSpPr>
              <a:spLocks noChangeArrowheads="1"/>
            </p:cNvSpPr>
            <p:nvPr/>
          </p:nvSpPr>
          <p:spPr bwMode="auto">
            <a:xfrm>
              <a:off x="512550" y="472865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Set</a:t>
              </a:r>
            </a:p>
          </p:txBody>
        </p:sp>
        <p:sp>
          <p:nvSpPr>
            <p:cNvPr id="35965" name="Line 125"/>
            <p:cNvSpPr>
              <a:spLocks noChangeShapeType="1"/>
            </p:cNvSpPr>
            <p:nvPr/>
          </p:nvSpPr>
          <p:spPr bwMode="auto">
            <a:xfrm>
              <a:off x="512550" y="5054097"/>
              <a:ext cx="8153401" cy="1588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i="1">
                <a:solidFill>
                  <a:srgbClr val="990000"/>
                </a:solidFill>
              </a:endParaRPr>
            </a:p>
          </p:txBody>
        </p:sp>
        <p:sp>
          <p:nvSpPr>
            <p:cNvPr id="35966" name="Line 126"/>
            <p:cNvSpPr>
              <a:spLocks noChangeShapeType="1"/>
            </p:cNvSpPr>
            <p:nvPr/>
          </p:nvSpPr>
          <p:spPr bwMode="auto">
            <a:xfrm>
              <a:off x="512550" y="5379534"/>
              <a:ext cx="8153401" cy="1588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967" name="Line 127"/>
            <p:cNvSpPr>
              <a:spLocks noChangeShapeType="1"/>
            </p:cNvSpPr>
            <p:nvPr/>
          </p:nvSpPr>
          <p:spPr bwMode="auto">
            <a:xfrm>
              <a:off x="512550" y="5703384"/>
              <a:ext cx="8153401" cy="1588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968" name="Line 128"/>
            <p:cNvSpPr>
              <a:spLocks noChangeShapeType="1"/>
            </p:cNvSpPr>
            <p:nvPr/>
          </p:nvSpPr>
          <p:spPr bwMode="auto">
            <a:xfrm>
              <a:off x="512550" y="6028822"/>
              <a:ext cx="8153401" cy="1588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969" name="Line 129"/>
            <p:cNvSpPr>
              <a:spLocks noChangeShapeType="1"/>
            </p:cNvSpPr>
            <p:nvPr/>
          </p:nvSpPr>
          <p:spPr bwMode="auto">
            <a:xfrm>
              <a:off x="1768263" y="472865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970" name="Line 130"/>
            <p:cNvSpPr>
              <a:spLocks noChangeShapeType="1"/>
            </p:cNvSpPr>
            <p:nvPr/>
          </p:nvSpPr>
          <p:spPr bwMode="auto">
            <a:xfrm>
              <a:off x="2393738" y="472865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971" name="Line 131"/>
            <p:cNvSpPr>
              <a:spLocks noChangeShapeType="1"/>
            </p:cNvSpPr>
            <p:nvPr/>
          </p:nvSpPr>
          <p:spPr bwMode="auto">
            <a:xfrm>
              <a:off x="3647863" y="472865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972" name="Line 132"/>
            <p:cNvSpPr>
              <a:spLocks noChangeShapeType="1"/>
            </p:cNvSpPr>
            <p:nvPr/>
          </p:nvSpPr>
          <p:spPr bwMode="auto">
            <a:xfrm>
              <a:off x="4274925" y="472865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973" name="Line 133"/>
            <p:cNvSpPr>
              <a:spLocks noChangeShapeType="1"/>
            </p:cNvSpPr>
            <p:nvPr/>
          </p:nvSpPr>
          <p:spPr bwMode="auto">
            <a:xfrm>
              <a:off x="5530638" y="472865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974" name="Line 134"/>
            <p:cNvSpPr>
              <a:spLocks noChangeShapeType="1"/>
            </p:cNvSpPr>
            <p:nvPr/>
          </p:nvSpPr>
          <p:spPr bwMode="auto">
            <a:xfrm>
              <a:off x="6156113" y="472865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975" name="Line 135"/>
            <p:cNvSpPr>
              <a:spLocks noChangeShapeType="1"/>
            </p:cNvSpPr>
            <p:nvPr/>
          </p:nvSpPr>
          <p:spPr bwMode="auto">
            <a:xfrm>
              <a:off x="7410238" y="472865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976" name="Line 136"/>
            <p:cNvSpPr>
              <a:spLocks noChangeShapeType="1"/>
            </p:cNvSpPr>
            <p:nvPr/>
          </p:nvSpPr>
          <p:spPr bwMode="auto">
            <a:xfrm>
              <a:off x="8040475" y="472865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977" name="Line 137"/>
            <p:cNvSpPr>
              <a:spLocks noChangeShapeType="1"/>
            </p:cNvSpPr>
            <p:nvPr/>
          </p:nvSpPr>
          <p:spPr bwMode="auto">
            <a:xfrm>
              <a:off x="1138025" y="472865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978" name="Line 138"/>
            <p:cNvSpPr>
              <a:spLocks noChangeShapeType="1"/>
            </p:cNvSpPr>
            <p:nvPr/>
          </p:nvSpPr>
          <p:spPr bwMode="auto">
            <a:xfrm>
              <a:off x="3022388" y="472865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979" name="Line 139"/>
            <p:cNvSpPr>
              <a:spLocks noChangeShapeType="1"/>
            </p:cNvSpPr>
            <p:nvPr/>
          </p:nvSpPr>
          <p:spPr bwMode="auto">
            <a:xfrm>
              <a:off x="512550" y="472865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980" name="Line 140"/>
            <p:cNvSpPr>
              <a:spLocks noChangeShapeType="1"/>
            </p:cNvSpPr>
            <p:nvPr/>
          </p:nvSpPr>
          <p:spPr bwMode="auto">
            <a:xfrm>
              <a:off x="4903575" y="472865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981" name="Line 141"/>
            <p:cNvSpPr>
              <a:spLocks noChangeShapeType="1"/>
            </p:cNvSpPr>
            <p:nvPr/>
          </p:nvSpPr>
          <p:spPr bwMode="auto">
            <a:xfrm>
              <a:off x="6784763" y="472865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982" name="Line 142"/>
            <p:cNvSpPr>
              <a:spLocks noChangeShapeType="1"/>
            </p:cNvSpPr>
            <p:nvPr/>
          </p:nvSpPr>
          <p:spPr bwMode="auto">
            <a:xfrm>
              <a:off x="512550" y="4728659"/>
              <a:ext cx="8153401" cy="1588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i="1" dirty="0">
                <a:solidFill>
                  <a:srgbClr val="990000"/>
                </a:solidFill>
              </a:endParaRPr>
            </a:p>
          </p:txBody>
        </p:sp>
        <p:sp>
          <p:nvSpPr>
            <p:cNvPr id="35983" name="Line 143"/>
            <p:cNvSpPr>
              <a:spLocks noChangeShapeType="1"/>
            </p:cNvSpPr>
            <p:nvPr/>
          </p:nvSpPr>
          <p:spPr bwMode="auto">
            <a:xfrm>
              <a:off x="8665951" y="472865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5984" name="Line 144"/>
            <p:cNvSpPr>
              <a:spLocks noChangeShapeType="1"/>
            </p:cNvSpPr>
            <p:nvPr/>
          </p:nvSpPr>
          <p:spPr bwMode="auto">
            <a:xfrm>
              <a:off x="512550" y="6354260"/>
              <a:ext cx="8153401" cy="1588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8" name="TextBox 7"/>
          <p:cNvSpPr txBox="1"/>
          <p:nvPr/>
        </p:nvSpPr>
        <p:spPr>
          <a:xfrm>
            <a:off x="455083" y="4347659"/>
            <a:ext cx="34336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Translation Lookaside Buffer (TLB)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031946" y="3706826"/>
            <a:ext cx="22333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VPN </a:t>
            </a:r>
            <a:r>
              <a:rPr lang="en-US" sz="1800" dirty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= 0b</a:t>
            </a:r>
            <a:r>
              <a:rPr lang="en-US" sz="1800" dirty="0">
                <a:solidFill>
                  <a:srgbClr val="0070C0"/>
                </a:solidFill>
                <a:latin typeface="Calibri" pitchFamily="34" charset="0"/>
              </a:rPr>
              <a:t>11</a:t>
            </a:r>
            <a:r>
              <a:rPr lang="en-US" sz="1800" dirty="0">
                <a:solidFill>
                  <a:srgbClr val="00B050"/>
                </a:solidFill>
                <a:latin typeface="Calibri" pitchFamily="34" charset="0"/>
              </a:rPr>
              <a:t>01</a:t>
            </a:r>
            <a:r>
              <a:rPr lang="en-US" sz="1800" dirty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 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= 0x0D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Rectangle 1"/>
          <p:cNvSpPr>
            <a:spLocks noGrp="1" noChangeArrowheads="1"/>
          </p:cNvSpPr>
          <p:nvPr>
            <p:ph type="title"/>
          </p:nvPr>
        </p:nvSpPr>
        <p:spPr>
          <a:xfrm>
            <a:off x="431799" y="241300"/>
            <a:ext cx="8110538" cy="1054100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Simple Memory System Page Table</a:t>
            </a:r>
          </a:p>
        </p:txBody>
      </p:sp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21745" y="1298575"/>
            <a:ext cx="8307387" cy="454025"/>
          </a:xfrm>
          <a:ln/>
        </p:spPr>
        <p:txBody>
          <a:bodyPr/>
          <a:lstStyle/>
          <a:p>
            <a:pPr>
              <a:buNone/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2000" b="0" dirty="0"/>
              <a:t>Only showing the first 16 entries (out of 256)</a:t>
            </a:r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6110288" y="437007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34821" name="Rectangle 5"/>
          <p:cNvSpPr>
            <a:spLocks noChangeArrowheads="1"/>
          </p:cNvSpPr>
          <p:nvPr/>
        </p:nvSpPr>
        <p:spPr bwMode="auto">
          <a:xfrm>
            <a:off x="5418138" y="437007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0D</a:t>
            </a:r>
          </a:p>
        </p:txBody>
      </p:sp>
      <p:sp>
        <p:nvSpPr>
          <p:cNvPr id="34822" name="Rectangle 6"/>
          <p:cNvSpPr>
            <a:spLocks noChangeArrowheads="1"/>
          </p:cNvSpPr>
          <p:nvPr/>
        </p:nvSpPr>
        <p:spPr bwMode="auto">
          <a:xfrm>
            <a:off x="4724400" y="4370071"/>
            <a:ext cx="693738" cy="307975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0F</a:t>
            </a:r>
          </a:p>
        </p:txBody>
      </p:sp>
      <p:sp>
        <p:nvSpPr>
          <p:cNvPr id="34826" name="Rectangle 10"/>
          <p:cNvSpPr>
            <a:spLocks noChangeArrowheads="1"/>
          </p:cNvSpPr>
          <p:nvPr/>
        </p:nvSpPr>
        <p:spPr bwMode="auto">
          <a:xfrm>
            <a:off x="6110288" y="4063683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34827" name="Rectangle 11"/>
          <p:cNvSpPr>
            <a:spLocks noChangeArrowheads="1"/>
          </p:cNvSpPr>
          <p:nvPr/>
        </p:nvSpPr>
        <p:spPr bwMode="auto">
          <a:xfrm>
            <a:off x="5418138" y="4063683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11</a:t>
            </a:r>
          </a:p>
        </p:txBody>
      </p:sp>
      <p:sp>
        <p:nvSpPr>
          <p:cNvPr id="34828" name="Rectangle 12"/>
          <p:cNvSpPr>
            <a:spLocks noChangeArrowheads="1"/>
          </p:cNvSpPr>
          <p:nvPr/>
        </p:nvSpPr>
        <p:spPr bwMode="auto">
          <a:xfrm>
            <a:off x="4724400" y="4063683"/>
            <a:ext cx="693738" cy="307975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0E</a:t>
            </a:r>
          </a:p>
        </p:txBody>
      </p:sp>
      <p:sp>
        <p:nvSpPr>
          <p:cNvPr id="34832" name="Rectangle 16"/>
          <p:cNvSpPr>
            <a:spLocks noChangeArrowheads="1"/>
          </p:cNvSpPr>
          <p:nvPr/>
        </p:nvSpPr>
        <p:spPr bwMode="auto">
          <a:xfrm>
            <a:off x="6110288" y="3757296"/>
            <a:ext cx="692150" cy="307975"/>
          </a:xfrm>
          <a:prstGeom prst="rect">
            <a:avLst/>
          </a:prstGeom>
          <a:solidFill>
            <a:srgbClr val="F6D2D2"/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34833" name="Rectangle 17"/>
          <p:cNvSpPr>
            <a:spLocks noChangeArrowheads="1"/>
          </p:cNvSpPr>
          <p:nvPr/>
        </p:nvSpPr>
        <p:spPr bwMode="auto">
          <a:xfrm>
            <a:off x="5418138" y="3757296"/>
            <a:ext cx="692150" cy="307975"/>
          </a:xfrm>
          <a:prstGeom prst="rect">
            <a:avLst/>
          </a:prstGeom>
          <a:solidFill>
            <a:srgbClr val="F6D2D2"/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2D</a:t>
            </a:r>
          </a:p>
        </p:txBody>
      </p:sp>
      <p:sp>
        <p:nvSpPr>
          <p:cNvPr id="34834" name="Rectangle 18"/>
          <p:cNvSpPr>
            <a:spLocks noChangeArrowheads="1"/>
          </p:cNvSpPr>
          <p:nvPr/>
        </p:nvSpPr>
        <p:spPr bwMode="auto">
          <a:xfrm>
            <a:off x="4724400" y="3757296"/>
            <a:ext cx="693738" cy="307975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0D</a:t>
            </a:r>
          </a:p>
        </p:txBody>
      </p:sp>
      <p:sp>
        <p:nvSpPr>
          <p:cNvPr id="34838" name="Rectangle 22"/>
          <p:cNvSpPr>
            <a:spLocks noChangeArrowheads="1"/>
          </p:cNvSpPr>
          <p:nvPr/>
        </p:nvSpPr>
        <p:spPr bwMode="auto">
          <a:xfrm>
            <a:off x="6110288" y="344932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</a:t>
            </a:r>
          </a:p>
        </p:txBody>
      </p:sp>
      <p:sp>
        <p:nvSpPr>
          <p:cNvPr id="34839" name="Rectangle 23"/>
          <p:cNvSpPr>
            <a:spLocks noChangeArrowheads="1"/>
          </p:cNvSpPr>
          <p:nvPr/>
        </p:nvSpPr>
        <p:spPr bwMode="auto">
          <a:xfrm>
            <a:off x="5418138" y="344932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–</a:t>
            </a:r>
          </a:p>
        </p:txBody>
      </p:sp>
      <p:sp>
        <p:nvSpPr>
          <p:cNvPr id="34840" name="Rectangle 24"/>
          <p:cNvSpPr>
            <a:spLocks noChangeArrowheads="1"/>
          </p:cNvSpPr>
          <p:nvPr/>
        </p:nvSpPr>
        <p:spPr bwMode="auto">
          <a:xfrm>
            <a:off x="4724400" y="3449321"/>
            <a:ext cx="693738" cy="307975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0C</a:t>
            </a:r>
          </a:p>
        </p:txBody>
      </p:sp>
      <p:sp>
        <p:nvSpPr>
          <p:cNvPr id="34844" name="Rectangle 28"/>
          <p:cNvSpPr>
            <a:spLocks noChangeArrowheads="1"/>
          </p:cNvSpPr>
          <p:nvPr/>
        </p:nvSpPr>
        <p:spPr bwMode="auto">
          <a:xfrm>
            <a:off x="6110288" y="314134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</a:t>
            </a:r>
          </a:p>
        </p:txBody>
      </p:sp>
      <p:sp>
        <p:nvSpPr>
          <p:cNvPr id="34845" name="Rectangle 29"/>
          <p:cNvSpPr>
            <a:spLocks noChangeArrowheads="1"/>
          </p:cNvSpPr>
          <p:nvPr/>
        </p:nvSpPr>
        <p:spPr bwMode="auto">
          <a:xfrm>
            <a:off x="5418138" y="314134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–</a:t>
            </a:r>
          </a:p>
        </p:txBody>
      </p:sp>
      <p:sp>
        <p:nvSpPr>
          <p:cNvPr id="34846" name="Rectangle 30"/>
          <p:cNvSpPr>
            <a:spLocks noChangeArrowheads="1"/>
          </p:cNvSpPr>
          <p:nvPr/>
        </p:nvSpPr>
        <p:spPr bwMode="auto">
          <a:xfrm>
            <a:off x="4724400" y="3141346"/>
            <a:ext cx="693738" cy="307975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0B</a:t>
            </a:r>
          </a:p>
        </p:txBody>
      </p:sp>
      <p:sp>
        <p:nvSpPr>
          <p:cNvPr id="34850" name="Rectangle 34"/>
          <p:cNvSpPr>
            <a:spLocks noChangeArrowheads="1"/>
          </p:cNvSpPr>
          <p:nvPr/>
        </p:nvSpPr>
        <p:spPr bwMode="auto">
          <a:xfrm>
            <a:off x="6110288" y="2834958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34851" name="Rectangle 35"/>
          <p:cNvSpPr>
            <a:spLocks noChangeArrowheads="1"/>
          </p:cNvSpPr>
          <p:nvPr/>
        </p:nvSpPr>
        <p:spPr bwMode="auto">
          <a:xfrm>
            <a:off x="5418138" y="2834958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09</a:t>
            </a:r>
          </a:p>
        </p:txBody>
      </p:sp>
      <p:sp>
        <p:nvSpPr>
          <p:cNvPr id="34852" name="Rectangle 36"/>
          <p:cNvSpPr>
            <a:spLocks noChangeArrowheads="1"/>
          </p:cNvSpPr>
          <p:nvPr/>
        </p:nvSpPr>
        <p:spPr bwMode="auto">
          <a:xfrm>
            <a:off x="4724400" y="2834958"/>
            <a:ext cx="693738" cy="307975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0A</a:t>
            </a:r>
          </a:p>
        </p:txBody>
      </p:sp>
      <p:sp>
        <p:nvSpPr>
          <p:cNvPr id="34856" name="Rectangle 40"/>
          <p:cNvSpPr>
            <a:spLocks noChangeArrowheads="1"/>
          </p:cNvSpPr>
          <p:nvPr/>
        </p:nvSpPr>
        <p:spPr bwMode="auto">
          <a:xfrm>
            <a:off x="6110288" y="252857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34857" name="Rectangle 41"/>
          <p:cNvSpPr>
            <a:spLocks noChangeArrowheads="1"/>
          </p:cNvSpPr>
          <p:nvPr/>
        </p:nvSpPr>
        <p:spPr bwMode="auto">
          <a:xfrm>
            <a:off x="5418138" y="252857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17</a:t>
            </a:r>
          </a:p>
        </p:txBody>
      </p:sp>
      <p:sp>
        <p:nvSpPr>
          <p:cNvPr id="34858" name="Rectangle 42"/>
          <p:cNvSpPr>
            <a:spLocks noChangeArrowheads="1"/>
          </p:cNvSpPr>
          <p:nvPr/>
        </p:nvSpPr>
        <p:spPr bwMode="auto">
          <a:xfrm>
            <a:off x="4724400" y="2528571"/>
            <a:ext cx="693738" cy="307975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09</a:t>
            </a:r>
          </a:p>
        </p:txBody>
      </p:sp>
      <p:sp>
        <p:nvSpPr>
          <p:cNvPr id="34862" name="Rectangle 46"/>
          <p:cNvSpPr>
            <a:spLocks noChangeArrowheads="1"/>
          </p:cNvSpPr>
          <p:nvPr/>
        </p:nvSpPr>
        <p:spPr bwMode="auto">
          <a:xfrm>
            <a:off x="6110288" y="222059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34863" name="Rectangle 47"/>
          <p:cNvSpPr>
            <a:spLocks noChangeArrowheads="1"/>
          </p:cNvSpPr>
          <p:nvPr/>
        </p:nvSpPr>
        <p:spPr bwMode="auto">
          <a:xfrm>
            <a:off x="5418138" y="222059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13</a:t>
            </a:r>
          </a:p>
        </p:txBody>
      </p:sp>
      <p:sp>
        <p:nvSpPr>
          <p:cNvPr id="34864" name="Rectangle 48"/>
          <p:cNvSpPr>
            <a:spLocks noChangeArrowheads="1"/>
          </p:cNvSpPr>
          <p:nvPr/>
        </p:nvSpPr>
        <p:spPr bwMode="auto">
          <a:xfrm>
            <a:off x="4724400" y="2220596"/>
            <a:ext cx="693738" cy="307975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08</a:t>
            </a:r>
          </a:p>
        </p:txBody>
      </p:sp>
      <p:sp>
        <p:nvSpPr>
          <p:cNvPr id="34868" name="Rectangle 52"/>
          <p:cNvSpPr>
            <a:spLocks noChangeArrowheads="1"/>
          </p:cNvSpPr>
          <p:nvPr/>
        </p:nvSpPr>
        <p:spPr bwMode="auto">
          <a:xfrm>
            <a:off x="6110288" y="1914208"/>
            <a:ext cx="692150" cy="3063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4869" name="Rectangle 53"/>
          <p:cNvSpPr>
            <a:spLocks noChangeArrowheads="1"/>
          </p:cNvSpPr>
          <p:nvPr/>
        </p:nvSpPr>
        <p:spPr bwMode="auto">
          <a:xfrm>
            <a:off x="5418138" y="1914208"/>
            <a:ext cx="692150" cy="3063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rgbClr val="990000"/>
                </a:solidFill>
                <a:latin typeface="Calibri" pitchFamily="34" charset="0"/>
              </a:rPr>
              <a:t>PPN</a:t>
            </a:r>
          </a:p>
        </p:txBody>
      </p:sp>
      <p:sp>
        <p:nvSpPr>
          <p:cNvPr id="34870" name="Rectangle 54"/>
          <p:cNvSpPr>
            <a:spLocks noChangeArrowheads="1"/>
          </p:cNvSpPr>
          <p:nvPr/>
        </p:nvSpPr>
        <p:spPr bwMode="auto">
          <a:xfrm>
            <a:off x="4724400" y="1914208"/>
            <a:ext cx="693738" cy="3063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rgbClr val="990000"/>
                </a:solidFill>
                <a:latin typeface="Calibri" pitchFamily="34" charset="0"/>
              </a:rPr>
              <a:t>VPN</a:t>
            </a:r>
          </a:p>
        </p:txBody>
      </p:sp>
      <p:sp>
        <p:nvSpPr>
          <p:cNvPr id="34874" name="Line 58"/>
          <p:cNvSpPr>
            <a:spLocks noChangeShapeType="1"/>
          </p:cNvSpPr>
          <p:nvPr/>
        </p:nvSpPr>
        <p:spPr bwMode="auto">
          <a:xfrm>
            <a:off x="4724400" y="2220596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75" name="Line 59"/>
          <p:cNvSpPr>
            <a:spLocks noChangeShapeType="1"/>
          </p:cNvSpPr>
          <p:nvPr/>
        </p:nvSpPr>
        <p:spPr bwMode="auto">
          <a:xfrm>
            <a:off x="4724400" y="2528571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76" name="Line 60"/>
          <p:cNvSpPr>
            <a:spLocks noChangeShapeType="1"/>
          </p:cNvSpPr>
          <p:nvPr/>
        </p:nvSpPr>
        <p:spPr bwMode="auto">
          <a:xfrm>
            <a:off x="4724400" y="2838131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77" name="Line 61"/>
          <p:cNvSpPr>
            <a:spLocks noChangeShapeType="1"/>
          </p:cNvSpPr>
          <p:nvPr/>
        </p:nvSpPr>
        <p:spPr bwMode="auto">
          <a:xfrm>
            <a:off x="4724400" y="3141346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78" name="Line 62"/>
          <p:cNvSpPr>
            <a:spLocks noChangeShapeType="1"/>
          </p:cNvSpPr>
          <p:nvPr/>
        </p:nvSpPr>
        <p:spPr bwMode="auto">
          <a:xfrm>
            <a:off x="4724400" y="3449321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79" name="Line 63"/>
          <p:cNvSpPr>
            <a:spLocks noChangeShapeType="1"/>
          </p:cNvSpPr>
          <p:nvPr/>
        </p:nvSpPr>
        <p:spPr bwMode="auto">
          <a:xfrm>
            <a:off x="4724400" y="3745655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80" name="Line 64"/>
          <p:cNvSpPr>
            <a:spLocks noChangeShapeType="1"/>
          </p:cNvSpPr>
          <p:nvPr/>
        </p:nvSpPr>
        <p:spPr bwMode="auto">
          <a:xfrm>
            <a:off x="4724400" y="4063683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81" name="Line 65"/>
          <p:cNvSpPr>
            <a:spLocks noChangeShapeType="1"/>
          </p:cNvSpPr>
          <p:nvPr/>
        </p:nvSpPr>
        <p:spPr bwMode="auto">
          <a:xfrm>
            <a:off x="4724400" y="4370071"/>
            <a:ext cx="2103120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84" name="Line 68"/>
          <p:cNvSpPr>
            <a:spLocks noChangeShapeType="1"/>
          </p:cNvSpPr>
          <p:nvPr/>
        </p:nvSpPr>
        <p:spPr bwMode="auto">
          <a:xfrm>
            <a:off x="5418138" y="1914208"/>
            <a:ext cx="1588" cy="276383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85" name="Line 69"/>
          <p:cNvSpPr>
            <a:spLocks noChangeShapeType="1"/>
          </p:cNvSpPr>
          <p:nvPr/>
        </p:nvSpPr>
        <p:spPr bwMode="auto">
          <a:xfrm>
            <a:off x="6110288" y="1914208"/>
            <a:ext cx="1588" cy="276383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88" name="Line 72"/>
          <p:cNvSpPr>
            <a:spLocks noChangeShapeType="1"/>
          </p:cNvSpPr>
          <p:nvPr/>
        </p:nvSpPr>
        <p:spPr bwMode="auto">
          <a:xfrm>
            <a:off x="4724400" y="1914208"/>
            <a:ext cx="2103120" cy="158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89" name="Line 73"/>
          <p:cNvSpPr>
            <a:spLocks noChangeShapeType="1"/>
          </p:cNvSpPr>
          <p:nvPr/>
        </p:nvSpPr>
        <p:spPr bwMode="auto">
          <a:xfrm>
            <a:off x="6810905" y="1914208"/>
            <a:ext cx="1588" cy="276383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890" name="Line 74"/>
          <p:cNvSpPr>
            <a:spLocks noChangeShapeType="1"/>
          </p:cNvSpPr>
          <p:nvPr/>
        </p:nvSpPr>
        <p:spPr bwMode="auto">
          <a:xfrm>
            <a:off x="4724400" y="4678046"/>
            <a:ext cx="2103120" cy="158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7" name="Line 73"/>
          <p:cNvSpPr>
            <a:spLocks noChangeShapeType="1"/>
          </p:cNvSpPr>
          <p:nvPr/>
        </p:nvSpPr>
        <p:spPr bwMode="auto">
          <a:xfrm>
            <a:off x="4724400" y="1921615"/>
            <a:ext cx="1588" cy="276383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8" name="Rectangle 7"/>
          <p:cNvSpPr>
            <a:spLocks noChangeArrowheads="1"/>
          </p:cNvSpPr>
          <p:nvPr/>
        </p:nvSpPr>
        <p:spPr bwMode="auto">
          <a:xfrm>
            <a:off x="3290888" y="437007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</a:t>
            </a:r>
          </a:p>
        </p:txBody>
      </p:sp>
      <p:sp>
        <p:nvSpPr>
          <p:cNvPr id="149" name="Rectangle 8"/>
          <p:cNvSpPr>
            <a:spLocks noChangeArrowheads="1"/>
          </p:cNvSpPr>
          <p:nvPr/>
        </p:nvSpPr>
        <p:spPr bwMode="auto">
          <a:xfrm>
            <a:off x="2598738" y="437007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–</a:t>
            </a:r>
          </a:p>
        </p:txBody>
      </p:sp>
      <p:sp>
        <p:nvSpPr>
          <p:cNvPr id="150" name="Rectangle 9"/>
          <p:cNvSpPr>
            <a:spLocks noChangeArrowheads="1"/>
          </p:cNvSpPr>
          <p:nvPr/>
        </p:nvSpPr>
        <p:spPr bwMode="auto">
          <a:xfrm>
            <a:off x="1905000" y="4370071"/>
            <a:ext cx="693738" cy="307975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07</a:t>
            </a:r>
          </a:p>
        </p:txBody>
      </p:sp>
      <p:sp>
        <p:nvSpPr>
          <p:cNvPr id="151" name="Rectangle 13"/>
          <p:cNvSpPr>
            <a:spLocks noChangeArrowheads="1"/>
          </p:cNvSpPr>
          <p:nvPr/>
        </p:nvSpPr>
        <p:spPr bwMode="auto">
          <a:xfrm>
            <a:off x="3290888" y="4063683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</a:t>
            </a:r>
          </a:p>
        </p:txBody>
      </p:sp>
      <p:sp>
        <p:nvSpPr>
          <p:cNvPr id="152" name="Rectangle 14"/>
          <p:cNvSpPr>
            <a:spLocks noChangeArrowheads="1"/>
          </p:cNvSpPr>
          <p:nvPr/>
        </p:nvSpPr>
        <p:spPr bwMode="auto">
          <a:xfrm>
            <a:off x="2598738" y="4063683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–</a:t>
            </a:r>
          </a:p>
        </p:txBody>
      </p:sp>
      <p:sp>
        <p:nvSpPr>
          <p:cNvPr id="153" name="Rectangle 15"/>
          <p:cNvSpPr>
            <a:spLocks noChangeArrowheads="1"/>
          </p:cNvSpPr>
          <p:nvPr/>
        </p:nvSpPr>
        <p:spPr bwMode="auto">
          <a:xfrm>
            <a:off x="1905000" y="4063683"/>
            <a:ext cx="693738" cy="307975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06</a:t>
            </a:r>
          </a:p>
        </p:txBody>
      </p:sp>
      <p:sp>
        <p:nvSpPr>
          <p:cNvPr id="154" name="Rectangle 19"/>
          <p:cNvSpPr>
            <a:spLocks noChangeArrowheads="1"/>
          </p:cNvSpPr>
          <p:nvPr/>
        </p:nvSpPr>
        <p:spPr bwMode="auto">
          <a:xfrm>
            <a:off x="3290888" y="375729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155" name="Rectangle 20"/>
          <p:cNvSpPr>
            <a:spLocks noChangeArrowheads="1"/>
          </p:cNvSpPr>
          <p:nvPr/>
        </p:nvSpPr>
        <p:spPr bwMode="auto">
          <a:xfrm>
            <a:off x="2598738" y="375729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16</a:t>
            </a:r>
          </a:p>
        </p:txBody>
      </p:sp>
      <p:sp>
        <p:nvSpPr>
          <p:cNvPr id="156" name="Rectangle 21"/>
          <p:cNvSpPr>
            <a:spLocks noChangeArrowheads="1"/>
          </p:cNvSpPr>
          <p:nvPr/>
        </p:nvSpPr>
        <p:spPr bwMode="auto">
          <a:xfrm>
            <a:off x="1905000" y="3757296"/>
            <a:ext cx="693738" cy="307975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05</a:t>
            </a:r>
          </a:p>
        </p:txBody>
      </p:sp>
      <p:sp>
        <p:nvSpPr>
          <p:cNvPr id="157" name="Rectangle 25"/>
          <p:cNvSpPr>
            <a:spLocks noChangeArrowheads="1"/>
          </p:cNvSpPr>
          <p:nvPr/>
        </p:nvSpPr>
        <p:spPr bwMode="auto">
          <a:xfrm>
            <a:off x="3290888" y="344932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</a:t>
            </a:r>
          </a:p>
        </p:txBody>
      </p:sp>
      <p:sp>
        <p:nvSpPr>
          <p:cNvPr id="158" name="Rectangle 26"/>
          <p:cNvSpPr>
            <a:spLocks noChangeArrowheads="1"/>
          </p:cNvSpPr>
          <p:nvPr/>
        </p:nvSpPr>
        <p:spPr bwMode="auto">
          <a:xfrm>
            <a:off x="2598738" y="344932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–</a:t>
            </a:r>
          </a:p>
        </p:txBody>
      </p:sp>
      <p:sp>
        <p:nvSpPr>
          <p:cNvPr id="159" name="Rectangle 27"/>
          <p:cNvSpPr>
            <a:spLocks noChangeArrowheads="1"/>
          </p:cNvSpPr>
          <p:nvPr/>
        </p:nvSpPr>
        <p:spPr bwMode="auto">
          <a:xfrm>
            <a:off x="1905000" y="3449321"/>
            <a:ext cx="693738" cy="307975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04</a:t>
            </a:r>
          </a:p>
        </p:txBody>
      </p:sp>
      <p:sp>
        <p:nvSpPr>
          <p:cNvPr id="160" name="Rectangle 31"/>
          <p:cNvSpPr>
            <a:spLocks noChangeArrowheads="1"/>
          </p:cNvSpPr>
          <p:nvPr/>
        </p:nvSpPr>
        <p:spPr bwMode="auto">
          <a:xfrm>
            <a:off x="3290888" y="314134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161" name="Rectangle 32"/>
          <p:cNvSpPr>
            <a:spLocks noChangeArrowheads="1"/>
          </p:cNvSpPr>
          <p:nvPr/>
        </p:nvSpPr>
        <p:spPr bwMode="auto">
          <a:xfrm>
            <a:off x="2598738" y="314134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02</a:t>
            </a:r>
          </a:p>
        </p:txBody>
      </p:sp>
      <p:sp>
        <p:nvSpPr>
          <p:cNvPr id="162" name="Rectangle 33"/>
          <p:cNvSpPr>
            <a:spLocks noChangeArrowheads="1"/>
          </p:cNvSpPr>
          <p:nvPr/>
        </p:nvSpPr>
        <p:spPr bwMode="auto">
          <a:xfrm>
            <a:off x="1905000" y="3141346"/>
            <a:ext cx="693738" cy="307975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03</a:t>
            </a:r>
          </a:p>
        </p:txBody>
      </p:sp>
      <p:sp>
        <p:nvSpPr>
          <p:cNvPr id="163" name="Rectangle 37"/>
          <p:cNvSpPr>
            <a:spLocks noChangeArrowheads="1"/>
          </p:cNvSpPr>
          <p:nvPr/>
        </p:nvSpPr>
        <p:spPr bwMode="auto">
          <a:xfrm>
            <a:off x="3290888" y="2834958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164" name="Rectangle 38"/>
          <p:cNvSpPr>
            <a:spLocks noChangeArrowheads="1"/>
          </p:cNvSpPr>
          <p:nvPr/>
        </p:nvSpPr>
        <p:spPr bwMode="auto">
          <a:xfrm>
            <a:off x="2598738" y="2834958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33</a:t>
            </a:r>
          </a:p>
        </p:txBody>
      </p:sp>
      <p:sp>
        <p:nvSpPr>
          <p:cNvPr id="165" name="Rectangle 39"/>
          <p:cNvSpPr>
            <a:spLocks noChangeArrowheads="1"/>
          </p:cNvSpPr>
          <p:nvPr/>
        </p:nvSpPr>
        <p:spPr bwMode="auto">
          <a:xfrm>
            <a:off x="1905000" y="2834958"/>
            <a:ext cx="693738" cy="307975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02</a:t>
            </a:r>
          </a:p>
        </p:txBody>
      </p:sp>
      <p:sp>
        <p:nvSpPr>
          <p:cNvPr id="166" name="Rectangle 43"/>
          <p:cNvSpPr>
            <a:spLocks noChangeArrowheads="1"/>
          </p:cNvSpPr>
          <p:nvPr/>
        </p:nvSpPr>
        <p:spPr bwMode="auto">
          <a:xfrm>
            <a:off x="3290888" y="252857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0</a:t>
            </a:r>
          </a:p>
        </p:txBody>
      </p:sp>
      <p:sp>
        <p:nvSpPr>
          <p:cNvPr id="167" name="Rectangle 44"/>
          <p:cNvSpPr>
            <a:spLocks noChangeArrowheads="1"/>
          </p:cNvSpPr>
          <p:nvPr/>
        </p:nvSpPr>
        <p:spPr bwMode="auto">
          <a:xfrm>
            <a:off x="2598738" y="2528571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–</a:t>
            </a:r>
          </a:p>
        </p:txBody>
      </p:sp>
      <p:sp>
        <p:nvSpPr>
          <p:cNvPr id="168" name="Rectangle 45"/>
          <p:cNvSpPr>
            <a:spLocks noChangeArrowheads="1"/>
          </p:cNvSpPr>
          <p:nvPr/>
        </p:nvSpPr>
        <p:spPr bwMode="auto">
          <a:xfrm>
            <a:off x="1905000" y="2528571"/>
            <a:ext cx="693738" cy="307975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01</a:t>
            </a:r>
          </a:p>
        </p:txBody>
      </p:sp>
      <p:sp>
        <p:nvSpPr>
          <p:cNvPr id="169" name="Rectangle 49"/>
          <p:cNvSpPr>
            <a:spLocks noChangeArrowheads="1"/>
          </p:cNvSpPr>
          <p:nvPr/>
        </p:nvSpPr>
        <p:spPr bwMode="auto">
          <a:xfrm>
            <a:off x="3290888" y="222059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1</a:t>
            </a:r>
          </a:p>
        </p:txBody>
      </p:sp>
      <p:sp>
        <p:nvSpPr>
          <p:cNvPr id="170" name="Rectangle 50"/>
          <p:cNvSpPr>
            <a:spLocks noChangeArrowheads="1"/>
          </p:cNvSpPr>
          <p:nvPr/>
        </p:nvSpPr>
        <p:spPr bwMode="auto">
          <a:xfrm>
            <a:off x="2598738" y="2220596"/>
            <a:ext cx="692150" cy="307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28</a:t>
            </a:r>
          </a:p>
        </p:txBody>
      </p:sp>
      <p:sp>
        <p:nvSpPr>
          <p:cNvPr id="171" name="Rectangle 51"/>
          <p:cNvSpPr>
            <a:spLocks noChangeArrowheads="1"/>
          </p:cNvSpPr>
          <p:nvPr/>
        </p:nvSpPr>
        <p:spPr bwMode="auto">
          <a:xfrm>
            <a:off x="1905000" y="2220596"/>
            <a:ext cx="693738" cy="307975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990000"/>
                </a:solidFill>
                <a:latin typeface="Calibri" pitchFamily="34" charset="0"/>
              </a:rPr>
              <a:t>00</a:t>
            </a:r>
          </a:p>
        </p:txBody>
      </p:sp>
      <p:sp>
        <p:nvSpPr>
          <p:cNvPr id="172" name="Rectangle 55"/>
          <p:cNvSpPr>
            <a:spLocks noChangeArrowheads="1"/>
          </p:cNvSpPr>
          <p:nvPr/>
        </p:nvSpPr>
        <p:spPr bwMode="auto">
          <a:xfrm>
            <a:off x="3290888" y="1914208"/>
            <a:ext cx="692150" cy="3063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73" name="Rectangle 56"/>
          <p:cNvSpPr>
            <a:spLocks noChangeArrowheads="1"/>
          </p:cNvSpPr>
          <p:nvPr/>
        </p:nvSpPr>
        <p:spPr bwMode="auto">
          <a:xfrm>
            <a:off x="2598738" y="1914208"/>
            <a:ext cx="692150" cy="3063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rgbClr val="990000"/>
                </a:solidFill>
                <a:latin typeface="Calibri" pitchFamily="34" charset="0"/>
              </a:rPr>
              <a:t>PPN</a:t>
            </a:r>
          </a:p>
        </p:txBody>
      </p:sp>
      <p:sp>
        <p:nvSpPr>
          <p:cNvPr id="174" name="Rectangle 57"/>
          <p:cNvSpPr>
            <a:spLocks noChangeArrowheads="1"/>
          </p:cNvSpPr>
          <p:nvPr/>
        </p:nvSpPr>
        <p:spPr bwMode="auto">
          <a:xfrm>
            <a:off x="1905000" y="1914208"/>
            <a:ext cx="693738" cy="3063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rgbClr val="990000"/>
                </a:solidFill>
                <a:latin typeface="Calibri" pitchFamily="34" charset="0"/>
              </a:rPr>
              <a:t>VPN</a:t>
            </a:r>
          </a:p>
        </p:txBody>
      </p:sp>
      <p:sp>
        <p:nvSpPr>
          <p:cNvPr id="175" name="Line 58"/>
          <p:cNvSpPr>
            <a:spLocks noChangeShapeType="1"/>
          </p:cNvSpPr>
          <p:nvPr/>
        </p:nvSpPr>
        <p:spPr bwMode="auto">
          <a:xfrm>
            <a:off x="1905000" y="2220596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6" name="Line 59"/>
          <p:cNvSpPr>
            <a:spLocks noChangeShapeType="1"/>
          </p:cNvSpPr>
          <p:nvPr/>
        </p:nvSpPr>
        <p:spPr bwMode="auto">
          <a:xfrm>
            <a:off x="1915286" y="2528571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7" name="Line 60"/>
          <p:cNvSpPr>
            <a:spLocks noChangeShapeType="1"/>
          </p:cNvSpPr>
          <p:nvPr/>
        </p:nvSpPr>
        <p:spPr bwMode="auto">
          <a:xfrm>
            <a:off x="1905000" y="2838131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8" name="Line 61"/>
          <p:cNvSpPr>
            <a:spLocks noChangeShapeType="1"/>
          </p:cNvSpPr>
          <p:nvPr/>
        </p:nvSpPr>
        <p:spPr bwMode="auto">
          <a:xfrm>
            <a:off x="1905000" y="3141346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9" name="Line 62"/>
          <p:cNvSpPr>
            <a:spLocks noChangeShapeType="1"/>
          </p:cNvSpPr>
          <p:nvPr/>
        </p:nvSpPr>
        <p:spPr bwMode="auto">
          <a:xfrm>
            <a:off x="1905000" y="3449321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0" name="Line 63"/>
          <p:cNvSpPr>
            <a:spLocks noChangeShapeType="1"/>
          </p:cNvSpPr>
          <p:nvPr/>
        </p:nvSpPr>
        <p:spPr bwMode="auto">
          <a:xfrm>
            <a:off x="1905000" y="3760998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1" name="Line 64"/>
          <p:cNvSpPr>
            <a:spLocks noChangeShapeType="1"/>
          </p:cNvSpPr>
          <p:nvPr/>
        </p:nvSpPr>
        <p:spPr bwMode="auto">
          <a:xfrm>
            <a:off x="1905000" y="4063683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2" name="Line 65"/>
          <p:cNvSpPr>
            <a:spLocks noChangeShapeType="1"/>
          </p:cNvSpPr>
          <p:nvPr/>
        </p:nvSpPr>
        <p:spPr bwMode="auto">
          <a:xfrm>
            <a:off x="1905000" y="4370071"/>
            <a:ext cx="2075688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3" name="Line 66"/>
          <p:cNvSpPr>
            <a:spLocks noChangeShapeType="1"/>
          </p:cNvSpPr>
          <p:nvPr/>
        </p:nvSpPr>
        <p:spPr bwMode="auto">
          <a:xfrm>
            <a:off x="2589212" y="1914208"/>
            <a:ext cx="1588" cy="276383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4" name="Line 67"/>
          <p:cNvSpPr>
            <a:spLocks noChangeShapeType="1"/>
          </p:cNvSpPr>
          <p:nvPr/>
        </p:nvSpPr>
        <p:spPr bwMode="auto">
          <a:xfrm>
            <a:off x="3290888" y="1914208"/>
            <a:ext cx="1588" cy="276383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5" name="Line 70"/>
          <p:cNvSpPr>
            <a:spLocks noChangeShapeType="1"/>
          </p:cNvSpPr>
          <p:nvPr/>
        </p:nvSpPr>
        <p:spPr bwMode="auto">
          <a:xfrm>
            <a:off x="1905000" y="1914208"/>
            <a:ext cx="1588" cy="276383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6" name="Line 72"/>
          <p:cNvSpPr>
            <a:spLocks noChangeShapeType="1"/>
          </p:cNvSpPr>
          <p:nvPr/>
        </p:nvSpPr>
        <p:spPr bwMode="auto">
          <a:xfrm>
            <a:off x="1905000" y="1914208"/>
            <a:ext cx="2075688" cy="158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7" name="Line 74"/>
          <p:cNvSpPr>
            <a:spLocks noChangeShapeType="1"/>
          </p:cNvSpPr>
          <p:nvPr/>
        </p:nvSpPr>
        <p:spPr bwMode="auto">
          <a:xfrm>
            <a:off x="1905000" y="4678046"/>
            <a:ext cx="2075688" cy="1588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8" name="Line 70"/>
          <p:cNvSpPr>
            <a:spLocks noChangeShapeType="1"/>
          </p:cNvSpPr>
          <p:nvPr/>
        </p:nvSpPr>
        <p:spPr bwMode="auto">
          <a:xfrm>
            <a:off x="3989386" y="1905000"/>
            <a:ext cx="1588" cy="2788920"/>
          </a:xfrm>
          <a:prstGeom prst="line">
            <a:avLst/>
          </a:prstGeom>
          <a:noFill/>
          <a:ln w="127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" y="5029200"/>
            <a:ext cx="4195631" cy="9035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36" name="TextBox 135"/>
          <p:cNvSpPr txBox="1"/>
          <p:nvPr/>
        </p:nvSpPr>
        <p:spPr>
          <a:xfrm>
            <a:off x="7246576" y="3741429"/>
            <a:ext cx="1492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0x0D </a:t>
            </a:r>
            <a:r>
              <a:rPr lang="en-US" sz="1800" dirty="0">
                <a:solidFill>
                  <a:srgbClr val="C00000"/>
                </a:solidFill>
                <a:latin typeface="Times New Roman"/>
                <a:cs typeface="Times New Roman"/>
              </a:rPr>
              <a:t>→</a:t>
            </a:r>
            <a:r>
              <a:rPr lang="en-US" sz="1800" dirty="0">
                <a:solidFill>
                  <a:srgbClr val="C00000"/>
                </a:solidFill>
                <a:latin typeface="Calibri" pitchFamily="34" charset="0"/>
              </a:rPr>
              <a:t> 0x2D</a:t>
            </a: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3602" y="5203674"/>
            <a:ext cx="3588416" cy="68037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ight Arrow 2"/>
          <p:cNvSpPr/>
          <p:nvPr/>
        </p:nvSpPr>
        <p:spPr bwMode="auto">
          <a:xfrm>
            <a:off x="4648200" y="5389652"/>
            <a:ext cx="608012" cy="188170"/>
          </a:xfrm>
          <a:prstGeom prst="rightArrow">
            <a:avLst>
              <a:gd name="adj1" fmla="val 50000"/>
              <a:gd name="adj2" fmla="val 105958"/>
            </a:avLst>
          </a:prstGeom>
          <a:solidFill>
            <a:srgbClr val="C00000"/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068387"/>
            <a:ext cx="8307387" cy="1446213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16 lines, 4-byte cache line size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Physically addressed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Direct mapped</a:t>
            </a:r>
          </a:p>
        </p:txBody>
      </p:sp>
      <p:grpSp>
        <p:nvGrpSpPr>
          <p:cNvPr id="35" name="Group 34"/>
          <p:cNvGrpSpPr/>
          <p:nvPr/>
        </p:nvGrpSpPr>
        <p:grpSpPr>
          <a:xfrm>
            <a:off x="1707567" y="1613566"/>
            <a:ext cx="6343233" cy="1509048"/>
            <a:chOff x="1711325" y="1629578"/>
            <a:chExt cx="6343233" cy="1509048"/>
          </a:xfrm>
        </p:grpSpPr>
        <p:sp>
          <p:nvSpPr>
            <p:cNvPr id="34" name="Rectangle 33"/>
            <p:cNvSpPr/>
            <p:nvPr/>
          </p:nvSpPr>
          <p:spPr bwMode="auto">
            <a:xfrm>
              <a:off x="7441170" y="1906799"/>
              <a:ext cx="542925" cy="369332"/>
            </a:xfrm>
            <a:prstGeom prst="rect">
              <a:avLst/>
            </a:prstGeom>
            <a:solidFill>
              <a:srgbClr val="FFC000"/>
            </a:solidFill>
            <a:ln w="12700" cap="flat" cmpd="sng" algn="ctr">
              <a:noFill/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4191000" y="1629578"/>
              <a:ext cx="3863558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V[0b</a:t>
              </a:r>
              <a:r>
                <a:rPr lang="en-US" sz="1800" dirty="0">
                  <a:solidFill>
                    <a:srgbClr val="7030A0"/>
                  </a:solidFill>
                  <a:latin typeface="Calibri" pitchFamily="34" charset="0"/>
                </a:rPr>
                <a:t>00001101</a:t>
              </a:r>
              <a:r>
                <a:rPr lang="en-US" sz="1800" dirty="0">
                  <a:solidFill>
                    <a:srgbClr val="FFC000"/>
                  </a:solidFill>
                  <a:latin typeface="Calibri" pitchFamily="34" charset="0"/>
                </a:rPr>
                <a:t>101001</a:t>
              </a:r>
              <a:r>
                <a:rPr lang="en-US" sz="1800" dirty="0">
                  <a:latin typeface="Calibri" pitchFamily="34" charset="0"/>
                </a:rPr>
                <a:t>] = V[0x369]</a:t>
              </a:r>
            </a:p>
            <a:p>
              <a:r>
                <a:rPr lang="en-US" sz="1800" dirty="0">
                  <a:latin typeface="Calibri" pitchFamily="34" charset="0"/>
                </a:rPr>
                <a:t>P[0b</a:t>
              </a:r>
              <a:r>
                <a:rPr lang="en-US" sz="1800" dirty="0">
                  <a:solidFill>
                    <a:srgbClr val="0070C0"/>
                  </a:solidFill>
                  <a:latin typeface="Calibri" pitchFamily="34" charset="0"/>
                </a:rPr>
                <a:t>101101</a:t>
              </a:r>
              <a:r>
                <a:rPr lang="en-US" sz="1800" dirty="0">
                  <a:solidFill>
                    <a:srgbClr val="00B050"/>
                  </a:solidFill>
                  <a:latin typeface="Calibri" pitchFamily="34" charset="0"/>
                </a:rPr>
                <a:t>1010</a:t>
              </a:r>
              <a:r>
                <a:rPr lang="en-US" sz="1800" dirty="0">
                  <a:solidFill>
                    <a:srgbClr val="C00000"/>
                  </a:solidFill>
                  <a:latin typeface="Calibri" pitchFamily="34" charset="0"/>
                </a:rPr>
                <a:t>01</a:t>
              </a:r>
              <a:r>
                <a:rPr lang="en-US" sz="1800" dirty="0">
                  <a:latin typeface="Calibri" pitchFamily="34" charset="0"/>
                </a:rPr>
                <a:t>] = P[0xB69] = 0x15</a:t>
              </a:r>
            </a:p>
          </p:txBody>
        </p:sp>
        <p:cxnSp>
          <p:nvCxnSpPr>
            <p:cNvPr id="10" name="Straight Connector 9"/>
            <p:cNvCxnSpPr/>
            <p:nvPr/>
          </p:nvCxnSpPr>
          <p:spPr bwMode="auto">
            <a:xfrm flipV="1">
              <a:off x="1711325" y="2209800"/>
              <a:ext cx="3013075" cy="915988"/>
            </a:xfrm>
            <a:prstGeom prst="line">
              <a:avLst/>
            </a:prstGeom>
            <a:noFill/>
            <a:ln w="127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3" name="Straight Connector 292"/>
            <p:cNvCxnSpPr>
              <a:cxnSpLocks/>
            </p:cNvCxnSpPr>
            <p:nvPr/>
          </p:nvCxnSpPr>
          <p:spPr bwMode="auto">
            <a:xfrm flipV="1">
              <a:off x="4627032" y="2216680"/>
              <a:ext cx="760941" cy="890983"/>
            </a:xfrm>
            <a:prstGeom prst="line">
              <a:avLst/>
            </a:prstGeom>
            <a:noFill/>
            <a:ln w="127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5" name="Straight Connector 294"/>
            <p:cNvCxnSpPr/>
            <p:nvPr/>
          </p:nvCxnSpPr>
          <p:spPr bwMode="auto">
            <a:xfrm flipH="1" flipV="1">
              <a:off x="6097591" y="2209801"/>
              <a:ext cx="1479548" cy="915987"/>
            </a:xfrm>
            <a:prstGeom prst="line">
              <a:avLst/>
            </a:prstGeom>
            <a:noFill/>
            <a:ln w="127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94" name="Straight Connector 293"/>
            <p:cNvCxnSpPr>
              <a:cxnSpLocks/>
            </p:cNvCxnSpPr>
            <p:nvPr/>
          </p:nvCxnSpPr>
          <p:spPr bwMode="auto">
            <a:xfrm flipH="1" flipV="1">
              <a:off x="5880689" y="2205900"/>
              <a:ext cx="683211" cy="932726"/>
            </a:xfrm>
            <a:prstGeom prst="line">
              <a:avLst/>
            </a:prstGeom>
            <a:noFill/>
            <a:ln w="127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36865" name="Rectangle 1"/>
          <p:cNvSpPr>
            <a:spLocks noGrp="1" noChangeArrowheads="1"/>
          </p:cNvSpPr>
          <p:nvPr>
            <p:ph type="title"/>
          </p:nvPr>
        </p:nvSpPr>
        <p:spPr>
          <a:xfrm>
            <a:off x="385284" y="417512"/>
            <a:ext cx="7285038" cy="57308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Simple Memory System Cache</a:t>
            </a:r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1711325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>
                <a:solidFill>
                  <a:srgbClr val="0070C0"/>
                </a:solidFill>
                <a:latin typeface="+mj-lt"/>
              </a:rPr>
              <a:t>1</a:t>
            </a:r>
          </a:p>
        </p:txBody>
      </p:sp>
      <p:sp>
        <p:nvSpPr>
          <p:cNvPr id="36871" name="Rectangle 7"/>
          <p:cNvSpPr>
            <a:spLocks noChangeArrowheads="1"/>
          </p:cNvSpPr>
          <p:nvPr/>
        </p:nvSpPr>
        <p:spPr bwMode="auto">
          <a:xfrm>
            <a:off x="1711325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11</a:t>
            </a:r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>
            <a:off x="2198688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>
                <a:solidFill>
                  <a:srgbClr val="0070C0"/>
                </a:solidFill>
                <a:latin typeface="+mj-lt"/>
              </a:rPr>
              <a:t>0</a:t>
            </a:r>
          </a:p>
        </p:txBody>
      </p:sp>
      <p:sp>
        <p:nvSpPr>
          <p:cNvPr id="36874" name="Rectangle 10"/>
          <p:cNvSpPr>
            <a:spLocks noChangeArrowheads="1"/>
          </p:cNvSpPr>
          <p:nvPr/>
        </p:nvSpPr>
        <p:spPr bwMode="auto">
          <a:xfrm>
            <a:off x="2198688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10</a:t>
            </a:r>
          </a:p>
        </p:txBody>
      </p:sp>
      <p:sp>
        <p:nvSpPr>
          <p:cNvPr id="36876" name="Rectangle 12"/>
          <p:cNvSpPr>
            <a:spLocks noChangeArrowheads="1"/>
          </p:cNvSpPr>
          <p:nvPr/>
        </p:nvSpPr>
        <p:spPr bwMode="auto">
          <a:xfrm>
            <a:off x="2686051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>
                <a:solidFill>
                  <a:srgbClr val="0070C0"/>
                </a:solidFill>
                <a:latin typeface="+mj-lt"/>
              </a:rPr>
              <a:t>1</a:t>
            </a:r>
          </a:p>
        </p:txBody>
      </p:sp>
      <p:sp>
        <p:nvSpPr>
          <p:cNvPr id="36877" name="Rectangle 13"/>
          <p:cNvSpPr>
            <a:spLocks noChangeArrowheads="1"/>
          </p:cNvSpPr>
          <p:nvPr/>
        </p:nvSpPr>
        <p:spPr bwMode="auto">
          <a:xfrm>
            <a:off x="2686051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9</a:t>
            </a:r>
          </a:p>
        </p:txBody>
      </p:sp>
      <p:sp>
        <p:nvSpPr>
          <p:cNvPr id="36879" name="Rectangle 15"/>
          <p:cNvSpPr>
            <a:spLocks noChangeArrowheads="1"/>
          </p:cNvSpPr>
          <p:nvPr/>
        </p:nvSpPr>
        <p:spPr bwMode="auto">
          <a:xfrm>
            <a:off x="3173414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>
                <a:solidFill>
                  <a:srgbClr val="0070C0"/>
                </a:solidFill>
                <a:latin typeface="+mj-lt"/>
              </a:rPr>
              <a:t>1</a:t>
            </a:r>
          </a:p>
        </p:txBody>
      </p:sp>
      <p:sp>
        <p:nvSpPr>
          <p:cNvPr id="36880" name="Rectangle 16"/>
          <p:cNvSpPr>
            <a:spLocks noChangeArrowheads="1"/>
          </p:cNvSpPr>
          <p:nvPr/>
        </p:nvSpPr>
        <p:spPr bwMode="auto">
          <a:xfrm>
            <a:off x="3173414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8</a:t>
            </a:r>
          </a:p>
        </p:txBody>
      </p:sp>
      <p:sp>
        <p:nvSpPr>
          <p:cNvPr id="36882" name="Rectangle 18"/>
          <p:cNvSpPr>
            <a:spLocks noChangeArrowheads="1"/>
          </p:cNvSpPr>
          <p:nvPr/>
        </p:nvSpPr>
        <p:spPr bwMode="auto">
          <a:xfrm>
            <a:off x="3660777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>
                <a:solidFill>
                  <a:srgbClr val="0070C0"/>
                </a:solidFill>
                <a:latin typeface="+mj-lt"/>
              </a:rPr>
              <a:t>0</a:t>
            </a:r>
          </a:p>
        </p:txBody>
      </p:sp>
      <p:sp>
        <p:nvSpPr>
          <p:cNvPr id="36883" name="Rectangle 19"/>
          <p:cNvSpPr>
            <a:spLocks noChangeArrowheads="1"/>
          </p:cNvSpPr>
          <p:nvPr/>
        </p:nvSpPr>
        <p:spPr bwMode="auto">
          <a:xfrm>
            <a:off x="3660777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7</a:t>
            </a:r>
          </a:p>
        </p:txBody>
      </p:sp>
      <p:sp>
        <p:nvSpPr>
          <p:cNvPr id="36885" name="Rectangle 21"/>
          <p:cNvSpPr>
            <a:spLocks noChangeArrowheads="1"/>
          </p:cNvSpPr>
          <p:nvPr/>
        </p:nvSpPr>
        <p:spPr bwMode="auto">
          <a:xfrm>
            <a:off x="4148140" y="3125787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>
                <a:solidFill>
                  <a:srgbClr val="0070C0"/>
                </a:solidFill>
                <a:latin typeface="+mj-lt"/>
              </a:rPr>
              <a:t>1</a:t>
            </a:r>
          </a:p>
        </p:txBody>
      </p:sp>
      <p:sp>
        <p:nvSpPr>
          <p:cNvPr id="36886" name="Rectangle 22"/>
          <p:cNvSpPr>
            <a:spLocks noChangeArrowheads="1"/>
          </p:cNvSpPr>
          <p:nvPr/>
        </p:nvSpPr>
        <p:spPr bwMode="auto">
          <a:xfrm>
            <a:off x="4148140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6</a:t>
            </a:r>
          </a:p>
        </p:txBody>
      </p:sp>
      <p:sp>
        <p:nvSpPr>
          <p:cNvPr id="36888" name="Rectangle 24"/>
          <p:cNvSpPr>
            <a:spLocks noChangeArrowheads="1"/>
          </p:cNvSpPr>
          <p:nvPr/>
        </p:nvSpPr>
        <p:spPr bwMode="auto">
          <a:xfrm>
            <a:off x="4635503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89" name="Rectangle 25"/>
          <p:cNvSpPr>
            <a:spLocks noChangeArrowheads="1"/>
          </p:cNvSpPr>
          <p:nvPr/>
        </p:nvSpPr>
        <p:spPr bwMode="auto">
          <a:xfrm>
            <a:off x="4635503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5</a:t>
            </a:r>
          </a:p>
        </p:txBody>
      </p:sp>
      <p:sp>
        <p:nvSpPr>
          <p:cNvPr id="36891" name="Rectangle 27"/>
          <p:cNvSpPr>
            <a:spLocks noChangeArrowheads="1"/>
          </p:cNvSpPr>
          <p:nvPr/>
        </p:nvSpPr>
        <p:spPr bwMode="auto">
          <a:xfrm>
            <a:off x="5122866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92" name="Rectangle 28"/>
          <p:cNvSpPr>
            <a:spLocks noChangeArrowheads="1"/>
          </p:cNvSpPr>
          <p:nvPr/>
        </p:nvSpPr>
        <p:spPr bwMode="auto">
          <a:xfrm>
            <a:off x="5122866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4</a:t>
            </a:r>
          </a:p>
        </p:txBody>
      </p:sp>
      <p:sp>
        <p:nvSpPr>
          <p:cNvPr id="36894" name="Rectangle 30"/>
          <p:cNvSpPr>
            <a:spLocks noChangeArrowheads="1"/>
          </p:cNvSpPr>
          <p:nvPr/>
        </p:nvSpPr>
        <p:spPr bwMode="auto">
          <a:xfrm>
            <a:off x="5610229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95" name="Rectangle 31"/>
          <p:cNvSpPr>
            <a:spLocks noChangeArrowheads="1"/>
          </p:cNvSpPr>
          <p:nvPr/>
        </p:nvSpPr>
        <p:spPr bwMode="auto">
          <a:xfrm>
            <a:off x="5610229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3</a:t>
            </a:r>
          </a:p>
        </p:txBody>
      </p:sp>
      <p:sp>
        <p:nvSpPr>
          <p:cNvPr id="36897" name="Rectangle 33"/>
          <p:cNvSpPr>
            <a:spLocks noChangeArrowheads="1"/>
          </p:cNvSpPr>
          <p:nvPr/>
        </p:nvSpPr>
        <p:spPr bwMode="auto">
          <a:xfrm>
            <a:off x="6097591" y="3125787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898" name="Rectangle 34"/>
          <p:cNvSpPr>
            <a:spLocks noChangeArrowheads="1"/>
          </p:cNvSpPr>
          <p:nvPr/>
        </p:nvSpPr>
        <p:spPr bwMode="auto">
          <a:xfrm>
            <a:off x="6097591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2</a:t>
            </a:r>
          </a:p>
        </p:txBody>
      </p:sp>
      <p:sp>
        <p:nvSpPr>
          <p:cNvPr id="36900" name="Rectangle 36"/>
          <p:cNvSpPr>
            <a:spLocks noChangeArrowheads="1"/>
          </p:cNvSpPr>
          <p:nvPr/>
        </p:nvSpPr>
        <p:spPr bwMode="auto">
          <a:xfrm>
            <a:off x="6584953" y="3125787"/>
            <a:ext cx="4873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901" name="Rectangle 37"/>
          <p:cNvSpPr>
            <a:spLocks noChangeArrowheads="1"/>
          </p:cNvSpPr>
          <p:nvPr/>
        </p:nvSpPr>
        <p:spPr bwMode="auto">
          <a:xfrm>
            <a:off x="6584953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</a:t>
            </a:r>
          </a:p>
        </p:txBody>
      </p:sp>
      <p:sp>
        <p:nvSpPr>
          <p:cNvPr id="36903" name="Rectangle 39"/>
          <p:cNvSpPr>
            <a:spLocks noChangeArrowheads="1"/>
          </p:cNvSpPr>
          <p:nvPr/>
        </p:nvSpPr>
        <p:spPr bwMode="auto">
          <a:xfrm>
            <a:off x="7072312" y="3125787"/>
            <a:ext cx="487363" cy="3048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6904" name="Rectangle 40"/>
          <p:cNvSpPr>
            <a:spLocks noChangeArrowheads="1"/>
          </p:cNvSpPr>
          <p:nvPr/>
        </p:nvSpPr>
        <p:spPr bwMode="auto">
          <a:xfrm>
            <a:off x="7072312" y="2820987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4652964" y="3478212"/>
            <a:ext cx="2924175" cy="333375"/>
            <a:chOff x="2931" y="2156"/>
            <a:chExt cx="1842" cy="210"/>
          </a:xfrm>
        </p:grpSpPr>
        <p:sp>
          <p:nvSpPr>
            <p:cNvPr id="36906" name="Line 42"/>
            <p:cNvSpPr>
              <a:spLocks noChangeShapeType="1"/>
            </p:cNvSpPr>
            <p:nvPr/>
          </p:nvSpPr>
          <p:spPr bwMode="auto">
            <a:xfrm>
              <a:off x="2931" y="2247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907" name="Text Box 43"/>
            <p:cNvSpPr txBox="1">
              <a:spLocks noChangeArrowheads="1"/>
            </p:cNvSpPr>
            <p:nvPr/>
          </p:nvSpPr>
          <p:spPr bwMode="auto">
            <a:xfrm>
              <a:off x="3638" y="2156"/>
              <a:ext cx="368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PPO</a:t>
              </a:r>
            </a:p>
          </p:txBody>
        </p:sp>
      </p:grpSp>
      <p:grpSp>
        <p:nvGrpSpPr>
          <p:cNvPr id="3" name="Group 44"/>
          <p:cNvGrpSpPr>
            <a:grpSpLocks/>
          </p:cNvGrpSpPr>
          <p:nvPr/>
        </p:nvGrpSpPr>
        <p:grpSpPr bwMode="auto">
          <a:xfrm>
            <a:off x="1757364" y="3478212"/>
            <a:ext cx="2924175" cy="333375"/>
            <a:chOff x="1107" y="2156"/>
            <a:chExt cx="1842" cy="210"/>
          </a:xfrm>
        </p:grpSpPr>
        <p:sp>
          <p:nvSpPr>
            <p:cNvPr id="36909" name="Line 45"/>
            <p:cNvSpPr>
              <a:spLocks noChangeShapeType="1"/>
            </p:cNvSpPr>
            <p:nvPr/>
          </p:nvSpPr>
          <p:spPr bwMode="auto">
            <a:xfrm>
              <a:off x="1107" y="2247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910" name="Text Box 46"/>
            <p:cNvSpPr txBox="1">
              <a:spLocks noChangeArrowheads="1"/>
            </p:cNvSpPr>
            <p:nvPr/>
          </p:nvSpPr>
          <p:spPr bwMode="auto">
            <a:xfrm>
              <a:off x="1814" y="2156"/>
              <a:ext cx="36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4" name="Group 47"/>
          <p:cNvGrpSpPr>
            <a:grpSpLocks/>
          </p:cNvGrpSpPr>
          <p:nvPr/>
        </p:nvGrpSpPr>
        <p:grpSpPr bwMode="auto">
          <a:xfrm>
            <a:off x="6556382" y="2523067"/>
            <a:ext cx="992189" cy="306388"/>
            <a:chOff x="4130" y="1501"/>
            <a:chExt cx="625" cy="193"/>
          </a:xfrm>
        </p:grpSpPr>
        <p:sp>
          <p:nvSpPr>
            <p:cNvPr id="36912" name="Line 48"/>
            <p:cNvSpPr>
              <a:spLocks noChangeShapeType="1"/>
            </p:cNvSpPr>
            <p:nvPr/>
          </p:nvSpPr>
          <p:spPr bwMode="auto">
            <a:xfrm>
              <a:off x="4130" y="1579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913" name="Text Box 49"/>
            <p:cNvSpPr txBox="1">
              <a:spLocks noChangeArrowheads="1"/>
            </p:cNvSpPr>
            <p:nvPr/>
          </p:nvSpPr>
          <p:spPr bwMode="auto">
            <a:xfrm>
              <a:off x="4316" y="1501"/>
              <a:ext cx="271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CO</a:t>
              </a:r>
            </a:p>
          </p:txBody>
        </p:sp>
      </p:grpSp>
      <p:grpSp>
        <p:nvGrpSpPr>
          <p:cNvPr id="5" name="Group 50"/>
          <p:cNvGrpSpPr>
            <a:grpSpLocks/>
          </p:cNvGrpSpPr>
          <p:nvPr/>
        </p:nvGrpSpPr>
        <p:grpSpPr bwMode="auto">
          <a:xfrm>
            <a:off x="4627033" y="2519363"/>
            <a:ext cx="1927225" cy="306388"/>
            <a:chOff x="2920" y="1488"/>
            <a:chExt cx="1214" cy="193"/>
          </a:xfrm>
        </p:grpSpPr>
        <p:sp>
          <p:nvSpPr>
            <p:cNvPr id="36915" name="Line 51"/>
            <p:cNvSpPr>
              <a:spLocks noChangeShapeType="1"/>
            </p:cNvSpPr>
            <p:nvPr/>
          </p:nvSpPr>
          <p:spPr bwMode="auto">
            <a:xfrm>
              <a:off x="2920" y="1566"/>
              <a:ext cx="1214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916" name="Text Box 52"/>
            <p:cNvSpPr txBox="1">
              <a:spLocks noChangeArrowheads="1"/>
            </p:cNvSpPr>
            <p:nvPr/>
          </p:nvSpPr>
          <p:spPr bwMode="auto">
            <a:xfrm>
              <a:off x="3460" y="1488"/>
              <a:ext cx="21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CI</a:t>
              </a:r>
            </a:p>
          </p:txBody>
        </p:sp>
      </p:grpSp>
      <p:grpSp>
        <p:nvGrpSpPr>
          <p:cNvPr id="6" name="Group 53"/>
          <p:cNvGrpSpPr>
            <a:grpSpLocks/>
          </p:cNvGrpSpPr>
          <p:nvPr/>
        </p:nvGrpSpPr>
        <p:grpSpPr bwMode="auto">
          <a:xfrm>
            <a:off x="1711325" y="2514600"/>
            <a:ext cx="2894013" cy="306388"/>
            <a:chOff x="1078" y="1501"/>
            <a:chExt cx="1823" cy="193"/>
          </a:xfrm>
        </p:grpSpPr>
        <p:sp>
          <p:nvSpPr>
            <p:cNvPr id="36918" name="Line 54"/>
            <p:cNvSpPr>
              <a:spLocks noChangeShapeType="1"/>
            </p:cNvSpPr>
            <p:nvPr/>
          </p:nvSpPr>
          <p:spPr bwMode="auto">
            <a:xfrm>
              <a:off x="1078" y="1579"/>
              <a:ext cx="182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6919" name="Text Box 55"/>
            <p:cNvSpPr txBox="1">
              <a:spLocks noChangeArrowheads="1"/>
            </p:cNvSpPr>
            <p:nvPr/>
          </p:nvSpPr>
          <p:spPr bwMode="auto">
            <a:xfrm>
              <a:off x="1928" y="1501"/>
              <a:ext cx="24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CT</a:t>
              </a:r>
            </a:p>
          </p:txBody>
        </p:sp>
      </p:grpSp>
      <p:sp>
        <p:nvSpPr>
          <p:cNvPr id="36928" name="Rectangle 64"/>
          <p:cNvSpPr>
            <a:spLocks noChangeArrowheads="1"/>
          </p:cNvSpPr>
          <p:nvPr/>
        </p:nvSpPr>
        <p:spPr bwMode="auto">
          <a:xfrm>
            <a:off x="3875088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03</a:t>
            </a:r>
          </a:p>
        </p:txBody>
      </p:sp>
      <p:sp>
        <p:nvSpPr>
          <p:cNvPr id="36929" name="Rectangle 65"/>
          <p:cNvSpPr>
            <a:spLocks noChangeArrowheads="1"/>
          </p:cNvSpPr>
          <p:nvPr/>
        </p:nvSpPr>
        <p:spPr bwMode="auto">
          <a:xfrm>
            <a:off x="3255963" y="635000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DF</a:t>
            </a:r>
          </a:p>
        </p:txBody>
      </p:sp>
      <p:sp>
        <p:nvSpPr>
          <p:cNvPr id="36930" name="Rectangle 66"/>
          <p:cNvSpPr>
            <a:spLocks noChangeArrowheads="1"/>
          </p:cNvSpPr>
          <p:nvPr/>
        </p:nvSpPr>
        <p:spPr bwMode="auto">
          <a:xfrm>
            <a:off x="2635250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C2</a:t>
            </a:r>
          </a:p>
        </p:txBody>
      </p:sp>
      <p:sp>
        <p:nvSpPr>
          <p:cNvPr id="36931" name="Rectangle 67"/>
          <p:cNvSpPr>
            <a:spLocks noChangeArrowheads="1"/>
          </p:cNvSpPr>
          <p:nvPr/>
        </p:nvSpPr>
        <p:spPr bwMode="auto">
          <a:xfrm>
            <a:off x="2012950" y="6350000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11</a:t>
            </a:r>
          </a:p>
        </p:txBody>
      </p:sp>
      <p:sp>
        <p:nvSpPr>
          <p:cNvPr id="36932" name="Rectangle 68"/>
          <p:cNvSpPr>
            <a:spLocks noChangeArrowheads="1"/>
          </p:cNvSpPr>
          <p:nvPr/>
        </p:nvSpPr>
        <p:spPr bwMode="auto">
          <a:xfrm>
            <a:off x="1392238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6933" name="Rectangle 69"/>
          <p:cNvSpPr>
            <a:spLocks noChangeArrowheads="1"/>
          </p:cNvSpPr>
          <p:nvPr/>
        </p:nvSpPr>
        <p:spPr bwMode="auto">
          <a:xfrm>
            <a:off x="773113" y="635000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16</a:t>
            </a:r>
          </a:p>
        </p:txBody>
      </p:sp>
      <p:sp>
        <p:nvSpPr>
          <p:cNvPr id="36934" name="Rectangle 70"/>
          <p:cNvSpPr>
            <a:spLocks noChangeArrowheads="1"/>
          </p:cNvSpPr>
          <p:nvPr/>
        </p:nvSpPr>
        <p:spPr bwMode="auto">
          <a:xfrm>
            <a:off x="152400" y="6350000"/>
            <a:ext cx="620713" cy="280988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6942" name="Rectangle 78"/>
          <p:cNvSpPr>
            <a:spLocks noChangeArrowheads="1"/>
          </p:cNvSpPr>
          <p:nvPr/>
        </p:nvSpPr>
        <p:spPr bwMode="auto">
          <a:xfrm>
            <a:off x="3875088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43" name="Rectangle 79"/>
          <p:cNvSpPr>
            <a:spLocks noChangeArrowheads="1"/>
          </p:cNvSpPr>
          <p:nvPr/>
        </p:nvSpPr>
        <p:spPr bwMode="auto">
          <a:xfrm>
            <a:off x="3255963" y="606901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44" name="Rectangle 80"/>
          <p:cNvSpPr>
            <a:spLocks noChangeArrowheads="1"/>
          </p:cNvSpPr>
          <p:nvPr/>
        </p:nvSpPr>
        <p:spPr bwMode="auto">
          <a:xfrm>
            <a:off x="2635250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45" name="Rectangle 81"/>
          <p:cNvSpPr>
            <a:spLocks noChangeArrowheads="1"/>
          </p:cNvSpPr>
          <p:nvPr/>
        </p:nvSpPr>
        <p:spPr bwMode="auto">
          <a:xfrm>
            <a:off x="2012950" y="6069013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46" name="Rectangle 82"/>
          <p:cNvSpPr>
            <a:spLocks noChangeArrowheads="1"/>
          </p:cNvSpPr>
          <p:nvPr/>
        </p:nvSpPr>
        <p:spPr bwMode="auto">
          <a:xfrm>
            <a:off x="1392238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6947" name="Rectangle 83"/>
          <p:cNvSpPr>
            <a:spLocks noChangeArrowheads="1"/>
          </p:cNvSpPr>
          <p:nvPr/>
        </p:nvSpPr>
        <p:spPr bwMode="auto">
          <a:xfrm>
            <a:off x="773113" y="606901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31</a:t>
            </a:r>
          </a:p>
        </p:txBody>
      </p:sp>
      <p:sp>
        <p:nvSpPr>
          <p:cNvPr id="36948" name="Rectangle 84"/>
          <p:cNvSpPr>
            <a:spLocks noChangeArrowheads="1"/>
          </p:cNvSpPr>
          <p:nvPr/>
        </p:nvSpPr>
        <p:spPr bwMode="auto">
          <a:xfrm>
            <a:off x="152400" y="6069013"/>
            <a:ext cx="620713" cy="280988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6956" name="Rectangle 92"/>
          <p:cNvSpPr>
            <a:spLocks noChangeArrowheads="1"/>
          </p:cNvSpPr>
          <p:nvPr/>
        </p:nvSpPr>
        <p:spPr bwMode="auto">
          <a:xfrm>
            <a:off x="3875088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1D</a:t>
            </a:r>
          </a:p>
        </p:txBody>
      </p:sp>
      <p:sp>
        <p:nvSpPr>
          <p:cNvPr id="36957" name="Rectangle 93"/>
          <p:cNvSpPr>
            <a:spLocks noChangeArrowheads="1"/>
          </p:cNvSpPr>
          <p:nvPr/>
        </p:nvSpPr>
        <p:spPr bwMode="auto">
          <a:xfrm>
            <a:off x="3255963" y="578802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F0</a:t>
            </a:r>
          </a:p>
        </p:txBody>
      </p:sp>
      <p:sp>
        <p:nvSpPr>
          <p:cNvPr id="36958" name="Rectangle 94"/>
          <p:cNvSpPr>
            <a:spLocks noChangeArrowheads="1"/>
          </p:cNvSpPr>
          <p:nvPr/>
        </p:nvSpPr>
        <p:spPr bwMode="auto">
          <a:xfrm>
            <a:off x="2635250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72</a:t>
            </a:r>
          </a:p>
        </p:txBody>
      </p:sp>
      <p:sp>
        <p:nvSpPr>
          <p:cNvPr id="36959" name="Rectangle 95"/>
          <p:cNvSpPr>
            <a:spLocks noChangeArrowheads="1"/>
          </p:cNvSpPr>
          <p:nvPr/>
        </p:nvSpPr>
        <p:spPr bwMode="auto">
          <a:xfrm>
            <a:off x="2012950" y="5788025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36</a:t>
            </a:r>
          </a:p>
        </p:txBody>
      </p:sp>
      <p:sp>
        <p:nvSpPr>
          <p:cNvPr id="36960" name="Rectangle 96"/>
          <p:cNvSpPr>
            <a:spLocks noChangeArrowheads="1"/>
          </p:cNvSpPr>
          <p:nvPr/>
        </p:nvSpPr>
        <p:spPr bwMode="auto">
          <a:xfrm>
            <a:off x="1392238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6961" name="Rectangle 97"/>
          <p:cNvSpPr>
            <a:spLocks noChangeArrowheads="1"/>
          </p:cNvSpPr>
          <p:nvPr/>
        </p:nvSpPr>
        <p:spPr bwMode="auto">
          <a:xfrm>
            <a:off x="773113" y="578802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0D</a:t>
            </a:r>
          </a:p>
        </p:txBody>
      </p:sp>
      <p:sp>
        <p:nvSpPr>
          <p:cNvPr id="36962" name="Rectangle 98"/>
          <p:cNvSpPr>
            <a:spLocks noChangeArrowheads="1"/>
          </p:cNvSpPr>
          <p:nvPr/>
        </p:nvSpPr>
        <p:spPr bwMode="auto">
          <a:xfrm>
            <a:off x="152400" y="5788025"/>
            <a:ext cx="620713" cy="280988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6970" name="Rectangle 106"/>
          <p:cNvSpPr>
            <a:spLocks noChangeArrowheads="1"/>
          </p:cNvSpPr>
          <p:nvPr/>
        </p:nvSpPr>
        <p:spPr bwMode="auto">
          <a:xfrm>
            <a:off x="3875088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09</a:t>
            </a:r>
          </a:p>
        </p:txBody>
      </p:sp>
      <p:sp>
        <p:nvSpPr>
          <p:cNvPr id="36971" name="Rectangle 107"/>
          <p:cNvSpPr>
            <a:spLocks noChangeArrowheads="1"/>
          </p:cNvSpPr>
          <p:nvPr/>
        </p:nvSpPr>
        <p:spPr bwMode="auto">
          <a:xfrm>
            <a:off x="3255963" y="5481638"/>
            <a:ext cx="619125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8F</a:t>
            </a:r>
          </a:p>
        </p:txBody>
      </p:sp>
      <p:sp>
        <p:nvSpPr>
          <p:cNvPr id="36972" name="Rectangle 108"/>
          <p:cNvSpPr>
            <a:spLocks noChangeArrowheads="1"/>
          </p:cNvSpPr>
          <p:nvPr/>
        </p:nvSpPr>
        <p:spPr bwMode="auto">
          <a:xfrm>
            <a:off x="2635250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6D</a:t>
            </a:r>
          </a:p>
        </p:txBody>
      </p:sp>
      <p:sp>
        <p:nvSpPr>
          <p:cNvPr id="36973" name="Rectangle 109"/>
          <p:cNvSpPr>
            <a:spLocks noChangeArrowheads="1"/>
          </p:cNvSpPr>
          <p:nvPr/>
        </p:nvSpPr>
        <p:spPr bwMode="auto">
          <a:xfrm>
            <a:off x="2012950" y="5481638"/>
            <a:ext cx="622300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43</a:t>
            </a:r>
          </a:p>
        </p:txBody>
      </p:sp>
      <p:sp>
        <p:nvSpPr>
          <p:cNvPr id="36974" name="Rectangle 110"/>
          <p:cNvSpPr>
            <a:spLocks noChangeArrowheads="1"/>
          </p:cNvSpPr>
          <p:nvPr/>
        </p:nvSpPr>
        <p:spPr bwMode="auto">
          <a:xfrm>
            <a:off x="1392238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6975" name="Rectangle 111"/>
          <p:cNvSpPr>
            <a:spLocks noChangeArrowheads="1"/>
          </p:cNvSpPr>
          <p:nvPr/>
        </p:nvSpPr>
        <p:spPr bwMode="auto">
          <a:xfrm>
            <a:off x="773113" y="5481638"/>
            <a:ext cx="619125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32</a:t>
            </a:r>
          </a:p>
        </p:txBody>
      </p:sp>
      <p:sp>
        <p:nvSpPr>
          <p:cNvPr id="36976" name="Rectangle 112"/>
          <p:cNvSpPr>
            <a:spLocks noChangeArrowheads="1"/>
          </p:cNvSpPr>
          <p:nvPr/>
        </p:nvSpPr>
        <p:spPr bwMode="auto">
          <a:xfrm>
            <a:off x="152400" y="5481638"/>
            <a:ext cx="620713" cy="306388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6984" name="Rectangle 120"/>
          <p:cNvSpPr>
            <a:spLocks noChangeArrowheads="1"/>
          </p:cNvSpPr>
          <p:nvPr/>
        </p:nvSpPr>
        <p:spPr bwMode="auto">
          <a:xfrm>
            <a:off x="3875088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85" name="Rectangle 121"/>
          <p:cNvSpPr>
            <a:spLocks noChangeArrowheads="1"/>
          </p:cNvSpPr>
          <p:nvPr/>
        </p:nvSpPr>
        <p:spPr bwMode="auto">
          <a:xfrm>
            <a:off x="3255963" y="520065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86" name="Rectangle 122"/>
          <p:cNvSpPr>
            <a:spLocks noChangeArrowheads="1"/>
          </p:cNvSpPr>
          <p:nvPr/>
        </p:nvSpPr>
        <p:spPr bwMode="auto">
          <a:xfrm>
            <a:off x="2635250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87" name="Rectangle 123"/>
          <p:cNvSpPr>
            <a:spLocks noChangeArrowheads="1"/>
          </p:cNvSpPr>
          <p:nvPr/>
        </p:nvSpPr>
        <p:spPr bwMode="auto">
          <a:xfrm>
            <a:off x="2012950" y="5200650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6988" name="Rectangle 124"/>
          <p:cNvSpPr>
            <a:spLocks noChangeArrowheads="1"/>
          </p:cNvSpPr>
          <p:nvPr/>
        </p:nvSpPr>
        <p:spPr bwMode="auto">
          <a:xfrm>
            <a:off x="1392238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6989" name="Rectangle 125"/>
          <p:cNvSpPr>
            <a:spLocks noChangeArrowheads="1"/>
          </p:cNvSpPr>
          <p:nvPr/>
        </p:nvSpPr>
        <p:spPr bwMode="auto">
          <a:xfrm>
            <a:off x="773113" y="520065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36</a:t>
            </a:r>
          </a:p>
        </p:txBody>
      </p:sp>
      <p:sp>
        <p:nvSpPr>
          <p:cNvPr id="36990" name="Rectangle 126"/>
          <p:cNvSpPr>
            <a:spLocks noChangeArrowheads="1"/>
          </p:cNvSpPr>
          <p:nvPr/>
        </p:nvSpPr>
        <p:spPr bwMode="auto">
          <a:xfrm>
            <a:off x="152400" y="5200650"/>
            <a:ext cx="620713" cy="280988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6998" name="Rectangle 134"/>
          <p:cNvSpPr>
            <a:spLocks noChangeArrowheads="1"/>
          </p:cNvSpPr>
          <p:nvPr/>
        </p:nvSpPr>
        <p:spPr bwMode="auto">
          <a:xfrm>
            <a:off x="3875088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08</a:t>
            </a:r>
          </a:p>
        </p:txBody>
      </p:sp>
      <p:sp>
        <p:nvSpPr>
          <p:cNvPr id="36999" name="Rectangle 135"/>
          <p:cNvSpPr>
            <a:spLocks noChangeArrowheads="1"/>
          </p:cNvSpPr>
          <p:nvPr/>
        </p:nvSpPr>
        <p:spPr bwMode="auto">
          <a:xfrm>
            <a:off x="3255963" y="491966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04</a:t>
            </a:r>
          </a:p>
        </p:txBody>
      </p:sp>
      <p:sp>
        <p:nvSpPr>
          <p:cNvPr id="37000" name="Rectangle 136"/>
          <p:cNvSpPr>
            <a:spLocks noChangeArrowheads="1"/>
          </p:cNvSpPr>
          <p:nvPr/>
        </p:nvSpPr>
        <p:spPr bwMode="auto">
          <a:xfrm>
            <a:off x="2635250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02</a:t>
            </a:r>
          </a:p>
        </p:txBody>
      </p:sp>
      <p:sp>
        <p:nvSpPr>
          <p:cNvPr id="37001" name="Rectangle 137"/>
          <p:cNvSpPr>
            <a:spLocks noChangeArrowheads="1"/>
          </p:cNvSpPr>
          <p:nvPr/>
        </p:nvSpPr>
        <p:spPr bwMode="auto">
          <a:xfrm>
            <a:off x="2012950" y="4919663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00</a:t>
            </a:r>
          </a:p>
        </p:txBody>
      </p:sp>
      <p:sp>
        <p:nvSpPr>
          <p:cNvPr id="37002" name="Rectangle 138"/>
          <p:cNvSpPr>
            <a:spLocks noChangeArrowheads="1"/>
          </p:cNvSpPr>
          <p:nvPr/>
        </p:nvSpPr>
        <p:spPr bwMode="auto">
          <a:xfrm>
            <a:off x="1392238" y="491966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7003" name="Rectangle 139"/>
          <p:cNvSpPr>
            <a:spLocks noChangeArrowheads="1"/>
          </p:cNvSpPr>
          <p:nvPr/>
        </p:nvSpPr>
        <p:spPr bwMode="auto">
          <a:xfrm>
            <a:off x="773113" y="491966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1B</a:t>
            </a:r>
          </a:p>
        </p:txBody>
      </p:sp>
      <p:sp>
        <p:nvSpPr>
          <p:cNvPr id="37004" name="Rectangle 140"/>
          <p:cNvSpPr>
            <a:spLocks noChangeArrowheads="1"/>
          </p:cNvSpPr>
          <p:nvPr/>
        </p:nvSpPr>
        <p:spPr bwMode="auto">
          <a:xfrm>
            <a:off x="152400" y="4919663"/>
            <a:ext cx="620713" cy="280988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012" name="Rectangle 148"/>
          <p:cNvSpPr>
            <a:spLocks noChangeArrowheads="1"/>
          </p:cNvSpPr>
          <p:nvPr/>
        </p:nvSpPr>
        <p:spPr bwMode="auto">
          <a:xfrm>
            <a:off x="3875088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7013" name="Rectangle 149"/>
          <p:cNvSpPr>
            <a:spLocks noChangeArrowheads="1"/>
          </p:cNvSpPr>
          <p:nvPr/>
        </p:nvSpPr>
        <p:spPr bwMode="auto">
          <a:xfrm>
            <a:off x="3255963" y="463867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7014" name="Rectangle 150"/>
          <p:cNvSpPr>
            <a:spLocks noChangeArrowheads="1"/>
          </p:cNvSpPr>
          <p:nvPr/>
        </p:nvSpPr>
        <p:spPr bwMode="auto">
          <a:xfrm>
            <a:off x="2635250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7015" name="Rectangle 151"/>
          <p:cNvSpPr>
            <a:spLocks noChangeArrowheads="1"/>
          </p:cNvSpPr>
          <p:nvPr/>
        </p:nvSpPr>
        <p:spPr bwMode="auto">
          <a:xfrm>
            <a:off x="2012950" y="4638675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37016" name="Rectangle 152"/>
          <p:cNvSpPr>
            <a:spLocks noChangeArrowheads="1"/>
          </p:cNvSpPr>
          <p:nvPr/>
        </p:nvSpPr>
        <p:spPr bwMode="auto">
          <a:xfrm>
            <a:off x="1392238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37017" name="Rectangle 153"/>
          <p:cNvSpPr>
            <a:spLocks noChangeArrowheads="1"/>
          </p:cNvSpPr>
          <p:nvPr/>
        </p:nvSpPr>
        <p:spPr bwMode="auto">
          <a:xfrm>
            <a:off x="773113" y="463867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15</a:t>
            </a:r>
          </a:p>
        </p:txBody>
      </p:sp>
      <p:sp>
        <p:nvSpPr>
          <p:cNvPr id="37018" name="Rectangle 154"/>
          <p:cNvSpPr>
            <a:spLocks noChangeArrowheads="1"/>
          </p:cNvSpPr>
          <p:nvPr/>
        </p:nvSpPr>
        <p:spPr bwMode="auto">
          <a:xfrm>
            <a:off x="152400" y="4638675"/>
            <a:ext cx="620713" cy="280988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026" name="Rectangle 162"/>
          <p:cNvSpPr>
            <a:spLocks noChangeArrowheads="1"/>
          </p:cNvSpPr>
          <p:nvPr/>
        </p:nvSpPr>
        <p:spPr bwMode="auto">
          <a:xfrm>
            <a:off x="3875088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11</a:t>
            </a:r>
          </a:p>
        </p:txBody>
      </p:sp>
      <p:sp>
        <p:nvSpPr>
          <p:cNvPr id="37027" name="Rectangle 163"/>
          <p:cNvSpPr>
            <a:spLocks noChangeArrowheads="1"/>
          </p:cNvSpPr>
          <p:nvPr/>
        </p:nvSpPr>
        <p:spPr bwMode="auto">
          <a:xfrm>
            <a:off x="3255963" y="4357688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23</a:t>
            </a:r>
          </a:p>
        </p:txBody>
      </p:sp>
      <p:sp>
        <p:nvSpPr>
          <p:cNvPr id="37028" name="Rectangle 164"/>
          <p:cNvSpPr>
            <a:spLocks noChangeArrowheads="1"/>
          </p:cNvSpPr>
          <p:nvPr/>
        </p:nvSpPr>
        <p:spPr bwMode="auto">
          <a:xfrm>
            <a:off x="2635250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11</a:t>
            </a:r>
          </a:p>
        </p:txBody>
      </p:sp>
      <p:sp>
        <p:nvSpPr>
          <p:cNvPr id="37029" name="Rectangle 165"/>
          <p:cNvSpPr>
            <a:spLocks noChangeArrowheads="1"/>
          </p:cNvSpPr>
          <p:nvPr/>
        </p:nvSpPr>
        <p:spPr bwMode="auto">
          <a:xfrm>
            <a:off x="2012950" y="4357688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99</a:t>
            </a:r>
          </a:p>
        </p:txBody>
      </p:sp>
      <p:sp>
        <p:nvSpPr>
          <p:cNvPr id="37030" name="Rectangle 166"/>
          <p:cNvSpPr>
            <a:spLocks noChangeArrowheads="1"/>
          </p:cNvSpPr>
          <p:nvPr/>
        </p:nvSpPr>
        <p:spPr bwMode="auto">
          <a:xfrm>
            <a:off x="1392238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37031" name="Rectangle 167"/>
          <p:cNvSpPr>
            <a:spLocks noChangeArrowheads="1"/>
          </p:cNvSpPr>
          <p:nvPr/>
        </p:nvSpPr>
        <p:spPr bwMode="auto">
          <a:xfrm>
            <a:off x="773113" y="4357688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19</a:t>
            </a:r>
          </a:p>
        </p:txBody>
      </p:sp>
      <p:sp>
        <p:nvSpPr>
          <p:cNvPr id="37032" name="Rectangle 168"/>
          <p:cNvSpPr>
            <a:spLocks noChangeArrowheads="1"/>
          </p:cNvSpPr>
          <p:nvPr/>
        </p:nvSpPr>
        <p:spPr bwMode="auto">
          <a:xfrm>
            <a:off x="152400" y="4357688"/>
            <a:ext cx="620713" cy="280988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7040" name="Rectangle 176"/>
          <p:cNvSpPr>
            <a:spLocks noChangeArrowheads="1"/>
          </p:cNvSpPr>
          <p:nvPr/>
        </p:nvSpPr>
        <p:spPr bwMode="auto">
          <a:xfrm>
            <a:off x="3875088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B3</a:t>
            </a:r>
          </a:p>
        </p:txBody>
      </p:sp>
      <p:sp>
        <p:nvSpPr>
          <p:cNvPr id="37041" name="Rectangle 177"/>
          <p:cNvSpPr>
            <a:spLocks noChangeArrowheads="1"/>
          </p:cNvSpPr>
          <p:nvPr/>
        </p:nvSpPr>
        <p:spPr bwMode="auto">
          <a:xfrm>
            <a:off x="3255963" y="4076700"/>
            <a:ext cx="619125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B2</a:t>
            </a:r>
          </a:p>
        </p:txBody>
      </p:sp>
      <p:sp>
        <p:nvSpPr>
          <p:cNvPr id="37042" name="Rectangle 178"/>
          <p:cNvSpPr>
            <a:spLocks noChangeArrowheads="1"/>
          </p:cNvSpPr>
          <p:nvPr/>
        </p:nvSpPr>
        <p:spPr bwMode="auto">
          <a:xfrm>
            <a:off x="2635250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B1</a:t>
            </a:r>
          </a:p>
        </p:txBody>
      </p:sp>
      <p:sp>
        <p:nvSpPr>
          <p:cNvPr id="37043" name="Rectangle 179"/>
          <p:cNvSpPr>
            <a:spLocks noChangeArrowheads="1"/>
          </p:cNvSpPr>
          <p:nvPr/>
        </p:nvSpPr>
        <p:spPr bwMode="auto">
          <a:xfrm>
            <a:off x="2012950" y="4076700"/>
            <a:ext cx="622300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B0</a:t>
            </a:r>
          </a:p>
        </p:txBody>
      </p:sp>
      <p:sp>
        <p:nvSpPr>
          <p:cNvPr id="37044" name="Rectangle 180"/>
          <p:cNvSpPr>
            <a:spLocks noChangeArrowheads="1"/>
          </p:cNvSpPr>
          <p:nvPr/>
        </p:nvSpPr>
        <p:spPr bwMode="auto">
          <a:xfrm>
            <a:off x="1392238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37045" name="Rectangle 181"/>
          <p:cNvSpPr>
            <a:spLocks noChangeArrowheads="1"/>
          </p:cNvSpPr>
          <p:nvPr/>
        </p:nvSpPr>
        <p:spPr bwMode="auto">
          <a:xfrm>
            <a:off x="773113" y="4076700"/>
            <a:ext cx="619125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Tag</a:t>
            </a:r>
          </a:p>
        </p:txBody>
      </p:sp>
      <p:sp>
        <p:nvSpPr>
          <p:cNvPr id="37046" name="Rectangle 182"/>
          <p:cNvSpPr>
            <a:spLocks noChangeArrowheads="1"/>
          </p:cNvSpPr>
          <p:nvPr/>
        </p:nvSpPr>
        <p:spPr bwMode="auto">
          <a:xfrm>
            <a:off x="152400" y="4076700"/>
            <a:ext cx="620713" cy="280988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 err="1">
                <a:solidFill>
                  <a:srgbClr val="990000"/>
                </a:solidFill>
                <a:latin typeface="Calibri" pitchFamily="34" charset="0"/>
              </a:rPr>
              <a:t>Idx</a:t>
            </a:r>
            <a:endParaRPr lang="en-GB" sz="1400" i="1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37047" name="Line 183"/>
          <p:cNvSpPr>
            <a:spLocks noChangeShapeType="1"/>
          </p:cNvSpPr>
          <p:nvPr/>
        </p:nvSpPr>
        <p:spPr bwMode="auto">
          <a:xfrm>
            <a:off x="152400" y="4357688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i="1">
              <a:solidFill>
                <a:srgbClr val="990000"/>
              </a:solidFill>
            </a:endParaRPr>
          </a:p>
        </p:txBody>
      </p:sp>
      <p:sp>
        <p:nvSpPr>
          <p:cNvPr id="37048" name="Line 184"/>
          <p:cNvSpPr>
            <a:spLocks noChangeShapeType="1"/>
          </p:cNvSpPr>
          <p:nvPr/>
        </p:nvSpPr>
        <p:spPr bwMode="auto">
          <a:xfrm>
            <a:off x="152400" y="4638675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49" name="Line 185"/>
          <p:cNvSpPr>
            <a:spLocks noChangeShapeType="1"/>
          </p:cNvSpPr>
          <p:nvPr/>
        </p:nvSpPr>
        <p:spPr bwMode="auto">
          <a:xfrm>
            <a:off x="152400" y="4919663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0" name="Line 186"/>
          <p:cNvSpPr>
            <a:spLocks noChangeShapeType="1"/>
          </p:cNvSpPr>
          <p:nvPr/>
        </p:nvSpPr>
        <p:spPr bwMode="auto">
          <a:xfrm>
            <a:off x="152400" y="5200650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1" name="Line 187"/>
          <p:cNvSpPr>
            <a:spLocks noChangeShapeType="1"/>
          </p:cNvSpPr>
          <p:nvPr/>
        </p:nvSpPr>
        <p:spPr bwMode="auto">
          <a:xfrm>
            <a:off x="152400" y="5484812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2" name="Line 188"/>
          <p:cNvSpPr>
            <a:spLocks noChangeShapeType="1"/>
          </p:cNvSpPr>
          <p:nvPr/>
        </p:nvSpPr>
        <p:spPr bwMode="auto">
          <a:xfrm>
            <a:off x="152400" y="5788025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3" name="Line 189"/>
          <p:cNvSpPr>
            <a:spLocks noChangeShapeType="1"/>
          </p:cNvSpPr>
          <p:nvPr/>
        </p:nvSpPr>
        <p:spPr bwMode="auto">
          <a:xfrm>
            <a:off x="152400" y="6069013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4" name="Line 190"/>
          <p:cNvSpPr>
            <a:spLocks noChangeShapeType="1"/>
          </p:cNvSpPr>
          <p:nvPr/>
        </p:nvSpPr>
        <p:spPr bwMode="auto">
          <a:xfrm>
            <a:off x="152400" y="6350000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5" name="Line 191"/>
          <p:cNvSpPr>
            <a:spLocks noChangeShapeType="1"/>
          </p:cNvSpPr>
          <p:nvPr/>
        </p:nvSpPr>
        <p:spPr bwMode="auto">
          <a:xfrm>
            <a:off x="773113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6" name="Line 192"/>
          <p:cNvSpPr>
            <a:spLocks noChangeShapeType="1"/>
          </p:cNvSpPr>
          <p:nvPr/>
        </p:nvSpPr>
        <p:spPr bwMode="auto">
          <a:xfrm>
            <a:off x="1392238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7" name="Line 193"/>
          <p:cNvSpPr>
            <a:spLocks noChangeShapeType="1"/>
          </p:cNvSpPr>
          <p:nvPr/>
        </p:nvSpPr>
        <p:spPr bwMode="auto">
          <a:xfrm>
            <a:off x="2012950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8" name="Line 194"/>
          <p:cNvSpPr>
            <a:spLocks noChangeShapeType="1"/>
          </p:cNvSpPr>
          <p:nvPr/>
        </p:nvSpPr>
        <p:spPr bwMode="auto">
          <a:xfrm>
            <a:off x="2635250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59" name="Line 195"/>
          <p:cNvSpPr>
            <a:spLocks noChangeShapeType="1"/>
          </p:cNvSpPr>
          <p:nvPr/>
        </p:nvSpPr>
        <p:spPr bwMode="auto">
          <a:xfrm>
            <a:off x="3255963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60" name="Line 196"/>
          <p:cNvSpPr>
            <a:spLocks noChangeShapeType="1"/>
          </p:cNvSpPr>
          <p:nvPr/>
        </p:nvSpPr>
        <p:spPr bwMode="auto">
          <a:xfrm>
            <a:off x="3875088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67" name="Line 203"/>
          <p:cNvSpPr>
            <a:spLocks noChangeShapeType="1"/>
          </p:cNvSpPr>
          <p:nvPr/>
        </p:nvSpPr>
        <p:spPr bwMode="auto">
          <a:xfrm>
            <a:off x="152400" y="4076700"/>
            <a:ext cx="1588" cy="25542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069" name="Line 205"/>
          <p:cNvSpPr>
            <a:spLocks noChangeShapeType="1"/>
          </p:cNvSpPr>
          <p:nvPr/>
        </p:nvSpPr>
        <p:spPr bwMode="auto">
          <a:xfrm>
            <a:off x="152400" y="4076700"/>
            <a:ext cx="4325112" cy="15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i="1">
              <a:solidFill>
                <a:srgbClr val="990000"/>
              </a:solidFill>
            </a:endParaRPr>
          </a:p>
        </p:txBody>
      </p:sp>
      <p:sp>
        <p:nvSpPr>
          <p:cNvPr id="37071" name="Line 207"/>
          <p:cNvSpPr>
            <a:spLocks noChangeShapeType="1"/>
          </p:cNvSpPr>
          <p:nvPr/>
        </p:nvSpPr>
        <p:spPr bwMode="auto">
          <a:xfrm>
            <a:off x="152400" y="6630988"/>
            <a:ext cx="4325112" cy="15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09" name="Line 203"/>
          <p:cNvSpPr>
            <a:spLocks noChangeShapeType="1"/>
          </p:cNvSpPr>
          <p:nvPr/>
        </p:nvSpPr>
        <p:spPr bwMode="auto">
          <a:xfrm>
            <a:off x="4487333" y="4083579"/>
            <a:ext cx="1588" cy="25542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10" name="Rectangle 57"/>
          <p:cNvSpPr>
            <a:spLocks noChangeArrowheads="1"/>
          </p:cNvSpPr>
          <p:nvPr/>
        </p:nvSpPr>
        <p:spPr bwMode="auto">
          <a:xfrm>
            <a:off x="8370888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11" name="Rectangle 58"/>
          <p:cNvSpPr>
            <a:spLocks noChangeArrowheads="1"/>
          </p:cNvSpPr>
          <p:nvPr/>
        </p:nvSpPr>
        <p:spPr bwMode="auto">
          <a:xfrm>
            <a:off x="7751763" y="635000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12" name="Rectangle 59"/>
          <p:cNvSpPr>
            <a:spLocks noChangeArrowheads="1"/>
          </p:cNvSpPr>
          <p:nvPr/>
        </p:nvSpPr>
        <p:spPr bwMode="auto">
          <a:xfrm>
            <a:off x="7131050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13" name="Rectangle 60"/>
          <p:cNvSpPr>
            <a:spLocks noChangeArrowheads="1"/>
          </p:cNvSpPr>
          <p:nvPr/>
        </p:nvSpPr>
        <p:spPr bwMode="auto">
          <a:xfrm>
            <a:off x="6508750" y="6350000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14" name="Rectangle 61"/>
          <p:cNvSpPr>
            <a:spLocks noChangeArrowheads="1"/>
          </p:cNvSpPr>
          <p:nvPr/>
        </p:nvSpPr>
        <p:spPr bwMode="auto">
          <a:xfrm>
            <a:off x="5888038" y="635000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215" name="Rectangle 62"/>
          <p:cNvSpPr>
            <a:spLocks noChangeArrowheads="1"/>
          </p:cNvSpPr>
          <p:nvPr/>
        </p:nvSpPr>
        <p:spPr bwMode="auto">
          <a:xfrm>
            <a:off x="5268913" y="635000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14</a:t>
            </a:r>
          </a:p>
        </p:txBody>
      </p:sp>
      <p:sp>
        <p:nvSpPr>
          <p:cNvPr id="216" name="Rectangle 63"/>
          <p:cNvSpPr>
            <a:spLocks noChangeArrowheads="1"/>
          </p:cNvSpPr>
          <p:nvPr/>
        </p:nvSpPr>
        <p:spPr bwMode="auto">
          <a:xfrm>
            <a:off x="4648200" y="6350000"/>
            <a:ext cx="620713" cy="280988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F</a:t>
            </a:r>
          </a:p>
        </p:txBody>
      </p:sp>
      <p:sp>
        <p:nvSpPr>
          <p:cNvPr id="217" name="Rectangle 71"/>
          <p:cNvSpPr>
            <a:spLocks noChangeArrowheads="1"/>
          </p:cNvSpPr>
          <p:nvPr/>
        </p:nvSpPr>
        <p:spPr bwMode="auto">
          <a:xfrm>
            <a:off x="8370888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D3</a:t>
            </a:r>
          </a:p>
        </p:txBody>
      </p:sp>
      <p:sp>
        <p:nvSpPr>
          <p:cNvPr id="218" name="Rectangle 72"/>
          <p:cNvSpPr>
            <a:spLocks noChangeArrowheads="1"/>
          </p:cNvSpPr>
          <p:nvPr/>
        </p:nvSpPr>
        <p:spPr bwMode="auto">
          <a:xfrm>
            <a:off x="7751763" y="606901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1B</a:t>
            </a:r>
          </a:p>
        </p:txBody>
      </p:sp>
      <p:sp>
        <p:nvSpPr>
          <p:cNvPr id="219" name="Rectangle 73"/>
          <p:cNvSpPr>
            <a:spLocks noChangeArrowheads="1"/>
          </p:cNvSpPr>
          <p:nvPr/>
        </p:nvSpPr>
        <p:spPr bwMode="auto">
          <a:xfrm>
            <a:off x="7131050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77</a:t>
            </a:r>
          </a:p>
        </p:txBody>
      </p:sp>
      <p:sp>
        <p:nvSpPr>
          <p:cNvPr id="220" name="Rectangle 74"/>
          <p:cNvSpPr>
            <a:spLocks noChangeArrowheads="1"/>
          </p:cNvSpPr>
          <p:nvPr/>
        </p:nvSpPr>
        <p:spPr bwMode="auto">
          <a:xfrm>
            <a:off x="6508750" y="6069013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83</a:t>
            </a:r>
          </a:p>
        </p:txBody>
      </p:sp>
      <p:sp>
        <p:nvSpPr>
          <p:cNvPr id="221" name="Rectangle 75"/>
          <p:cNvSpPr>
            <a:spLocks noChangeArrowheads="1"/>
          </p:cNvSpPr>
          <p:nvPr/>
        </p:nvSpPr>
        <p:spPr bwMode="auto">
          <a:xfrm>
            <a:off x="5888038" y="6069013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222" name="Rectangle 76"/>
          <p:cNvSpPr>
            <a:spLocks noChangeArrowheads="1"/>
          </p:cNvSpPr>
          <p:nvPr/>
        </p:nvSpPr>
        <p:spPr bwMode="auto">
          <a:xfrm>
            <a:off x="5268913" y="6069013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13</a:t>
            </a:r>
          </a:p>
        </p:txBody>
      </p:sp>
      <p:sp>
        <p:nvSpPr>
          <p:cNvPr id="223" name="Rectangle 77"/>
          <p:cNvSpPr>
            <a:spLocks noChangeArrowheads="1"/>
          </p:cNvSpPr>
          <p:nvPr/>
        </p:nvSpPr>
        <p:spPr bwMode="auto">
          <a:xfrm>
            <a:off x="4648200" y="6069013"/>
            <a:ext cx="620713" cy="280988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E</a:t>
            </a:r>
          </a:p>
        </p:txBody>
      </p:sp>
      <p:sp>
        <p:nvSpPr>
          <p:cNvPr id="224" name="Rectangle 85"/>
          <p:cNvSpPr>
            <a:spLocks noChangeArrowheads="1"/>
          </p:cNvSpPr>
          <p:nvPr/>
        </p:nvSpPr>
        <p:spPr bwMode="auto">
          <a:xfrm>
            <a:off x="8370888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15</a:t>
            </a:r>
          </a:p>
        </p:txBody>
      </p:sp>
      <p:sp>
        <p:nvSpPr>
          <p:cNvPr id="225" name="Rectangle 86"/>
          <p:cNvSpPr>
            <a:spLocks noChangeArrowheads="1"/>
          </p:cNvSpPr>
          <p:nvPr/>
        </p:nvSpPr>
        <p:spPr bwMode="auto">
          <a:xfrm>
            <a:off x="7751763" y="578802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34</a:t>
            </a:r>
          </a:p>
        </p:txBody>
      </p:sp>
      <p:sp>
        <p:nvSpPr>
          <p:cNvPr id="226" name="Rectangle 87"/>
          <p:cNvSpPr>
            <a:spLocks noChangeArrowheads="1"/>
          </p:cNvSpPr>
          <p:nvPr/>
        </p:nvSpPr>
        <p:spPr bwMode="auto">
          <a:xfrm>
            <a:off x="7131050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96</a:t>
            </a:r>
          </a:p>
        </p:txBody>
      </p:sp>
      <p:sp>
        <p:nvSpPr>
          <p:cNvPr id="227" name="Rectangle 88"/>
          <p:cNvSpPr>
            <a:spLocks noChangeArrowheads="1"/>
          </p:cNvSpPr>
          <p:nvPr/>
        </p:nvSpPr>
        <p:spPr bwMode="auto">
          <a:xfrm>
            <a:off x="6508750" y="5788025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04</a:t>
            </a:r>
          </a:p>
        </p:txBody>
      </p:sp>
      <p:sp>
        <p:nvSpPr>
          <p:cNvPr id="228" name="Rectangle 89"/>
          <p:cNvSpPr>
            <a:spLocks noChangeArrowheads="1"/>
          </p:cNvSpPr>
          <p:nvPr/>
        </p:nvSpPr>
        <p:spPr bwMode="auto">
          <a:xfrm>
            <a:off x="5888038" y="578802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229" name="Rectangle 90"/>
          <p:cNvSpPr>
            <a:spLocks noChangeArrowheads="1"/>
          </p:cNvSpPr>
          <p:nvPr/>
        </p:nvSpPr>
        <p:spPr bwMode="auto">
          <a:xfrm>
            <a:off x="5268913" y="578802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16</a:t>
            </a:r>
          </a:p>
        </p:txBody>
      </p:sp>
      <p:sp>
        <p:nvSpPr>
          <p:cNvPr id="230" name="Rectangle 91"/>
          <p:cNvSpPr>
            <a:spLocks noChangeArrowheads="1"/>
          </p:cNvSpPr>
          <p:nvPr/>
        </p:nvSpPr>
        <p:spPr bwMode="auto">
          <a:xfrm>
            <a:off x="4648200" y="5788025"/>
            <a:ext cx="620713" cy="280988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D</a:t>
            </a:r>
          </a:p>
        </p:txBody>
      </p:sp>
      <p:sp>
        <p:nvSpPr>
          <p:cNvPr id="231" name="Rectangle 99"/>
          <p:cNvSpPr>
            <a:spLocks noChangeArrowheads="1"/>
          </p:cNvSpPr>
          <p:nvPr/>
        </p:nvSpPr>
        <p:spPr bwMode="auto">
          <a:xfrm>
            <a:off x="8370888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32" name="Rectangle 100"/>
          <p:cNvSpPr>
            <a:spLocks noChangeArrowheads="1"/>
          </p:cNvSpPr>
          <p:nvPr/>
        </p:nvSpPr>
        <p:spPr bwMode="auto">
          <a:xfrm>
            <a:off x="7751763" y="5481638"/>
            <a:ext cx="619125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33" name="Rectangle 101"/>
          <p:cNvSpPr>
            <a:spLocks noChangeArrowheads="1"/>
          </p:cNvSpPr>
          <p:nvPr/>
        </p:nvSpPr>
        <p:spPr bwMode="auto">
          <a:xfrm>
            <a:off x="7131050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34" name="Rectangle 102"/>
          <p:cNvSpPr>
            <a:spLocks noChangeArrowheads="1"/>
          </p:cNvSpPr>
          <p:nvPr/>
        </p:nvSpPr>
        <p:spPr bwMode="auto">
          <a:xfrm>
            <a:off x="6508750" y="5481638"/>
            <a:ext cx="622300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35" name="Rectangle 103"/>
          <p:cNvSpPr>
            <a:spLocks noChangeArrowheads="1"/>
          </p:cNvSpPr>
          <p:nvPr/>
        </p:nvSpPr>
        <p:spPr bwMode="auto">
          <a:xfrm>
            <a:off x="5888038" y="5481638"/>
            <a:ext cx="620713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236" name="Rectangle 104"/>
          <p:cNvSpPr>
            <a:spLocks noChangeArrowheads="1"/>
          </p:cNvSpPr>
          <p:nvPr/>
        </p:nvSpPr>
        <p:spPr bwMode="auto">
          <a:xfrm>
            <a:off x="5268913" y="5481638"/>
            <a:ext cx="619125" cy="3063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12</a:t>
            </a:r>
          </a:p>
        </p:txBody>
      </p:sp>
      <p:sp>
        <p:nvSpPr>
          <p:cNvPr id="237" name="Rectangle 105"/>
          <p:cNvSpPr>
            <a:spLocks noChangeArrowheads="1"/>
          </p:cNvSpPr>
          <p:nvPr/>
        </p:nvSpPr>
        <p:spPr bwMode="auto">
          <a:xfrm>
            <a:off x="4648200" y="5481638"/>
            <a:ext cx="620713" cy="306388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C</a:t>
            </a:r>
          </a:p>
        </p:txBody>
      </p:sp>
      <p:sp>
        <p:nvSpPr>
          <p:cNvPr id="238" name="Rectangle 113"/>
          <p:cNvSpPr>
            <a:spLocks noChangeArrowheads="1"/>
          </p:cNvSpPr>
          <p:nvPr/>
        </p:nvSpPr>
        <p:spPr bwMode="auto">
          <a:xfrm>
            <a:off x="8370888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39" name="Rectangle 114"/>
          <p:cNvSpPr>
            <a:spLocks noChangeArrowheads="1"/>
          </p:cNvSpPr>
          <p:nvPr/>
        </p:nvSpPr>
        <p:spPr bwMode="auto">
          <a:xfrm>
            <a:off x="7751763" y="520065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40" name="Rectangle 115"/>
          <p:cNvSpPr>
            <a:spLocks noChangeArrowheads="1"/>
          </p:cNvSpPr>
          <p:nvPr/>
        </p:nvSpPr>
        <p:spPr bwMode="auto">
          <a:xfrm>
            <a:off x="7131050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41" name="Rectangle 116"/>
          <p:cNvSpPr>
            <a:spLocks noChangeArrowheads="1"/>
          </p:cNvSpPr>
          <p:nvPr/>
        </p:nvSpPr>
        <p:spPr bwMode="auto">
          <a:xfrm>
            <a:off x="6508750" y="5200650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42" name="Rectangle 117"/>
          <p:cNvSpPr>
            <a:spLocks noChangeArrowheads="1"/>
          </p:cNvSpPr>
          <p:nvPr/>
        </p:nvSpPr>
        <p:spPr bwMode="auto">
          <a:xfrm>
            <a:off x="5888038" y="5200650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243" name="Rectangle 118"/>
          <p:cNvSpPr>
            <a:spLocks noChangeArrowheads="1"/>
          </p:cNvSpPr>
          <p:nvPr/>
        </p:nvSpPr>
        <p:spPr bwMode="auto">
          <a:xfrm>
            <a:off x="5268913" y="5200650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0B</a:t>
            </a:r>
          </a:p>
        </p:txBody>
      </p:sp>
      <p:sp>
        <p:nvSpPr>
          <p:cNvPr id="244" name="Rectangle 119"/>
          <p:cNvSpPr>
            <a:spLocks noChangeArrowheads="1"/>
          </p:cNvSpPr>
          <p:nvPr/>
        </p:nvSpPr>
        <p:spPr bwMode="auto">
          <a:xfrm>
            <a:off x="4648200" y="5200650"/>
            <a:ext cx="620713" cy="280988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B</a:t>
            </a:r>
          </a:p>
        </p:txBody>
      </p:sp>
      <p:sp>
        <p:nvSpPr>
          <p:cNvPr id="245" name="Rectangle 127"/>
          <p:cNvSpPr>
            <a:spLocks noChangeArrowheads="1"/>
          </p:cNvSpPr>
          <p:nvPr/>
        </p:nvSpPr>
        <p:spPr bwMode="auto">
          <a:xfrm>
            <a:off x="8370888" y="4919663"/>
            <a:ext cx="620713" cy="280988"/>
          </a:xfrm>
          <a:prstGeom prst="rect">
            <a:avLst/>
          </a:prstGeom>
          <a:solidFill>
            <a:srgbClr val="F6D2D2"/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3B</a:t>
            </a:r>
          </a:p>
        </p:txBody>
      </p:sp>
      <p:sp>
        <p:nvSpPr>
          <p:cNvPr id="246" name="Rectangle 128"/>
          <p:cNvSpPr>
            <a:spLocks noChangeArrowheads="1"/>
          </p:cNvSpPr>
          <p:nvPr/>
        </p:nvSpPr>
        <p:spPr bwMode="auto">
          <a:xfrm>
            <a:off x="7751763" y="4919663"/>
            <a:ext cx="619125" cy="280988"/>
          </a:xfrm>
          <a:prstGeom prst="rect">
            <a:avLst/>
          </a:prstGeom>
          <a:solidFill>
            <a:srgbClr val="F6D2D2"/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DA</a:t>
            </a:r>
          </a:p>
        </p:txBody>
      </p:sp>
      <p:sp>
        <p:nvSpPr>
          <p:cNvPr id="247" name="Rectangle 129"/>
          <p:cNvSpPr>
            <a:spLocks noChangeArrowheads="1"/>
          </p:cNvSpPr>
          <p:nvPr/>
        </p:nvSpPr>
        <p:spPr bwMode="auto">
          <a:xfrm>
            <a:off x="7131050" y="4919663"/>
            <a:ext cx="620713" cy="280988"/>
          </a:xfrm>
          <a:prstGeom prst="rect">
            <a:avLst/>
          </a:prstGeom>
          <a:solidFill>
            <a:srgbClr val="FFC000"/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15</a:t>
            </a:r>
          </a:p>
        </p:txBody>
      </p:sp>
      <p:sp>
        <p:nvSpPr>
          <p:cNvPr id="248" name="Rectangle 130"/>
          <p:cNvSpPr>
            <a:spLocks noChangeArrowheads="1"/>
          </p:cNvSpPr>
          <p:nvPr/>
        </p:nvSpPr>
        <p:spPr bwMode="auto">
          <a:xfrm>
            <a:off x="6508750" y="4919663"/>
            <a:ext cx="622300" cy="280988"/>
          </a:xfrm>
          <a:prstGeom prst="rect">
            <a:avLst/>
          </a:prstGeom>
          <a:solidFill>
            <a:srgbClr val="F6D2D2"/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93</a:t>
            </a:r>
          </a:p>
        </p:txBody>
      </p:sp>
      <p:sp>
        <p:nvSpPr>
          <p:cNvPr id="249" name="Rectangle 131"/>
          <p:cNvSpPr>
            <a:spLocks noChangeArrowheads="1"/>
          </p:cNvSpPr>
          <p:nvPr/>
        </p:nvSpPr>
        <p:spPr bwMode="auto">
          <a:xfrm>
            <a:off x="5888038" y="4919663"/>
            <a:ext cx="620713" cy="280988"/>
          </a:xfrm>
          <a:prstGeom prst="rect">
            <a:avLst/>
          </a:prstGeom>
          <a:solidFill>
            <a:srgbClr val="F6D2D2"/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250" name="Rectangle 132"/>
          <p:cNvSpPr>
            <a:spLocks noChangeArrowheads="1"/>
          </p:cNvSpPr>
          <p:nvPr/>
        </p:nvSpPr>
        <p:spPr bwMode="auto">
          <a:xfrm>
            <a:off x="5268913" y="4919663"/>
            <a:ext cx="619125" cy="280988"/>
          </a:xfrm>
          <a:prstGeom prst="rect">
            <a:avLst/>
          </a:prstGeom>
          <a:solidFill>
            <a:srgbClr val="F6D2D2"/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70C0"/>
                </a:solidFill>
                <a:latin typeface="Calibri" pitchFamily="34" charset="0"/>
              </a:rPr>
              <a:t>2D</a:t>
            </a:r>
          </a:p>
        </p:txBody>
      </p:sp>
      <p:sp>
        <p:nvSpPr>
          <p:cNvPr id="251" name="Rectangle 133"/>
          <p:cNvSpPr>
            <a:spLocks noChangeArrowheads="1"/>
          </p:cNvSpPr>
          <p:nvPr/>
        </p:nvSpPr>
        <p:spPr bwMode="auto">
          <a:xfrm>
            <a:off x="4648200" y="4919663"/>
            <a:ext cx="620713" cy="280988"/>
          </a:xfrm>
          <a:prstGeom prst="rect">
            <a:avLst/>
          </a:prstGeom>
          <a:solidFill>
            <a:srgbClr val="F6D2D2"/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B050"/>
                </a:solidFill>
                <a:latin typeface="Calibri" pitchFamily="34" charset="0"/>
              </a:rPr>
              <a:t>A</a:t>
            </a:r>
          </a:p>
        </p:txBody>
      </p:sp>
      <p:sp>
        <p:nvSpPr>
          <p:cNvPr id="252" name="Rectangle 141"/>
          <p:cNvSpPr>
            <a:spLocks noChangeArrowheads="1"/>
          </p:cNvSpPr>
          <p:nvPr/>
        </p:nvSpPr>
        <p:spPr bwMode="auto">
          <a:xfrm>
            <a:off x="8370888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53" name="Rectangle 142"/>
          <p:cNvSpPr>
            <a:spLocks noChangeArrowheads="1"/>
          </p:cNvSpPr>
          <p:nvPr/>
        </p:nvSpPr>
        <p:spPr bwMode="auto">
          <a:xfrm>
            <a:off x="7751763" y="463867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54" name="Rectangle 143"/>
          <p:cNvSpPr>
            <a:spLocks noChangeArrowheads="1"/>
          </p:cNvSpPr>
          <p:nvPr/>
        </p:nvSpPr>
        <p:spPr bwMode="auto">
          <a:xfrm>
            <a:off x="7131050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55" name="Rectangle 144"/>
          <p:cNvSpPr>
            <a:spLocks noChangeArrowheads="1"/>
          </p:cNvSpPr>
          <p:nvPr/>
        </p:nvSpPr>
        <p:spPr bwMode="auto">
          <a:xfrm>
            <a:off x="6508750" y="4638675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–</a:t>
            </a:r>
          </a:p>
        </p:txBody>
      </p:sp>
      <p:sp>
        <p:nvSpPr>
          <p:cNvPr id="256" name="Rectangle 145"/>
          <p:cNvSpPr>
            <a:spLocks noChangeArrowheads="1"/>
          </p:cNvSpPr>
          <p:nvPr/>
        </p:nvSpPr>
        <p:spPr bwMode="auto">
          <a:xfrm>
            <a:off x="5888038" y="4638675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</a:t>
            </a:r>
          </a:p>
        </p:txBody>
      </p:sp>
      <p:sp>
        <p:nvSpPr>
          <p:cNvPr id="257" name="Rectangle 146"/>
          <p:cNvSpPr>
            <a:spLocks noChangeArrowheads="1"/>
          </p:cNvSpPr>
          <p:nvPr/>
        </p:nvSpPr>
        <p:spPr bwMode="auto">
          <a:xfrm>
            <a:off x="5268913" y="4638675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2D</a:t>
            </a:r>
          </a:p>
        </p:txBody>
      </p:sp>
      <p:sp>
        <p:nvSpPr>
          <p:cNvPr id="258" name="Rectangle 147"/>
          <p:cNvSpPr>
            <a:spLocks noChangeArrowheads="1"/>
          </p:cNvSpPr>
          <p:nvPr/>
        </p:nvSpPr>
        <p:spPr bwMode="auto">
          <a:xfrm>
            <a:off x="4648200" y="4638675"/>
            <a:ext cx="620713" cy="280988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259" name="Rectangle 155"/>
          <p:cNvSpPr>
            <a:spLocks noChangeArrowheads="1"/>
          </p:cNvSpPr>
          <p:nvPr/>
        </p:nvSpPr>
        <p:spPr bwMode="auto">
          <a:xfrm>
            <a:off x="8370888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89</a:t>
            </a:r>
          </a:p>
        </p:txBody>
      </p:sp>
      <p:sp>
        <p:nvSpPr>
          <p:cNvPr id="260" name="Rectangle 156"/>
          <p:cNvSpPr>
            <a:spLocks noChangeArrowheads="1"/>
          </p:cNvSpPr>
          <p:nvPr/>
        </p:nvSpPr>
        <p:spPr bwMode="auto">
          <a:xfrm>
            <a:off x="7751763" y="4357688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51</a:t>
            </a:r>
          </a:p>
        </p:txBody>
      </p:sp>
      <p:sp>
        <p:nvSpPr>
          <p:cNvPr id="261" name="Rectangle 157"/>
          <p:cNvSpPr>
            <a:spLocks noChangeArrowheads="1"/>
          </p:cNvSpPr>
          <p:nvPr/>
        </p:nvSpPr>
        <p:spPr bwMode="auto">
          <a:xfrm>
            <a:off x="7131050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00</a:t>
            </a:r>
          </a:p>
        </p:txBody>
      </p:sp>
      <p:sp>
        <p:nvSpPr>
          <p:cNvPr id="262" name="Rectangle 158"/>
          <p:cNvSpPr>
            <a:spLocks noChangeArrowheads="1"/>
          </p:cNvSpPr>
          <p:nvPr/>
        </p:nvSpPr>
        <p:spPr bwMode="auto">
          <a:xfrm>
            <a:off x="6508750" y="4357688"/>
            <a:ext cx="622300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3A</a:t>
            </a:r>
          </a:p>
        </p:txBody>
      </p:sp>
      <p:sp>
        <p:nvSpPr>
          <p:cNvPr id="263" name="Rectangle 159"/>
          <p:cNvSpPr>
            <a:spLocks noChangeArrowheads="1"/>
          </p:cNvSpPr>
          <p:nvPr/>
        </p:nvSpPr>
        <p:spPr bwMode="auto">
          <a:xfrm>
            <a:off x="5888038" y="4357688"/>
            <a:ext cx="620713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1</a:t>
            </a:r>
          </a:p>
        </p:txBody>
      </p:sp>
      <p:sp>
        <p:nvSpPr>
          <p:cNvPr id="264" name="Rectangle 160"/>
          <p:cNvSpPr>
            <a:spLocks noChangeArrowheads="1"/>
          </p:cNvSpPr>
          <p:nvPr/>
        </p:nvSpPr>
        <p:spPr bwMode="auto">
          <a:xfrm>
            <a:off x="5268913" y="4357688"/>
            <a:ext cx="619125" cy="2809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24</a:t>
            </a:r>
          </a:p>
        </p:txBody>
      </p:sp>
      <p:sp>
        <p:nvSpPr>
          <p:cNvPr id="265" name="Rectangle 161"/>
          <p:cNvSpPr>
            <a:spLocks noChangeArrowheads="1"/>
          </p:cNvSpPr>
          <p:nvPr/>
        </p:nvSpPr>
        <p:spPr bwMode="auto">
          <a:xfrm>
            <a:off x="4648200" y="4357688"/>
            <a:ext cx="620713" cy="280988"/>
          </a:xfrm>
          <a:prstGeom prst="rect">
            <a:avLst/>
          </a:prstGeom>
          <a:solidFill>
            <a:srgbClr val="EBEBEB"/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9900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266" name="Rectangle 169"/>
          <p:cNvSpPr>
            <a:spLocks noChangeArrowheads="1"/>
          </p:cNvSpPr>
          <p:nvPr/>
        </p:nvSpPr>
        <p:spPr bwMode="auto">
          <a:xfrm>
            <a:off x="8370888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B3</a:t>
            </a:r>
          </a:p>
        </p:txBody>
      </p:sp>
      <p:sp>
        <p:nvSpPr>
          <p:cNvPr id="267" name="Rectangle 170"/>
          <p:cNvSpPr>
            <a:spLocks noChangeArrowheads="1"/>
          </p:cNvSpPr>
          <p:nvPr/>
        </p:nvSpPr>
        <p:spPr bwMode="auto">
          <a:xfrm>
            <a:off x="7751763" y="4076700"/>
            <a:ext cx="619125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B2</a:t>
            </a:r>
          </a:p>
        </p:txBody>
      </p:sp>
      <p:sp>
        <p:nvSpPr>
          <p:cNvPr id="268" name="Rectangle 171"/>
          <p:cNvSpPr>
            <a:spLocks noChangeArrowheads="1"/>
          </p:cNvSpPr>
          <p:nvPr/>
        </p:nvSpPr>
        <p:spPr bwMode="auto">
          <a:xfrm>
            <a:off x="7131050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00B0F0"/>
                </a:solidFill>
                <a:latin typeface="Calibri" pitchFamily="34" charset="0"/>
              </a:rPr>
              <a:t>B1</a:t>
            </a:r>
          </a:p>
        </p:txBody>
      </p:sp>
      <p:sp>
        <p:nvSpPr>
          <p:cNvPr id="269" name="Rectangle 172"/>
          <p:cNvSpPr>
            <a:spLocks noChangeArrowheads="1"/>
          </p:cNvSpPr>
          <p:nvPr/>
        </p:nvSpPr>
        <p:spPr bwMode="auto">
          <a:xfrm>
            <a:off x="6508750" y="4076700"/>
            <a:ext cx="622300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B0</a:t>
            </a:r>
          </a:p>
        </p:txBody>
      </p:sp>
      <p:sp>
        <p:nvSpPr>
          <p:cNvPr id="270" name="Rectangle 173"/>
          <p:cNvSpPr>
            <a:spLocks noChangeArrowheads="1"/>
          </p:cNvSpPr>
          <p:nvPr/>
        </p:nvSpPr>
        <p:spPr bwMode="auto">
          <a:xfrm>
            <a:off x="5888038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271" name="Rectangle 174"/>
          <p:cNvSpPr>
            <a:spLocks noChangeArrowheads="1"/>
          </p:cNvSpPr>
          <p:nvPr/>
        </p:nvSpPr>
        <p:spPr bwMode="auto">
          <a:xfrm>
            <a:off x="5268913" y="4076700"/>
            <a:ext cx="619125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>
                <a:solidFill>
                  <a:srgbClr val="990000"/>
                </a:solidFill>
                <a:latin typeface="Calibri" pitchFamily="34" charset="0"/>
              </a:rPr>
              <a:t>Tag</a:t>
            </a:r>
          </a:p>
        </p:txBody>
      </p:sp>
      <p:sp>
        <p:nvSpPr>
          <p:cNvPr id="272" name="Rectangle 175"/>
          <p:cNvSpPr>
            <a:spLocks noChangeArrowheads="1"/>
          </p:cNvSpPr>
          <p:nvPr/>
        </p:nvSpPr>
        <p:spPr bwMode="auto">
          <a:xfrm>
            <a:off x="4648200" y="4076700"/>
            <a:ext cx="620713" cy="280988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525">
            <a:noFill/>
            <a:round/>
            <a:headEnd/>
            <a:tailEnd/>
          </a:ln>
          <a:effectLst/>
        </p:spPr>
        <p:txBody>
          <a:bodyPr lIns="90360" tIns="44280" rIns="90360" bIns="44280"/>
          <a:lstStyle/>
          <a:p>
            <a:pPr algn="ctr" eaLnBrk="1" hangingPunct="1">
              <a:spcBef>
                <a:spcPts val="8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i="1" dirty="0" err="1">
                <a:solidFill>
                  <a:srgbClr val="990000"/>
                </a:solidFill>
                <a:latin typeface="Calibri" pitchFamily="34" charset="0"/>
              </a:rPr>
              <a:t>Idx</a:t>
            </a:r>
            <a:endParaRPr lang="en-GB" sz="1400" i="1" dirty="0">
              <a:solidFill>
                <a:srgbClr val="990000"/>
              </a:solidFill>
              <a:latin typeface="Calibri" pitchFamily="34" charset="0"/>
            </a:endParaRPr>
          </a:p>
        </p:txBody>
      </p:sp>
      <p:sp>
        <p:nvSpPr>
          <p:cNvPr id="273" name="Line 183"/>
          <p:cNvSpPr>
            <a:spLocks noChangeShapeType="1"/>
          </p:cNvSpPr>
          <p:nvPr/>
        </p:nvSpPr>
        <p:spPr bwMode="auto">
          <a:xfrm>
            <a:off x="4666488" y="4357688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i="1">
              <a:solidFill>
                <a:srgbClr val="990000"/>
              </a:solidFill>
            </a:endParaRPr>
          </a:p>
        </p:txBody>
      </p:sp>
      <p:sp>
        <p:nvSpPr>
          <p:cNvPr id="274" name="Line 184"/>
          <p:cNvSpPr>
            <a:spLocks noChangeShapeType="1"/>
          </p:cNvSpPr>
          <p:nvPr/>
        </p:nvSpPr>
        <p:spPr bwMode="auto">
          <a:xfrm>
            <a:off x="4666488" y="4638675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5" name="Line 185"/>
          <p:cNvSpPr>
            <a:spLocks noChangeShapeType="1"/>
          </p:cNvSpPr>
          <p:nvPr/>
        </p:nvSpPr>
        <p:spPr bwMode="auto">
          <a:xfrm>
            <a:off x="4666488" y="4919663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6" name="Line 186"/>
          <p:cNvSpPr>
            <a:spLocks noChangeShapeType="1"/>
          </p:cNvSpPr>
          <p:nvPr/>
        </p:nvSpPr>
        <p:spPr bwMode="auto">
          <a:xfrm>
            <a:off x="4666488" y="5200650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7" name="Line 187"/>
          <p:cNvSpPr>
            <a:spLocks noChangeShapeType="1"/>
          </p:cNvSpPr>
          <p:nvPr/>
        </p:nvSpPr>
        <p:spPr bwMode="auto">
          <a:xfrm>
            <a:off x="4666488" y="5484812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8" name="Line 188"/>
          <p:cNvSpPr>
            <a:spLocks noChangeShapeType="1"/>
          </p:cNvSpPr>
          <p:nvPr/>
        </p:nvSpPr>
        <p:spPr bwMode="auto">
          <a:xfrm>
            <a:off x="4666488" y="5788025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79" name="Line 189"/>
          <p:cNvSpPr>
            <a:spLocks noChangeShapeType="1"/>
          </p:cNvSpPr>
          <p:nvPr/>
        </p:nvSpPr>
        <p:spPr bwMode="auto">
          <a:xfrm>
            <a:off x="4666488" y="6069013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0" name="Line 190"/>
          <p:cNvSpPr>
            <a:spLocks noChangeShapeType="1"/>
          </p:cNvSpPr>
          <p:nvPr/>
        </p:nvSpPr>
        <p:spPr bwMode="auto">
          <a:xfrm>
            <a:off x="4666488" y="6350000"/>
            <a:ext cx="4325112" cy="15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1" name="Line 197"/>
          <p:cNvSpPr>
            <a:spLocks noChangeShapeType="1"/>
          </p:cNvSpPr>
          <p:nvPr/>
        </p:nvSpPr>
        <p:spPr bwMode="auto">
          <a:xfrm>
            <a:off x="5268913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2" name="Line 198"/>
          <p:cNvSpPr>
            <a:spLocks noChangeShapeType="1"/>
          </p:cNvSpPr>
          <p:nvPr/>
        </p:nvSpPr>
        <p:spPr bwMode="auto">
          <a:xfrm>
            <a:off x="5888038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3" name="Line 199"/>
          <p:cNvSpPr>
            <a:spLocks noChangeShapeType="1"/>
          </p:cNvSpPr>
          <p:nvPr/>
        </p:nvSpPr>
        <p:spPr bwMode="auto">
          <a:xfrm>
            <a:off x="6508750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4" name="Line 200"/>
          <p:cNvSpPr>
            <a:spLocks noChangeShapeType="1"/>
          </p:cNvSpPr>
          <p:nvPr/>
        </p:nvSpPr>
        <p:spPr bwMode="auto">
          <a:xfrm>
            <a:off x="7131050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5" name="Line 201"/>
          <p:cNvSpPr>
            <a:spLocks noChangeShapeType="1"/>
          </p:cNvSpPr>
          <p:nvPr/>
        </p:nvSpPr>
        <p:spPr bwMode="auto">
          <a:xfrm>
            <a:off x="7751763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6" name="Line 202"/>
          <p:cNvSpPr>
            <a:spLocks noChangeShapeType="1"/>
          </p:cNvSpPr>
          <p:nvPr/>
        </p:nvSpPr>
        <p:spPr bwMode="auto">
          <a:xfrm>
            <a:off x="8370888" y="4076700"/>
            <a:ext cx="1588" cy="2554288"/>
          </a:xfrm>
          <a:prstGeom prst="line">
            <a:avLst/>
          </a:prstGeom>
          <a:noFill/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7" name="Line 205"/>
          <p:cNvSpPr>
            <a:spLocks noChangeShapeType="1"/>
          </p:cNvSpPr>
          <p:nvPr/>
        </p:nvSpPr>
        <p:spPr bwMode="auto">
          <a:xfrm>
            <a:off x="4666488" y="4076700"/>
            <a:ext cx="4325112" cy="15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 i="1">
              <a:solidFill>
                <a:srgbClr val="990000"/>
              </a:solidFill>
            </a:endParaRPr>
          </a:p>
        </p:txBody>
      </p:sp>
      <p:sp>
        <p:nvSpPr>
          <p:cNvPr id="288" name="Line 206"/>
          <p:cNvSpPr>
            <a:spLocks noChangeShapeType="1"/>
          </p:cNvSpPr>
          <p:nvPr/>
        </p:nvSpPr>
        <p:spPr bwMode="auto">
          <a:xfrm>
            <a:off x="8991601" y="4076700"/>
            <a:ext cx="1588" cy="25542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89" name="Line 207"/>
          <p:cNvSpPr>
            <a:spLocks noChangeShapeType="1"/>
          </p:cNvSpPr>
          <p:nvPr/>
        </p:nvSpPr>
        <p:spPr bwMode="auto">
          <a:xfrm>
            <a:off x="4666488" y="6630988"/>
            <a:ext cx="4325112" cy="15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0" name="Line 206"/>
          <p:cNvSpPr>
            <a:spLocks noChangeShapeType="1"/>
          </p:cNvSpPr>
          <p:nvPr/>
        </p:nvSpPr>
        <p:spPr bwMode="auto">
          <a:xfrm>
            <a:off x="4648200" y="4083579"/>
            <a:ext cx="1588" cy="2554288"/>
          </a:xfrm>
          <a:prstGeom prst="line">
            <a:avLst/>
          </a:prstGeom>
          <a:noFill/>
          <a:ln w="28575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grpSp>
        <p:nvGrpSpPr>
          <p:cNvPr id="7" name="Group 6"/>
          <p:cNvGrpSpPr/>
          <p:nvPr/>
        </p:nvGrpSpPr>
        <p:grpSpPr>
          <a:xfrm>
            <a:off x="4635503" y="3125787"/>
            <a:ext cx="2924172" cy="304800"/>
            <a:chOff x="4787903" y="3278187"/>
            <a:chExt cx="2924172" cy="304800"/>
          </a:xfrm>
        </p:grpSpPr>
        <p:sp>
          <p:nvSpPr>
            <p:cNvPr id="205" name="Rectangle 24"/>
            <p:cNvSpPr>
              <a:spLocks noChangeArrowheads="1"/>
            </p:cNvSpPr>
            <p:nvPr/>
          </p:nvSpPr>
          <p:spPr bwMode="auto">
            <a:xfrm>
              <a:off x="4787903" y="3278187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dirty="0">
                  <a:solidFill>
                    <a:srgbClr val="00B05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206" name="Rectangle 27"/>
            <p:cNvSpPr>
              <a:spLocks noChangeArrowheads="1"/>
            </p:cNvSpPr>
            <p:nvPr/>
          </p:nvSpPr>
          <p:spPr bwMode="auto">
            <a:xfrm>
              <a:off x="5275266" y="3278187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dirty="0">
                  <a:solidFill>
                    <a:srgbClr val="00B05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</p:txBody>
        </p:sp>
        <p:sp>
          <p:nvSpPr>
            <p:cNvPr id="207" name="Rectangle 30"/>
            <p:cNvSpPr>
              <a:spLocks noChangeArrowheads="1"/>
            </p:cNvSpPr>
            <p:nvPr/>
          </p:nvSpPr>
          <p:spPr bwMode="auto">
            <a:xfrm>
              <a:off x="5762629" y="3278187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dirty="0">
                  <a:solidFill>
                    <a:srgbClr val="00B05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</a:p>
          </p:txBody>
        </p:sp>
        <p:sp>
          <p:nvSpPr>
            <p:cNvPr id="208" name="Rectangle 33"/>
            <p:cNvSpPr>
              <a:spLocks noChangeArrowheads="1"/>
            </p:cNvSpPr>
            <p:nvPr/>
          </p:nvSpPr>
          <p:spPr bwMode="auto">
            <a:xfrm>
              <a:off x="6249991" y="3278187"/>
              <a:ext cx="487363" cy="30480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dirty="0">
                  <a:solidFill>
                    <a:srgbClr val="00B05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</p:txBody>
        </p:sp>
        <p:sp>
          <p:nvSpPr>
            <p:cNvPr id="291" name="Rectangle 36"/>
            <p:cNvSpPr>
              <a:spLocks noChangeArrowheads="1"/>
            </p:cNvSpPr>
            <p:nvPr/>
          </p:nvSpPr>
          <p:spPr bwMode="auto">
            <a:xfrm>
              <a:off x="6737353" y="3278187"/>
              <a:ext cx="4873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</a:t>
              </a:r>
            </a:p>
          </p:txBody>
        </p:sp>
        <p:sp>
          <p:nvSpPr>
            <p:cNvPr id="292" name="Rectangle 39"/>
            <p:cNvSpPr>
              <a:spLocks noChangeArrowheads="1"/>
            </p:cNvSpPr>
            <p:nvPr/>
          </p:nvSpPr>
          <p:spPr bwMode="auto">
            <a:xfrm>
              <a:off x="7224712" y="3278187"/>
              <a:ext cx="487363" cy="30480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936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dirty="0">
                  <a:solidFill>
                    <a:srgbClr val="FF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1</a:t>
              </a:r>
            </a:p>
          </p:txBody>
        </p:sp>
      </p:grpSp>
      <p:grpSp>
        <p:nvGrpSpPr>
          <p:cNvPr id="461" name="Group 460"/>
          <p:cNvGrpSpPr/>
          <p:nvPr/>
        </p:nvGrpSpPr>
        <p:grpSpPr>
          <a:xfrm>
            <a:off x="167078" y="4060560"/>
            <a:ext cx="8840789" cy="2561167"/>
            <a:chOff x="152400" y="4076700"/>
            <a:chExt cx="8840789" cy="2561167"/>
          </a:xfrm>
          <a:solidFill>
            <a:schemeClr val="bg1"/>
          </a:solidFill>
        </p:grpSpPr>
        <p:sp>
          <p:nvSpPr>
            <p:cNvPr id="462" name="Rectangle 64"/>
            <p:cNvSpPr>
              <a:spLocks noChangeArrowheads="1"/>
            </p:cNvSpPr>
            <p:nvPr/>
          </p:nvSpPr>
          <p:spPr bwMode="auto">
            <a:xfrm>
              <a:off x="3875088" y="635000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03</a:t>
              </a:r>
            </a:p>
          </p:txBody>
        </p:sp>
        <p:sp>
          <p:nvSpPr>
            <p:cNvPr id="463" name="Rectangle 65"/>
            <p:cNvSpPr>
              <a:spLocks noChangeArrowheads="1"/>
            </p:cNvSpPr>
            <p:nvPr/>
          </p:nvSpPr>
          <p:spPr bwMode="auto">
            <a:xfrm>
              <a:off x="3255963" y="6350000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DF</a:t>
              </a:r>
            </a:p>
          </p:txBody>
        </p:sp>
        <p:sp>
          <p:nvSpPr>
            <p:cNvPr id="464" name="Rectangle 66"/>
            <p:cNvSpPr>
              <a:spLocks noChangeArrowheads="1"/>
            </p:cNvSpPr>
            <p:nvPr/>
          </p:nvSpPr>
          <p:spPr bwMode="auto">
            <a:xfrm>
              <a:off x="2635250" y="635000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C2</a:t>
              </a:r>
            </a:p>
          </p:txBody>
        </p:sp>
        <p:sp>
          <p:nvSpPr>
            <p:cNvPr id="465" name="Rectangle 67"/>
            <p:cNvSpPr>
              <a:spLocks noChangeArrowheads="1"/>
            </p:cNvSpPr>
            <p:nvPr/>
          </p:nvSpPr>
          <p:spPr bwMode="auto">
            <a:xfrm>
              <a:off x="2012950" y="6350000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11</a:t>
              </a:r>
            </a:p>
          </p:txBody>
        </p:sp>
        <p:sp>
          <p:nvSpPr>
            <p:cNvPr id="466" name="Rectangle 68"/>
            <p:cNvSpPr>
              <a:spLocks noChangeArrowheads="1"/>
            </p:cNvSpPr>
            <p:nvPr/>
          </p:nvSpPr>
          <p:spPr bwMode="auto">
            <a:xfrm>
              <a:off x="1392238" y="635000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467" name="Rectangle 69"/>
            <p:cNvSpPr>
              <a:spLocks noChangeArrowheads="1"/>
            </p:cNvSpPr>
            <p:nvPr/>
          </p:nvSpPr>
          <p:spPr bwMode="auto">
            <a:xfrm>
              <a:off x="773113" y="6350000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16</a:t>
              </a:r>
            </a:p>
          </p:txBody>
        </p:sp>
        <p:sp>
          <p:nvSpPr>
            <p:cNvPr id="468" name="Rectangle 70"/>
            <p:cNvSpPr>
              <a:spLocks noChangeArrowheads="1"/>
            </p:cNvSpPr>
            <p:nvPr/>
          </p:nvSpPr>
          <p:spPr bwMode="auto">
            <a:xfrm>
              <a:off x="152400" y="63500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7</a:t>
              </a:r>
            </a:p>
          </p:txBody>
        </p:sp>
        <p:sp>
          <p:nvSpPr>
            <p:cNvPr id="469" name="Rectangle 78"/>
            <p:cNvSpPr>
              <a:spLocks noChangeArrowheads="1"/>
            </p:cNvSpPr>
            <p:nvPr/>
          </p:nvSpPr>
          <p:spPr bwMode="auto">
            <a:xfrm>
              <a:off x="3875088" y="606901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470" name="Rectangle 79"/>
            <p:cNvSpPr>
              <a:spLocks noChangeArrowheads="1"/>
            </p:cNvSpPr>
            <p:nvPr/>
          </p:nvSpPr>
          <p:spPr bwMode="auto">
            <a:xfrm>
              <a:off x="3255963" y="6069013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471" name="Rectangle 80"/>
            <p:cNvSpPr>
              <a:spLocks noChangeArrowheads="1"/>
            </p:cNvSpPr>
            <p:nvPr/>
          </p:nvSpPr>
          <p:spPr bwMode="auto">
            <a:xfrm>
              <a:off x="2635250" y="606901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472" name="Rectangle 81"/>
            <p:cNvSpPr>
              <a:spLocks noChangeArrowheads="1"/>
            </p:cNvSpPr>
            <p:nvPr/>
          </p:nvSpPr>
          <p:spPr bwMode="auto">
            <a:xfrm>
              <a:off x="2012950" y="6069013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473" name="Rectangle 82"/>
            <p:cNvSpPr>
              <a:spLocks noChangeArrowheads="1"/>
            </p:cNvSpPr>
            <p:nvPr/>
          </p:nvSpPr>
          <p:spPr bwMode="auto">
            <a:xfrm>
              <a:off x="1392238" y="606901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474" name="Rectangle 83"/>
            <p:cNvSpPr>
              <a:spLocks noChangeArrowheads="1"/>
            </p:cNvSpPr>
            <p:nvPr/>
          </p:nvSpPr>
          <p:spPr bwMode="auto">
            <a:xfrm>
              <a:off x="773113" y="6069013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31</a:t>
              </a:r>
            </a:p>
          </p:txBody>
        </p:sp>
        <p:sp>
          <p:nvSpPr>
            <p:cNvPr id="475" name="Rectangle 84"/>
            <p:cNvSpPr>
              <a:spLocks noChangeArrowheads="1"/>
            </p:cNvSpPr>
            <p:nvPr/>
          </p:nvSpPr>
          <p:spPr bwMode="auto">
            <a:xfrm>
              <a:off x="152400" y="6069013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6</a:t>
              </a:r>
            </a:p>
          </p:txBody>
        </p:sp>
        <p:sp>
          <p:nvSpPr>
            <p:cNvPr id="476" name="Rectangle 92"/>
            <p:cNvSpPr>
              <a:spLocks noChangeArrowheads="1"/>
            </p:cNvSpPr>
            <p:nvPr/>
          </p:nvSpPr>
          <p:spPr bwMode="auto">
            <a:xfrm>
              <a:off x="3875088" y="578802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1D</a:t>
              </a:r>
            </a:p>
          </p:txBody>
        </p:sp>
        <p:sp>
          <p:nvSpPr>
            <p:cNvPr id="477" name="Rectangle 93"/>
            <p:cNvSpPr>
              <a:spLocks noChangeArrowheads="1"/>
            </p:cNvSpPr>
            <p:nvPr/>
          </p:nvSpPr>
          <p:spPr bwMode="auto">
            <a:xfrm>
              <a:off x="3255963" y="5788025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F0</a:t>
              </a:r>
            </a:p>
          </p:txBody>
        </p:sp>
        <p:sp>
          <p:nvSpPr>
            <p:cNvPr id="478" name="Rectangle 94"/>
            <p:cNvSpPr>
              <a:spLocks noChangeArrowheads="1"/>
            </p:cNvSpPr>
            <p:nvPr/>
          </p:nvSpPr>
          <p:spPr bwMode="auto">
            <a:xfrm>
              <a:off x="2635250" y="578802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72</a:t>
              </a:r>
            </a:p>
          </p:txBody>
        </p:sp>
        <p:sp>
          <p:nvSpPr>
            <p:cNvPr id="479" name="Rectangle 95"/>
            <p:cNvSpPr>
              <a:spLocks noChangeArrowheads="1"/>
            </p:cNvSpPr>
            <p:nvPr/>
          </p:nvSpPr>
          <p:spPr bwMode="auto">
            <a:xfrm>
              <a:off x="2012950" y="5788025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36</a:t>
              </a:r>
            </a:p>
          </p:txBody>
        </p:sp>
        <p:sp>
          <p:nvSpPr>
            <p:cNvPr id="480" name="Rectangle 96"/>
            <p:cNvSpPr>
              <a:spLocks noChangeArrowheads="1"/>
            </p:cNvSpPr>
            <p:nvPr/>
          </p:nvSpPr>
          <p:spPr bwMode="auto">
            <a:xfrm>
              <a:off x="1392238" y="578802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481" name="Rectangle 97"/>
            <p:cNvSpPr>
              <a:spLocks noChangeArrowheads="1"/>
            </p:cNvSpPr>
            <p:nvPr/>
          </p:nvSpPr>
          <p:spPr bwMode="auto">
            <a:xfrm>
              <a:off x="773113" y="5788025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0D</a:t>
              </a:r>
            </a:p>
          </p:txBody>
        </p:sp>
        <p:sp>
          <p:nvSpPr>
            <p:cNvPr id="482" name="Rectangle 98"/>
            <p:cNvSpPr>
              <a:spLocks noChangeArrowheads="1"/>
            </p:cNvSpPr>
            <p:nvPr/>
          </p:nvSpPr>
          <p:spPr bwMode="auto">
            <a:xfrm>
              <a:off x="152400" y="5788025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5</a:t>
              </a:r>
            </a:p>
          </p:txBody>
        </p:sp>
        <p:sp>
          <p:nvSpPr>
            <p:cNvPr id="483" name="Rectangle 106"/>
            <p:cNvSpPr>
              <a:spLocks noChangeArrowheads="1"/>
            </p:cNvSpPr>
            <p:nvPr/>
          </p:nvSpPr>
          <p:spPr bwMode="auto">
            <a:xfrm>
              <a:off x="3875088" y="5481638"/>
              <a:ext cx="620713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09</a:t>
              </a:r>
            </a:p>
          </p:txBody>
        </p:sp>
        <p:sp>
          <p:nvSpPr>
            <p:cNvPr id="484" name="Rectangle 107"/>
            <p:cNvSpPr>
              <a:spLocks noChangeArrowheads="1"/>
            </p:cNvSpPr>
            <p:nvPr/>
          </p:nvSpPr>
          <p:spPr bwMode="auto">
            <a:xfrm>
              <a:off x="3255963" y="5481638"/>
              <a:ext cx="619125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8F</a:t>
              </a:r>
            </a:p>
          </p:txBody>
        </p:sp>
        <p:sp>
          <p:nvSpPr>
            <p:cNvPr id="485" name="Rectangle 108"/>
            <p:cNvSpPr>
              <a:spLocks noChangeArrowheads="1"/>
            </p:cNvSpPr>
            <p:nvPr/>
          </p:nvSpPr>
          <p:spPr bwMode="auto">
            <a:xfrm>
              <a:off x="2635250" y="5481638"/>
              <a:ext cx="620713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6D</a:t>
              </a:r>
            </a:p>
          </p:txBody>
        </p:sp>
        <p:sp>
          <p:nvSpPr>
            <p:cNvPr id="486" name="Rectangle 109"/>
            <p:cNvSpPr>
              <a:spLocks noChangeArrowheads="1"/>
            </p:cNvSpPr>
            <p:nvPr/>
          </p:nvSpPr>
          <p:spPr bwMode="auto">
            <a:xfrm>
              <a:off x="2012950" y="5481638"/>
              <a:ext cx="622300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43</a:t>
              </a:r>
            </a:p>
          </p:txBody>
        </p:sp>
        <p:sp>
          <p:nvSpPr>
            <p:cNvPr id="487" name="Rectangle 110"/>
            <p:cNvSpPr>
              <a:spLocks noChangeArrowheads="1"/>
            </p:cNvSpPr>
            <p:nvPr/>
          </p:nvSpPr>
          <p:spPr bwMode="auto">
            <a:xfrm>
              <a:off x="1392238" y="5481638"/>
              <a:ext cx="620713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488" name="Rectangle 111"/>
            <p:cNvSpPr>
              <a:spLocks noChangeArrowheads="1"/>
            </p:cNvSpPr>
            <p:nvPr/>
          </p:nvSpPr>
          <p:spPr bwMode="auto">
            <a:xfrm>
              <a:off x="773113" y="5481638"/>
              <a:ext cx="619125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489" name="Rectangle 112"/>
            <p:cNvSpPr>
              <a:spLocks noChangeArrowheads="1"/>
            </p:cNvSpPr>
            <p:nvPr/>
          </p:nvSpPr>
          <p:spPr bwMode="auto">
            <a:xfrm>
              <a:off x="152400" y="5481638"/>
              <a:ext cx="620713" cy="3063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4</a:t>
              </a:r>
            </a:p>
          </p:txBody>
        </p:sp>
        <p:sp>
          <p:nvSpPr>
            <p:cNvPr id="490" name="Rectangle 120"/>
            <p:cNvSpPr>
              <a:spLocks noChangeArrowheads="1"/>
            </p:cNvSpPr>
            <p:nvPr/>
          </p:nvSpPr>
          <p:spPr bwMode="auto">
            <a:xfrm>
              <a:off x="3875088" y="520065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491" name="Rectangle 121"/>
            <p:cNvSpPr>
              <a:spLocks noChangeArrowheads="1"/>
            </p:cNvSpPr>
            <p:nvPr/>
          </p:nvSpPr>
          <p:spPr bwMode="auto">
            <a:xfrm>
              <a:off x="3255963" y="5200650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492" name="Rectangle 122"/>
            <p:cNvSpPr>
              <a:spLocks noChangeArrowheads="1"/>
            </p:cNvSpPr>
            <p:nvPr/>
          </p:nvSpPr>
          <p:spPr bwMode="auto">
            <a:xfrm>
              <a:off x="2635250" y="520065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493" name="Rectangle 123"/>
            <p:cNvSpPr>
              <a:spLocks noChangeArrowheads="1"/>
            </p:cNvSpPr>
            <p:nvPr/>
          </p:nvSpPr>
          <p:spPr bwMode="auto">
            <a:xfrm>
              <a:off x="2012950" y="5200650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494" name="Rectangle 124"/>
            <p:cNvSpPr>
              <a:spLocks noChangeArrowheads="1"/>
            </p:cNvSpPr>
            <p:nvPr/>
          </p:nvSpPr>
          <p:spPr bwMode="auto">
            <a:xfrm>
              <a:off x="1392238" y="520065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495" name="Rectangle 125"/>
            <p:cNvSpPr>
              <a:spLocks noChangeArrowheads="1"/>
            </p:cNvSpPr>
            <p:nvPr/>
          </p:nvSpPr>
          <p:spPr bwMode="auto">
            <a:xfrm>
              <a:off x="773113" y="5200650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36</a:t>
              </a:r>
            </a:p>
          </p:txBody>
        </p:sp>
        <p:sp>
          <p:nvSpPr>
            <p:cNvPr id="496" name="Rectangle 126"/>
            <p:cNvSpPr>
              <a:spLocks noChangeArrowheads="1"/>
            </p:cNvSpPr>
            <p:nvPr/>
          </p:nvSpPr>
          <p:spPr bwMode="auto">
            <a:xfrm>
              <a:off x="152400" y="520065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3</a:t>
              </a:r>
            </a:p>
          </p:txBody>
        </p:sp>
        <p:sp>
          <p:nvSpPr>
            <p:cNvPr id="497" name="Rectangle 134"/>
            <p:cNvSpPr>
              <a:spLocks noChangeArrowheads="1"/>
            </p:cNvSpPr>
            <p:nvPr/>
          </p:nvSpPr>
          <p:spPr bwMode="auto">
            <a:xfrm>
              <a:off x="3875088" y="491966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08</a:t>
              </a:r>
            </a:p>
          </p:txBody>
        </p:sp>
        <p:sp>
          <p:nvSpPr>
            <p:cNvPr id="498" name="Rectangle 135"/>
            <p:cNvSpPr>
              <a:spLocks noChangeArrowheads="1"/>
            </p:cNvSpPr>
            <p:nvPr/>
          </p:nvSpPr>
          <p:spPr bwMode="auto">
            <a:xfrm>
              <a:off x="3255963" y="4919663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04</a:t>
              </a:r>
            </a:p>
          </p:txBody>
        </p:sp>
        <p:sp>
          <p:nvSpPr>
            <p:cNvPr id="499" name="Rectangle 136"/>
            <p:cNvSpPr>
              <a:spLocks noChangeArrowheads="1"/>
            </p:cNvSpPr>
            <p:nvPr/>
          </p:nvSpPr>
          <p:spPr bwMode="auto">
            <a:xfrm>
              <a:off x="2635250" y="491966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02</a:t>
              </a:r>
            </a:p>
          </p:txBody>
        </p:sp>
        <p:sp>
          <p:nvSpPr>
            <p:cNvPr id="500" name="Rectangle 137"/>
            <p:cNvSpPr>
              <a:spLocks noChangeArrowheads="1"/>
            </p:cNvSpPr>
            <p:nvPr/>
          </p:nvSpPr>
          <p:spPr bwMode="auto">
            <a:xfrm>
              <a:off x="2012950" y="4919663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00</a:t>
              </a:r>
            </a:p>
          </p:txBody>
        </p:sp>
        <p:sp>
          <p:nvSpPr>
            <p:cNvPr id="501" name="Rectangle 138"/>
            <p:cNvSpPr>
              <a:spLocks noChangeArrowheads="1"/>
            </p:cNvSpPr>
            <p:nvPr/>
          </p:nvSpPr>
          <p:spPr bwMode="auto">
            <a:xfrm>
              <a:off x="1392238" y="491966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502" name="Rectangle 139"/>
            <p:cNvSpPr>
              <a:spLocks noChangeArrowheads="1"/>
            </p:cNvSpPr>
            <p:nvPr/>
          </p:nvSpPr>
          <p:spPr bwMode="auto">
            <a:xfrm>
              <a:off x="773113" y="4919663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1B</a:t>
              </a:r>
            </a:p>
          </p:txBody>
        </p:sp>
        <p:sp>
          <p:nvSpPr>
            <p:cNvPr id="503" name="Rectangle 140"/>
            <p:cNvSpPr>
              <a:spLocks noChangeArrowheads="1"/>
            </p:cNvSpPr>
            <p:nvPr/>
          </p:nvSpPr>
          <p:spPr bwMode="auto">
            <a:xfrm>
              <a:off x="152400" y="4919663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2</a:t>
              </a:r>
            </a:p>
          </p:txBody>
        </p:sp>
        <p:sp>
          <p:nvSpPr>
            <p:cNvPr id="504" name="Rectangle 148"/>
            <p:cNvSpPr>
              <a:spLocks noChangeArrowheads="1"/>
            </p:cNvSpPr>
            <p:nvPr/>
          </p:nvSpPr>
          <p:spPr bwMode="auto">
            <a:xfrm>
              <a:off x="3875088" y="463867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05" name="Rectangle 149"/>
            <p:cNvSpPr>
              <a:spLocks noChangeArrowheads="1"/>
            </p:cNvSpPr>
            <p:nvPr/>
          </p:nvSpPr>
          <p:spPr bwMode="auto">
            <a:xfrm>
              <a:off x="3255963" y="4638675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06" name="Rectangle 150"/>
            <p:cNvSpPr>
              <a:spLocks noChangeArrowheads="1"/>
            </p:cNvSpPr>
            <p:nvPr/>
          </p:nvSpPr>
          <p:spPr bwMode="auto">
            <a:xfrm>
              <a:off x="2635250" y="463867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07" name="Rectangle 151"/>
            <p:cNvSpPr>
              <a:spLocks noChangeArrowheads="1"/>
            </p:cNvSpPr>
            <p:nvPr/>
          </p:nvSpPr>
          <p:spPr bwMode="auto">
            <a:xfrm>
              <a:off x="2012950" y="4638675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08" name="Rectangle 152"/>
            <p:cNvSpPr>
              <a:spLocks noChangeArrowheads="1"/>
            </p:cNvSpPr>
            <p:nvPr/>
          </p:nvSpPr>
          <p:spPr bwMode="auto">
            <a:xfrm>
              <a:off x="1392238" y="463867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509" name="Rectangle 153"/>
            <p:cNvSpPr>
              <a:spLocks noChangeArrowheads="1"/>
            </p:cNvSpPr>
            <p:nvPr/>
          </p:nvSpPr>
          <p:spPr bwMode="auto">
            <a:xfrm>
              <a:off x="773113" y="4638675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15</a:t>
              </a:r>
            </a:p>
          </p:txBody>
        </p:sp>
        <p:sp>
          <p:nvSpPr>
            <p:cNvPr id="510" name="Rectangle 154"/>
            <p:cNvSpPr>
              <a:spLocks noChangeArrowheads="1"/>
            </p:cNvSpPr>
            <p:nvPr/>
          </p:nvSpPr>
          <p:spPr bwMode="auto">
            <a:xfrm>
              <a:off x="152400" y="4638675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511" name="Rectangle 162"/>
            <p:cNvSpPr>
              <a:spLocks noChangeArrowheads="1"/>
            </p:cNvSpPr>
            <p:nvPr/>
          </p:nvSpPr>
          <p:spPr bwMode="auto">
            <a:xfrm>
              <a:off x="3875088" y="4357688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11</a:t>
              </a:r>
            </a:p>
          </p:txBody>
        </p:sp>
        <p:sp>
          <p:nvSpPr>
            <p:cNvPr id="512" name="Rectangle 163"/>
            <p:cNvSpPr>
              <a:spLocks noChangeArrowheads="1"/>
            </p:cNvSpPr>
            <p:nvPr/>
          </p:nvSpPr>
          <p:spPr bwMode="auto">
            <a:xfrm>
              <a:off x="3255963" y="4357688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23</a:t>
              </a:r>
            </a:p>
          </p:txBody>
        </p:sp>
        <p:sp>
          <p:nvSpPr>
            <p:cNvPr id="513" name="Rectangle 164"/>
            <p:cNvSpPr>
              <a:spLocks noChangeArrowheads="1"/>
            </p:cNvSpPr>
            <p:nvPr/>
          </p:nvSpPr>
          <p:spPr bwMode="auto">
            <a:xfrm>
              <a:off x="2635250" y="4357688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11</a:t>
              </a:r>
            </a:p>
          </p:txBody>
        </p:sp>
        <p:sp>
          <p:nvSpPr>
            <p:cNvPr id="514" name="Rectangle 165"/>
            <p:cNvSpPr>
              <a:spLocks noChangeArrowheads="1"/>
            </p:cNvSpPr>
            <p:nvPr/>
          </p:nvSpPr>
          <p:spPr bwMode="auto">
            <a:xfrm>
              <a:off x="2012950" y="4357688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99</a:t>
              </a:r>
            </a:p>
          </p:txBody>
        </p:sp>
        <p:sp>
          <p:nvSpPr>
            <p:cNvPr id="515" name="Rectangle 166"/>
            <p:cNvSpPr>
              <a:spLocks noChangeArrowheads="1"/>
            </p:cNvSpPr>
            <p:nvPr/>
          </p:nvSpPr>
          <p:spPr bwMode="auto">
            <a:xfrm>
              <a:off x="1392238" y="4357688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516" name="Rectangle 167"/>
            <p:cNvSpPr>
              <a:spLocks noChangeArrowheads="1"/>
            </p:cNvSpPr>
            <p:nvPr/>
          </p:nvSpPr>
          <p:spPr bwMode="auto">
            <a:xfrm>
              <a:off x="773113" y="4357688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19</a:t>
              </a:r>
            </a:p>
          </p:txBody>
        </p:sp>
        <p:sp>
          <p:nvSpPr>
            <p:cNvPr id="517" name="Rectangle 168"/>
            <p:cNvSpPr>
              <a:spLocks noChangeArrowheads="1"/>
            </p:cNvSpPr>
            <p:nvPr/>
          </p:nvSpPr>
          <p:spPr bwMode="auto">
            <a:xfrm>
              <a:off x="152400" y="4357688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518" name="Rectangle 176"/>
            <p:cNvSpPr>
              <a:spLocks noChangeArrowheads="1"/>
            </p:cNvSpPr>
            <p:nvPr/>
          </p:nvSpPr>
          <p:spPr bwMode="auto">
            <a:xfrm>
              <a:off x="3875088" y="40767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B3</a:t>
              </a:r>
            </a:p>
          </p:txBody>
        </p:sp>
        <p:sp>
          <p:nvSpPr>
            <p:cNvPr id="519" name="Rectangle 177"/>
            <p:cNvSpPr>
              <a:spLocks noChangeArrowheads="1"/>
            </p:cNvSpPr>
            <p:nvPr/>
          </p:nvSpPr>
          <p:spPr bwMode="auto">
            <a:xfrm>
              <a:off x="3255963" y="4076700"/>
              <a:ext cx="619125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B2</a:t>
              </a:r>
            </a:p>
          </p:txBody>
        </p:sp>
        <p:sp>
          <p:nvSpPr>
            <p:cNvPr id="520" name="Rectangle 178"/>
            <p:cNvSpPr>
              <a:spLocks noChangeArrowheads="1"/>
            </p:cNvSpPr>
            <p:nvPr/>
          </p:nvSpPr>
          <p:spPr bwMode="auto">
            <a:xfrm>
              <a:off x="2635250" y="40767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B1</a:t>
              </a:r>
            </a:p>
          </p:txBody>
        </p:sp>
        <p:sp>
          <p:nvSpPr>
            <p:cNvPr id="521" name="Rectangle 179"/>
            <p:cNvSpPr>
              <a:spLocks noChangeArrowheads="1"/>
            </p:cNvSpPr>
            <p:nvPr/>
          </p:nvSpPr>
          <p:spPr bwMode="auto">
            <a:xfrm>
              <a:off x="2012950" y="4076700"/>
              <a:ext cx="622300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B0</a:t>
              </a:r>
            </a:p>
          </p:txBody>
        </p:sp>
        <p:sp>
          <p:nvSpPr>
            <p:cNvPr id="522" name="Rectangle 180"/>
            <p:cNvSpPr>
              <a:spLocks noChangeArrowheads="1"/>
            </p:cNvSpPr>
            <p:nvPr/>
          </p:nvSpPr>
          <p:spPr bwMode="auto">
            <a:xfrm>
              <a:off x="1392238" y="40767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523" name="Rectangle 181"/>
            <p:cNvSpPr>
              <a:spLocks noChangeArrowheads="1"/>
            </p:cNvSpPr>
            <p:nvPr/>
          </p:nvSpPr>
          <p:spPr bwMode="auto">
            <a:xfrm>
              <a:off x="773113" y="4076700"/>
              <a:ext cx="619125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524" name="Rectangle 182"/>
            <p:cNvSpPr>
              <a:spLocks noChangeArrowheads="1"/>
            </p:cNvSpPr>
            <p:nvPr/>
          </p:nvSpPr>
          <p:spPr bwMode="auto">
            <a:xfrm>
              <a:off x="152400" y="40767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 err="1">
                  <a:solidFill>
                    <a:srgbClr val="990000"/>
                  </a:solidFill>
                  <a:latin typeface="Calibri" pitchFamily="34" charset="0"/>
                </a:rPr>
                <a:t>Idx</a:t>
              </a:r>
              <a:endParaRPr lang="en-GB" sz="1400" i="1" dirty="0">
                <a:solidFill>
                  <a:srgbClr val="990000"/>
                </a:solidFill>
                <a:latin typeface="Calibri" pitchFamily="34" charset="0"/>
              </a:endParaRPr>
            </a:p>
          </p:txBody>
        </p:sp>
        <p:sp>
          <p:nvSpPr>
            <p:cNvPr id="525" name="Line 183"/>
            <p:cNvSpPr>
              <a:spLocks noChangeShapeType="1"/>
            </p:cNvSpPr>
            <p:nvPr/>
          </p:nvSpPr>
          <p:spPr bwMode="auto">
            <a:xfrm>
              <a:off x="152400" y="4357688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i="1">
                <a:solidFill>
                  <a:srgbClr val="990000"/>
                </a:solidFill>
              </a:endParaRPr>
            </a:p>
          </p:txBody>
        </p:sp>
        <p:sp>
          <p:nvSpPr>
            <p:cNvPr id="526" name="Line 184"/>
            <p:cNvSpPr>
              <a:spLocks noChangeShapeType="1"/>
            </p:cNvSpPr>
            <p:nvPr/>
          </p:nvSpPr>
          <p:spPr bwMode="auto">
            <a:xfrm>
              <a:off x="152400" y="4638675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7" name="Line 185"/>
            <p:cNvSpPr>
              <a:spLocks noChangeShapeType="1"/>
            </p:cNvSpPr>
            <p:nvPr/>
          </p:nvSpPr>
          <p:spPr bwMode="auto">
            <a:xfrm>
              <a:off x="152400" y="4919663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8" name="Line 186"/>
            <p:cNvSpPr>
              <a:spLocks noChangeShapeType="1"/>
            </p:cNvSpPr>
            <p:nvPr/>
          </p:nvSpPr>
          <p:spPr bwMode="auto">
            <a:xfrm>
              <a:off x="152400" y="5200650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29" name="Line 187"/>
            <p:cNvSpPr>
              <a:spLocks noChangeShapeType="1"/>
            </p:cNvSpPr>
            <p:nvPr/>
          </p:nvSpPr>
          <p:spPr bwMode="auto">
            <a:xfrm>
              <a:off x="152400" y="5484812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30" name="Line 188"/>
            <p:cNvSpPr>
              <a:spLocks noChangeShapeType="1"/>
            </p:cNvSpPr>
            <p:nvPr/>
          </p:nvSpPr>
          <p:spPr bwMode="auto">
            <a:xfrm>
              <a:off x="152400" y="5788025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31" name="Line 189"/>
            <p:cNvSpPr>
              <a:spLocks noChangeShapeType="1"/>
            </p:cNvSpPr>
            <p:nvPr/>
          </p:nvSpPr>
          <p:spPr bwMode="auto">
            <a:xfrm>
              <a:off x="152400" y="6069013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32" name="Line 190"/>
            <p:cNvSpPr>
              <a:spLocks noChangeShapeType="1"/>
            </p:cNvSpPr>
            <p:nvPr/>
          </p:nvSpPr>
          <p:spPr bwMode="auto">
            <a:xfrm>
              <a:off x="152400" y="6350000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33" name="Line 191"/>
            <p:cNvSpPr>
              <a:spLocks noChangeShapeType="1"/>
            </p:cNvSpPr>
            <p:nvPr/>
          </p:nvSpPr>
          <p:spPr bwMode="auto">
            <a:xfrm>
              <a:off x="773113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34" name="Line 192"/>
            <p:cNvSpPr>
              <a:spLocks noChangeShapeType="1"/>
            </p:cNvSpPr>
            <p:nvPr/>
          </p:nvSpPr>
          <p:spPr bwMode="auto">
            <a:xfrm>
              <a:off x="1392238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35" name="Line 193"/>
            <p:cNvSpPr>
              <a:spLocks noChangeShapeType="1"/>
            </p:cNvSpPr>
            <p:nvPr/>
          </p:nvSpPr>
          <p:spPr bwMode="auto">
            <a:xfrm>
              <a:off x="2012950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36" name="Line 194"/>
            <p:cNvSpPr>
              <a:spLocks noChangeShapeType="1"/>
            </p:cNvSpPr>
            <p:nvPr/>
          </p:nvSpPr>
          <p:spPr bwMode="auto">
            <a:xfrm>
              <a:off x="2635250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37" name="Line 195"/>
            <p:cNvSpPr>
              <a:spLocks noChangeShapeType="1"/>
            </p:cNvSpPr>
            <p:nvPr/>
          </p:nvSpPr>
          <p:spPr bwMode="auto">
            <a:xfrm>
              <a:off x="3255963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38" name="Line 196"/>
            <p:cNvSpPr>
              <a:spLocks noChangeShapeType="1"/>
            </p:cNvSpPr>
            <p:nvPr/>
          </p:nvSpPr>
          <p:spPr bwMode="auto">
            <a:xfrm>
              <a:off x="3875088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39" name="Line 203"/>
            <p:cNvSpPr>
              <a:spLocks noChangeShapeType="1"/>
            </p:cNvSpPr>
            <p:nvPr/>
          </p:nvSpPr>
          <p:spPr bwMode="auto">
            <a:xfrm>
              <a:off x="152400" y="4076700"/>
              <a:ext cx="1588" cy="2554288"/>
            </a:xfrm>
            <a:prstGeom prst="line">
              <a:avLst/>
            </a:prstGeom>
            <a:grp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40" name="Line 205"/>
            <p:cNvSpPr>
              <a:spLocks noChangeShapeType="1"/>
            </p:cNvSpPr>
            <p:nvPr/>
          </p:nvSpPr>
          <p:spPr bwMode="auto">
            <a:xfrm>
              <a:off x="152400" y="4076700"/>
              <a:ext cx="4325112" cy="1588"/>
            </a:xfrm>
            <a:prstGeom prst="line">
              <a:avLst/>
            </a:prstGeom>
            <a:grp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i="1">
                <a:solidFill>
                  <a:srgbClr val="990000"/>
                </a:solidFill>
              </a:endParaRPr>
            </a:p>
          </p:txBody>
        </p:sp>
        <p:sp>
          <p:nvSpPr>
            <p:cNvPr id="541" name="Line 207"/>
            <p:cNvSpPr>
              <a:spLocks noChangeShapeType="1"/>
            </p:cNvSpPr>
            <p:nvPr/>
          </p:nvSpPr>
          <p:spPr bwMode="auto">
            <a:xfrm>
              <a:off x="152400" y="6630988"/>
              <a:ext cx="4325112" cy="1588"/>
            </a:xfrm>
            <a:prstGeom prst="line">
              <a:avLst/>
            </a:prstGeom>
            <a:grp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42" name="Line 203"/>
            <p:cNvSpPr>
              <a:spLocks noChangeShapeType="1"/>
            </p:cNvSpPr>
            <p:nvPr/>
          </p:nvSpPr>
          <p:spPr bwMode="auto">
            <a:xfrm>
              <a:off x="4487333" y="4083579"/>
              <a:ext cx="1588" cy="2554288"/>
            </a:xfrm>
            <a:prstGeom prst="line">
              <a:avLst/>
            </a:prstGeom>
            <a:grp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43" name="Rectangle 57"/>
            <p:cNvSpPr>
              <a:spLocks noChangeArrowheads="1"/>
            </p:cNvSpPr>
            <p:nvPr/>
          </p:nvSpPr>
          <p:spPr bwMode="auto">
            <a:xfrm>
              <a:off x="8370888" y="635000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44" name="Rectangle 58"/>
            <p:cNvSpPr>
              <a:spLocks noChangeArrowheads="1"/>
            </p:cNvSpPr>
            <p:nvPr/>
          </p:nvSpPr>
          <p:spPr bwMode="auto">
            <a:xfrm>
              <a:off x="7751763" y="6350000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45" name="Rectangle 59"/>
            <p:cNvSpPr>
              <a:spLocks noChangeArrowheads="1"/>
            </p:cNvSpPr>
            <p:nvPr/>
          </p:nvSpPr>
          <p:spPr bwMode="auto">
            <a:xfrm>
              <a:off x="7131050" y="635000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46" name="Rectangle 60"/>
            <p:cNvSpPr>
              <a:spLocks noChangeArrowheads="1"/>
            </p:cNvSpPr>
            <p:nvPr/>
          </p:nvSpPr>
          <p:spPr bwMode="auto">
            <a:xfrm>
              <a:off x="6508750" y="6350000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47" name="Rectangle 61"/>
            <p:cNvSpPr>
              <a:spLocks noChangeArrowheads="1"/>
            </p:cNvSpPr>
            <p:nvPr/>
          </p:nvSpPr>
          <p:spPr bwMode="auto">
            <a:xfrm>
              <a:off x="5888038" y="635000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548" name="Rectangle 62"/>
            <p:cNvSpPr>
              <a:spLocks noChangeArrowheads="1"/>
            </p:cNvSpPr>
            <p:nvPr/>
          </p:nvSpPr>
          <p:spPr bwMode="auto">
            <a:xfrm>
              <a:off x="5268913" y="6350000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14</a:t>
              </a:r>
            </a:p>
          </p:txBody>
        </p:sp>
        <p:sp>
          <p:nvSpPr>
            <p:cNvPr id="549" name="Rectangle 63"/>
            <p:cNvSpPr>
              <a:spLocks noChangeArrowheads="1"/>
            </p:cNvSpPr>
            <p:nvPr/>
          </p:nvSpPr>
          <p:spPr bwMode="auto">
            <a:xfrm>
              <a:off x="4648200" y="63500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F</a:t>
              </a:r>
            </a:p>
          </p:txBody>
        </p:sp>
        <p:sp>
          <p:nvSpPr>
            <p:cNvPr id="550" name="Rectangle 71"/>
            <p:cNvSpPr>
              <a:spLocks noChangeArrowheads="1"/>
            </p:cNvSpPr>
            <p:nvPr/>
          </p:nvSpPr>
          <p:spPr bwMode="auto">
            <a:xfrm>
              <a:off x="8370888" y="606901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D3</a:t>
              </a:r>
            </a:p>
          </p:txBody>
        </p:sp>
        <p:sp>
          <p:nvSpPr>
            <p:cNvPr id="551" name="Rectangle 72"/>
            <p:cNvSpPr>
              <a:spLocks noChangeArrowheads="1"/>
            </p:cNvSpPr>
            <p:nvPr/>
          </p:nvSpPr>
          <p:spPr bwMode="auto">
            <a:xfrm>
              <a:off x="7751763" y="6069013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1B</a:t>
              </a:r>
            </a:p>
          </p:txBody>
        </p:sp>
        <p:sp>
          <p:nvSpPr>
            <p:cNvPr id="552" name="Rectangle 73"/>
            <p:cNvSpPr>
              <a:spLocks noChangeArrowheads="1"/>
            </p:cNvSpPr>
            <p:nvPr/>
          </p:nvSpPr>
          <p:spPr bwMode="auto">
            <a:xfrm>
              <a:off x="7131050" y="606901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77</a:t>
              </a:r>
            </a:p>
          </p:txBody>
        </p:sp>
        <p:sp>
          <p:nvSpPr>
            <p:cNvPr id="553" name="Rectangle 74"/>
            <p:cNvSpPr>
              <a:spLocks noChangeArrowheads="1"/>
            </p:cNvSpPr>
            <p:nvPr/>
          </p:nvSpPr>
          <p:spPr bwMode="auto">
            <a:xfrm>
              <a:off x="6508750" y="6069013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83</a:t>
              </a:r>
            </a:p>
          </p:txBody>
        </p:sp>
        <p:sp>
          <p:nvSpPr>
            <p:cNvPr id="554" name="Rectangle 75"/>
            <p:cNvSpPr>
              <a:spLocks noChangeArrowheads="1"/>
            </p:cNvSpPr>
            <p:nvPr/>
          </p:nvSpPr>
          <p:spPr bwMode="auto">
            <a:xfrm>
              <a:off x="5888038" y="606901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555" name="Rectangle 76"/>
            <p:cNvSpPr>
              <a:spLocks noChangeArrowheads="1"/>
            </p:cNvSpPr>
            <p:nvPr/>
          </p:nvSpPr>
          <p:spPr bwMode="auto">
            <a:xfrm>
              <a:off x="5268913" y="6069013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13</a:t>
              </a:r>
            </a:p>
          </p:txBody>
        </p:sp>
        <p:sp>
          <p:nvSpPr>
            <p:cNvPr id="556" name="Rectangle 77"/>
            <p:cNvSpPr>
              <a:spLocks noChangeArrowheads="1"/>
            </p:cNvSpPr>
            <p:nvPr/>
          </p:nvSpPr>
          <p:spPr bwMode="auto">
            <a:xfrm>
              <a:off x="4648200" y="6069013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E</a:t>
              </a:r>
            </a:p>
          </p:txBody>
        </p:sp>
        <p:sp>
          <p:nvSpPr>
            <p:cNvPr id="557" name="Rectangle 85"/>
            <p:cNvSpPr>
              <a:spLocks noChangeArrowheads="1"/>
            </p:cNvSpPr>
            <p:nvPr/>
          </p:nvSpPr>
          <p:spPr bwMode="auto">
            <a:xfrm>
              <a:off x="8370888" y="578802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15</a:t>
              </a:r>
            </a:p>
          </p:txBody>
        </p:sp>
        <p:sp>
          <p:nvSpPr>
            <p:cNvPr id="558" name="Rectangle 86"/>
            <p:cNvSpPr>
              <a:spLocks noChangeArrowheads="1"/>
            </p:cNvSpPr>
            <p:nvPr/>
          </p:nvSpPr>
          <p:spPr bwMode="auto">
            <a:xfrm>
              <a:off x="7751763" y="5788025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34</a:t>
              </a:r>
            </a:p>
          </p:txBody>
        </p:sp>
        <p:sp>
          <p:nvSpPr>
            <p:cNvPr id="559" name="Rectangle 87"/>
            <p:cNvSpPr>
              <a:spLocks noChangeArrowheads="1"/>
            </p:cNvSpPr>
            <p:nvPr/>
          </p:nvSpPr>
          <p:spPr bwMode="auto">
            <a:xfrm>
              <a:off x="7131050" y="578802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96</a:t>
              </a:r>
            </a:p>
          </p:txBody>
        </p:sp>
        <p:sp>
          <p:nvSpPr>
            <p:cNvPr id="560" name="Rectangle 88"/>
            <p:cNvSpPr>
              <a:spLocks noChangeArrowheads="1"/>
            </p:cNvSpPr>
            <p:nvPr/>
          </p:nvSpPr>
          <p:spPr bwMode="auto">
            <a:xfrm>
              <a:off x="6508750" y="5788025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04</a:t>
              </a:r>
            </a:p>
          </p:txBody>
        </p:sp>
        <p:sp>
          <p:nvSpPr>
            <p:cNvPr id="561" name="Rectangle 89"/>
            <p:cNvSpPr>
              <a:spLocks noChangeArrowheads="1"/>
            </p:cNvSpPr>
            <p:nvPr/>
          </p:nvSpPr>
          <p:spPr bwMode="auto">
            <a:xfrm>
              <a:off x="5888038" y="578802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562" name="Rectangle 90"/>
            <p:cNvSpPr>
              <a:spLocks noChangeArrowheads="1"/>
            </p:cNvSpPr>
            <p:nvPr/>
          </p:nvSpPr>
          <p:spPr bwMode="auto">
            <a:xfrm>
              <a:off x="5268913" y="5788025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16</a:t>
              </a:r>
            </a:p>
          </p:txBody>
        </p:sp>
        <p:sp>
          <p:nvSpPr>
            <p:cNvPr id="563" name="Rectangle 91"/>
            <p:cNvSpPr>
              <a:spLocks noChangeArrowheads="1"/>
            </p:cNvSpPr>
            <p:nvPr/>
          </p:nvSpPr>
          <p:spPr bwMode="auto">
            <a:xfrm>
              <a:off x="4648200" y="5788025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D</a:t>
              </a:r>
            </a:p>
          </p:txBody>
        </p:sp>
        <p:sp>
          <p:nvSpPr>
            <p:cNvPr id="564" name="Rectangle 99"/>
            <p:cNvSpPr>
              <a:spLocks noChangeArrowheads="1"/>
            </p:cNvSpPr>
            <p:nvPr/>
          </p:nvSpPr>
          <p:spPr bwMode="auto">
            <a:xfrm>
              <a:off x="8370888" y="5481638"/>
              <a:ext cx="620713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65" name="Rectangle 100"/>
            <p:cNvSpPr>
              <a:spLocks noChangeArrowheads="1"/>
            </p:cNvSpPr>
            <p:nvPr/>
          </p:nvSpPr>
          <p:spPr bwMode="auto">
            <a:xfrm>
              <a:off x="7751763" y="5481638"/>
              <a:ext cx="619125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66" name="Rectangle 101"/>
            <p:cNvSpPr>
              <a:spLocks noChangeArrowheads="1"/>
            </p:cNvSpPr>
            <p:nvPr/>
          </p:nvSpPr>
          <p:spPr bwMode="auto">
            <a:xfrm>
              <a:off x="7131050" y="5481638"/>
              <a:ext cx="620713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67" name="Rectangle 102"/>
            <p:cNvSpPr>
              <a:spLocks noChangeArrowheads="1"/>
            </p:cNvSpPr>
            <p:nvPr/>
          </p:nvSpPr>
          <p:spPr bwMode="auto">
            <a:xfrm>
              <a:off x="6508750" y="5481638"/>
              <a:ext cx="622300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68" name="Rectangle 103"/>
            <p:cNvSpPr>
              <a:spLocks noChangeArrowheads="1"/>
            </p:cNvSpPr>
            <p:nvPr/>
          </p:nvSpPr>
          <p:spPr bwMode="auto">
            <a:xfrm>
              <a:off x="5888038" y="5481638"/>
              <a:ext cx="620713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569" name="Rectangle 104"/>
            <p:cNvSpPr>
              <a:spLocks noChangeArrowheads="1"/>
            </p:cNvSpPr>
            <p:nvPr/>
          </p:nvSpPr>
          <p:spPr bwMode="auto">
            <a:xfrm>
              <a:off x="5268913" y="5481638"/>
              <a:ext cx="619125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12</a:t>
              </a:r>
            </a:p>
          </p:txBody>
        </p:sp>
        <p:sp>
          <p:nvSpPr>
            <p:cNvPr id="570" name="Rectangle 105"/>
            <p:cNvSpPr>
              <a:spLocks noChangeArrowheads="1"/>
            </p:cNvSpPr>
            <p:nvPr/>
          </p:nvSpPr>
          <p:spPr bwMode="auto">
            <a:xfrm>
              <a:off x="4648200" y="5481638"/>
              <a:ext cx="620713" cy="3063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C</a:t>
              </a:r>
            </a:p>
          </p:txBody>
        </p:sp>
        <p:sp>
          <p:nvSpPr>
            <p:cNvPr id="571" name="Rectangle 113"/>
            <p:cNvSpPr>
              <a:spLocks noChangeArrowheads="1"/>
            </p:cNvSpPr>
            <p:nvPr/>
          </p:nvSpPr>
          <p:spPr bwMode="auto">
            <a:xfrm>
              <a:off x="8370888" y="520065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72" name="Rectangle 114"/>
            <p:cNvSpPr>
              <a:spLocks noChangeArrowheads="1"/>
            </p:cNvSpPr>
            <p:nvPr/>
          </p:nvSpPr>
          <p:spPr bwMode="auto">
            <a:xfrm>
              <a:off x="7751763" y="5200650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73" name="Rectangle 115"/>
            <p:cNvSpPr>
              <a:spLocks noChangeArrowheads="1"/>
            </p:cNvSpPr>
            <p:nvPr/>
          </p:nvSpPr>
          <p:spPr bwMode="auto">
            <a:xfrm>
              <a:off x="7131050" y="520065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74" name="Rectangle 116"/>
            <p:cNvSpPr>
              <a:spLocks noChangeArrowheads="1"/>
            </p:cNvSpPr>
            <p:nvPr/>
          </p:nvSpPr>
          <p:spPr bwMode="auto">
            <a:xfrm>
              <a:off x="6508750" y="5200650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75" name="Rectangle 117"/>
            <p:cNvSpPr>
              <a:spLocks noChangeArrowheads="1"/>
            </p:cNvSpPr>
            <p:nvPr/>
          </p:nvSpPr>
          <p:spPr bwMode="auto">
            <a:xfrm>
              <a:off x="5888038" y="520065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576" name="Rectangle 118"/>
            <p:cNvSpPr>
              <a:spLocks noChangeArrowheads="1"/>
            </p:cNvSpPr>
            <p:nvPr/>
          </p:nvSpPr>
          <p:spPr bwMode="auto">
            <a:xfrm>
              <a:off x="5268913" y="5200650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0B</a:t>
              </a:r>
            </a:p>
          </p:txBody>
        </p:sp>
        <p:sp>
          <p:nvSpPr>
            <p:cNvPr id="577" name="Rectangle 119"/>
            <p:cNvSpPr>
              <a:spLocks noChangeArrowheads="1"/>
            </p:cNvSpPr>
            <p:nvPr/>
          </p:nvSpPr>
          <p:spPr bwMode="auto">
            <a:xfrm>
              <a:off x="4648200" y="520065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B</a:t>
              </a:r>
            </a:p>
          </p:txBody>
        </p:sp>
        <p:sp>
          <p:nvSpPr>
            <p:cNvPr id="578" name="Rectangle 127"/>
            <p:cNvSpPr>
              <a:spLocks noChangeArrowheads="1"/>
            </p:cNvSpPr>
            <p:nvPr/>
          </p:nvSpPr>
          <p:spPr bwMode="auto">
            <a:xfrm>
              <a:off x="8370888" y="491966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3B</a:t>
              </a:r>
            </a:p>
          </p:txBody>
        </p:sp>
        <p:sp>
          <p:nvSpPr>
            <p:cNvPr id="579" name="Rectangle 128"/>
            <p:cNvSpPr>
              <a:spLocks noChangeArrowheads="1"/>
            </p:cNvSpPr>
            <p:nvPr/>
          </p:nvSpPr>
          <p:spPr bwMode="auto">
            <a:xfrm>
              <a:off x="7751763" y="4919663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DA</a:t>
              </a:r>
            </a:p>
          </p:txBody>
        </p:sp>
        <p:sp>
          <p:nvSpPr>
            <p:cNvPr id="580" name="Rectangle 129"/>
            <p:cNvSpPr>
              <a:spLocks noChangeArrowheads="1"/>
            </p:cNvSpPr>
            <p:nvPr/>
          </p:nvSpPr>
          <p:spPr bwMode="auto">
            <a:xfrm>
              <a:off x="7131050" y="4919663"/>
              <a:ext cx="620713" cy="28098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15</a:t>
              </a:r>
            </a:p>
          </p:txBody>
        </p:sp>
        <p:sp>
          <p:nvSpPr>
            <p:cNvPr id="581" name="Rectangle 130"/>
            <p:cNvSpPr>
              <a:spLocks noChangeArrowheads="1"/>
            </p:cNvSpPr>
            <p:nvPr/>
          </p:nvSpPr>
          <p:spPr bwMode="auto">
            <a:xfrm>
              <a:off x="6508750" y="4919663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93</a:t>
              </a:r>
            </a:p>
          </p:txBody>
        </p:sp>
        <p:sp>
          <p:nvSpPr>
            <p:cNvPr id="582" name="Rectangle 131"/>
            <p:cNvSpPr>
              <a:spLocks noChangeArrowheads="1"/>
            </p:cNvSpPr>
            <p:nvPr/>
          </p:nvSpPr>
          <p:spPr bwMode="auto">
            <a:xfrm>
              <a:off x="5888038" y="491966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583" name="Rectangle 132"/>
            <p:cNvSpPr>
              <a:spLocks noChangeArrowheads="1"/>
            </p:cNvSpPr>
            <p:nvPr/>
          </p:nvSpPr>
          <p:spPr bwMode="auto">
            <a:xfrm>
              <a:off x="5268913" y="4919663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2D</a:t>
              </a:r>
            </a:p>
          </p:txBody>
        </p:sp>
        <p:sp>
          <p:nvSpPr>
            <p:cNvPr id="584" name="Rectangle 133"/>
            <p:cNvSpPr>
              <a:spLocks noChangeArrowheads="1"/>
            </p:cNvSpPr>
            <p:nvPr/>
          </p:nvSpPr>
          <p:spPr bwMode="auto">
            <a:xfrm>
              <a:off x="4648200" y="4919663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A</a:t>
              </a:r>
            </a:p>
          </p:txBody>
        </p:sp>
        <p:sp>
          <p:nvSpPr>
            <p:cNvPr id="585" name="Rectangle 141"/>
            <p:cNvSpPr>
              <a:spLocks noChangeArrowheads="1"/>
            </p:cNvSpPr>
            <p:nvPr/>
          </p:nvSpPr>
          <p:spPr bwMode="auto">
            <a:xfrm>
              <a:off x="8370888" y="463867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86" name="Rectangle 142"/>
            <p:cNvSpPr>
              <a:spLocks noChangeArrowheads="1"/>
            </p:cNvSpPr>
            <p:nvPr/>
          </p:nvSpPr>
          <p:spPr bwMode="auto">
            <a:xfrm>
              <a:off x="7751763" y="4638675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87" name="Rectangle 143"/>
            <p:cNvSpPr>
              <a:spLocks noChangeArrowheads="1"/>
            </p:cNvSpPr>
            <p:nvPr/>
          </p:nvSpPr>
          <p:spPr bwMode="auto">
            <a:xfrm>
              <a:off x="7131050" y="463867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88" name="Rectangle 144"/>
            <p:cNvSpPr>
              <a:spLocks noChangeArrowheads="1"/>
            </p:cNvSpPr>
            <p:nvPr/>
          </p:nvSpPr>
          <p:spPr bwMode="auto">
            <a:xfrm>
              <a:off x="6508750" y="4638675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89" name="Rectangle 145"/>
            <p:cNvSpPr>
              <a:spLocks noChangeArrowheads="1"/>
            </p:cNvSpPr>
            <p:nvPr/>
          </p:nvSpPr>
          <p:spPr bwMode="auto">
            <a:xfrm>
              <a:off x="5888038" y="463867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590" name="Rectangle 146"/>
            <p:cNvSpPr>
              <a:spLocks noChangeArrowheads="1"/>
            </p:cNvSpPr>
            <p:nvPr/>
          </p:nvSpPr>
          <p:spPr bwMode="auto">
            <a:xfrm>
              <a:off x="5268913" y="4638675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2D</a:t>
              </a:r>
            </a:p>
          </p:txBody>
        </p:sp>
        <p:sp>
          <p:nvSpPr>
            <p:cNvPr id="591" name="Rectangle 147"/>
            <p:cNvSpPr>
              <a:spLocks noChangeArrowheads="1"/>
            </p:cNvSpPr>
            <p:nvPr/>
          </p:nvSpPr>
          <p:spPr bwMode="auto">
            <a:xfrm>
              <a:off x="4648200" y="4638675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9</a:t>
              </a:r>
            </a:p>
          </p:txBody>
        </p:sp>
        <p:sp>
          <p:nvSpPr>
            <p:cNvPr id="592" name="Rectangle 155"/>
            <p:cNvSpPr>
              <a:spLocks noChangeArrowheads="1"/>
            </p:cNvSpPr>
            <p:nvPr/>
          </p:nvSpPr>
          <p:spPr bwMode="auto">
            <a:xfrm>
              <a:off x="8370888" y="4357688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89</a:t>
              </a:r>
            </a:p>
          </p:txBody>
        </p:sp>
        <p:sp>
          <p:nvSpPr>
            <p:cNvPr id="593" name="Rectangle 156"/>
            <p:cNvSpPr>
              <a:spLocks noChangeArrowheads="1"/>
            </p:cNvSpPr>
            <p:nvPr/>
          </p:nvSpPr>
          <p:spPr bwMode="auto">
            <a:xfrm>
              <a:off x="7751763" y="4357688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51</a:t>
              </a:r>
            </a:p>
          </p:txBody>
        </p:sp>
        <p:sp>
          <p:nvSpPr>
            <p:cNvPr id="594" name="Rectangle 157"/>
            <p:cNvSpPr>
              <a:spLocks noChangeArrowheads="1"/>
            </p:cNvSpPr>
            <p:nvPr/>
          </p:nvSpPr>
          <p:spPr bwMode="auto">
            <a:xfrm>
              <a:off x="7131050" y="4357688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00</a:t>
              </a:r>
            </a:p>
          </p:txBody>
        </p:sp>
        <p:sp>
          <p:nvSpPr>
            <p:cNvPr id="595" name="Rectangle 158"/>
            <p:cNvSpPr>
              <a:spLocks noChangeArrowheads="1"/>
            </p:cNvSpPr>
            <p:nvPr/>
          </p:nvSpPr>
          <p:spPr bwMode="auto">
            <a:xfrm>
              <a:off x="6508750" y="4357688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3A</a:t>
              </a:r>
            </a:p>
          </p:txBody>
        </p:sp>
        <p:sp>
          <p:nvSpPr>
            <p:cNvPr id="596" name="Rectangle 159"/>
            <p:cNvSpPr>
              <a:spLocks noChangeArrowheads="1"/>
            </p:cNvSpPr>
            <p:nvPr/>
          </p:nvSpPr>
          <p:spPr bwMode="auto">
            <a:xfrm>
              <a:off x="5888038" y="4357688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597" name="Rectangle 160"/>
            <p:cNvSpPr>
              <a:spLocks noChangeArrowheads="1"/>
            </p:cNvSpPr>
            <p:nvPr/>
          </p:nvSpPr>
          <p:spPr bwMode="auto">
            <a:xfrm>
              <a:off x="5268913" y="4357688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24</a:t>
              </a:r>
            </a:p>
          </p:txBody>
        </p:sp>
        <p:sp>
          <p:nvSpPr>
            <p:cNvPr id="598" name="Rectangle 161"/>
            <p:cNvSpPr>
              <a:spLocks noChangeArrowheads="1"/>
            </p:cNvSpPr>
            <p:nvPr/>
          </p:nvSpPr>
          <p:spPr bwMode="auto">
            <a:xfrm>
              <a:off x="4648200" y="4357688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8</a:t>
              </a:r>
            </a:p>
          </p:txBody>
        </p:sp>
        <p:sp>
          <p:nvSpPr>
            <p:cNvPr id="599" name="Rectangle 169"/>
            <p:cNvSpPr>
              <a:spLocks noChangeArrowheads="1"/>
            </p:cNvSpPr>
            <p:nvPr/>
          </p:nvSpPr>
          <p:spPr bwMode="auto">
            <a:xfrm>
              <a:off x="8370888" y="40767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B3</a:t>
              </a:r>
            </a:p>
          </p:txBody>
        </p:sp>
        <p:sp>
          <p:nvSpPr>
            <p:cNvPr id="600" name="Rectangle 170"/>
            <p:cNvSpPr>
              <a:spLocks noChangeArrowheads="1"/>
            </p:cNvSpPr>
            <p:nvPr/>
          </p:nvSpPr>
          <p:spPr bwMode="auto">
            <a:xfrm>
              <a:off x="7751763" y="4076700"/>
              <a:ext cx="619125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B2</a:t>
              </a:r>
            </a:p>
          </p:txBody>
        </p:sp>
        <p:sp>
          <p:nvSpPr>
            <p:cNvPr id="601" name="Rectangle 171"/>
            <p:cNvSpPr>
              <a:spLocks noChangeArrowheads="1"/>
            </p:cNvSpPr>
            <p:nvPr/>
          </p:nvSpPr>
          <p:spPr bwMode="auto">
            <a:xfrm>
              <a:off x="7131050" y="40767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B1</a:t>
              </a:r>
            </a:p>
          </p:txBody>
        </p:sp>
        <p:sp>
          <p:nvSpPr>
            <p:cNvPr id="602" name="Rectangle 172"/>
            <p:cNvSpPr>
              <a:spLocks noChangeArrowheads="1"/>
            </p:cNvSpPr>
            <p:nvPr/>
          </p:nvSpPr>
          <p:spPr bwMode="auto">
            <a:xfrm>
              <a:off x="6508750" y="4076700"/>
              <a:ext cx="622300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B0</a:t>
              </a:r>
            </a:p>
          </p:txBody>
        </p:sp>
        <p:sp>
          <p:nvSpPr>
            <p:cNvPr id="603" name="Rectangle 173"/>
            <p:cNvSpPr>
              <a:spLocks noChangeArrowheads="1"/>
            </p:cNvSpPr>
            <p:nvPr/>
          </p:nvSpPr>
          <p:spPr bwMode="auto">
            <a:xfrm>
              <a:off x="5888038" y="40767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604" name="Rectangle 174"/>
            <p:cNvSpPr>
              <a:spLocks noChangeArrowheads="1"/>
            </p:cNvSpPr>
            <p:nvPr/>
          </p:nvSpPr>
          <p:spPr bwMode="auto">
            <a:xfrm>
              <a:off x="5268913" y="4076700"/>
              <a:ext cx="619125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605" name="Rectangle 175"/>
            <p:cNvSpPr>
              <a:spLocks noChangeArrowheads="1"/>
            </p:cNvSpPr>
            <p:nvPr/>
          </p:nvSpPr>
          <p:spPr bwMode="auto">
            <a:xfrm>
              <a:off x="4648200" y="40767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 err="1">
                  <a:solidFill>
                    <a:srgbClr val="990000"/>
                  </a:solidFill>
                  <a:latin typeface="Calibri" pitchFamily="34" charset="0"/>
                </a:rPr>
                <a:t>Idx</a:t>
              </a:r>
              <a:endParaRPr lang="en-GB" sz="1400" i="1" dirty="0">
                <a:solidFill>
                  <a:srgbClr val="990000"/>
                </a:solidFill>
                <a:latin typeface="Calibri" pitchFamily="34" charset="0"/>
              </a:endParaRPr>
            </a:p>
          </p:txBody>
        </p:sp>
        <p:sp>
          <p:nvSpPr>
            <p:cNvPr id="606" name="Line 183"/>
            <p:cNvSpPr>
              <a:spLocks noChangeShapeType="1"/>
            </p:cNvSpPr>
            <p:nvPr/>
          </p:nvSpPr>
          <p:spPr bwMode="auto">
            <a:xfrm>
              <a:off x="4666488" y="4357688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i="1">
                <a:solidFill>
                  <a:srgbClr val="990000"/>
                </a:solidFill>
              </a:endParaRPr>
            </a:p>
          </p:txBody>
        </p:sp>
        <p:sp>
          <p:nvSpPr>
            <p:cNvPr id="607" name="Line 184"/>
            <p:cNvSpPr>
              <a:spLocks noChangeShapeType="1"/>
            </p:cNvSpPr>
            <p:nvPr/>
          </p:nvSpPr>
          <p:spPr bwMode="auto">
            <a:xfrm>
              <a:off x="4666488" y="4638675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08" name="Line 185"/>
            <p:cNvSpPr>
              <a:spLocks noChangeShapeType="1"/>
            </p:cNvSpPr>
            <p:nvPr/>
          </p:nvSpPr>
          <p:spPr bwMode="auto">
            <a:xfrm>
              <a:off x="4666488" y="4919663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09" name="Line 186"/>
            <p:cNvSpPr>
              <a:spLocks noChangeShapeType="1"/>
            </p:cNvSpPr>
            <p:nvPr/>
          </p:nvSpPr>
          <p:spPr bwMode="auto">
            <a:xfrm>
              <a:off x="4666488" y="5200650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0" name="Line 187"/>
            <p:cNvSpPr>
              <a:spLocks noChangeShapeType="1"/>
            </p:cNvSpPr>
            <p:nvPr/>
          </p:nvSpPr>
          <p:spPr bwMode="auto">
            <a:xfrm>
              <a:off x="4666488" y="5484812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1" name="Line 188"/>
            <p:cNvSpPr>
              <a:spLocks noChangeShapeType="1"/>
            </p:cNvSpPr>
            <p:nvPr/>
          </p:nvSpPr>
          <p:spPr bwMode="auto">
            <a:xfrm>
              <a:off x="4666488" y="5788025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2" name="Line 189"/>
            <p:cNvSpPr>
              <a:spLocks noChangeShapeType="1"/>
            </p:cNvSpPr>
            <p:nvPr/>
          </p:nvSpPr>
          <p:spPr bwMode="auto">
            <a:xfrm>
              <a:off x="4666488" y="6069013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3" name="Line 190"/>
            <p:cNvSpPr>
              <a:spLocks noChangeShapeType="1"/>
            </p:cNvSpPr>
            <p:nvPr/>
          </p:nvSpPr>
          <p:spPr bwMode="auto">
            <a:xfrm>
              <a:off x="4666488" y="6350000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4" name="Line 197"/>
            <p:cNvSpPr>
              <a:spLocks noChangeShapeType="1"/>
            </p:cNvSpPr>
            <p:nvPr/>
          </p:nvSpPr>
          <p:spPr bwMode="auto">
            <a:xfrm>
              <a:off x="5268913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5" name="Line 198"/>
            <p:cNvSpPr>
              <a:spLocks noChangeShapeType="1"/>
            </p:cNvSpPr>
            <p:nvPr/>
          </p:nvSpPr>
          <p:spPr bwMode="auto">
            <a:xfrm>
              <a:off x="5888038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6" name="Line 199"/>
            <p:cNvSpPr>
              <a:spLocks noChangeShapeType="1"/>
            </p:cNvSpPr>
            <p:nvPr/>
          </p:nvSpPr>
          <p:spPr bwMode="auto">
            <a:xfrm>
              <a:off x="6508750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7" name="Line 200"/>
            <p:cNvSpPr>
              <a:spLocks noChangeShapeType="1"/>
            </p:cNvSpPr>
            <p:nvPr/>
          </p:nvSpPr>
          <p:spPr bwMode="auto">
            <a:xfrm>
              <a:off x="7131050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8" name="Line 201"/>
            <p:cNvSpPr>
              <a:spLocks noChangeShapeType="1"/>
            </p:cNvSpPr>
            <p:nvPr/>
          </p:nvSpPr>
          <p:spPr bwMode="auto">
            <a:xfrm>
              <a:off x="7751763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19" name="Line 202"/>
            <p:cNvSpPr>
              <a:spLocks noChangeShapeType="1"/>
            </p:cNvSpPr>
            <p:nvPr/>
          </p:nvSpPr>
          <p:spPr bwMode="auto">
            <a:xfrm>
              <a:off x="8370888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20" name="Line 205"/>
            <p:cNvSpPr>
              <a:spLocks noChangeShapeType="1"/>
            </p:cNvSpPr>
            <p:nvPr/>
          </p:nvSpPr>
          <p:spPr bwMode="auto">
            <a:xfrm>
              <a:off x="4666488" y="4076700"/>
              <a:ext cx="4325112" cy="1588"/>
            </a:xfrm>
            <a:prstGeom prst="line">
              <a:avLst/>
            </a:prstGeom>
            <a:grp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i="1">
                <a:solidFill>
                  <a:srgbClr val="990000"/>
                </a:solidFill>
              </a:endParaRPr>
            </a:p>
          </p:txBody>
        </p:sp>
        <p:sp>
          <p:nvSpPr>
            <p:cNvPr id="621" name="Line 206"/>
            <p:cNvSpPr>
              <a:spLocks noChangeShapeType="1"/>
            </p:cNvSpPr>
            <p:nvPr/>
          </p:nvSpPr>
          <p:spPr bwMode="auto">
            <a:xfrm>
              <a:off x="8991601" y="4076700"/>
              <a:ext cx="1588" cy="2554288"/>
            </a:xfrm>
            <a:prstGeom prst="line">
              <a:avLst/>
            </a:prstGeom>
            <a:grp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22" name="Line 207"/>
            <p:cNvSpPr>
              <a:spLocks noChangeShapeType="1"/>
            </p:cNvSpPr>
            <p:nvPr/>
          </p:nvSpPr>
          <p:spPr bwMode="auto">
            <a:xfrm>
              <a:off x="4666488" y="6630988"/>
              <a:ext cx="4325112" cy="1588"/>
            </a:xfrm>
            <a:prstGeom prst="line">
              <a:avLst/>
            </a:prstGeom>
            <a:grp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623" name="Line 206"/>
            <p:cNvSpPr>
              <a:spLocks noChangeShapeType="1"/>
            </p:cNvSpPr>
            <p:nvPr/>
          </p:nvSpPr>
          <p:spPr bwMode="auto">
            <a:xfrm>
              <a:off x="4648200" y="4083579"/>
              <a:ext cx="1588" cy="2554288"/>
            </a:xfrm>
            <a:prstGeom prst="line">
              <a:avLst/>
            </a:prstGeom>
            <a:grp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5" name="TextBox 834"/>
          <p:cNvSpPr txBox="1"/>
          <p:nvPr/>
        </p:nvSpPr>
        <p:spPr>
          <a:xfrm>
            <a:off x="115658" y="3556992"/>
            <a:ext cx="526106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TLB</a:t>
            </a:r>
          </a:p>
        </p:txBody>
      </p:sp>
      <p:sp>
        <p:nvSpPr>
          <p:cNvPr id="131" name="Rectangle 6"/>
          <p:cNvSpPr>
            <a:spLocks noChangeArrowheads="1"/>
          </p:cNvSpPr>
          <p:nvPr/>
        </p:nvSpPr>
        <p:spPr bwMode="auto">
          <a:xfrm>
            <a:off x="1089025" y="2171700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2" name="Rectangle 7"/>
          <p:cNvSpPr>
            <a:spLocks noChangeArrowheads="1"/>
          </p:cNvSpPr>
          <p:nvPr/>
        </p:nvSpPr>
        <p:spPr bwMode="auto">
          <a:xfrm>
            <a:off x="1089025" y="186690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13</a:t>
            </a:r>
          </a:p>
        </p:txBody>
      </p:sp>
      <p:sp>
        <p:nvSpPr>
          <p:cNvPr id="133" name="Rectangle 9"/>
          <p:cNvSpPr>
            <a:spLocks noChangeArrowheads="1"/>
          </p:cNvSpPr>
          <p:nvPr/>
        </p:nvSpPr>
        <p:spPr bwMode="auto">
          <a:xfrm>
            <a:off x="1576387" y="2171700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4" name="Rectangle 10"/>
          <p:cNvSpPr>
            <a:spLocks noChangeArrowheads="1"/>
          </p:cNvSpPr>
          <p:nvPr/>
        </p:nvSpPr>
        <p:spPr bwMode="auto">
          <a:xfrm>
            <a:off x="1576387" y="186690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12</a:t>
            </a:r>
          </a:p>
        </p:txBody>
      </p:sp>
      <p:sp>
        <p:nvSpPr>
          <p:cNvPr id="135" name="Rectangle 12"/>
          <p:cNvSpPr>
            <a:spLocks noChangeArrowheads="1"/>
          </p:cNvSpPr>
          <p:nvPr/>
        </p:nvSpPr>
        <p:spPr bwMode="auto">
          <a:xfrm>
            <a:off x="2063750" y="2171700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6" name="Rectangle 13"/>
          <p:cNvSpPr>
            <a:spLocks noChangeArrowheads="1"/>
          </p:cNvSpPr>
          <p:nvPr/>
        </p:nvSpPr>
        <p:spPr bwMode="auto">
          <a:xfrm>
            <a:off x="2063750" y="186690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137" name="Rectangle 15"/>
          <p:cNvSpPr>
            <a:spLocks noChangeArrowheads="1"/>
          </p:cNvSpPr>
          <p:nvPr/>
        </p:nvSpPr>
        <p:spPr bwMode="auto">
          <a:xfrm>
            <a:off x="2551112" y="2171700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8" name="Rectangle 16"/>
          <p:cNvSpPr>
            <a:spLocks noChangeArrowheads="1"/>
          </p:cNvSpPr>
          <p:nvPr/>
        </p:nvSpPr>
        <p:spPr bwMode="auto">
          <a:xfrm>
            <a:off x="2551112" y="186690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139" name="Rectangle 18"/>
          <p:cNvSpPr>
            <a:spLocks noChangeArrowheads="1"/>
          </p:cNvSpPr>
          <p:nvPr/>
        </p:nvSpPr>
        <p:spPr bwMode="auto">
          <a:xfrm>
            <a:off x="3038475" y="2171700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0" name="Rectangle 19"/>
          <p:cNvSpPr>
            <a:spLocks noChangeArrowheads="1"/>
          </p:cNvSpPr>
          <p:nvPr/>
        </p:nvSpPr>
        <p:spPr bwMode="auto">
          <a:xfrm>
            <a:off x="3038475" y="186690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141" name="Rectangle 21"/>
          <p:cNvSpPr>
            <a:spLocks noChangeArrowheads="1"/>
          </p:cNvSpPr>
          <p:nvPr/>
        </p:nvSpPr>
        <p:spPr bwMode="auto">
          <a:xfrm>
            <a:off x="3525837" y="2171700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2" name="Rectangle 22"/>
          <p:cNvSpPr>
            <a:spLocks noChangeArrowheads="1"/>
          </p:cNvSpPr>
          <p:nvPr/>
        </p:nvSpPr>
        <p:spPr bwMode="auto">
          <a:xfrm>
            <a:off x="3525837" y="186690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143" name="Rectangle 24"/>
          <p:cNvSpPr>
            <a:spLocks noChangeArrowheads="1"/>
          </p:cNvSpPr>
          <p:nvPr/>
        </p:nvSpPr>
        <p:spPr bwMode="auto">
          <a:xfrm>
            <a:off x="4013200" y="2171700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4" name="Rectangle 25"/>
          <p:cNvSpPr>
            <a:spLocks noChangeArrowheads="1"/>
          </p:cNvSpPr>
          <p:nvPr/>
        </p:nvSpPr>
        <p:spPr bwMode="auto">
          <a:xfrm>
            <a:off x="4013200" y="186690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145" name="Rectangle 27"/>
          <p:cNvSpPr>
            <a:spLocks noChangeArrowheads="1"/>
          </p:cNvSpPr>
          <p:nvPr/>
        </p:nvSpPr>
        <p:spPr bwMode="auto">
          <a:xfrm>
            <a:off x="4500562" y="2171700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6" name="Rectangle 28"/>
          <p:cNvSpPr>
            <a:spLocks noChangeArrowheads="1"/>
          </p:cNvSpPr>
          <p:nvPr/>
        </p:nvSpPr>
        <p:spPr bwMode="auto">
          <a:xfrm>
            <a:off x="4500562" y="186690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147" name="Rectangle 30"/>
          <p:cNvSpPr>
            <a:spLocks noChangeArrowheads="1"/>
          </p:cNvSpPr>
          <p:nvPr/>
        </p:nvSpPr>
        <p:spPr bwMode="auto">
          <a:xfrm>
            <a:off x="4987925" y="217170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8" name="Rectangle 31"/>
          <p:cNvSpPr>
            <a:spLocks noChangeArrowheads="1"/>
          </p:cNvSpPr>
          <p:nvPr/>
        </p:nvSpPr>
        <p:spPr bwMode="auto">
          <a:xfrm>
            <a:off x="4987925" y="186690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149" name="Rectangle 33"/>
          <p:cNvSpPr>
            <a:spLocks noChangeArrowheads="1"/>
          </p:cNvSpPr>
          <p:nvPr/>
        </p:nvSpPr>
        <p:spPr bwMode="auto">
          <a:xfrm>
            <a:off x="5475287" y="217170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0" name="Rectangle 34"/>
          <p:cNvSpPr>
            <a:spLocks noChangeArrowheads="1"/>
          </p:cNvSpPr>
          <p:nvPr/>
        </p:nvSpPr>
        <p:spPr bwMode="auto">
          <a:xfrm>
            <a:off x="5475287" y="186690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151" name="Rectangle 36"/>
          <p:cNvSpPr>
            <a:spLocks noChangeArrowheads="1"/>
          </p:cNvSpPr>
          <p:nvPr/>
        </p:nvSpPr>
        <p:spPr bwMode="auto">
          <a:xfrm>
            <a:off x="5962650" y="217170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2" name="Rectangle 37"/>
          <p:cNvSpPr>
            <a:spLocks noChangeArrowheads="1"/>
          </p:cNvSpPr>
          <p:nvPr/>
        </p:nvSpPr>
        <p:spPr bwMode="auto">
          <a:xfrm>
            <a:off x="5962650" y="186690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153" name="Rectangle 39"/>
          <p:cNvSpPr>
            <a:spLocks noChangeArrowheads="1"/>
          </p:cNvSpPr>
          <p:nvPr/>
        </p:nvSpPr>
        <p:spPr bwMode="auto">
          <a:xfrm>
            <a:off x="6450012" y="217170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4" name="Rectangle 40"/>
          <p:cNvSpPr>
            <a:spLocks noChangeArrowheads="1"/>
          </p:cNvSpPr>
          <p:nvPr/>
        </p:nvSpPr>
        <p:spPr bwMode="auto">
          <a:xfrm>
            <a:off x="6450012" y="186690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155" name="Rectangle 42"/>
          <p:cNvSpPr>
            <a:spLocks noChangeArrowheads="1"/>
          </p:cNvSpPr>
          <p:nvPr/>
        </p:nvSpPr>
        <p:spPr bwMode="auto">
          <a:xfrm>
            <a:off x="6937375" y="217170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6" name="Rectangle 43"/>
          <p:cNvSpPr>
            <a:spLocks noChangeArrowheads="1"/>
          </p:cNvSpPr>
          <p:nvPr/>
        </p:nvSpPr>
        <p:spPr bwMode="auto">
          <a:xfrm>
            <a:off x="6937375" y="186690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57" name="Rectangle 45"/>
          <p:cNvSpPr>
            <a:spLocks noChangeArrowheads="1"/>
          </p:cNvSpPr>
          <p:nvPr/>
        </p:nvSpPr>
        <p:spPr bwMode="auto">
          <a:xfrm>
            <a:off x="7424737" y="217170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58" name="Rectangle 46"/>
          <p:cNvSpPr>
            <a:spLocks noChangeArrowheads="1"/>
          </p:cNvSpPr>
          <p:nvPr/>
        </p:nvSpPr>
        <p:spPr bwMode="auto">
          <a:xfrm>
            <a:off x="7424737" y="186690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159" name="Group 47"/>
          <p:cNvGrpSpPr>
            <a:grpSpLocks/>
          </p:cNvGrpSpPr>
          <p:nvPr/>
        </p:nvGrpSpPr>
        <p:grpSpPr bwMode="auto">
          <a:xfrm>
            <a:off x="4987924" y="2636838"/>
            <a:ext cx="2924175" cy="333375"/>
            <a:chOff x="3085" y="1661"/>
            <a:chExt cx="1842" cy="210"/>
          </a:xfrm>
        </p:grpSpPr>
        <p:sp>
          <p:nvSpPr>
            <p:cNvPr id="160" name="Line 48"/>
            <p:cNvSpPr>
              <a:spLocks noChangeShapeType="1"/>
            </p:cNvSpPr>
            <p:nvPr/>
          </p:nvSpPr>
          <p:spPr bwMode="auto">
            <a:xfrm>
              <a:off x="3085" y="1752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1" name="Text Box 49"/>
            <p:cNvSpPr txBox="1">
              <a:spLocks noChangeArrowheads="1"/>
            </p:cNvSpPr>
            <p:nvPr/>
          </p:nvSpPr>
          <p:spPr bwMode="auto">
            <a:xfrm>
              <a:off x="3792" y="1661"/>
              <a:ext cx="37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VPO</a:t>
              </a:r>
            </a:p>
          </p:txBody>
        </p:sp>
      </p:grpSp>
      <p:grpSp>
        <p:nvGrpSpPr>
          <p:cNvPr id="162" name="Group 50"/>
          <p:cNvGrpSpPr>
            <a:grpSpLocks/>
          </p:cNvGrpSpPr>
          <p:nvPr/>
        </p:nvGrpSpPr>
        <p:grpSpPr bwMode="auto">
          <a:xfrm>
            <a:off x="1089025" y="2628900"/>
            <a:ext cx="3916362" cy="333375"/>
            <a:chOff x="629" y="1656"/>
            <a:chExt cx="2467" cy="210"/>
          </a:xfrm>
        </p:grpSpPr>
        <p:sp>
          <p:nvSpPr>
            <p:cNvPr id="163" name="Line 51"/>
            <p:cNvSpPr>
              <a:spLocks noChangeShapeType="1"/>
            </p:cNvSpPr>
            <p:nvPr/>
          </p:nvSpPr>
          <p:spPr bwMode="auto">
            <a:xfrm>
              <a:off x="629" y="1747"/>
              <a:ext cx="2467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64" name="Text Box 52"/>
            <p:cNvSpPr txBox="1">
              <a:spLocks noChangeArrowheads="1"/>
            </p:cNvSpPr>
            <p:nvPr/>
          </p:nvSpPr>
          <p:spPr bwMode="auto">
            <a:xfrm>
              <a:off x="1577" y="1656"/>
              <a:ext cx="374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VPN</a:t>
              </a:r>
            </a:p>
          </p:txBody>
        </p:sp>
      </p:grpSp>
      <p:sp>
        <p:nvSpPr>
          <p:cNvPr id="165" name="Line 54"/>
          <p:cNvSpPr>
            <a:spLocks noChangeShapeType="1"/>
          </p:cNvSpPr>
          <p:nvPr/>
        </p:nvSpPr>
        <p:spPr bwMode="auto">
          <a:xfrm>
            <a:off x="4010025" y="1727729"/>
            <a:ext cx="992187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6" name="Text Box 55"/>
          <p:cNvSpPr txBox="1">
            <a:spLocks noChangeArrowheads="1"/>
          </p:cNvSpPr>
          <p:nvPr/>
        </p:nvSpPr>
        <p:spPr bwMode="auto">
          <a:xfrm>
            <a:off x="4233862" y="1603904"/>
            <a:ext cx="539750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TLBI</a:t>
            </a:r>
          </a:p>
        </p:txBody>
      </p:sp>
      <p:sp>
        <p:nvSpPr>
          <p:cNvPr id="167" name="Line 57"/>
          <p:cNvSpPr>
            <a:spLocks noChangeShapeType="1"/>
          </p:cNvSpPr>
          <p:nvPr/>
        </p:nvSpPr>
        <p:spPr bwMode="auto">
          <a:xfrm>
            <a:off x="1089025" y="1724025"/>
            <a:ext cx="2927350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68" name="Text Box 58"/>
          <p:cNvSpPr txBox="1">
            <a:spLocks noChangeArrowheads="1"/>
          </p:cNvSpPr>
          <p:nvPr/>
        </p:nvSpPr>
        <p:spPr bwMode="auto">
          <a:xfrm>
            <a:off x="2332038" y="1600200"/>
            <a:ext cx="582613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TLBT</a:t>
            </a:r>
          </a:p>
        </p:txBody>
      </p:sp>
      <p:sp>
        <p:nvSpPr>
          <p:cNvPr id="208" name="Text Box 113"/>
          <p:cNvSpPr txBox="1">
            <a:spLocks noChangeArrowheads="1"/>
          </p:cNvSpPr>
          <p:nvPr/>
        </p:nvSpPr>
        <p:spPr bwMode="auto">
          <a:xfrm>
            <a:off x="7558087" y="2162176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09" name="Text Box 114"/>
          <p:cNvSpPr txBox="1">
            <a:spLocks noChangeArrowheads="1"/>
          </p:cNvSpPr>
          <p:nvPr/>
        </p:nvSpPr>
        <p:spPr bwMode="auto">
          <a:xfrm>
            <a:off x="7070725" y="2160588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10" name="Text Box 115"/>
          <p:cNvSpPr txBox="1">
            <a:spLocks noChangeArrowheads="1"/>
          </p:cNvSpPr>
          <p:nvPr/>
        </p:nvSpPr>
        <p:spPr bwMode="auto">
          <a:xfrm>
            <a:off x="6584950" y="2160588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11" name="Text Box 116"/>
          <p:cNvSpPr txBox="1">
            <a:spLocks noChangeArrowheads="1"/>
          </p:cNvSpPr>
          <p:nvPr/>
        </p:nvSpPr>
        <p:spPr bwMode="auto">
          <a:xfrm>
            <a:off x="6097587" y="2160588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12" name="Text Box 117"/>
          <p:cNvSpPr txBox="1">
            <a:spLocks noChangeArrowheads="1"/>
          </p:cNvSpPr>
          <p:nvPr/>
        </p:nvSpPr>
        <p:spPr bwMode="auto">
          <a:xfrm>
            <a:off x="5611812" y="2160588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13" name="Text Box 118"/>
          <p:cNvSpPr txBox="1">
            <a:spLocks noChangeArrowheads="1"/>
          </p:cNvSpPr>
          <p:nvPr/>
        </p:nvSpPr>
        <p:spPr bwMode="auto">
          <a:xfrm>
            <a:off x="5124450" y="2160588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14" name="Text Box 119"/>
          <p:cNvSpPr txBox="1">
            <a:spLocks noChangeArrowheads="1"/>
          </p:cNvSpPr>
          <p:nvPr/>
        </p:nvSpPr>
        <p:spPr bwMode="auto">
          <a:xfrm>
            <a:off x="4638675" y="2162176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15" name="Text Box 120"/>
          <p:cNvSpPr txBox="1">
            <a:spLocks noChangeArrowheads="1"/>
          </p:cNvSpPr>
          <p:nvPr/>
        </p:nvSpPr>
        <p:spPr bwMode="auto">
          <a:xfrm>
            <a:off x="4151312" y="2162176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16" name="Text Box 121"/>
          <p:cNvSpPr txBox="1">
            <a:spLocks noChangeArrowheads="1"/>
          </p:cNvSpPr>
          <p:nvPr/>
        </p:nvSpPr>
        <p:spPr bwMode="auto">
          <a:xfrm>
            <a:off x="3665537" y="2162176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17" name="Text Box 122"/>
          <p:cNvSpPr txBox="1">
            <a:spLocks noChangeArrowheads="1"/>
          </p:cNvSpPr>
          <p:nvPr/>
        </p:nvSpPr>
        <p:spPr bwMode="auto">
          <a:xfrm>
            <a:off x="3178175" y="2162176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218" name="Text Box 123"/>
          <p:cNvSpPr txBox="1">
            <a:spLocks noChangeArrowheads="1"/>
          </p:cNvSpPr>
          <p:nvPr/>
        </p:nvSpPr>
        <p:spPr bwMode="auto">
          <a:xfrm>
            <a:off x="2692400" y="2162176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19" name="Text Box 124"/>
          <p:cNvSpPr txBox="1">
            <a:spLocks noChangeArrowheads="1"/>
          </p:cNvSpPr>
          <p:nvPr/>
        </p:nvSpPr>
        <p:spPr bwMode="auto">
          <a:xfrm>
            <a:off x="2205037" y="2162176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20" name="Text Box 125"/>
          <p:cNvSpPr txBox="1">
            <a:spLocks noChangeArrowheads="1"/>
          </p:cNvSpPr>
          <p:nvPr/>
        </p:nvSpPr>
        <p:spPr bwMode="auto">
          <a:xfrm>
            <a:off x="1719262" y="2162176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21" name="Text Box 126"/>
          <p:cNvSpPr txBox="1">
            <a:spLocks noChangeArrowheads="1"/>
          </p:cNvSpPr>
          <p:nvPr/>
        </p:nvSpPr>
        <p:spPr bwMode="auto">
          <a:xfrm>
            <a:off x="1233487" y="2162176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22" name="Text Box 128"/>
          <p:cNvSpPr txBox="1">
            <a:spLocks noChangeArrowheads="1"/>
          </p:cNvSpPr>
          <p:nvPr/>
        </p:nvSpPr>
        <p:spPr bwMode="auto">
          <a:xfrm>
            <a:off x="1253068" y="3048026"/>
            <a:ext cx="490538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0x0F</a:t>
            </a:r>
          </a:p>
        </p:txBody>
      </p:sp>
      <p:sp>
        <p:nvSpPr>
          <p:cNvPr id="223" name="Text Box 129"/>
          <p:cNvSpPr txBox="1">
            <a:spLocks noChangeArrowheads="1"/>
          </p:cNvSpPr>
          <p:nvPr/>
        </p:nvSpPr>
        <p:spPr bwMode="auto">
          <a:xfrm>
            <a:off x="2599876" y="3048026"/>
            <a:ext cx="394599" cy="3161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0x3</a:t>
            </a:r>
          </a:p>
        </p:txBody>
      </p:sp>
      <p:sp>
        <p:nvSpPr>
          <p:cNvPr id="224" name="Text Box 130"/>
          <p:cNvSpPr txBox="1">
            <a:spLocks noChangeArrowheads="1"/>
          </p:cNvSpPr>
          <p:nvPr/>
        </p:nvSpPr>
        <p:spPr bwMode="auto">
          <a:xfrm>
            <a:off x="3564469" y="3048026"/>
            <a:ext cx="500063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0x03</a:t>
            </a:r>
          </a:p>
        </p:txBody>
      </p:sp>
      <p:sp>
        <p:nvSpPr>
          <p:cNvPr id="225" name="Text Box 131"/>
          <p:cNvSpPr txBox="1">
            <a:spLocks noChangeArrowheads="1"/>
          </p:cNvSpPr>
          <p:nvPr/>
        </p:nvSpPr>
        <p:spPr bwMode="auto">
          <a:xfrm>
            <a:off x="5252800" y="3048000"/>
            <a:ext cx="199735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Y</a:t>
            </a:r>
          </a:p>
        </p:txBody>
      </p:sp>
      <p:sp>
        <p:nvSpPr>
          <p:cNvPr id="226" name="Text Box 133"/>
          <p:cNvSpPr txBox="1">
            <a:spLocks noChangeArrowheads="1"/>
          </p:cNvSpPr>
          <p:nvPr/>
        </p:nvSpPr>
        <p:spPr bwMode="auto">
          <a:xfrm>
            <a:off x="6891868" y="3048026"/>
            <a:ext cx="227012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N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227" name="Text Box 134"/>
          <p:cNvSpPr txBox="1">
            <a:spLocks noChangeArrowheads="1"/>
          </p:cNvSpPr>
          <p:nvPr/>
        </p:nvSpPr>
        <p:spPr bwMode="auto">
          <a:xfrm>
            <a:off x="7856538" y="3048026"/>
            <a:ext cx="525462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0x0D</a:t>
            </a:r>
          </a:p>
        </p:txBody>
      </p:sp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7345363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Address Translation Example</a:t>
            </a:r>
          </a:p>
        </p:txBody>
      </p:sp>
      <p:sp>
        <p:nvSpPr>
          <p:cNvPr id="130" name="Rectangle 2"/>
          <p:cNvSpPr txBox="1">
            <a:spLocks noChangeArrowheads="1"/>
          </p:cNvSpPr>
          <p:nvPr/>
        </p:nvSpPr>
        <p:spPr bwMode="auto">
          <a:xfrm>
            <a:off x="440736" y="1215452"/>
            <a:ext cx="7975189" cy="38730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222250" indent="-222250">
              <a:lnSpc>
                <a:spcPct val="73000"/>
              </a:lnSpc>
              <a:buSzPct val="100000"/>
              <a:buFont typeface="Wingdings 2" pitchFamily="18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kern="0" dirty="0"/>
              <a:t>Virtual Address: </a:t>
            </a:r>
            <a:r>
              <a:rPr lang="en-GB" kern="0" dirty="0">
                <a:latin typeface="Courier New" pitchFamily="49" charset="0"/>
              </a:rPr>
              <a:t>0x03D4</a:t>
            </a:r>
          </a:p>
          <a:p>
            <a:pPr marL="222250" indent="-222250">
              <a:lnSpc>
                <a:spcPct val="73000"/>
              </a:lnSpc>
              <a:buSzPct val="100000"/>
              <a:buFont typeface="Wingdings 2" pitchFamily="18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kern="0" dirty="0">
              <a:latin typeface="Courier New" pitchFamily="49" charset="0"/>
            </a:endParaRP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kern="0" dirty="0">
              <a:latin typeface="Courier New" pitchFamily="49" charset="0"/>
            </a:endParaRPr>
          </a:p>
          <a:p>
            <a:pPr marL="558800" lvl="1" indent="-220663">
              <a:lnSpc>
                <a:spcPct val="85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b="0" kern="0" dirty="0">
              <a:latin typeface="Courier New" pitchFamily="49" charset="0"/>
            </a:endParaRP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b="0" kern="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b="0" kern="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600" b="0" kern="0" dirty="0"/>
              <a:t>VPN ___	TLBI ___	TLBT ____	          TLB Hit? __	Page Fault? __        PPN: ____</a:t>
            </a:r>
            <a:endParaRPr lang="en-GB" b="0" kern="0" dirty="0"/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kern="0" dirty="0"/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kern="0" dirty="0"/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kern="0" dirty="0"/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kern="0" dirty="0"/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kern="0" dirty="0"/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kern="0" dirty="0"/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kern="0" dirty="0"/>
              <a:t>Physical Address</a:t>
            </a:r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b="0" kern="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b="0" kern="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b="0" kern="0" dirty="0"/>
          </a:p>
          <a:p>
            <a:pPr marL="558800" lvl="1" indent="-220663">
              <a:lnSpc>
                <a:spcPct val="78000"/>
              </a:lnSpc>
              <a:buSzPct val="75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100" b="0" kern="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b="0" kern="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b="0" kern="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b="0" kern="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600" b="0" kern="0" dirty="0"/>
              <a:t>	CO ___	CI___	CT ____	     Hit? __              Byte: ____</a:t>
            </a: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b="0" kern="0" dirty="0"/>
          </a:p>
        </p:txBody>
      </p:sp>
      <p:sp>
        <p:nvSpPr>
          <p:cNvPr id="169" name="Rectangle 62"/>
          <p:cNvSpPr>
            <a:spLocks noChangeArrowheads="1"/>
          </p:cNvSpPr>
          <p:nvPr/>
        </p:nvSpPr>
        <p:spPr bwMode="auto">
          <a:xfrm>
            <a:off x="2071687" y="5982758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0" name="Rectangle 63"/>
          <p:cNvSpPr>
            <a:spLocks noChangeArrowheads="1"/>
          </p:cNvSpPr>
          <p:nvPr/>
        </p:nvSpPr>
        <p:spPr bwMode="auto">
          <a:xfrm>
            <a:off x="2071687" y="5677958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171" name="Rectangle 65"/>
          <p:cNvSpPr>
            <a:spLocks noChangeArrowheads="1"/>
          </p:cNvSpPr>
          <p:nvPr/>
        </p:nvSpPr>
        <p:spPr bwMode="auto">
          <a:xfrm>
            <a:off x="2559050" y="5982758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2" name="Rectangle 66"/>
          <p:cNvSpPr>
            <a:spLocks noChangeArrowheads="1"/>
          </p:cNvSpPr>
          <p:nvPr/>
        </p:nvSpPr>
        <p:spPr bwMode="auto">
          <a:xfrm>
            <a:off x="2559050" y="5677958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173" name="Rectangle 68"/>
          <p:cNvSpPr>
            <a:spLocks noChangeArrowheads="1"/>
          </p:cNvSpPr>
          <p:nvPr/>
        </p:nvSpPr>
        <p:spPr bwMode="auto">
          <a:xfrm>
            <a:off x="3046412" y="5982758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" name="Rectangle 69"/>
          <p:cNvSpPr>
            <a:spLocks noChangeArrowheads="1"/>
          </p:cNvSpPr>
          <p:nvPr/>
        </p:nvSpPr>
        <p:spPr bwMode="auto">
          <a:xfrm>
            <a:off x="3046412" y="5677958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175" name="Rectangle 71"/>
          <p:cNvSpPr>
            <a:spLocks noChangeArrowheads="1"/>
          </p:cNvSpPr>
          <p:nvPr/>
        </p:nvSpPr>
        <p:spPr bwMode="auto">
          <a:xfrm>
            <a:off x="3533775" y="5982758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6" name="Rectangle 72"/>
          <p:cNvSpPr>
            <a:spLocks noChangeArrowheads="1"/>
          </p:cNvSpPr>
          <p:nvPr/>
        </p:nvSpPr>
        <p:spPr bwMode="auto">
          <a:xfrm>
            <a:off x="3533775" y="5677958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177" name="Rectangle 74"/>
          <p:cNvSpPr>
            <a:spLocks noChangeArrowheads="1"/>
          </p:cNvSpPr>
          <p:nvPr/>
        </p:nvSpPr>
        <p:spPr bwMode="auto">
          <a:xfrm>
            <a:off x="4021137" y="5982758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8" name="Rectangle 75"/>
          <p:cNvSpPr>
            <a:spLocks noChangeArrowheads="1"/>
          </p:cNvSpPr>
          <p:nvPr/>
        </p:nvSpPr>
        <p:spPr bwMode="auto">
          <a:xfrm>
            <a:off x="4021137" y="5677958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179" name="Rectangle 77"/>
          <p:cNvSpPr>
            <a:spLocks noChangeArrowheads="1"/>
          </p:cNvSpPr>
          <p:nvPr/>
        </p:nvSpPr>
        <p:spPr bwMode="auto">
          <a:xfrm>
            <a:off x="4508500" y="5982758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0" name="Rectangle 78"/>
          <p:cNvSpPr>
            <a:spLocks noChangeArrowheads="1"/>
          </p:cNvSpPr>
          <p:nvPr/>
        </p:nvSpPr>
        <p:spPr bwMode="auto">
          <a:xfrm>
            <a:off x="4508500" y="5677958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181" name="Rectangle 80"/>
          <p:cNvSpPr>
            <a:spLocks noChangeArrowheads="1"/>
          </p:cNvSpPr>
          <p:nvPr/>
        </p:nvSpPr>
        <p:spPr bwMode="auto">
          <a:xfrm>
            <a:off x="4995862" y="5982758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2" name="Rectangle 81"/>
          <p:cNvSpPr>
            <a:spLocks noChangeArrowheads="1"/>
          </p:cNvSpPr>
          <p:nvPr/>
        </p:nvSpPr>
        <p:spPr bwMode="auto">
          <a:xfrm>
            <a:off x="4995862" y="5677958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183" name="Rectangle 83"/>
          <p:cNvSpPr>
            <a:spLocks noChangeArrowheads="1"/>
          </p:cNvSpPr>
          <p:nvPr/>
        </p:nvSpPr>
        <p:spPr bwMode="auto">
          <a:xfrm>
            <a:off x="5483225" y="5982758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" name="Rectangle 84"/>
          <p:cNvSpPr>
            <a:spLocks noChangeArrowheads="1"/>
          </p:cNvSpPr>
          <p:nvPr/>
        </p:nvSpPr>
        <p:spPr bwMode="auto">
          <a:xfrm>
            <a:off x="5483225" y="5677958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185" name="Rectangle 86"/>
          <p:cNvSpPr>
            <a:spLocks noChangeArrowheads="1"/>
          </p:cNvSpPr>
          <p:nvPr/>
        </p:nvSpPr>
        <p:spPr bwMode="auto">
          <a:xfrm>
            <a:off x="5970587" y="5982758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6" name="Rectangle 87"/>
          <p:cNvSpPr>
            <a:spLocks noChangeArrowheads="1"/>
          </p:cNvSpPr>
          <p:nvPr/>
        </p:nvSpPr>
        <p:spPr bwMode="auto">
          <a:xfrm>
            <a:off x="5970587" y="5677958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187" name="Rectangle 89"/>
          <p:cNvSpPr>
            <a:spLocks noChangeArrowheads="1"/>
          </p:cNvSpPr>
          <p:nvPr/>
        </p:nvSpPr>
        <p:spPr bwMode="auto">
          <a:xfrm>
            <a:off x="6457950" y="5982758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8" name="Rectangle 90"/>
          <p:cNvSpPr>
            <a:spLocks noChangeArrowheads="1"/>
          </p:cNvSpPr>
          <p:nvPr/>
        </p:nvSpPr>
        <p:spPr bwMode="auto">
          <a:xfrm>
            <a:off x="6457950" y="5677958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189" name="Rectangle 92"/>
          <p:cNvSpPr>
            <a:spLocks noChangeArrowheads="1"/>
          </p:cNvSpPr>
          <p:nvPr/>
        </p:nvSpPr>
        <p:spPr bwMode="auto">
          <a:xfrm>
            <a:off x="6945312" y="5982758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0" name="Rectangle 93"/>
          <p:cNvSpPr>
            <a:spLocks noChangeArrowheads="1"/>
          </p:cNvSpPr>
          <p:nvPr/>
        </p:nvSpPr>
        <p:spPr bwMode="auto">
          <a:xfrm>
            <a:off x="6945312" y="5677958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91" name="Rectangle 95"/>
          <p:cNvSpPr>
            <a:spLocks noChangeArrowheads="1"/>
          </p:cNvSpPr>
          <p:nvPr/>
        </p:nvSpPr>
        <p:spPr bwMode="auto">
          <a:xfrm>
            <a:off x="7432675" y="5982758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2" name="Rectangle 96"/>
          <p:cNvSpPr>
            <a:spLocks noChangeArrowheads="1"/>
          </p:cNvSpPr>
          <p:nvPr/>
        </p:nvSpPr>
        <p:spPr bwMode="auto">
          <a:xfrm>
            <a:off x="7432675" y="5677958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193" name="Group 97"/>
          <p:cNvGrpSpPr>
            <a:grpSpLocks/>
          </p:cNvGrpSpPr>
          <p:nvPr/>
        </p:nvGrpSpPr>
        <p:grpSpPr bwMode="auto">
          <a:xfrm>
            <a:off x="5004858" y="6372225"/>
            <a:ext cx="2924175" cy="333375"/>
            <a:chOff x="3101" y="3292"/>
            <a:chExt cx="1842" cy="210"/>
          </a:xfrm>
        </p:grpSpPr>
        <p:sp>
          <p:nvSpPr>
            <p:cNvPr id="194" name="Line 98"/>
            <p:cNvSpPr>
              <a:spLocks noChangeShapeType="1"/>
            </p:cNvSpPr>
            <p:nvPr/>
          </p:nvSpPr>
          <p:spPr bwMode="auto">
            <a:xfrm>
              <a:off x="3101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5" name="Text Box 99"/>
            <p:cNvSpPr txBox="1">
              <a:spLocks noChangeArrowheads="1"/>
            </p:cNvSpPr>
            <p:nvPr/>
          </p:nvSpPr>
          <p:spPr bwMode="auto">
            <a:xfrm>
              <a:off x="3808" y="3292"/>
              <a:ext cx="368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PPO</a:t>
              </a:r>
            </a:p>
          </p:txBody>
        </p:sp>
      </p:grpSp>
      <p:grpSp>
        <p:nvGrpSpPr>
          <p:cNvPr id="196" name="Group 100"/>
          <p:cNvGrpSpPr>
            <a:grpSpLocks/>
          </p:cNvGrpSpPr>
          <p:nvPr/>
        </p:nvGrpSpPr>
        <p:grpSpPr bwMode="auto">
          <a:xfrm>
            <a:off x="2092324" y="6363758"/>
            <a:ext cx="2924175" cy="333375"/>
            <a:chOff x="1277" y="3292"/>
            <a:chExt cx="1842" cy="210"/>
          </a:xfrm>
        </p:grpSpPr>
        <p:sp>
          <p:nvSpPr>
            <p:cNvPr id="197" name="Line 101"/>
            <p:cNvSpPr>
              <a:spLocks noChangeShapeType="1"/>
            </p:cNvSpPr>
            <p:nvPr/>
          </p:nvSpPr>
          <p:spPr bwMode="auto">
            <a:xfrm>
              <a:off x="1277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8" name="Text Box 102"/>
            <p:cNvSpPr txBox="1">
              <a:spLocks noChangeArrowheads="1"/>
            </p:cNvSpPr>
            <p:nvPr/>
          </p:nvSpPr>
          <p:spPr bwMode="auto">
            <a:xfrm>
              <a:off x="1984" y="3292"/>
              <a:ext cx="36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228" name="Group 135"/>
          <p:cNvGrpSpPr>
            <a:grpSpLocks/>
          </p:cNvGrpSpPr>
          <p:nvPr/>
        </p:nvGrpSpPr>
        <p:grpSpPr bwMode="auto">
          <a:xfrm>
            <a:off x="2215620" y="5980641"/>
            <a:ext cx="5576888" cy="339725"/>
            <a:chOff x="1344" y="3030"/>
            <a:chExt cx="3513" cy="214"/>
          </a:xfrm>
        </p:grpSpPr>
        <p:sp>
          <p:nvSpPr>
            <p:cNvPr id="229" name="Text Box 136"/>
            <p:cNvSpPr txBox="1">
              <a:spLocks noChangeArrowheads="1"/>
            </p:cNvSpPr>
            <p:nvPr/>
          </p:nvSpPr>
          <p:spPr bwMode="auto">
            <a:xfrm>
              <a:off x="4725" y="3031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30" name="Text Box 137"/>
            <p:cNvSpPr txBox="1">
              <a:spLocks noChangeArrowheads="1"/>
            </p:cNvSpPr>
            <p:nvPr/>
          </p:nvSpPr>
          <p:spPr bwMode="auto">
            <a:xfrm>
              <a:off x="4417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31" name="Text Box 138"/>
            <p:cNvSpPr txBox="1">
              <a:spLocks noChangeArrowheads="1"/>
            </p:cNvSpPr>
            <p:nvPr/>
          </p:nvSpPr>
          <p:spPr bwMode="auto">
            <a:xfrm>
              <a:off x="3802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32" name="Text Box 139"/>
            <p:cNvSpPr txBox="1">
              <a:spLocks noChangeArrowheads="1"/>
            </p:cNvSpPr>
            <p:nvPr/>
          </p:nvSpPr>
          <p:spPr bwMode="auto">
            <a:xfrm>
              <a:off x="2880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33" name="Text Box 140"/>
            <p:cNvSpPr txBox="1">
              <a:spLocks noChangeArrowheads="1"/>
            </p:cNvSpPr>
            <p:nvPr/>
          </p:nvSpPr>
          <p:spPr bwMode="auto">
            <a:xfrm>
              <a:off x="2573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34" name="Text Box 141"/>
            <p:cNvSpPr txBox="1">
              <a:spLocks noChangeArrowheads="1"/>
            </p:cNvSpPr>
            <p:nvPr/>
          </p:nvSpPr>
          <p:spPr bwMode="auto">
            <a:xfrm>
              <a:off x="2265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35" name="Text Box 142"/>
            <p:cNvSpPr txBox="1">
              <a:spLocks noChangeArrowheads="1"/>
            </p:cNvSpPr>
            <p:nvPr/>
          </p:nvSpPr>
          <p:spPr bwMode="auto">
            <a:xfrm>
              <a:off x="1651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36" name="Text Box 143"/>
            <p:cNvSpPr txBox="1">
              <a:spLocks noChangeArrowheads="1"/>
            </p:cNvSpPr>
            <p:nvPr/>
          </p:nvSpPr>
          <p:spPr bwMode="auto">
            <a:xfrm>
              <a:off x="4110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37" name="Text Box 144"/>
            <p:cNvSpPr txBox="1">
              <a:spLocks noChangeArrowheads="1"/>
            </p:cNvSpPr>
            <p:nvPr/>
          </p:nvSpPr>
          <p:spPr bwMode="auto">
            <a:xfrm>
              <a:off x="3495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38" name="Text Box 145"/>
            <p:cNvSpPr txBox="1">
              <a:spLocks noChangeArrowheads="1"/>
            </p:cNvSpPr>
            <p:nvPr/>
          </p:nvSpPr>
          <p:spPr bwMode="auto">
            <a:xfrm>
              <a:off x="3188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39" name="Text Box 146"/>
            <p:cNvSpPr txBox="1">
              <a:spLocks noChangeArrowheads="1"/>
            </p:cNvSpPr>
            <p:nvPr/>
          </p:nvSpPr>
          <p:spPr bwMode="auto">
            <a:xfrm>
              <a:off x="1957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40" name="Text Box 147"/>
            <p:cNvSpPr txBox="1">
              <a:spLocks noChangeArrowheads="1"/>
            </p:cNvSpPr>
            <p:nvPr/>
          </p:nvSpPr>
          <p:spPr bwMode="auto">
            <a:xfrm>
              <a:off x="1344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</p:grpSp>
      <p:grpSp>
        <p:nvGrpSpPr>
          <p:cNvPr id="922" name="Group 921">
            <a:extLst>
              <a:ext uri="{FF2B5EF4-FFF2-40B4-BE49-F238E27FC236}">
                <a16:creationId xmlns:a16="http://schemas.microsoft.com/office/drawing/2014/main" id="{D3BCD5E7-ACAE-4E61-BA73-B9087CB61528}"/>
              </a:ext>
            </a:extLst>
          </p:cNvPr>
          <p:cNvGrpSpPr/>
          <p:nvPr/>
        </p:nvGrpSpPr>
        <p:grpSpPr>
          <a:xfrm>
            <a:off x="665955" y="3554411"/>
            <a:ext cx="8154989" cy="1627189"/>
            <a:chOff x="2211252" y="149729"/>
            <a:chExt cx="8154989" cy="1627189"/>
          </a:xfrm>
        </p:grpSpPr>
        <p:sp>
          <p:nvSpPr>
            <p:cNvPr id="923" name="Rectangle 60">
              <a:extLst>
                <a:ext uri="{FF2B5EF4-FFF2-40B4-BE49-F238E27FC236}">
                  <a16:creationId xmlns:a16="http://schemas.microsoft.com/office/drawing/2014/main" id="{EA472761-D774-4750-9BC1-34086E02C49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39177" y="1449892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24" name="Rectangle 61">
              <a:extLst>
                <a:ext uri="{FF2B5EF4-FFF2-40B4-BE49-F238E27FC236}">
                  <a16:creationId xmlns:a16="http://schemas.microsoft.com/office/drawing/2014/main" id="{E111E79D-3EDA-4DAD-B9E0-F0B8752928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08940" y="1449892"/>
              <a:ext cx="630238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925" name="Rectangle 62">
              <a:extLst>
                <a:ext uri="{FF2B5EF4-FFF2-40B4-BE49-F238E27FC236}">
                  <a16:creationId xmlns:a16="http://schemas.microsoft.com/office/drawing/2014/main" id="{25E30877-543A-4F17-BED2-686010DF87B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83465" y="1449892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02</a:t>
              </a:r>
            </a:p>
          </p:txBody>
        </p:sp>
        <p:sp>
          <p:nvSpPr>
            <p:cNvPr id="926" name="Rectangle 63">
              <a:extLst>
                <a:ext uri="{FF2B5EF4-FFF2-40B4-BE49-F238E27FC236}">
                  <a16:creationId xmlns:a16="http://schemas.microsoft.com/office/drawing/2014/main" id="{60B3979C-A484-45AD-9227-7DC3AC7DE1B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54815" y="1449892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927" name="Rectangle 64">
              <a:extLst>
                <a:ext uri="{FF2B5EF4-FFF2-40B4-BE49-F238E27FC236}">
                  <a16:creationId xmlns:a16="http://schemas.microsoft.com/office/drawing/2014/main" id="{8AA1DD1E-E0E5-47DA-BB32-4848FB971DA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29340" y="1449892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34</a:t>
              </a:r>
            </a:p>
          </p:txBody>
        </p:sp>
        <p:sp>
          <p:nvSpPr>
            <p:cNvPr id="928" name="Rectangle 65">
              <a:extLst>
                <a:ext uri="{FF2B5EF4-FFF2-40B4-BE49-F238E27FC236}">
                  <a16:creationId xmlns:a16="http://schemas.microsoft.com/office/drawing/2014/main" id="{F9185848-003C-4E69-9F06-5F0B1F551ED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02277" y="1449892"/>
              <a:ext cx="627063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0A</a:t>
              </a:r>
            </a:p>
          </p:txBody>
        </p:sp>
        <p:sp>
          <p:nvSpPr>
            <p:cNvPr id="929" name="Rectangle 66">
              <a:extLst>
                <a:ext uri="{FF2B5EF4-FFF2-40B4-BE49-F238E27FC236}">
                  <a16:creationId xmlns:a16="http://schemas.microsoft.com/office/drawing/2014/main" id="{E82E37D2-5018-40C4-8ED5-21646BBCA91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3627" y="1449892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930" name="Rectangle 67">
              <a:extLst>
                <a:ext uri="{FF2B5EF4-FFF2-40B4-BE49-F238E27FC236}">
                  <a16:creationId xmlns:a16="http://schemas.microsoft.com/office/drawing/2014/main" id="{17F6F41C-D146-49CA-993A-5A84AB48180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46565" y="1449892"/>
              <a:ext cx="627063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0D</a:t>
              </a:r>
            </a:p>
          </p:txBody>
        </p:sp>
        <p:sp>
          <p:nvSpPr>
            <p:cNvPr id="931" name="Rectangle 68">
              <a:extLst>
                <a:ext uri="{FF2B5EF4-FFF2-40B4-BE49-F238E27FC236}">
                  <a16:creationId xmlns:a16="http://schemas.microsoft.com/office/drawing/2014/main" id="{5D542677-362A-4523-814B-7A619276AD3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1090" y="1449892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03</a:t>
              </a:r>
            </a:p>
          </p:txBody>
        </p:sp>
        <p:sp>
          <p:nvSpPr>
            <p:cNvPr id="932" name="Rectangle 69">
              <a:extLst>
                <a:ext uri="{FF2B5EF4-FFF2-40B4-BE49-F238E27FC236}">
                  <a16:creationId xmlns:a16="http://schemas.microsoft.com/office/drawing/2014/main" id="{0C907FF0-D5F5-4D9B-B737-CA0502EBED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2440" y="1449892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33" name="Rectangle 70">
              <a:extLst>
                <a:ext uri="{FF2B5EF4-FFF2-40B4-BE49-F238E27FC236}">
                  <a16:creationId xmlns:a16="http://schemas.microsoft.com/office/drawing/2014/main" id="{BB1517C0-09E6-47A4-BE1B-3EB66FBB06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6965" y="1449892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934" name="Rectangle 71">
              <a:extLst>
                <a:ext uri="{FF2B5EF4-FFF2-40B4-BE49-F238E27FC236}">
                  <a16:creationId xmlns:a16="http://schemas.microsoft.com/office/drawing/2014/main" id="{9D6D2442-8638-416F-AFE0-B0806B187D3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6727" y="1449892"/>
              <a:ext cx="630238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07</a:t>
              </a:r>
            </a:p>
          </p:txBody>
        </p:sp>
        <p:sp>
          <p:nvSpPr>
            <p:cNvPr id="935" name="Rectangle 72">
              <a:extLst>
                <a:ext uri="{FF2B5EF4-FFF2-40B4-BE49-F238E27FC236}">
                  <a16:creationId xmlns:a16="http://schemas.microsoft.com/office/drawing/2014/main" id="{5E6B643D-3006-4DDC-A33E-24BF031CC4E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1252" y="1449892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3</a:t>
              </a:r>
            </a:p>
          </p:txBody>
        </p:sp>
        <p:sp>
          <p:nvSpPr>
            <p:cNvPr id="936" name="Rectangle 73">
              <a:extLst>
                <a:ext uri="{FF2B5EF4-FFF2-40B4-BE49-F238E27FC236}">
                  <a16:creationId xmlns:a16="http://schemas.microsoft.com/office/drawing/2014/main" id="{1891F660-6CB6-4AC5-895E-805B5193BAB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39177" y="1124454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37" name="Rectangle 74">
              <a:extLst>
                <a:ext uri="{FF2B5EF4-FFF2-40B4-BE49-F238E27FC236}">
                  <a16:creationId xmlns:a16="http://schemas.microsoft.com/office/drawing/2014/main" id="{E8EB8287-7A9E-4B2D-B471-85A23FD1B18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08940" y="1124454"/>
              <a:ext cx="630238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938" name="Rectangle 75">
              <a:extLst>
                <a:ext uri="{FF2B5EF4-FFF2-40B4-BE49-F238E27FC236}">
                  <a16:creationId xmlns:a16="http://schemas.microsoft.com/office/drawing/2014/main" id="{F9386608-2103-42F1-9C34-EA89BCC0D5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83465" y="1124454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03</a:t>
              </a:r>
            </a:p>
          </p:txBody>
        </p:sp>
        <p:sp>
          <p:nvSpPr>
            <p:cNvPr id="939" name="Rectangle 76">
              <a:extLst>
                <a:ext uri="{FF2B5EF4-FFF2-40B4-BE49-F238E27FC236}">
                  <a16:creationId xmlns:a16="http://schemas.microsoft.com/office/drawing/2014/main" id="{F096714F-E44A-413A-AF59-808356E60D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54815" y="1124454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40" name="Rectangle 77">
              <a:extLst>
                <a:ext uri="{FF2B5EF4-FFF2-40B4-BE49-F238E27FC236}">
                  <a16:creationId xmlns:a16="http://schemas.microsoft.com/office/drawing/2014/main" id="{694345DC-DCD4-4AF1-9B4B-9477591BAF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29340" y="1124454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941" name="Rectangle 78">
              <a:extLst>
                <a:ext uri="{FF2B5EF4-FFF2-40B4-BE49-F238E27FC236}">
                  <a16:creationId xmlns:a16="http://schemas.microsoft.com/office/drawing/2014/main" id="{AA351ADC-50D3-4B8E-BC74-C672B84A8E3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02277" y="1124454"/>
              <a:ext cx="627063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06</a:t>
              </a:r>
            </a:p>
          </p:txBody>
        </p:sp>
        <p:sp>
          <p:nvSpPr>
            <p:cNvPr id="942" name="Rectangle 79">
              <a:extLst>
                <a:ext uri="{FF2B5EF4-FFF2-40B4-BE49-F238E27FC236}">
                  <a16:creationId xmlns:a16="http://schemas.microsoft.com/office/drawing/2014/main" id="{DDF4F623-2B47-4F86-9B01-02FE812587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3627" y="1124454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43" name="Rectangle 80">
              <a:extLst>
                <a:ext uri="{FF2B5EF4-FFF2-40B4-BE49-F238E27FC236}">
                  <a16:creationId xmlns:a16="http://schemas.microsoft.com/office/drawing/2014/main" id="{A15838AB-6712-4C85-847B-69632F1913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46565" y="1124454"/>
              <a:ext cx="627063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944" name="Rectangle 81">
              <a:extLst>
                <a:ext uri="{FF2B5EF4-FFF2-40B4-BE49-F238E27FC236}">
                  <a16:creationId xmlns:a16="http://schemas.microsoft.com/office/drawing/2014/main" id="{C7DD6C21-70D9-41E8-9FB8-0DFA189C06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1090" y="1124454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08</a:t>
              </a:r>
            </a:p>
          </p:txBody>
        </p:sp>
        <p:sp>
          <p:nvSpPr>
            <p:cNvPr id="945" name="Rectangle 82">
              <a:extLst>
                <a:ext uri="{FF2B5EF4-FFF2-40B4-BE49-F238E27FC236}">
                  <a16:creationId xmlns:a16="http://schemas.microsoft.com/office/drawing/2014/main" id="{00AFC960-950C-4AD5-B8AD-EC14A76647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2440" y="1124454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46" name="Rectangle 83">
              <a:extLst>
                <a:ext uri="{FF2B5EF4-FFF2-40B4-BE49-F238E27FC236}">
                  <a16:creationId xmlns:a16="http://schemas.microsoft.com/office/drawing/2014/main" id="{FE58E3CC-82B3-4BCC-A751-42BB79A60C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6965" y="1124454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947" name="Rectangle 84">
              <a:extLst>
                <a:ext uri="{FF2B5EF4-FFF2-40B4-BE49-F238E27FC236}">
                  <a16:creationId xmlns:a16="http://schemas.microsoft.com/office/drawing/2014/main" id="{C0B85331-FBF8-4145-95A4-3531EC96689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6727" y="1124454"/>
              <a:ext cx="630238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02</a:t>
              </a:r>
            </a:p>
          </p:txBody>
        </p:sp>
        <p:sp>
          <p:nvSpPr>
            <p:cNvPr id="948" name="Rectangle 85">
              <a:extLst>
                <a:ext uri="{FF2B5EF4-FFF2-40B4-BE49-F238E27FC236}">
                  <a16:creationId xmlns:a16="http://schemas.microsoft.com/office/drawing/2014/main" id="{E127B4EE-1A12-4D66-BC50-1F9BD4AB89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1252" y="1124454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2</a:t>
              </a:r>
            </a:p>
          </p:txBody>
        </p:sp>
        <p:sp>
          <p:nvSpPr>
            <p:cNvPr id="949" name="Rectangle 86">
              <a:extLst>
                <a:ext uri="{FF2B5EF4-FFF2-40B4-BE49-F238E27FC236}">
                  <a16:creationId xmlns:a16="http://schemas.microsoft.com/office/drawing/2014/main" id="{165FD49E-93A1-4247-94A1-AE8AD2CC21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39177" y="800604"/>
              <a:ext cx="625475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50" name="Rectangle 87">
              <a:extLst>
                <a:ext uri="{FF2B5EF4-FFF2-40B4-BE49-F238E27FC236}">
                  <a16:creationId xmlns:a16="http://schemas.microsoft.com/office/drawing/2014/main" id="{806F3264-A1EC-47BB-8530-4BA0B068BF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08940" y="800604"/>
              <a:ext cx="630238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951" name="Rectangle 88">
              <a:extLst>
                <a:ext uri="{FF2B5EF4-FFF2-40B4-BE49-F238E27FC236}">
                  <a16:creationId xmlns:a16="http://schemas.microsoft.com/office/drawing/2014/main" id="{5B7C31A4-B7C9-43BE-A63F-FCC8B4E84F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83465" y="800604"/>
              <a:ext cx="625475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0A</a:t>
              </a:r>
            </a:p>
          </p:txBody>
        </p:sp>
        <p:sp>
          <p:nvSpPr>
            <p:cNvPr id="952" name="Rectangle 89">
              <a:extLst>
                <a:ext uri="{FF2B5EF4-FFF2-40B4-BE49-F238E27FC236}">
                  <a16:creationId xmlns:a16="http://schemas.microsoft.com/office/drawing/2014/main" id="{C92C8F71-2C5F-49CB-B68C-ABF3FF9F1BE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54815" y="800604"/>
              <a:ext cx="628650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53" name="Rectangle 90">
              <a:extLst>
                <a:ext uri="{FF2B5EF4-FFF2-40B4-BE49-F238E27FC236}">
                  <a16:creationId xmlns:a16="http://schemas.microsoft.com/office/drawing/2014/main" id="{EB65648B-9077-4D72-B342-B355E0DAA29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29340" y="800604"/>
              <a:ext cx="625475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954" name="Rectangle 91">
              <a:extLst>
                <a:ext uri="{FF2B5EF4-FFF2-40B4-BE49-F238E27FC236}">
                  <a16:creationId xmlns:a16="http://schemas.microsoft.com/office/drawing/2014/main" id="{2356BEAF-7F96-4FCA-A587-00620C4EF3E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02277" y="800604"/>
              <a:ext cx="627063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04</a:t>
              </a:r>
            </a:p>
          </p:txBody>
        </p:sp>
        <p:sp>
          <p:nvSpPr>
            <p:cNvPr id="955" name="Rectangle 92">
              <a:extLst>
                <a:ext uri="{FF2B5EF4-FFF2-40B4-BE49-F238E27FC236}">
                  <a16:creationId xmlns:a16="http://schemas.microsoft.com/office/drawing/2014/main" id="{A73D2EC8-DBC4-4647-841E-932CA66BBD7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3627" y="800604"/>
              <a:ext cx="628650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56" name="Rectangle 93">
              <a:extLst>
                <a:ext uri="{FF2B5EF4-FFF2-40B4-BE49-F238E27FC236}">
                  <a16:creationId xmlns:a16="http://schemas.microsoft.com/office/drawing/2014/main" id="{5EFAC079-721C-4F9F-8318-A01FD9E2A70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46565" y="800604"/>
              <a:ext cx="627063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957" name="Rectangle 94">
              <a:extLst>
                <a:ext uri="{FF2B5EF4-FFF2-40B4-BE49-F238E27FC236}">
                  <a16:creationId xmlns:a16="http://schemas.microsoft.com/office/drawing/2014/main" id="{6E2ABF1D-DBEA-4F98-9669-A521576E5FB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1090" y="800604"/>
              <a:ext cx="625475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02</a:t>
              </a:r>
            </a:p>
          </p:txBody>
        </p:sp>
        <p:sp>
          <p:nvSpPr>
            <p:cNvPr id="958" name="Rectangle 95">
              <a:extLst>
                <a:ext uri="{FF2B5EF4-FFF2-40B4-BE49-F238E27FC236}">
                  <a16:creationId xmlns:a16="http://schemas.microsoft.com/office/drawing/2014/main" id="{83954C28-3399-4DD7-A4B6-B18ECB3219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2440" y="800604"/>
              <a:ext cx="628650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959" name="Rectangle 96">
              <a:extLst>
                <a:ext uri="{FF2B5EF4-FFF2-40B4-BE49-F238E27FC236}">
                  <a16:creationId xmlns:a16="http://schemas.microsoft.com/office/drawing/2014/main" id="{1AC7EA54-4566-4CE3-8F1E-9D725FCDF27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6965" y="800604"/>
              <a:ext cx="625475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2D</a:t>
              </a:r>
            </a:p>
          </p:txBody>
        </p:sp>
        <p:sp>
          <p:nvSpPr>
            <p:cNvPr id="960" name="Rectangle 97">
              <a:extLst>
                <a:ext uri="{FF2B5EF4-FFF2-40B4-BE49-F238E27FC236}">
                  <a16:creationId xmlns:a16="http://schemas.microsoft.com/office/drawing/2014/main" id="{FBEC74EE-8566-494C-9AF6-27F2912CC3B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6727" y="800604"/>
              <a:ext cx="630238" cy="323850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03</a:t>
              </a:r>
            </a:p>
          </p:txBody>
        </p:sp>
        <p:sp>
          <p:nvSpPr>
            <p:cNvPr id="961" name="Rectangle 98">
              <a:extLst>
                <a:ext uri="{FF2B5EF4-FFF2-40B4-BE49-F238E27FC236}">
                  <a16:creationId xmlns:a16="http://schemas.microsoft.com/office/drawing/2014/main" id="{4C962E8F-AF7D-401C-B207-451A5381EF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1252" y="800604"/>
              <a:ext cx="625475" cy="323850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962" name="Rectangle 99">
              <a:extLst>
                <a:ext uri="{FF2B5EF4-FFF2-40B4-BE49-F238E27FC236}">
                  <a16:creationId xmlns:a16="http://schemas.microsoft.com/office/drawing/2014/main" id="{99B89769-8F21-41B9-9800-481168B8FF5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39177" y="475167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963" name="Rectangle 100">
              <a:extLst>
                <a:ext uri="{FF2B5EF4-FFF2-40B4-BE49-F238E27FC236}">
                  <a16:creationId xmlns:a16="http://schemas.microsoft.com/office/drawing/2014/main" id="{C9C2FAA2-AB72-4F60-B67D-830636805D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08940" y="475167"/>
              <a:ext cx="630238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02</a:t>
              </a:r>
            </a:p>
          </p:txBody>
        </p:sp>
        <p:sp>
          <p:nvSpPr>
            <p:cNvPr id="964" name="Rectangle 101">
              <a:extLst>
                <a:ext uri="{FF2B5EF4-FFF2-40B4-BE49-F238E27FC236}">
                  <a16:creationId xmlns:a16="http://schemas.microsoft.com/office/drawing/2014/main" id="{62ACE133-FF9F-4BBD-9805-FB70E29D203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83465" y="475167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07</a:t>
              </a:r>
            </a:p>
          </p:txBody>
        </p:sp>
        <p:sp>
          <p:nvSpPr>
            <p:cNvPr id="965" name="Rectangle 102">
              <a:extLst>
                <a:ext uri="{FF2B5EF4-FFF2-40B4-BE49-F238E27FC236}">
                  <a16:creationId xmlns:a16="http://schemas.microsoft.com/office/drawing/2014/main" id="{A0171FA1-5E78-4C42-B40E-CEA501A6B7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54815" y="475167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66" name="Rectangle 103">
              <a:extLst>
                <a:ext uri="{FF2B5EF4-FFF2-40B4-BE49-F238E27FC236}">
                  <a16:creationId xmlns:a16="http://schemas.microsoft.com/office/drawing/2014/main" id="{B8615402-ED20-404B-B1B8-9695149A41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29340" y="475167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967" name="Rectangle 104">
              <a:extLst>
                <a:ext uri="{FF2B5EF4-FFF2-40B4-BE49-F238E27FC236}">
                  <a16:creationId xmlns:a16="http://schemas.microsoft.com/office/drawing/2014/main" id="{9C6D88E1-082C-4677-B5C9-CF8EE2D68B7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02277" y="475167"/>
              <a:ext cx="627063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00</a:t>
              </a:r>
            </a:p>
          </p:txBody>
        </p:sp>
        <p:sp>
          <p:nvSpPr>
            <p:cNvPr id="968" name="Rectangle 105">
              <a:extLst>
                <a:ext uri="{FF2B5EF4-FFF2-40B4-BE49-F238E27FC236}">
                  <a16:creationId xmlns:a16="http://schemas.microsoft.com/office/drawing/2014/main" id="{90F2C68C-49BD-4650-91FC-8CCA9287A3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3627" y="475167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969" name="Rectangle 106">
              <a:extLst>
                <a:ext uri="{FF2B5EF4-FFF2-40B4-BE49-F238E27FC236}">
                  <a16:creationId xmlns:a16="http://schemas.microsoft.com/office/drawing/2014/main" id="{5A6BCA06-5B13-4A24-9AF1-417DC64FCBB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46565" y="475167"/>
              <a:ext cx="627063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0D</a:t>
              </a:r>
            </a:p>
          </p:txBody>
        </p:sp>
        <p:sp>
          <p:nvSpPr>
            <p:cNvPr id="970" name="Rectangle 107">
              <a:extLst>
                <a:ext uri="{FF2B5EF4-FFF2-40B4-BE49-F238E27FC236}">
                  <a16:creationId xmlns:a16="http://schemas.microsoft.com/office/drawing/2014/main" id="{44B4E26B-BB89-4026-9234-D8E0DD08CE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1090" y="475167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09</a:t>
              </a:r>
            </a:p>
          </p:txBody>
        </p:sp>
        <p:sp>
          <p:nvSpPr>
            <p:cNvPr id="971" name="Rectangle 108">
              <a:extLst>
                <a:ext uri="{FF2B5EF4-FFF2-40B4-BE49-F238E27FC236}">
                  <a16:creationId xmlns:a16="http://schemas.microsoft.com/office/drawing/2014/main" id="{F603F491-64FE-456E-B30B-D388E2A4756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2440" y="475167"/>
              <a:ext cx="628650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972" name="Rectangle 109">
              <a:extLst>
                <a:ext uri="{FF2B5EF4-FFF2-40B4-BE49-F238E27FC236}">
                  <a16:creationId xmlns:a16="http://schemas.microsoft.com/office/drawing/2014/main" id="{577923F5-293E-4F40-A459-76ACB60255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6965" y="475167"/>
              <a:ext cx="625475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973" name="Rectangle 110">
              <a:extLst>
                <a:ext uri="{FF2B5EF4-FFF2-40B4-BE49-F238E27FC236}">
                  <a16:creationId xmlns:a16="http://schemas.microsoft.com/office/drawing/2014/main" id="{89B3E27B-25AB-42E3-B777-0EB213D2D8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6727" y="475167"/>
              <a:ext cx="630238" cy="325438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03</a:t>
              </a:r>
            </a:p>
          </p:txBody>
        </p:sp>
        <p:sp>
          <p:nvSpPr>
            <p:cNvPr id="974" name="Rectangle 111">
              <a:extLst>
                <a:ext uri="{FF2B5EF4-FFF2-40B4-BE49-F238E27FC236}">
                  <a16:creationId xmlns:a16="http://schemas.microsoft.com/office/drawing/2014/main" id="{6C789237-5045-46AF-A062-FCA7A8FEF7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1252" y="475167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975" name="Rectangle 112">
              <a:extLst>
                <a:ext uri="{FF2B5EF4-FFF2-40B4-BE49-F238E27FC236}">
                  <a16:creationId xmlns:a16="http://schemas.microsoft.com/office/drawing/2014/main" id="{E8932B49-2A20-4990-916E-C100CD9EEB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739177" y="14972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976" name="Rectangle 113">
              <a:extLst>
                <a:ext uri="{FF2B5EF4-FFF2-40B4-BE49-F238E27FC236}">
                  <a16:creationId xmlns:a16="http://schemas.microsoft.com/office/drawing/2014/main" id="{A277AF55-AADA-4A20-B139-FF5CA2096A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108940" y="149729"/>
              <a:ext cx="630238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PPN</a:t>
              </a:r>
            </a:p>
          </p:txBody>
        </p:sp>
        <p:sp>
          <p:nvSpPr>
            <p:cNvPr id="977" name="Rectangle 114">
              <a:extLst>
                <a:ext uri="{FF2B5EF4-FFF2-40B4-BE49-F238E27FC236}">
                  <a16:creationId xmlns:a16="http://schemas.microsoft.com/office/drawing/2014/main" id="{3C352152-E5EB-4528-85E2-43D5679AA5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83465" y="14972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978" name="Rectangle 115">
              <a:extLst>
                <a:ext uri="{FF2B5EF4-FFF2-40B4-BE49-F238E27FC236}">
                  <a16:creationId xmlns:a16="http://schemas.microsoft.com/office/drawing/2014/main" id="{48401A5F-66B8-46FF-994B-97AAEE9F93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854815" y="149729"/>
              <a:ext cx="628650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979" name="Rectangle 116">
              <a:extLst>
                <a:ext uri="{FF2B5EF4-FFF2-40B4-BE49-F238E27FC236}">
                  <a16:creationId xmlns:a16="http://schemas.microsoft.com/office/drawing/2014/main" id="{B5B933EA-4915-4BF5-96E0-8EC0A8029B6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29340" y="14972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PPN</a:t>
              </a:r>
            </a:p>
          </p:txBody>
        </p:sp>
        <p:sp>
          <p:nvSpPr>
            <p:cNvPr id="980" name="Rectangle 117">
              <a:extLst>
                <a:ext uri="{FF2B5EF4-FFF2-40B4-BE49-F238E27FC236}">
                  <a16:creationId xmlns:a16="http://schemas.microsoft.com/office/drawing/2014/main" id="{56FD87E4-E0D1-4AB4-B1BE-35247EF9929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602277" y="149729"/>
              <a:ext cx="627063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981" name="Rectangle 118">
              <a:extLst>
                <a:ext uri="{FF2B5EF4-FFF2-40B4-BE49-F238E27FC236}">
                  <a16:creationId xmlns:a16="http://schemas.microsoft.com/office/drawing/2014/main" id="{682936DF-668A-4EE6-8D97-6EB544E8362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973627" y="149729"/>
              <a:ext cx="628650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982" name="Rectangle 119">
              <a:extLst>
                <a:ext uri="{FF2B5EF4-FFF2-40B4-BE49-F238E27FC236}">
                  <a16:creationId xmlns:a16="http://schemas.microsoft.com/office/drawing/2014/main" id="{E9A03EE3-3BC9-4CBF-9B18-695EB85FF0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346565" y="149729"/>
              <a:ext cx="627063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PPN</a:t>
              </a:r>
            </a:p>
          </p:txBody>
        </p:sp>
        <p:sp>
          <p:nvSpPr>
            <p:cNvPr id="983" name="Rectangle 120">
              <a:extLst>
                <a:ext uri="{FF2B5EF4-FFF2-40B4-BE49-F238E27FC236}">
                  <a16:creationId xmlns:a16="http://schemas.microsoft.com/office/drawing/2014/main" id="{6F622CB9-8011-4C50-B12D-FEB84B5E70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721090" y="14972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984" name="Rectangle 121">
              <a:extLst>
                <a:ext uri="{FF2B5EF4-FFF2-40B4-BE49-F238E27FC236}">
                  <a16:creationId xmlns:a16="http://schemas.microsoft.com/office/drawing/2014/main" id="{D2897C3D-F806-407E-A51F-468555003F6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92440" y="149729"/>
              <a:ext cx="628650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985" name="Rectangle 122">
              <a:extLst>
                <a:ext uri="{FF2B5EF4-FFF2-40B4-BE49-F238E27FC236}">
                  <a16:creationId xmlns:a16="http://schemas.microsoft.com/office/drawing/2014/main" id="{93087E36-17FA-427C-92A8-FA148CC0AB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66965" y="14972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PPN</a:t>
              </a:r>
            </a:p>
          </p:txBody>
        </p:sp>
        <p:sp>
          <p:nvSpPr>
            <p:cNvPr id="986" name="Rectangle 123">
              <a:extLst>
                <a:ext uri="{FF2B5EF4-FFF2-40B4-BE49-F238E27FC236}">
                  <a16:creationId xmlns:a16="http://schemas.microsoft.com/office/drawing/2014/main" id="{56006511-9ACF-4182-BE11-3938034B6D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36727" y="149729"/>
              <a:ext cx="630238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987" name="Rectangle 124">
              <a:extLst>
                <a:ext uri="{FF2B5EF4-FFF2-40B4-BE49-F238E27FC236}">
                  <a16:creationId xmlns:a16="http://schemas.microsoft.com/office/drawing/2014/main" id="{10057E5E-0BF4-4DD1-9C4A-459CD0812A5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11252" y="149729"/>
              <a:ext cx="625475" cy="32543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Set</a:t>
              </a:r>
            </a:p>
          </p:txBody>
        </p:sp>
        <p:sp>
          <p:nvSpPr>
            <p:cNvPr id="988" name="Line 125">
              <a:extLst>
                <a:ext uri="{FF2B5EF4-FFF2-40B4-BE49-F238E27FC236}">
                  <a16:creationId xmlns:a16="http://schemas.microsoft.com/office/drawing/2014/main" id="{BAD4EAC4-D816-49E9-8FBE-E986A1EA1EA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1252" y="475167"/>
              <a:ext cx="8153401" cy="1588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i="1">
                <a:solidFill>
                  <a:srgbClr val="990000"/>
                </a:solidFill>
              </a:endParaRPr>
            </a:p>
          </p:txBody>
        </p:sp>
        <p:sp>
          <p:nvSpPr>
            <p:cNvPr id="989" name="Line 126">
              <a:extLst>
                <a:ext uri="{FF2B5EF4-FFF2-40B4-BE49-F238E27FC236}">
                  <a16:creationId xmlns:a16="http://schemas.microsoft.com/office/drawing/2014/main" id="{0BC5BFB8-3042-4B20-A942-D37F93AEF7E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1252" y="800604"/>
              <a:ext cx="8153401" cy="1588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90" name="Line 127">
              <a:extLst>
                <a:ext uri="{FF2B5EF4-FFF2-40B4-BE49-F238E27FC236}">
                  <a16:creationId xmlns:a16="http://schemas.microsoft.com/office/drawing/2014/main" id="{BAB2A8F0-2E7D-4B1C-97E5-4DF03F641B9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1252" y="1124454"/>
              <a:ext cx="8153401" cy="1588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91" name="Line 128">
              <a:extLst>
                <a:ext uri="{FF2B5EF4-FFF2-40B4-BE49-F238E27FC236}">
                  <a16:creationId xmlns:a16="http://schemas.microsoft.com/office/drawing/2014/main" id="{1737B2F7-93C9-4FCF-B3FA-8FBC858651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1252" y="1449892"/>
              <a:ext cx="8153401" cy="1588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92" name="Line 129">
              <a:extLst>
                <a:ext uri="{FF2B5EF4-FFF2-40B4-BE49-F238E27FC236}">
                  <a16:creationId xmlns:a16="http://schemas.microsoft.com/office/drawing/2014/main" id="{DC7B1058-C4C4-4663-AD35-70BD3AD453E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466965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93" name="Line 130">
              <a:extLst>
                <a:ext uri="{FF2B5EF4-FFF2-40B4-BE49-F238E27FC236}">
                  <a16:creationId xmlns:a16="http://schemas.microsoft.com/office/drawing/2014/main" id="{AC139BBA-000E-47E1-8C76-446FE25D698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92440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94" name="Line 131">
              <a:extLst>
                <a:ext uri="{FF2B5EF4-FFF2-40B4-BE49-F238E27FC236}">
                  <a16:creationId xmlns:a16="http://schemas.microsoft.com/office/drawing/2014/main" id="{6E3A896F-1322-4209-8AFA-A02A1180D54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346565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95" name="Line 132">
              <a:extLst>
                <a:ext uri="{FF2B5EF4-FFF2-40B4-BE49-F238E27FC236}">
                  <a16:creationId xmlns:a16="http://schemas.microsoft.com/office/drawing/2014/main" id="{4FA10368-85AD-4C7E-B9B6-7F9D5F715F5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973627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96" name="Line 133">
              <a:extLst>
                <a:ext uri="{FF2B5EF4-FFF2-40B4-BE49-F238E27FC236}">
                  <a16:creationId xmlns:a16="http://schemas.microsoft.com/office/drawing/2014/main" id="{2EDC1C87-D616-44D7-8D49-FFD8167A6CA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229340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97" name="Line 134">
              <a:extLst>
                <a:ext uri="{FF2B5EF4-FFF2-40B4-BE49-F238E27FC236}">
                  <a16:creationId xmlns:a16="http://schemas.microsoft.com/office/drawing/2014/main" id="{841F29B7-39A3-4187-A2A4-D3CC09E45A52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7854815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98" name="Line 135">
              <a:extLst>
                <a:ext uri="{FF2B5EF4-FFF2-40B4-BE49-F238E27FC236}">
                  <a16:creationId xmlns:a16="http://schemas.microsoft.com/office/drawing/2014/main" id="{82DCBB30-6CFC-429F-BBAF-895C63662D7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108940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999" name="Line 136">
              <a:extLst>
                <a:ext uri="{FF2B5EF4-FFF2-40B4-BE49-F238E27FC236}">
                  <a16:creationId xmlns:a16="http://schemas.microsoft.com/office/drawing/2014/main" id="{CAA03C9B-CE38-41D7-90CD-8F6182A3F36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9739177" y="149729"/>
              <a:ext cx="1588" cy="1625601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00" name="Line 137">
              <a:extLst>
                <a:ext uri="{FF2B5EF4-FFF2-40B4-BE49-F238E27FC236}">
                  <a16:creationId xmlns:a16="http://schemas.microsoft.com/office/drawing/2014/main" id="{ADD7F858-B162-4C88-86BA-C599F6CD143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36727" y="14972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01" name="Line 138">
              <a:extLst>
                <a:ext uri="{FF2B5EF4-FFF2-40B4-BE49-F238E27FC236}">
                  <a16:creationId xmlns:a16="http://schemas.microsoft.com/office/drawing/2014/main" id="{944EBD09-0DBE-4E4A-ADB3-E1B74A3D0A9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721090" y="14972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02" name="Line 139">
              <a:extLst>
                <a:ext uri="{FF2B5EF4-FFF2-40B4-BE49-F238E27FC236}">
                  <a16:creationId xmlns:a16="http://schemas.microsoft.com/office/drawing/2014/main" id="{488BD9E9-3E2C-47C8-838C-6FF923F85B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1252" y="14972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03" name="Line 140">
              <a:extLst>
                <a:ext uri="{FF2B5EF4-FFF2-40B4-BE49-F238E27FC236}">
                  <a16:creationId xmlns:a16="http://schemas.microsoft.com/office/drawing/2014/main" id="{12FD65CD-0EC7-4C8E-B498-5A8185B9117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602277" y="14972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04" name="Line 141">
              <a:extLst>
                <a:ext uri="{FF2B5EF4-FFF2-40B4-BE49-F238E27FC236}">
                  <a16:creationId xmlns:a16="http://schemas.microsoft.com/office/drawing/2014/main" id="{B4D93299-3991-463F-B174-201A0452DC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8483465" y="14972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05" name="Line 142">
              <a:extLst>
                <a:ext uri="{FF2B5EF4-FFF2-40B4-BE49-F238E27FC236}">
                  <a16:creationId xmlns:a16="http://schemas.microsoft.com/office/drawing/2014/main" id="{18554A2A-3698-470B-8A6C-864BED21640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1252" y="149729"/>
              <a:ext cx="8153401" cy="1588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i="1">
                <a:solidFill>
                  <a:srgbClr val="990000"/>
                </a:solidFill>
              </a:endParaRPr>
            </a:p>
          </p:txBody>
        </p:sp>
        <p:sp>
          <p:nvSpPr>
            <p:cNvPr id="1006" name="Line 143">
              <a:extLst>
                <a:ext uri="{FF2B5EF4-FFF2-40B4-BE49-F238E27FC236}">
                  <a16:creationId xmlns:a16="http://schemas.microsoft.com/office/drawing/2014/main" id="{4C2146EF-958A-4010-B15C-BD4BF6BBF55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0364653" y="149729"/>
              <a:ext cx="1588" cy="1625601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007" name="Line 144">
              <a:extLst>
                <a:ext uri="{FF2B5EF4-FFF2-40B4-BE49-F238E27FC236}">
                  <a16:creationId xmlns:a16="http://schemas.microsoft.com/office/drawing/2014/main" id="{6DB9BE06-5999-438D-B844-218954AA4EB1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1252" y="1775330"/>
              <a:ext cx="8153401" cy="1588"/>
            </a:xfrm>
            <a:prstGeom prst="line">
              <a:avLst/>
            </a:prstGeom>
            <a:no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4744448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35" grpId="0" animBg="1"/>
      <p:bldP spid="165" grpId="0" animBg="1"/>
      <p:bldP spid="166" grpId="0" animBg="1"/>
      <p:bldP spid="167" grpId="0" animBg="1"/>
      <p:bldP spid="168" grpId="0" animBg="1"/>
      <p:bldP spid="222" grpId="0"/>
      <p:bldP spid="223" grpId="0"/>
      <p:bldP spid="224" grpId="0"/>
      <p:bldP spid="225" grpId="0"/>
      <p:bldP spid="226" grpId="0"/>
      <p:bldP spid="227" grpId="0"/>
      <p:bldP spid="169" grpId="0" animBg="1"/>
      <p:bldP spid="170" grpId="0"/>
      <p:bldP spid="171" grpId="0" animBg="1"/>
      <p:bldP spid="172" grpId="0"/>
      <p:bldP spid="173" grpId="0" animBg="1"/>
      <p:bldP spid="174" grpId="0"/>
      <p:bldP spid="175" grpId="0" animBg="1"/>
      <p:bldP spid="176" grpId="0"/>
      <p:bldP spid="177" grpId="0" animBg="1"/>
      <p:bldP spid="178" grpId="0"/>
      <p:bldP spid="179" grpId="0" animBg="1"/>
      <p:bldP spid="180" grpId="0"/>
      <p:bldP spid="181" grpId="0" animBg="1"/>
      <p:bldP spid="182" grpId="0"/>
      <p:bldP spid="183" grpId="0" animBg="1"/>
      <p:bldP spid="184" grpId="0"/>
      <p:bldP spid="185" grpId="0" animBg="1"/>
      <p:bldP spid="186" grpId="0"/>
      <p:bldP spid="187" grpId="0" animBg="1"/>
      <p:bldP spid="188" grpId="0"/>
      <p:bldP spid="189" grpId="0" animBg="1"/>
      <p:bldP spid="190" grpId="0"/>
      <p:bldP spid="191" grpId="0" animBg="1"/>
      <p:bldP spid="19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TextBox 370">
            <a:extLst>
              <a:ext uri="{FF2B5EF4-FFF2-40B4-BE49-F238E27FC236}">
                <a16:creationId xmlns:a16="http://schemas.microsoft.com/office/drawing/2014/main" id="{CADAD009-1769-487B-8296-8CD554ECD5A2}"/>
              </a:ext>
            </a:extLst>
          </p:cNvPr>
          <p:cNvSpPr txBox="1"/>
          <p:nvPr/>
        </p:nvSpPr>
        <p:spPr>
          <a:xfrm>
            <a:off x="581983" y="3593068"/>
            <a:ext cx="755335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Cache</a:t>
            </a:r>
          </a:p>
        </p:txBody>
      </p:sp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7345363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Address Translation Example</a:t>
            </a:r>
          </a:p>
        </p:txBody>
      </p:sp>
      <p:sp>
        <p:nvSpPr>
          <p:cNvPr id="130" name="Rectangle 2"/>
          <p:cNvSpPr txBox="1">
            <a:spLocks noChangeArrowheads="1"/>
          </p:cNvSpPr>
          <p:nvPr/>
        </p:nvSpPr>
        <p:spPr bwMode="auto">
          <a:xfrm>
            <a:off x="294481" y="1194928"/>
            <a:ext cx="8307387" cy="2315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kern="0" dirty="0"/>
              <a:t>Physical Address</a:t>
            </a:r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b="0" kern="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b="0" kern="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b="0" kern="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b="0" kern="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b="0" kern="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b="0" kern="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600" b="0" kern="0" dirty="0"/>
              <a:t>	CO ___	CI___	CT ____	     Hit? __              Byte: ____</a:t>
            </a: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b="0" kern="0" dirty="0"/>
          </a:p>
        </p:txBody>
      </p:sp>
      <p:sp>
        <p:nvSpPr>
          <p:cNvPr id="169" name="Rectangle 62"/>
          <p:cNvSpPr>
            <a:spLocks noChangeArrowheads="1"/>
          </p:cNvSpPr>
          <p:nvPr/>
        </p:nvSpPr>
        <p:spPr bwMode="auto">
          <a:xfrm>
            <a:off x="2143654" y="2338916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0" name="Rectangle 63"/>
          <p:cNvSpPr>
            <a:spLocks noChangeArrowheads="1"/>
          </p:cNvSpPr>
          <p:nvPr/>
        </p:nvSpPr>
        <p:spPr bwMode="auto">
          <a:xfrm>
            <a:off x="2143654" y="2034116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171" name="Rectangle 65"/>
          <p:cNvSpPr>
            <a:spLocks noChangeArrowheads="1"/>
          </p:cNvSpPr>
          <p:nvPr/>
        </p:nvSpPr>
        <p:spPr bwMode="auto">
          <a:xfrm>
            <a:off x="2631017" y="2338916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2" name="Rectangle 66"/>
          <p:cNvSpPr>
            <a:spLocks noChangeArrowheads="1"/>
          </p:cNvSpPr>
          <p:nvPr/>
        </p:nvSpPr>
        <p:spPr bwMode="auto">
          <a:xfrm>
            <a:off x="2631017" y="2034116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173" name="Rectangle 68"/>
          <p:cNvSpPr>
            <a:spLocks noChangeArrowheads="1"/>
          </p:cNvSpPr>
          <p:nvPr/>
        </p:nvSpPr>
        <p:spPr bwMode="auto">
          <a:xfrm>
            <a:off x="3118379" y="2338916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4" name="Rectangle 69"/>
          <p:cNvSpPr>
            <a:spLocks noChangeArrowheads="1"/>
          </p:cNvSpPr>
          <p:nvPr/>
        </p:nvSpPr>
        <p:spPr bwMode="auto">
          <a:xfrm>
            <a:off x="3118379" y="2034116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175" name="Rectangle 71"/>
          <p:cNvSpPr>
            <a:spLocks noChangeArrowheads="1"/>
          </p:cNvSpPr>
          <p:nvPr/>
        </p:nvSpPr>
        <p:spPr bwMode="auto">
          <a:xfrm>
            <a:off x="3605742" y="2338916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6" name="Rectangle 72"/>
          <p:cNvSpPr>
            <a:spLocks noChangeArrowheads="1"/>
          </p:cNvSpPr>
          <p:nvPr/>
        </p:nvSpPr>
        <p:spPr bwMode="auto">
          <a:xfrm>
            <a:off x="3605742" y="2034116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177" name="Rectangle 74"/>
          <p:cNvSpPr>
            <a:spLocks noChangeArrowheads="1"/>
          </p:cNvSpPr>
          <p:nvPr/>
        </p:nvSpPr>
        <p:spPr bwMode="auto">
          <a:xfrm>
            <a:off x="4093104" y="2338916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8" name="Rectangle 75"/>
          <p:cNvSpPr>
            <a:spLocks noChangeArrowheads="1"/>
          </p:cNvSpPr>
          <p:nvPr/>
        </p:nvSpPr>
        <p:spPr bwMode="auto">
          <a:xfrm>
            <a:off x="4093104" y="2034116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179" name="Rectangle 77"/>
          <p:cNvSpPr>
            <a:spLocks noChangeArrowheads="1"/>
          </p:cNvSpPr>
          <p:nvPr/>
        </p:nvSpPr>
        <p:spPr bwMode="auto">
          <a:xfrm>
            <a:off x="4580467" y="2338916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0" name="Rectangle 78"/>
          <p:cNvSpPr>
            <a:spLocks noChangeArrowheads="1"/>
          </p:cNvSpPr>
          <p:nvPr/>
        </p:nvSpPr>
        <p:spPr bwMode="auto">
          <a:xfrm>
            <a:off x="4580467" y="2034116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181" name="Rectangle 80"/>
          <p:cNvSpPr>
            <a:spLocks noChangeArrowheads="1"/>
          </p:cNvSpPr>
          <p:nvPr/>
        </p:nvSpPr>
        <p:spPr bwMode="auto">
          <a:xfrm>
            <a:off x="5067829" y="2338916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2" name="Rectangle 81"/>
          <p:cNvSpPr>
            <a:spLocks noChangeArrowheads="1"/>
          </p:cNvSpPr>
          <p:nvPr/>
        </p:nvSpPr>
        <p:spPr bwMode="auto">
          <a:xfrm>
            <a:off x="5067829" y="2034116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183" name="Rectangle 83"/>
          <p:cNvSpPr>
            <a:spLocks noChangeArrowheads="1"/>
          </p:cNvSpPr>
          <p:nvPr/>
        </p:nvSpPr>
        <p:spPr bwMode="auto">
          <a:xfrm>
            <a:off x="5555192" y="2338916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4" name="Rectangle 84"/>
          <p:cNvSpPr>
            <a:spLocks noChangeArrowheads="1"/>
          </p:cNvSpPr>
          <p:nvPr/>
        </p:nvSpPr>
        <p:spPr bwMode="auto">
          <a:xfrm>
            <a:off x="5555192" y="2034116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185" name="Rectangle 86"/>
          <p:cNvSpPr>
            <a:spLocks noChangeArrowheads="1"/>
          </p:cNvSpPr>
          <p:nvPr/>
        </p:nvSpPr>
        <p:spPr bwMode="auto">
          <a:xfrm>
            <a:off x="6042554" y="2338916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6" name="Rectangle 87"/>
          <p:cNvSpPr>
            <a:spLocks noChangeArrowheads="1"/>
          </p:cNvSpPr>
          <p:nvPr/>
        </p:nvSpPr>
        <p:spPr bwMode="auto">
          <a:xfrm>
            <a:off x="6042554" y="2034116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187" name="Rectangle 89"/>
          <p:cNvSpPr>
            <a:spLocks noChangeArrowheads="1"/>
          </p:cNvSpPr>
          <p:nvPr/>
        </p:nvSpPr>
        <p:spPr bwMode="auto">
          <a:xfrm>
            <a:off x="6529917" y="2338916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88" name="Rectangle 90"/>
          <p:cNvSpPr>
            <a:spLocks noChangeArrowheads="1"/>
          </p:cNvSpPr>
          <p:nvPr/>
        </p:nvSpPr>
        <p:spPr bwMode="auto">
          <a:xfrm>
            <a:off x="6529917" y="2034116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189" name="Rectangle 92"/>
          <p:cNvSpPr>
            <a:spLocks noChangeArrowheads="1"/>
          </p:cNvSpPr>
          <p:nvPr/>
        </p:nvSpPr>
        <p:spPr bwMode="auto">
          <a:xfrm>
            <a:off x="7017279" y="2338916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0" name="Rectangle 93"/>
          <p:cNvSpPr>
            <a:spLocks noChangeArrowheads="1"/>
          </p:cNvSpPr>
          <p:nvPr/>
        </p:nvSpPr>
        <p:spPr bwMode="auto">
          <a:xfrm>
            <a:off x="7017279" y="2034116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91" name="Rectangle 95"/>
          <p:cNvSpPr>
            <a:spLocks noChangeArrowheads="1"/>
          </p:cNvSpPr>
          <p:nvPr/>
        </p:nvSpPr>
        <p:spPr bwMode="auto">
          <a:xfrm>
            <a:off x="7504642" y="2338916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2" name="Rectangle 96"/>
          <p:cNvSpPr>
            <a:spLocks noChangeArrowheads="1"/>
          </p:cNvSpPr>
          <p:nvPr/>
        </p:nvSpPr>
        <p:spPr bwMode="auto">
          <a:xfrm>
            <a:off x="7504642" y="2034116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193" name="Group 97"/>
          <p:cNvGrpSpPr>
            <a:grpSpLocks/>
          </p:cNvGrpSpPr>
          <p:nvPr/>
        </p:nvGrpSpPr>
        <p:grpSpPr bwMode="auto">
          <a:xfrm>
            <a:off x="5076825" y="2728383"/>
            <a:ext cx="2924175" cy="333375"/>
            <a:chOff x="3101" y="3292"/>
            <a:chExt cx="1842" cy="210"/>
          </a:xfrm>
        </p:grpSpPr>
        <p:sp>
          <p:nvSpPr>
            <p:cNvPr id="194" name="Line 98"/>
            <p:cNvSpPr>
              <a:spLocks noChangeShapeType="1"/>
            </p:cNvSpPr>
            <p:nvPr/>
          </p:nvSpPr>
          <p:spPr bwMode="auto">
            <a:xfrm>
              <a:off x="3101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5" name="Text Box 99"/>
            <p:cNvSpPr txBox="1">
              <a:spLocks noChangeArrowheads="1"/>
            </p:cNvSpPr>
            <p:nvPr/>
          </p:nvSpPr>
          <p:spPr bwMode="auto">
            <a:xfrm>
              <a:off x="3808" y="3292"/>
              <a:ext cx="368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PPO</a:t>
              </a:r>
            </a:p>
          </p:txBody>
        </p:sp>
      </p:grpSp>
      <p:grpSp>
        <p:nvGrpSpPr>
          <p:cNvPr id="196" name="Group 100"/>
          <p:cNvGrpSpPr>
            <a:grpSpLocks/>
          </p:cNvGrpSpPr>
          <p:nvPr/>
        </p:nvGrpSpPr>
        <p:grpSpPr bwMode="auto">
          <a:xfrm>
            <a:off x="2164291" y="2719916"/>
            <a:ext cx="2924175" cy="333375"/>
            <a:chOff x="1277" y="3292"/>
            <a:chExt cx="1842" cy="210"/>
          </a:xfrm>
        </p:grpSpPr>
        <p:sp>
          <p:nvSpPr>
            <p:cNvPr id="197" name="Line 101"/>
            <p:cNvSpPr>
              <a:spLocks noChangeShapeType="1"/>
            </p:cNvSpPr>
            <p:nvPr/>
          </p:nvSpPr>
          <p:spPr bwMode="auto">
            <a:xfrm>
              <a:off x="1277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98" name="Text Box 102"/>
            <p:cNvSpPr txBox="1">
              <a:spLocks noChangeArrowheads="1"/>
            </p:cNvSpPr>
            <p:nvPr/>
          </p:nvSpPr>
          <p:spPr bwMode="auto">
            <a:xfrm>
              <a:off x="1984" y="3292"/>
              <a:ext cx="36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199" name="Group 103"/>
          <p:cNvGrpSpPr>
            <a:grpSpLocks/>
          </p:cNvGrpSpPr>
          <p:nvPr/>
        </p:nvGrpSpPr>
        <p:grpSpPr bwMode="auto">
          <a:xfrm>
            <a:off x="6997171" y="1680104"/>
            <a:ext cx="992188" cy="306388"/>
            <a:chOff x="4300" y="2637"/>
            <a:chExt cx="625" cy="193"/>
          </a:xfrm>
        </p:grpSpPr>
        <p:sp>
          <p:nvSpPr>
            <p:cNvPr id="200" name="Line 104"/>
            <p:cNvSpPr>
              <a:spLocks noChangeShapeType="1"/>
            </p:cNvSpPr>
            <p:nvPr/>
          </p:nvSpPr>
          <p:spPr bwMode="auto">
            <a:xfrm>
              <a:off x="4300" y="2715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1" name="Text Box 105"/>
            <p:cNvSpPr txBox="1">
              <a:spLocks noChangeArrowheads="1"/>
            </p:cNvSpPr>
            <p:nvPr/>
          </p:nvSpPr>
          <p:spPr bwMode="auto">
            <a:xfrm>
              <a:off x="4486" y="2637"/>
              <a:ext cx="271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CO</a:t>
              </a:r>
            </a:p>
          </p:txBody>
        </p:sp>
      </p:grpSp>
      <p:grpSp>
        <p:nvGrpSpPr>
          <p:cNvPr id="202" name="Group 106"/>
          <p:cNvGrpSpPr>
            <a:grpSpLocks/>
          </p:cNvGrpSpPr>
          <p:nvPr/>
        </p:nvGrpSpPr>
        <p:grpSpPr bwMode="auto">
          <a:xfrm>
            <a:off x="5059362" y="1676400"/>
            <a:ext cx="1927225" cy="306388"/>
            <a:chOff x="3090" y="2624"/>
            <a:chExt cx="1214" cy="193"/>
          </a:xfrm>
        </p:grpSpPr>
        <p:sp>
          <p:nvSpPr>
            <p:cNvPr id="203" name="Line 107"/>
            <p:cNvSpPr>
              <a:spLocks noChangeShapeType="1"/>
            </p:cNvSpPr>
            <p:nvPr/>
          </p:nvSpPr>
          <p:spPr bwMode="auto">
            <a:xfrm>
              <a:off x="3090" y="2702"/>
              <a:ext cx="1214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4" name="Text Box 108"/>
            <p:cNvSpPr txBox="1">
              <a:spLocks noChangeArrowheads="1"/>
            </p:cNvSpPr>
            <p:nvPr/>
          </p:nvSpPr>
          <p:spPr bwMode="auto">
            <a:xfrm>
              <a:off x="3629" y="2624"/>
              <a:ext cx="21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CI</a:t>
              </a:r>
            </a:p>
          </p:txBody>
        </p:sp>
      </p:grpSp>
      <p:grpSp>
        <p:nvGrpSpPr>
          <p:cNvPr id="205" name="Group 109"/>
          <p:cNvGrpSpPr>
            <a:grpSpLocks/>
          </p:cNvGrpSpPr>
          <p:nvPr/>
        </p:nvGrpSpPr>
        <p:grpSpPr bwMode="auto">
          <a:xfrm>
            <a:off x="2143654" y="1680104"/>
            <a:ext cx="2894013" cy="306388"/>
            <a:chOff x="1248" y="2637"/>
            <a:chExt cx="1823" cy="193"/>
          </a:xfrm>
        </p:grpSpPr>
        <p:sp>
          <p:nvSpPr>
            <p:cNvPr id="206" name="Line 110"/>
            <p:cNvSpPr>
              <a:spLocks noChangeShapeType="1"/>
            </p:cNvSpPr>
            <p:nvPr/>
          </p:nvSpPr>
          <p:spPr bwMode="auto">
            <a:xfrm>
              <a:off x="1248" y="2715"/>
              <a:ext cx="182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07" name="Text Box 111"/>
            <p:cNvSpPr txBox="1">
              <a:spLocks noChangeArrowheads="1"/>
            </p:cNvSpPr>
            <p:nvPr/>
          </p:nvSpPr>
          <p:spPr bwMode="auto">
            <a:xfrm>
              <a:off x="2098" y="2637"/>
              <a:ext cx="24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CT</a:t>
              </a:r>
            </a:p>
          </p:txBody>
        </p:sp>
      </p:grpSp>
      <p:grpSp>
        <p:nvGrpSpPr>
          <p:cNvPr id="228" name="Group 135"/>
          <p:cNvGrpSpPr>
            <a:grpSpLocks/>
          </p:cNvGrpSpPr>
          <p:nvPr/>
        </p:nvGrpSpPr>
        <p:grpSpPr bwMode="auto">
          <a:xfrm>
            <a:off x="2287587" y="2336799"/>
            <a:ext cx="5576888" cy="339725"/>
            <a:chOff x="1344" y="3030"/>
            <a:chExt cx="3513" cy="214"/>
          </a:xfrm>
        </p:grpSpPr>
        <p:sp>
          <p:nvSpPr>
            <p:cNvPr id="229" name="Text Box 136"/>
            <p:cNvSpPr txBox="1">
              <a:spLocks noChangeArrowheads="1"/>
            </p:cNvSpPr>
            <p:nvPr/>
          </p:nvSpPr>
          <p:spPr bwMode="auto">
            <a:xfrm>
              <a:off x="4725" y="3031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30" name="Text Box 137"/>
            <p:cNvSpPr txBox="1">
              <a:spLocks noChangeArrowheads="1"/>
            </p:cNvSpPr>
            <p:nvPr/>
          </p:nvSpPr>
          <p:spPr bwMode="auto">
            <a:xfrm>
              <a:off x="4417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31" name="Text Box 138"/>
            <p:cNvSpPr txBox="1">
              <a:spLocks noChangeArrowheads="1"/>
            </p:cNvSpPr>
            <p:nvPr/>
          </p:nvSpPr>
          <p:spPr bwMode="auto">
            <a:xfrm>
              <a:off x="3802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32" name="Text Box 139"/>
            <p:cNvSpPr txBox="1">
              <a:spLocks noChangeArrowheads="1"/>
            </p:cNvSpPr>
            <p:nvPr/>
          </p:nvSpPr>
          <p:spPr bwMode="auto">
            <a:xfrm>
              <a:off x="2880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33" name="Text Box 140"/>
            <p:cNvSpPr txBox="1">
              <a:spLocks noChangeArrowheads="1"/>
            </p:cNvSpPr>
            <p:nvPr/>
          </p:nvSpPr>
          <p:spPr bwMode="auto">
            <a:xfrm>
              <a:off x="2573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34" name="Text Box 141"/>
            <p:cNvSpPr txBox="1">
              <a:spLocks noChangeArrowheads="1"/>
            </p:cNvSpPr>
            <p:nvPr/>
          </p:nvSpPr>
          <p:spPr bwMode="auto">
            <a:xfrm>
              <a:off x="2265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35" name="Text Box 142"/>
            <p:cNvSpPr txBox="1">
              <a:spLocks noChangeArrowheads="1"/>
            </p:cNvSpPr>
            <p:nvPr/>
          </p:nvSpPr>
          <p:spPr bwMode="auto">
            <a:xfrm>
              <a:off x="1651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36" name="Text Box 143"/>
            <p:cNvSpPr txBox="1">
              <a:spLocks noChangeArrowheads="1"/>
            </p:cNvSpPr>
            <p:nvPr/>
          </p:nvSpPr>
          <p:spPr bwMode="auto">
            <a:xfrm>
              <a:off x="4110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37" name="Text Box 144"/>
            <p:cNvSpPr txBox="1">
              <a:spLocks noChangeArrowheads="1"/>
            </p:cNvSpPr>
            <p:nvPr/>
          </p:nvSpPr>
          <p:spPr bwMode="auto">
            <a:xfrm>
              <a:off x="3495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38" name="Text Box 145"/>
            <p:cNvSpPr txBox="1">
              <a:spLocks noChangeArrowheads="1"/>
            </p:cNvSpPr>
            <p:nvPr/>
          </p:nvSpPr>
          <p:spPr bwMode="auto">
            <a:xfrm>
              <a:off x="3188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39" name="Text Box 146"/>
            <p:cNvSpPr txBox="1">
              <a:spLocks noChangeArrowheads="1"/>
            </p:cNvSpPr>
            <p:nvPr/>
          </p:nvSpPr>
          <p:spPr bwMode="auto">
            <a:xfrm>
              <a:off x="1957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40" name="Text Box 147"/>
            <p:cNvSpPr txBox="1">
              <a:spLocks noChangeArrowheads="1"/>
            </p:cNvSpPr>
            <p:nvPr/>
          </p:nvSpPr>
          <p:spPr bwMode="auto">
            <a:xfrm>
              <a:off x="1344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</p:grpSp>
      <p:sp>
        <p:nvSpPr>
          <p:cNvPr id="241" name="Text Box 149"/>
          <p:cNvSpPr txBox="1">
            <a:spLocks noChangeArrowheads="1"/>
          </p:cNvSpPr>
          <p:nvPr/>
        </p:nvSpPr>
        <p:spPr bwMode="auto">
          <a:xfrm>
            <a:off x="1295400" y="3124200"/>
            <a:ext cx="196850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242" name="Text Box 150"/>
          <p:cNvSpPr txBox="1">
            <a:spLocks noChangeArrowheads="1"/>
          </p:cNvSpPr>
          <p:nvPr/>
        </p:nvSpPr>
        <p:spPr bwMode="auto">
          <a:xfrm>
            <a:off x="2192339" y="3124200"/>
            <a:ext cx="395288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0x5</a:t>
            </a:r>
          </a:p>
        </p:txBody>
      </p:sp>
      <p:sp>
        <p:nvSpPr>
          <p:cNvPr id="243" name="Text Box 151"/>
          <p:cNvSpPr txBox="1">
            <a:spLocks noChangeArrowheads="1"/>
          </p:cNvSpPr>
          <p:nvPr/>
        </p:nvSpPr>
        <p:spPr bwMode="auto">
          <a:xfrm>
            <a:off x="3179766" y="3124200"/>
            <a:ext cx="525463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0x0D</a:t>
            </a:r>
          </a:p>
        </p:txBody>
      </p:sp>
      <p:sp>
        <p:nvSpPr>
          <p:cNvPr id="244" name="Text Box 153"/>
          <p:cNvSpPr txBox="1">
            <a:spLocks noChangeArrowheads="1"/>
          </p:cNvSpPr>
          <p:nvPr/>
        </p:nvSpPr>
        <p:spPr bwMode="auto">
          <a:xfrm>
            <a:off x="4501094" y="3124200"/>
            <a:ext cx="200025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Y</a:t>
            </a:r>
          </a:p>
        </p:txBody>
      </p:sp>
      <p:sp>
        <p:nvSpPr>
          <p:cNvPr id="245" name="Text Box 154"/>
          <p:cNvSpPr txBox="1">
            <a:spLocks noChangeArrowheads="1"/>
          </p:cNvSpPr>
          <p:nvPr/>
        </p:nvSpPr>
        <p:spPr bwMode="auto">
          <a:xfrm>
            <a:off x="5771093" y="3124200"/>
            <a:ext cx="500063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0x36</a:t>
            </a:r>
          </a:p>
        </p:txBody>
      </p:sp>
      <p:grpSp>
        <p:nvGrpSpPr>
          <p:cNvPr id="424" name="Group 423"/>
          <p:cNvGrpSpPr/>
          <p:nvPr/>
        </p:nvGrpSpPr>
        <p:grpSpPr>
          <a:xfrm>
            <a:off x="232039" y="3941763"/>
            <a:ext cx="8840789" cy="2561167"/>
            <a:chOff x="152400" y="4076700"/>
            <a:chExt cx="8840789" cy="2561167"/>
          </a:xfrm>
          <a:solidFill>
            <a:schemeClr val="bg1"/>
          </a:solidFill>
        </p:grpSpPr>
        <p:sp>
          <p:nvSpPr>
            <p:cNvPr id="425" name="Rectangle 64"/>
            <p:cNvSpPr>
              <a:spLocks noChangeArrowheads="1"/>
            </p:cNvSpPr>
            <p:nvPr/>
          </p:nvSpPr>
          <p:spPr bwMode="auto">
            <a:xfrm>
              <a:off x="3875088" y="635000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03</a:t>
              </a:r>
            </a:p>
          </p:txBody>
        </p:sp>
        <p:sp>
          <p:nvSpPr>
            <p:cNvPr id="426" name="Rectangle 65"/>
            <p:cNvSpPr>
              <a:spLocks noChangeArrowheads="1"/>
            </p:cNvSpPr>
            <p:nvPr/>
          </p:nvSpPr>
          <p:spPr bwMode="auto">
            <a:xfrm>
              <a:off x="3255963" y="6350000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DF</a:t>
              </a:r>
            </a:p>
          </p:txBody>
        </p:sp>
        <p:sp>
          <p:nvSpPr>
            <p:cNvPr id="427" name="Rectangle 66"/>
            <p:cNvSpPr>
              <a:spLocks noChangeArrowheads="1"/>
            </p:cNvSpPr>
            <p:nvPr/>
          </p:nvSpPr>
          <p:spPr bwMode="auto">
            <a:xfrm>
              <a:off x="2635250" y="635000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C2</a:t>
              </a:r>
            </a:p>
          </p:txBody>
        </p:sp>
        <p:sp>
          <p:nvSpPr>
            <p:cNvPr id="428" name="Rectangle 67"/>
            <p:cNvSpPr>
              <a:spLocks noChangeArrowheads="1"/>
            </p:cNvSpPr>
            <p:nvPr/>
          </p:nvSpPr>
          <p:spPr bwMode="auto">
            <a:xfrm>
              <a:off x="2012950" y="6350000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11</a:t>
              </a:r>
            </a:p>
          </p:txBody>
        </p:sp>
        <p:sp>
          <p:nvSpPr>
            <p:cNvPr id="429" name="Rectangle 68"/>
            <p:cNvSpPr>
              <a:spLocks noChangeArrowheads="1"/>
            </p:cNvSpPr>
            <p:nvPr/>
          </p:nvSpPr>
          <p:spPr bwMode="auto">
            <a:xfrm>
              <a:off x="1392238" y="635000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430" name="Rectangle 69"/>
            <p:cNvSpPr>
              <a:spLocks noChangeArrowheads="1"/>
            </p:cNvSpPr>
            <p:nvPr/>
          </p:nvSpPr>
          <p:spPr bwMode="auto">
            <a:xfrm>
              <a:off x="773113" y="6350000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16</a:t>
              </a:r>
            </a:p>
          </p:txBody>
        </p:sp>
        <p:sp>
          <p:nvSpPr>
            <p:cNvPr id="431" name="Rectangle 70"/>
            <p:cNvSpPr>
              <a:spLocks noChangeArrowheads="1"/>
            </p:cNvSpPr>
            <p:nvPr/>
          </p:nvSpPr>
          <p:spPr bwMode="auto">
            <a:xfrm>
              <a:off x="152400" y="63500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7</a:t>
              </a:r>
            </a:p>
          </p:txBody>
        </p:sp>
        <p:sp>
          <p:nvSpPr>
            <p:cNvPr id="432" name="Rectangle 78"/>
            <p:cNvSpPr>
              <a:spLocks noChangeArrowheads="1"/>
            </p:cNvSpPr>
            <p:nvPr/>
          </p:nvSpPr>
          <p:spPr bwMode="auto">
            <a:xfrm>
              <a:off x="3875088" y="606901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433" name="Rectangle 79"/>
            <p:cNvSpPr>
              <a:spLocks noChangeArrowheads="1"/>
            </p:cNvSpPr>
            <p:nvPr/>
          </p:nvSpPr>
          <p:spPr bwMode="auto">
            <a:xfrm>
              <a:off x="3255963" y="6069013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434" name="Rectangle 80"/>
            <p:cNvSpPr>
              <a:spLocks noChangeArrowheads="1"/>
            </p:cNvSpPr>
            <p:nvPr/>
          </p:nvSpPr>
          <p:spPr bwMode="auto">
            <a:xfrm>
              <a:off x="2635250" y="606901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435" name="Rectangle 81"/>
            <p:cNvSpPr>
              <a:spLocks noChangeArrowheads="1"/>
            </p:cNvSpPr>
            <p:nvPr/>
          </p:nvSpPr>
          <p:spPr bwMode="auto">
            <a:xfrm>
              <a:off x="2012950" y="6069013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436" name="Rectangle 82"/>
            <p:cNvSpPr>
              <a:spLocks noChangeArrowheads="1"/>
            </p:cNvSpPr>
            <p:nvPr/>
          </p:nvSpPr>
          <p:spPr bwMode="auto">
            <a:xfrm>
              <a:off x="1392238" y="606901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437" name="Rectangle 83"/>
            <p:cNvSpPr>
              <a:spLocks noChangeArrowheads="1"/>
            </p:cNvSpPr>
            <p:nvPr/>
          </p:nvSpPr>
          <p:spPr bwMode="auto">
            <a:xfrm>
              <a:off x="773113" y="6069013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31</a:t>
              </a:r>
            </a:p>
          </p:txBody>
        </p:sp>
        <p:sp>
          <p:nvSpPr>
            <p:cNvPr id="438" name="Rectangle 84"/>
            <p:cNvSpPr>
              <a:spLocks noChangeArrowheads="1"/>
            </p:cNvSpPr>
            <p:nvPr/>
          </p:nvSpPr>
          <p:spPr bwMode="auto">
            <a:xfrm>
              <a:off x="152400" y="6069013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6</a:t>
              </a:r>
            </a:p>
          </p:txBody>
        </p:sp>
        <p:sp>
          <p:nvSpPr>
            <p:cNvPr id="439" name="Rectangle 92"/>
            <p:cNvSpPr>
              <a:spLocks noChangeArrowheads="1"/>
            </p:cNvSpPr>
            <p:nvPr/>
          </p:nvSpPr>
          <p:spPr bwMode="auto">
            <a:xfrm>
              <a:off x="3875088" y="578802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1D</a:t>
              </a:r>
            </a:p>
          </p:txBody>
        </p:sp>
        <p:sp>
          <p:nvSpPr>
            <p:cNvPr id="440" name="Rectangle 93"/>
            <p:cNvSpPr>
              <a:spLocks noChangeArrowheads="1"/>
            </p:cNvSpPr>
            <p:nvPr/>
          </p:nvSpPr>
          <p:spPr bwMode="auto">
            <a:xfrm>
              <a:off x="3255963" y="5788025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F0</a:t>
              </a:r>
            </a:p>
          </p:txBody>
        </p:sp>
        <p:sp>
          <p:nvSpPr>
            <p:cNvPr id="441" name="Rectangle 94"/>
            <p:cNvSpPr>
              <a:spLocks noChangeArrowheads="1"/>
            </p:cNvSpPr>
            <p:nvPr/>
          </p:nvSpPr>
          <p:spPr bwMode="auto">
            <a:xfrm>
              <a:off x="2635250" y="578802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72</a:t>
              </a:r>
            </a:p>
          </p:txBody>
        </p:sp>
        <p:sp>
          <p:nvSpPr>
            <p:cNvPr id="442" name="Rectangle 95"/>
            <p:cNvSpPr>
              <a:spLocks noChangeArrowheads="1"/>
            </p:cNvSpPr>
            <p:nvPr/>
          </p:nvSpPr>
          <p:spPr bwMode="auto">
            <a:xfrm>
              <a:off x="2012950" y="5788025"/>
              <a:ext cx="622300" cy="280988"/>
            </a:xfrm>
            <a:prstGeom prst="rect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36</a:t>
              </a:r>
            </a:p>
          </p:txBody>
        </p:sp>
        <p:sp>
          <p:nvSpPr>
            <p:cNvPr id="443" name="Rectangle 96"/>
            <p:cNvSpPr>
              <a:spLocks noChangeArrowheads="1"/>
            </p:cNvSpPr>
            <p:nvPr/>
          </p:nvSpPr>
          <p:spPr bwMode="auto">
            <a:xfrm>
              <a:off x="1392238" y="578802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444" name="Rectangle 97"/>
            <p:cNvSpPr>
              <a:spLocks noChangeArrowheads="1"/>
            </p:cNvSpPr>
            <p:nvPr/>
          </p:nvSpPr>
          <p:spPr bwMode="auto">
            <a:xfrm>
              <a:off x="773113" y="5788025"/>
              <a:ext cx="619125" cy="280988"/>
            </a:xfrm>
            <a:prstGeom prst="rect">
              <a:avLst/>
            </a:prstGeom>
            <a:solidFill>
              <a:srgbClr val="F6D2D2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0D</a:t>
              </a:r>
            </a:p>
          </p:txBody>
        </p:sp>
        <p:sp>
          <p:nvSpPr>
            <p:cNvPr id="445" name="Rectangle 98"/>
            <p:cNvSpPr>
              <a:spLocks noChangeArrowheads="1"/>
            </p:cNvSpPr>
            <p:nvPr/>
          </p:nvSpPr>
          <p:spPr bwMode="auto">
            <a:xfrm>
              <a:off x="152400" y="5788025"/>
              <a:ext cx="620713" cy="280988"/>
            </a:xfrm>
            <a:prstGeom prst="rect">
              <a:avLst/>
            </a:prstGeom>
            <a:solidFill>
              <a:srgbClr val="F6D2D2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5</a:t>
              </a:r>
            </a:p>
          </p:txBody>
        </p:sp>
        <p:sp>
          <p:nvSpPr>
            <p:cNvPr id="446" name="Rectangle 106"/>
            <p:cNvSpPr>
              <a:spLocks noChangeArrowheads="1"/>
            </p:cNvSpPr>
            <p:nvPr/>
          </p:nvSpPr>
          <p:spPr bwMode="auto">
            <a:xfrm>
              <a:off x="3875088" y="5481638"/>
              <a:ext cx="620713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09</a:t>
              </a:r>
            </a:p>
          </p:txBody>
        </p:sp>
        <p:sp>
          <p:nvSpPr>
            <p:cNvPr id="447" name="Rectangle 107"/>
            <p:cNvSpPr>
              <a:spLocks noChangeArrowheads="1"/>
            </p:cNvSpPr>
            <p:nvPr/>
          </p:nvSpPr>
          <p:spPr bwMode="auto">
            <a:xfrm>
              <a:off x="3255963" y="5481638"/>
              <a:ext cx="619125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8F</a:t>
              </a:r>
            </a:p>
          </p:txBody>
        </p:sp>
        <p:sp>
          <p:nvSpPr>
            <p:cNvPr id="448" name="Rectangle 108"/>
            <p:cNvSpPr>
              <a:spLocks noChangeArrowheads="1"/>
            </p:cNvSpPr>
            <p:nvPr/>
          </p:nvSpPr>
          <p:spPr bwMode="auto">
            <a:xfrm>
              <a:off x="2635250" y="5481638"/>
              <a:ext cx="620713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6D</a:t>
              </a:r>
            </a:p>
          </p:txBody>
        </p:sp>
        <p:sp>
          <p:nvSpPr>
            <p:cNvPr id="449" name="Rectangle 109"/>
            <p:cNvSpPr>
              <a:spLocks noChangeArrowheads="1"/>
            </p:cNvSpPr>
            <p:nvPr/>
          </p:nvSpPr>
          <p:spPr bwMode="auto">
            <a:xfrm>
              <a:off x="2012950" y="5481638"/>
              <a:ext cx="622300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43</a:t>
              </a:r>
            </a:p>
          </p:txBody>
        </p:sp>
        <p:sp>
          <p:nvSpPr>
            <p:cNvPr id="450" name="Rectangle 110"/>
            <p:cNvSpPr>
              <a:spLocks noChangeArrowheads="1"/>
            </p:cNvSpPr>
            <p:nvPr/>
          </p:nvSpPr>
          <p:spPr bwMode="auto">
            <a:xfrm>
              <a:off x="1392238" y="5481638"/>
              <a:ext cx="620713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451" name="Rectangle 111"/>
            <p:cNvSpPr>
              <a:spLocks noChangeArrowheads="1"/>
            </p:cNvSpPr>
            <p:nvPr/>
          </p:nvSpPr>
          <p:spPr bwMode="auto">
            <a:xfrm>
              <a:off x="773113" y="5481638"/>
              <a:ext cx="619125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452" name="Rectangle 112"/>
            <p:cNvSpPr>
              <a:spLocks noChangeArrowheads="1"/>
            </p:cNvSpPr>
            <p:nvPr/>
          </p:nvSpPr>
          <p:spPr bwMode="auto">
            <a:xfrm>
              <a:off x="152400" y="5481638"/>
              <a:ext cx="620713" cy="3063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4</a:t>
              </a:r>
            </a:p>
          </p:txBody>
        </p:sp>
        <p:sp>
          <p:nvSpPr>
            <p:cNvPr id="453" name="Rectangle 120"/>
            <p:cNvSpPr>
              <a:spLocks noChangeArrowheads="1"/>
            </p:cNvSpPr>
            <p:nvPr/>
          </p:nvSpPr>
          <p:spPr bwMode="auto">
            <a:xfrm>
              <a:off x="3875088" y="520065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454" name="Rectangle 121"/>
            <p:cNvSpPr>
              <a:spLocks noChangeArrowheads="1"/>
            </p:cNvSpPr>
            <p:nvPr/>
          </p:nvSpPr>
          <p:spPr bwMode="auto">
            <a:xfrm>
              <a:off x="3255963" y="5200650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455" name="Rectangle 122"/>
            <p:cNvSpPr>
              <a:spLocks noChangeArrowheads="1"/>
            </p:cNvSpPr>
            <p:nvPr/>
          </p:nvSpPr>
          <p:spPr bwMode="auto">
            <a:xfrm>
              <a:off x="2635250" y="520065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456" name="Rectangle 123"/>
            <p:cNvSpPr>
              <a:spLocks noChangeArrowheads="1"/>
            </p:cNvSpPr>
            <p:nvPr/>
          </p:nvSpPr>
          <p:spPr bwMode="auto">
            <a:xfrm>
              <a:off x="2012950" y="5200650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457" name="Rectangle 124"/>
            <p:cNvSpPr>
              <a:spLocks noChangeArrowheads="1"/>
            </p:cNvSpPr>
            <p:nvPr/>
          </p:nvSpPr>
          <p:spPr bwMode="auto">
            <a:xfrm>
              <a:off x="1392238" y="520065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458" name="Rectangle 125"/>
            <p:cNvSpPr>
              <a:spLocks noChangeArrowheads="1"/>
            </p:cNvSpPr>
            <p:nvPr/>
          </p:nvSpPr>
          <p:spPr bwMode="auto">
            <a:xfrm>
              <a:off x="773113" y="5200650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36</a:t>
              </a:r>
            </a:p>
          </p:txBody>
        </p:sp>
        <p:sp>
          <p:nvSpPr>
            <p:cNvPr id="459" name="Rectangle 126"/>
            <p:cNvSpPr>
              <a:spLocks noChangeArrowheads="1"/>
            </p:cNvSpPr>
            <p:nvPr/>
          </p:nvSpPr>
          <p:spPr bwMode="auto">
            <a:xfrm>
              <a:off x="152400" y="520065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3</a:t>
              </a:r>
            </a:p>
          </p:txBody>
        </p:sp>
        <p:sp>
          <p:nvSpPr>
            <p:cNvPr id="460" name="Rectangle 134"/>
            <p:cNvSpPr>
              <a:spLocks noChangeArrowheads="1"/>
            </p:cNvSpPr>
            <p:nvPr/>
          </p:nvSpPr>
          <p:spPr bwMode="auto">
            <a:xfrm>
              <a:off x="3875088" y="491966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08</a:t>
              </a:r>
            </a:p>
          </p:txBody>
        </p:sp>
        <p:sp>
          <p:nvSpPr>
            <p:cNvPr id="461" name="Rectangle 135"/>
            <p:cNvSpPr>
              <a:spLocks noChangeArrowheads="1"/>
            </p:cNvSpPr>
            <p:nvPr/>
          </p:nvSpPr>
          <p:spPr bwMode="auto">
            <a:xfrm>
              <a:off x="3255963" y="4919663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04</a:t>
              </a:r>
            </a:p>
          </p:txBody>
        </p:sp>
        <p:sp>
          <p:nvSpPr>
            <p:cNvPr id="462" name="Rectangle 136"/>
            <p:cNvSpPr>
              <a:spLocks noChangeArrowheads="1"/>
            </p:cNvSpPr>
            <p:nvPr/>
          </p:nvSpPr>
          <p:spPr bwMode="auto">
            <a:xfrm>
              <a:off x="2635250" y="491966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02</a:t>
              </a:r>
            </a:p>
          </p:txBody>
        </p:sp>
        <p:sp>
          <p:nvSpPr>
            <p:cNvPr id="463" name="Rectangle 137"/>
            <p:cNvSpPr>
              <a:spLocks noChangeArrowheads="1"/>
            </p:cNvSpPr>
            <p:nvPr/>
          </p:nvSpPr>
          <p:spPr bwMode="auto">
            <a:xfrm>
              <a:off x="2012950" y="4919663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00</a:t>
              </a:r>
            </a:p>
          </p:txBody>
        </p:sp>
        <p:sp>
          <p:nvSpPr>
            <p:cNvPr id="464" name="Rectangle 138"/>
            <p:cNvSpPr>
              <a:spLocks noChangeArrowheads="1"/>
            </p:cNvSpPr>
            <p:nvPr/>
          </p:nvSpPr>
          <p:spPr bwMode="auto">
            <a:xfrm>
              <a:off x="1392238" y="491966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465" name="Rectangle 139"/>
            <p:cNvSpPr>
              <a:spLocks noChangeArrowheads="1"/>
            </p:cNvSpPr>
            <p:nvPr/>
          </p:nvSpPr>
          <p:spPr bwMode="auto">
            <a:xfrm>
              <a:off x="773113" y="4919663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1B</a:t>
              </a:r>
            </a:p>
          </p:txBody>
        </p:sp>
        <p:sp>
          <p:nvSpPr>
            <p:cNvPr id="466" name="Rectangle 140"/>
            <p:cNvSpPr>
              <a:spLocks noChangeArrowheads="1"/>
            </p:cNvSpPr>
            <p:nvPr/>
          </p:nvSpPr>
          <p:spPr bwMode="auto">
            <a:xfrm>
              <a:off x="152400" y="4919663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2</a:t>
              </a:r>
            </a:p>
          </p:txBody>
        </p:sp>
        <p:sp>
          <p:nvSpPr>
            <p:cNvPr id="467" name="Rectangle 148"/>
            <p:cNvSpPr>
              <a:spLocks noChangeArrowheads="1"/>
            </p:cNvSpPr>
            <p:nvPr/>
          </p:nvSpPr>
          <p:spPr bwMode="auto">
            <a:xfrm>
              <a:off x="3875088" y="463867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468" name="Rectangle 149"/>
            <p:cNvSpPr>
              <a:spLocks noChangeArrowheads="1"/>
            </p:cNvSpPr>
            <p:nvPr/>
          </p:nvSpPr>
          <p:spPr bwMode="auto">
            <a:xfrm>
              <a:off x="3255963" y="4638675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469" name="Rectangle 150"/>
            <p:cNvSpPr>
              <a:spLocks noChangeArrowheads="1"/>
            </p:cNvSpPr>
            <p:nvPr/>
          </p:nvSpPr>
          <p:spPr bwMode="auto">
            <a:xfrm>
              <a:off x="2635250" y="463867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470" name="Rectangle 151"/>
            <p:cNvSpPr>
              <a:spLocks noChangeArrowheads="1"/>
            </p:cNvSpPr>
            <p:nvPr/>
          </p:nvSpPr>
          <p:spPr bwMode="auto">
            <a:xfrm>
              <a:off x="2012950" y="4638675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471" name="Rectangle 152"/>
            <p:cNvSpPr>
              <a:spLocks noChangeArrowheads="1"/>
            </p:cNvSpPr>
            <p:nvPr/>
          </p:nvSpPr>
          <p:spPr bwMode="auto">
            <a:xfrm>
              <a:off x="1392238" y="463867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472" name="Rectangle 153"/>
            <p:cNvSpPr>
              <a:spLocks noChangeArrowheads="1"/>
            </p:cNvSpPr>
            <p:nvPr/>
          </p:nvSpPr>
          <p:spPr bwMode="auto">
            <a:xfrm>
              <a:off x="773113" y="4638675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15</a:t>
              </a:r>
            </a:p>
          </p:txBody>
        </p:sp>
        <p:sp>
          <p:nvSpPr>
            <p:cNvPr id="473" name="Rectangle 154"/>
            <p:cNvSpPr>
              <a:spLocks noChangeArrowheads="1"/>
            </p:cNvSpPr>
            <p:nvPr/>
          </p:nvSpPr>
          <p:spPr bwMode="auto">
            <a:xfrm>
              <a:off x="152400" y="4638675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474" name="Rectangle 162"/>
            <p:cNvSpPr>
              <a:spLocks noChangeArrowheads="1"/>
            </p:cNvSpPr>
            <p:nvPr/>
          </p:nvSpPr>
          <p:spPr bwMode="auto">
            <a:xfrm>
              <a:off x="3875088" y="4357688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11</a:t>
              </a:r>
            </a:p>
          </p:txBody>
        </p:sp>
        <p:sp>
          <p:nvSpPr>
            <p:cNvPr id="475" name="Rectangle 163"/>
            <p:cNvSpPr>
              <a:spLocks noChangeArrowheads="1"/>
            </p:cNvSpPr>
            <p:nvPr/>
          </p:nvSpPr>
          <p:spPr bwMode="auto">
            <a:xfrm>
              <a:off x="3255963" y="4357688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23</a:t>
              </a:r>
            </a:p>
          </p:txBody>
        </p:sp>
        <p:sp>
          <p:nvSpPr>
            <p:cNvPr id="476" name="Rectangle 164"/>
            <p:cNvSpPr>
              <a:spLocks noChangeArrowheads="1"/>
            </p:cNvSpPr>
            <p:nvPr/>
          </p:nvSpPr>
          <p:spPr bwMode="auto">
            <a:xfrm>
              <a:off x="2635250" y="4357688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11</a:t>
              </a:r>
            </a:p>
          </p:txBody>
        </p:sp>
        <p:sp>
          <p:nvSpPr>
            <p:cNvPr id="477" name="Rectangle 165"/>
            <p:cNvSpPr>
              <a:spLocks noChangeArrowheads="1"/>
            </p:cNvSpPr>
            <p:nvPr/>
          </p:nvSpPr>
          <p:spPr bwMode="auto">
            <a:xfrm>
              <a:off x="2012950" y="4357688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99</a:t>
              </a:r>
            </a:p>
          </p:txBody>
        </p:sp>
        <p:sp>
          <p:nvSpPr>
            <p:cNvPr id="478" name="Rectangle 166"/>
            <p:cNvSpPr>
              <a:spLocks noChangeArrowheads="1"/>
            </p:cNvSpPr>
            <p:nvPr/>
          </p:nvSpPr>
          <p:spPr bwMode="auto">
            <a:xfrm>
              <a:off x="1392238" y="4357688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479" name="Rectangle 167"/>
            <p:cNvSpPr>
              <a:spLocks noChangeArrowheads="1"/>
            </p:cNvSpPr>
            <p:nvPr/>
          </p:nvSpPr>
          <p:spPr bwMode="auto">
            <a:xfrm>
              <a:off x="773113" y="4357688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19</a:t>
              </a:r>
            </a:p>
          </p:txBody>
        </p:sp>
        <p:sp>
          <p:nvSpPr>
            <p:cNvPr id="480" name="Rectangle 168"/>
            <p:cNvSpPr>
              <a:spLocks noChangeArrowheads="1"/>
            </p:cNvSpPr>
            <p:nvPr/>
          </p:nvSpPr>
          <p:spPr bwMode="auto">
            <a:xfrm>
              <a:off x="152400" y="4357688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481" name="Rectangle 176"/>
            <p:cNvSpPr>
              <a:spLocks noChangeArrowheads="1"/>
            </p:cNvSpPr>
            <p:nvPr/>
          </p:nvSpPr>
          <p:spPr bwMode="auto">
            <a:xfrm>
              <a:off x="3875088" y="40767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B3</a:t>
              </a:r>
            </a:p>
          </p:txBody>
        </p:sp>
        <p:sp>
          <p:nvSpPr>
            <p:cNvPr id="482" name="Rectangle 177"/>
            <p:cNvSpPr>
              <a:spLocks noChangeArrowheads="1"/>
            </p:cNvSpPr>
            <p:nvPr/>
          </p:nvSpPr>
          <p:spPr bwMode="auto">
            <a:xfrm>
              <a:off x="3255963" y="4076700"/>
              <a:ext cx="619125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B2</a:t>
              </a:r>
            </a:p>
          </p:txBody>
        </p:sp>
        <p:sp>
          <p:nvSpPr>
            <p:cNvPr id="483" name="Rectangle 178"/>
            <p:cNvSpPr>
              <a:spLocks noChangeArrowheads="1"/>
            </p:cNvSpPr>
            <p:nvPr/>
          </p:nvSpPr>
          <p:spPr bwMode="auto">
            <a:xfrm>
              <a:off x="2635250" y="40767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B1</a:t>
              </a:r>
            </a:p>
          </p:txBody>
        </p:sp>
        <p:sp>
          <p:nvSpPr>
            <p:cNvPr id="484" name="Rectangle 179"/>
            <p:cNvSpPr>
              <a:spLocks noChangeArrowheads="1"/>
            </p:cNvSpPr>
            <p:nvPr/>
          </p:nvSpPr>
          <p:spPr bwMode="auto">
            <a:xfrm>
              <a:off x="2012950" y="4076700"/>
              <a:ext cx="622300" cy="280988"/>
            </a:xfrm>
            <a:prstGeom prst="rect">
              <a:avLst/>
            </a:prstGeom>
            <a:solidFill>
              <a:srgbClr val="F6D2D2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B0</a:t>
              </a:r>
            </a:p>
          </p:txBody>
        </p:sp>
        <p:sp>
          <p:nvSpPr>
            <p:cNvPr id="485" name="Rectangle 180"/>
            <p:cNvSpPr>
              <a:spLocks noChangeArrowheads="1"/>
            </p:cNvSpPr>
            <p:nvPr/>
          </p:nvSpPr>
          <p:spPr bwMode="auto">
            <a:xfrm>
              <a:off x="1392238" y="40767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486" name="Rectangle 181"/>
            <p:cNvSpPr>
              <a:spLocks noChangeArrowheads="1"/>
            </p:cNvSpPr>
            <p:nvPr/>
          </p:nvSpPr>
          <p:spPr bwMode="auto">
            <a:xfrm>
              <a:off x="773113" y="4076700"/>
              <a:ext cx="619125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487" name="Rectangle 182"/>
            <p:cNvSpPr>
              <a:spLocks noChangeArrowheads="1"/>
            </p:cNvSpPr>
            <p:nvPr/>
          </p:nvSpPr>
          <p:spPr bwMode="auto">
            <a:xfrm>
              <a:off x="152400" y="40767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 err="1">
                  <a:solidFill>
                    <a:srgbClr val="990000"/>
                  </a:solidFill>
                  <a:latin typeface="Calibri" pitchFamily="34" charset="0"/>
                </a:rPr>
                <a:t>Idx</a:t>
              </a:r>
              <a:endParaRPr lang="en-GB" sz="1400" i="1" dirty="0">
                <a:solidFill>
                  <a:srgbClr val="990000"/>
                </a:solidFill>
                <a:latin typeface="Calibri" pitchFamily="34" charset="0"/>
              </a:endParaRPr>
            </a:p>
          </p:txBody>
        </p:sp>
        <p:sp>
          <p:nvSpPr>
            <p:cNvPr id="488" name="Line 183"/>
            <p:cNvSpPr>
              <a:spLocks noChangeShapeType="1"/>
            </p:cNvSpPr>
            <p:nvPr/>
          </p:nvSpPr>
          <p:spPr bwMode="auto">
            <a:xfrm>
              <a:off x="152400" y="4357688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i="1">
                <a:solidFill>
                  <a:srgbClr val="990000"/>
                </a:solidFill>
              </a:endParaRPr>
            </a:p>
          </p:txBody>
        </p:sp>
        <p:sp>
          <p:nvSpPr>
            <p:cNvPr id="489" name="Line 184"/>
            <p:cNvSpPr>
              <a:spLocks noChangeShapeType="1"/>
            </p:cNvSpPr>
            <p:nvPr/>
          </p:nvSpPr>
          <p:spPr bwMode="auto">
            <a:xfrm>
              <a:off x="152400" y="4638675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90" name="Line 185"/>
            <p:cNvSpPr>
              <a:spLocks noChangeShapeType="1"/>
            </p:cNvSpPr>
            <p:nvPr/>
          </p:nvSpPr>
          <p:spPr bwMode="auto">
            <a:xfrm>
              <a:off x="152400" y="4919663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91" name="Line 186"/>
            <p:cNvSpPr>
              <a:spLocks noChangeShapeType="1"/>
            </p:cNvSpPr>
            <p:nvPr/>
          </p:nvSpPr>
          <p:spPr bwMode="auto">
            <a:xfrm>
              <a:off x="152400" y="5200650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92" name="Line 187"/>
            <p:cNvSpPr>
              <a:spLocks noChangeShapeType="1"/>
            </p:cNvSpPr>
            <p:nvPr/>
          </p:nvSpPr>
          <p:spPr bwMode="auto">
            <a:xfrm>
              <a:off x="152400" y="5484812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93" name="Line 188"/>
            <p:cNvSpPr>
              <a:spLocks noChangeShapeType="1"/>
            </p:cNvSpPr>
            <p:nvPr/>
          </p:nvSpPr>
          <p:spPr bwMode="auto">
            <a:xfrm>
              <a:off x="152400" y="5788025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94" name="Line 189"/>
            <p:cNvSpPr>
              <a:spLocks noChangeShapeType="1"/>
            </p:cNvSpPr>
            <p:nvPr/>
          </p:nvSpPr>
          <p:spPr bwMode="auto">
            <a:xfrm>
              <a:off x="152400" y="6069013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95" name="Line 190"/>
            <p:cNvSpPr>
              <a:spLocks noChangeShapeType="1"/>
            </p:cNvSpPr>
            <p:nvPr/>
          </p:nvSpPr>
          <p:spPr bwMode="auto">
            <a:xfrm>
              <a:off x="152400" y="6350000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96" name="Line 191"/>
            <p:cNvSpPr>
              <a:spLocks noChangeShapeType="1"/>
            </p:cNvSpPr>
            <p:nvPr/>
          </p:nvSpPr>
          <p:spPr bwMode="auto">
            <a:xfrm>
              <a:off x="773113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97" name="Line 192"/>
            <p:cNvSpPr>
              <a:spLocks noChangeShapeType="1"/>
            </p:cNvSpPr>
            <p:nvPr/>
          </p:nvSpPr>
          <p:spPr bwMode="auto">
            <a:xfrm>
              <a:off x="1392238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98" name="Line 193"/>
            <p:cNvSpPr>
              <a:spLocks noChangeShapeType="1"/>
            </p:cNvSpPr>
            <p:nvPr/>
          </p:nvSpPr>
          <p:spPr bwMode="auto">
            <a:xfrm>
              <a:off x="2012950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99" name="Line 194"/>
            <p:cNvSpPr>
              <a:spLocks noChangeShapeType="1"/>
            </p:cNvSpPr>
            <p:nvPr/>
          </p:nvSpPr>
          <p:spPr bwMode="auto">
            <a:xfrm>
              <a:off x="2635250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00" name="Line 195"/>
            <p:cNvSpPr>
              <a:spLocks noChangeShapeType="1"/>
            </p:cNvSpPr>
            <p:nvPr/>
          </p:nvSpPr>
          <p:spPr bwMode="auto">
            <a:xfrm>
              <a:off x="3255963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01" name="Line 196"/>
            <p:cNvSpPr>
              <a:spLocks noChangeShapeType="1"/>
            </p:cNvSpPr>
            <p:nvPr/>
          </p:nvSpPr>
          <p:spPr bwMode="auto">
            <a:xfrm>
              <a:off x="3875088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02" name="Line 203"/>
            <p:cNvSpPr>
              <a:spLocks noChangeShapeType="1"/>
            </p:cNvSpPr>
            <p:nvPr/>
          </p:nvSpPr>
          <p:spPr bwMode="auto">
            <a:xfrm>
              <a:off x="152400" y="4076700"/>
              <a:ext cx="1588" cy="2554288"/>
            </a:xfrm>
            <a:prstGeom prst="line">
              <a:avLst/>
            </a:prstGeom>
            <a:grp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03" name="Line 205"/>
            <p:cNvSpPr>
              <a:spLocks noChangeShapeType="1"/>
            </p:cNvSpPr>
            <p:nvPr/>
          </p:nvSpPr>
          <p:spPr bwMode="auto">
            <a:xfrm>
              <a:off x="152400" y="4076700"/>
              <a:ext cx="4325112" cy="1588"/>
            </a:xfrm>
            <a:prstGeom prst="line">
              <a:avLst/>
            </a:prstGeom>
            <a:grp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i="1">
                <a:solidFill>
                  <a:srgbClr val="990000"/>
                </a:solidFill>
              </a:endParaRPr>
            </a:p>
          </p:txBody>
        </p:sp>
        <p:sp>
          <p:nvSpPr>
            <p:cNvPr id="504" name="Line 207"/>
            <p:cNvSpPr>
              <a:spLocks noChangeShapeType="1"/>
            </p:cNvSpPr>
            <p:nvPr/>
          </p:nvSpPr>
          <p:spPr bwMode="auto">
            <a:xfrm>
              <a:off x="152400" y="6630988"/>
              <a:ext cx="4325112" cy="1588"/>
            </a:xfrm>
            <a:prstGeom prst="line">
              <a:avLst/>
            </a:prstGeom>
            <a:grp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05" name="Line 203"/>
            <p:cNvSpPr>
              <a:spLocks noChangeShapeType="1"/>
            </p:cNvSpPr>
            <p:nvPr/>
          </p:nvSpPr>
          <p:spPr bwMode="auto">
            <a:xfrm>
              <a:off x="4487333" y="4083579"/>
              <a:ext cx="1588" cy="2554288"/>
            </a:xfrm>
            <a:prstGeom prst="line">
              <a:avLst/>
            </a:prstGeom>
            <a:grp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06" name="Rectangle 57"/>
            <p:cNvSpPr>
              <a:spLocks noChangeArrowheads="1"/>
            </p:cNvSpPr>
            <p:nvPr/>
          </p:nvSpPr>
          <p:spPr bwMode="auto">
            <a:xfrm>
              <a:off x="8370888" y="635000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07" name="Rectangle 58"/>
            <p:cNvSpPr>
              <a:spLocks noChangeArrowheads="1"/>
            </p:cNvSpPr>
            <p:nvPr/>
          </p:nvSpPr>
          <p:spPr bwMode="auto">
            <a:xfrm>
              <a:off x="7751763" y="6350000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08" name="Rectangle 59"/>
            <p:cNvSpPr>
              <a:spLocks noChangeArrowheads="1"/>
            </p:cNvSpPr>
            <p:nvPr/>
          </p:nvSpPr>
          <p:spPr bwMode="auto">
            <a:xfrm>
              <a:off x="7131050" y="635000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09" name="Rectangle 60"/>
            <p:cNvSpPr>
              <a:spLocks noChangeArrowheads="1"/>
            </p:cNvSpPr>
            <p:nvPr/>
          </p:nvSpPr>
          <p:spPr bwMode="auto">
            <a:xfrm>
              <a:off x="6508750" y="6350000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10" name="Rectangle 61"/>
            <p:cNvSpPr>
              <a:spLocks noChangeArrowheads="1"/>
            </p:cNvSpPr>
            <p:nvPr/>
          </p:nvSpPr>
          <p:spPr bwMode="auto">
            <a:xfrm>
              <a:off x="5888038" y="635000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511" name="Rectangle 62"/>
            <p:cNvSpPr>
              <a:spLocks noChangeArrowheads="1"/>
            </p:cNvSpPr>
            <p:nvPr/>
          </p:nvSpPr>
          <p:spPr bwMode="auto">
            <a:xfrm>
              <a:off x="5268913" y="6350000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14</a:t>
              </a:r>
            </a:p>
          </p:txBody>
        </p:sp>
        <p:sp>
          <p:nvSpPr>
            <p:cNvPr id="512" name="Rectangle 63"/>
            <p:cNvSpPr>
              <a:spLocks noChangeArrowheads="1"/>
            </p:cNvSpPr>
            <p:nvPr/>
          </p:nvSpPr>
          <p:spPr bwMode="auto">
            <a:xfrm>
              <a:off x="4648200" y="63500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F</a:t>
              </a:r>
            </a:p>
          </p:txBody>
        </p:sp>
        <p:sp>
          <p:nvSpPr>
            <p:cNvPr id="513" name="Rectangle 71"/>
            <p:cNvSpPr>
              <a:spLocks noChangeArrowheads="1"/>
            </p:cNvSpPr>
            <p:nvPr/>
          </p:nvSpPr>
          <p:spPr bwMode="auto">
            <a:xfrm>
              <a:off x="8370888" y="606901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D3</a:t>
              </a:r>
            </a:p>
          </p:txBody>
        </p:sp>
        <p:sp>
          <p:nvSpPr>
            <p:cNvPr id="514" name="Rectangle 72"/>
            <p:cNvSpPr>
              <a:spLocks noChangeArrowheads="1"/>
            </p:cNvSpPr>
            <p:nvPr/>
          </p:nvSpPr>
          <p:spPr bwMode="auto">
            <a:xfrm>
              <a:off x="7751763" y="6069013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1B</a:t>
              </a:r>
            </a:p>
          </p:txBody>
        </p:sp>
        <p:sp>
          <p:nvSpPr>
            <p:cNvPr id="515" name="Rectangle 73"/>
            <p:cNvSpPr>
              <a:spLocks noChangeArrowheads="1"/>
            </p:cNvSpPr>
            <p:nvPr/>
          </p:nvSpPr>
          <p:spPr bwMode="auto">
            <a:xfrm>
              <a:off x="7131050" y="606901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77</a:t>
              </a:r>
            </a:p>
          </p:txBody>
        </p:sp>
        <p:sp>
          <p:nvSpPr>
            <p:cNvPr id="516" name="Rectangle 74"/>
            <p:cNvSpPr>
              <a:spLocks noChangeArrowheads="1"/>
            </p:cNvSpPr>
            <p:nvPr/>
          </p:nvSpPr>
          <p:spPr bwMode="auto">
            <a:xfrm>
              <a:off x="6508750" y="6069013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83</a:t>
              </a:r>
            </a:p>
          </p:txBody>
        </p:sp>
        <p:sp>
          <p:nvSpPr>
            <p:cNvPr id="517" name="Rectangle 75"/>
            <p:cNvSpPr>
              <a:spLocks noChangeArrowheads="1"/>
            </p:cNvSpPr>
            <p:nvPr/>
          </p:nvSpPr>
          <p:spPr bwMode="auto">
            <a:xfrm>
              <a:off x="5888038" y="606901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518" name="Rectangle 76"/>
            <p:cNvSpPr>
              <a:spLocks noChangeArrowheads="1"/>
            </p:cNvSpPr>
            <p:nvPr/>
          </p:nvSpPr>
          <p:spPr bwMode="auto">
            <a:xfrm>
              <a:off x="5268913" y="6069013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13</a:t>
              </a:r>
            </a:p>
          </p:txBody>
        </p:sp>
        <p:sp>
          <p:nvSpPr>
            <p:cNvPr id="519" name="Rectangle 77"/>
            <p:cNvSpPr>
              <a:spLocks noChangeArrowheads="1"/>
            </p:cNvSpPr>
            <p:nvPr/>
          </p:nvSpPr>
          <p:spPr bwMode="auto">
            <a:xfrm>
              <a:off x="4648200" y="6069013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E</a:t>
              </a:r>
            </a:p>
          </p:txBody>
        </p:sp>
        <p:sp>
          <p:nvSpPr>
            <p:cNvPr id="520" name="Rectangle 85"/>
            <p:cNvSpPr>
              <a:spLocks noChangeArrowheads="1"/>
            </p:cNvSpPr>
            <p:nvPr/>
          </p:nvSpPr>
          <p:spPr bwMode="auto">
            <a:xfrm>
              <a:off x="8370888" y="578802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15</a:t>
              </a:r>
            </a:p>
          </p:txBody>
        </p:sp>
        <p:sp>
          <p:nvSpPr>
            <p:cNvPr id="521" name="Rectangle 86"/>
            <p:cNvSpPr>
              <a:spLocks noChangeArrowheads="1"/>
            </p:cNvSpPr>
            <p:nvPr/>
          </p:nvSpPr>
          <p:spPr bwMode="auto">
            <a:xfrm>
              <a:off x="7751763" y="5788025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34</a:t>
              </a:r>
            </a:p>
          </p:txBody>
        </p:sp>
        <p:sp>
          <p:nvSpPr>
            <p:cNvPr id="522" name="Rectangle 87"/>
            <p:cNvSpPr>
              <a:spLocks noChangeArrowheads="1"/>
            </p:cNvSpPr>
            <p:nvPr/>
          </p:nvSpPr>
          <p:spPr bwMode="auto">
            <a:xfrm>
              <a:off x="7131050" y="578802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96</a:t>
              </a:r>
            </a:p>
          </p:txBody>
        </p:sp>
        <p:sp>
          <p:nvSpPr>
            <p:cNvPr id="523" name="Rectangle 88"/>
            <p:cNvSpPr>
              <a:spLocks noChangeArrowheads="1"/>
            </p:cNvSpPr>
            <p:nvPr/>
          </p:nvSpPr>
          <p:spPr bwMode="auto">
            <a:xfrm>
              <a:off x="6508750" y="5788025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04</a:t>
              </a:r>
            </a:p>
          </p:txBody>
        </p:sp>
        <p:sp>
          <p:nvSpPr>
            <p:cNvPr id="524" name="Rectangle 89"/>
            <p:cNvSpPr>
              <a:spLocks noChangeArrowheads="1"/>
            </p:cNvSpPr>
            <p:nvPr/>
          </p:nvSpPr>
          <p:spPr bwMode="auto">
            <a:xfrm>
              <a:off x="5888038" y="578802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525" name="Rectangle 90"/>
            <p:cNvSpPr>
              <a:spLocks noChangeArrowheads="1"/>
            </p:cNvSpPr>
            <p:nvPr/>
          </p:nvSpPr>
          <p:spPr bwMode="auto">
            <a:xfrm>
              <a:off x="5268913" y="5788025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16</a:t>
              </a:r>
            </a:p>
          </p:txBody>
        </p:sp>
        <p:sp>
          <p:nvSpPr>
            <p:cNvPr id="526" name="Rectangle 91"/>
            <p:cNvSpPr>
              <a:spLocks noChangeArrowheads="1"/>
            </p:cNvSpPr>
            <p:nvPr/>
          </p:nvSpPr>
          <p:spPr bwMode="auto">
            <a:xfrm>
              <a:off x="4648200" y="5788025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D</a:t>
              </a:r>
            </a:p>
          </p:txBody>
        </p:sp>
        <p:sp>
          <p:nvSpPr>
            <p:cNvPr id="527" name="Rectangle 99"/>
            <p:cNvSpPr>
              <a:spLocks noChangeArrowheads="1"/>
            </p:cNvSpPr>
            <p:nvPr/>
          </p:nvSpPr>
          <p:spPr bwMode="auto">
            <a:xfrm>
              <a:off x="8370888" y="5481638"/>
              <a:ext cx="620713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28" name="Rectangle 100"/>
            <p:cNvSpPr>
              <a:spLocks noChangeArrowheads="1"/>
            </p:cNvSpPr>
            <p:nvPr/>
          </p:nvSpPr>
          <p:spPr bwMode="auto">
            <a:xfrm>
              <a:off x="7751763" y="5481638"/>
              <a:ext cx="619125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29" name="Rectangle 101"/>
            <p:cNvSpPr>
              <a:spLocks noChangeArrowheads="1"/>
            </p:cNvSpPr>
            <p:nvPr/>
          </p:nvSpPr>
          <p:spPr bwMode="auto">
            <a:xfrm>
              <a:off x="7131050" y="5481638"/>
              <a:ext cx="620713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30" name="Rectangle 102"/>
            <p:cNvSpPr>
              <a:spLocks noChangeArrowheads="1"/>
            </p:cNvSpPr>
            <p:nvPr/>
          </p:nvSpPr>
          <p:spPr bwMode="auto">
            <a:xfrm>
              <a:off x="6508750" y="5481638"/>
              <a:ext cx="622300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31" name="Rectangle 103"/>
            <p:cNvSpPr>
              <a:spLocks noChangeArrowheads="1"/>
            </p:cNvSpPr>
            <p:nvPr/>
          </p:nvSpPr>
          <p:spPr bwMode="auto">
            <a:xfrm>
              <a:off x="5888038" y="5481638"/>
              <a:ext cx="620713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532" name="Rectangle 104"/>
            <p:cNvSpPr>
              <a:spLocks noChangeArrowheads="1"/>
            </p:cNvSpPr>
            <p:nvPr/>
          </p:nvSpPr>
          <p:spPr bwMode="auto">
            <a:xfrm>
              <a:off x="5268913" y="5481638"/>
              <a:ext cx="619125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12</a:t>
              </a:r>
            </a:p>
          </p:txBody>
        </p:sp>
        <p:sp>
          <p:nvSpPr>
            <p:cNvPr id="533" name="Rectangle 105"/>
            <p:cNvSpPr>
              <a:spLocks noChangeArrowheads="1"/>
            </p:cNvSpPr>
            <p:nvPr/>
          </p:nvSpPr>
          <p:spPr bwMode="auto">
            <a:xfrm>
              <a:off x="4648200" y="5481638"/>
              <a:ext cx="620713" cy="3063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C</a:t>
              </a:r>
            </a:p>
          </p:txBody>
        </p:sp>
        <p:sp>
          <p:nvSpPr>
            <p:cNvPr id="534" name="Rectangle 113"/>
            <p:cNvSpPr>
              <a:spLocks noChangeArrowheads="1"/>
            </p:cNvSpPr>
            <p:nvPr/>
          </p:nvSpPr>
          <p:spPr bwMode="auto">
            <a:xfrm>
              <a:off x="8370888" y="520065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35" name="Rectangle 114"/>
            <p:cNvSpPr>
              <a:spLocks noChangeArrowheads="1"/>
            </p:cNvSpPr>
            <p:nvPr/>
          </p:nvSpPr>
          <p:spPr bwMode="auto">
            <a:xfrm>
              <a:off x="7751763" y="5200650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36" name="Rectangle 115"/>
            <p:cNvSpPr>
              <a:spLocks noChangeArrowheads="1"/>
            </p:cNvSpPr>
            <p:nvPr/>
          </p:nvSpPr>
          <p:spPr bwMode="auto">
            <a:xfrm>
              <a:off x="7131050" y="520065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37" name="Rectangle 116"/>
            <p:cNvSpPr>
              <a:spLocks noChangeArrowheads="1"/>
            </p:cNvSpPr>
            <p:nvPr/>
          </p:nvSpPr>
          <p:spPr bwMode="auto">
            <a:xfrm>
              <a:off x="6508750" y="5200650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38" name="Rectangle 117"/>
            <p:cNvSpPr>
              <a:spLocks noChangeArrowheads="1"/>
            </p:cNvSpPr>
            <p:nvPr/>
          </p:nvSpPr>
          <p:spPr bwMode="auto">
            <a:xfrm>
              <a:off x="5888038" y="520065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539" name="Rectangle 118"/>
            <p:cNvSpPr>
              <a:spLocks noChangeArrowheads="1"/>
            </p:cNvSpPr>
            <p:nvPr/>
          </p:nvSpPr>
          <p:spPr bwMode="auto">
            <a:xfrm>
              <a:off x="5268913" y="5200650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0B</a:t>
              </a:r>
            </a:p>
          </p:txBody>
        </p:sp>
        <p:sp>
          <p:nvSpPr>
            <p:cNvPr id="540" name="Rectangle 119"/>
            <p:cNvSpPr>
              <a:spLocks noChangeArrowheads="1"/>
            </p:cNvSpPr>
            <p:nvPr/>
          </p:nvSpPr>
          <p:spPr bwMode="auto">
            <a:xfrm>
              <a:off x="4648200" y="520065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B</a:t>
              </a:r>
            </a:p>
          </p:txBody>
        </p:sp>
        <p:sp>
          <p:nvSpPr>
            <p:cNvPr id="541" name="Rectangle 127"/>
            <p:cNvSpPr>
              <a:spLocks noChangeArrowheads="1"/>
            </p:cNvSpPr>
            <p:nvPr/>
          </p:nvSpPr>
          <p:spPr bwMode="auto">
            <a:xfrm>
              <a:off x="8370888" y="491966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3B</a:t>
              </a:r>
            </a:p>
          </p:txBody>
        </p:sp>
        <p:sp>
          <p:nvSpPr>
            <p:cNvPr id="542" name="Rectangle 128"/>
            <p:cNvSpPr>
              <a:spLocks noChangeArrowheads="1"/>
            </p:cNvSpPr>
            <p:nvPr/>
          </p:nvSpPr>
          <p:spPr bwMode="auto">
            <a:xfrm>
              <a:off x="7751763" y="4919663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DA</a:t>
              </a:r>
            </a:p>
          </p:txBody>
        </p:sp>
        <p:sp>
          <p:nvSpPr>
            <p:cNvPr id="543" name="Rectangle 129"/>
            <p:cNvSpPr>
              <a:spLocks noChangeArrowheads="1"/>
            </p:cNvSpPr>
            <p:nvPr/>
          </p:nvSpPr>
          <p:spPr bwMode="auto">
            <a:xfrm>
              <a:off x="7131050" y="491966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15</a:t>
              </a:r>
            </a:p>
          </p:txBody>
        </p:sp>
        <p:sp>
          <p:nvSpPr>
            <p:cNvPr id="544" name="Rectangle 130"/>
            <p:cNvSpPr>
              <a:spLocks noChangeArrowheads="1"/>
            </p:cNvSpPr>
            <p:nvPr/>
          </p:nvSpPr>
          <p:spPr bwMode="auto">
            <a:xfrm>
              <a:off x="6508750" y="4919663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93</a:t>
              </a:r>
            </a:p>
          </p:txBody>
        </p:sp>
        <p:sp>
          <p:nvSpPr>
            <p:cNvPr id="545" name="Rectangle 131"/>
            <p:cNvSpPr>
              <a:spLocks noChangeArrowheads="1"/>
            </p:cNvSpPr>
            <p:nvPr/>
          </p:nvSpPr>
          <p:spPr bwMode="auto">
            <a:xfrm>
              <a:off x="5888038" y="491966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546" name="Rectangle 132"/>
            <p:cNvSpPr>
              <a:spLocks noChangeArrowheads="1"/>
            </p:cNvSpPr>
            <p:nvPr/>
          </p:nvSpPr>
          <p:spPr bwMode="auto">
            <a:xfrm>
              <a:off x="5268913" y="4919663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2D</a:t>
              </a:r>
            </a:p>
          </p:txBody>
        </p:sp>
        <p:sp>
          <p:nvSpPr>
            <p:cNvPr id="547" name="Rectangle 133"/>
            <p:cNvSpPr>
              <a:spLocks noChangeArrowheads="1"/>
            </p:cNvSpPr>
            <p:nvPr/>
          </p:nvSpPr>
          <p:spPr bwMode="auto">
            <a:xfrm>
              <a:off x="4648200" y="4919663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A</a:t>
              </a:r>
            </a:p>
          </p:txBody>
        </p:sp>
        <p:sp>
          <p:nvSpPr>
            <p:cNvPr id="548" name="Rectangle 141"/>
            <p:cNvSpPr>
              <a:spLocks noChangeArrowheads="1"/>
            </p:cNvSpPr>
            <p:nvPr/>
          </p:nvSpPr>
          <p:spPr bwMode="auto">
            <a:xfrm>
              <a:off x="8370888" y="463867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49" name="Rectangle 142"/>
            <p:cNvSpPr>
              <a:spLocks noChangeArrowheads="1"/>
            </p:cNvSpPr>
            <p:nvPr/>
          </p:nvSpPr>
          <p:spPr bwMode="auto">
            <a:xfrm>
              <a:off x="7751763" y="4638675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50" name="Rectangle 143"/>
            <p:cNvSpPr>
              <a:spLocks noChangeArrowheads="1"/>
            </p:cNvSpPr>
            <p:nvPr/>
          </p:nvSpPr>
          <p:spPr bwMode="auto">
            <a:xfrm>
              <a:off x="7131050" y="463867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51" name="Rectangle 144"/>
            <p:cNvSpPr>
              <a:spLocks noChangeArrowheads="1"/>
            </p:cNvSpPr>
            <p:nvPr/>
          </p:nvSpPr>
          <p:spPr bwMode="auto">
            <a:xfrm>
              <a:off x="6508750" y="4638675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552" name="Rectangle 145"/>
            <p:cNvSpPr>
              <a:spLocks noChangeArrowheads="1"/>
            </p:cNvSpPr>
            <p:nvPr/>
          </p:nvSpPr>
          <p:spPr bwMode="auto">
            <a:xfrm>
              <a:off x="5888038" y="463867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553" name="Rectangle 146"/>
            <p:cNvSpPr>
              <a:spLocks noChangeArrowheads="1"/>
            </p:cNvSpPr>
            <p:nvPr/>
          </p:nvSpPr>
          <p:spPr bwMode="auto">
            <a:xfrm>
              <a:off x="5268913" y="4638675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2D</a:t>
              </a:r>
            </a:p>
          </p:txBody>
        </p:sp>
        <p:sp>
          <p:nvSpPr>
            <p:cNvPr id="554" name="Rectangle 147"/>
            <p:cNvSpPr>
              <a:spLocks noChangeArrowheads="1"/>
            </p:cNvSpPr>
            <p:nvPr/>
          </p:nvSpPr>
          <p:spPr bwMode="auto">
            <a:xfrm>
              <a:off x="4648200" y="4638675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9</a:t>
              </a:r>
            </a:p>
          </p:txBody>
        </p:sp>
        <p:sp>
          <p:nvSpPr>
            <p:cNvPr id="555" name="Rectangle 155"/>
            <p:cNvSpPr>
              <a:spLocks noChangeArrowheads="1"/>
            </p:cNvSpPr>
            <p:nvPr/>
          </p:nvSpPr>
          <p:spPr bwMode="auto">
            <a:xfrm>
              <a:off x="8370888" y="4357688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89</a:t>
              </a:r>
            </a:p>
          </p:txBody>
        </p:sp>
        <p:sp>
          <p:nvSpPr>
            <p:cNvPr id="556" name="Rectangle 156"/>
            <p:cNvSpPr>
              <a:spLocks noChangeArrowheads="1"/>
            </p:cNvSpPr>
            <p:nvPr/>
          </p:nvSpPr>
          <p:spPr bwMode="auto">
            <a:xfrm>
              <a:off x="7751763" y="4357688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51</a:t>
              </a:r>
            </a:p>
          </p:txBody>
        </p:sp>
        <p:sp>
          <p:nvSpPr>
            <p:cNvPr id="557" name="Rectangle 157"/>
            <p:cNvSpPr>
              <a:spLocks noChangeArrowheads="1"/>
            </p:cNvSpPr>
            <p:nvPr/>
          </p:nvSpPr>
          <p:spPr bwMode="auto">
            <a:xfrm>
              <a:off x="7131050" y="4357688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00</a:t>
              </a:r>
            </a:p>
          </p:txBody>
        </p:sp>
        <p:sp>
          <p:nvSpPr>
            <p:cNvPr id="558" name="Rectangle 158"/>
            <p:cNvSpPr>
              <a:spLocks noChangeArrowheads="1"/>
            </p:cNvSpPr>
            <p:nvPr/>
          </p:nvSpPr>
          <p:spPr bwMode="auto">
            <a:xfrm>
              <a:off x="6508750" y="4357688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3A</a:t>
              </a:r>
            </a:p>
          </p:txBody>
        </p:sp>
        <p:sp>
          <p:nvSpPr>
            <p:cNvPr id="559" name="Rectangle 159"/>
            <p:cNvSpPr>
              <a:spLocks noChangeArrowheads="1"/>
            </p:cNvSpPr>
            <p:nvPr/>
          </p:nvSpPr>
          <p:spPr bwMode="auto">
            <a:xfrm>
              <a:off x="5888038" y="4357688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560" name="Rectangle 160"/>
            <p:cNvSpPr>
              <a:spLocks noChangeArrowheads="1"/>
            </p:cNvSpPr>
            <p:nvPr/>
          </p:nvSpPr>
          <p:spPr bwMode="auto">
            <a:xfrm>
              <a:off x="5268913" y="4357688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24</a:t>
              </a:r>
            </a:p>
          </p:txBody>
        </p:sp>
        <p:sp>
          <p:nvSpPr>
            <p:cNvPr id="561" name="Rectangle 161"/>
            <p:cNvSpPr>
              <a:spLocks noChangeArrowheads="1"/>
            </p:cNvSpPr>
            <p:nvPr/>
          </p:nvSpPr>
          <p:spPr bwMode="auto">
            <a:xfrm>
              <a:off x="4648200" y="4357688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8</a:t>
              </a:r>
            </a:p>
          </p:txBody>
        </p:sp>
        <p:sp>
          <p:nvSpPr>
            <p:cNvPr id="562" name="Rectangle 169"/>
            <p:cNvSpPr>
              <a:spLocks noChangeArrowheads="1"/>
            </p:cNvSpPr>
            <p:nvPr/>
          </p:nvSpPr>
          <p:spPr bwMode="auto">
            <a:xfrm>
              <a:off x="8370888" y="40767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B3</a:t>
              </a:r>
            </a:p>
          </p:txBody>
        </p:sp>
        <p:sp>
          <p:nvSpPr>
            <p:cNvPr id="563" name="Rectangle 170"/>
            <p:cNvSpPr>
              <a:spLocks noChangeArrowheads="1"/>
            </p:cNvSpPr>
            <p:nvPr/>
          </p:nvSpPr>
          <p:spPr bwMode="auto">
            <a:xfrm>
              <a:off x="7751763" y="4076700"/>
              <a:ext cx="619125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B2</a:t>
              </a:r>
            </a:p>
          </p:txBody>
        </p:sp>
        <p:sp>
          <p:nvSpPr>
            <p:cNvPr id="564" name="Rectangle 171"/>
            <p:cNvSpPr>
              <a:spLocks noChangeArrowheads="1"/>
            </p:cNvSpPr>
            <p:nvPr/>
          </p:nvSpPr>
          <p:spPr bwMode="auto">
            <a:xfrm>
              <a:off x="7131050" y="40767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B1</a:t>
              </a:r>
            </a:p>
          </p:txBody>
        </p:sp>
        <p:sp>
          <p:nvSpPr>
            <p:cNvPr id="565" name="Rectangle 172"/>
            <p:cNvSpPr>
              <a:spLocks noChangeArrowheads="1"/>
            </p:cNvSpPr>
            <p:nvPr/>
          </p:nvSpPr>
          <p:spPr bwMode="auto">
            <a:xfrm>
              <a:off x="6508750" y="4076700"/>
              <a:ext cx="622300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B0</a:t>
              </a:r>
            </a:p>
          </p:txBody>
        </p:sp>
        <p:sp>
          <p:nvSpPr>
            <p:cNvPr id="566" name="Rectangle 173"/>
            <p:cNvSpPr>
              <a:spLocks noChangeArrowheads="1"/>
            </p:cNvSpPr>
            <p:nvPr/>
          </p:nvSpPr>
          <p:spPr bwMode="auto">
            <a:xfrm>
              <a:off x="5888038" y="40767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567" name="Rectangle 174"/>
            <p:cNvSpPr>
              <a:spLocks noChangeArrowheads="1"/>
            </p:cNvSpPr>
            <p:nvPr/>
          </p:nvSpPr>
          <p:spPr bwMode="auto">
            <a:xfrm>
              <a:off x="5268913" y="4076700"/>
              <a:ext cx="619125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568" name="Rectangle 175"/>
            <p:cNvSpPr>
              <a:spLocks noChangeArrowheads="1"/>
            </p:cNvSpPr>
            <p:nvPr/>
          </p:nvSpPr>
          <p:spPr bwMode="auto">
            <a:xfrm>
              <a:off x="4648200" y="40767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 err="1">
                  <a:solidFill>
                    <a:srgbClr val="990000"/>
                  </a:solidFill>
                  <a:latin typeface="Calibri" pitchFamily="34" charset="0"/>
                </a:rPr>
                <a:t>Idx</a:t>
              </a:r>
              <a:endParaRPr lang="en-GB" sz="1400" i="1" dirty="0">
                <a:solidFill>
                  <a:srgbClr val="990000"/>
                </a:solidFill>
                <a:latin typeface="Calibri" pitchFamily="34" charset="0"/>
              </a:endParaRPr>
            </a:p>
          </p:txBody>
        </p:sp>
        <p:sp>
          <p:nvSpPr>
            <p:cNvPr id="569" name="Line 183"/>
            <p:cNvSpPr>
              <a:spLocks noChangeShapeType="1"/>
            </p:cNvSpPr>
            <p:nvPr/>
          </p:nvSpPr>
          <p:spPr bwMode="auto">
            <a:xfrm>
              <a:off x="4666488" y="4357688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i="1">
                <a:solidFill>
                  <a:srgbClr val="990000"/>
                </a:solidFill>
              </a:endParaRPr>
            </a:p>
          </p:txBody>
        </p:sp>
        <p:sp>
          <p:nvSpPr>
            <p:cNvPr id="570" name="Line 184"/>
            <p:cNvSpPr>
              <a:spLocks noChangeShapeType="1"/>
            </p:cNvSpPr>
            <p:nvPr/>
          </p:nvSpPr>
          <p:spPr bwMode="auto">
            <a:xfrm>
              <a:off x="4666488" y="4638675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1" name="Line 185"/>
            <p:cNvSpPr>
              <a:spLocks noChangeShapeType="1"/>
            </p:cNvSpPr>
            <p:nvPr/>
          </p:nvSpPr>
          <p:spPr bwMode="auto">
            <a:xfrm>
              <a:off x="4666488" y="4919663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2" name="Line 186"/>
            <p:cNvSpPr>
              <a:spLocks noChangeShapeType="1"/>
            </p:cNvSpPr>
            <p:nvPr/>
          </p:nvSpPr>
          <p:spPr bwMode="auto">
            <a:xfrm>
              <a:off x="4666488" y="5200650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3" name="Line 187"/>
            <p:cNvSpPr>
              <a:spLocks noChangeShapeType="1"/>
            </p:cNvSpPr>
            <p:nvPr/>
          </p:nvSpPr>
          <p:spPr bwMode="auto">
            <a:xfrm>
              <a:off x="4666488" y="5484812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4" name="Line 188"/>
            <p:cNvSpPr>
              <a:spLocks noChangeShapeType="1"/>
            </p:cNvSpPr>
            <p:nvPr/>
          </p:nvSpPr>
          <p:spPr bwMode="auto">
            <a:xfrm>
              <a:off x="4666488" y="5788025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5" name="Line 189"/>
            <p:cNvSpPr>
              <a:spLocks noChangeShapeType="1"/>
            </p:cNvSpPr>
            <p:nvPr/>
          </p:nvSpPr>
          <p:spPr bwMode="auto">
            <a:xfrm>
              <a:off x="4666488" y="6069013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6" name="Line 190"/>
            <p:cNvSpPr>
              <a:spLocks noChangeShapeType="1"/>
            </p:cNvSpPr>
            <p:nvPr/>
          </p:nvSpPr>
          <p:spPr bwMode="auto">
            <a:xfrm>
              <a:off x="4666488" y="6350000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7" name="Line 197"/>
            <p:cNvSpPr>
              <a:spLocks noChangeShapeType="1"/>
            </p:cNvSpPr>
            <p:nvPr/>
          </p:nvSpPr>
          <p:spPr bwMode="auto">
            <a:xfrm>
              <a:off x="5268913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8" name="Line 198"/>
            <p:cNvSpPr>
              <a:spLocks noChangeShapeType="1"/>
            </p:cNvSpPr>
            <p:nvPr/>
          </p:nvSpPr>
          <p:spPr bwMode="auto">
            <a:xfrm>
              <a:off x="5888038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9" name="Line 199"/>
            <p:cNvSpPr>
              <a:spLocks noChangeShapeType="1"/>
            </p:cNvSpPr>
            <p:nvPr/>
          </p:nvSpPr>
          <p:spPr bwMode="auto">
            <a:xfrm>
              <a:off x="6508750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80" name="Line 200"/>
            <p:cNvSpPr>
              <a:spLocks noChangeShapeType="1"/>
            </p:cNvSpPr>
            <p:nvPr/>
          </p:nvSpPr>
          <p:spPr bwMode="auto">
            <a:xfrm>
              <a:off x="7131050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81" name="Line 201"/>
            <p:cNvSpPr>
              <a:spLocks noChangeShapeType="1"/>
            </p:cNvSpPr>
            <p:nvPr/>
          </p:nvSpPr>
          <p:spPr bwMode="auto">
            <a:xfrm>
              <a:off x="7751763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82" name="Line 202"/>
            <p:cNvSpPr>
              <a:spLocks noChangeShapeType="1"/>
            </p:cNvSpPr>
            <p:nvPr/>
          </p:nvSpPr>
          <p:spPr bwMode="auto">
            <a:xfrm>
              <a:off x="8370888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83" name="Line 205"/>
            <p:cNvSpPr>
              <a:spLocks noChangeShapeType="1"/>
            </p:cNvSpPr>
            <p:nvPr/>
          </p:nvSpPr>
          <p:spPr bwMode="auto">
            <a:xfrm>
              <a:off x="4666488" y="4076700"/>
              <a:ext cx="4325112" cy="1588"/>
            </a:xfrm>
            <a:prstGeom prst="line">
              <a:avLst/>
            </a:prstGeom>
            <a:grp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i="1">
                <a:solidFill>
                  <a:srgbClr val="990000"/>
                </a:solidFill>
              </a:endParaRPr>
            </a:p>
          </p:txBody>
        </p:sp>
        <p:sp>
          <p:nvSpPr>
            <p:cNvPr id="584" name="Line 206"/>
            <p:cNvSpPr>
              <a:spLocks noChangeShapeType="1"/>
            </p:cNvSpPr>
            <p:nvPr/>
          </p:nvSpPr>
          <p:spPr bwMode="auto">
            <a:xfrm>
              <a:off x="8991601" y="4076700"/>
              <a:ext cx="1588" cy="2554288"/>
            </a:xfrm>
            <a:prstGeom prst="line">
              <a:avLst/>
            </a:prstGeom>
            <a:grp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85" name="Line 207"/>
            <p:cNvSpPr>
              <a:spLocks noChangeShapeType="1"/>
            </p:cNvSpPr>
            <p:nvPr/>
          </p:nvSpPr>
          <p:spPr bwMode="auto">
            <a:xfrm>
              <a:off x="4666488" y="6630988"/>
              <a:ext cx="4325112" cy="1588"/>
            </a:xfrm>
            <a:prstGeom prst="line">
              <a:avLst/>
            </a:prstGeom>
            <a:grp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86" name="Line 206"/>
            <p:cNvSpPr>
              <a:spLocks noChangeShapeType="1"/>
            </p:cNvSpPr>
            <p:nvPr/>
          </p:nvSpPr>
          <p:spPr bwMode="auto">
            <a:xfrm>
              <a:off x="4648200" y="4083579"/>
              <a:ext cx="1588" cy="2554288"/>
            </a:xfrm>
            <a:prstGeom prst="line">
              <a:avLst/>
            </a:prstGeom>
            <a:grp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54992342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1" grpId="0" animBg="1"/>
      <p:bldP spid="241" grpId="0"/>
      <p:bldP spid="242" grpId="0"/>
      <p:bldP spid="243" grpId="0"/>
      <p:bldP spid="244" grpId="0"/>
      <p:bldP spid="24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 bwMode="auto">
          <a:xfrm>
            <a:off x="7008812" y="4018002"/>
            <a:ext cx="2135188" cy="283999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610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dirty="0"/>
              <a:t>Address Translation Example: </a:t>
            </a:r>
            <a:r>
              <a:rPr lang="en-GB" sz="3200" dirty="0">
                <a:solidFill>
                  <a:srgbClr val="0070C0"/>
                </a:solidFill>
              </a:rPr>
              <a:t>TLB/Cache Miss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7" cy="5333999"/>
          </a:xfrm>
          <a:ln/>
        </p:spPr>
        <p:txBody>
          <a:bodyPr/>
          <a:lstStyle/>
          <a:p>
            <a:pPr marL="222250" indent="-222250">
              <a:lnSpc>
                <a:spcPct val="73000"/>
              </a:lnSpc>
              <a:buSzPct val="100000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>
                <a:effectLst/>
              </a:rPr>
              <a:t>Virtual Address: </a:t>
            </a:r>
            <a:r>
              <a:rPr lang="en-GB" dirty="0">
                <a:latin typeface="Courier New" pitchFamily="49" charset="0"/>
              </a:rPr>
              <a:t>0x0020</a:t>
            </a:r>
            <a:endParaRPr lang="en-GB" dirty="0">
              <a:effectLst/>
              <a:latin typeface="Courier New" pitchFamily="49" charset="0"/>
            </a:endParaRP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558800" lvl="1" indent="-220663">
              <a:lnSpc>
                <a:spcPct val="85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latin typeface="Courier New" pitchFamily="49" charset="0"/>
            </a:endParaRP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4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600" dirty="0"/>
              <a:t>VPN ___	TLBI ___	TLBT ____	          TLB Hit? __	Page Fault? __        PPN: ____</a:t>
            </a:r>
            <a:endParaRPr lang="en-GB" dirty="0">
              <a:effectLst/>
            </a:endParaRPr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>
                <a:effectLst/>
              </a:rPr>
              <a:t>Physical Address</a:t>
            </a:r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600" dirty="0"/>
              <a:t>	CO___	CI___	CT ____	     Hit? __              Byte: ____</a:t>
            </a: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</p:txBody>
      </p:sp>
      <p:sp>
        <p:nvSpPr>
          <p:cNvPr id="37894" name="Rectangle 6"/>
          <p:cNvSpPr>
            <a:spLocks noChangeArrowheads="1"/>
          </p:cNvSpPr>
          <p:nvPr/>
        </p:nvSpPr>
        <p:spPr bwMode="auto">
          <a:xfrm>
            <a:off x="838200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5" name="Rectangle 7"/>
          <p:cNvSpPr>
            <a:spLocks noChangeArrowheads="1"/>
          </p:cNvSpPr>
          <p:nvPr/>
        </p:nvSpPr>
        <p:spPr bwMode="auto">
          <a:xfrm>
            <a:off x="83820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13</a:t>
            </a:r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>
            <a:off x="1325562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898" name="Rectangle 10"/>
          <p:cNvSpPr>
            <a:spLocks noChangeArrowheads="1"/>
          </p:cNvSpPr>
          <p:nvPr/>
        </p:nvSpPr>
        <p:spPr bwMode="auto">
          <a:xfrm>
            <a:off x="132556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12</a:t>
            </a:r>
          </a:p>
        </p:txBody>
      </p:sp>
      <p:sp>
        <p:nvSpPr>
          <p:cNvPr id="37900" name="Rectangle 12"/>
          <p:cNvSpPr>
            <a:spLocks noChangeArrowheads="1"/>
          </p:cNvSpPr>
          <p:nvPr/>
        </p:nvSpPr>
        <p:spPr bwMode="auto">
          <a:xfrm>
            <a:off x="1812925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1" name="Rectangle 13"/>
          <p:cNvSpPr>
            <a:spLocks noChangeArrowheads="1"/>
          </p:cNvSpPr>
          <p:nvPr/>
        </p:nvSpPr>
        <p:spPr bwMode="auto">
          <a:xfrm>
            <a:off x="181292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37903" name="Rectangle 15"/>
          <p:cNvSpPr>
            <a:spLocks noChangeArrowheads="1"/>
          </p:cNvSpPr>
          <p:nvPr/>
        </p:nvSpPr>
        <p:spPr bwMode="auto">
          <a:xfrm>
            <a:off x="2300287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4" name="Rectangle 16"/>
          <p:cNvSpPr>
            <a:spLocks noChangeArrowheads="1"/>
          </p:cNvSpPr>
          <p:nvPr/>
        </p:nvSpPr>
        <p:spPr bwMode="auto">
          <a:xfrm>
            <a:off x="230028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37906" name="Rectangle 18"/>
          <p:cNvSpPr>
            <a:spLocks noChangeArrowheads="1"/>
          </p:cNvSpPr>
          <p:nvPr/>
        </p:nvSpPr>
        <p:spPr bwMode="auto">
          <a:xfrm>
            <a:off x="2787650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07" name="Rectangle 19"/>
          <p:cNvSpPr>
            <a:spLocks noChangeArrowheads="1"/>
          </p:cNvSpPr>
          <p:nvPr/>
        </p:nvSpPr>
        <p:spPr bwMode="auto">
          <a:xfrm>
            <a:off x="278765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37909" name="Rectangle 21"/>
          <p:cNvSpPr>
            <a:spLocks noChangeArrowheads="1"/>
          </p:cNvSpPr>
          <p:nvPr/>
        </p:nvSpPr>
        <p:spPr bwMode="auto">
          <a:xfrm>
            <a:off x="3275012" y="2459011"/>
            <a:ext cx="487363" cy="3048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0" name="Rectangle 22"/>
          <p:cNvSpPr>
            <a:spLocks noChangeArrowheads="1"/>
          </p:cNvSpPr>
          <p:nvPr/>
        </p:nvSpPr>
        <p:spPr bwMode="auto">
          <a:xfrm>
            <a:off x="327501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37912" name="Rectangle 24"/>
          <p:cNvSpPr>
            <a:spLocks noChangeArrowheads="1"/>
          </p:cNvSpPr>
          <p:nvPr/>
        </p:nvSpPr>
        <p:spPr bwMode="auto">
          <a:xfrm>
            <a:off x="3762375" y="2459011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3" name="Rectangle 25"/>
          <p:cNvSpPr>
            <a:spLocks noChangeArrowheads="1"/>
          </p:cNvSpPr>
          <p:nvPr/>
        </p:nvSpPr>
        <p:spPr bwMode="auto">
          <a:xfrm>
            <a:off x="376237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7915" name="Rectangle 27"/>
          <p:cNvSpPr>
            <a:spLocks noChangeArrowheads="1"/>
          </p:cNvSpPr>
          <p:nvPr/>
        </p:nvSpPr>
        <p:spPr bwMode="auto">
          <a:xfrm>
            <a:off x="4249737" y="2459011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6" name="Rectangle 28"/>
          <p:cNvSpPr>
            <a:spLocks noChangeArrowheads="1"/>
          </p:cNvSpPr>
          <p:nvPr/>
        </p:nvSpPr>
        <p:spPr bwMode="auto">
          <a:xfrm>
            <a:off x="424973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7918" name="Rectangle 30"/>
          <p:cNvSpPr>
            <a:spLocks noChangeArrowheads="1"/>
          </p:cNvSpPr>
          <p:nvPr/>
        </p:nvSpPr>
        <p:spPr bwMode="auto">
          <a:xfrm>
            <a:off x="4737100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19" name="Rectangle 31"/>
          <p:cNvSpPr>
            <a:spLocks noChangeArrowheads="1"/>
          </p:cNvSpPr>
          <p:nvPr/>
        </p:nvSpPr>
        <p:spPr bwMode="auto">
          <a:xfrm>
            <a:off x="473710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7921" name="Rectangle 33"/>
          <p:cNvSpPr>
            <a:spLocks noChangeArrowheads="1"/>
          </p:cNvSpPr>
          <p:nvPr/>
        </p:nvSpPr>
        <p:spPr bwMode="auto">
          <a:xfrm>
            <a:off x="5224462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2" name="Rectangle 34"/>
          <p:cNvSpPr>
            <a:spLocks noChangeArrowheads="1"/>
          </p:cNvSpPr>
          <p:nvPr/>
        </p:nvSpPr>
        <p:spPr bwMode="auto">
          <a:xfrm>
            <a:off x="522446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7924" name="Rectangle 36"/>
          <p:cNvSpPr>
            <a:spLocks noChangeArrowheads="1"/>
          </p:cNvSpPr>
          <p:nvPr/>
        </p:nvSpPr>
        <p:spPr bwMode="auto">
          <a:xfrm>
            <a:off x="5711825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5" name="Rectangle 37"/>
          <p:cNvSpPr>
            <a:spLocks noChangeArrowheads="1"/>
          </p:cNvSpPr>
          <p:nvPr/>
        </p:nvSpPr>
        <p:spPr bwMode="auto">
          <a:xfrm>
            <a:off x="5711825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927" name="Rectangle 39"/>
          <p:cNvSpPr>
            <a:spLocks noChangeArrowheads="1"/>
          </p:cNvSpPr>
          <p:nvPr/>
        </p:nvSpPr>
        <p:spPr bwMode="auto">
          <a:xfrm>
            <a:off x="6199187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28" name="Rectangle 40"/>
          <p:cNvSpPr>
            <a:spLocks noChangeArrowheads="1"/>
          </p:cNvSpPr>
          <p:nvPr/>
        </p:nvSpPr>
        <p:spPr bwMode="auto">
          <a:xfrm>
            <a:off x="6199187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930" name="Rectangle 42"/>
          <p:cNvSpPr>
            <a:spLocks noChangeArrowheads="1"/>
          </p:cNvSpPr>
          <p:nvPr/>
        </p:nvSpPr>
        <p:spPr bwMode="auto">
          <a:xfrm>
            <a:off x="6686550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1" name="Rectangle 43"/>
          <p:cNvSpPr>
            <a:spLocks noChangeArrowheads="1"/>
          </p:cNvSpPr>
          <p:nvPr/>
        </p:nvSpPr>
        <p:spPr bwMode="auto">
          <a:xfrm>
            <a:off x="6686550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933" name="Rectangle 45"/>
          <p:cNvSpPr>
            <a:spLocks noChangeArrowheads="1"/>
          </p:cNvSpPr>
          <p:nvPr/>
        </p:nvSpPr>
        <p:spPr bwMode="auto">
          <a:xfrm>
            <a:off x="7173912" y="2459011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34" name="Rectangle 46"/>
          <p:cNvSpPr>
            <a:spLocks noChangeArrowheads="1"/>
          </p:cNvSpPr>
          <p:nvPr/>
        </p:nvSpPr>
        <p:spPr bwMode="auto">
          <a:xfrm>
            <a:off x="7173912" y="2154211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2" name="Group 47"/>
          <p:cNvGrpSpPr>
            <a:grpSpLocks/>
          </p:cNvGrpSpPr>
          <p:nvPr/>
        </p:nvGrpSpPr>
        <p:grpSpPr bwMode="auto">
          <a:xfrm>
            <a:off x="4737099" y="2924149"/>
            <a:ext cx="2924175" cy="333375"/>
            <a:chOff x="3085" y="1661"/>
            <a:chExt cx="1842" cy="210"/>
          </a:xfrm>
        </p:grpSpPr>
        <p:sp>
          <p:nvSpPr>
            <p:cNvPr id="37936" name="Line 48"/>
            <p:cNvSpPr>
              <a:spLocks noChangeShapeType="1"/>
            </p:cNvSpPr>
            <p:nvPr/>
          </p:nvSpPr>
          <p:spPr bwMode="auto">
            <a:xfrm>
              <a:off x="3085" y="1752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37" name="Text Box 49"/>
            <p:cNvSpPr txBox="1">
              <a:spLocks noChangeArrowheads="1"/>
            </p:cNvSpPr>
            <p:nvPr/>
          </p:nvSpPr>
          <p:spPr bwMode="auto">
            <a:xfrm>
              <a:off x="3792" y="1661"/>
              <a:ext cx="37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VPO</a:t>
              </a:r>
            </a:p>
          </p:txBody>
        </p:sp>
      </p:grpSp>
      <p:grpSp>
        <p:nvGrpSpPr>
          <p:cNvPr id="3" name="Group 50"/>
          <p:cNvGrpSpPr>
            <a:grpSpLocks/>
          </p:cNvGrpSpPr>
          <p:nvPr/>
        </p:nvGrpSpPr>
        <p:grpSpPr bwMode="auto">
          <a:xfrm>
            <a:off x="838200" y="2916211"/>
            <a:ext cx="3916362" cy="333375"/>
            <a:chOff x="629" y="1656"/>
            <a:chExt cx="2467" cy="210"/>
          </a:xfrm>
        </p:grpSpPr>
        <p:sp>
          <p:nvSpPr>
            <p:cNvPr id="37939" name="Line 51"/>
            <p:cNvSpPr>
              <a:spLocks noChangeShapeType="1"/>
            </p:cNvSpPr>
            <p:nvPr/>
          </p:nvSpPr>
          <p:spPr bwMode="auto">
            <a:xfrm>
              <a:off x="629" y="1747"/>
              <a:ext cx="2467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40" name="Text Box 52"/>
            <p:cNvSpPr txBox="1">
              <a:spLocks noChangeArrowheads="1"/>
            </p:cNvSpPr>
            <p:nvPr/>
          </p:nvSpPr>
          <p:spPr bwMode="auto">
            <a:xfrm>
              <a:off x="1577" y="1656"/>
              <a:ext cx="374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003300"/>
                  </a:solidFill>
                  <a:latin typeface="Calibri" pitchFamily="34" charset="0"/>
                </a:rPr>
                <a:t>VPN</a:t>
              </a:r>
            </a:p>
          </p:txBody>
        </p:sp>
      </p:grpSp>
      <p:sp>
        <p:nvSpPr>
          <p:cNvPr id="37942" name="Line 54"/>
          <p:cNvSpPr>
            <a:spLocks noChangeShapeType="1"/>
          </p:cNvSpPr>
          <p:nvPr/>
        </p:nvSpPr>
        <p:spPr bwMode="auto">
          <a:xfrm>
            <a:off x="3759200" y="2015040"/>
            <a:ext cx="992187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43" name="Text Box 55"/>
          <p:cNvSpPr txBox="1">
            <a:spLocks noChangeArrowheads="1"/>
          </p:cNvSpPr>
          <p:nvPr/>
        </p:nvSpPr>
        <p:spPr bwMode="auto">
          <a:xfrm>
            <a:off x="3983037" y="1891215"/>
            <a:ext cx="539750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TLBI</a:t>
            </a:r>
          </a:p>
        </p:txBody>
      </p:sp>
      <p:sp>
        <p:nvSpPr>
          <p:cNvPr id="37945" name="Line 57"/>
          <p:cNvSpPr>
            <a:spLocks noChangeShapeType="1"/>
          </p:cNvSpPr>
          <p:nvPr/>
        </p:nvSpPr>
        <p:spPr bwMode="auto">
          <a:xfrm>
            <a:off x="838200" y="2011336"/>
            <a:ext cx="2927350" cy="1588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7946" name="Text Box 58"/>
          <p:cNvSpPr txBox="1">
            <a:spLocks noChangeArrowheads="1"/>
          </p:cNvSpPr>
          <p:nvPr/>
        </p:nvSpPr>
        <p:spPr bwMode="auto">
          <a:xfrm>
            <a:off x="2081213" y="1887511"/>
            <a:ext cx="582613" cy="306388"/>
          </a:xfrm>
          <a:prstGeom prst="rect">
            <a:avLst/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</a:rPr>
              <a:t>TLBT</a:t>
            </a:r>
          </a:p>
        </p:txBody>
      </p:sp>
      <p:sp>
        <p:nvSpPr>
          <p:cNvPr id="37950" name="Rectangle 62"/>
          <p:cNvSpPr>
            <a:spLocks noChangeArrowheads="1"/>
          </p:cNvSpPr>
          <p:nvPr/>
        </p:nvSpPr>
        <p:spPr bwMode="auto">
          <a:xfrm>
            <a:off x="914400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1" name="Rectangle 63"/>
          <p:cNvSpPr>
            <a:spLocks noChangeArrowheads="1"/>
          </p:cNvSpPr>
          <p:nvPr/>
        </p:nvSpPr>
        <p:spPr bwMode="auto">
          <a:xfrm>
            <a:off x="91440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37953" name="Rectangle 65"/>
          <p:cNvSpPr>
            <a:spLocks noChangeArrowheads="1"/>
          </p:cNvSpPr>
          <p:nvPr/>
        </p:nvSpPr>
        <p:spPr bwMode="auto">
          <a:xfrm>
            <a:off x="1401763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4" name="Rectangle 66"/>
          <p:cNvSpPr>
            <a:spLocks noChangeArrowheads="1"/>
          </p:cNvSpPr>
          <p:nvPr/>
        </p:nvSpPr>
        <p:spPr bwMode="auto">
          <a:xfrm>
            <a:off x="1401763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37956" name="Rectangle 68"/>
          <p:cNvSpPr>
            <a:spLocks noChangeArrowheads="1"/>
          </p:cNvSpPr>
          <p:nvPr/>
        </p:nvSpPr>
        <p:spPr bwMode="auto">
          <a:xfrm>
            <a:off x="1889125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7" name="Rectangle 69"/>
          <p:cNvSpPr>
            <a:spLocks noChangeArrowheads="1"/>
          </p:cNvSpPr>
          <p:nvPr/>
        </p:nvSpPr>
        <p:spPr bwMode="auto">
          <a:xfrm>
            <a:off x="188912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37959" name="Rectangle 71"/>
          <p:cNvSpPr>
            <a:spLocks noChangeArrowheads="1"/>
          </p:cNvSpPr>
          <p:nvPr/>
        </p:nvSpPr>
        <p:spPr bwMode="auto">
          <a:xfrm>
            <a:off x="2376488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0" name="Rectangle 72"/>
          <p:cNvSpPr>
            <a:spLocks noChangeArrowheads="1"/>
          </p:cNvSpPr>
          <p:nvPr/>
        </p:nvSpPr>
        <p:spPr bwMode="auto">
          <a:xfrm>
            <a:off x="2376488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37962" name="Rectangle 74"/>
          <p:cNvSpPr>
            <a:spLocks noChangeArrowheads="1"/>
          </p:cNvSpPr>
          <p:nvPr/>
        </p:nvSpPr>
        <p:spPr bwMode="auto">
          <a:xfrm>
            <a:off x="2863850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3" name="Rectangle 75"/>
          <p:cNvSpPr>
            <a:spLocks noChangeArrowheads="1"/>
          </p:cNvSpPr>
          <p:nvPr/>
        </p:nvSpPr>
        <p:spPr bwMode="auto">
          <a:xfrm>
            <a:off x="286385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7965" name="Rectangle 77"/>
          <p:cNvSpPr>
            <a:spLocks noChangeArrowheads="1"/>
          </p:cNvSpPr>
          <p:nvPr/>
        </p:nvSpPr>
        <p:spPr bwMode="auto">
          <a:xfrm>
            <a:off x="3351213" y="5175250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6" name="Rectangle 78"/>
          <p:cNvSpPr>
            <a:spLocks noChangeArrowheads="1"/>
          </p:cNvSpPr>
          <p:nvPr/>
        </p:nvSpPr>
        <p:spPr bwMode="auto">
          <a:xfrm>
            <a:off x="3351213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7968" name="Rectangle 80"/>
          <p:cNvSpPr>
            <a:spLocks noChangeArrowheads="1"/>
          </p:cNvSpPr>
          <p:nvPr/>
        </p:nvSpPr>
        <p:spPr bwMode="auto">
          <a:xfrm>
            <a:off x="3838575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9" name="Rectangle 81"/>
          <p:cNvSpPr>
            <a:spLocks noChangeArrowheads="1"/>
          </p:cNvSpPr>
          <p:nvPr/>
        </p:nvSpPr>
        <p:spPr bwMode="auto">
          <a:xfrm>
            <a:off x="383857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7971" name="Rectangle 83"/>
          <p:cNvSpPr>
            <a:spLocks noChangeArrowheads="1"/>
          </p:cNvSpPr>
          <p:nvPr/>
        </p:nvSpPr>
        <p:spPr bwMode="auto">
          <a:xfrm>
            <a:off x="4325938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2" name="Rectangle 84"/>
          <p:cNvSpPr>
            <a:spLocks noChangeArrowheads="1"/>
          </p:cNvSpPr>
          <p:nvPr/>
        </p:nvSpPr>
        <p:spPr bwMode="auto">
          <a:xfrm>
            <a:off x="4325938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7974" name="Rectangle 86"/>
          <p:cNvSpPr>
            <a:spLocks noChangeArrowheads="1"/>
          </p:cNvSpPr>
          <p:nvPr/>
        </p:nvSpPr>
        <p:spPr bwMode="auto">
          <a:xfrm>
            <a:off x="4813300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5" name="Rectangle 87"/>
          <p:cNvSpPr>
            <a:spLocks noChangeArrowheads="1"/>
          </p:cNvSpPr>
          <p:nvPr/>
        </p:nvSpPr>
        <p:spPr bwMode="auto">
          <a:xfrm>
            <a:off x="4813300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977" name="Rectangle 89"/>
          <p:cNvSpPr>
            <a:spLocks noChangeArrowheads="1"/>
          </p:cNvSpPr>
          <p:nvPr/>
        </p:nvSpPr>
        <p:spPr bwMode="auto">
          <a:xfrm>
            <a:off x="5300663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8" name="Rectangle 90"/>
          <p:cNvSpPr>
            <a:spLocks noChangeArrowheads="1"/>
          </p:cNvSpPr>
          <p:nvPr/>
        </p:nvSpPr>
        <p:spPr bwMode="auto">
          <a:xfrm>
            <a:off x="5300663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980" name="Rectangle 92"/>
          <p:cNvSpPr>
            <a:spLocks noChangeArrowheads="1"/>
          </p:cNvSpPr>
          <p:nvPr/>
        </p:nvSpPr>
        <p:spPr bwMode="auto">
          <a:xfrm>
            <a:off x="5788025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81" name="Rectangle 93"/>
          <p:cNvSpPr>
            <a:spLocks noChangeArrowheads="1"/>
          </p:cNvSpPr>
          <p:nvPr/>
        </p:nvSpPr>
        <p:spPr bwMode="auto">
          <a:xfrm>
            <a:off x="5788025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983" name="Rectangle 95"/>
          <p:cNvSpPr>
            <a:spLocks noChangeArrowheads="1"/>
          </p:cNvSpPr>
          <p:nvPr/>
        </p:nvSpPr>
        <p:spPr bwMode="auto">
          <a:xfrm>
            <a:off x="6275388" y="5175250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84" name="Rectangle 96"/>
          <p:cNvSpPr>
            <a:spLocks noChangeArrowheads="1"/>
          </p:cNvSpPr>
          <p:nvPr/>
        </p:nvSpPr>
        <p:spPr bwMode="auto">
          <a:xfrm>
            <a:off x="6275388" y="4870450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4" name="Group 97"/>
          <p:cNvGrpSpPr>
            <a:grpSpLocks/>
          </p:cNvGrpSpPr>
          <p:nvPr/>
        </p:nvGrpSpPr>
        <p:grpSpPr bwMode="auto">
          <a:xfrm>
            <a:off x="3847571" y="5564717"/>
            <a:ext cx="2924175" cy="333375"/>
            <a:chOff x="3101" y="3292"/>
            <a:chExt cx="1842" cy="210"/>
          </a:xfrm>
        </p:grpSpPr>
        <p:sp>
          <p:nvSpPr>
            <p:cNvPr id="37986" name="Line 98"/>
            <p:cNvSpPr>
              <a:spLocks noChangeShapeType="1"/>
            </p:cNvSpPr>
            <p:nvPr/>
          </p:nvSpPr>
          <p:spPr bwMode="auto">
            <a:xfrm>
              <a:off x="3101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87" name="Text Box 99"/>
            <p:cNvSpPr txBox="1">
              <a:spLocks noChangeArrowheads="1"/>
            </p:cNvSpPr>
            <p:nvPr/>
          </p:nvSpPr>
          <p:spPr bwMode="auto">
            <a:xfrm>
              <a:off x="3808" y="3292"/>
              <a:ext cx="368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PPO</a:t>
              </a:r>
            </a:p>
          </p:txBody>
        </p:sp>
      </p:grpSp>
      <p:grpSp>
        <p:nvGrpSpPr>
          <p:cNvPr id="5" name="Group 100"/>
          <p:cNvGrpSpPr>
            <a:grpSpLocks/>
          </p:cNvGrpSpPr>
          <p:nvPr/>
        </p:nvGrpSpPr>
        <p:grpSpPr bwMode="auto">
          <a:xfrm>
            <a:off x="935037" y="5556250"/>
            <a:ext cx="2924175" cy="333375"/>
            <a:chOff x="1277" y="3292"/>
            <a:chExt cx="1842" cy="210"/>
          </a:xfrm>
        </p:grpSpPr>
        <p:sp>
          <p:nvSpPr>
            <p:cNvPr id="37989" name="Line 101"/>
            <p:cNvSpPr>
              <a:spLocks noChangeShapeType="1"/>
            </p:cNvSpPr>
            <p:nvPr/>
          </p:nvSpPr>
          <p:spPr bwMode="auto">
            <a:xfrm>
              <a:off x="1277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0" name="Text Box 102"/>
            <p:cNvSpPr txBox="1">
              <a:spLocks noChangeArrowheads="1"/>
            </p:cNvSpPr>
            <p:nvPr/>
          </p:nvSpPr>
          <p:spPr bwMode="auto">
            <a:xfrm>
              <a:off x="1984" y="3292"/>
              <a:ext cx="36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6" name="Group 103"/>
          <p:cNvGrpSpPr>
            <a:grpSpLocks/>
          </p:cNvGrpSpPr>
          <p:nvPr/>
        </p:nvGrpSpPr>
        <p:grpSpPr bwMode="auto">
          <a:xfrm>
            <a:off x="5767917" y="4516438"/>
            <a:ext cx="992188" cy="306388"/>
            <a:chOff x="4300" y="2637"/>
            <a:chExt cx="625" cy="193"/>
          </a:xfrm>
        </p:grpSpPr>
        <p:sp>
          <p:nvSpPr>
            <p:cNvPr id="37992" name="Line 104"/>
            <p:cNvSpPr>
              <a:spLocks noChangeShapeType="1"/>
            </p:cNvSpPr>
            <p:nvPr/>
          </p:nvSpPr>
          <p:spPr bwMode="auto">
            <a:xfrm>
              <a:off x="4300" y="2715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3" name="Text Box 105"/>
            <p:cNvSpPr txBox="1">
              <a:spLocks noChangeArrowheads="1"/>
            </p:cNvSpPr>
            <p:nvPr/>
          </p:nvSpPr>
          <p:spPr bwMode="auto">
            <a:xfrm>
              <a:off x="4486" y="2637"/>
              <a:ext cx="271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CO</a:t>
              </a:r>
            </a:p>
          </p:txBody>
        </p:sp>
      </p:grpSp>
      <p:grpSp>
        <p:nvGrpSpPr>
          <p:cNvPr id="7" name="Group 106"/>
          <p:cNvGrpSpPr>
            <a:grpSpLocks/>
          </p:cNvGrpSpPr>
          <p:nvPr/>
        </p:nvGrpSpPr>
        <p:grpSpPr bwMode="auto">
          <a:xfrm>
            <a:off x="3830108" y="4512734"/>
            <a:ext cx="1927225" cy="306388"/>
            <a:chOff x="3090" y="2624"/>
            <a:chExt cx="1214" cy="193"/>
          </a:xfrm>
        </p:grpSpPr>
        <p:sp>
          <p:nvSpPr>
            <p:cNvPr id="37995" name="Line 107"/>
            <p:cNvSpPr>
              <a:spLocks noChangeShapeType="1"/>
            </p:cNvSpPr>
            <p:nvPr/>
          </p:nvSpPr>
          <p:spPr bwMode="auto">
            <a:xfrm>
              <a:off x="3090" y="2702"/>
              <a:ext cx="1214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6" name="Text Box 108"/>
            <p:cNvSpPr txBox="1">
              <a:spLocks noChangeArrowheads="1"/>
            </p:cNvSpPr>
            <p:nvPr/>
          </p:nvSpPr>
          <p:spPr bwMode="auto">
            <a:xfrm>
              <a:off x="3629" y="2624"/>
              <a:ext cx="21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CI</a:t>
              </a:r>
            </a:p>
          </p:txBody>
        </p:sp>
      </p:grpSp>
      <p:grpSp>
        <p:nvGrpSpPr>
          <p:cNvPr id="8" name="Group 109"/>
          <p:cNvGrpSpPr>
            <a:grpSpLocks/>
          </p:cNvGrpSpPr>
          <p:nvPr/>
        </p:nvGrpSpPr>
        <p:grpSpPr bwMode="auto">
          <a:xfrm>
            <a:off x="914400" y="4516438"/>
            <a:ext cx="2894013" cy="306388"/>
            <a:chOff x="1248" y="2637"/>
            <a:chExt cx="1823" cy="193"/>
          </a:xfrm>
        </p:grpSpPr>
        <p:sp>
          <p:nvSpPr>
            <p:cNvPr id="37998" name="Line 110"/>
            <p:cNvSpPr>
              <a:spLocks noChangeShapeType="1"/>
            </p:cNvSpPr>
            <p:nvPr/>
          </p:nvSpPr>
          <p:spPr bwMode="auto">
            <a:xfrm>
              <a:off x="1248" y="2715"/>
              <a:ext cx="182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9" name="Text Box 111"/>
            <p:cNvSpPr txBox="1">
              <a:spLocks noChangeArrowheads="1"/>
            </p:cNvSpPr>
            <p:nvPr/>
          </p:nvSpPr>
          <p:spPr bwMode="auto">
            <a:xfrm>
              <a:off x="2098" y="2637"/>
              <a:ext cx="24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CT</a:t>
              </a:r>
            </a:p>
          </p:txBody>
        </p:sp>
      </p:grpSp>
      <p:sp>
        <p:nvSpPr>
          <p:cNvPr id="38001" name="Text Box 113"/>
          <p:cNvSpPr txBox="1">
            <a:spLocks noChangeArrowheads="1"/>
          </p:cNvSpPr>
          <p:nvPr/>
        </p:nvSpPr>
        <p:spPr bwMode="auto">
          <a:xfrm>
            <a:off x="7307262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2" name="Text Box 114"/>
          <p:cNvSpPr txBox="1">
            <a:spLocks noChangeArrowheads="1"/>
          </p:cNvSpPr>
          <p:nvPr/>
        </p:nvSpPr>
        <p:spPr bwMode="auto">
          <a:xfrm>
            <a:off x="6819900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3" name="Text Box 115"/>
          <p:cNvSpPr txBox="1">
            <a:spLocks noChangeArrowheads="1"/>
          </p:cNvSpPr>
          <p:nvPr/>
        </p:nvSpPr>
        <p:spPr bwMode="auto">
          <a:xfrm>
            <a:off x="6334125" y="2447899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4" name="Text Box 116"/>
          <p:cNvSpPr txBox="1">
            <a:spLocks noChangeArrowheads="1"/>
          </p:cNvSpPr>
          <p:nvPr/>
        </p:nvSpPr>
        <p:spPr bwMode="auto">
          <a:xfrm>
            <a:off x="5846762" y="2447899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05" name="Text Box 117"/>
          <p:cNvSpPr txBox="1">
            <a:spLocks noChangeArrowheads="1"/>
          </p:cNvSpPr>
          <p:nvPr/>
        </p:nvSpPr>
        <p:spPr bwMode="auto">
          <a:xfrm>
            <a:off x="5360987" y="2447899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6" name="Text Box 118"/>
          <p:cNvSpPr txBox="1">
            <a:spLocks noChangeArrowheads="1"/>
          </p:cNvSpPr>
          <p:nvPr/>
        </p:nvSpPr>
        <p:spPr bwMode="auto">
          <a:xfrm>
            <a:off x="4873625" y="2447899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solidFill>
                  <a:srgbClr val="C00000"/>
                </a:solidFill>
                <a:latin typeface="Calibri" pitchFamily="34" charset="0"/>
              </a:rPr>
              <a:t>1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7" name="Text Box 119"/>
          <p:cNvSpPr txBox="1">
            <a:spLocks noChangeArrowheads="1"/>
          </p:cNvSpPr>
          <p:nvPr/>
        </p:nvSpPr>
        <p:spPr bwMode="auto">
          <a:xfrm>
            <a:off x="4387850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8" name="Text Box 120"/>
          <p:cNvSpPr txBox="1">
            <a:spLocks noChangeArrowheads="1"/>
          </p:cNvSpPr>
          <p:nvPr/>
        </p:nvSpPr>
        <p:spPr bwMode="auto">
          <a:xfrm>
            <a:off x="3900487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09" name="Text Box 121"/>
          <p:cNvSpPr txBox="1">
            <a:spLocks noChangeArrowheads="1"/>
          </p:cNvSpPr>
          <p:nvPr/>
        </p:nvSpPr>
        <p:spPr bwMode="auto">
          <a:xfrm>
            <a:off x="3414712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0" name="Text Box 122"/>
          <p:cNvSpPr txBox="1">
            <a:spLocks noChangeArrowheads="1"/>
          </p:cNvSpPr>
          <p:nvPr/>
        </p:nvSpPr>
        <p:spPr bwMode="auto">
          <a:xfrm>
            <a:off x="2927350" y="2449487"/>
            <a:ext cx="209353" cy="3382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8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1" name="Text Box 123"/>
          <p:cNvSpPr txBox="1">
            <a:spLocks noChangeArrowheads="1"/>
          </p:cNvSpPr>
          <p:nvPr/>
        </p:nvSpPr>
        <p:spPr bwMode="auto">
          <a:xfrm>
            <a:off x="2441575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2" name="Text Box 124"/>
          <p:cNvSpPr txBox="1">
            <a:spLocks noChangeArrowheads="1"/>
          </p:cNvSpPr>
          <p:nvPr/>
        </p:nvSpPr>
        <p:spPr bwMode="auto">
          <a:xfrm>
            <a:off x="1954212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3" name="Text Box 125"/>
          <p:cNvSpPr txBox="1">
            <a:spLocks noChangeArrowheads="1"/>
          </p:cNvSpPr>
          <p:nvPr/>
        </p:nvSpPr>
        <p:spPr bwMode="auto">
          <a:xfrm>
            <a:off x="1468437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4" name="Text Box 126"/>
          <p:cNvSpPr txBox="1">
            <a:spLocks noChangeArrowheads="1"/>
          </p:cNvSpPr>
          <p:nvPr/>
        </p:nvSpPr>
        <p:spPr bwMode="auto">
          <a:xfrm>
            <a:off x="982662" y="2449487"/>
            <a:ext cx="209550" cy="3381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16" name="Text Box 128"/>
          <p:cNvSpPr txBox="1">
            <a:spLocks noChangeArrowheads="1"/>
          </p:cNvSpPr>
          <p:nvPr/>
        </p:nvSpPr>
        <p:spPr bwMode="auto">
          <a:xfrm>
            <a:off x="1143000" y="3437965"/>
            <a:ext cx="499497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0x00</a:t>
            </a:r>
          </a:p>
        </p:txBody>
      </p:sp>
      <p:sp>
        <p:nvSpPr>
          <p:cNvPr id="38017" name="Text Box 129"/>
          <p:cNvSpPr txBox="1">
            <a:spLocks noChangeArrowheads="1"/>
          </p:cNvSpPr>
          <p:nvPr/>
        </p:nvSpPr>
        <p:spPr bwMode="auto">
          <a:xfrm>
            <a:off x="2588682" y="3437965"/>
            <a:ext cx="196529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0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18" name="Text Box 130"/>
          <p:cNvSpPr txBox="1">
            <a:spLocks noChangeArrowheads="1"/>
          </p:cNvSpPr>
          <p:nvPr/>
        </p:nvSpPr>
        <p:spPr bwMode="auto">
          <a:xfrm>
            <a:off x="3454401" y="3437965"/>
            <a:ext cx="499497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0x00</a:t>
            </a:r>
          </a:p>
        </p:txBody>
      </p:sp>
      <p:sp>
        <p:nvSpPr>
          <p:cNvPr id="38019" name="Text Box 131"/>
          <p:cNvSpPr txBox="1">
            <a:spLocks noChangeArrowheads="1"/>
          </p:cNvSpPr>
          <p:nvPr/>
        </p:nvSpPr>
        <p:spPr bwMode="auto">
          <a:xfrm>
            <a:off x="5142732" y="3437939"/>
            <a:ext cx="226985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70C0"/>
                </a:solidFill>
                <a:latin typeface="Calibri" pitchFamily="34" charset="0"/>
              </a:rPr>
              <a:t>N</a:t>
            </a:r>
            <a:endParaRPr lang="en-GB" sz="16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38021" name="Text Box 133"/>
          <p:cNvSpPr txBox="1">
            <a:spLocks noChangeArrowheads="1"/>
          </p:cNvSpPr>
          <p:nvPr/>
        </p:nvSpPr>
        <p:spPr bwMode="auto">
          <a:xfrm>
            <a:off x="6781800" y="3437965"/>
            <a:ext cx="227012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C00000"/>
                </a:solidFill>
                <a:latin typeface="Calibri" pitchFamily="34" charset="0"/>
              </a:rPr>
              <a:t>N</a:t>
            </a:r>
            <a:endParaRPr lang="en-GB" sz="1600" b="1" dirty="0">
              <a:solidFill>
                <a:srgbClr val="C00000"/>
              </a:solidFill>
              <a:latin typeface="Calibri" pitchFamily="34" charset="0"/>
            </a:endParaRPr>
          </a:p>
        </p:txBody>
      </p:sp>
      <p:sp>
        <p:nvSpPr>
          <p:cNvPr id="38022" name="Text Box 134"/>
          <p:cNvSpPr txBox="1">
            <a:spLocks noChangeArrowheads="1"/>
          </p:cNvSpPr>
          <p:nvPr/>
        </p:nvSpPr>
        <p:spPr bwMode="auto">
          <a:xfrm>
            <a:off x="7746470" y="3437965"/>
            <a:ext cx="499497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FFC000"/>
                </a:solidFill>
                <a:latin typeface="Calibri" pitchFamily="34" charset="0"/>
              </a:rPr>
              <a:t>0x28</a:t>
            </a:r>
          </a:p>
        </p:txBody>
      </p:sp>
      <p:grpSp>
        <p:nvGrpSpPr>
          <p:cNvPr id="9" name="Group 135"/>
          <p:cNvGrpSpPr>
            <a:grpSpLocks/>
          </p:cNvGrpSpPr>
          <p:nvPr/>
        </p:nvGrpSpPr>
        <p:grpSpPr bwMode="auto">
          <a:xfrm>
            <a:off x="1058333" y="5173133"/>
            <a:ext cx="5576888" cy="339725"/>
            <a:chOff x="1344" y="3030"/>
            <a:chExt cx="3513" cy="214"/>
          </a:xfrm>
        </p:grpSpPr>
        <p:sp>
          <p:nvSpPr>
            <p:cNvPr id="38024" name="Text Box 136"/>
            <p:cNvSpPr txBox="1">
              <a:spLocks noChangeArrowheads="1"/>
            </p:cNvSpPr>
            <p:nvPr/>
          </p:nvSpPr>
          <p:spPr bwMode="auto">
            <a:xfrm>
              <a:off x="4725" y="3031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5" name="Text Box 137"/>
            <p:cNvSpPr txBox="1">
              <a:spLocks noChangeArrowheads="1"/>
            </p:cNvSpPr>
            <p:nvPr/>
          </p:nvSpPr>
          <p:spPr bwMode="auto">
            <a:xfrm>
              <a:off x="4417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6" name="Text Box 138"/>
            <p:cNvSpPr txBox="1">
              <a:spLocks noChangeArrowheads="1"/>
            </p:cNvSpPr>
            <p:nvPr/>
          </p:nvSpPr>
          <p:spPr bwMode="auto">
            <a:xfrm>
              <a:off x="3802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7" name="Text Box 139"/>
            <p:cNvSpPr txBox="1">
              <a:spLocks noChangeArrowheads="1"/>
            </p:cNvSpPr>
            <p:nvPr/>
          </p:nvSpPr>
          <p:spPr bwMode="auto">
            <a:xfrm>
              <a:off x="2880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28" name="Text Box 140"/>
            <p:cNvSpPr txBox="1">
              <a:spLocks noChangeArrowheads="1"/>
            </p:cNvSpPr>
            <p:nvPr/>
          </p:nvSpPr>
          <p:spPr bwMode="auto">
            <a:xfrm>
              <a:off x="2573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9" name="Text Box 141"/>
            <p:cNvSpPr txBox="1">
              <a:spLocks noChangeArrowheads="1"/>
            </p:cNvSpPr>
            <p:nvPr/>
          </p:nvSpPr>
          <p:spPr bwMode="auto">
            <a:xfrm>
              <a:off x="2265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30" name="Text Box 142"/>
            <p:cNvSpPr txBox="1">
              <a:spLocks noChangeArrowheads="1"/>
            </p:cNvSpPr>
            <p:nvPr/>
          </p:nvSpPr>
          <p:spPr bwMode="auto">
            <a:xfrm>
              <a:off x="1651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31" name="Text Box 143"/>
            <p:cNvSpPr txBox="1">
              <a:spLocks noChangeArrowheads="1"/>
            </p:cNvSpPr>
            <p:nvPr/>
          </p:nvSpPr>
          <p:spPr bwMode="auto">
            <a:xfrm>
              <a:off x="4110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32" name="Text Box 144"/>
            <p:cNvSpPr txBox="1">
              <a:spLocks noChangeArrowheads="1"/>
            </p:cNvSpPr>
            <p:nvPr/>
          </p:nvSpPr>
          <p:spPr bwMode="auto">
            <a:xfrm>
              <a:off x="3495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33" name="Text Box 145"/>
            <p:cNvSpPr txBox="1">
              <a:spLocks noChangeArrowheads="1"/>
            </p:cNvSpPr>
            <p:nvPr/>
          </p:nvSpPr>
          <p:spPr bwMode="auto">
            <a:xfrm>
              <a:off x="3188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34" name="Text Box 146"/>
            <p:cNvSpPr txBox="1">
              <a:spLocks noChangeArrowheads="1"/>
            </p:cNvSpPr>
            <p:nvPr/>
          </p:nvSpPr>
          <p:spPr bwMode="auto">
            <a:xfrm>
              <a:off x="1957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8035" name="Text Box 147"/>
            <p:cNvSpPr txBox="1">
              <a:spLocks noChangeArrowheads="1"/>
            </p:cNvSpPr>
            <p:nvPr/>
          </p:nvSpPr>
          <p:spPr bwMode="auto">
            <a:xfrm>
              <a:off x="1344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</p:grpSp>
      <p:sp>
        <p:nvSpPr>
          <p:cNvPr id="38037" name="Text Box 149"/>
          <p:cNvSpPr txBox="1">
            <a:spLocks noChangeArrowheads="1"/>
          </p:cNvSpPr>
          <p:nvPr/>
        </p:nvSpPr>
        <p:spPr bwMode="auto">
          <a:xfrm>
            <a:off x="1352551" y="5992801"/>
            <a:ext cx="196850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38" name="Text Box 150"/>
          <p:cNvSpPr txBox="1">
            <a:spLocks noChangeArrowheads="1"/>
          </p:cNvSpPr>
          <p:nvPr/>
        </p:nvSpPr>
        <p:spPr bwMode="auto">
          <a:xfrm>
            <a:off x="2271712" y="5992801"/>
            <a:ext cx="395301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0x8</a:t>
            </a:r>
          </a:p>
        </p:txBody>
      </p:sp>
      <p:sp>
        <p:nvSpPr>
          <p:cNvPr id="38039" name="Text Box 151"/>
          <p:cNvSpPr txBox="1">
            <a:spLocks noChangeArrowheads="1"/>
          </p:cNvSpPr>
          <p:nvPr/>
        </p:nvSpPr>
        <p:spPr bwMode="auto">
          <a:xfrm>
            <a:off x="3259139" y="5992801"/>
            <a:ext cx="499497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0x28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7232246" y="4327689"/>
            <a:ext cx="1835554" cy="2454111"/>
            <a:chOff x="-2376488" y="2585718"/>
            <a:chExt cx="2085974" cy="2788920"/>
          </a:xfrm>
        </p:grpSpPr>
        <p:sp>
          <p:nvSpPr>
            <p:cNvPr id="119" name="Rectangle 7"/>
            <p:cNvSpPr>
              <a:spLocks noChangeArrowheads="1"/>
            </p:cNvSpPr>
            <p:nvPr/>
          </p:nvSpPr>
          <p:spPr bwMode="auto">
            <a:xfrm>
              <a:off x="-990600" y="5050789"/>
              <a:ext cx="692150" cy="307975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10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20" name="Rectangle 8"/>
            <p:cNvSpPr>
              <a:spLocks noChangeArrowheads="1"/>
            </p:cNvSpPr>
            <p:nvPr/>
          </p:nvSpPr>
          <p:spPr bwMode="auto">
            <a:xfrm>
              <a:off x="-1682750" y="5050789"/>
              <a:ext cx="692150" cy="307975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10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21" name="Rectangle 9"/>
            <p:cNvSpPr>
              <a:spLocks noChangeArrowheads="1"/>
            </p:cNvSpPr>
            <p:nvPr/>
          </p:nvSpPr>
          <p:spPr bwMode="auto">
            <a:xfrm>
              <a:off x="-2376488" y="5050789"/>
              <a:ext cx="693738" cy="307975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10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990000"/>
                  </a:solidFill>
                  <a:latin typeface="Calibri" pitchFamily="34" charset="0"/>
                </a:rPr>
                <a:t>07</a:t>
              </a:r>
            </a:p>
          </p:txBody>
        </p:sp>
        <p:sp>
          <p:nvSpPr>
            <p:cNvPr id="122" name="Rectangle 13"/>
            <p:cNvSpPr>
              <a:spLocks noChangeArrowheads="1"/>
            </p:cNvSpPr>
            <p:nvPr/>
          </p:nvSpPr>
          <p:spPr bwMode="auto">
            <a:xfrm>
              <a:off x="-990600" y="4744401"/>
              <a:ext cx="692150" cy="307975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10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23" name="Rectangle 14"/>
            <p:cNvSpPr>
              <a:spLocks noChangeArrowheads="1"/>
            </p:cNvSpPr>
            <p:nvPr/>
          </p:nvSpPr>
          <p:spPr bwMode="auto">
            <a:xfrm>
              <a:off x="-1682750" y="4744401"/>
              <a:ext cx="692150" cy="307975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10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24" name="Rectangle 15"/>
            <p:cNvSpPr>
              <a:spLocks noChangeArrowheads="1"/>
            </p:cNvSpPr>
            <p:nvPr/>
          </p:nvSpPr>
          <p:spPr bwMode="auto">
            <a:xfrm>
              <a:off x="-2376488" y="4744401"/>
              <a:ext cx="693738" cy="307975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10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990000"/>
                  </a:solidFill>
                  <a:latin typeface="Calibri" pitchFamily="34" charset="0"/>
                </a:rPr>
                <a:t>06</a:t>
              </a:r>
            </a:p>
          </p:txBody>
        </p:sp>
        <p:sp>
          <p:nvSpPr>
            <p:cNvPr id="125" name="Rectangle 19"/>
            <p:cNvSpPr>
              <a:spLocks noChangeArrowheads="1"/>
            </p:cNvSpPr>
            <p:nvPr/>
          </p:nvSpPr>
          <p:spPr bwMode="auto">
            <a:xfrm>
              <a:off x="-990600" y="4438014"/>
              <a:ext cx="692150" cy="307975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10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26" name="Rectangle 20"/>
            <p:cNvSpPr>
              <a:spLocks noChangeArrowheads="1"/>
            </p:cNvSpPr>
            <p:nvPr/>
          </p:nvSpPr>
          <p:spPr bwMode="auto">
            <a:xfrm>
              <a:off x="-1682750" y="4438014"/>
              <a:ext cx="692150" cy="307975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10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16</a:t>
              </a:r>
            </a:p>
          </p:txBody>
        </p:sp>
        <p:sp>
          <p:nvSpPr>
            <p:cNvPr id="127" name="Rectangle 21"/>
            <p:cNvSpPr>
              <a:spLocks noChangeArrowheads="1"/>
            </p:cNvSpPr>
            <p:nvPr/>
          </p:nvSpPr>
          <p:spPr bwMode="auto">
            <a:xfrm>
              <a:off x="-2376488" y="4438014"/>
              <a:ext cx="693738" cy="307975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10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990000"/>
                  </a:solidFill>
                  <a:latin typeface="Calibri" pitchFamily="34" charset="0"/>
                </a:rPr>
                <a:t>05</a:t>
              </a:r>
            </a:p>
          </p:txBody>
        </p:sp>
        <p:sp>
          <p:nvSpPr>
            <p:cNvPr id="128" name="Rectangle 25"/>
            <p:cNvSpPr>
              <a:spLocks noChangeArrowheads="1"/>
            </p:cNvSpPr>
            <p:nvPr/>
          </p:nvSpPr>
          <p:spPr bwMode="auto">
            <a:xfrm>
              <a:off x="-990600" y="4130039"/>
              <a:ext cx="692150" cy="307975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10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29" name="Rectangle 26"/>
            <p:cNvSpPr>
              <a:spLocks noChangeArrowheads="1"/>
            </p:cNvSpPr>
            <p:nvPr/>
          </p:nvSpPr>
          <p:spPr bwMode="auto">
            <a:xfrm>
              <a:off x="-1682750" y="4130039"/>
              <a:ext cx="692150" cy="307975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10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30" name="Rectangle 27"/>
            <p:cNvSpPr>
              <a:spLocks noChangeArrowheads="1"/>
            </p:cNvSpPr>
            <p:nvPr/>
          </p:nvSpPr>
          <p:spPr bwMode="auto">
            <a:xfrm>
              <a:off x="-2376488" y="4130039"/>
              <a:ext cx="693738" cy="307975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10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990000"/>
                  </a:solidFill>
                  <a:latin typeface="Calibri" pitchFamily="34" charset="0"/>
                </a:rPr>
                <a:t>04</a:t>
              </a:r>
            </a:p>
          </p:txBody>
        </p:sp>
        <p:sp>
          <p:nvSpPr>
            <p:cNvPr id="131" name="Rectangle 31"/>
            <p:cNvSpPr>
              <a:spLocks noChangeArrowheads="1"/>
            </p:cNvSpPr>
            <p:nvPr/>
          </p:nvSpPr>
          <p:spPr bwMode="auto">
            <a:xfrm>
              <a:off x="-990600" y="3822064"/>
              <a:ext cx="692150" cy="307975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10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32" name="Rectangle 32"/>
            <p:cNvSpPr>
              <a:spLocks noChangeArrowheads="1"/>
            </p:cNvSpPr>
            <p:nvPr/>
          </p:nvSpPr>
          <p:spPr bwMode="auto">
            <a:xfrm>
              <a:off x="-1682750" y="3822064"/>
              <a:ext cx="692150" cy="307975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10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02</a:t>
              </a:r>
            </a:p>
          </p:txBody>
        </p:sp>
        <p:sp>
          <p:nvSpPr>
            <p:cNvPr id="133" name="Rectangle 33"/>
            <p:cNvSpPr>
              <a:spLocks noChangeArrowheads="1"/>
            </p:cNvSpPr>
            <p:nvPr/>
          </p:nvSpPr>
          <p:spPr bwMode="auto">
            <a:xfrm>
              <a:off x="-2376488" y="3822064"/>
              <a:ext cx="693738" cy="307975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10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990000"/>
                  </a:solidFill>
                  <a:latin typeface="Calibri" pitchFamily="34" charset="0"/>
                </a:rPr>
                <a:t>03</a:t>
              </a:r>
            </a:p>
          </p:txBody>
        </p:sp>
        <p:sp>
          <p:nvSpPr>
            <p:cNvPr id="134" name="Rectangle 37"/>
            <p:cNvSpPr>
              <a:spLocks noChangeArrowheads="1"/>
            </p:cNvSpPr>
            <p:nvPr/>
          </p:nvSpPr>
          <p:spPr bwMode="auto">
            <a:xfrm>
              <a:off x="-990600" y="3515676"/>
              <a:ext cx="692150" cy="307975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10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35" name="Rectangle 38"/>
            <p:cNvSpPr>
              <a:spLocks noChangeArrowheads="1"/>
            </p:cNvSpPr>
            <p:nvPr/>
          </p:nvSpPr>
          <p:spPr bwMode="auto">
            <a:xfrm>
              <a:off x="-1682750" y="3515676"/>
              <a:ext cx="692150" cy="307975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10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33</a:t>
              </a:r>
            </a:p>
          </p:txBody>
        </p:sp>
        <p:sp>
          <p:nvSpPr>
            <p:cNvPr id="136" name="Rectangle 39"/>
            <p:cNvSpPr>
              <a:spLocks noChangeArrowheads="1"/>
            </p:cNvSpPr>
            <p:nvPr/>
          </p:nvSpPr>
          <p:spPr bwMode="auto">
            <a:xfrm>
              <a:off x="-2376488" y="3515676"/>
              <a:ext cx="693738" cy="307975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10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990000"/>
                  </a:solidFill>
                  <a:latin typeface="Calibri" pitchFamily="34" charset="0"/>
                </a:rPr>
                <a:t>02</a:t>
              </a:r>
            </a:p>
          </p:txBody>
        </p:sp>
        <p:sp>
          <p:nvSpPr>
            <p:cNvPr id="137" name="Rectangle 43"/>
            <p:cNvSpPr>
              <a:spLocks noChangeArrowheads="1"/>
            </p:cNvSpPr>
            <p:nvPr/>
          </p:nvSpPr>
          <p:spPr bwMode="auto">
            <a:xfrm>
              <a:off x="-990600" y="3209289"/>
              <a:ext cx="692150" cy="307975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10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38" name="Rectangle 44"/>
            <p:cNvSpPr>
              <a:spLocks noChangeArrowheads="1"/>
            </p:cNvSpPr>
            <p:nvPr/>
          </p:nvSpPr>
          <p:spPr bwMode="auto">
            <a:xfrm>
              <a:off x="-1682750" y="3209289"/>
              <a:ext cx="692150" cy="307975"/>
            </a:xfrm>
            <a:prstGeom prst="rect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10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39" name="Rectangle 45"/>
            <p:cNvSpPr>
              <a:spLocks noChangeArrowheads="1"/>
            </p:cNvSpPr>
            <p:nvPr/>
          </p:nvSpPr>
          <p:spPr bwMode="auto">
            <a:xfrm>
              <a:off x="-2376488" y="3209289"/>
              <a:ext cx="693738" cy="307975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10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990000"/>
                  </a:solidFill>
                  <a:latin typeface="Calibri" pitchFamily="34" charset="0"/>
                </a:rPr>
                <a:t>01</a:t>
              </a:r>
            </a:p>
          </p:txBody>
        </p:sp>
        <p:sp>
          <p:nvSpPr>
            <p:cNvPr id="140" name="Rectangle 49"/>
            <p:cNvSpPr>
              <a:spLocks noChangeArrowheads="1"/>
            </p:cNvSpPr>
            <p:nvPr/>
          </p:nvSpPr>
          <p:spPr bwMode="auto">
            <a:xfrm>
              <a:off x="-990600" y="2901314"/>
              <a:ext cx="692150" cy="307975"/>
            </a:xfrm>
            <a:prstGeom prst="rect">
              <a:avLst/>
            </a:prstGeom>
            <a:solidFill>
              <a:srgbClr val="F6D2D2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10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41" name="Rectangle 50"/>
            <p:cNvSpPr>
              <a:spLocks noChangeArrowheads="1"/>
            </p:cNvSpPr>
            <p:nvPr/>
          </p:nvSpPr>
          <p:spPr bwMode="auto">
            <a:xfrm>
              <a:off x="-1682750" y="2901314"/>
              <a:ext cx="692150" cy="307975"/>
            </a:xfrm>
            <a:prstGeom prst="rect">
              <a:avLst/>
            </a:prstGeom>
            <a:solidFill>
              <a:srgbClr val="FFC000"/>
            </a:solidFill>
            <a:ln w="9525">
              <a:solidFill>
                <a:srgbClr val="FFC000"/>
              </a:solidFill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10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</a:rPr>
                <a:t>28</a:t>
              </a:r>
            </a:p>
          </p:txBody>
        </p:sp>
        <p:sp>
          <p:nvSpPr>
            <p:cNvPr id="142" name="Rectangle 51"/>
            <p:cNvSpPr>
              <a:spLocks noChangeArrowheads="1"/>
            </p:cNvSpPr>
            <p:nvPr/>
          </p:nvSpPr>
          <p:spPr bwMode="auto">
            <a:xfrm>
              <a:off x="-2376488" y="2901314"/>
              <a:ext cx="693738" cy="307975"/>
            </a:xfrm>
            <a:prstGeom prst="rect">
              <a:avLst/>
            </a:prstGeom>
            <a:solidFill>
              <a:srgbClr val="F6D2D2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10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rgbClr val="990000"/>
                  </a:solidFill>
                  <a:latin typeface="Calibri" pitchFamily="34" charset="0"/>
                </a:rPr>
                <a:t>00</a:t>
              </a:r>
            </a:p>
          </p:txBody>
        </p:sp>
        <p:sp>
          <p:nvSpPr>
            <p:cNvPr id="143" name="Rectangle 55"/>
            <p:cNvSpPr>
              <a:spLocks noChangeArrowheads="1"/>
            </p:cNvSpPr>
            <p:nvPr/>
          </p:nvSpPr>
          <p:spPr bwMode="auto">
            <a:xfrm>
              <a:off x="-990600" y="2594926"/>
              <a:ext cx="692150" cy="3063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10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144" name="Rectangle 56"/>
            <p:cNvSpPr>
              <a:spLocks noChangeArrowheads="1"/>
            </p:cNvSpPr>
            <p:nvPr/>
          </p:nvSpPr>
          <p:spPr bwMode="auto">
            <a:xfrm>
              <a:off x="-1682750" y="2594926"/>
              <a:ext cx="692150" cy="3063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10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i="1" dirty="0">
                  <a:solidFill>
                    <a:srgbClr val="990000"/>
                  </a:solidFill>
                  <a:latin typeface="Calibri" pitchFamily="34" charset="0"/>
                </a:rPr>
                <a:t>PPN</a:t>
              </a:r>
            </a:p>
          </p:txBody>
        </p:sp>
        <p:sp>
          <p:nvSpPr>
            <p:cNvPr id="145" name="Rectangle 57"/>
            <p:cNvSpPr>
              <a:spLocks noChangeArrowheads="1"/>
            </p:cNvSpPr>
            <p:nvPr/>
          </p:nvSpPr>
          <p:spPr bwMode="auto">
            <a:xfrm>
              <a:off x="-2376488" y="2594926"/>
              <a:ext cx="693738" cy="306388"/>
            </a:xfrm>
            <a:prstGeom prst="rect">
              <a:avLst/>
            </a:prstGeom>
            <a:solidFill>
              <a:schemeClr val="bg2">
                <a:lumMod val="20000"/>
                <a:lumOff val="80000"/>
              </a:schemeClr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10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i="1" dirty="0">
                  <a:solidFill>
                    <a:srgbClr val="990000"/>
                  </a:solidFill>
                  <a:latin typeface="Calibri" pitchFamily="34" charset="0"/>
                </a:rPr>
                <a:t>VPN</a:t>
              </a:r>
            </a:p>
          </p:txBody>
        </p:sp>
        <p:sp>
          <p:nvSpPr>
            <p:cNvPr id="146" name="Line 58"/>
            <p:cNvSpPr>
              <a:spLocks noChangeShapeType="1"/>
            </p:cNvSpPr>
            <p:nvPr/>
          </p:nvSpPr>
          <p:spPr bwMode="auto">
            <a:xfrm>
              <a:off x="-2376488" y="2901314"/>
              <a:ext cx="2075688" cy="1588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7" name="Line 59"/>
            <p:cNvSpPr>
              <a:spLocks noChangeShapeType="1"/>
            </p:cNvSpPr>
            <p:nvPr/>
          </p:nvSpPr>
          <p:spPr bwMode="auto">
            <a:xfrm>
              <a:off x="-2376488" y="3209289"/>
              <a:ext cx="2075688" cy="1588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8" name="Line 60"/>
            <p:cNvSpPr>
              <a:spLocks noChangeShapeType="1"/>
            </p:cNvSpPr>
            <p:nvPr/>
          </p:nvSpPr>
          <p:spPr bwMode="auto">
            <a:xfrm>
              <a:off x="-2376488" y="3518849"/>
              <a:ext cx="2075688" cy="1588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49" name="Line 61"/>
            <p:cNvSpPr>
              <a:spLocks noChangeShapeType="1"/>
            </p:cNvSpPr>
            <p:nvPr/>
          </p:nvSpPr>
          <p:spPr bwMode="auto">
            <a:xfrm>
              <a:off x="-2376488" y="3822064"/>
              <a:ext cx="2075688" cy="1588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0" name="Line 62"/>
            <p:cNvSpPr>
              <a:spLocks noChangeShapeType="1"/>
            </p:cNvSpPr>
            <p:nvPr/>
          </p:nvSpPr>
          <p:spPr bwMode="auto">
            <a:xfrm>
              <a:off x="-2376488" y="4130039"/>
              <a:ext cx="2075688" cy="1588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1" name="Line 63"/>
            <p:cNvSpPr>
              <a:spLocks noChangeShapeType="1"/>
            </p:cNvSpPr>
            <p:nvPr/>
          </p:nvSpPr>
          <p:spPr bwMode="auto">
            <a:xfrm>
              <a:off x="-2376488" y="4441716"/>
              <a:ext cx="2075688" cy="1588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2" name="Line 64"/>
            <p:cNvSpPr>
              <a:spLocks noChangeShapeType="1"/>
            </p:cNvSpPr>
            <p:nvPr/>
          </p:nvSpPr>
          <p:spPr bwMode="auto">
            <a:xfrm>
              <a:off x="-2376488" y="4744401"/>
              <a:ext cx="2075688" cy="1588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3" name="Line 65"/>
            <p:cNvSpPr>
              <a:spLocks noChangeShapeType="1"/>
            </p:cNvSpPr>
            <p:nvPr/>
          </p:nvSpPr>
          <p:spPr bwMode="auto">
            <a:xfrm>
              <a:off x="-2376488" y="5050789"/>
              <a:ext cx="2075688" cy="1588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4" name="Line 66"/>
            <p:cNvSpPr>
              <a:spLocks noChangeShapeType="1"/>
            </p:cNvSpPr>
            <p:nvPr/>
          </p:nvSpPr>
          <p:spPr bwMode="auto">
            <a:xfrm>
              <a:off x="-1692276" y="2594926"/>
              <a:ext cx="1588" cy="2763838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5" name="Line 67"/>
            <p:cNvSpPr>
              <a:spLocks noChangeShapeType="1"/>
            </p:cNvSpPr>
            <p:nvPr/>
          </p:nvSpPr>
          <p:spPr bwMode="auto">
            <a:xfrm>
              <a:off x="-990600" y="2594926"/>
              <a:ext cx="1588" cy="2763838"/>
            </a:xfrm>
            <a:prstGeom prst="line">
              <a:avLst/>
            </a:prstGeom>
            <a:no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6" name="Line 70"/>
            <p:cNvSpPr>
              <a:spLocks noChangeShapeType="1"/>
            </p:cNvSpPr>
            <p:nvPr/>
          </p:nvSpPr>
          <p:spPr bwMode="auto">
            <a:xfrm>
              <a:off x="-2376488" y="2594926"/>
              <a:ext cx="1588" cy="2763838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7" name="Line 72"/>
            <p:cNvSpPr>
              <a:spLocks noChangeShapeType="1"/>
            </p:cNvSpPr>
            <p:nvPr/>
          </p:nvSpPr>
          <p:spPr bwMode="auto">
            <a:xfrm>
              <a:off x="-2376488" y="2594926"/>
              <a:ext cx="2075688" cy="1588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8" name="Line 74"/>
            <p:cNvSpPr>
              <a:spLocks noChangeShapeType="1"/>
            </p:cNvSpPr>
            <p:nvPr/>
          </p:nvSpPr>
          <p:spPr bwMode="auto">
            <a:xfrm>
              <a:off x="-2376488" y="5358764"/>
              <a:ext cx="2075688" cy="1588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159" name="Line 70"/>
            <p:cNvSpPr>
              <a:spLocks noChangeShapeType="1"/>
            </p:cNvSpPr>
            <p:nvPr/>
          </p:nvSpPr>
          <p:spPr bwMode="auto">
            <a:xfrm>
              <a:off x="-292102" y="2585718"/>
              <a:ext cx="1588" cy="2788920"/>
            </a:xfrm>
            <a:prstGeom prst="line">
              <a:avLst/>
            </a:prstGeom>
            <a:noFill/>
            <a:ln w="127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7167808" y="4018003"/>
            <a:ext cx="11789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Page table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37950" grpId="0" animBg="1"/>
      <p:bldP spid="37951" grpId="0"/>
      <p:bldP spid="37953" grpId="0" animBg="1"/>
      <p:bldP spid="37954" grpId="0"/>
      <p:bldP spid="37956" grpId="0" animBg="1"/>
      <p:bldP spid="37957" grpId="0"/>
      <p:bldP spid="37959" grpId="0" animBg="1"/>
      <p:bldP spid="37960" grpId="0"/>
      <p:bldP spid="37962" grpId="0" animBg="1"/>
      <p:bldP spid="37963" grpId="0"/>
      <p:bldP spid="37965" grpId="0" animBg="1"/>
      <p:bldP spid="37966" grpId="0"/>
      <p:bldP spid="37968" grpId="0" animBg="1"/>
      <p:bldP spid="37969" grpId="0"/>
      <p:bldP spid="37971" grpId="0" animBg="1"/>
      <p:bldP spid="37972" grpId="0"/>
      <p:bldP spid="37974" grpId="0" animBg="1"/>
      <p:bldP spid="37975" grpId="0"/>
      <p:bldP spid="37977" grpId="0" animBg="1"/>
      <p:bldP spid="37978" grpId="0"/>
      <p:bldP spid="37980" grpId="0" animBg="1"/>
      <p:bldP spid="37981" grpId="0"/>
      <p:bldP spid="37983" grpId="0" animBg="1"/>
      <p:bldP spid="37984" grpId="0"/>
      <p:bldP spid="38016" grpId="0"/>
      <p:bldP spid="38017" grpId="0"/>
      <p:bldP spid="38018" grpId="0"/>
      <p:bldP spid="38019" grpId="0"/>
      <p:bldP spid="38021" grpId="0"/>
      <p:bldP spid="38022" grpId="0"/>
      <p:bldP spid="38037" grpId="0"/>
      <p:bldP spid="38038" grpId="0"/>
      <p:bldP spid="38039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6" name="TextBox 325">
            <a:extLst>
              <a:ext uri="{FF2B5EF4-FFF2-40B4-BE49-F238E27FC236}">
                <a16:creationId xmlns:a16="http://schemas.microsoft.com/office/drawing/2014/main" id="{DB733A1E-6BA2-4E8C-9B36-48AD7EDD1AC8}"/>
              </a:ext>
            </a:extLst>
          </p:cNvPr>
          <p:cNvSpPr txBox="1"/>
          <p:nvPr/>
        </p:nvSpPr>
        <p:spPr>
          <a:xfrm>
            <a:off x="214579" y="1135415"/>
            <a:ext cx="755335" cy="369332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chemeClr val="bg2">
                    <a:lumMod val="75000"/>
                  </a:schemeClr>
                </a:solidFill>
                <a:latin typeface="Calibri" pitchFamily="34" charset="0"/>
              </a:rPr>
              <a:t>Cache</a:t>
            </a:r>
          </a:p>
        </p:txBody>
      </p:sp>
      <p:sp>
        <p:nvSpPr>
          <p:cNvPr id="37889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6106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3200" dirty="0"/>
              <a:t>Address Translation Example: </a:t>
            </a:r>
            <a:r>
              <a:rPr lang="en-GB" sz="3200" dirty="0">
                <a:solidFill>
                  <a:srgbClr val="0070C0"/>
                </a:solidFill>
              </a:rPr>
              <a:t>TLB/Cache Miss</a:t>
            </a:r>
          </a:p>
        </p:txBody>
      </p:sp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1371600"/>
            <a:ext cx="8307387" cy="5333999"/>
          </a:xfrm>
          <a:ln/>
        </p:spPr>
        <p:txBody>
          <a:bodyPr/>
          <a:lstStyle/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222250" indent="-222250">
              <a:lnSpc>
                <a:spcPct val="80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effectLst/>
              <a:latin typeface="Courier New" pitchFamily="49" charset="0"/>
            </a:endParaRPr>
          </a:p>
          <a:p>
            <a:pPr marL="558800" lvl="1" indent="-220663">
              <a:lnSpc>
                <a:spcPct val="85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>
              <a:latin typeface="Courier New" pitchFamily="49" charset="0"/>
            </a:endParaRP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4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222250" indent="-222250">
              <a:lnSpc>
                <a:spcPct val="73000"/>
              </a:lnSpc>
              <a:buSzPct val="100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dirty="0">
                <a:effectLst/>
              </a:rPr>
              <a:t>Physical Address</a:t>
            </a:r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r>
              <a:rPr lang="en-GB" sz="1600" dirty="0"/>
              <a:t>	CO___	CI___	CT ____	     Hit? __              Byte: ____</a:t>
            </a:r>
          </a:p>
          <a:p>
            <a:pPr marL="558800" lvl="1" indent="-220663">
              <a:lnSpc>
                <a:spcPct val="78000"/>
              </a:lnSpc>
              <a:spcBef>
                <a:spcPts val="500"/>
              </a:spcBef>
              <a:buSzPct val="75000"/>
              <a:buFont typeface="Wingdings" pitchFamily="2" charset="2"/>
              <a:buNone/>
              <a:tabLst>
                <a:tab pos="222250" algn="l"/>
                <a:tab pos="749300" algn="l"/>
                <a:tab pos="1663700" algn="l"/>
                <a:tab pos="2578100" algn="l"/>
                <a:tab pos="3492500" algn="l"/>
                <a:tab pos="4406900" algn="l"/>
                <a:tab pos="5321300" algn="l"/>
                <a:tab pos="6235700" algn="l"/>
                <a:tab pos="7150100" algn="l"/>
                <a:tab pos="8064500" algn="l"/>
                <a:tab pos="8978900" algn="l"/>
                <a:tab pos="9893300" algn="l"/>
              </a:tabLst>
            </a:pPr>
            <a:endParaRPr lang="en-GB" sz="1600" dirty="0"/>
          </a:p>
        </p:txBody>
      </p:sp>
      <p:sp>
        <p:nvSpPr>
          <p:cNvPr id="37950" name="Rectangle 62"/>
          <p:cNvSpPr>
            <a:spLocks noChangeArrowheads="1"/>
          </p:cNvSpPr>
          <p:nvPr/>
        </p:nvSpPr>
        <p:spPr bwMode="auto">
          <a:xfrm>
            <a:off x="914400" y="5220758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1" name="Rectangle 63"/>
          <p:cNvSpPr>
            <a:spLocks noChangeArrowheads="1"/>
          </p:cNvSpPr>
          <p:nvPr/>
        </p:nvSpPr>
        <p:spPr bwMode="auto">
          <a:xfrm>
            <a:off x="914400" y="4915958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11</a:t>
            </a:r>
          </a:p>
        </p:txBody>
      </p:sp>
      <p:sp>
        <p:nvSpPr>
          <p:cNvPr id="37953" name="Rectangle 65"/>
          <p:cNvSpPr>
            <a:spLocks noChangeArrowheads="1"/>
          </p:cNvSpPr>
          <p:nvPr/>
        </p:nvSpPr>
        <p:spPr bwMode="auto">
          <a:xfrm>
            <a:off x="1401763" y="5220758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4" name="Rectangle 66"/>
          <p:cNvSpPr>
            <a:spLocks noChangeArrowheads="1"/>
          </p:cNvSpPr>
          <p:nvPr/>
        </p:nvSpPr>
        <p:spPr bwMode="auto">
          <a:xfrm>
            <a:off x="1401763" y="4915958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10</a:t>
            </a:r>
          </a:p>
        </p:txBody>
      </p:sp>
      <p:sp>
        <p:nvSpPr>
          <p:cNvPr id="37956" name="Rectangle 68"/>
          <p:cNvSpPr>
            <a:spLocks noChangeArrowheads="1"/>
          </p:cNvSpPr>
          <p:nvPr/>
        </p:nvSpPr>
        <p:spPr bwMode="auto">
          <a:xfrm>
            <a:off x="1889125" y="5220758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57" name="Rectangle 69"/>
          <p:cNvSpPr>
            <a:spLocks noChangeArrowheads="1"/>
          </p:cNvSpPr>
          <p:nvPr/>
        </p:nvSpPr>
        <p:spPr bwMode="auto">
          <a:xfrm>
            <a:off x="1889125" y="4915958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9</a:t>
            </a:r>
          </a:p>
        </p:txBody>
      </p:sp>
      <p:sp>
        <p:nvSpPr>
          <p:cNvPr id="37959" name="Rectangle 71"/>
          <p:cNvSpPr>
            <a:spLocks noChangeArrowheads="1"/>
          </p:cNvSpPr>
          <p:nvPr/>
        </p:nvSpPr>
        <p:spPr bwMode="auto">
          <a:xfrm>
            <a:off x="2376488" y="5220758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0" name="Rectangle 72"/>
          <p:cNvSpPr>
            <a:spLocks noChangeArrowheads="1"/>
          </p:cNvSpPr>
          <p:nvPr/>
        </p:nvSpPr>
        <p:spPr bwMode="auto">
          <a:xfrm>
            <a:off x="2376488" y="4915958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8</a:t>
            </a:r>
          </a:p>
        </p:txBody>
      </p:sp>
      <p:sp>
        <p:nvSpPr>
          <p:cNvPr id="37962" name="Rectangle 74"/>
          <p:cNvSpPr>
            <a:spLocks noChangeArrowheads="1"/>
          </p:cNvSpPr>
          <p:nvPr/>
        </p:nvSpPr>
        <p:spPr bwMode="auto">
          <a:xfrm>
            <a:off x="2863850" y="5220758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3" name="Rectangle 75"/>
          <p:cNvSpPr>
            <a:spLocks noChangeArrowheads="1"/>
          </p:cNvSpPr>
          <p:nvPr/>
        </p:nvSpPr>
        <p:spPr bwMode="auto">
          <a:xfrm>
            <a:off x="2863850" y="4915958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7</a:t>
            </a:r>
          </a:p>
        </p:txBody>
      </p:sp>
      <p:sp>
        <p:nvSpPr>
          <p:cNvPr id="37965" name="Rectangle 77"/>
          <p:cNvSpPr>
            <a:spLocks noChangeArrowheads="1"/>
          </p:cNvSpPr>
          <p:nvPr/>
        </p:nvSpPr>
        <p:spPr bwMode="auto">
          <a:xfrm>
            <a:off x="3351213" y="5220758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6" name="Rectangle 78"/>
          <p:cNvSpPr>
            <a:spLocks noChangeArrowheads="1"/>
          </p:cNvSpPr>
          <p:nvPr/>
        </p:nvSpPr>
        <p:spPr bwMode="auto">
          <a:xfrm>
            <a:off x="3351213" y="4915958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6</a:t>
            </a:r>
          </a:p>
        </p:txBody>
      </p:sp>
      <p:sp>
        <p:nvSpPr>
          <p:cNvPr id="37968" name="Rectangle 80"/>
          <p:cNvSpPr>
            <a:spLocks noChangeArrowheads="1"/>
          </p:cNvSpPr>
          <p:nvPr/>
        </p:nvSpPr>
        <p:spPr bwMode="auto">
          <a:xfrm>
            <a:off x="3838575" y="5220758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69" name="Rectangle 81"/>
          <p:cNvSpPr>
            <a:spLocks noChangeArrowheads="1"/>
          </p:cNvSpPr>
          <p:nvPr/>
        </p:nvSpPr>
        <p:spPr bwMode="auto">
          <a:xfrm>
            <a:off x="3838575" y="4915958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37971" name="Rectangle 83"/>
          <p:cNvSpPr>
            <a:spLocks noChangeArrowheads="1"/>
          </p:cNvSpPr>
          <p:nvPr/>
        </p:nvSpPr>
        <p:spPr bwMode="auto">
          <a:xfrm>
            <a:off x="4325938" y="5220758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2" name="Rectangle 84"/>
          <p:cNvSpPr>
            <a:spLocks noChangeArrowheads="1"/>
          </p:cNvSpPr>
          <p:nvPr/>
        </p:nvSpPr>
        <p:spPr bwMode="auto">
          <a:xfrm>
            <a:off x="4325938" y="4915958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4</a:t>
            </a:r>
          </a:p>
        </p:txBody>
      </p:sp>
      <p:sp>
        <p:nvSpPr>
          <p:cNvPr id="37974" name="Rectangle 86"/>
          <p:cNvSpPr>
            <a:spLocks noChangeArrowheads="1"/>
          </p:cNvSpPr>
          <p:nvPr/>
        </p:nvSpPr>
        <p:spPr bwMode="auto">
          <a:xfrm>
            <a:off x="4813300" y="5220758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5" name="Rectangle 87"/>
          <p:cNvSpPr>
            <a:spLocks noChangeArrowheads="1"/>
          </p:cNvSpPr>
          <p:nvPr/>
        </p:nvSpPr>
        <p:spPr bwMode="auto">
          <a:xfrm>
            <a:off x="4813300" y="4915958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3</a:t>
            </a:r>
          </a:p>
        </p:txBody>
      </p:sp>
      <p:sp>
        <p:nvSpPr>
          <p:cNvPr id="37977" name="Rectangle 89"/>
          <p:cNvSpPr>
            <a:spLocks noChangeArrowheads="1"/>
          </p:cNvSpPr>
          <p:nvPr/>
        </p:nvSpPr>
        <p:spPr bwMode="auto">
          <a:xfrm>
            <a:off x="5300663" y="5220758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78" name="Rectangle 90"/>
          <p:cNvSpPr>
            <a:spLocks noChangeArrowheads="1"/>
          </p:cNvSpPr>
          <p:nvPr/>
        </p:nvSpPr>
        <p:spPr bwMode="auto">
          <a:xfrm>
            <a:off x="5300663" y="4915958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2</a:t>
            </a:r>
          </a:p>
        </p:txBody>
      </p:sp>
      <p:sp>
        <p:nvSpPr>
          <p:cNvPr id="37980" name="Rectangle 92"/>
          <p:cNvSpPr>
            <a:spLocks noChangeArrowheads="1"/>
          </p:cNvSpPr>
          <p:nvPr/>
        </p:nvSpPr>
        <p:spPr bwMode="auto">
          <a:xfrm>
            <a:off x="5788025" y="5220758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81" name="Rectangle 93"/>
          <p:cNvSpPr>
            <a:spLocks noChangeArrowheads="1"/>
          </p:cNvSpPr>
          <p:nvPr/>
        </p:nvSpPr>
        <p:spPr bwMode="auto">
          <a:xfrm>
            <a:off x="5788025" y="4915958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37983" name="Rectangle 95"/>
          <p:cNvSpPr>
            <a:spLocks noChangeArrowheads="1"/>
          </p:cNvSpPr>
          <p:nvPr/>
        </p:nvSpPr>
        <p:spPr bwMode="auto">
          <a:xfrm>
            <a:off x="6275388" y="5220758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984" name="Rectangle 96"/>
          <p:cNvSpPr>
            <a:spLocks noChangeArrowheads="1"/>
          </p:cNvSpPr>
          <p:nvPr/>
        </p:nvSpPr>
        <p:spPr bwMode="auto">
          <a:xfrm>
            <a:off x="6275388" y="4915958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</a:rPr>
              <a:t>0</a:t>
            </a:r>
          </a:p>
        </p:txBody>
      </p:sp>
      <p:grpSp>
        <p:nvGrpSpPr>
          <p:cNvPr id="4" name="Group 97"/>
          <p:cNvGrpSpPr>
            <a:grpSpLocks/>
          </p:cNvGrpSpPr>
          <p:nvPr/>
        </p:nvGrpSpPr>
        <p:grpSpPr bwMode="auto">
          <a:xfrm>
            <a:off x="3847571" y="5610225"/>
            <a:ext cx="2924175" cy="333375"/>
            <a:chOff x="3101" y="3292"/>
            <a:chExt cx="1842" cy="210"/>
          </a:xfrm>
        </p:grpSpPr>
        <p:sp>
          <p:nvSpPr>
            <p:cNvPr id="37986" name="Line 98"/>
            <p:cNvSpPr>
              <a:spLocks noChangeShapeType="1"/>
            </p:cNvSpPr>
            <p:nvPr/>
          </p:nvSpPr>
          <p:spPr bwMode="auto">
            <a:xfrm>
              <a:off x="3101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87" name="Text Box 99"/>
            <p:cNvSpPr txBox="1">
              <a:spLocks noChangeArrowheads="1"/>
            </p:cNvSpPr>
            <p:nvPr/>
          </p:nvSpPr>
          <p:spPr bwMode="auto">
            <a:xfrm>
              <a:off x="3808" y="3292"/>
              <a:ext cx="368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PPO</a:t>
              </a:r>
            </a:p>
          </p:txBody>
        </p:sp>
      </p:grpSp>
      <p:grpSp>
        <p:nvGrpSpPr>
          <p:cNvPr id="5" name="Group 100"/>
          <p:cNvGrpSpPr>
            <a:grpSpLocks/>
          </p:cNvGrpSpPr>
          <p:nvPr/>
        </p:nvGrpSpPr>
        <p:grpSpPr bwMode="auto">
          <a:xfrm>
            <a:off x="935037" y="5601758"/>
            <a:ext cx="2924175" cy="333375"/>
            <a:chOff x="1277" y="3292"/>
            <a:chExt cx="1842" cy="210"/>
          </a:xfrm>
        </p:grpSpPr>
        <p:sp>
          <p:nvSpPr>
            <p:cNvPr id="37989" name="Line 101"/>
            <p:cNvSpPr>
              <a:spLocks noChangeShapeType="1"/>
            </p:cNvSpPr>
            <p:nvPr/>
          </p:nvSpPr>
          <p:spPr bwMode="auto">
            <a:xfrm>
              <a:off x="1277" y="338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0" name="Text Box 102"/>
            <p:cNvSpPr txBox="1">
              <a:spLocks noChangeArrowheads="1"/>
            </p:cNvSpPr>
            <p:nvPr/>
          </p:nvSpPr>
          <p:spPr bwMode="auto">
            <a:xfrm>
              <a:off x="1984" y="3292"/>
              <a:ext cx="36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6" name="Group 103"/>
          <p:cNvGrpSpPr>
            <a:grpSpLocks/>
          </p:cNvGrpSpPr>
          <p:nvPr/>
        </p:nvGrpSpPr>
        <p:grpSpPr bwMode="auto">
          <a:xfrm>
            <a:off x="5767917" y="4561946"/>
            <a:ext cx="992188" cy="306388"/>
            <a:chOff x="4300" y="2637"/>
            <a:chExt cx="625" cy="193"/>
          </a:xfrm>
        </p:grpSpPr>
        <p:sp>
          <p:nvSpPr>
            <p:cNvPr id="37992" name="Line 104"/>
            <p:cNvSpPr>
              <a:spLocks noChangeShapeType="1"/>
            </p:cNvSpPr>
            <p:nvPr/>
          </p:nvSpPr>
          <p:spPr bwMode="auto">
            <a:xfrm>
              <a:off x="4300" y="2715"/>
              <a:ext cx="625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3" name="Text Box 105"/>
            <p:cNvSpPr txBox="1">
              <a:spLocks noChangeArrowheads="1"/>
            </p:cNvSpPr>
            <p:nvPr/>
          </p:nvSpPr>
          <p:spPr bwMode="auto">
            <a:xfrm>
              <a:off x="4486" y="2637"/>
              <a:ext cx="271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CO</a:t>
              </a:r>
            </a:p>
          </p:txBody>
        </p:sp>
      </p:grpSp>
      <p:grpSp>
        <p:nvGrpSpPr>
          <p:cNvPr id="7" name="Group 106"/>
          <p:cNvGrpSpPr>
            <a:grpSpLocks/>
          </p:cNvGrpSpPr>
          <p:nvPr/>
        </p:nvGrpSpPr>
        <p:grpSpPr bwMode="auto">
          <a:xfrm>
            <a:off x="3830108" y="4558242"/>
            <a:ext cx="1927225" cy="306388"/>
            <a:chOff x="3090" y="2624"/>
            <a:chExt cx="1214" cy="193"/>
          </a:xfrm>
        </p:grpSpPr>
        <p:sp>
          <p:nvSpPr>
            <p:cNvPr id="37995" name="Line 107"/>
            <p:cNvSpPr>
              <a:spLocks noChangeShapeType="1"/>
            </p:cNvSpPr>
            <p:nvPr/>
          </p:nvSpPr>
          <p:spPr bwMode="auto">
            <a:xfrm>
              <a:off x="3090" y="2702"/>
              <a:ext cx="1214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6" name="Text Box 108"/>
            <p:cNvSpPr txBox="1">
              <a:spLocks noChangeArrowheads="1"/>
            </p:cNvSpPr>
            <p:nvPr/>
          </p:nvSpPr>
          <p:spPr bwMode="auto">
            <a:xfrm>
              <a:off x="3629" y="2624"/>
              <a:ext cx="21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CI</a:t>
              </a:r>
            </a:p>
          </p:txBody>
        </p:sp>
      </p:grpSp>
      <p:grpSp>
        <p:nvGrpSpPr>
          <p:cNvPr id="8" name="Group 109"/>
          <p:cNvGrpSpPr>
            <a:grpSpLocks/>
          </p:cNvGrpSpPr>
          <p:nvPr/>
        </p:nvGrpSpPr>
        <p:grpSpPr bwMode="auto">
          <a:xfrm>
            <a:off x="914400" y="4561946"/>
            <a:ext cx="2894013" cy="306388"/>
            <a:chOff x="1248" y="2637"/>
            <a:chExt cx="1823" cy="193"/>
          </a:xfrm>
        </p:grpSpPr>
        <p:sp>
          <p:nvSpPr>
            <p:cNvPr id="37998" name="Line 110"/>
            <p:cNvSpPr>
              <a:spLocks noChangeShapeType="1"/>
            </p:cNvSpPr>
            <p:nvPr/>
          </p:nvSpPr>
          <p:spPr bwMode="auto">
            <a:xfrm>
              <a:off x="1248" y="2715"/>
              <a:ext cx="1823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7999" name="Text Box 111"/>
            <p:cNvSpPr txBox="1">
              <a:spLocks noChangeArrowheads="1"/>
            </p:cNvSpPr>
            <p:nvPr/>
          </p:nvSpPr>
          <p:spPr bwMode="auto">
            <a:xfrm>
              <a:off x="2098" y="2637"/>
              <a:ext cx="248" cy="193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 algn="ctr"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CT</a:t>
              </a:r>
            </a:p>
          </p:txBody>
        </p:sp>
      </p:grpSp>
      <p:grpSp>
        <p:nvGrpSpPr>
          <p:cNvPr id="9" name="Group 135"/>
          <p:cNvGrpSpPr>
            <a:grpSpLocks/>
          </p:cNvGrpSpPr>
          <p:nvPr/>
        </p:nvGrpSpPr>
        <p:grpSpPr bwMode="auto">
          <a:xfrm>
            <a:off x="1058333" y="5218641"/>
            <a:ext cx="5576888" cy="339725"/>
            <a:chOff x="1344" y="3030"/>
            <a:chExt cx="3513" cy="214"/>
          </a:xfrm>
        </p:grpSpPr>
        <p:sp>
          <p:nvSpPr>
            <p:cNvPr id="38024" name="Text Box 136"/>
            <p:cNvSpPr txBox="1">
              <a:spLocks noChangeArrowheads="1"/>
            </p:cNvSpPr>
            <p:nvPr/>
          </p:nvSpPr>
          <p:spPr bwMode="auto">
            <a:xfrm>
              <a:off x="4725" y="3031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5" name="Text Box 137"/>
            <p:cNvSpPr txBox="1">
              <a:spLocks noChangeArrowheads="1"/>
            </p:cNvSpPr>
            <p:nvPr/>
          </p:nvSpPr>
          <p:spPr bwMode="auto">
            <a:xfrm>
              <a:off x="4417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6" name="Text Box 138"/>
            <p:cNvSpPr txBox="1">
              <a:spLocks noChangeArrowheads="1"/>
            </p:cNvSpPr>
            <p:nvPr/>
          </p:nvSpPr>
          <p:spPr bwMode="auto">
            <a:xfrm>
              <a:off x="3802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7" name="Text Box 139"/>
            <p:cNvSpPr txBox="1">
              <a:spLocks noChangeArrowheads="1"/>
            </p:cNvSpPr>
            <p:nvPr/>
          </p:nvSpPr>
          <p:spPr bwMode="auto">
            <a:xfrm>
              <a:off x="2880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28" name="Text Box 140"/>
            <p:cNvSpPr txBox="1">
              <a:spLocks noChangeArrowheads="1"/>
            </p:cNvSpPr>
            <p:nvPr/>
          </p:nvSpPr>
          <p:spPr bwMode="auto">
            <a:xfrm>
              <a:off x="2573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29" name="Text Box 141"/>
            <p:cNvSpPr txBox="1">
              <a:spLocks noChangeArrowheads="1"/>
            </p:cNvSpPr>
            <p:nvPr/>
          </p:nvSpPr>
          <p:spPr bwMode="auto">
            <a:xfrm>
              <a:off x="2265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30" name="Text Box 142"/>
            <p:cNvSpPr txBox="1">
              <a:spLocks noChangeArrowheads="1"/>
            </p:cNvSpPr>
            <p:nvPr/>
          </p:nvSpPr>
          <p:spPr bwMode="auto">
            <a:xfrm>
              <a:off x="1651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38031" name="Text Box 143"/>
            <p:cNvSpPr txBox="1">
              <a:spLocks noChangeArrowheads="1"/>
            </p:cNvSpPr>
            <p:nvPr/>
          </p:nvSpPr>
          <p:spPr bwMode="auto">
            <a:xfrm>
              <a:off x="4110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32" name="Text Box 144"/>
            <p:cNvSpPr txBox="1">
              <a:spLocks noChangeArrowheads="1"/>
            </p:cNvSpPr>
            <p:nvPr/>
          </p:nvSpPr>
          <p:spPr bwMode="auto">
            <a:xfrm>
              <a:off x="3495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33" name="Text Box 145"/>
            <p:cNvSpPr txBox="1">
              <a:spLocks noChangeArrowheads="1"/>
            </p:cNvSpPr>
            <p:nvPr/>
          </p:nvSpPr>
          <p:spPr bwMode="auto">
            <a:xfrm>
              <a:off x="3188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  <p:sp>
          <p:nvSpPr>
            <p:cNvPr id="38034" name="Text Box 146"/>
            <p:cNvSpPr txBox="1">
              <a:spLocks noChangeArrowheads="1"/>
            </p:cNvSpPr>
            <p:nvPr/>
          </p:nvSpPr>
          <p:spPr bwMode="auto">
            <a:xfrm>
              <a:off x="1957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38035" name="Text Box 147"/>
            <p:cNvSpPr txBox="1">
              <a:spLocks noChangeArrowheads="1"/>
            </p:cNvSpPr>
            <p:nvPr/>
          </p:nvSpPr>
          <p:spPr bwMode="auto">
            <a:xfrm>
              <a:off x="1344" y="3030"/>
              <a:ext cx="132" cy="213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  <a:endParaRPr lang="en-GB" sz="1800" b="1" dirty="0">
                <a:solidFill>
                  <a:srgbClr val="C00000"/>
                </a:solidFill>
                <a:latin typeface="Calibri" pitchFamily="34" charset="0"/>
              </a:endParaRPr>
            </a:p>
          </p:txBody>
        </p:sp>
      </p:grpSp>
      <p:sp>
        <p:nvSpPr>
          <p:cNvPr id="38037" name="Text Box 149"/>
          <p:cNvSpPr txBox="1">
            <a:spLocks noChangeArrowheads="1"/>
          </p:cNvSpPr>
          <p:nvPr/>
        </p:nvSpPr>
        <p:spPr bwMode="auto">
          <a:xfrm>
            <a:off x="1361710" y="6096000"/>
            <a:ext cx="196850" cy="3111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38038" name="Text Box 150"/>
          <p:cNvSpPr txBox="1">
            <a:spLocks noChangeArrowheads="1"/>
          </p:cNvSpPr>
          <p:nvPr/>
        </p:nvSpPr>
        <p:spPr bwMode="auto">
          <a:xfrm>
            <a:off x="2280871" y="6096000"/>
            <a:ext cx="395301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0x8</a:t>
            </a:r>
          </a:p>
        </p:txBody>
      </p:sp>
      <p:sp>
        <p:nvSpPr>
          <p:cNvPr id="38039" name="Text Box 151"/>
          <p:cNvSpPr txBox="1">
            <a:spLocks noChangeArrowheads="1"/>
          </p:cNvSpPr>
          <p:nvPr/>
        </p:nvSpPr>
        <p:spPr bwMode="auto">
          <a:xfrm>
            <a:off x="3268298" y="6096000"/>
            <a:ext cx="499497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C00000"/>
                </a:solidFill>
                <a:latin typeface="Calibri" pitchFamily="34" charset="0"/>
              </a:rPr>
              <a:t>0x28</a:t>
            </a:r>
          </a:p>
        </p:txBody>
      </p:sp>
      <p:sp>
        <p:nvSpPr>
          <p:cNvPr id="38041" name="Text Box 153"/>
          <p:cNvSpPr txBox="1">
            <a:spLocks noChangeArrowheads="1"/>
          </p:cNvSpPr>
          <p:nvPr/>
        </p:nvSpPr>
        <p:spPr bwMode="auto">
          <a:xfrm>
            <a:off x="4589626" y="6096000"/>
            <a:ext cx="226985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0070C0"/>
                </a:solidFill>
                <a:latin typeface="Calibri" pitchFamily="34" charset="0"/>
              </a:rPr>
              <a:t>N</a:t>
            </a:r>
            <a:endParaRPr lang="en-GB" sz="16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sp>
        <p:nvSpPr>
          <p:cNvPr id="38042" name="Text Box 154"/>
          <p:cNvSpPr txBox="1">
            <a:spLocks noChangeArrowheads="1"/>
          </p:cNvSpPr>
          <p:nvPr/>
        </p:nvSpPr>
        <p:spPr bwMode="auto">
          <a:xfrm>
            <a:off x="5859625" y="6096000"/>
            <a:ext cx="541175" cy="31117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45720" tIns="46800" rIns="45720" bIns="46800">
            <a:spAutoFit/>
          </a:bodyPr>
          <a:lstStyle/>
          <a:p>
            <a:pPr algn="ctr">
              <a:lnSpc>
                <a:spcPct val="8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solidFill>
                  <a:srgbClr val="0070C0"/>
                </a:solidFill>
                <a:latin typeface="Calibri" pitchFamily="34" charset="0"/>
              </a:rPr>
              <a:t>Mem</a:t>
            </a:r>
            <a:endParaRPr lang="en-GB" sz="1600" b="1" dirty="0">
              <a:solidFill>
                <a:srgbClr val="0070C0"/>
              </a:solidFill>
              <a:latin typeface="Calibri" pitchFamily="34" charset="0"/>
            </a:endParaRPr>
          </a:p>
        </p:txBody>
      </p:sp>
      <p:grpSp>
        <p:nvGrpSpPr>
          <p:cNvPr id="163" name="Group 162"/>
          <p:cNvGrpSpPr/>
          <p:nvPr/>
        </p:nvGrpSpPr>
        <p:grpSpPr>
          <a:xfrm>
            <a:off x="150811" y="1488179"/>
            <a:ext cx="8840789" cy="2561167"/>
            <a:chOff x="152400" y="4076700"/>
            <a:chExt cx="8840789" cy="2561167"/>
          </a:xfrm>
          <a:solidFill>
            <a:schemeClr val="bg1"/>
          </a:solidFill>
        </p:grpSpPr>
        <p:sp>
          <p:nvSpPr>
            <p:cNvPr id="164" name="Rectangle 64"/>
            <p:cNvSpPr>
              <a:spLocks noChangeArrowheads="1"/>
            </p:cNvSpPr>
            <p:nvPr/>
          </p:nvSpPr>
          <p:spPr bwMode="auto">
            <a:xfrm>
              <a:off x="3875088" y="635000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03</a:t>
              </a:r>
            </a:p>
          </p:txBody>
        </p:sp>
        <p:sp>
          <p:nvSpPr>
            <p:cNvPr id="165" name="Rectangle 65"/>
            <p:cNvSpPr>
              <a:spLocks noChangeArrowheads="1"/>
            </p:cNvSpPr>
            <p:nvPr/>
          </p:nvSpPr>
          <p:spPr bwMode="auto">
            <a:xfrm>
              <a:off x="3255963" y="6350000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DF</a:t>
              </a:r>
            </a:p>
          </p:txBody>
        </p:sp>
        <p:sp>
          <p:nvSpPr>
            <p:cNvPr id="166" name="Rectangle 66"/>
            <p:cNvSpPr>
              <a:spLocks noChangeArrowheads="1"/>
            </p:cNvSpPr>
            <p:nvPr/>
          </p:nvSpPr>
          <p:spPr bwMode="auto">
            <a:xfrm>
              <a:off x="2635250" y="635000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C2</a:t>
              </a:r>
            </a:p>
          </p:txBody>
        </p:sp>
        <p:sp>
          <p:nvSpPr>
            <p:cNvPr id="167" name="Rectangle 67"/>
            <p:cNvSpPr>
              <a:spLocks noChangeArrowheads="1"/>
            </p:cNvSpPr>
            <p:nvPr/>
          </p:nvSpPr>
          <p:spPr bwMode="auto">
            <a:xfrm>
              <a:off x="2012950" y="6350000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11</a:t>
              </a:r>
            </a:p>
          </p:txBody>
        </p:sp>
        <p:sp>
          <p:nvSpPr>
            <p:cNvPr id="168" name="Rectangle 68"/>
            <p:cNvSpPr>
              <a:spLocks noChangeArrowheads="1"/>
            </p:cNvSpPr>
            <p:nvPr/>
          </p:nvSpPr>
          <p:spPr bwMode="auto">
            <a:xfrm>
              <a:off x="1392238" y="635000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69" name="Rectangle 69"/>
            <p:cNvSpPr>
              <a:spLocks noChangeArrowheads="1"/>
            </p:cNvSpPr>
            <p:nvPr/>
          </p:nvSpPr>
          <p:spPr bwMode="auto">
            <a:xfrm>
              <a:off x="773113" y="6350000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16</a:t>
              </a:r>
            </a:p>
          </p:txBody>
        </p:sp>
        <p:sp>
          <p:nvSpPr>
            <p:cNvPr id="170" name="Rectangle 70"/>
            <p:cNvSpPr>
              <a:spLocks noChangeArrowheads="1"/>
            </p:cNvSpPr>
            <p:nvPr/>
          </p:nvSpPr>
          <p:spPr bwMode="auto">
            <a:xfrm>
              <a:off x="152400" y="63500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7</a:t>
              </a:r>
            </a:p>
          </p:txBody>
        </p:sp>
        <p:sp>
          <p:nvSpPr>
            <p:cNvPr id="171" name="Rectangle 78"/>
            <p:cNvSpPr>
              <a:spLocks noChangeArrowheads="1"/>
            </p:cNvSpPr>
            <p:nvPr/>
          </p:nvSpPr>
          <p:spPr bwMode="auto">
            <a:xfrm>
              <a:off x="3875088" y="606901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72" name="Rectangle 79"/>
            <p:cNvSpPr>
              <a:spLocks noChangeArrowheads="1"/>
            </p:cNvSpPr>
            <p:nvPr/>
          </p:nvSpPr>
          <p:spPr bwMode="auto">
            <a:xfrm>
              <a:off x="3255963" y="6069013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73" name="Rectangle 80"/>
            <p:cNvSpPr>
              <a:spLocks noChangeArrowheads="1"/>
            </p:cNvSpPr>
            <p:nvPr/>
          </p:nvSpPr>
          <p:spPr bwMode="auto">
            <a:xfrm>
              <a:off x="2635250" y="606901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74" name="Rectangle 81"/>
            <p:cNvSpPr>
              <a:spLocks noChangeArrowheads="1"/>
            </p:cNvSpPr>
            <p:nvPr/>
          </p:nvSpPr>
          <p:spPr bwMode="auto">
            <a:xfrm>
              <a:off x="2012950" y="6069013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75" name="Rectangle 82"/>
            <p:cNvSpPr>
              <a:spLocks noChangeArrowheads="1"/>
            </p:cNvSpPr>
            <p:nvPr/>
          </p:nvSpPr>
          <p:spPr bwMode="auto">
            <a:xfrm>
              <a:off x="1392238" y="606901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76" name="Rectangle 83"/>
            <p:cNvSpPr>
              <a:spLocks noChangeArrowheads="1"/>
            </p:cNvSpPr>
            <p:nvPr/>
          </p:nvSpPr>
          <p:spPr bwMode="auto">
            <a:xfrm>
              <a:off x="773113" y="6069013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31</a:t>
              </a:r>
            </a:p>
          </p:txBody>
        </p:sp>
        <p:sp>
          <p:nvSpPr>
            <p:cNvPr id="177" name="Rectangle 84"/>
            <p:cNvSpPr>
              <a:spLocks noChangeArrowheads="1"/>
            </p:cNvSpPr>
            <p:nvPr/>
          </p:nvSpPr>
          <p:spPr bwMode="auto">
            <a:xfrm>
              <a:off x="152400" y="6069013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6</a:t>
              </a:r>
            </a:p>
          </p:txBody>
        </p:sp>
        <p:sp>
          <p:nvSpPr>
            <p:cNvPr id="178" name="Rectangle 92"/>
            <p:cNvSpPr>
              <a:spLocks noChangeArrowheads="1"/>
            </p:cNvSpPr>
            <p:nvPr/>
          </p:nvSpPr>
          <p:spPr bwMode="auto">
            <a:xfrm>
              <a:off x="3875088" y="578802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1D</a:t>
              </a:r>
            </a:p>
          </p:txBody>
        </p:sp>
        <p:sp>
          <p:nvSpPr>
            <p:cNvPr id="179" name="Rectangle 93"/>
            <p:cNvSpPr>
              <a:spLocks noChangeArrowheads="1"/>
            </p:cNvSpPr>
            <p:nvPr/>
          </p:nvSpPr>
          <p:spPr bwMode="auto">
            <a:xfrm>
              <a:off x="3255963" y="5788025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F0</a:t>
              </a:r>
            </a:p>
          </p:txBody>
        </p:sp>
        <p:sp>
          <p:nvSpPr>
            <p:cNvPr id="180" name="Rectangle 94"/>
            <p:cNvSpPr>
              <a:spLocks noChangeArrowheads="1"/>
            </p:cNvSpPr>
            <p:nvPr/>
          </p:nvSpPr>
          <p:spPr bwMode="auto">
            <a:xfrm>
              <a:off x="2635250" y="578802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72</a:t>
              </a:r>
            </a:p>
          </p:txBody>
        </p:sp>
        <p:sp>
          <p:nvSpPr>
            <p:cNvPr id="181" name="Rectangle 95"/>
            <p:cNvSpPr>
              <a:spLocks noChangeArrowheads="1"/>
            </p:cNvSpPr>
            <p:nvPr/>
          </p:nvSpPr>
          <p:spPr bwMode="auto">
            <a:xfrm>
              <a:off x="2012950" y="5788025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36</a:t>
              </a:r>
            </a:p>
          </p:txBody>
        </p:sp>
        <p:sp>
          <p:nvSpPr>
            <p:cNvPr id="182" name="Rectangle 96"/>
            <p:cNvSpPr>
              <a:spLocks noChangeArrowheads="1"/>
            </p:cNvSpPr>
            <p:nvPr/>
          </p:nvSpPr>
          <p:spPr bwMode="auto">
            <a:xfrm>
              <a:off x="1392238" y="578802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83" name="Rectangle 97"/>
            <p:cNvSpPr>
              <a:spLocks noChangeArrowheads="1"/>
            </p:cNvSpPr>
            <p:nvPr/>
          </p:nvSpPr>
          <p:spPr bwMode="auto">
            <a:xfrm>
              <a:off x="773113" y="5788025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0D</a:t>
              </a:r>
            </a:p>
          </p:txBody>
        </p:sp>
        <p:sp>
          <p:nvSpPr>
            <p:cNvPr id="184" name="Rectangle 98"/>
            <p:cNvSpPr>
              <a:spLocks noChangeArrowheads="1"/>
            </p:cNvSpPr>
            <p:nvPr/>
          </p:nvSpPr>
          <p:spPr bwMode="auto">
            <a:xfrm>
              <a:off x="152400" y="5788025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5</a:t>
              </a:r>
            </a:p>
          </p:txBody>
        </p:sp>
        <p:sp>
          <p:nvSpPr>
            <p:cNvPr id="185" name="Rectangle 106"/>
            <p:cNvSpPr>
              <a:spLocks noChangeArrowheads="1"/>
            </p:cNvSpPr>
            <p:nvPr/>
          </p:nvSpPr>
          <p:spPr bwMode="auto">
            <a:xfrm>
              <a:off x="3875088" y="5481638"/>
              <a:ext cx="620713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09</a:t>
              </a:r>
            </a:p>
          </p:txBody>
        </p:sp>
        <p:sp>
          <p:nvSpPr>
            <p:cNvPr id="186" name="Rectangle 107"/>
            <p:cNvSpPr>
              <a:spLocks noChangeArrowheads="1"/>
            </p:cNvSpPr>
            <p:nvPr/>
          </p:nvSpPr>
          <p:spPr bwMode="auto">
            <a:xfrm>
              <a:off x="3255963" y="5481638"/>
              <a:ext cx="619125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8F</a:t>
              </a:r>
            </a:p>
          </p:txBody>
        </p:sp>
        <p:sp>
          <p:nvSpPr>
            <p:cNvPr id="187" name="Rectangle 108"/>
            <p:cNvSpPr>
              <a:spLocks noChangeArrowheads="1"/>
            </p:cNvSpPr>
            <p:nvPr/>
          </p:nvSpPr>
          <p:spPr bwMode="auto">
            <a:xfrm>
              <a:off x="2635250" y="5481638"/>
              <a:ext cx="620713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6D</a:t>
              </a:r>
            </a:p>
          </p:txBody>
        </p:sp>
        <p:sp>
          <p:nvSpPr>
            <p:cNvPr id="188" name="Rectangle 109"/>
            <p:cNvSpPr>
              <a:spLocks noChangeArrowheads="1"/>
            </p:cNvSpPr>
            <p:nvPr/>
          </p:nvSpPr>
          <p:spPr bwMode="auto">
            <a:xfrm>
              <a:off x="2012950" y="5481638"/>
              <a:ext cx="622300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43</a:t>
              </a:r>
            </a:p>
          </p:txBody>
        </p:sp>
        <p:sp>
          <p:nvSpPr>
            <p:cNvPr id="189" name="Rectangle 110"/>
            <p:cNvSpPr>
              <a:spLocks noChangeArrowheads="1"/>
            </p:cNvSpPr>
            <p:nvPr/>
          </p:nvSpPr>
          <p:spPr bwMode="auto">
            <a:xfrm>
              <a:off x="1392238" y="5481638"/>
              <a:ext cx="620713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190" name="Rectangle 111"/>
            <p:cNvSpPr>
              <a:spLocks noChangeArrowheads="1"/>
            </p:cNvSpPr>
            <p:nvPr/>
          </p:nvSpPr>
          <p:spPr bwMode="auto">
            <a:xfrm>
              <a:off x="773113" y="5481638"/>
              <a:ext cx="619125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32</a:t>
              </a:r>
            </a:p>
          </p:txBody>
        </p:sp>
        <p:sp>
          <p:nvSpPr>
            <p:cNvPr id="191" name="Rectangle 112"/>
            <p:cNvSpPr>
              <a:spLocks noChangeArrowheads="1"/>
            </p:cNvSpPr>
            <p:nvPr/>
          </p:nvSpPr>
          <p:spPr bwMode="auto">
            <a:xfrm>
              <a:off x="152400" y="5481638"/>
              <a:ext cx="620713" cy="3063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4</a:t>
              </a:r>
            </a:p>
          </p:txBody>
        </p:sp>
        <p:sp>
          <p:nvSpPr>
            <p:cNvPr id="192" name="Rectangle 120"/>
            <p:cNvSpPr>
              <a:spLocks noChangeArrowheads="1"/>
            </p:cNvSpPr>
            <p:nvPr/>
          </p:nvSpPr>
          <p:spPr bwMode="auto">
            <a:xfrm>
              <a:off x="3875088" y="520065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93" name="Rectangle 121"/>
            <p:cNvSpPr>
              <a:spLocks noChangeArrowheads="1"/>
            </p:cNvSpPr>
            <p:nvPr/>
          </p:nvSpPr>
          <p:spPr bwMode="auto">
            <a:xfrm>
              <a:off x="3255963" y="5200650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94" name="Rectangle 122"/>
            <p:cNvSpPr>
              <a:spLocks noChangeArrowheads="1"/>
            </p:cNvSpPr>
            <p:nvPr/>
          </p:nvSpPr>
          <p:spPr bwMode="auto">
            <a:xfrm>
              <a:off x="2635250" y="520065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95" name="Rectangle 123"/>
            <p:cNvSpPr>
              <a:spLocks noChangeArrowheads="1"/>
            </p:cNvSpPr>
            <p:nvPr/>
          </p:nvSpPr>
          <p:spPr bwMode="auto">
            <a:xfrm>
              <a:off x="2012950" y="5200650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196" name="Rectangle 124"/>
            <p:cNvSpPr>
              <a:spLocks noChangeArrowheads="1"/>
            </p:cNvSpPr>
            <p:nvPr/>
          </p:nvSpPr>
          <p:spPr bwMode="auto">
            <a:xfrm>
              <a:off x="1392238" y="520065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197" name="Rectangle 125"/>
            <p:cNvSpPr>
              <a:spLocks noChangeArrowheads="1"/>
            </p:cNvSpPr>
            <p:nvPr/>
          </p:nvSpPr>
          <p:spPr bwMode="auto">
            <a:xfrm>
              <a:off x="773113" y="5200650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36</a:t>
              </a:r>
            </a:p>
          </p:txBody>
        </p:sp>
        <p:sp>
          <p:nvSpPr>
            <p:cNvPr id="198" name="Rectangle 126"/>
            <p:cNvSpPr>
              <a:spLocks noChangeArrowheads="1"/>
            </p:cNvSpPr>
            <p:nvPr/>
          </p:nvSpPr>
          <p:spPr bwMode="auto">
            <a:xfrm>
              <a:off x="152400" y="520065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3</a:t>
              </a:r>
            </a:p>
          </p:txBody>
        </p:sp>
        <p:sp>
          <p:nvSpPr>
            <p:cNvPr id="199" name="Rectangle 134"/>
            <p:cNvSpPr>
              <a:spLocks noChangeArrowheads="1"/>
            </p:cNvSpPr>
            <p:nvPr/>
          </p:nvSpPr>
          <p:spPr bwMode="auto">
            <a:xfrm>
              <a:off x="3875088" y="491966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08</a:t>
              </a:r>
            </a:p>
          </p:txBody>
        </p:sp>
        <p:sp>
          <p:nvSpPr>
            <p:cNvPr id="200" name="Rectangle 135"/>
            <p:cNvSpPr>
              <a:spLocks noChangeArrowheads="1"/>
            </p:cNvSpPr>
            <p:nvPr/>
          </p:nvSpPr>
          <p:spPr bwMode="auto">
            <a:xfrm>
              <a:off x="3255963" y="4919663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04</a:t>
              </a:r>
            </a:p>
          </p:txBody>
        </p:sp>
        <p:sp>
          <p:nvSpPr>
            <p:cNvPr id="201" name="Rectangle 136"/>
            <p:cNvSpPr>
              <a:spLocks noChangeArrowheads="1"/>
            </p:cNvSpPr>
            <p:nvPr/>
          </p:nvSpPr>
          <p:spPr bwMode="auto">
            <a:xfrm>
              <a:off x="2635250" y="491966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02</a:t>
              </a:r>
            </a:p>
          </p:txBody>
        </p:sp>
        <p:sp>
          <p:nvSpPr>
            <p:cNvPr id="202" name="Rectangle 137"/>
            <p:cNvSpPr>
              <a:spLocks noChangeArrowheads="1"/>
            </p:cNvSpPr>
            <p:nvPr/>
          </p:nvSpPr>
          <p:spPr bwMode="auto">
            <a:xfrm>
              <a:off x="2012950" y="4919663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00</a:t>
              </a:r>
            </a:p>
          </p:txBody>
        </p:sp>
        <p:sp>
          <p:nvSpPr>
            <p:cNvPr id="203" name="Rectangle 138"/>
            <p:cNvSpPr>
              <a:spLocks noChangeArrowheads="1"/>
            </p:cNvSpPr>
            <p:nvPr/>
          </p:nvSpPr>
          <p:spPr bwMode="auto">
            <a:xfrm>
              <a:off x="1392238" y="491966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04" name="Rectangle 139"/>
            <p:cNvSpPr>
              <a:spLocks noChangeArrowheads="1"/>
            </p:cNvSpPr>
            <p:nvPr/>
          </p:nvSpPr>
          <p:spPr bwMode="auto">
            <a:xfrm>
              <a:off x="773113" y="4919663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1B</a:t>
              </a:r>
            </a:p>
          </p:txBody>
        </p:sp>
        <p:sp>
          <p:nvSpPr>
            <p:cNvPr id="205" name="Rectangle 140"/>
            <p:cNvSpPr>
              <a:spLocks noChangeArrowheads="1"/>
            </p:cNvSpPr>
            <p:nvPr/>
          </p:nvSpPr>
          <p:spPr bwMode="auto">
            <a:xfrm>
              <a:off x="152400" y="4919663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2</a:t>
              </a:r>
            </a:p>
          </p:txBody>
        </p:sp>
        <p:sp>
          <p:nvSpPr>
            <p:cNvPr id="206" name="Rectangle 148"/>
            <p:cNvSpPr>
              <a:spLocks noChangeArrowheads="1"/>
            </p:cNvSpPr>
            <p:nvPr/>
          </p:nvSpPr>
          <p:spPr bwMode="auto">
            <a:xfrm>
              <a:off x="3875088" y="463867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207" name="Rectangle 149"/>
            <p:cNvSpPr>
              <a:spLocks noChangeArrowheads="1"/>
            </p:cNvSpPr>
            <p:nvPr/>
          </p:nvSpPr>
          <p:spPr bwMode="auto">
            <a:xfrm>
              <a:off x="3255963" y="4638675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208" name="Rectangle 150"/>
            <p:cNvSpPr>
              <a:spLocks noChangeArrowheads="1"/>
            </p:cNvSpPr>
            <p:nvPr/>
          </p:nvSpPr>
          <p:spPr bwMode="auto">
            <a:xfrm>
              <a:off x="2635250" y="463867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209" name="Rectangle 151"/>
            <p:cNvSpPr>
              <a:spLocks noChangeArrowheads="1"/>
            </p:cNvSpPr>
            <p:nvPr/>
          </p:nvSpPr>
          <p:spPr bwMode="auto">
            <a:xfrm>
              <a:off x="2012950" y="4638675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210" name="Rectangle 152"/>
            <p:cNvSpPr>
              <a:spLocks noChangeArrowheads="1"/>
            </p:cNvSpPr>
            <p:nvPr/>
          </p:nvSpPr>
          <p:spPr bwMode="auto">
            <a:xfrm>
              <a:off x="1392238" y="463867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11" name="Rectangle 153"/>
            <p:cNvSpPr>
              <a:spLocks noChangeArrowheads="1"/>
            </p:cNvSpPr>
            <p:nvPr/>
          </p:nvSpPr>
          <p:spPr bwMode="auto">
            <a:xfrm>
              <a:off x="773113" y="4638675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15</a:t>
              </a:r>
            </a:p>
          </p:txBody>
        </p:sp>
        <p:sp>
          <p:nvSpPr>
            <p:cNvPr id="212" name="Rectangle 154"/>
            <p:cNvSpPr>
              <a:spLocks noChangeArrowheads="1"/>
            </p:cNvSpPr>
            <p:nvPr/>
          </p:nvSpPr>
          <p:spPr bwMode="auto">
            <a:xfrm>
              <a:off x="152400" y="4638675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213" name="Rectangle 162"/>
            <p:cNvSpPr>
              <a:spLocks noChangeArrowheads="1"/>
            </p:cNvSpPr>
            <p:nvPr/>
          </p:nvSpPr>
          <p:spPr bwMode="auto">
            <a:xfrm>
              <a:off x="3875088" y="4357688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11</a:t>
              </a:r>
            </a:p>
          </p:txBody>
        </p:sp>
        <p:sp>
          <p:nvSpPr>
            <p:cNvPr id="214" name="Rectangle 163"/>
            <p:cNvSpPr>
              <a:spLocks noChangeArrowheads="1"/>
            </p:cNvSpPr>
            <p:nvPr/>
          </p:nvSpPr>
          <p:spPr bwMode="auto">
            <a:xfrm>
              <a:off x="3255963" y="4357688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23</a:t>
              </a:r>
            </a:p>
          </p:txBody>
        </p:sp>
        <p:sp>
          <p:nvSpPr>
            <p:cNvPr id="215" name="Rectangle 164"/>
            <p:cNvSpPr>
              <a:spLocks noChangeArrowheads="1"/>
            </p:cNvSpPr>
            <p:nvPr/>
          </p:nvSpPr>
          <p:spPr bwMode="auto">
            <a:xfrm>
              <a:off x="2635250" y="4357688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11</a:t>
              </a:r>
            </a:p>
          </p:txBody>
        </p:sp>
        <p:sp>
          <p:nvSpPr>
            <p:cNvPr id="216" name="Rectangle 165"/>
            <p:cNvSpPr>
              <a:spLocks noChangeArrowheads="1"/>
            </p:cNvSpPr>
            <p:nvPr/>
          </p:nvSpPr>
          <p:spPr bwMode="auto">
            <a:xfrm>
              <a:off x="2012950" y="4357688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99</a:t>
              </a:r>
            </a:p>
          </p:txBody>
        </p:sp>
        <p:sp>
          <p:nvSpPr>
            <p:cNvPr id="217" name="Rectangle 166"/>
            <p:cNvSpPr>
              <a:spLocks noChangeArrowheads="1"/>
            </p:cNvSpPr>
            <p:nvPr/>
          </p:nvSpPr>
          <p:spPr bwMode="auto">
            <a:xfrm>
              <a:off x="1392238" y="4357688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18" name="Rectangle 167"/>
            <p:cNvSpPr>
              <a:spLocks noChangeArrowheads="1"/>
            </p:cNvSpPr>
            <p:nvPr/>
          </p:nvSpPr>
          <p:spPr bwMode="auto">
            <a:xfrm>
              <a:off x="773113" y="4357688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19</a:t>
              </a:r>
            </a:p>
          </p:txBody>
        </p:sp>
        <p:sp>
          <p:nvSpPr>
            <p:cNvPr id="219" name="Rectangle 168"/>
            <p:cNvSpPr>
              <a:spLocks noChangeArrowheads="1"/>
            </p:cNvSpPr>
            <p:nvPr/>
          </p:nvSpPr>
          <p:spPr bwMode="auto">
            <a:xfrm>
              <a:off x="152400" y="4357688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220" name="Rectangle 176"/>
            <p:cNvSpPr>
              <a:spLocks noChangeArrowheads="1"/>
            </p:cNvSpPr>
            <p:nvPr/>
          </p:nvSpPr>
          <p:spPr bwMode="auto">
            <a:xfrm>
              <a:off x="3875088" y="40767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B3</a:t>
              </a:r>
            </a:p>
          </p:txBody>
        </p:sp>
        <p:sp>
          <p:nvSpPr>
            <p:cNvPr id="221" name="Rectangle 177"/>
            <p:cNvSpPr>
              <a:spLocks noChangeArrowheads="1"/>
            </p:cNvSpPr>
            <p:nvPr/>
          </p:nvSpPr>
          <p:spPr bwMode="auto">
            <a:xfrm>
              <a:off x="3255963" y="4076700"/>
              <a:ext cx="619125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B2</a:t>
              </a:r>
            </a:p>
          </p:txBody>
        </p:sp>
        <p:sp>
          <p:nvSpPr>
            <p:cNvPr id="222" name="Rectangle 178"/>
            <p:cNvSpPr>
              <a:spLocks noChangeArrowheads="1"/>
            </p:cNvSpPr>
            <p:nvPr/>
          </p:nvSpPr>
          <p:spPr bwMode="auto">
            <a:xfrm>
              <a:off x="2635250" y="40767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B1</a:t>
              </a:r>
            </a:p>
          </p:txBody>
        </p:sp>
        <p:sp>
          <p:nvSpPr>
            <p:cNvPr id="223" name="Rectangle 179"/>
            <p:cNvSpPr>
              <a:spLocks noChangeArrowheads="1"/>
            </p:cNvSpPr>
            <p:nvPr/>
          </p:nvSpPr>
          <p:spPr bwMode="auto">
            <a:xfrm>
              <a:off x="2012950" y="4076700"/>
              <a:ext cx="622300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B0</a:t>
              </a:r>
            </a:p>
          </p:txBody>
        </p:sp>
        <p:sp>
          <p:nvSpPr>
            <p:cNvPr id="224" name="Rectangle 180"/>
            <p:cNvSpPr>
              <a:spLocks noChangeArrowheads="1"/>
            </p:cNvSpPr>
            <p:nvPr/>
          </p:nvSpPr>
          <p:spPr bwMode="auto">
            <a:xfrm>
              <a:off x="1392238" y="40767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225" name="Rectangle 181"/>
            <p:cNvSpPr>
              <a:spLocks noChangeArrowheads="1"/>
            </p:cNvSpPr>
            <p:nvPr/>
          </p:nvSpPr>
          <p:spPr bwMode="auto">
            <a:xfrm>
              <a:off x="773113" y="4076700"/>
              <a:ext cx="619125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226" name="Rectangle 182"/>
            <p:cNvSpPr>
              <a:spLocks noChangeArrowheads="1"/>
            </p:cNvSpPr>
            <p:nvPr/>
          </p:nvSpPr>
          <p:spPr bwMode="auto">
            <a:xfrm>
              <a:off x="152400" y="40767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 err="1">
                  <a:solidFill>
                    <a:srgbClr val="990000"/>
                  </a:solidFill>
                  <a:latin typeface="Calibri" pitchFamily="34" charset="0"/>
                </a:rPr>
                <a:t>Idx</a:t>
              </a:r>
              <a:endParaRPr lang="en-GB" sz="1400" i="1" dirty="0">
                <a:solidFill>
                  <a:srgbClr val="990000"/>
                </a:solidFill>
                <a:latin typeface="Calibri" pitchFamily="34" charset="0"/>
              </a:endParaRPr>
            </a:p>
          </p:txBody>
        </p:sp>
        <p:sp>
          <p:nvSpPr>
            <p:cNvPr id="227" name="Line 183"/>
            <p:cNvSpPr>
              <a:spLocks noChangeShapeType="1"/>
            </p:cNvSpPr>
            <p:nvPr/>
          </p:nvSpPr>
          <p:spPr bwMode="auto">
            <a:xfrm>
              <a:off x="152400" y="4357688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i="1">
                <a:solidFill>
                  <a:srgbClr val="990000"/>
                </a:solidFill>
              </a:endParaRPr>
            </a:p>
          </p:txBody>
        </p:sp>
        <p:sp>
          <p:nvSpPr>
            <p:cNvPr id="228" name="Line 184"/>
            <p:cNvSpPr>
              <a:spLocks noChangeShapeType="1"/>
            </p:cNvSpPr>
            <p:nvPr/>
          </p:nvSpPr>
          <p:spPr bwMode="auto">
            <a:xfrm>
              <a:off x="152400" y="4638675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29" name="Line 185"/>
            <p:cNvSpPr>
              <a:spLocks noChangeShapeType="1"/>
            </p:cNvSpPr>
            <p:nvPr/>
          </p:nvSpPr>
          <p:spPr bwMode="auto">
            <a:xfrm>
              <a:off x="152400" y="4919663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0" name="Line 186"/>
            <p:cNvSpPr>
              <a:spLocks noChangeShapeType="1"/>
            </p:cNvSpPr>
            <p:nvPr/>
          </p:nvSpPr>
          <p:spPr bwMode="auto">
            <a:xfrm>
              <a:off x="152400" y="5200650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1" name="Line 187"/>
            <p:cNvSpPr>
              <a:spLocks noChangeShapeType="1"/>
            </p:cNvSpPr>
            <p:nvPr/>
          </p:nvSpPr>
          <p:spPr bwMode="auto">
            <a:xfrm>
              <a:off x="152400" y="5484812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2" name="Line 188"/>
            <p:cNvSpPr>
              <a:spLocks noChangeShapeType="1"/>
            </p:cNvSpPr>
            <p:nvPr/>
          </p:nvSpPr>
          <p:spPr bwMode="auto">
            <a:xfrm>
              <a:off x="152400" y="5788025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3" name="Line 189"/>
            <p:cNvSpPr>
              <a:spLocks noChangeShapeType="1"/>
            </p:cNvSpPr>
            <p:nvPr/>
          </p:nvSpPr>
          <p:spPr bwMode="auto">
            <a:xfrm>
              <a:off x="152400" y="6069013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4" name="Line 190"/>
            <p:cNvSpPr>
              <a:spLocks noChangeShapeType="1"/>
            </p:cNvSpPr>
            <p:nvPr/>
          </p:nvSpPr>
          <p:spPr bwMode="auto">
            <a:xfrm>
              <a:off x="152400" y="6350000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5" name="Line 191"/>
            <p:cNvSpPr>
              <a:spLocks noChangeShapeType="1"/>
            </p:cNvSpPr>
            <p:nvPr/>
          </p:nvSpPr>
          <p:spPr bwMode="auto">
            <a:xfrm>
              <a:off x="773113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6" name="Line 192"/>
            <p:cNvSpPr>
              <a:spLocks noChangeShapeType="1"/>
            </p:cNvSpPr>
            <p:nvPr/>
          </p:nvSpPr>
          <p:spPr bwMode="auto">
            <a:xfrm>
              <a:off x="1392238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7" name="Line 193"/>
            <p:cNvSpPr>
              <a:spLocks noChangeShapeType="1"/>
            </p:cNvSpPr>
            <p:nvPr/>
          </p:nvSpPr>
          <p:spPr bwMode="auto">
            <a:xfrm>
              <a:off x="2012950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8" name="Line 194"/>
            <p:cNvSpPr>
              <a:spLocks noChangeShapeType="1"/>
            </p:cNvSpPr>
            <p:nvPr/>
          </p:nvSpPr>
          <p:spPr bwMode="auto">
            <a:xfrm>
              <a:off x="2635250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39" name="Line 195"/>
            <p:cNvSpPr>
              <a:spLocks noChangeShapeType="1"/>
            </p:cNvSpPr>
            <p:nvPr/>
          </p:nvSpPr>
          <p:spPr bwMode="auto">
            <a:xfrm>
              <a:off x="3255963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0" name="Line 196"/>
            <p:cNvSpPr>
              <a:spLocks noChangeShapeType="1"/>
            </p:cNvSpPr>
            <p:nvPr/>
          </p:nvSpPr>
          <p:spPr bwMode="auto">
            <a:xfrm>
              <a:off x="3875088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1" name="Line 203"/>
            <p:cNvSpPr>
              <a:spLocks noChangeShapeType="1"/>
            </p:cNvSpPr>
            <p:nvPr/>
          </p:nvSpPr>
          <p:spPr bwMode="auto">
            <a:xfrm>
              <a:off x="152400" y="4076700"/>
              <a:ext cx="1588" cy="2554288"/>
            </a:xfrm>
            <a:prstGeom prst="line">
              <a:avLst/>
            </a:prstGeom>
            <a:grp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2" name="Line 205"/>
            <p:cNvSpPr>
              <a:spLocks noChangeShapeType="1"/>
            </p:cNvSpPr>
            <p:nvPr/>
          </p:nvSpPr>
          <p:spPr bwMode="auto">
            <a:xfrm>
              <a:off x="152400" y="4076700"/>
              <a:ext cx="4325112" cy="1588"/>
            </a:xfrm>
            <a:prstGeom prst="line">
              <a:avLst/>
            </a:prstGeom>
            <a:grp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i="1">
                <a:solidFill>
                  <a:srgbClr val="990000"/>
                </a:solidFill>
              </a:endParaRPr>
            </a:p>
          </p:txBody>
        </p:sp>
        <p:sp>
          <p:nvSpPr>
            <p:cNvPr id="243" name="Line 207"/>
            <p:cNvSpPr>
              <a:spLocks noChangeShapeType="1"/>
            </p:cNvSpPr>
            <p:nvPr/>
          </p:nvSpPr>
          <p:spPr bwMode="auto">
            <a:xfrm>
              <a:off x="152400" y="6630988"/>
              <a:ext cx="4325112" cy="1588"/>
            </a:xfrm>
            <a:prstGeom prst="line">
              <a:avLst/>
            </a:prstGeom>
            <a:grp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4" name="Line 203"/>
            <p:cNvSpPr>
              <a:spLocks noChangeShapeType="1"/>
            </p:cNvSpPr>
            <p:nvPr/>
          </p:nvSpPr>
          <p:spPr bwMode="auto">
            <a:xfrm>
              <a:off x="4487333" y="4083579"/>
              <a:ext cx="1588" cy="2554288"/>
            </a:xfrm>
            <a:prstGeom prst="line">
              <a:avLst/>
            </a:prstGeom>
            <a:grp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45" name="Rectangle 57"/>
            <p:cNvSpPr>
              <a:spLocks noChangeArrowheads="1"/>
            </p:cNvSpPr>
            <p:nvPr/>
          </p:nvSpPr>
          <p:spPr bwMode="auto">
            <a:xfrm>
              <a:off x="8370888" y="635000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246" name="Rectangle 58"/>
            <p:cNvSpPr>
              <a:spLocks noChangeArrowheads="1"/>
            </p:cNvSpPr>
            <p:nvPr/>
          </p:nvSpPr>
          <p:spPr bwMode="auto">
            <a:xfrm>
              <a:off x="7751763" y="6350000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247" name="Rectangle 59"/>
            <p:cNvSpPr>
              <a:spLocks noChangeArrowheads="1"/>
            </p:cNvSpPr>
            <p:nvPr/>
          </p:nvSpPr>
          <p:spPr bwMode="auto">
            <a:xfrm>
              <a:off x="7131050" y="635000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248" name="Rectangle 60"/>
            <p:cNvSpPr>
              <a:spLocks noChangeArrowheads="1"/>
            </p:cNvSpPr>
            <p:nvPr/>
          </p:nvSpPr>
          <p:spPr bwMode="auto">
            <a:xfrm>
              <a:off x="6508750" y="6350000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249" name="Rectangle 61"/>
            <p:cNvSpPr>
              <a:spLocks noChangeArrowheads="1"/>
            </p:cNvSpPr>
            <p:nvPr/>
          </p:nvSpPr>
          <p:spPr bwMode="auto">
            <a:xfrm>
              <a:off x="5888038" y="635000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50" name="Rectangle 62"/>
            <p:cNvSpPr>
              <a:spLocks noChangeArrowheads="1"/>
            </p:cNvSpPr>
            <p:nvPr/>
          </p:nvSpPr>
          <p:spPr bwMode="auto">
            <a:xfrm>
              <a:off x="5268913" y="6350000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14</a:t>
              </a:r>
            </a:p>
          </p:txBody>
        </p:sp>
        <p:sp>
          <p:nvSpPr>
            <p:cNvPr id="251" name="Rectangle 63"/>
            <p:cNvSpPr>
              <a:spLocks noChangeArrowheads="1"/>
            </p:cNvSpPr>
            <p:nvPr/>
          </p:nvSpPr>
          <p:spPr bwMode="auto">
            <a:xfrm>
              <a:off x="4648200" y="63500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F</a:t>
              </a:r>
            </a:p>
          </p:txBody>
        </p:sp>
        <p:sp>
          <p:nvSpPr>
            <p:cNvPr id="252" name="Rectangle 71"/>
            <p:cNvSpPr>
              <a:spLocks noChangeArrowheads="1"/>
            </p:cNvSpPr>
            <p:nvPr/>
          </p:nvSpPr>
          <p:spPr bwMode="auto">
            <a:xfrm>
              <a:off x="8370888" y="606901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D3</a:t>
              </a:r>
            </a:p>
          </p:txBody>
        </p:sp>
        <p:sp>
          <p:nvSpPr>
            <p:cNvPr id="253" name="Rectangle 72"/>
            <p:cNvSpPr>
              <a:spLocks noChangeArrowheads="1"/>
            </p:cNvSpPr>
            <p:nvPr/>
          </p:nvSpPr>
          <p:spPr bwMode="auto">
            <a:xfrm>
              <a:off x="7751763" y="6069013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1B</a:t>
              </a:r>
            </a:p>
          </p:txBody>
        </p:sp>
        <p:sp>
          <p:nvSpPr>
            <p:cNvPr id="254" name="Rectangle 73"/>
            <p:cNvSpPr>
              <a:spLocks noChangeArrowheads="1"/>
            </p:cNvSpPr>
            <p:nvPr/>
          </p:nvSpPr>
          <p:spPr bwMode="auto">
            <a:xfrm>
              <a:off x="7131050" y="606901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77</a:t>
              </a:r>
            </a:p>
          </p:txBody>
        </p:sp>
        <p:sp>
          <p:nvSpPr>
            <p:cNvPr id="255" name="Rectangle 74"/>
            <p:cNvSpPr>
              <a:spLocks noChangeArrowheads="1"/>
            </p:cNvSpPr>
            <p:nvPr/>
          </p:nvSpPr>
          <p:spPr bwMode="auto">
            <a:xfrm>
              <a:off x="6508750" y="6069013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83</a:t>
              </a:r>
            </a:p>
          </p:txBody>
        </p:sp>
        <p:sp>
          <p:nvSpPr>
            <p:cNvPr id="256" name="Rectangle 75"/>
            <p:cNvSpPr>
              <a:spLocks noChangeArrowheads="1"/>
            </p:cNvSpPr>
            <p:nvPr/>
          </p:nvSpPr>
          <p:spPr bwMode="auto">
            <a:xfrm>
              <a:off x="5888038" y="606901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57" name="Rectangle 76"/>
            <p:cNvSpPr>
              <a:spLocks noChangeArrowheads="1"/>
            </p:cNvSpPr>
            <p:nvPr/>
          </p:nvSpPr>
          <p:spPr bwMode="auto">
            <a:xfrm>
              <a:off x="5268913" y="6069013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13</a:t>
              </a:r>
            </a:p>
          </p:txBody>
        </p:sp>
        <p:sp>
          <p:nvSpPr>
            <p:cNvPr id="258" name="Rectangle 77"/>
            <p:cNvSpPr>
              <a:spLocks noChangeArrowheads="1"/>
            </p:cNvSpPr>
            <p:nvPr/>
          </p:nvSpPr>
          <p:spPr bwMode="auto">
            <a:xfrm>
              <a:off x="4648200" y="6069013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E</a:t>
              </a:r>
            </a:p>
          </p:txBody>
        </p:sp>
        <p:sp>
          <p:nvSpPr>
            <p:cNvPr id="259" name="Rectangle 85"/>
            <p:cNvSpPr>
              <a:spLocks noChangeArrowheads="1"/>
            </p:cNvSpPr>
            <p:nvPr/>
          </p:nvSpPr>
          <p:spPr bwMode="auto">
            <a:xfrm>
              <a:off x="8370888" y="578802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15</a:t>
              </a:r>
            </a:p>
          </p:txBody>
        </p:sp>
        <p:sp>
          <p:nvSpPr>
            <p:cNvPr id="260" name="Rectangle 86"/>
            <p:cNvSpPr>
              <a:spLocks noChangeArrowheads="1"/>
            </p:cNvSpPr>
            <p:nvPr/>
          </p:nvSpPr>
          <p:spPr bwMode="auto">
            <a:xfrm>
              <a:off x="7751763" y="5788025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34</a:t>
              </a:r>
            </a:p>
          </p:txBody>
        </p:sp>
        <p:sp>
          <p:nvSpPr>
            <p:cNvPr id="261" name="Rectangle 87"/>
            <p:cNvSpPr>
              <a:spLocks noChangeArrowheads="1"/>
            </p:cNvSpPr>
            <p:nvPr/>
          </p:nvSpPr>
          <p:spPr bwMode="auto">
            <a:xfrm>
              <a:off x="7131050" y="578802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96</a:t>
              </a:r>
            </a:p>
          </p:txBody>
        </p:sp>
        <p:sp>
          <p:nvSpPr>
            <p:cNvPr id="262" name="Rectangle 88"/>
            <p:cNvSpPr>
              <a:spLocks noChangeArrowheads="1"/>
            </p:cNvSpPr>
            <p:nvPr/>
          </p:nvSpPr>
          <p:spPr bwMode="auto">
            <a:xfrm>
              <a:off x="6508750" y="5788025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04</a:t>
              </a:r>
            </a:p>
          </p:txBody>
        </p:sp>
        <p:sp>
          <p:nvSpPr>
            <p:cNvPr id="263" name="Rectangle 89"/>
            <p:cNvSpPr>
              <a:spLocks noChangeArrowheads="1"/>
            </p:cNvSpPr>
            <p:nvPr/>
          </p:nvSpPr>
          <p:spPr bwMode="auto">
            <a:xfrm>
              <a:off x="5888038" y="578802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64" name="Rectangle 90"/>
            <p:cNvSpPr>
              <a:spLocks noChangeArrowheads="1"/>
            </p:cNvSpPr>
            <p:nvPr/>
          </p:nvSpPr>
          <p:spPr bwMode="auto">
            <a:xfrm>
              <a:off x="5268913" y="5788025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16</a:t>
              </a:r>
            </a:p>
          </p:txBody>
        </p:sp>
        <p:sp>
          <p:nvSpPr>
            <p:cNvPr id="265" name="Rectangle 91"/>
            <p:cNvSpPr>
              <a:spLocks noChangeArrowheads="1"/>
            </p:cNvSpPr>
            <p:nvPr/>
          </p:nvSpPr>
          <p:spPr bwMode="auto">
            <a:xfrm>
              <a:off x="4648200" y="5788025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D</a:t>
              </a:r>
            </a:p>
          </p:txBody>
        </p:sp>
        <p:sp>
          <p:nvSpPr>
            <p:cNvPr id="266" name="Rectangle 99"/>
            <p:cNvSpPr>
              <a:spLocks noChangeArrowheads="1"/>
            </p:cNvSpPr>
            <p:nvPr/>
          </p:nvSpPr>
          <p:spPr bwMode="auto">
            <a:xfrm>
              <a:off x="8370888" y="5481638"/>
              <a:ext cx="620713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267" name="Rectangle 100"/>
            <p:cNvSpPr>
              <a:spLocks noChangeArrowheads="1"/>
            </p:cNvSpPr>
            <p:nvPr/>
          </p:nvSpPr>
          <p:spPr bwMode="auto">
            <a:xfrm>
              <a:off x="7751763" y="5481638"/>
              <a:ext cx="619125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268" name="Rectangle 101"/>
            <p:cNvSpPr>
              <a:spLocks noChangeArrowheads="1"/>
            </p:cNvSpPr>
            <p:nvPr/>
          </p:nvSpPr>
          <p:spPr bwMode="auto">
            <a:xfrm>
              <a:off x="7131050" y="5481638"/>
              <a:ext cx="620713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269" name="Rectangle 102"/>
            <p:cNvSpPr>
              <a:spLocks noChangeArrowheads="1"/>
            </p:cNvSpPr>
            <p:nvPr/>
          </p:nvSpPr>
          <p:spPr bwMode="auto">
            <a:xfrm>
              <a:off x="6508750" y="5481638"/>
              <a:ext cx="622300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270" name="Rectangle 103"/>
            <p:cNvSpPr>
              <a:spLocks noChangeArrowheads="1"/>
            </p:cNvSpPr>
            <p:nvPr/>
          </p:nvSpPr>
          <p:spPr bwMode="auto">
            <a:xfrm>
              <a:off x="5888038" y="5481638"/>
              <a:ext cx="620713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71" name="Rectangle 104"/>
            <p:cNvSpPr>
              <a:spLocks noChangeArrowheads="1"/>
            </p:cNvSpPr>
            <p:nvPr/>
          </p:nvSpPr>
          <p:spPr bwMode="auto">
            <a:xfrm>
              <a:off x="5268913" y="5481638"/>
              <a:ext cx="619125" cy="3063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12</a:t>
              </a:r>
            </a:p>
          </p:txBody>
        </p:sp>
        <p:sp>
          <p:nvSpPr>
            <p:cNvPr id="272" name="Rectangle 105"/>
            <p:cNvSpPr>
              <a:spLocks noChangeArrowheads="1"/>
            </p:cNvSpPr>
            <p:nvPr/>
          </p:nvSpPr>
          <p:spPr bwMode="auto">
            <a:xfrm>
              <a:off x="4648200" y="5481638"/>
              <a:ext cx="620713" cy="3063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C</a:t>
              </a:r>
            </a:p>
          </p:txBody>
        </p:sp>
        <p:sp>
          <p:nvSpPr>
            <p:cNvPr id="273" name="Rectangle 113"/>
            <p:cNvSpPr>
              <a:spLocks noChangeArrowheads="1"/>
            </p:cNvSpPr>
            <p:nvPr/>
          </p:nvSpPr>
          <p:spPr bwMode="auto">
            <a:xfrm>
              <a:off x="8370888" y="520065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274" name="Rectangle 114"/>
            <p:cNvSpPr>
              <a:spLocks noChangeArrowheads="1"/>
            </p:cNvSpPr>
            <p:nvPr/>
          </p:nvSpPr>
          <p:spPr bwMode="auto">
            <a:xfrm>
              <a:off x="7751763" y="5200650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275" name="Rectangle 115"/>
            <p:cNvSpPr>
              <a:spLocks noChangeArrowheads="1"/>
            </p:cNvSpPr>
            <p:nvPr/>
          </p:nvSpPr>
          <p:spPr bwMode="auto">
            <a:xfrm>
              <a:off x="7131050" y="520065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276" name="Rectangle 116"/>
            <p:cNvSpPr>
              <a:spLocks noChangeArrowheads="1"/>
            </p:cNvSpPr>
            <p:nvPr/>
          </p:nvSpPr>
          <p:spPr bwMode="auto">
            <a:xfrm>
              <a:off x="6508750" y="5200650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277" name="Rectangle 117"/>
            <p:cNvSpPr>
              <a:spLocks noChangeArrowheads="1"/>
            </p:cNvSpPr>
            <p:nvPr/>
          </p:nvSpPr>
          <p:spPr bwMode="auto">
            <a:xfrm>
              <a:off x="5888038" y="5200650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78" name="Rectangle 118"/>
            <p:cNvSpPr>
              <a:spLocks noChangeArrowheads="1"/>
            </p:cNvSpPr>
            <p:nvPr/>
          </p:nvSpPr>
          <p:spPr bwMode="auto">
            <a:xfrm>
              <a:off x="5268913" y="5200650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0B</a:t>
              </a:r>
            </a:p>
          </p:txBody>
        </p:sp>
        <p:sp>
          <p:nvSpPr>
            <p:cNvPr id="279" name="Rectangle 119"/>
            <p:cNvSpPr>
              <a:spLocks noChangeArrowheads="1"/>
            </p:cNvSpPr>
            <p:nvPr/>
          </p:nvSpPr>
          <p:spPr bwMode="auto">
            <a:xfrm>
              <a:off x="4648200" y="520065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B</a:t>
              </a:r>
            </a:p>
          </p:txBody>
        </p:sp>
        <p:sp>
          <p:nvSpPr>
            <p:cNvPr id="280" name="Rectangle 127"/>
            <p:cNvSpPr>
              <a:spLocks noChangeArrowheads="1"/>
            </p:cNvSpPr>
            <p:nvPr/>
          </p:nvSpPr>
          <p:spPr bwMode="auto">
            <a:xfrm>
              <a:off x="8370888" y="491966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3B</a:t>
              </a:r>
            </a:p>
          </p:txBody>
        </p:sp>
        <p:sp>
          <p:nvSpPr>
            <p:cNvPr id="281" name="Rectangle 128"/>
            <p:cNvSpPr>
              <a:spLocks noChangeArrowheads="1"/>
            </p:cNvSpPr>
            <p:nvPr/>
          </p:nvSpPr>
          <p:spPr bwMode="auto">
            <a:xfrm>
              <a:off x="7751763" y="4919663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DA</a:t>
              </a:r>
            </a:p>
          </p:txBody>
        </p:sp>
        <p:sp>
          <p:nvSpPr>
            <p:cNvPr id="282" name="Rectangle 129"/>
            <p:cNvSpPr>
              <a:spLocks noChangeArrowheads="1"/>
            </p:cNvSpPr>
            <p:nvPr/>
          </p:nvSpPr>
          <p:spPr bwMode="auto">
            <a:xfrm>
              <a:off x="7131050" y="491966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15</a:t>
              </a:r>
            </a:p>
          </p:txBody>
        </p:sp>
        <p:sp>
          <p:nvSpPr>
            <p:cNvPr id="283" name="Rectangle 130"/>
            <p:cNvSpPr>
              <a:spLocks noChangeArrowheads="1"/>
            </p:cNvSpPr>
            <p:nvPr/>
          </p:nvSpPr>
          <p:spPr bwMode="auto">
            <a:xfrm>
              <a:off x="6508750" y="4919663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93</a:t>
              </a:r>
            </a:p>
          </p:txBody>
        </p:sp>
        <p:sp>
          <p:nvSpPr>
            <p:cNvPr id="284" name="Rectangle 131"/>
            <p:cNvSpPr>
              <a:spLocks noChangeArrowheads="1"/>
            </p:cNvSpPr>
            <p:nvPr/>
          </p:nvSpPr>
          <p:spPr bwMode="auto">
            <a:xfrm>
              <a:off x="5888038" y="4919663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85" name="Rectangle 132"/>
            <p:cNvSpPr>
              <a:spLocks noChangeArrowheads="1"/>
            </p:cNvSpPr>
            <p:nvPr/>
          </p:nvSpPr>
          <p:spPr bwMode="auto">
            <a:xfrm>
              <a:off x="5268913" y="4919663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2D</a:t>
              </a:r>
            </a:p>
          </p:txBody>
        </p:sp>
        <p:sp>
          <p:nvSpPr>
            <p:cNvPr id="286" name="Rectangle 133"/>
            <p:cNvSpPr>
              <a:spLocks noChangeArrowheads="1"/>
            </p:cNvSpPr>
            <p:nvPr/>
          </p:nvSpPr>
          <p:spPr bwMode="auto">
            <a:xfrm>
              <a:off x="4648200" y="4919663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A</a:t>
              </a:r>
            </a:p>
          </p:txBody>
        </p:sp>
        <p:sp>
          <p:nvSpPr>
            <p:cNvPr id="287" name="Rectangle 141"/>
            <p:cNvSpPr>
              <a:spLocks noChangeArrowheads="1"/>
            </p:cNvSpPr>
            <p:nvPr/>
          </p:nvSpPr>
          <p:spPr bwMode="auto">
            <a:xfrm>
              <a:off x="8370888" y="463867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288" name="Rectangle 142"/>
            <p:cNvSpPr>
              <a:spLocks noChangeArrowheads="1"/>
            </p:cNvSpPr>
            <p:nvPr/>
          </p:nvSpPr>
          <p:spPr bwMode="auto">
            <a:xfrm>
              <a:off x="7751763" y="4638675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289" name="Rectangle 143"/>
            <p:cNvSpPr>
              <a:spLocks noChangeArrowheads="1"/>
            </p:cNvSpPr>
            <p:nvPr/>
          </p:nvSpPr>
          <p:spPr bwMode="auto">
            <a:xfrm>
              <a:off x="7131050" y="463867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290" name="Rectangle 144"/>
            <p:cNvSpPr>
              <a:spLocks noChangeArrowheads="1"/>
            </p:cNvSpPr>
            <p:nvPr/>
          </p:nvSpPr>
          <p:spPr bwMode="auto">
            <a:xfrm>
              <a:off x="6508750" y="4638675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–</a:t>
              </a:r>
            </a:p>
          </p:txBody>
        </p:sp>
        <p:sp>
          <p:nvSpPr>
            <p:cNvPr id="291" name="Rectangle 145"/>
            <p:cNvSpPr>
              <a:spLocks noChangeArrowheads="1"/>
            </p:cNvSpPr>
            <p:nvPr/>
          </p:nvSpPr>
          <p:spPr bwMode="auto">
            <a:xfrm>
              <a:off x="5888038" y="4638675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</a:t>
              </a:r>
            </a:p>
          </p:txBody>
        </p:sp>
        <p:sp>
          <p:nvSpPr>
            <p:cNvPr id="292" name="Rectangle 146"/>
            <p:cNvSpPr>
              <a:spLocks noChangeArrowheads="1"/>
            </p:cNvSpPr>
            <p:nvPr/>
          </p:nvSpPr>
          <p:spPr bwMode="auto">
            <a:xfrm>
              <a:off x="5268913" y="4638675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2D</a:t>
              </a:r>
            </a:p>
          </p:txBody>
        </p:sp>
        <p:sp>
          <p:nvSpPr>
            <p:cNvPr id="293" name="Rectangle 147"/>
            <p:cNvSpPr>
              <a:spLocks noChangeArrowheads="1"/>
            </p:cNvSpPr>
            <p:nvPr/>
          </p:nvSpPr>
          <p:spPr bwMode="auto">
            <a:xfrm>
              <a:off x="4648200" y="4638675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9</a:t>
              </a:r>
            </a:p>
          </p:txBody>
        </p:sp>
        <p:sp>
          <p:nvSpPr>
            <p:cNvPr id="294" name="Rectangle 155"/>
            <p:cNvSpPr>
              <a:spLocks noChangeArrowheads="1"/>
            </p:cNvSpPr>
            <p:nvPr/>
          </p:nvSpPr>
          <p:spPr bwMode="auto">
            <a:xfrm>
              <a:off x="8370888" y="4357688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89</a:t>
              </a:r>
            </a:p>
          </p:txBody>
        </p:sp>
        <p:sp>
          <p:nvSpPr>
            <p:cNvPr id="295" name="Rectangle 156"/>
            <p:cNvSpPr>
              <a:spLocks noChangeArrowheads="1"/>
            </p:cNvSpPr>
            <p:nvPr/>
          </p:nvSpPr>
          <p:spPr bwMode="auto">
            <a:xfrm>
              <a:off x="7751763" y="4357688"/>
              <a:ext cx="619125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51</a:t>
              </a:r>
            </a:p>
          </p:txBody>
        </p:sp>
        <p:sp>
          <p:nvSpPr>
            <p:cNvPr id="296" name="Rectangle 157"/>
            <p:cNvSpPr>
              <a:spLocks noChangeArrowheads="1"/>
            </p:cNvSpPr>
            <p:nvPr/>
          </p:nvSpPr>
          <p:spPr bwMode="auto">
            <a:xfrm>
              <a:off x="7131050" y="4357688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00</a:t>
              </a:r>
            </a:p>
          </p:txBody>
        </p:sp>
        <p:sp>
          <p:nvSpPr>
            <p:cNvPr id="297" name="Rectangle 158"/>
            <p:cNvSpPr>
              <a:spLocks noChangeArrowheads="1"/>
            </p:cNvSpPr>
            <p:nvPr/>
          </p:nvSpPr>
          <p:spPr bwMode="auto">
            <a:xfrm>
              <a:off x="6508750" y="4357688"/>
              <a:ext cx="622300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3A</a:t>
              </a:r>
            </a:p>
          </p:txBody>
        </p:sp>
        <p:sp>
          <p:nvSpPr>
            <p:cNvPr id="298" name="Rectangle 159"/>
            <p:cNvSpPr>
              <a:spLocks noChangeArrowheads="1"/>
            </p:cNvSpPr>
            <p:nvPr/>
          </p:nvSpPr>
          <p:spPr bwMode="auto">
            <a:xfrm>
              <a:off x="5888038" y="4357688"/>
              <a:ext cx="620713" cy="28098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1</a:t>
              </a:r>
            </a:p>
          </p:txBody>
        </p:sp>
        <p:sp>
          <p:nvSpPr>
            <p:cNvPr id="299" name="Rectangle 160"/>
            <p:cNvSpPr>
              <a:spLocks noChangeArrowheads="1"/>
            </p:cNvSpPr>
            <p:nvPr/>
          </p:nvSpPr>
          <p:spPr bwMode="auto">
            <a:xfrm>
              <a:off x="5268913" y="4357688"/>
              <a:ext cx="619125" cy="280988"/>
            </a:xfrm>
            <a:prstGeom prst="rect">
              <a:avLst/>
            </a:prstGeom>
            <a:solidFill>
              <a:srgbClr val="FFC000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24</a:t>
              </a:r>
            </a:p>
          </p:txBody>
        </p:sp>
        <p:sp>
          <p:nvSpPr>
            <p:cNvPr id="300" name="Rectangle 161"/>
            <p:cNvSpPr>
              <a:spLocks noChangeArrowheads="1"/>
            </p:cNvSpPr>
            <p:nvPr/>
          </p:nvSpPr>
          <p:spPr bwMode="auto">
            <a:xfrm>
              <a:off x="4648200" y="4357688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rgbClr val="990000"/>
                  </a:solidFill>
                  <a:latin typeface="Calibri" pitchFamily="34" charset="0"/>
                </a:rPr>
                <a:t>8</a:t>
              </a:r>
            </a:p>
          </p:txBody>
        </p:sp>
        <p:sp>
          <p:nvSpPr>
            <p:cNvPr id="301" name="Rectangle 169"/>
            <p:cNvSpPr>
              <a:spLocks noChangeArrowheads="1"/>
            </p:cNvSpPr>
            <p:nvPr/>
          </p:nvSpPr>
          <p:spPr bwMode="auto">
            <a:xfrm>
              <a:off x="8370888" y="40767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B3</a:t>
              </a:r>
            </a:p>
          </p:txBody>
        </p:sp>
        <p:sp>
          <p:nvSpPr>
            <p:cNvPr id="302" name="Rectangle 170"/>
            <p:cNvSpPr>
              <a:spLocks noChangeArrowheads="1"/>
            </p:cNvSpPr>
            <p:nvPr/>
          </p:nvSpPr>
          <p:spPr bwMode="auto">
            <a:xfrm>
              <a:off x="7751763" y="4076700"/>
              <a:ext cx="619125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B2</a:t>
              </a:r>
            </a:p>
          </p:txBody>
        </p:sp>
        <p:sp>
          <p:nvSpPr>
            <p:cNvPr id="303" name="Rectangle 171"/>
            <p:cNvSpPr>
              <a:spLocks noChangeArrowheads="1"/>
            </p:cNvSpPr>
            <p:nvPr/>
          </p:nvSpPr>
          <p:spPr bwMode="auto">
            <a:xfrm>
              <a:off x="7131050" y="40767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B1</a:t>
              </a:r>
            </a:p>
          </p:txBody>
        </p:sp>
        <p:sp>
          <p:nvSpPr>
            <p:cNvPr id="304" name="Rectangle 172"/>
            <p:cNvSpPr>
              <a:spLocks noChangeArrowheads="1"/>
            </p:cNvSpPr>
            <p:nvPr/>
          </p:nvSpPr>
          <p:spPr bwMode="auto">
            <a:xfrm>
              <a:off x="6508750" y="4076700"/>
              <a:ext cx="622300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B0</a:t>
              </a:r>
            </a:p>
          </p:txBody>
        </p:sp>
        <p:sp>
          <p:nvSpPr>
            <p:cNvPr id="305" name="Rectangle 173"/>
            <p:cNvSpPr>
              <a:spLocks noChangeArrowheads="1"/>
            </p:cNvSpPr>
            <p:nvPr/>
          </p:nvSpPr>
          <p:spPr bwMode="auto">
            <a:xfrm>
              <a:off x="5888038" y="40767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Valid</a:t>
              </a:r>
            </a:p>
          </p:txBody>
        </p:sp>
        <p:sp>
          <p:nvSpPr>
            <p:cNvPr id="306" name="Rectangle 174"/>
            <p:cNvSpPr>
              <a:spLocks noChangeArrowheads="1"/>
            </p:cNvSpPr>
            <p:nvPr/>
          </p:nvSpPr>
          <p:spPr bwMode="auto">
            <a:xfrm>
              <a:off x="5268913" y="4076700"/>
              <a:ext cx="619125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>
                  <a:solidFill>
                    <a:srgbClr val="990000"/>
                  </a:solidFill>
                  <a:latin typeface="Calibri" pitchFamily="34" charset="0"/>
                </a:rPr>
                <a:t>Tag</a:t>
              </a:r>
            </a:p>
          </p:txBody>
        </p:sp>
        <p:sp>
          <p:nvSpPr>
            <p:cNvPr id="307" name="Rectangle 175"/>
            <p:cNvSpPr>
              <a:spLocks noChangeArrowheads="1"/>
            </p:cNvSpPr>
            <p:nvPr/>
          </p:nvSpPr>
          <p:spPr bwMode="auto">
            <a:xfrm>
              <a:off x="4648200" y="4076700"/>
              <a:ext cx="620713" cy="280988"/>
            </a:xfrm>
            <a:prstGeom prst="rect">
              <a:avLst/>
            </a:prstGeom>
            <a:solidFill>
              <a:srgbClr val="EBEBEB"/>
            </a:solidFill>
            <a:ln w="9525">
              <a:noFill/>
              <a:round/>
              <a:headEnd/>
              <a:tailEnd/>
            </a:ln>
            <a:effectLst/>
          </p:spPr>
          <p:txBody>
            <a:bodyPr lIns="90360" tIns="44280" rIns="90360" bIns="44280"/>
            <a:lstStyle/>
            <a:p>
              <a:pPr algn="ctr" eaLnBrk="1" hangingPunct="1">
                <a:spcBef>
                  <a:spcPts val="8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i="1" dirty="0" err="1">
                  <a:solidFill>
                    <a:srgbClr val="990000"/>
                  </a:solidFill>
                  <a:latin typeface="Calibri" pitchFamily="34" charset="0"/>
                </a:rPr>
                <a:t>Idx</a:t>
              </a:r>
              <a:endParaRPr lang="en-GB" sz="1400" i="1" dirty="0">
                <a:solidFill>
                  <a:srgbClr val="990000"/>
                </a:solidFill>
                <a:latin typeface="Calibri" pitchFamily="34" charset="0"/>
              </a:endParaRPr>
            </a:p>
          </p:txBody>
        </p:sp>
        <p:sp>
          <p:nvSpPr>
            <p:cNvPr id="308" name="Line 183"/>
            <p:cNvSpPr>
              <a:spLocks noChangeShapeType="1"/>
            </p:cNvSpPr>
            <p:nvPr/>
          </p:nvSpPr>
          <p:spPr bwMode="auto">
            <a:xfrm>
              <a:off x="4666488" y="4357688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i="1">
                <a:solidFill>
                  <a:srgbClr val="990000"/>
                </a:solidFill>
              </a:endParaRPr>
            </a:p>
          </p:txBody>
        </p:sp>
        <p:sp>
          <p:nvSpPr>
            <p:cNvPr id="309" name="Line 184"/>
            <p:cNvSpPr>
              <a:spLocks noChangeShapeType="1"/>
            </p:cNvSpPr>
            <p:nvPr/>
          </p:nvSpPr>
          <p:spPr bwMode="auto">
            <a:xfrm>
              <a:off x="4666488" y="4638675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0" name="Line 185"/>
            <p:cNvSpPr>
              <a:spLocks noChangeShapeType="1"/>
            </p:cNvSpPr>
            <p:nvPr/>
          </p:nvSpPr>
          <p:spPr bwMode="auto">
            <a:xfrm>
              <a:off x="4666488" y="4919663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1" name="Line 186"/>
            <p:cNvSpPr>
              <a:spLocks noChangeShapeType="1"/>
            </p:cNvSpPr>
            <p:nvPr/>
          </p:nvSpPr>
          <p:spPr bwMode="auto">
            <a:xfrm>
              <a:off x="4666488" y="5200650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2" name="Line 187"/>
            <p:cNvSpPr>
              <a:spLocks noChangeShapeType="1"/>
            </p:cNvSpPr>
            <p:nvPr/>
          </p:nvSpPr>
          <p:spPr bwMode="auto">
            <a:xfrm>
              <a:off x="4666488" y="5484812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3" name="Line 188"/>
            <p:cNvSpPr>
              <a:spLocks noChangeShapeType="1"/>
            </p:cNvSpPr>
            <p:nvPr/>
          </p:nvSpPr>
          <p:spPr bwMode="auto">
            <a:xfrm>
              <a:off x="4666488" y="5788025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4" name="Line 189"/>
            <p:cNvSpPr>
              <a:spLocks noChangeShapeType="1"/>
            </p:cNvSpPr>
            <p:nvPr/>
          </p:nvSpPr>
          <p:spPr bwMode="auto">
            <a:xfrm>
              <a:off x="4666488" y="6069013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5" name="Line 190"/>
            <p:cNvSpPr>
              <a:spLocks noChangeShapeType="1"/>
            </p:cNvSpPr>
            <p:nvPr/>
          </p:nvSpPr>
          <p:spPr bwMode="auto">
            <a:xfrm>
              <a:off x="4666488" y="6350000"/>
              <a:ext cx="4325112" cy="15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6" name="Line 197"/>
            <p:cNvSpPr>
              <a:spLocks noChangeShapeType="1"/>
            </p:cNvSpPr>
            <p:nvPr/>
          </p:nvSpPr>
          <p:spPr bwMode="auto">
            <a:xfrm>
              <a:off x="5268913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7" name="Line 198"/>
            <p:cNvSpPr>
              <a:spLocks noChangeShapeType="1"/>
            </p:cNvSpPr>
            <p:nvPr/>
          </p:nvSpPr>
          <p:spPr bwMode="auto">
            <a:xfrm>
              <a:off x="5888038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8" name="Line 199"/>
            <p:cNvSpPr>
              <a:spLocks noChangeShapeType="1"/>
            </p:cNvSpPr>
            <p:nvPr/>
          </p:nvSpPr>
          <p:spPr bwMode="auto">
            <a:xfrm>
              <a:off x="6508750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19" name="Line 200"/>
            <p:cNvSpPr>
              <a:spLocks noChangeShapeType="1"/>
            </p:cNvSpPr>
            <p:nvPr/>
          </p:nvSpPr>
          <p:spPr bwMode="auto">
            <a:xfrm>
              <a:off x="7131050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0" name="Line 201"/>
            <p:cNvSpPr>
              <a:spLocks noChangeShapeType="1"/>
            </p:cNvSpPr>
            <p:nvPr/>
          </p:nvSpPr>
          <p:spPr bwMode="auto">
            <a:xfrm>
              <a:off x="7751763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1" name="Line 202"/>
            <p:cNvSpPr>
              <a:spLocks noChangeShapeType="1"/>
            </p:cNvSpPr>
            <p:nvPr/>
          </p:nvSpPr>
          <p:spPr bwMode="auto">
            <a:xfrm>
              <a:off x="8370888" y="4076700"/>
              <a:ext cx="1588" cy="2554288"/>
            </a:xfrm>
            <a:prstGeom prst="line">
              <a:avLst/>
            </a:prstGeom>
            <a:grpFill/>
            <a:ln w="12600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2" name="Line 205"/>
            <p:cNvSpPr>
              <a:spLocks noChangeShapeType="1"/>
            </p:cNvSpPr>
            <p:nvPr/>
          </p:nvSpPr>
          <p:spPr bwMode="auto">
            <a:xfrm>
              <a:off x="4666488" y="4076700"/>
              <a:ext cx="4325112" cy="1588"/>
            </a:xfrm>
            <a:prstGeom prst="line">
              <a:avLst/>
            </a:prstGeom>
            <a:grp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 i="1">
                <a:solidFill>
                  <a:srgbClr val="990000"/>
                </a:solidFill>
              </a:endParaRPr>
            </a:p>
          </p:txBody>
        </p:sp>
        <p:sp>
          <p:nvSpPr>
            <p:cNvPr id="323" name="Line 206"/>
            <p:cNvSpPr>
              <a:spLocks noChangeShapeType="1"/>
            </p:cNvSpPr>
            <p:nvPr/>
          </p:nvSpPr>
          <p:spPr bwMode="auto">
            <a:xfrm>
              <a:off x="8991601" y="4076700"/>
              <a:ext cx="1588" cy="2554288"/>
            </a:xfrm>
            <a:prstGeom prst="line">
              <a:avLst/>
            </a:prstGeom>
            <a:grp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4" name="Line 207"/>
            <p:cNvSpPr>
              <a:spLocks noChangeShapeType="1"/>
            </p:cNvSpPr>
            <p:nvPr/>
          </p:nvSpPr>
          <p:spPr bwMode="auto">
            <a:xfrm>
              <a:off x="4666488" y="6630988"/>
              <a:ext cx="4325112" cy="1588"/>
            </a:xfrm>
            <a:prstGeom prst="line">
              <a:avLst/>
            </a:prstGeom>
            <a:grp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25" name="Line 206"/>
            <p:cNvSpPr>
              <a:spLocks noChangeShapeType="1"/>
            </p:cNvSpPr>
            <p:nvPr/>
          </p:nvSpPr>
          <p:spPr bwMode="auto">
            <a:xfrm>
              <a:off x="4648200" y="4083579"/>
              <a:ext cx="1588" cy="2554288"/>
            </a:xfrm>
            <a:prstGeom prst="line">
              <a:avLst/>
            </a:prstGeom>
            <a:grpFill/>
            <a:ln w="28575">
              <a:solidFill>
                <a:srgbClr val="000066"/>
              </a:solidFill>
              <a:miter lim="800000"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65177710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0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041" grpId="0"/>
      <p:bldP spid="3804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430" t="20144" r="7570" b="17831"/>
          <a:stretch/>
        </p:blipFill>
        <p:spPr bwMode="auto">
          <a:xfrm>
            <a:off x="363788" y="1200465"/>
            <a:ext cx="5738982" cy="5405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Virtual Memory Exam Question</a:t>
            </a:r>
          </a:p>
        </p:txBody>
      </p:sp>
      <p:sp>
        <p:nvSpPr>
          <p:cNvPr id="6" name="Rectangle 5"/>
          <p:cNvSpPr/>
          <p:nvPr/>
        </p:nvSpPr>
        <p:spPr>
          <a:xfrm>
            <a:off x="1981200" y="5628640"/>
            <a:ext cx="665567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------</a:t>
            </a:r>
            <a:endParaRPr lang="en-US" sz="1050" dirty="0">
              <a:solidFill>
                <a:srgbClr val="C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981200" y="5928276"/>
            <a:ext cx="665567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------</a:t>
            </a:r>
            <a:endParaRPr lang="en-US" sz="1050" dirty="0">
              <a:solidFill>
                <a:srgbClr val="C00000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066800" y="5786078"/>
            <a:ext cx="665567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0x4C20</a:t>
            </a:r>
            <a:endParaRPr lang="en-US" sz="1050" dirty="0">
              <a:solidFill>
                <a:srgbClr val="C00000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076960" y="6085714"/>
            <a:ext cx="665567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05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------</a:t>
            </a:r>
            <a:endParaRPr lang="en-US" sz="1050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304800" y="6344542"/>
            <a:ext cx="494635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libri" pitchFamily="34" charset="0"/>
              </a:rPr>
              <a:t>Exam: </a:t>
            </a:r>
            <a:r>
              <a:rPr lang="en-US" sz="1200" dirty="0">
                <a:latin typeface="Calibri" pitchFamily="34" charset="0"/>
                <a:hlinkClick r:id="rId4"/>
              </a:rPr>
              <a:t>http://www.cs.cmu.edu/~213/oldexams/exam2b-s11.pdf</a:t>
            </a:r>
            <a:r>
              <a:rPr lang="en-US" sz="1200" dirty="0">
                <a:latin typeface="Calibri" pitchFamily="34" charset="0"/>
              </a:rPr>
              <a:t> (</a:t>
            </a:r>
            <a:r>
              <a:rPr lang="en-US" sz="1200" dirty="0">
                <a:latin typeface="Calibri" pitchFamily="34" charset="0"/>
                <a:hlinkClick r:id="rId5"/>
              </a:rPr>
              <a:t>solution</a:t>
            </a:r>
            <a:r>
              <a:rPr lang="en-US" sz="1200" dirty="0">
                <a:latin typeface="Calibri" pitchFamily="34" charset="0"/>
              </a:rPr>
              <a:t>)</a:t>
            </a:r>
          </a:p>
        </p:txBody>
      </p:sp>
      <p:pic>
        <p:nvPicPr>
          <p:cNvPr id="2050" name="Picture 2" descr="https://upload.wikimedia.org/wikipedia/commons/5/57/Boating_-_Hythe_-_July_2004.jpg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57600" y="1325561"/>
            <a:ext cx="3088568" cy="2319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4"/>
          <p:cNvSpPr/>
          <p:nvPr/>
        </p:nvSpPr>
        <p:spPr bwMode="auto">
          <a:xfrm>
            <a:off x="685800" y="2895600"/>
            <a:ext cx="1295400" cy="228600"/>
          </a:xfrm>
          <a:prstGeom prst="rect">
            <a:avLst/>
          </a:prstGeom>
          <a:noFill/>
          <a:ln w="254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grpSp>
        <p:nvGrpSpPr>
          <p:cNvPr id="85" name="Group 84"/>
          <p:cNvGrpSpPr/>
          <p:nvPr/>
        </p:nvGrpSpPr>
        <p:grpSpPr>
          <a:xfrm>
            <a:off x="3100405" y="4114800"/>
            <a:ext cx="5866602" cy="658751"/>
            <a:chOff x="3100405" y="4114800"/>
            <a:chExt cx="5866602" cy="658751"/>
          </a:xfrm>
        </p:grpSpPr>
        <p:grpSp>
          <p:nvGrpSpPr>
            <p:cNvPr id="82" name="Group 81"/>
            <p:cNvGrpSpPr/>
            <p:nvPr/>
          </p:nvGrpSpPr>
          <p:grpSpPr>
            <a:xfrm>
              <a:off x="3100405" y="4544420"/>
              <a:ext cx="5866602" cy="229131"/>
              <a:chOff x="3100405" y="4544420"/>
              <a:chExt cx="5866602" cy="229131"/>
            </a:xfrm>
          </p:grpSpPr>
          <p:sp>
            <p:nvSpPr>
              <p:cNvPr id="13" name="Rectangle 6"/>
              <p:cNvSpPr>
                <a:spLocks noChangeArrowheads="1"/>
              </p:cNvSpPr>
              <p:nvPr/>
            </p:nvSpPr>
            <p:spPr bwMode="auto">
              <a:xfrm>
                <a:off x="3100405" y="4544420"/>
                <a:ext cx="366371" cy="229131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36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5" name="Rectangle 9"/>
              <p:cNvSpPr>
                <a:spLocks noChangeArrowheads="1"/>
              </p:cNvSpPr>
              <p:nvPr/>
            </p:nvSpPr>
            <p:spPr bwMode="auto">
              <a:xfrm>
                <a:off x="3466776" y="4544420"/>
                <a:ext cx="366371" cy="229131"/>
              </a:xfrm>
              <a:prstGeom prst="rect">
                <a:avLst/>
              </a:prstGeom>
              <a:solidFill>
                <a:schemeClr val="bg2">
                  <a:lumMod val="20000"/>
                  <a:lumOff val="80000"/>
                </a:schemeClr>
              </a:solidFill>
              <a:ln w="936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7" name="Rectangle 12"/>
              <p:cNvSpPr>
                <a:spLocks noChangeArrowheads="1"/>
              </p:cNvSpPr>
              <p:nvPr/>
            </p:nvSpPr>
            <p:spPr bwMode="auto">
              <a:xfrm>
                <a:off x="3833147" y="4544420"/>
                <a:ext cx="366371" cy="229131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936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19" name="Rectangle 15"/>
              <p:cNvSpPr>
                <a:spLocks noChangeArrowheads="1"/>
              </p:cNvSpPr>
              <p:nvPr/>
            </p:nvSpPr>
            <p:spPr bwMode="auto">
              <a:xfrm>
                <a:off x="4199518" y="4544420"/>
                <a:ext cx="366371" cy="229131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936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21" name="Rectangle 18"/>
              <p:cNvSpPr>
                <a:spLocks noChangeArrowheads="1"/>
              </p:cNvSpPr>
              <p:nvPr/>
            </p:nvSpPr>
            <p:spPr bwMode="auto">
              <a:xfrm>
                <a:off x="4565889" y="4544420"/>
                <a:ext cx="366371" cy="229131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936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23" name="Rectangle 21"/>
              <p:cNvSpPr>
                <a:spLocks noChangeArrowheads="1"/>
              </p:cNvSpPr>
              <p:nvPr/>
            </p:nvSpPr>
            <p:spPr bwMode="auto">
              <a:xfrm>
                <a:off x="4932260" y="4544420"/>
                <a:ext cx="366371" cy="229131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936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25" name="Rectangle 24"/>
              <p:cNvSpPr>
                <a:spLocks noChangeArrowheads="1"/>
              </p:cNvSpPr>
              <p:nvPr/>
            </p:nvSpPr>
            <p:spPr bwMode="auto">
              <a:xfrm>
                <a:off x="5298631" y="4544420"/>
                <a:ext cx="366371" cy="22913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936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27" name="Rectangle 27"/>
              <p:cNvSpPr>
                <a:spLocks noChangeArrowheads="1"/>
              </p:cNvSpPr>
              <p:nvPr/>
            </p:nvSpPr>
            <p:spPr bwMode="auto">
              <a:xfrm>
                <a:off x="5665002" y="4544420"/>
                <a:ext cx="366371" cy="229131"/>
              </a:xfrm>
              <a:prstGeom prst="rect">
                <a:avLst/>
              </a:prstGeom>
              <a:solidFill>
                <a:schemeClr val="bg1">
                  <a:lumMod val="95000"/>
                </a:schemeClr>
              </a:solidFill>
              <a:ln w="936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29" name="Rectangle 30"/>
              <p:cNvSpPr>
                <a:spLocks noChangeArrowheads="1"/>
              </p:cNvSpPr>
              <p:nvPr/>
            </p:nvSpPr>
            <p:spPr bwMode="auto">
              <a:xfrm>
                <a:off x="6031374" y="4544420"/>
                <a:ext cx="366371" cy="229131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936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31" name="Rectangle 33"/>
              <p:cNvSpPr>
                <a:spLocks noChangeArrowheads="1"/>
              </p:cNvSpPr>
              <p:nvPr/>
            </p:nvSpPr>
            <p:spPr bwMode="auto">
              <a:xfrm>
                <a:off x="6397744" y="4544420"/>
                <a:ext cx="366371" cy="229131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936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33" name="Rectangle 36"/>
              <p:cNvSpPr>
                <a:spLocks noChangeArrowheads="1"/>
              </p:cNvSpPr>
              <p:nvPr/>
            </p:nvSpPr>
            <p:spPr bwMode="auto">
              <a:xfrm>
                <a:off x="6764116" y="4544420"/>
                <a:ext cx="366371" cy="229131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936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35" name="Rectangle 39"/>
              <p:cNvSpPr>
                <a:spLocks noChangeArrowheads="1"/>
              </p:cNvSpPr>
              <p:nvPr/>
            </p:nvSpPr>
            <p:spPr bwMode="auto">
              <a:xfrm>
                <a:off x="7130486" y="4544420"/>
                <a:ext cx="366371" cy="229131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936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37" name="Rectangle 42"/>
              <p:cNvSpPr>
                <a:spLocks noChangeArrowheads="1"/>
              </p:cNvSpPr>
              <p:nvPr/>
            </p:nvSpPr>
            <p:spPr bwMode="auto">
              <a:xfrm>
                <a:off x="7496858" y="4544420"/>
                <a:ext cx="366371" cy="229131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936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39" name="Rectangle 45"/>
              <p:cNvSpPr>
                <a:spLocks noChangeArrowheads="1"/>
              </p:cNvSpPr>
              <p:nvPr/>
            </p:nvSpPr>
            <p:spPr bwMode="auto">
              <a:xfrm>
                <a:off x="7863229" y="4544420"/>
                <a:ext cx="366371" cy="229131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936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60" name="Rectangle 42"/>
              <p:cNvSpPr>
                <a:spLocks noChangeArrowheads="1"/>
              </p:cNvSpPr>
              <p:nvPr/>
            </p:nvSpPr>
            <p:spPr bwMode="auto">
              <a:xfrm>
                <a:off x="8234265" y="4544420"/>
                <a:ext cx="366371" cy="229131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936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/>
              </a:p>
            </p:txBody>
          </p:sp>
          <p:sp>
            <p:nvSpPr>
              <p:cNvPr id="61" name="Rectangle 45"/>
              <p:cNvSpPr>
                <a:spLocks noChangeArrowheads="1"/>
              </p:cNvSpPr>
              <p:nvPr/>
            </p:nvSpPr>
            <p:spPr bwMode="auto">
              <a:xfrm>
                <a:off x="8600636" y="4544420"/>
                <a:ext cx="366371" cy="229131"/>
              </a:xfrm>
              <a:prstGeom prst="rect">
                <a:avLst/>
              </a:prstGeom>
              <a:solidFill>
                <a:schemeClr val="accent6">
                  <a:lumMod val="40000"/>
                  <a:lumOff val="60000"/>
                </a:schemeClr>
              </a:solidFill>
              <a:ln w="9360">
                <a:solidFill>
                  <a:srgbClr val="000066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/>
              </a:p>
            </p:txBody>
          </p:sp>
        </p:grpSp>
        <p:grpSp>
          <p:nvGrpSpPr>
            <p:cNvPr id="59" name="Group 58"/>
            <p:cNvGrpSpPr/>
            <p:nvPr/>
          </p:nvGrpSpPr>
          <p:grpSpPr>
            <a:xfrm>
              <a:off x="3100405" y="4114800"/>
              <a:ext cx="5862424" cy="429620"/>
              <a:chOff x="3100405" y="4114800"/>
              <a:chExt cx="5862424" cy="429620"/>
            </a:xfrm>
            <a:noFill/>
          </p:grpSpPr>
          <p:sp>
            <p:nvSpPr>
              <p:cNvPr id="14" name="Rectangle 7"/>
              <p:cNvSpPr>
                <a:spLocks noChangeArrowheads="1"/>
              </p:cNvSpPr>
              <p:nvPr/>
            </p:nvSpPr>
            <p:spPr bwMode="auto">
              <a:xfrm>
                <a:off x="3833634" y="4315289"/>
                <a:ext cx="366371" cy="229131"/>
              </a:xfrm>
              <a:prstGeom prst="rect">
                <a:avLst/>
              </a:pr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 anchor="ctr"/>
              <a:lstStyle/>
              <a:p>
                <a:pPr algn="ctr">
                  <a:lnSpc>
                    <a:spcPct val="88000"/>
                  </a:lnSpc>
                  <a:spcBef>
                    <a:spcPts val="52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100" b="1" dirty="0">
                    <a:solidFill>
                      <a:srgbClr val="003300"/>
                    </a:solidFill>
                    <a:latin typeface="Calibri" pitchFamily="34" charset="0"/>
                  </a:rPr>
                  <a:t>13</a:t>
                </a:r>
              </a:p>
            </p:txBody>
          </p:sp>
          <p:sp>
            <p:nvSpPr>
              <p:cNvPr id="16" name="Rectangle 10"/>
              <p:cNvSpPr>
                <a:spLocks noChangeArrowheads="1"/>
              </p:cNvSpPr>
              <p:nvPr/>
            </p:nvSpPr>
            <p:spPr bwMode="auto">
              <a:xfrm>
                <a:off x="4200005" y="4315289"/>
                <a:ext cx="366371" cy="229131"/>
              </a:xfrm>
              <a:prstGeom prst="rect">
                <a:avLst/>
              </a:pr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 anchor="ctr"/>
              <a:lstStyle/>
              <a:p>
                <a:pPr algn="ctr">
                  <a:lnSpc>
                    <a:spcPct val="88000"/>
                  </a:lnSpc>
                  <a:spcBef>
                    <a:spcPts val="52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100" b="1" dirty="0">
                    <a:solidFill>
                      <a:srgbClr val="003300"/>
                    </a:solidFill>
                    <a:latin typeface="Calibri" pitchFamily="34" charset="0"/>
                  </a:rPr>
                  <a:t>12</a:t>
                </a:r>
              </a:p>
            </p:txBody>
          </p:sp>
          <p:sp>
            <p:nvSpPr>
              <p:cNvPr id="18" name="Rectangle 13"/>
              <p:cNvSpPr>
                <a:spLocks noChangeArrowheads="1"/>
              </p:cNvSpPr>
              <p:nvPr/>
            </p:nvSpPr>
            <p:spPr bwMode="auto">
              <a:xfrm>
                <a:off x="4566376" y="4315289"/>
                <a:ext cx="366371" cy="229131"/>
              </a:xfrm>
              <a:prstGeom prst="rect">
                <a:avLst/>
              </a:pr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 anchor="ctr"/>
              <a:lstStyle/>
              <a:p>
                <a:pPr algn="ctr">
                  <a:lnSpc>
                    <a:spcPct val="88000"/>
                  </a:lnSpc>
                  <a:spcBef>
                    <a:spcPts val="52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100" b="1" dirty="0">
                    <a:solidFill>
                      <a:srgbClr val="003300"/>
                    </a:solidFill>
                    <a:latin typeface="Calibri" pitchFamily="34" charset="0"/>
                  </a:rPr>
                  <a:t>11</a:t>
                </a:r>
              </a:p>
            </p:txBody>
          </p:sp>
          <p:sp>
            <p:nvSpPr>
              <p:cNvPr id="20" name="Rectangle 16"/>
              <p:cNvSpPr>
                <a:spLocks noChangeArrowheads="1"/>
              </p:cNvSpPr>
              <p:nvPr/>
            </p:nvSpPr>
            <p:spPr bwMode="auto">
              <a:xfrm>
                <a:off x="4932747" y="4315289"/>
                <a:ext cx="366371" cy="229131"/>
              </a:xfrm>
              <a:prstGeom prst="rect">
                <a:avLst/>
              </a:pr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 anchor="ctr"/>
              <a:lstStyle/>
              <a:p>
                <a:pPr algn="ctr">
                  <a:lnSpc>
                    <a:spcPct val="88000"/>
                  </a:lnSpc>
                  <a:spcBef>
                    <a:spcPts val="52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100" b="1" dirty="0">
                    <a:solidFill>
                      <a:srgbClr val="003300"/>
                    </a:solidFill>
                    <a:latin typeface="Calibri" pitchFamily="34" charset="0"/>
                  </a:rPr>
                  <a:t>10</a:t>
                </a:r>
              </a:p>
            </p:txBody>
          </p:sp>
          <p:sp>
            <p:nvSpPr>
              <p:cNvPr id="22" name="Rectangle 19"/>
              <p:cNvSpPr>
                <a:spLocks noChangeArrowheads="1"/>
              </p:cNvSpPr>
              <p:nvPr/>
            </p:nvSpPr>
            <p:spPr bwMode="auto">
              <a:xfrm>
                <a:off x="5299118" y="4315289"/>
                <a:ext cx="366371" cy="229131"/>
              </a:xfrm>
              <a:prstGeom prst="rect">
                <a:avLst/>
              </a:pr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 anchor="ctr"/>
              <a:lstStyle/>
              <a:p>
                <a:pPr algn="ctr">
                  <a:lnSpc>
                    <a:spcPct val="88000"/>
                  </a:lnSpc>
                  <a:spcBef>
                    <a:spcPts val="52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100" b="1" dirty="0">
                    <a:solidFill>
                      <a:srgbClr val="003300"/>
                    </a:solidFill>
                    <a:latin typeface="Calibri" pitchFamily="34" charset="0"/>
                  </a:rPr>
                  <a:t>9</a:t>
                </a:r>
              </a:p>
            </p:txBody>
          </p:sp>
          <p:sp>
            <p:nvSpPr>
              <p:cNvPr id="24" name="Rectangle 22"/>
              <p:cNvSpPr>
                <a:spLocks noChangeArrowheads="1"/>
              </p:cNvSpPr>
              <p:nvPr/>
            </p:nvSpPr>
            <p:spPr bwMode="auto">
              <a:xfrm>
                <a:off x="5665489" y="4315289"/>
                <a:ext cx="366371" cy="229131"/>
              </a:xfrm>
              <a:prstGeom prst="rect">
                <a:avLst/>
              </a:pr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 anchor="ctr"/>
              <a:lstStyle/>
              <a:p>
                <a:pPr algn="ctr">
                  <a:lnSpc>
                    <a:spcPct val="88000"/>
                  </a:lnSpc>
                  <a:spcBef>
                    <a:spcPts val="52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100" b="1" dirty="0">
                    <a:solidFill>
                      <a:srgbClr val="003300"/>
                    </a:solidFill>
                    <a:latin typeface="Calibri" pitchFamily="34" charset="0"/>
                  </a:rPr>
                  <a:t>8</a:t>
                </a:r>
              </a:p>
            </p:txBody>
          </p:sp>
          <p:sp>
            <p:nvSpPr>
              <p:cNvPr id="26" name="Rectangle 25"/>
              <p:cNvSpPr>
                <a:spLocks noChangeArrowheads="1"/>
              </p:cNvSpPr>
              <p:nvPr/>
            </p:nvSpPr>
            <p:spPr bwMode="auto">
              <a:xfrm>
                <a:off x="6031860" y="4315289"/>
                <a:ext cx="366371" cy="229131"/>
              </a:xfrm>
              <a:prstGeom prst="rect">
                <a:avLst/>
              </a:pr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 anchor="ctr"/>
              <a:lstStyle/>
              <a:p>
                <a:pPr algn="ctr">
                  <a:lnSpc>
                    <a:spcPct val="88000"/>
                  </a:lnSpc>
                  <a:spcBef>
                    <a:spcPts val="52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100" b="1" dirty="0">
                    <a:solidFill>
                      <a:srgbClr val="003300"/>
                    </a:solidFill>
                    <a:latin typeface="Calibri" pitchFamily="34" charset="0"/>
                  </a:rPr>
                  <a:t>7</a:t>
                </a:r>
              </a:p>
            </p:txBody>
          </p:sp>
          <p:sp>
            <p:nvSpPr>
              <p:cNvPr id="28" name="Rectangle 28"/>
              <p:cNvSpPr>
                <a:spLocks noChangeArrowheads="1"/>
              </p:cNvSpPr>
              <p:nvPr/>
            </p:nvSpPr>
            <p:spPr bwMode="auto">
              <a:xfrm>
                <a:off x="6398231" y="4315289"/>
                <a:ext cx="366371" cy="229131"/>
              </a:xfrm>
              <a:prstGeom prst="rect">
                <a:avLst/>
              </a:pr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 anchor="ctr"/>
              <a:lstStyle/>
              <a:p>
                <a:pPr algn="ctr">
                  <a:lnSpc>
                    <a:spcPct val="88000"/>
                  </a:lnSpc>
                  <a:spcBef>
                    <a:spcPts val="52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100" b="1" dirty="0">
                    <a:solidFill>
                      <a:srgbClr val="003300"/>
                    </a:solidFill>
                    <a:latin typeface="Calibri" pitchFamily="34" charset="0"/>
                  </a:rPr>
                  <a:t>6</a:t>
                </a:r>
              </a:p>
            </p:txBody>
          </p:sp>
          <p:sp>
            <p:nvSpPr>
              <p:cNvPr id="30" name="Rectangle 31"/>
              <p:cNvSpPr>
                <a:spLocks noChangeArrowheads="1"/>
              </p:cNvSpPr>
              <p:nvPr/>
            </p:nvSpPr>
            <p:spPr bwMode="auto">
              <a:xfrm>
                <a:off x="6764603" y="4315289"/>
                <a:ext cx="366371" cy="229131"/>
              </a:xfrm>
              <a:prstGeom prst="rect">
                <a:avLst/>
              </a:pr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 anchor="ctr"/>
              <a:lstStyle/>
              <a:p>
                <a:pPr algn="ctr">
                  <a:lnSpc>
                    <a:spcPct val="88000"/>
                  </a:lnSpc>
                  <a:spcBef>
                    <a:spcPts val="52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100" b="1" dirty="0">
                    <a:solidFill>
                      <a:srgbClr val="003300"/>
                    </a:solidFill>
                    <a:latin typeface="Calibri" pitchFamily="34" charset="0"/>
                  </a:rPr>
                  <a:t>5</a:t>
                </a:r>
              </a:p>
            </p:txBody>
          </p:sp>
          <p:sp>
            <p:nvSpPr>
              <p:cNvPr id="32" name="Rectangle 34"/>
              <p:cNvSpPr>
                <a:spLocks noChangeArrowheads="1"/>
              </p:cNvSpPr>
              <p:nvPr/>
            </p:nvSpPr>
            <p:spPr bwMode="auto">
              <a:xfrm>
                <a:off x="7130973" y="4315289"/>
                <a:ext cx="366371" cy="229131"/>
              </a:xfrm>
              <a:prstGeom prst="rect">
                <a:avLst/>
              </a:pr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 anchor="ctr"/>
              <a:lstStyle/>
              <a:p>
                <a:pPr algn="ctr">
                  <a:lnSpc>
                    <a:spcPct val="88000"/>
                  </a:lnSpc>
                  <a:spcBef>
                    <a:spcPts val="52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100" b="1" dirty="0">
                    <a:solidFill>
                      <a:srgbClr val="003300"/>
                    </a:solidFill>
                    <a:latin typeface="Calibri" pitchFamily="34" charset="0"/>
                  </a:rPr>
                  <a:t>4</a:t>
                </a:r>
              </a:p>
            </p:txBody>
          </p:sp>
          <p:sp>
            <p:nvSpPr>
              <p:cNvPr id="34" name="Rectangle 37"/>
              <p:cNvSpPr>
                <a:spLocks noChangeArrowheads="1"/>
              </p:cNvSpPr>
              <p:nvPr/>
            </p:nvSpPr>
            <p:spPr bwMode="auto">
              <a:xfrm>
                <a:off x="7497345" y="4315289"/>
                <a:ext cx="366371" cy="229131"/>
              </a:xfrm>
              <a:prstGeom prst="rect">
                <a:avLst/>
              </a:pr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 anchor="ctr"/>
              <a:lstStyle/>
              <a:p>
                <a:pPr algn="ctr">
                  <a:lnSpc>
                    <a:spcPct val="88000"/>
                  </a:lnSpc>
                  <a:spcBef>
                    <a:spcPts val="52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100" b="1" dirty="0">
                    <a:solidFill>
                      <a:srgbClr val="003300"/>
                    </a:solidFill>
                    <a:latin typeface="Calibri" pitchFamily="34" charset="0"/>
                  </a:rPr>
                  <a:t>3</a:t>
                </a:r>
              </a:p>
            </p:txBody>
          </p:sp>
          <p:sp>
            <p:nvSpPr>
              <p:cNvPr id="36" name="Rectangle 40"/>
              <p:cNvSpPr>
                <a:spLocks noChangeArrowheads="1"/>
              </p:cNvSpPr>
              <p:nvPr/>
            </p:nvSpPr>
            <p:spPr bwMode="auto">
              <a:xfrm>
                <a:off x="7863715" y="4315289"/>
                <a:ext cx="366371" cy="229131"/>
              </a:xfrm>
              <a:prstGeom prst="rect">
                <a:avLst/>
              </a:pr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 anchor="ctr"/>
              <a:lstStyle/>
              <a:p>
                <a:pPr algn="ctr">
                  <a:lnSpc>
                    <a:spcPct val="88000"/>
                  </a:lnSpc>
                  <a:spcBef>
                    <a:spcPts val="52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100" b="1" dirty="0">
                    <a:solidFill>
                      <a:srgbClr val="003300"/>
                    </a:solidFill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38" name="Rectangle 43"/>
              <p:cNvSpPr>
                <a:spLocks noChangeArrowheads="1"/>
              </p:cNvSpPr>
              <p:nvPr/>
            </p:nvSpPr>
            <p:spPr bwMode="auto">
              <a:xfrm>
                <a:off x="8230087" y="4315289"/>
                <a:ext cx="366371" cy="229131"/>
              </a:xfrm>
              <a:prstGeom prst="rect">
                <a:avLst/>
              </a:pr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 anchor="ctr"/>
              <a:lstStyle/>
              <a:p>
                <a:pPr algn="ctr">
                  <a:lnSpc>
                    <a:spcPct val="88000"/>
                  </a:lnSpc>
                  <a:spcBef>
                    <a:spcPts val="52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100" b="1" dirty="0">
                    <a:solidFill>
                      <a:srgbClr val="003300"/>
                    </a:solidFill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40" name="Rectangle 46"/>
              <p:cNvSpPr>
                <a:spLocks noChangeArrowheads="1"/>
              </p:cNvSpPr>
              <p:nvPr/>
            </p:nvSpPr>
            <p:spPr bwMode="auto">
              <a:xfrm>
                <a:off x="8596458" y="4315289"/>
                <a:ext cx="366371" cy="229131"/>
              </a:xfrm>
              <a:prstGeom prst="rect">
                <a:avLst/>
              </a:pr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 anchor="ctr"/>
              <a:lstStyle/>
              <a:p>
                <a:pPr algn="ctr">
                  <a:lnSpc>
                    <a:spcPct val="88000"/>
                  </a:lnSpc>
                  <a:spcBef>
                    <a:spcPts val="52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100" b="1" dirty="0">
                    <a:solidFill>
                      <a:srgbClr val="003300"/>
                    </a:solidFill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41" name="Line 54"/>
              <p:cNvSpPr>
                <a:spLocks noChangeShapeType="1"/>
              </p:cNvSpPr>
              <p:nvPr/>
            </p:nvSpPr>
            <p:spPr bwMode="auto">
              <a:xfrm>
                <a:off x="5296245" y="4210669"/>
                <a:ext cx="745869" cy="1194"/>
              </a:xfrm>
              <a:prstGeom prst="line">
                <a:avLst/>
              </a:prstGeom>
              <a:grp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42" name="Text Box 55"/>
              <p:cNvSpPr txBox="1">
                <a:spLocks noChangeArrowheads="1"/>
              </p:cNvSpPr>
              <p:nvPr/>
            </p:nvSpPr>
            <p:spPr bwMode="auto">
              <a:xfrm>
                <a:off x="5459633" y="4117584"/>
                <a:ext cx="415511" cy="230858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200" b="1" dirty="0">
                    <a:solidFill>
                      <a:srgbClr val="003300"/>
                    </a:solidFill>
                    <a:latin typeface="Calibri" pitchFamily="34" charset="0"/>
                  </a:rPr>
                  <a:t>TLBI</a:t>
                </a:r>
              </a:p>
            </p:txBody>
          </p:sp>
          <p:sp>
            <p:nvSpPr>
              <p:cNvPr id="43" name="Line 57"/>
              <p:cNvSpPr>
                <a:spLocks noChangeShapeType="1"/>
              </p:cNvSpPr>
              <p:nvPr/>
            </p:nvSpPr>
            <p:spPr bwMode="auto">
              <a:xfrm>
                <a:off x="3100405" y="4207884"/>
                <a:ext cx="2200613" cy="1194"/>
              </a:xfrm>
              <a:prstGeom prst="line">
                <a:avLst/>
              </a:prstGeom>
              <a:grpFill/>
              <a:ln w="9360">
                <a:solidFill>
                  <a:srgbClr val="000066"/>
                </a:solidFill>
                <a:miter lim="800000"/>
                <a:headEnd type="triangle" w="med" len="med"/>
                <a:tailEnd type="triangle" w="med" len="med"/>
              </a:ln>
              <a:effectLst/>
            </p:spPr>
            <p:txBody>
              <a:bodyPr/>
              <a:lstStyle/>
              <a:p>
                <a:endParaRPr lang="en-US" sz="1800"/>
              </a:p>
            </p:txBody>
          </p:sp>
          <p:sp>
            <p:nvSpPr>
              <p:cNvPr id="44" name="Text Box 58"/>
              <p:cNvSpPr txBox="1">
                <a:spLocks noChangeArrowheads="1"/>
              </p:cNvSpPr>
              <p:nvPr/>
            </p:nvSpPr>
            <p:spPr bwMode="auto">
              <a:xfrm>
                <a:off x="4031460" y="4114800"/>
                <a:ext cx="444716" cy="230858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>
                <a:spAutoFit/>
              </a:bodyPr>
              <a:lstStyle/>
              <a:p>
                <a:pPr algn="ctr">
                  <a:lnSpc>
                    <a:spcPct val="88000"/>
                  </a:lnSpc>
                  <a:spcBef>
                    <a:spcPts val="600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200" b="1" dirty="0">
                    <a:solidFill>
                      <a:srgbClr val="003300"/>
                    </a:solidFill>
                    <a:latin typeface="Calibri" pitchFamily="34" charset="0"/>
                  </a:rPr>
                  <a:t>TLBT</a:t>
                </a:r>
              </a:p>
            </p:txBody>
          </p:sp>
          <p:sp>
            <p:nvSpPr>
              <p:cNvPr id="78" name="Rectangle 7"/>
              <p:cNvSpPr>
                <a:spLocks noChangeArrowheads="1"/>
              </p:cNvSpPr>
              <p:nvPr/>
            </p:nvSpPr>
            <p:spPr bwMode="auto">
              <a:xfrm>
                <a:off x="3108649" y="4315289"/>
                <a:ext cx="366371" cy="229131"/>
              </a:xfrm>
              <a:prstGeom prst="rect">
                <a:avLst/>
              </a:pr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 anchor="ctr"/>
              <a:lstStyle/>
              <a:p>
                <a:pPr algn="ctr">
                  <a:lnSpc>
                    <a:spcPct val="88000"/>
                  </a:lnSpc>
                  <a:spcBef>
                    <a:spcPts val="52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100" b="1" dirty="0">
                    <a:solidFill>
                      <a:srgbClr val="003300"/>
                    </a:solidFill>
                    <a:latin typeface="Calibri" pitchFamily="34" charset="0"/>
                  </a:rPr>
                  <a:t>15</a:t>
                </a:r>
              </a:p>
            </p:txBody>
          </p:sp>
          <p:sp>
            <p:nvSpPr>
              <p:cNvPr id="79" name="Rectangle 10"/>
              <p:cNvSpPr>
                <a:spLocks noChangeArrowheads="1"/>
              </p:cNvSpPr>
              <p:nvPr/>
            </p:nvSpPr>
            <p:spPr bwMode="auto">
              <a:xfrm>
                <a:off x="3475020" y="4315289"/>
                <a:ext cx="366371" cy="229131"/>
              </a:xfrm>
              <a:prstGeom prst="rect">
                <a:avLst/>
              </a:prstGeom>
              <a:grp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360" tIns="44280" rIns="90360" bIns="44280" anchor="ctr"/>
              <a:lstStyle/>
              <a:p>
                <a:pPr algn="ctr">
                  <a:lnSpc>
                    <a:spcPct val="88000"/>
                  </a:lnSpc>
                  <a:spcBef>
                    <a:spcPts val="525"/>
                  </a:spcBef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100" b="1" dirty="0">
                    <a:solidFill>
                      <a:srgbClr val="003300"/>
                    </a:solidFill>
                    <a:latin typeface="Calibri" pitchFamily="34" charset="0"/>
                  </a:rPr>
                  <a:t>14</a:t>
                </a:r>
              </a:p>
            </p:txBody>
          </p:sp>
        </p:grpSp>
      </p:grpSp>
      <p:sp>
        <p:nvSpPr>
          <p:cNvPr id="11" name="TextBox 10"/>
          <p:cNvSpPr txBox="1"/>
          <p:nvPr/>
        </p:nvSpPr>
        <p:spPr>
          <a:xfrm>
            <a:off x="3318000" y="5606145"/>
            <a:ext cx="101181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0x7E85</a:t>
            </a:r>
            <a:endParaRPr lang="en-US" sz="1800" dirty="0">
              <a:solidFill>
                <a:srgbClr val="00B05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pic>
        <p:nvPicPr>
          <p:cNvPr id="81" name="Picture 6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5605" y="723987"/>
            <a:ext cx="1291515" cy="30668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/>
        </p:nvSpPr>
        <p:spPr bwMode="auto">
          <a:xfrm>
            <a:off x="923730" y="5514390"/>
            <a:ext cx="914400" cy="152400"/>
          </a:xfrm>
          <a:prstGeom prst="rect">
            <a:avLst/>
          </a:prstGeom>
          <a:solidFill>
            <a:srgbClr val="F6D2D2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05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0x7E85</a:t>
            </a:r>
          </a:p>
        </p:txBody>
      </p:sp>
      <p:grpSp>
        <p:nvGrpSpPr>
          <p:cNvPr id="2078" name="Group 2077"/>
          <p:cNvGrpSpPr/>
          <p:nvPr/>
        </p:nvGrpSpPr>
        <p:grpSpPr>
          <a:xfrm>
            <a:off x="3100405" y="4773551"/>
            <a:ext cx="5853112" cy="865249"/>
            <a:chOff x="3100405" y="4773551"/>
            <a:chExt cx="5853112" cy="865249"/>
          </a:xfrm>
        </p:grpSpPr>
        <p:cxnSp>
          <p:nvCxnSpPr>
            <p:cNvPr id="2049" name="Straight Connector 2048"/>
            <p:cNvCxnSpPr/>
            <p:nvPr/>
          </p:nvCxnSpPr>
          <p:spPr bwMode="auto">
            <a:xfrm>
              <a:off x="3100405" y="4773551"/>
              <a:ext cx="1832342" cy="865249"/>
            </a:xfrm>
            <a:prstGeom prst="line">
              <a:avLst/>
            </a:prstGeom>
            <a:noFill/>
            <a:ln w="25400" cap="flat" cmpd="sng" algn="ctr">
              <a:solidFill>
                <a:schemeClr val="bg2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2052" name="Straight Connector 2051"/>
            <p:cNvCxnSpPr/>
            <p:nvPr/>
          </p:nvCxnSpPr>
          <p:spPr bwMode="auto">
            <a:xfrm>
              <a:off x="4561711" y="4773551"/>
              <a:ext cx="893257" cy="855089"/>
            </a:xfrm>
            <a:prstGeom prst="line">
              <a:avLst/>
            </a:prstGeom>
            <a:noFill/>
            <a:ln w="25400" cap="flat" cmpd="sng" algn="ctr">
              <a:solidFill>
                <a:schemeClr val="bg2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89" name="Straight Connector 88"/>
            <p:cNvCxnSpPr/>
            <p:nvPr/>
          </p:nvCxnSpPr>
          <p:spPr bwMode="auto">
            <a:xfrm flipH="1">
              <a:off x="5963822" y="4797640"/>
              <a:ext cx="67552" cy="841160"/>
            </a:xfrm>
            <a:prstGeom prst="line">
              <a:avLst/>
            </a:prstGeom>
            <a:noFill/>
            <a:ln w="25400" cap="flat" cmpd="sng" algn="ctr">
              <a:solidFill>
                <a:schemeClr val="bg2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97" name="Straight Connector 96"/>
            <p:cNvCxnSpPr/>
            <p:nvPr/>
          </p:nvCxnSpPr>
          <p:spPr bwMode="auto">
            <a:xfrm>
              <a:off x="5459633" y="5638800"/>
              <a:ext cx="504189" cy="0"/>
            </a:xfrm>
            <a:prstGeom prst="line">
              <a:avLst/>
            </a:prstGeom>
            <a:noFill/>
            <a:ln w="25400" cap="flat" cmpd="sng" algn="ctr">
              <a:solidFill>
                <a:schemeClr val="bg2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00" name="Straight Connector 99"/>
            <p:cNvCxnSpPr/>
            <p:nvPr/>
          </p:nvCxnSpPr>
          <p:spPr bwMode="auto">
            <a:xfrm>
              <a:off x="4932260" y="5638800"/>
              <a:ext cx="504189" cy="0"/>
            </a:xfrm>
            <a:prstGeom prst="line">
              <a:avLst/>
            </a:prstGeom>
            <a:noFill/>
            <a:ln w="25400" cap="flat" cmpd="sng" algn="ctr">
              <a:solidFill>
                <a:schemeClr val="bg2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7" name="Straight Connector 126"/>
            <p:cNvCxnSpPr/>
            <p:nvPr/>
          </p:nvCxnSpPr>
          <p:spPr bwMode="auto">
            <a:xfrm flipH="1">
              <a:off x="7086600" y="4780515"/>
              <a:ext cx="1866917" cy="858285"/>
            </a:xfrm>
            <a:prstGeom prst="line">
              <a:avLst/>
            </a:prstGeom>
            <a:noFill/>
            <a:ln w="25400" cap="flat" cmpd="sng" algn="ctr">
              <a:solidFill>
                <a:schemeClr val="bg2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129" name="Straight Connector 128"/>
            <p:cNvCxnSpPr/>
            <p:nvPr/>
          </p:nvCxnSpPr>
          <p:spPr bwMode="auto">
            <a:xfrm>
              <a:off x="5983098" y="5638800"/>
              <a:ext cx="1103502" cy="0"/>
            </a:xfrm>
            <a:prstGeom prst="line">
              <a:avLst/>
            </a:prstGeom>
            <a:noFill/>
            <a:ln w="25400" cap="flat" cmpd="sng" algn="ctr">
              <a:solidFill>
                <a:schemeClr val="bg2">
                  <a:lumMod val="75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</p:grpSp>
      <p:sp>
        <p:nvSpPr>
          <p:cNvPr id="2067" name="Oval 2066"/>
          <p:cNvSpPr/>
          <p:nvPr/>
        </p:nvSpPr>
        <p:spPr bwMode="auto">
          <a:xfrm>
            <a:off x="752670" y="4291964"/>
            <a:ext cx="180511" cy="180511"/>
          </a:xfrm>
          <a:prstGeom prst="ellipse">
            <a:avLst/>
          </a:prstGeom>
          <a:noFill/>
          <a:ln w="25400" cap="flat" cmpd="sng" algn="ctr">
            <a:solidFill>
              <a:srgbClr val="0070C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068" name="Rectangle 2067"/>
          <p:cNvSpPr/>
          <p:nvPr/>
        </p:nvSpPr>
        <p:spPr bwMode="auto">
          <a:xfrm>
            <a:off x="1124340" y="4230229"/>
            <a:ext cx="304800" cy="151990"/>
          </a:xfrm>
          <a:prstGeom prst="rect">
            <a:avLst/>
          </a:prstGeom>
          <a:noFill/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grpSp>
        <p:nvGrpSpPr>
          <p:cNvPr id="2079" name="Group 2078"/>
          <p:cNvGrpSpPr/>
          <p:nvPr/>
        </p:nvGrpSpPr>
        <p:grpSpPr>
          <a:xfrm>
            <a:off x="7086600" y="5391555"/>
            <a:ext cx="1944868" cy="768698"/>
            <a:chOff x="6215045" y="5391555"/>
            <a:chExt cx="1944868" cy="768698"/>
          </a:xfrm>
        </p:grpSpPr>
        <p:sp>
          <p:nvSpPr>
            <p:cNvPr id="83" name="TextBox 82"/>
            <p:cNvSpPr txBox="1"/>
            <p:nvPr/>
          </p:nvSpPr>
          <p:spPr>
            <a:xfrm>
              <a:off x="6752220" y="5391555"/>
              <a:ext cx="122180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j-lt"/>
                  <a:cs typeface="Courier New" panose="02070309020205020404" pitchFamily="49" charset="0"/>
                </a:rPr>
                <a:t>TLBI = </a:t>
              </a:r>
              <a:r>
                <a:rPr lang="en-US" sz="1800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0x2</a:t>
              </a:r>
            </a:p>
          </p:txBody>
        </p:sp>
        <p:sp>
          <p:nvSpPr>
            <p:cNvPr id="84" name="TextBox 83"/>
            <p:cNvSpPr txBox="1"/>
            <p:nvPr/>
          </p:nvSpPr>
          <p:spPr>
            <a:xfrm>
              <a:off x="6752220" y="5790921"/>
              <a:ext cx="1407693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+mj-lt"/>
                  <a:cs typeface="Courier New" panose="02070309020205020404" pitchFamily="49" charset="0"/>
                </a:rPr>
                <a:t>TLBT = </a:t>
              </a:r>
              <a:r>
                <a:rPr lang="en-US" sz="1800" dirty="0">
                  <a:solidFill>
                    <a:srgbClr val="C00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0x1F</a:t>
              </a:r>
            </a:p>
          </p:txBody>
        </p:sp>
        <p:sp>
          <p:nvSpPr>
            <p:cNvPr id="2069" name="Right Arrow 2068"/>
            <p:cNvSpPr/>
            <p:nvPr/>
          </p:nvSpPr>
          <p:spPr bwMode="auto">
            <a:xfrm>
              <a:off x="6215045" y="5680785"/>
              <a:ext cx="414355" cy="205241"/>
            </a:xfrm>
            <a:prstGeom prst="rightArrow">
              <a:avLst/>
            </a:prstGeom>
            <a:solidFill>
              <a:srgbClr val="C00000"/>
            </a:solidFill>
            <a:ln w="12700" cap="flat" cmpd="sng" algn="ctr">
              <a:noFill/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rtlCol="0" anchor="ctr"/>
            <a:lstStyle/>
            <a:p>
              <a:pPr algn="ctr"/>
              <a:endParaRPr lang="en-US" sz="1600" dirty="0">
                <a:latin typeface="+mn-lt"/>
              </a:endParaRPr>
            </a:p>
          </p:txBody>
        </p:sp>
      </p:grpSp>
      <p:sp>
        <p:nvSpPr>
          <p:cNvPr id="109" name="TextBox 108"/>
          <p:cNvSpPr txBox="1"/>
          <p:nvPr/>
        </p:nvSpPr>
        <p:spPr>
          <a:xfrm>
            <a:off x="5597955" y="6252209"/>
            <a:ext cx="2342308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0x</a:t>
            </a:r>
            <a:r>
              <a:rPr lang="en-US" sz="18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7E</a:t>
            </a:r>
            <a:r>
              <a:rPr lang="en-US" sz="18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85 </a:t>
            </a:r>
            <a:r>
              <a:rPr lang="en-US" sz="18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/>
              </a:rPr>
              <a:t>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  <a:sym typeface="Symbol"/>
              </a:rPr>
              <a:t>0x</a:t>
            </a:r>
            <a:r>
              <a:rPr lang="en-US" sz="18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/>
              </a:rPr>
              <a:t>95</a:t>
            </a:r>
            <a:r>
              <a:rPr lang="en-US" sz="18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  <a:sym typeface="Symbol"/>
              </a:rPr>
              <a:t>85</a:t>
            </a:r>
            <a:endParaRPr lang="en-US" sz="1800" dirty="0">
              <a:solidFill>
                <a:srgbClr val="0070C0"/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10" name="Rectangle 109"/>
          <p:cNvSpPr/>
          <p:nvPr/>
        </p:nvSpPr>
        <p:spPr bwMode="auto">
          <a:xfrm>
            <a:off x="1742527" y="4230229"/>
            <a:ext cx="314873" cy="151990"/>
          </a:xfrm>
          <a:prstGeom prst="rect">
            <a:avLst/>
          </a:prstGeom>
          <a:noFill/>
          <a:ln w="25400" cap="flat" cmpd="sng" algn="ctr">
            <a:solidFill>
              <a:srgbClr val="7030A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111" name="Rectangle 110"/>
          <p:cNvSpPr/>
          <p:nvPr/>
        </p:nvSpPr>
        <p:spPr bwMode="auto">
          <a:xfrm>
            <a:off x="1838130" y="5517328"/>
            <a:ext cx="981271" cy="152400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r>
              <a:rPr lang="en-US" sz="105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0x9585</a:t>
            </a:r>
            <a:endParaRPr lang="en-US" sz="1050" dirty="0">
              <a:solidFill>
                <a:srgbClr val="C00000"/>
              </a:solidFill>
            </a:endParaRPr>
          </a:p>
        </p:txBody>
      </p:sp>
      <p:grpSp>
        <p:nvGrpSpPr>
          <p:cNvPr id="2076" name="Group 2075"/>
          <p:cNvGrpSpPr/>
          <p:nvPr/>
        </p:nvGrpSpPr>
        <p:grpSpPr>
          <a:xfrm>
            <a:off x="5389368" y="4537261"/>
            <a:ext cx="550076" cy="284118"/>
            <a:chOff x="5389368" y="4537261"/>
            <a:chExt cx="550076" cy="284118"/>
          </a:xfrm>
          <a:noFill/>
        </p:grpSpPr>
        <p:sp>
          <p:nvSpPr>
            <p:cNvPr id="51" name="Text Box 119"/>
            <p:cNvSpPr txBox="1">
              <a:spLocks noChangeArrowheads="1"/>
            </p:cNvSpPr>
            <p:nvPr/>
          </p:nvSpPr>
          <p:spPr bwMode="auto">
            <a:xfrm>
              <a:off x="5755739" y="4537261"/>
              <a:ext cx="183705" cy="28411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rgbClr val="0070C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52" name="Text Box 120"/>
            <p:cNvSpPr txBox="1">
              <a:spLocks noChangeArrowheads="1"/>
            </p:cNvSpPr>
            <p:nvPr/>
          </p:nvSpPr>
          <p:spPr bwMode="auto">
            <a:xfrm>
              <a:off x="5389368" y="4537261"/>
              <a:ext cx="183705" cy="28411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rgbClr val="0070C0"/>
                  </a:solidFill>
                  <a:latin typeface="Calibri" pitchFamily="34" charset="0"/>
                </a:rPr>
                <a:t>1</a:t>
              </a:r>
            </a:p>
          </p:txBody>
        </p:sp>
      </p:grpSp>
      <p:grpSp>
        <p:nvGrpSpPr>
          <p:cNvPr id="2077" name="Group 2076"/>
          <p:cNvGrpSpPr/>
          <p:nvPr/>
        </p:nvGrpSpPr>
        <p:grpSpPr>
          <a:xfrm>
            <a:off x="3203589" y="4537261"/>
            <a:ext cx="1996631" cy="284118"/>
            <a:chOff x="3203589" y="4537261"/>
            <a:chExt cx="1996631" cy="284118"/>
          </a:xfrm>
          <a:noFill/>
        </p:grpSpPr>
        <p:sp>
          <p:nvSpPr>
            <p:cNvPr id="53" name="Text Box 121"/>
            <p:cNvSpPr txBox="1">
              <a:spLocks noChangeArrowheads="1"/>
            </p:cNvSpPr>
            <p:nvPr/>
          </p:nvSpPr>
          <p:spPr bwMode="auto">
            <a:xfrm>
              <a:off x="5031864" y="4537261"/>
              <a:ext cx="168356" cy="260379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54" name="Text Box 122"/>
            <p:cNvSpPr txBox="1">
              <a:spLocks noChangeArrowheads="1"/>
            </p:cNvSpPr>
            <p:nvPr/>
          </p:nvSpPr>
          <p:spPr bwMode="auto">
            <a:xfrm>
              <a:off x="4665494" y="4537261"/>
              <a:ext cx="168356" cy="260379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55" name="Text Box 123"/>
            <p:cNvSpPr txBox="1">
              <a:spLocks noChangeArrowheads="1"/>
            </p:cNvSpPr>
            <p:nvPr/>
          </p:nvSpPr>
          <p:spPr bwMode="auto">
            <a:xfrm>
              <a:off x="4292641" y="4537261"/>
              <a:ext cx="183705" cy="28411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56" name="Text Box 124"/>
            <p:cNvSpPr txBox="1">
              <a:spLocks noChangeArrowheads="1"/>
            </p:cNvSpPr>
            <p:nvPr/>
          </p:nvSpPr>
          <p:spPr bwMode="auto">
            <a:xfrm>
              <a:off x="3926271" y="4537261"/>
              <a:ext cx="183705" cy="28411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57" name="Text Box 125"/>
            <p:cNvSpPr txBox="1">
              <a:spLocks noChangeArrowheads="1"/>
            </p:cNvSpPr>
            <p:nvPr/>
          </p:nvSpPr>
          <p:spPr bwMode="auto">
            <a:xfrm>
              <a:off x="3561093" y="4537261"/>
              <a:ext cx="183705" cy="28411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rgbClr val="C0000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58" name="Text Box 126"/>
            <p:cNvSpPr txBox="1">
              <a:spLocks noChangeArrowheads="1"/>
            </p:cNvSpPr>
            <p:nvPr/>
          </p:nvSpPr>
          <p:spPr bwMode="auto">
            <a:xfrm>
              <a:off x="3203589" y="4537261"/>
              <a:ext cx="168356" cy="260379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rgbClr val="C00000"/>
                  </a:solidFill>
                  <a:latin typeface="Calibri" pitchFamily="34" charset="0"/>
                </a:rPr>
                <a:t>0</a:t>
              </a:r>
            </a:p>
          </p:txBody>
        </p:sp>
      </p:grpSp>
      <p:grpSp>
        <p:nvGrpSpPr>
          <p:cNvPr id="2075" name="Group 2074"/>
          <p:cNvGrpSpPr/>
          <p:nvPr/>
        </p:nvGrpSpPr>
        <p:grpSpPr>
          <a:xfrm>
            <a:off x="6120916" y="4536067"/>
            <a:ext cx="2750581" cy="285312"/>
            <a:chOff x="6120916" y="4536067"/>
            <a:chExt cx="2750581" cy="285312"/>
          </a:xfrm>
          <a:noFill/>
        </p:grpSpPr>
        <p:sp>
          <p:nvSpPr>
            <p:cNvPr id="45" name="Text Box 113"/>
            <p:cNvSpPr txBox="1">
              <a:spLocks noChangeArrowheads="1"/>
            </p:cNvSpPr>
            <p:nvPr/>
          </p:nvSpPr>
          <p:spPr bwMode="auto">
            <a:xfrm>
              <a:off x="7950385" y="4537261"/>
              <a:ext cx="183705" cy="28411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rgbClr val="00B05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46" name="Text Box 114"/>
            <p:cNvSpPr txBox="1">
              <a:spLocks noChangeArrowheads="1"/>
            </p:cNvSpPr>
            <p:nvPr/>
          </p:nvSpPr>
          <p:spPr bwMode="auto">
            <a:xfrm>
              <a:off x="7584015" y="4536067"/>
              <a:ext cx="183705" cy="28411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rgbClr val="00B05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47" name="Text Box 115"/>
            <p:cNvSpPr txBox="1">
              <a:spLocks noChangeArrowheads="1"/>
            </p:cNvSpPr>
            <p:nvPr/>
          </p:nvSpPr>
          <p:spPr bwMode="auto">
            <a:xfrm>
              <a:off x="7218836" y="4536067"/>
              <a:ext cx="183705" cy="28411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rgbClr val="00B05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48" name="Text Box 116"/>
            <p:cNvSpPr txBox="1">
              <a:spLocks noChangeArrowheads="1"/>
            </p:cNvSpPr>
            <p:nvPr/>
          </p:nvSpPr>
          <p:spPr bwMode="auto">
            <a:xfrm>
              <a:off x="6852466" y="4536067"/>
              <a:ext cx="183705" cy="28411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rgbClr val="00B05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49" name="Text Box 117"/>
            <p:cNvSpPr txBox="1">
              <a:spLocks noChangeArrowheads="1"/>
            </p:cNvSpPr>
            <p:nvPr/>
          </p:nvSpPr>
          <p:spPr bwMode="auto">
            <a:xfrm>
              <a:off x="6487287" y="4536067"/>
              <a:ext cx="183705" cy="28411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rgbClr val="00B050"/>
                  </a:solidFill>
                  <a:latin typeface="Calibri" pitchFamily="34" charset="0"/>
                </a:rPr>
                <a:t>0</a:t>
              </a:r>
            </a:p>
          </p:txBody>
        </p:sp>
        <p:sp>
          <p:nvSpPr>
            <p:cNvPr id="50" name="Text Box 118"/>
            <p:cNvSpPr txBox="1">
              <a:spLocks noChangeArrowheads="1"/>
            </p:cNvSpPr>
            <p:nvPr/>
          </p:nvSpPr>
          <p:spPr bwMode="auto">
            <a:xfrm>
              <a:off x="6120916" y="4536067"/>
              <a:ext cx="183705" cy="28411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rgbClr val="00B05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62" name="Text Box 113"/>
            <p:cNvSpPr txBox="1">
              <a:spLocks noChangeArrowheads="1"/>
            </p:cNvSpPr>
            <p:nvPr/>
          </p:nvSpPr>
          <p:spPr bwMode="auto">
            <a:xfrm>
              <a:off x="8687792" y="4537261"/>
              <a:ext cx="183705" cy="28411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rgbClr val="00B050"/>
                  </a:solidFill>
                  <a:latin typeface="Calibri" pitchFamily="34" charset="0"/>
                </a:rPr>
                <a:t>1</a:t>
              </a:r>
            </a:p>
          </p:txBody>
        </p:sp>
        <p:sp>
          <p:nvSpPr>
            <p:cNvPr id="63" name="Text Box 114"/>
            <p:cNvSpPr txBox="1">
              <a:spLocks noChangeArrowheads="1"/>
            </p:cNvSpPr>
            <p:nvPr/>
          </p:nvSpPr>
          <p:spPr bwMode="auto">
            <a:xfrm>
              <a:off x="8321422" y="4536067"/>
              <a:ext cx="183705" cy="284118"/>
            </a:xfrm>
            <a:prstGeom prst="rect">
              <a:avLst/>
            </a:prstGeom>
            <a:grpFill/>
            <a:ln w="9525">
              <a:noFill/>
              <a:round/>
              <a:headEnd/>
              <a:tailEnd/>
            </a:ln>
            <a:effectLst/>
          </p:spPr>
          <p:txBody>
            <a:bodyPr wrap="none" lIns="45720" tIns="46800" rIns="45720" bIns="46800">
              <a:spAutoFit/>
            </a:bodyPr>
            <a:lstStyle/>
            <a:p>
              <a:pPr algn="ctr">
                <a:lnSpc>
                  <a:spcPct val="8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rgbClr val="00B050"/>
                  </a:solidFill>
                  <a:latin typeface="Calibri" pitchFamily="34" charset="0"/>
                </a:rPr>
                <a:t>0</a:t>
              </a:r>
            </a:p>
          </p:txBody>
        </p:sp>
      </p:grpSp>
      <p:sp>
        <p:nvSpPr>
          <p:cNvPr id="133" name="TextBox 132"/>
          <p:cNvSpPr txBox="1"/>
          <p:nvPr/>
        </p:nvSpPr>
        <p:spPr>
          <a:xfrm>
            <a:off x="4264150" y="5598739"/>
            <a:ext cx="2941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 0x</a:t>
            </a:r>
            <a:r>
              <a:rPr lang="en-US" sz="18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011111</a:t>
            </a:r>
            <a:r>
              <a:rPr lang="en-US" sz="18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8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10000101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C78BDBA-654E-444C-91D0-5CE64B34F7B6}"/>
              </a:ext>
            </a:extLst>
          </p:cNvPr>
          <p:cNvSpPr/>
          <p:nvPr/>
        </p:nvSpPr>
        <p:spPr bwMode="auto">
          <a:xfrm>
            <a:off x="1508104" y="3487143"/>
            <a:ext cx="781310" cy="117021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F4CE6DA-1219-4A08-8DB8-4E49B837342E}"/>
              </a:ext>
            </a:extLst>
          </p:cNvPr>
          <p:cNvSpPr txBox="1"/>
          <p:nvPr/>
        </p:nvSpPr>
        <p:spPr>
          <a:xfrm>
            <a:off x="1493476" y="3435402"/>
            <a:ext cx="762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" b="0" dirty="0">
                <a:latin typeface="Arial" panose="020B0604020202020204" pitchFamily="34" charset="0"/>
                <a:cs typeface="Arial" panose="020B0604020202020204" pitchFamily="34" charset="0"/>
              </a:rPr>
              <a:t>PPN</a:t>
            </a:r>
          </a:p>
        </p:txBody>
      </p:sp>
    </p:spTree>
    <p:extLst>
      <p:ext uri="{BB962C8B-B14F-4D97-AF65-F5344CB8AC3E}">
        <p14:creationId xmlns:p14="http://schemas.microsoft.com/office/powerpoint/2010/main" val="33990814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5" grpId="0" animBg="1"/>
      <p:bldP spid="11" grpId="0"/>
      <p:bldP spid="12" grpId="0" animBg="1"/>
      <p:bldP spid="2067" grpId="0" animBg="1"/>
      <p:bldP spid="2068" grpId="0" animBg="1"/>
      <p:bldP spid="109" grpId="0" animBg="1"/>
      <p:bldP spid="110" grpId="0" animBg="1"/>
      <p:bldP spid="111" grpId="0" animBg="1"/>
      <p:bldP spid="13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Quiz Time!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B9C05B1-8F6D-754C-9547-33FED72A010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Check out:</a:t>
            </a:r>
          </a:p>
          <a:p>
            <a:endParaRPr lang="en-US" dirty="0"/>
          </a:p>
          <a:p>
            <a:r>
              <a:rPr lang="en-US" dirty="0">
                <a:hlinkClick r:id="rId3"/>
              </a:rPr>
              <a:t>https://canvas.cmu.edu/courses/24383/quizzes/67222</a:t>
            </a:r>
            <a:r>
              <a:rPr lang="en-US" dirty="0"/>
              <a:t>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2222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Simple memory system example</a:t>
            </a:r>
          </a:p>
          <a:p>
            <a:r>
              <a:rPr lang="en-US" dirty="0"/>
              <a:t>Case study: Core i7/Linux memory system</a:t>
            </a:r>
          </a:p>
          <a:p>
            <a:r>
              <a:rPr lang="en-US" dirty="0">
                <a:solidFill>
                  <a:srgbClr val="7F7F7F"/>
                </a:solidFill>
              </a:rPr>
              <a:t>Memory mapping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042297-7507-46C0-A89E-A0A2AE76A0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Malloclab</a:t>
            </a:r>
            <a:r>
              <a:rPr lang="en-US" dirty="0"/>
              <a:t> bootcamp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722F42-9A72-445A-B6E1-91EED0C596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Friday </a:t>
            </a:r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10/29 @ 7-9pm ET</a:t>
            </a:r>
          </a:p>
          <a:p>
            <a:r>
              <a:rPr lang="en-US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Rashid Auditorium (Pittsburgh campus)</a:t>
            </a:r>
          </a:p>
          <a:p>
            <a:r>
              <a:rPr lang="en-US" dirty="0">
                <a:ea typeface="Calibri" panose="020F0502020204030204" pitchFamily="34" charset="0"/>
              </a:rPr>
              <a:t>Zoom link </a:t>
            </a:r>
            <a:r>
              <a:rPr lang="en-US">
                <a:ea typeface="Calibri" panose="020F0502020204030204" pitchFamily="34" charset="0"/>
              </a:rPr>
              <a:t>on Piazz</a:t>
            </a:r>
            <a:r>
              <a:rPr lang="en-US" dirty="0">
                <a:ea typeface="Calibri" panose="020F0502020204030204" pitchFamily="34" charset="0"/>
              </a:rPr>
              <a:t>a</a:t>
            </a:r>
            <a:endParaRPr lang="en-US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7752866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Intel Core i7 Memory System</a:t>
            </a:r>
          </a:p>
        </p:txBody>
      </p:sp>
      <p:sp>
        <p:nvSpPr>
          <p:cNvPr id="43" name="Rectangle 406"/>
          <p:cNvSpPr>
            <a:spLocks noChangeArrowheads="1"/>
          </p:cNvSpPr>
          <p:nvPr/>
        </p:nvSpPr>
        <p:spPr bwMode="auto">
          <a:xfrm>
            <a:off x="512763" y="2600289"/>
            <a:ext cx="1481137" cy="470587"/>
          </a:xfrm>
          <a:prstGeom prst="rect">
            <a:avLst/>
          </a:prstGeom>
          <a:solidFill>
            <a:srgbClr val="F7F5CD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L1 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d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-cache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32 KB, 8-way</a:t>
            </a:r>
          </a:p>
        </p:txBody>
      </p:sp>
      <p:sp>
        <p:nvSpPr>
          <p:cNvPr id="44" name="Rectangle 408"/>
          <p:cNvSpPr>
            <a:spLocks noChangeArrowheads="1"/>
          </p:cNvSpPr>
          <p:nvPr/>
        </p:nvSpPr>
        <p:spPr bwMode="auto">
          <a:xfrm>
            <a:off x="838200" y="3353229"/>
            <a:ext cx="2578100" cy="470587"/>
          </a:xfrm>
          <a:prstGeom prst="rect">
            <a:avLst/>
          </a:prstGeom>
          <a:solidFill>
            <a:srgbClr val="F7F5CD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L2 unified cache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256 KB, 8-way</a:t>
            </a:r>
          </a:p>
        </p:txBody>
      </p:sp>
      <p:sp>
        <p:nvSpPr>
          <p:cNvPr id="45" name="Line 409"/>
          <p:cNvSpPr>
            <a:spLocks noChangeShapeType="1"/>
          </p:cNvSpPr>
          <p:nvPr/>
        </p:nvSpPr>
        <p:spPr bwMode="auto">
          <a:xfrm>
            <a:off x="1257300" y="2302251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46" name="Line 410"/>
          <p:cNvSpPr>
            <a:spLocks noChangeShapeType="1"/>
          </p:cNvSpPr>
          <p:nvPr/>
        </p:nvSpPr>
        <p:spPr bwMode="auto">
          <a:xfrm>
            <a:off x="1244600" y="3070877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47" name="Line 411"/>
          <p:cNvSpPr>
            <a:spLocks noChangeShapeType="1"/>
          </p:cNvSpPr>
          <p:nvPr/>
        </p:nvSpPr>
        <p:spPr bwMode="auto">
          <a:xfrm>
            <a:off x="2938463" y="3070877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48" name="Rectangle 426"/>
          <p:cNvSpPr>
            <a:spLocks noChangeArrowheads="1"/>
          </p:cNvSpPr>
          <p:nvPr/>
        </p:nvSpPr>
        <p:spPr bwMode="auto">
          <a:xfrm>
            <a:off x="1008063" y="5059108"/>
            <a:ext cx="2166937" cy="755306"/>
          </a:xfrm>
          <a:prstGeom prst="rect">
            <a:avLst/>
          </a:prstGeom>
          <a:solidFill>
            <a:srgbClr val="F7F5CD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L3 unified cache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8 MB, 16-way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(shared by all cores)</a:t>
            </a:r>
          </a:p>
        </p:txBody>
      </p:sp>
      <p:sp>
        <p:nvSpPr>
          <p:cNvPr id="49" name="Rectangle 427"/>
          <p:cNvSpPr>
            <a:spLocks noChangeArrowheads="1"/>
          </p:cNvSpPr>
          <p:nvPr/>
        </p:nvSpPr>
        <p:spPr bwMode="auto">
          <a:xfrm>
            <a:off x="4533900" y="6227553"/>
            <a:ext cx="2781300" cy="554247"/>
          </a:xfrm>
          <a:prstGeom prst="rect">
            <a:avLst/>
          </a:prstGeom>
          <a:solidFill>
            <a:srgbClr val="E5E6F6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Main memory</a:t>
            </a:r>
          </a:p>
        </p:txBody>
      </p:sp>
      <p:sp>
        <p:nvSpPr>
          <p:cNvPr id="50" name="Line 432"/>
          <p:cNvSpPr>
            <a:spLocks noChangeShapeType="1"/>
          </p:cNvSpPr>
          <p:nvPr/>
        </p:nvSpPr>
        <p:spPr bwMode="auto">
          <a:xfrm>
            <a:off x="2938463" y="2317937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1" name="Rectangle 434"/>
          <p:cNvSpPr>
            <a:spLocks noChangeArrowheads="1"/>
          </p:cNvSpPr>
          <p:nvPr/>
        </p:nvSpPr>
        <p:spPr bwMode="auto">
          <a:xfrm>
            <a:off x="754063" y="1836892"/>
            <a:ext cx="1054100" cy="470587"/>
          </a:xfrm>
          <a:prstGeom prst="rect">
            <a:avLst/>
          </a:prstGeom>
          <a:solidFill>
            <a:srgbClr val="DBF2DA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Registers</a:t>
            </a:r>
          </a:p>
        </p:txBody>
      </p:sp>
      <p:sp>
        <p:nvSpPr>
          <p:cNvPr id="52" name="Rectangle 435"/>
          <p:cNvSpPr>
            <a:spLocks noChangeArrowheads="1"/>
          </p:cNvSpPr>
          <p:nvPr/>
        </p:nvSpPr>
        <p:spPr bwMode="auto">
          <a:xfrm>
            <a:off x="4064000" y="2600289"/>
            <a:ext cx="1824038" cy="470587"/>
          </a:xfrm>
          <a:prstGeom prst="rect">
            <a:avLst/>
          </a:prstGeom>
          <a:solidFill>
            <a:srgbClr val="F6D2D2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L1 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d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-TLB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64 entries, 4-way</a:t>
            </a:r>
          </a:p>
        </p:txBody>
      </p:sp>
      <p:sp>
        <p:nvSpPr>
          <p:cNvPr id="53" name="Rectangle 436"/>
          <p:cNvSpPr>
            <a:spLocks noChangeArrowheads="1"/>
          </p:cNvSpPr>
          <p:nvPr/>
        </p:nvSpPr>
        <p:spPr bwMode="auto">
          <a:xfrm>
            <a:off x="6045200" y="2600289"/>
            <a:ext cx="1824038" cy="470587"/>
          </a:xfrm>
          <a:prstGeom prst="rect">
            <a:avLst/>
          </a:prstGeom>
          <a:solidFill>
            <a:srgbClr val="F6D2D2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L1 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i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-TLB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128 entries, 4-way</a:t>
            </a:r>
          </a:p>
        </p:txBody>
      </p:sp>
      <p:sp>
        <p:nvSpPr>
          <p:cNvPr id="54" name="Rectangle 438"/>
          <p:cNvSpPr>
            <a:spLocks noChangeArrowheads="1"/>
          </p:cNvSpPr>
          <p:nvPr/>
        </p:nvSpPr>
        <p:spPr bwMode="auto">
          <a:xfrm>
            <a:off x="4394200" y="3363686"/>
            <a:ext cx="3157538" cy="470587"/>
          </a:xfrm>
          <a:prstGeom prst="rect">
            <a:avLst/>
          </a:prstGeom>
          <a:solidFill>
            <a:srgbClr val="F6D2D2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L2  unified TLB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512 entries, 4-way</a:t>
            </a:r>
          </a:p>
        </p:txBody>
      </p:sp>
      <p:sp>
        <p:nvSpPr>
          <p:cNvPr id="55" name="Line 439"/>
          <p:cNvSpPr>
            <a:spLocks noChangeShapeType="1"/>
          </p:cNvSpPr>
          <p:nvPr/>
        </p:nvSpPr>
        <p:spPr bwMode="auto">
          <a:xfrm>
            <a:off x="4983163" y="3076105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6" name="Line 440"/>
          <p:cNvSpPr>
            <a:spLocks noChangeShapeType="1"/>
          </p:cNvSpPr>
          <p:nvPr/>
        </p:nvSpPr>
        <p:spPr bwMode="auto">
          <a:xfrm>
            <a:off x="6964363" y="3081334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7" name="Rectangle 441"/>
          <p:cNvSpPr>
            <a:spLocks noChangeArrowheads="1"/>
          </p:cNvSpPr>
          <p:nvPr/>
        </p:nvSpPr>
        <p:spPr bwMode="auto">
          <a:xfrm>
            <a:off x="2201863" y="2610747"/>
            <a:ext cx="1481137" cy="470587"/>
          </a:xfrm>
          <a:prstGeom prst="rect">
            <a:avLst/>
          </a:prstGeom>
          <a:solidFill>
            <a:srgbClr val="F7F5CD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L1 i-cache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32 KB, 8-way</a:t>
            </a:r>
          </a:p>
        </p:txBody>
      </p:sp>
      <p:sp>
        <p:nvSpPr>
          <p:cNvPr id="58" name="Line 442"/>
          <p:cNvSpPr>
            <a:spLocks noChangeShapeType="1"/>
          </p:cNvSpPr>
          <p:nvPr/>
        </p:nvSpPr>
        <p:spPr bwMode="auto">
          <a:xfrm>
            <a:off x="4995863" y="2302251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59" name="Line 444"/>
          <p:cNvSpPr>
            <a:spLocks noChangeShapeType="1"/>
          </p:cNvSpPr>
          <p:nvPr/>
        </p:nvSpPr>
        <p:spPr bwMode="auto">
          <a:xfrm>
            <a:off x="6964363" y="2317937"/>
            <a:ext cx="0" cy="282352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60" name="Rectangle 445"/>
          <p:cNvSpPr>
            <a:spLocks noChangeArrowheads="1"/>
          </p:cNvSpPr>
          <p:nvPr/>
        </p:nvSpPr>
        <p:spPr bwMode="auto">
          <a:xfrm>
            <a:off x="4813300" y="1847350"/>
            <a:ext cx="2336800" cy="470587"/>
          </a:xfrm>
          <a:prstGeom prst="rect">
            <a:avLst/>
          </a:prstGeom>
          <a:solidFill>
            <a:srgbClr val="E0E0E0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MMU 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(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addr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 translation)</a:t>
            </a:r>
          </a:p>
        </p:txBody>
      </p:sp>
      <p:sp>
        <p:nvSpPr>
          <p:cNvPr id="61" name="Rectangle 450"/>
          <p:cNvSpPr>
            <a:spLocks noChangeArrowheads="1"/>
          </p:cNvSpPr>
          <p:nvPr/>
        </p:nvSpPr>
        <p:spPr bwMode="auto">
          <a:xfrm>
            <a:off x="2405063" y="1836892"/>
            <a:ext cx="1054100" cy="470587"/>
          </a:xfrm>
          <a:prstGeom prst="rect">
            <a:avLst/>
          </a:prstGeom>
          <a:solidFill>
            <a:srgbClr val="E0E0E0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Instruction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fetch</a:t>
            </a:r>
          </a:p>
        </p:txBody>
      </p:sp>
      <p:sp>
        <p:nvSpPr>
          <p:cNvPr id="62" name="Rectangle 452"/>
          <p:cNvSpPr>
            <a:spLocks noChangeArrowheads="1"/>
          </p:cNvSpPr>
          <p:nvPr/>
        </p:nvSpPr>
        <p:spPr bwMode="auto">
          <a:xfrm>
            <a:off x="368300" y="1763690"/>
            <a:ext cx="7607300" cy="3116334"/>
          </a:xfrm>
          <a:prstGeom prst="rect">
            <a:avLst/>
          </a:prstGeom>
          <a:noFill/>
          <a:ln w="127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63" name="Text Box 458"/>
          <p:cNvSpPr txBox="1">
            <a:spLocks noChangeArrowheads="1"/>
          </p:cNvSpPr>
          <p:nvPr/>
        </p:nvSpPr>
        <p:spPr bwMode="auto">
          <a:xfrm>
            <a:off x="251289" y="1447800"/>
            <a:ext cx="1196511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Core x4</a:t>
            </a:r>
          </a:p>
        </p:txBody>
      </p:sp>
      <p:sp>
        <p:nvSpPr>
          <p:cNvPr id="64" name="Rectangle 459"/>
          <p:cNvSpPr>
            <a:spLocks noChangeArrowheads="1"/>
          </p:cNvSpPr>
          <p:nvPr/>
        </p:nvSpPr>
        <p:spPr bwMode="auto">
          <a:xfrm>
            <a:off x="4216400" y="5059108"/>
            <a:ext cx="3441700" cy="755306"/>
          </a:xfrm>
          <a:prstGeom prst="rect">
            <a:avLst/>
          </a:prstGeom>
          <a:solidFill>
            <a:srgbClr val="E0E0E0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DDR3 Memory controller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3 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x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 64 bit @ 10.66 GB/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s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32 GB/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s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 total (shared by all cores)</a:t>
            </a:r>
          </a:p>
        </p:txBody>
      </p:sp>
      <p:sp>
        <p:nvSpPr>
          <p:cNvPr id="65" name="Rectangle 460"/>
          <p:cNvSpPr>
            <a:spLocks noChangeArrowheads="1"/>
          </p:cNvSpPr>
          <p:nvPr/>
        </p:nvSpPr>
        <p:spPr bwMode="auto">
          <a:xfrm>
            <a:off x="139700" y="1470880"/>
            <a:ext cx="8064500" cy="4548920"/>
          </a:xfrm>
          <a:prstGeom prst="rect">
            <a:avLst/>
          </a:prstGeom>
          <a:noFill/>
          <a:ln w="12700">
            <a:solidFill>
              <a:srgbClr val="000000"/>
            </a:solidFill>
            <a:prstDash val="dash"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66" name="Text Box 461"/>
          <p:cNvSpPr txBox="1">
            <a:spLocks noChangeArrowheads="1"/>
          </p:cNvSpPr>
          <p:nvPr/>
        </p:nvSpPr>
        <p:spPr bwMode="auto">
          <a:xfrm>
            <a:off x="0" y="1143000"/>
            <a:ext cx="2937401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Processor package</a:t>
            </a:r>
          </a:p>
        </p:txBody>
      </p:sp>
      <p:sp>
        <p:nvSpPr>
          <p:cNvPr id="67" name="Rectangle 462"/>
          <p:cNvSpPr>
            <a:spLocks noChangeArrowheads="1"/>
          </p:cNvSpPr>
          <p:nvPr/>
        </p:nvSpPr>
        <p:spPr bwMode="auto">
          <a:xfrm>
            <a:off x="5422900" y="4053881"/>
            <a:ext cx="2328863" cy="648365"/>
          </a:xfrm>
          <a:prstGeom prst="rect">
            <a:avLst/>
          </a:prstGeom>
          <a:solidFill>
            <a:srgbClr val="E0E0E0"/>
          </a:solidFill>
          <a:ln w="12700">
            <a:solidFill>
              <a:srgbClr val="000000"/>
            </a:solidFill>
            <a:miter lim="800000"/>
            <a:headEnd/>
            <a:tailEnd/>
          </a:ln>
          <a:effectLst>
            <a:outerShdw blurRad="50800" dist="38100" dir="2700000">
              <a:srgbClr val="000000">
                <a:alpha val="43000"/>
              </a:srgbClr>
            </a:outerShdw>
          </a:effectLst>
        </p:spPr>
        <p:txBody>
          <a:bodyPr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QuickPath</a:t>
            </a: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 interconnect</a:t>
            </a:r>
          </a:p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4 links @ 25.6 GB/</a:t>
            </a:r>
            <a:r>
              <a:rPr kumimoji="0" lang="en-US" sz="1600" i="0" u="none" strike="noStrike" kern="0" cap="none" spc="0" normalizeH="0" baseline="0" noProof="0" dirty="0" err="1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s</a:t>
            </a:r>
            <a:r>
              <a:rPr kumimoji="0" lang="en-US" sz="1600" i="0" u="none" strike="noStrike" kern="0" cap="none" spc="0" normalizeH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 each</a:t>
            </a:r>
            <a:endParaRPr kumimoji="0" lang="en-US" sz="1600" i="0" u="none" strike="noStrike" kern="0" cap="none" spc="0" normalizeH="0" baseline="0" noProof="0" dirty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68" name="Line 464"/>
          <p:cNvSpPr>
            <a:spLocks noChangeShapeType="1"/>
          </p:cNvSpPr>
          <p:nvPr/>
        </p:nvSpPr>
        <p:spPr bwMode="auto">
          <a:xfrm>
            <a:off x="2074863" y="3813359"/>
            <a:ext cx="0" cy="1233984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69" name="Line 474"/>
          <p:cNvSpPr>
            <a:spLocks noChangeShapeType="1"/>
          </p:cNvSpPr>
          <p:nvPr/>
        </p:nvSpPr>
        <p:spPr bwMode="auto">
          <a:xfrm flipH="1">
            <a:off x="5805488" y="5814414"/>
            <a:ext cx="7937" cy="43398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70" name="Line 475"/>
          <p:cNvSpPr>
            <a:spLocks noChangeShapeType="1"/>
          </p:cNvSpPr>
          <p:nvPr/>
        </p:nvSpPr>
        <p:spPr bwMode="auto">
          <a:xfrm>
            <a:off x="5965825" y="5814414"/>
            <a:ext cx="0" cy="433986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71" name="Line 476"/>
          <p:cNvSpPr>
            <a:spLocks noChangeShapeType="1"/>
          </p:cNvSpPr>
          <p:nvPr/>
        </p:nvSpPr>
        <p:spPr bwMode="auto">
          <a:xfrm>
            <a:off x="6118225" y="5806571"/>
            <a:ext cx="0" cy="441829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72" name="Line 479"/>
          <p:cNvSpPr>
            <a:spLocks noChangeShapeType="1"/>
          </p:cNvSpPr>
          <p:nvPr/>
        </p:nvSpPr>
        <p:spPr bwMode="auto">
          <a:xfrm>
            <a:off x="4957763" y="3834274"/>
            <a:ext cx="0" cy="1223527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73" name="Text Box 497"/>
          <p:cNvSpPr txBox="1">
            <a:spLocks noChangeArrowheads="1"/>
          </p:cNvSpPr>
          <p:nvPr/>
        </p:nvSpPr>
        <p:spPr bwMode="auto">
          <a:xfrm>
            <a:off x="8331200" y="3886200"/>
            <a:ext cx="965200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To other 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cores</a:t>
            </a:r>
          </a:p>
        </p:txBody>
      </p:sp>
      <p:grpSp>
        <p:nvGrpSpPr>
          <p:cNvPr id="74" name="Group 501"/>
          <p:cNvGrpSpPr>
            <a:grpSpLocks/>
          </p:cNvGrpSpPr>
          <p:nvPr/>
        </p:nvGrpSpPr>
        <p:grpSpPr bwMode="auto">
          <a:xfrm>
            <a:off x="7735888" y="4111397"/>
            <a:ext cx="595312" cy="501960"/>
            <a:chOff x="4785" y="2300"/>
            <a:chExt cx="343" cy="384"/>
          </a:xfrm>
        </p:grpSpPr>
        <p:sp>
          <p:nvSpPr>
            <p:cNvPr id="75" name="Line 480"/>
            <p:cNvSpPr>
              <a:spLocks noChangeShapeType="1"/>
            </p:cNvSpPr>
            <p:nvPr/>
          </p:nvSpPr>
          <p:spPr bwMode="auto">
            <a:xfrm rot="5400000">
              <a:off x="4953" y="2132"/>
              <a:ext cx="0" cy="3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endParaRPr>
            </a:p>
          </p:txBody>
        </p:sp>
        <p:sp>
          <p:nvSpPr>
            <p:cNvPr id="76" name="Line 495"/>
            <p:cNvSpPr>
              <a:spLocks noChangeShapeType="1"/>
            </p:cNvSpPr>
            <p:nvPr/>
          </p:nvSpPr>
          <p:spPr bwMode="auto">
            <a:xfrm rot="5400000">
              <a:off x="4953" y="2208"/>
              <a:ext cx="0" cy="3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endParaRPr>
            </a:p>
          </p:txBody>
        </p:sp>
        <p:sp>
          <p:nvSpPr>
            <p:cNvPr id="77" name="Line 496"/>
            <p:cNvSpPr>
              <a:spLocks noChangeShapeType="1"/>
            </p:cNvSpPr>
            <p:nvPr/>
          </p:nvSpPr>
          <p:spPr bwMode="auto">
            <a:xfrm rot="5400000">
              <a:off x="4953" y="2284"/>
              <a:ext cx="0" cy="3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endParaRPr>
            </a:p>
          </p:txBody>
        </p:sp>
        <p:sp>
          <p:nvSpPr>
            <p:cNvPr id="78" name="Line 498"/>
            <p:cNvSpPr>
              <a:spLocks noChangeShapeType="1"/>
            </p:cNvSpPr>
            <p:nvPr/>
          </p:nvSpPr>
          <p:spPr bwMode="auto">
            <a:xfrm rot="5400000">
              <a:off x="4961" y="2516"/>
              <a:ext cx="0" cy="335"/>
            </a:xfrm>
            <a:prstGeom prst="line">
              <a:avLst/>
            </a:prstGeom>
            <a:noFill/>
            <a:ln w="12700">
              <a:solidFill>
                <a:srgbClr val="000000"/>
              </a:solidFill>
              <a:round/>
              <a:headEnd type="triangle" w="med" len="med"/>
              <a:tailEnd type="triangle" w="med" len="med"/>
            </a:ln>
            <a:effectLst/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600" i="0" u="none" strike="noStrike" kern="0" cap="none" spc="0" normalizeH="0" baseline="0" noProof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endParaRPr>
            </a:p>
          </p:txBody>
        </p:sp>
      </p:grpSp>
      <p:sp>
        <p:nvSpPr>
          <p:cNvPr id="79" name="Text Box 499"/>
          <p:cNvSpPr txBox="1">
            <a:spLocks noChangeArrowheads="1"/>
          </p:cNvSpPr>
          <p:nvPr/>
        </p:nvSpPr>
        <p:spPr bwMode="auto">
          <a:xfrm>
            <a:off x="8361422" y="4418587"/>
            <a:ext cx="934977" cy="584776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To I/O</a:t>
            </a:r>
          </a:p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i="0" u="none" strike="noStrike" kern="0" cap="none" spc="0" normalizeH="0" baseline="0" noProof="0" dirty="0">
                <a:ln>
                  <a:noFill/>
                </a:ln>
                <a:solidFill>
                  <a:sysClr val="windowText" lastClr="000000"/>
                </a:solidFill>
                <a:effectLst/>
                <a:uLnTx/>
                <a:uFillTx/>
                <a:latin typeface="+mn-lt"/>
              </a:rPr>
              <a:t>bridge</a:t>
            </a:r>
          </a:p>
        </p:txBody>
      </p:sp>
      <p:sp>
        <p:nvSpPr>
          <p:cNvPr id="80" name="Line 500"/>
          <p:cNvSpPr>
            <a:spLocks noChangeShapeType="1"/>
          </p:cNvSpPr>
          <p:nvPr/>
        </p:nvSpPr>
        <p:spPr bwMode="auto">
          <a:xfrm>
            <a:off x="6565900" y="4691788"/>
            <a:ext cx="0" cy="355555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  <p:sp>
        <p:nvSpPr>
          <p:cNvPr id="81" name="Line 502"/>
          <p:cNvSpPr>
            <a:spLocks noChangeShapeType="1"/>
          </p:cNvSpPr>
          <p:nvPr/>
        </p:nvSpPr>
        <p:spPr bwMode="auto">
          <a:xfrm flipV="1">
            <a:off x="3175000" y="5381983"/>
            <a:ext cx="1041400" cy="0"/>
          </a:xfrm>
          <a:prstGeom prst="line">
            <a:avLst/>
          </a:prstGeom>
          <a:noFill/>
          <a:ln w="12700">
            <a:solidFill>
              <a:srgbClr val="000000"/>
            </a:solidFill>
            <a:round/>
            <a:headEnd type="triangle" w="med" len="med"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i="0" u="none" strike="noStrike" kern="0" cap="none" spc="0" normalizeH="0" baseline="0" noProof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  <a:latin typeface="+mn-lt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228600"/>
            <a:ext cx="7936082" cy="762000"/>
          </a:xfrm>
        </p:spPr>
        <p:txBody>
          <a:bodyPr/>
          <a:lstStyle/>
          <a:p>
            <a:r>
              <a:rPr lang="en-US" dirty="0"/>
              <a:t>End-to-end Core i7 Address Translation</a:t>
            </a:r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1177925" y="1066800"/>
            <a:ext cx="609600" cy="457200"/>
          </a:xfrm>
          <a:prstGeom prst="rect">
            <a:avLst/>
          </a:prstGeom>
          <a:solidFill>
            <a:srgbClr val="C0C0C0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>
                <a:solidFill>
                  <a:schemeClr val="tx2"/>
                </a:solidFill>
                <a:latin typeface="+mn-lt"/>
              </a:rPr>
              <a:t>CPU</a:t>
            </a:r>
          </a:p>
        </p:txBody>
      </p:sp>
      <p:sp>
        <p:nvSpPr>
          <p:cNvPr id="5" name="Rectangle 380"/>
          <p:cNvSpPr>
            <a:spLocks noChangeArrowheads="1"/>
          </p:cNvSpPr>
          <p:nvPr/>
        </p:nvSpPr>
        <p:spPr bwMode="auto">
          <a:xfrm>
            <a:off x="568325" y="1981200"/>
            <a:ext cx="1066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VPN</a:t>
            </a:r>
          </a:p>
        </p:txBody>
      </p:sp>
      <p:sp>
        <p:nvSpPr>
          <p:cNvPr id="6" name="Rectangle 381"/>
          <p:cNvSpPr>
            <a:spLocks noChangeArrowheads="1"/>
          </p:cNvSpPr>
          <p:nvPr/>
        </p:nvSpPr>
        <p:spPr bwMode="auto">
          <a:xfrm>
            <a:off x="1635125" y="19812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VPO</a:t>
            </a:r>
          </a:p>
        </p:txBody>
      </p:sp>
      <p:sp>
        <p:nvSpPr>
          <p:cNvPr id="7" name="Text Box 382"/>
          <p:cNvSpPr txBox="1">
            <a:spLocks noChangeArrowheads="1"/>
          </p:cNvSpPr>
          <p:nvPr/>
        </p:nvSpPr>
        <p:spPr bwMode="auto">
          <a:xfrm>
            <a:off x="876300" y="17526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  <a:latin typeface="+mn-lt"/>
              </a:rPr>
              <a:t>36</a:t>
            </a:r>
          </a:p>
        </p:txBody>
      </p:sp>
      <p:sp>
        <p:nvSpPr>
          <p:cNvPr id="8" name="Text Box 383"/>
          <p:cNvSpPr txBox="1">
            <a:spLocks noChangeArrowheads="1"/>
          </p:cNvSpPr>
          <p:nvPr/>
        </p:nvSpPr>
        <p:spPr bwMode="auto">
          <a:xfrm>
            <a:off x="1714500" y="17526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12</a:t>
            </a:r>
          </a:p>
        </p:txBody>
      </p:sp>
      <p:sp>
        <p:nvSpPr>
          <p:cNvPr id="9" name="Line 384"/>
          <p:cNvSpPr>
            <a:spLocks noChangeShapeType="1"/>
          </p:cNvSpPr>
          <p:nvPr/>
        </p:nvSpPr>
        <p:spPr bwMode="auto">
          <a:xfrm>
            <a:off x="1406525" y="22860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" name="Rectangle 385"/>
          <p:cNvSpPr>
            <a:spLocks noChangeArrowheads="1"/>
          </p:cNvSpPr>
          <p:nvPr/>
        </p:nvSpPr>
        <p:spPr bwMode="auto">
          <a:xfrm>
            <a:off x="949325" y="26670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dirty="0">
                <a:solidFill>
                  <a:schemeClr val="tx2"/>
                </a:solidFill>
                <a:latin typeface="+mn-lt"/>
              </a:rPr>
              <a:t>TLBT</a:t>
            </a:r>
          </a:p>
        </p:txBody>
      </p:sp>
      <p:sp>
        <p:nvSpPr>
          <p:cNvPr id="11" name="Rectangle 386"/>
          <p:cNvSpPr>
            <a:spLocks noChangeArrowheads="1"/>
          </p:cNvSpPr>
          <p:nvPr/>
        </p:nvSpPr>
        <p:spPr bwMode="auto">
          <a:xfrm>
            <a:off x="1482725" y="26670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TLBI</a:t>
            </a:r>
          </a:p>
        </p:txBody>
      </p:sp>
      <p:sp>
        <p:nvSpPr>
          <p:cNvPr id="12" name="Text Box 387"/>
          <p:cNvSpPr txBox="1">
            <a:spLocks noChangeArrowheads="1"/>
          </p:cNvSpPr>
          <p:nvPr/>
        </p:nvSpPr>
        <p:spPr bwMode="auto">
          <a:xfrm>
            <a:off x="1635125" y="2438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  <a:latin typeface="+mn-lt"/>
              </a:rPr>
              <a:t>4</a:t>
            </a:r>
          </a:p>
        </p:txBody>
      </p:sp>
      <p:sp>
        <p:nvSpPr>
          <p:cNvPr id="13" name="Text Box 388"/>
          <p:cNvSpPr txBox="1">
            <a:spLocks noChangeArrowheads="1"/>
          </p:cNvSpPr>
          <p:nvPr/>
        </p:nvSpPr>
        <p:spPr bwMode="auto">
          <a:xfrm>
            <a:off x="1025525" y="24384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32</a:t>
            </a:r>
          </a:p>
        </p:txBody>
      </p:sp>
      <p:sp>
        <p:nvSpPr>
          <p:cNvPr id="14" name="Rectangle 390"/>
          <p:cNvSpPr>
            <a:spLocks noChangeArrowheads="1"/>
          </p:cNvSpPr>
          <p:nvPr/>
        </p:nvSpPr>
        <p:spPr bwMode="auto">
          <a:xfrm>
            <a:off x="2244725" y="34290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5" name="Rectangle 391"/>
          <p:cNvSpPr>
            <a:spLocks noChangeArrowheads="1"/>
          </p:cNvSpPr>
          <p:nvPr/>
        </p:nvSpPr>
        <p:spPr bwMode="auto">
          <a:xfrm>
            <a:off x="2778125" y="34290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6" name="Rectangle 392"/>
          <p:cNvSpPr>
            <a:spLocks noChangeArrowheads="1"/>
          </p:cNvSpPr>
          <p:nvPr/>
        </p:nvSpPr>
        <p:spPr bwMode="auto">
          <a:xfrm>
            <a:off x="3311525" y="34290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7" name="Rectangle 393"/>
          <p:cNvSpPr>
            <a:spLocks noChangeArrowheads="1"/>
          </p:cNvSpPr>
          <p:nvPr/>
        </p:nvSpPr>
        <p:spPr bwMode="auto">
          <a:xfrm>
            <a:off x="3844925" y="34290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8" name="Rectangle 394"/>
          <p:cNvSpPr>
            <a:spLocks noChangeArrowheads="1"/>
          </p:cNvSpPr>
          <p:nvPr/>
        </p:nvSpPr>
        <p:spPr bwMode="auto">
          <a:xfrm>
            <a:off x="2244725" y="35814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9" name="Rectangle 395"/>
          <p:cNvSpPr>
            <a:spLocks noChangeArrowheads="1"/>
          </p:cNvSpPr>
          <p:nvPr/>
        </p:nvSpPr>
        <p:spPr bwMode="auto">
          <a:xfrm>
            <a:off x="2778125" y="35814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0" name="Rectangle 396"/>
          <p:cNvSpPr>
            <a:spLocks noChangeArrowheads="1"/>
          </p:cNvSpPr>
          <p:nvPr/>
        </p:nvSpPr>
        <p:spPr bwMode="auto">
          <a:xfrm>
            <a:off x="3311525" y="35814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1" name="Rectangle 397"/>
          <p:cNvSpPr>
            <a:spLocks noChangeArrowheads="1"/>
          </p:cNvSpPr>
          <p:nvPr/>
        </p:nvSpPr>
        <p:spPr bwMode="auto">
          <a:xfrm>
            <a:off x="3844925" y="35814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2" name="Rectangle 398"/>
          <p:cNvSpPr>
            <a:spLocks noChangeArrowheads="1"/>
          </p:cNvSpPr>
          <p:nvPr/>
        </p:nvSpPr>
        <p:spPr bwMode="auto">
          <a:xfrm>
            <a:off x="2244725" y="3733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3" name="Rectangle 399"/>
          <p:cNvSpPr>
            <a:spLocks noChangeArrowheads="1"/>
          </p:cNvSpPr>
          <p:nvPr/>
        </p:nvSpPr>
        <p:spPr bwMode="auto">
          <a:xfrm>
            <a:off x="2778125" y="3733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4" name="Rectangle 400"/>
          <p:cNvSpPr>
            <a:spLocks noChangeArrowheads="1"/>
          </p:cNvSpPr>
          <p:nvPr/>
        </p:nvSpPr>
        <p:spPr bwMode="auto">
          <a:xfrm>
            <a:off x="3311525" y="3733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5" name="Rectangle 401"/>
          <p:cNvSpPr>
            <a:spLocks noChangeArrowheads="1"/>
          </p:cNvSpPr>
          <p:nvPr/>
        </p:nvSpPr>
        <p:spPr bwMode="auto">
          <a:xfrm>
            <a:off x="3844925" y="3733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6" name="Rectangle 402"/>
          <p:cNvSpPr>
            <a:spLocks noChangeArrowheads="1"/>
          </p:cNvSpPr>
          <p:nvPr/>
        </p:nvSpPr>
        <p:spPr bwMode="auto">
          <a:xfrm>
            <a:off x="2244725" y="4114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7" name="Rectangle 403"/>
          <p:cNvSpPr>
            <a:spLocks noChangeArrowheads="1"/>
          </p:cNvSpPr>
          <p:nvPr/>
        </p:nvSpPr>
        <p:spPr bwMode="auto">
          <a:xfrm>
            <a:off x="2778125" y="4114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8" name="Rectangle 404"/>
          <p:cNvSpPr>
            <a:spLocks noChangeArrowheads="1"/>
          </p:cNvSpPr>
          <p:nvPr/>
        </p:nvSpPr>
        <p:spPr bwMode="auto">
          <a:xfrm>
            <a:off x="3311525" y="4114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29" name="Rectangle 405"/>
          <p:cNvSpPr>
            <a:spLocks noChangeArrowheads="1"/>
          </p:cNvSpPr>
          <p:nvPr/>
        </p:nvSpPr>
        <p:spPr bwMode="auto">
          <a:xfrm>
            <a:off x="3844925" y="4114800"/>
            <a:ext cx="533400" cy="1524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30" name="Text Box 406"/>
          <p:cNvSpPr txBox="1">
            <a:spLocks noChangeArrowheads="1"/>
          </p:cNvSpPr>
          <p:nvPr/>
        </p:nvSpPr>
        <p:spPr bwMode="auto">
          <a:xfrm>
            <a:off x="3214231" y="3863975"/>
            <a:ext cx="408444" cy="256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...</a:t>
            </a:r>
          </a:p>
        </p:txBody>
      </p:sp>
      <p:sp>
        <p:nvSpPr>
          <p:cNvPr id="31" name="Line 407"/>
          <p:cNvSpPr>
            <a:spLocks noChangeShapeType="1"/>
          </p:cNvSpPr>
          <p:nvPr/>
        </p:nvSpPr>
        <p:spPr bwMode="auto">
          <a:xfrm>
            <a:off x="1787525" y="2971800"/>
            <a:ext cx="0" cy="1219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2" name="Line 408"/>
          <p:cNvSpPr>
            <a:spLocks noChangeShapeType="1"/>
          </p:cNvSpPr>
          <p:nvPr/>
        </p:nvSpPr>
        <p:spPr bwMode="auto">
          <a:xfrm>
            <a:off x="1787525" y="3505200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3" name="Line 409"/>
          <p:cNvSpPr>
            <a:spLocks noChangeShapeType="1"/>
          </p:cNvSpPr>
          <p:nvPr/>
        </p:nvSpPr>
        <p:spPr bwMode="auto">
          <a:xfrm>
            <a:off x="1787525" y="4191000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4" name="Line 410"/>
          <p:cNvSpPr>
            <a:spLocks noChangeShapeType="1"/>
          </p:cNvSpPr>
          <p:nvPr/>
        </p:nvSpPr>
        <p:spPr bwMode="auto">
          <a:xfrm>
            <a:off x="1787525" y="3657600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5" name="Line 411"/>
          <p:cNvSpPr>
            <a:spLocks noChangeShapeType="1"/>
          </p:cNvSpPr>
          <p:nvPr/>
        </p:nvSpPr>
        <p:spPr bwMode="auto">
          <a:xfrm>
            <a:off x="1787525" y="3810000"/>
            <a:ext cx="4572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6" name="Line 412"/>
          <p:cNvSpPr>
            <a:spLocks noChangeShapeType="1"/>
          </p:cNvSpPr>
          <p:nvPr/>
        </p:nvSpPr>
        <p:spPr bwMode="auto">
          <a:xfrm>
            <a:off x="1254125" y="2971800"/>
            <a:ext cx="0" cy="152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7" name="Line 413"/>
          <p:cNvSpPr>
            <a:spLocks noChangeShapeType="1"/>
          </p:cNvSpPr>
          <p:nvPr/>
        </p:nvSpPr>
        <p:spPr bwMode="auto">
          <a:xfrm>
            <a:off x="1254125" y="3124200"/>
            <a:ext cx="2895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8" name="Line 414"/>
          <p:cNvSpPr>
            <a:spLocks noChangeShapeType="1"/>
          </p:cNvSpPr>
          <p:nvPr/>
        </p:nvSpPr>
        <p:spPr bwMode="auto">
          <a:xfrm>
            <a:off x="2549525" y="3124200"/>
            <a:ext cx="0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39" name="Line 415"/>
          <p:cNvSpPr>
            <a:spLocks noChangeShapeType="1"/>
          </p:cNvSpPr>
          <p:nvPr/>
        </p:nvSpPr>
        <p:spPr bwMode="auto">
          <a:xfrm>
            <a:off x="3082925" y="3124200"/>
            <a:ext cx="0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40" name="Line 416"/>
          <p:cNvSpPr>
            <a:spLocks noChangeShapeType="1"/>
          </p:cNvSpPr>
          <p:nvPr/>
        </p:nvSpPr>
        <p:spPr bwMode="auto">
          <a:xfrm>
            <a:off x="3616325" y="3124200"/>
            <a:ext cx="0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41" name="Line 417"/>
          <p:cNvSpPr>
            <a:spLocks noChangeShapeType="1"/>
          </p:cNvSpPr>
          <p:nvPr/>
        </p:nvSpPr>
        <p:spPr bwMode="auto">
          <a:xfrm>
            <a:off x="4149725" y="3124200"/>
            <a:ext cx="0" cy="304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42" name="Line 418"/>
          <p:cNvSpPr>
            <a:spLocks noChangeShapeType="1"/>
          </p:cNvSpPr>
          <p:nvPr/>
        </p:nvSpPr>
        <p:spPr bwMode="auto">
          <a:xfrm>
            <a:off x="720725" y="2286000"/>
            <a:ext cx="0" cy="26543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43" name="Line 419"/>
          <p:cNvSpPr>
            <a:spLocks noChangeShapeType="1"/>
          </p:cNvSpPr>
          <p:nvPr/>
        </p:nvSpPr>
        <p:spPr bwMode="auto">
          <a:xfrm>
            <a:off x="1482725" y="1524000"/>
            <a:ext cx="0" cy="457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44" name="Text Box 420"/>
          <p:cNvSpPr txBox="1">
            <a:spLocks noChangeArrowheads="1"/>
          </p:cNvSpPr>
          <p:nvPr/>
        </p:nvSpPr>
        <p:spPr bwMode="auto">
          <a:xfrm>
            <a:off x="1712913" y="4311650"/>
            <a:ext cx="3078162" cy="315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L1 TLB (16 sets, 4 entries/set)</a:t>
            </a:r>
          </a:p>
        </p:txBody>
      </p:sp>
      <p:sp>
        <p:nvSpPr>
          <p:cNvPr id="45" name="Rectangle 421"/>
          <p:cNvSpPr>
            <a:spLocks noChangeArrowheads="1"/>
          </p:cNvSpPr>
          <p:nvPr/>
        </p:nvSpPr>
        <p:spPr bwMode="auto">
          <a:xfrm>
            <a:off x="568325" y="49403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dirty="0">
                <a:solidFill>
                  <a:schemeClr val="tx2"/>
                </a:solidFill>
                <a:latin typeface="+mn-lt"/>
              </a:rPr>
              <a:t>VPN1</a:t>
            </a:r>
          </a:p>
        </p:txBody>
      </p:sp>
      <p:sp>
        <p:nvSpPr>
          <p:cNvPr id="46" name="Rectangle 422"/>
          <p:cNvSpPr>
            <a:spLocks noChangeArrowheads="1"/>
          </p:cNvSpPr>
          <p:nvPr/>
        </p:nvSpPr>
        <p:spPr bwMode="auto">
          <a:xfrm>
            <a:off x="1101725" y="49403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VPN2</a:t>
            </a:r>
          </a:p>
        </p:txBody>
      </p:sp>
      <p:sp>
        <p:nvSpPr>
          <p:cNvPr id="47" name="Text Box 423"/>
          <p:cNvSpPr txBox="1">
            <a:spLocks noChangeArrowheads="1"/>
          </p:cNvSpPr>
          <p:nvPr/>
        </p:nvSpPr>
        <p:spPr bwMode="auto">
          <a:xfrm>
            <a:off x="1181100" y="4724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48" name="Text Box 424"/>
          <p:cNvSpPr txBox="1">
            <a:spLocks noChangeArrowheads="1"/>
          </p:cNvSpPr>
          <p:nvPr/>
        </p:nvSpPr>
        <p:spPr bwMode="auto">
          <a:xfrm>
            <a:off x="720725" y="4724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50" name="Rectangle 425"/>
          <p:cNvSpPr>
            <a:spLocks noChangeArrowheads="1"/>
          </p:cNvSpPr>
          <p:nvPr/>
        </p:nvSpPr>
        <p:spPr bwMode="auto">
          <a:xfrm>
            <a:off x="792163" y="5626100"/>
            <a:ext cx="315912" cy="91440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51" name="Rectangle 426"/>
          <p:cNvSpPr>
            <a:spLocks noChangeArrowheads="1"/>
          </p:cNvSpPr>
          <p:nvPr/>
        </p:nvSpPr>
        <p:spPr bwMode="auto">
          <a:xfrm>
            <a:off x="792163" y="5905500"/>
            <a:ext cx="315912" cy="254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dirty="0">
                <a:solidFill>
                  <a:schemeClr val="tx2"/>
                </a:solidFill>
                <a:latin typeface="+mn-lt"/>
              </a:rPr>
              <a:t>PTE</a:t>
            </a:r>
          </a:p>
        </p:txBody>
      </p:sp>
      <p:sp>
        <p:nvSpPr>
          <p:cNvPr id="52" name="Text Box 431"/>
          <p:cNvSpPr txBox="1">
            <a:spLocks noChangeArrowheads="1"/>
          </p:cNvSpPr>
          <p:nvPr/>
        </p:nvSpPr>
        <p:spPr bwMode="auto">
          <a:xfrm>
            <a:off x="0" y="5497513"/>
            <a:ext cx="536575" cy="315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 dirty="0">
                <a:solidFill>
                  <a:schemeClr val="tx2"/>
                </a:solidFill>
                <a:latin typeface="+mn-lt"/>
              </a:rPr>
              <a:t>CR3</a:t>
            </a:r>
          </a:p>
        </p:txBody>
      </p:sp>
      <p:sp>
        <p:nvSpPr>
          <p:cNvPr id="53" name="Rectangle 436"/>
          <p:cNvSpPr>
            <a:spLocks noChangeArrowheads="1"/>
          </p:cNvSpPr>
          <p:nvPr/>
        </p:nvSpPr>
        <p:spPr bwMode="auto">
          <a:xfrm>
            <a:off x="4302125" y="5040313"/>
            <a:ext cx="1066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PPN</a:t>
            </a:r>
          </a:p>
        </p:txBody>
      </p:sp>
      <p:sp>
        <p:nvSpPr>
          <p:cNvPr id="54" name="Rectangle 437"/>
          <p:cNvSpPr>
            <a:spLocks noChangeArrowheads="1"/>
          </p:cNvSpPr>
          <p:nvPr/>
        </p:nvSpPr>
        <p:spPr bwMode="auto">
          <a:xfrm>
            <a:off x="5368925" y="5040313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PPO</a:t>
            </a:r>
          </a:p>
        </p:txBody>
      </p:sp>
      <p:sp>
        <p:nvSpPr>
          <p:cNvPr id="55" name="Text Box 438"/>
          <p:cNvSpPr txBox="1">
            <a:spLocks noChangeArrowheads="1"/>
          </p:cNvSpPr>
          <p:nvPr/>
        </p:nvSpPr>
        <p:spPr bwMode="auto">
          <a:xfrm>
            <a:off x="4610100" y="48006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56" name="Text Box 439"/>
          <p:cNvSpPr txBox="1">
            <a:spLocks noChangeArrowheads="1"/>
          </p:cNvSpPr>
          <p:nvPr/>
        </p:nvSpPr>
        <p:spPr bwMode="auto">
          <a:xfrm>
            <a:off x="5486400" y="48006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12</a:t>
            </a:r>
          </a:p>
        </p:txBody>
      </p:sp>
      <p:sp>
        <p:nvSpPr>
          <p:cNvPr id="57" name="Line 440"/>
          <p:cNvSpPr>
            <a:spLocks noChangeShapeType="1"/>
          </p:cNvSpPr>
          <p:nvPr/>
        </p:nvSpPr>
        <p:spPr bwMode="auto">
          <a:xfrm>
            <a:off x="4378325" y="3762375"/>
            <a:ext cx="609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58" name="Line 441"/>
          <p:cNvSpPr>
            <a:spLocks noChangeShapeType="1"/>
          </p:cNvSpPr>
          <p:nvPr/>
        </p:nvSpPr>
        <p:spPr bwMode="auto">
          <a:xfrm>
            <a:off x="4987925" y="3759200"/>
            <a:ext cx="0" cy="1270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59" name="Line 442"/>
          <p:cNvSpPr>
            <a:spLocks noChangeShapeType="1"/>
          </p:cNvSpPr>
          <p:nvPr/>
        </p:nvSpPr>
        <p:spPr bwMode="auto">
          <a:xfrm>
            <a:off x="3035300" y="6083300"/>
            <a:ext cx="19526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60" name="Line 443"/>
          <p:cNvSpPr>
            <a:spLocks noChangeShapeType="1"/>
          </p:cNvSpPr>
          <p:nvPr/>
        </p:nvSpPr>
        <p:spPr bwMode="auto">
          <a:xfrm flipH="1" flipV="1">
            <a:off x="4978400" y="5349875"/>
            <a:ext cx="9525" cy="7334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61" name="Text Box 448"/>
          <p:cNvSpPr txBox="1">
            <a:spLocks noChangeArrowheads="1"/>
          </p:cNvSpPr>
          <p:nvPr/>
        </p:nvSpPr>
        <p:spPr bwMode="auto">
          <a:xfrm>
            <a:off x="1244600" y="6477000"/>
            <a:ext cx="1150053" cy="3154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Page tables</a:t>
            </a:r>
          </a:p>
        </p:txBody>
      </p:sp>
      <p:sp>
        <p:nvSpPr>
          <p:cNvPr id="62" name="Text Box 449"/>
          <p:cNvSpPr txBox="1">
            <a:spLocks noChangeArrowheads="1"/>
          </p:cNvSpPr>
          <p:nvPr/>
        </p:nvSpPr>
        <p:spPr bwMode="auto">
          <a:xfrm>
            <a:off x="685800" y="3613150"/>
            <a:ext cx="605718" cy="61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TLB</a:t>
            </a:r>
          </a:p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miss</a:t>
            </a:r>
          </a:p>
        </p:txBody>
      </p:sp>
      <p:sp>
        <p:nvSpPr>
          <p:cNvPr id="63" name="Text Box 450"/>
          <p:cNvSpPr txBox="1">
            <a:spLocks noChangeArrowheads="1"/>
          </p:cNvSpPr>
          <p:nvPr/>
        </p:nvSpPr>
        <p:spPr bwMode="auto">
          <a:xfrm>
            <a:off x="4514850" y="3175000"/>
            <a:ext cx="549212" cy="61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TLB</a:t>
            </a:r>
          </a:p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hit</a:t>
            </a:r>
          </a:p>
        </p:txBody>
      </p:sp>
      <p:sp>
        <p:nvSpPr>
          <p:cNvPr id="64" name="Line 451"/>
          <p:cNvSpPr>
            <a:spLocks noChangeShapeType="1"/>
          </p:cNvSpPr>
          <p:nvPr/>
        </p:nvSpPr>
        <p:spPr bwMode="auto">
          <a:xfrm>
            <a:off x="2168525" y="2209800"/>
            <a:ext cx="3276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65" name="Line 452"/>
          <p:cNvSpPr>
            <a:spLocks noChangeShapeType="1"/>
          </p:cNvSpPr>
          <p:nvPr/>
        </p:nvSpPr>
        <p:spPr bwMode="auto">
          <a:xfrm>
            <a:off x="5445125" y="2209800"/>
            <a:ext cx="0" cy="28194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66" name="Text Box 453"/>
          <p:cNvSpPr txBox="1">
            <a:spLocks noChangeArrowheads="1"/>
          </p:cNvSpPr>
          <p:nvPr/>
        </p:nvSpPr>
        <p:spPr bwMode="auto">
          <a:xfrm>
            <a:off x="5915025" y="5283200"/>
            <a:ext cx="865621" cy="9064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Physical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address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(PA)</a:t>
            </a:r>
          </a:p>
        </p:txBody>
      </p:sp>
      <p:sp>
        <p:nvSpPr>
          <p:cNvPr id="67" name="Rectangle 454"/>
          <p:cNvSpPr>
            <a:spLocks noChangeArrowheads="1"/>
          </p:cNvSpPr>
          <p:nvPr/>
        </p:nvSpPr>
        <p:spPr bwMode="auto">
          <a:xfrm>
            <a:off x="5445125" y="1295400"/>
            <a:ext cx="1066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Result</a:t>
            </a:r>
          </a:p>
        </p:txBody>
      </p:sp>
      <p:sp>
        <p:nvSpPr>
          <p:cNvPr id="68" name="Text Box 455"/>
          <p:cNvSpPr txBox="1">
            <a:spLocks noChangeArrowheads="1"/>
          </p:cNvSpPr>
          <p:nvPr/>
        </p:nvSpPr>
        <p:spPr bwMode="auto">
          <a:xfrm>
            <a:off x="5810250" y="1066800"/>
            <a:ext cx="560850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  <a:latin typeface="+mn-lt"/>
              </a:rPr>
              <a:t>32/64</a:t>
            </a:r>
          </a:p>
        </p:txBody>
      </p:sp>
      <p:sp>
        <p:nvSpPr>
          <p:cNvPr id="69" name="Rectangle 456"/>
          <p:cNvSpPr>
            <a:spLocks noChangeArrowheads="1"/>
          </p:cNvSpPr>
          <p:nvPr/>
        </p:nvSpPr>
        <p:spPr bwMode="auto">
          <a:xfrm>
            <a:off x="5749925" y="34290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0" name="Rectangle 457"/>
          <p:cNvSpPr>
            <a:spLocks noChangeArrowheads="1"/>
          </p:cNvSpPr>
          <p:nvPr/>
        </p:nvSpPr>
        <p:spPr bwMode="auto">
          <a:xfrm>
            <a:off x="6283325" y="34290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1" name="Rectangle 458"/>
          <p:cNvSpPr>
            <a:spLocks noChangeArrowheads="1"/>
          </p:cNvSpPr>
          <p:nvPr/>
        </p:nvSpPr>
        <p:spPr bwMode="auto">
          <a:xfrm>
            <a:off x="6816725" y="34290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2" name="Rectangle 459"/>
          <p:cNvSpPr>
            <a:spLocks noChangeArrowheads="1"/>
          </p:cNvSpPr>
          <p:nvPr/>
        </p:nvSpPr>
        <p:spPr bwMode="auto">
          <a:xfrm>
            <a:off x="7350125" y="34290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3" name="Rectangle 460"/>
          <p:cNvSpPr>
            <a:spLocks noChangeArrowheads="1"/>
          </p:cNvSpPr>
          <p:nvPr/>
        </p:nvSpPr>
        <p:spPr bwMode="auto">
          <a:xfrm>
            <a:off x="5749925" y="35814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4" name="Rectangle 461"/>
          <p:cNvSpPr>
            <a:spLocks noChangeArrowheads="1"/>
          </p:cNvSpPr>
          <p:nvPr/>
        </p:nvSpPr>
        <p:spPr bwMode="auto">
          <a:xfrm>
            <a:off x="6283325" y="35814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5" name="Rectangle 462"/>
          <p:cNvSpPr>
            <a:spLocks noChangeArrowheads="1"/>
          </p:cNvSpPr>
          <p:nvPr/>
        </p:nvSpPr>
        <p:spPr bwMode="auto">
          <a:xfrm>
            <a:off x="6816725" y="35814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6" name="Rectangle 463"/>
          <p:cNvSpPr>
            <a:spLocks noChangeArrowheads="1"/>
          </p:cNvSpPr>
          <p:nvPr/>
        </p:nvSpPr>
        <p:spPr bwMode="auto">
          <a:xfrm>
            <a:off x="7350125" y="35814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7" name="Rectangle 464"/>
          <p:cNvSpPr>
            <a:spLocks noChangeArrowheads="1"/>
          </p:cNvSpPr>
          <p:nvPr/>
        </p:nvSpPr>
        <p:spPr bwMode="auto">
          <a:xfrm>
            <a:off x="5749925" y="3733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8" name="Rectangle 465"/>
          <p:cNvSpPr>
            <a:spLocks noChangeArrowheads="1"/>
          </p:cNvSpPr>
          <p:nvPr/>
        </p:nvSpPr>
        <p:spPr bwMode="auto">
          <a:xfrm>
            <a:off x="6283325" y="3733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79" name="Rectangle 466"/>
          <p:cNvSpPr>
            <a:spLocks noChangeArrowheads="1"/>
          </p:cNvSpPr>
          <p:nvPr/>
        </p:nvSpPr>
        <p:spPr bwMode="auto">
          <a:xfrm>
            <a:off x="6816725" y="3733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0" name="Rectangle 467"/>
          <p:cNvSpPr>
            <a:spLocks noChangeArrowheads="1"/>
          </p:cNvSpPr>
          <p:nvPr/>
        </p:nvSpPr>
        <p:spPr bwMode="auto">
          <a:xfrm>
            <a:off x="7350125" y="3733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1" name="Rectangle 468"/>
          <p:cNvSpPr>
            <a:spLocks noChangeArrowheads="1"/>
          </p:cNvSpPr>
          <p:nvPr/>
        </p:nvSpPr>
        <p:spPr bwMode="auto">
          <a:xfrm>
            <a:off x="5749925" y="4114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2" name="Rectangle 469"/>
          <p:cNvSpPr>
            <a:spLocks noChangeArrowheads="1"/>
          </p:cNvSpPr>
          <p:nvPr/>
        </p:nvSpPr>
        <p:spPr bwMode="auto">
          <a:xfrm>
            <a:off x="6283325" y="4114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3" name="Rectangle 470"/>
          <p:cNvSpPr>
            <a:spLocks noChangeArrowheads="1"/>
          </p:cNvSpPr>
          <p:nvPr/>
        </p:nvSpPr>
        <p:spPr bwMode="auto">
          <a:xfrm>
            <a:off x="6816725" y="4114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4" name="Rectangle 471"/>
          <p:cNvSpPr>
            <a:spLocks noChangeArrowheads="1"/>
          </p:cNvSpPr>
          <p:nvPr/>
        </p:nvSpPr>
        <p:spPr bwMode="auto">
          <a:xfrm>
            <a:off x="7350125" y="4114800"/>
            <a:ext cx="533400" cy="1524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>
              <a:lnSpc>
                <a:spcPct val="90000"/>
              </a:lnSpc>
              <a:spcBef>
                <a:spcPct val="30000"/>
              </a:spcBef>
            </a:pPr>
            <a:endParaRPr lang="en-US" sz="16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85" name="Text Box 472"/>
          <p:cNvSpPr txBox="1">
            <a:spLocks noChangeArrowheads="1"/>
          </p:cNvSpPr>
          <p:nvPr/>
        </p:nvSpPr>
        <p:spPr bwMode="auto">
          <a:xfrm>
            <a:off x="6719431" y="3863975"/>
            <a:ext cx="408444" cy="2564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eaVert"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...</a:t>
            </a:r>
          </a:p>
        </p:txBody>
      </p:sp>
      <p:sp>
        <p:nvSpPr>
          <p:cNvPr id="86" name="Line 473"/>
          <p:cNvSpPr>
            <a:spLocks noChangeShapeType="1"/>
          </p:cNvSpPr>
          <p:nvPr/>
        </p:nvSpPr>
        <p:spPr bwMode="auto">
          <a:xfrm>
            <a:off x="6130925" y="5181600"/>
            <a:ext cx="457200" cy="0"/>
          </a:xfrm>
          <a:prstGeom prst="line">
            <a:avLst/>
          </a:prstGeom>
          <a:noFill/>
          <a:ln w="57150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87" name="Line 474"/>
          <p:cNvSpPr>
            <a:spLocks noChangeShapeType="1"/>
          </p:cNvSpPr>
          <p:nvPr/>
        </p:nvSpPr>
        <p:spPr bwMode="auto">
          <a:xfrm flipV="1">
            <a:off x="7121525" y="46482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88" name="Line 475"/>
          <p:cNvSpPr>
            <a:spLocks noChangeShapeType="1"/>
          </p:cNvSpPr>
          <p:nvPr/>
        </p:nvSpPr>
        <p:spPr bwMode="auto">
          <a:xfrm flipV="1">
            <a:off x="8493125" y="46482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89" name="Line 476"/>
          <p:cNvSpPr>
            <a:spLocks noChangeShapeType="1"/>
          </p:cNvSpPr>
          <p:nvPr/>
        </p:nvSpPr>
        <p:spPr bwMode="auto">
          <a:xfrm>
            <a:off x="5888038" y="4643438"/>
            <a:ext cx="2605087" cy="47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0" name="Line 477"/>
          <p:cNvSpPr>
            <a:spLocks noChangeShapeType="1"/>
          </p:cNvSpPr>
          <p:nvPr/>
        </p:nvSpPr>
        <p:spPr bwMode="auto">
          <a:xfrm flipV="1">
            <a:off x="5889625" y="42672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1" name="Line 478"/>
          <p:cNvSpPr>
            <a:spLocks noChangeShapeType="1"/>
          </p:cNvSpPr>
          <p:nvPr/>
        </p:nvSpPr>
        <p:spPr bwMode="auto">
          <a:xfrm flipV="1">
            <a:off x="6435725" y="4267200"/>
            <a:ext cx="0" cy="374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2" name="Line 479"/>
          <p:cNvSpPr>
            <a:spLocks noChangeShapeType="1"/>
          </p:cNvSpPr>
          <p:nvPr/>
        </p:nvSpPr>
        <p:spPr bwMode="auto">
          <a:xfrm flipV="1">
            <a:off x="6959600" y="42672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3" name="Line 480"/>
          <p:cNvSpPr>
            <a:spLocks noChangeShapeType="1"/>
          </p:cNvSpPr>
          <p:nvPr/>
        </p:nvSpPr>
        <p:spPr bwMode="auto">
          <a:xfrm flipV="1">
            <a:off x="7493000" y="42672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4" name="Line 481"/>
          <p:cNvSpPr>
            <a:spLocks noChangeShapeType="1"/>
          </p:cNvSpPr>
          <p:nvPr/>
        </p:nvSpPr>
        <p:spPr bwMode="auto">
          <a:xfrm flipV="1">
            <a:off x="8188325" y="3505200"/>
            <a:ext cx="0" cy="1524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5" name="Line 482"/>
          <p:cNvSpPr>
            <a:spLocks noChangeShapeType="1"/>
          </p:cNvSpPr>
          <p:nvPr/>
        </p:nvSpPr>
        <p:spPr bwMode="auto">
          <a:xfrm flipH="1">
            <a:off x="7883525" y="3505200"/>
            <a:ext cx="304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6" name="Line 483"/>
          <p:cNvSpPr>
            <a:spLocks noChangeShapeType="1"/>
          </p:cNvSpPr>
          <p:nvPr/>
        </p:nvSpPr>
        <p:spPr bwMode="auto">
          <a:xfrm flipH="1">
            <a:off x="7883525" y="3657600"/>
            <a:ext cx="304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7" name="Line 484"/>
          <p:cNvSpPr>
            <a:spLocks noChangeShapeType="1"/>
          </p:cNvSpPr>
          <p:nvPr/>
        </p:nvSpPr>
        <p:spPr bwMode="auto">
          <a:xfrm flipH="1">
            <a:off x="7883525" y="3810000"/>
            <a:ext cx="304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8" name="Line 485"/>
          <p:cNvSpPr>
            <a:spLocks noChangeShapeType="1"/>
          </p:cNvSpPr>
          <p:nvPr/>
        </p:nvSpPr>
        <p:spPr bwMode="auto">
          <a:xfrm flipH="1">
            <a:off x="7883525" y="4191000"/>
            <a:ext cx="304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99" name="Line 429"/>
          <p:cNvSpPr>
            <a:spLocks noChangeShapeType="1"/>
          </p:cNvSpPr>
          <p:nvPr/>
        </p:nvSpPr>
        <p:spPr bwMode="auto">
          <a:xfrm>
            <a:off x="658813" y="5245100"/>
            <a:ext cx="0" cy="7762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0" name="Line 430"/>
          <p:cNvSpPr>
            <a:spLocks noChangeShapeType="1"/>
          </p:cNvSpPr>
          <p:nvPr/>
        </p:nvSpPr>
        <p:spPr bwMode="auto">
          <a:xfrm flipV="1">
            <a:off x="658813" y="6021388"/>
            <a:ext cx="133350" cy="9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 sz="1400">
              <a:latin typeface="+mn-lt"/>
            </a:endParaRPr>
          </a:p>
        </p:txBody>
      </p:sp>
      <p:sp>
        <p:nvSpPr>
          <p:cNvPr id="101" name="Oval 486"/>
          <p:cNvSpPr>
            <a:spLocks noChangeArrowheads="1"/>
          </p:cNvSpPr>
          <p:nvPr/>
        </p:nvSpPr>
        <p:spPr bwMode="auto">
          <a:xfrm>
            <a:off x="623888" y="52070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2" name="Oval 487"/>
          <p:cNvSpPr>
            <a:spLocks noChangeArrowheads="1"/>
          </p:cNvSpPr>
          <p:nvPr/>
        </p:nvSpPr>
        <p:spPr bwMode="auto">
          <a:xfrm>
            <a:off x="695325" y="22606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3" name="Oval 488"/>
          <p:cNvSpPr>
            <a:spLocks noChangeArrowheads="1"/>
          </p:cNvSpPr>
          <p:nvPr/>
        </p:nvSpPr>
        <p:spPr bwMode="auto">
          <a:xfrm>
            <a:off x="2130425" y="21590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4" name="Oval 489"/>
          <p:cNvSpPr>
            <a:spLocks noChangeArrowheads="1"/>
          </p:cNvSpPr>
          <p:nvPr/>
        </p:nvSpPr>
        <p:spPr bwMode="auto">
          <a:xfrm>
            <a:off x="1368425" y="22606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5" name="Line 491"/>
          <p:cNvSpPr>
            <a:spLocks noChangeShapeType="1"/>
          </p:cNvSpPr>
          <p:nvPr/>
        </p:nvSpPr>
        <p:spPr bwMode="auto">
          <a:xfrm flipH="1" flipV="1">
            <a:off x="6054725" y="1600200"/>
            <a:ext cx="0" cy="1828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06" name="Rectangle 492"/>
          <p:cNvSpPr>
            <a:spLocks noChangeArrowheads="1"/>
          </p:cNvSpPr>
          <p:nvPr/>
        </p:nvSpPr>
        <p:spPr bwMode="auto">
          <a:xfrm>
            <a:off x="6892925" y="5029200"/>
            <a:ext cx="1066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CT</a:t>
            </a:r>
          </a:p>
        </p:txBody>
      </p:sp>
      <p:sp>
        <p:nvSpPr>
          <p:cNvPr id="107" name="Rectangle 493"/>
          <p:cNvSpPr>
            <a:spLocks noChangeArrowheads="1"/>
          </p:cNvSpPr>
          <p:nvPr/>
        </p:nvSpPr>
        <p:spPr bwMode="auto">
          <a:xfrm>
            <a:off x="8264525" y="5029200"/>
            <a:ext cx="304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CO</a:t>
            </a:r>
          </a:p>
        </p:txBody>
      </p:sp>
      <p:sp>
        <p:nvSpPr>
          <p:cNvPr id="108" name="Text Box 494"/>
          <p:cNvSpPr txBox="1">
            <a:spLocks noChangeArrowheads="1"/>
          </p:cNvSpPr>
          <p:nvPr/>
        </p:nvSpPr>
        <p:spPr bwMode="auto">
          <a:xfrm>
            <a:off x="7251700" y="48006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109" name="Text Box 495"/>
          <p:cNvSpPr txBox="1">
            <a:spLocks noChangeArrowheads="1"/>
          </p:cNvSpPr>
          <p:nvPr/>
        </p:nvSpPr>
        <p:spPr bwMode="auto">
          <a:xfrm>
            <a:off x="8289925" y="48006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6</a:t>
            </a:r>
          </a:p>
        </p:txBody>
      </p:sp>
      <p:sp>
        <p:nvSpPr>
          <p:cNvPr id="110" name="Rectangle 496"/>
          <p:cNvSpPr>
            <a:spLocks noChangeArrowheads="1"/>
          </p:cNvSpPr>
          <p:nvPr/>
        </p:nvSpPr>
        <p:spPr bwMode="auto">
          <a:xfrm>
            <a:off x="7959725" y="5029200"/>
            <a:ext cx="3048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>
                <a:solidFill>
                  <a:schemeClr val="tx2"/>
                </a:solidFill>
                <a:latin typeface="+mn-lt"/>
              </a:rPr>
              <a:t>CI</a:t>
            </a:r>
          </a:p>
        </p:txBody>
      </p:sp>
      <p:sp>
        <p:nvSpPr>
          <p:cNvPr id="111" name="Text Box 497"/>
          <p:cNvSpPr txBox="1">
            <a:spLocks noChangeArrowheads="1"/>
          </p:cNvSpPr>
          <p:nvPr/>
        </p:nvSpPr>
        <p:spPr bwMode="auto">
          <a:xfrm>
            <a:off x="7959725" y="48006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6</a:t>
            </a:r>
          </a:p>
        </p:txBody>
      </p:sp>
      <p:sp>
        <p:nvSpPr>
          <p:cNvPr id="112" name="Oval 498"/>
          <p:cNvSpPr>
            <a:spLocks noChangeArrowheads="1"/>
          </p:cNvSpPr>
          <p:nvPr/>
        </p:nvSpPr>
        <p:spPr bwMode="auto">
          <a:xfrm>
            <a:off x="7083425" y="49911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13" name="Oval 499"/>
          <p:cNvSpPr>
            <a:spLocks noChangeArrowheads="1"/>
          </p:cNvSpPr>
          <p:nvPr/>
        </p:nvSpPr>
        <p:spPr bwMode="auto">
          <a:xfrm>
            <a:off x="8137525" y="49911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14" name="Oval 500"/>
          <p:cNvSpPr>
            <a:spLocks noChangeArrowheads="1"/>
          </p:cNvSpPr>
          <p:nvPr/>
        </p:nvSpPr>
        <p:spPr bwMode="auto">
          <a:xfrm>
            <a:off x="8455025" y="4991100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15" name="Line 501"/>
          <p:cNvSpPr>
            <a:spLocks noChangeShapeType="1"/>
          </p:cNvSpPr>
          <p:nvPr/>
        </p:nvSpPr>
        <p:spPr bwMode="auto">
          <a:xfrm>
            <a:off x="7883525" y="5715000"/>
            <a:ext cx="990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16" name="Line 502"/>
          <p:cNvSpPr>
            <a:spLocks noChangeShapeType="1"/>
          </p:cNvSpPr>
          <p:nvPr/>
        </p:nvSpPr>
        <p:spPr bwMode="auto">
          <a:xfrm flipV="1">
            <a:off x="8874125" y="2590800"/>
            <a:ext cx="0" cy="31242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17" name="Rectangle 503"/>
          <p:cNvSpPr>
            <a:spLocks noChangeArrowheads="1"/>
          </p:cNvSpPr>
          <p:nvPr/>
        </p:nvSpPr>
        <p:spPr bwMode="auto">
          <a:xfrm>
            <a:off x="7426325" y="1066800"/>
            <a:ext cx="1524000" cy="83820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L2, L3, and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main memory</a:t>
            </a:r>
            <a:endParaRPr lang="en-US" sz="1600" dirty="0">
              <a:solidFill>
                <a:schemeClr val="tx2"/>
              </a:solidFill>
              <a:latin typeface="+mn-lt"/>
            </a:endParaRPr>
          </a:p>
        </p:txBody>
      </p:sp>
      <p:sp>
        <p:nvSpPr>
          <p:cNvPr id="118" name="Text Box 504"/>
          <p:cNvSpPr txBox="1">
            <a:spLocks noChangeArrowheads="1"/>
          </p:cNvSpPr>
          <p:nvPr/>
        </p:nvSpPr>
        <p:spPr bwMode="auto">
          <a:xfrm>
            <a:off x="5724525" y="2806700"/>
            <a:ext cx="2773363" cy="61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L1 </a:t>
            </a:r>
            <a:r>
              <a:rPr lang="en-US" sz="1600" b="1" dirty="0" err="1">
                <a:solidFill>
                  <a:schemeClr val="tx2"/>
                </a:solidFill>
                <a:latin typeface="+mn-lt"/>
              </a:rPr>
              <a:t>d</a:t>
            </a:r>
            <a:r>
              <a:rPr lang="en-US" sz="1600" b="1" dirty="0">
                <a:solidFill>
                  <a:schemeClr val="tx2"/>
                </a:solidFill>
                <a:latin typeface="+mn-lt"/>
              </a:rPr>
              <a:t>-cache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b="1" dirty="0">
                <a:solidFill>
                  <a:schemeClr val="tx2"/>
                </a:solidFill>
                <a:latin typeface="+mn-lt"/>
              </a:rPr>
              <a:t>(64 sets, 8 lines/set)</a:t>
            </a:r>
          </a:p>
        </p:txBody>
      </p:sp>
      <p:sp>
        <p:nvSpPr>
          <p:cNvPr id="119" name="Line 505"/>
          <p:cNvSpPr>
            <a:spLocks noChangeShapeType="1"/>
          </p:cNvSpPr>
          <p:nvPr/>
        </p:nvSpPr>
        <p:spPr bwMode="auto">
          <a:xfrm flipH="1">
            <a:off x="8264525" y="2590800"/>
            <a:ext cx="609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20" name="Line 506"/>
          <p:cNvSpPr>
            <a:spLocks noChangeShapeType="1"/>
          </p:cNvSpPr>
          <p:nvPr/>
        </p:nvSpPr>
        <p:spPr bwMode="auto">
          <a:xfrm flipV="1">
            <a:off x="8264525" y="1905000"/>
            <a:ext cx="0" cy="6858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21" name="Line 507"/>
          <p:cNvSpPr>
            <a:spLocks noChangeShapeType="1"/>
          </p:cNvSpPr>
          <p:nvPr/>
        </p:nvSpPr>
        <p:spPr bwMode="auto">
          <a:xfrm flipH="1">
            <a:off x="6511925" y="1447800"/>
            <a:ext cx="9144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22" name="Text Box 508"/>
          <p:cNvSpPr txBox="1">
            <a:spLocks noChangeArrowheads="1"/>
          </p:cNvSpPr>
          <p:nvPr/>
        </p:nvSpPr>
        <p:spPr bwMode="auto">
          <a:xfrm>
            <a:off x="6013450" y="2057400"/>
            <a:ext cx="461251" cy="61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L1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hit</a:t>
            </a:r>
          </a:p>
        </p:txBody>
      </p:sp>
      <p:sp>
        <p:nvSpPr>
          <p:cNvPr id="123" name="Text Box 509"/>
          <p:cNvSpPr txBox="1">
            <a:spLocks noChangeArrowheads="1"/>
          </p:cNvSpPr>
          <p:nvPr/>
        </p:nvSpPr>
        <p:spPr bwMode="auto">
          <a:xfrm>
            <a:off x="8229600" y="1981200"/>
            <a:ext cx="605718" cy="6109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L1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600" i="1" dirty="0">
                <a:solidFill>
                  <a:schemeClr val="tx2"/>
                </a:solidFill>
                <a:latin typeface="+mn-lt"/>
              </a:rPr>
              <a:t>miss</a:t>
            </a:r>
          </a:p>
        </p:txBody>
      </p:sp>
      <p:sp>
        <p:nvSpPr>
          <p:cNvPr id="124" name="Line 510"/>
          <p:cNvSpPr>
            <a:spLocks noChangeShapeType="1"/>
          </p:cNvSpPr>
          <p:nvPr/>
        </p:nvSpPr>
        <p:spPr bwMode="auto">
          <a:xfrm flipH="1">
            <a:off x="1787525" y="1447800"/>
            <a:ext cx="36576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25" name="Line 511"/>
          <p:cNvSpPr>
            <a:spLocks noChangeShapeType="1"/>
          </p:cNvSpPr>
          <p:nvPr/>
        </p:nvSpPr>
        <p:spPr bwMode="auto">
          <a:xfrm flipV="1">
            <a:off x="7731125" y="5486400"/>
            <a:ext cx="3810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26" name="Line 512"/>
          <p:cNvSpPr>
            <a:spLocks noChangeShapeType="1"/>
          </p:cNvSpPr>
          <p:nvPr/>
        </p:nvSpPr>
        <p:spPr bwMode="auto">
          <a:xfrm>
            <a:off x="7883525" y="5486400"/>
            <a:ext cx="0" cy="2286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27" name="Text Box 513"/>
          <p:cNvSpPr txBox="1">
            <a:spLocks noChangeArrowheads="1"/>
          </p:cNvSpPr>
          <p:nvPr/>
        </p:nvSpPr>
        <p:spPr bwMode="auto">
          <a:xfrm>
            <a:off x="1411288" y="1529348"/>
            <a:ext cx="1889560" cy="33855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1600" b="1">
                <a:latin typeface="+mn-lt"/>
              </a:rPr>
              <a:t>Virtual address (VA)</a:t>
            </a:r>
          </a:p>
        </p:txBody>
      </p:sp>
      <p:sp>
        <p:nvSpPr>
          <p:cNvPr id="128" name="Rectangle 514"/>
          <p:cNvSpPr>
            <a:spLocks noChangeArrowheads="1"/>
          </p:cNvSpPr>
          <p:nvPr/>
        </p:nvSpPr>
        <p:spPr bwMode="auto">
          <a:xfrm>
            <a:off x="1635125" y="49403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VPN3</a:t>
            </a:r>
          </a:p>
        </p:txBody>
      </p:sp>
      <p:sp>
        <p:nvSpPr>
          <p:cNvPr id="129" name="Rectangle 515"/>
          <p:cNvSpPr>
            <a:spLocks noChangeArrowheads="1"/>
          </p:cNvSpPr>
          <p:nvPr/>
        </p:nvSpPr>
        <p:spPr bwMode="auto">
          <a:xfrm>
            <a:off x="2168525" y="4940300"/>
            <a:ext cx="533400" cy="304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VPN4</a:t>
            </a:r>
          </a:p>
        </p:txBody>
      </p:sp>
      <p:sp>
        <p:nvSpPr>
          <p:cNvPr id="130" name="Text Box 516"/>
          <p:cNvSpPr txBox="1">
            <a:spLocks noChangeArrowheads="1"/>
          </p:cNvSpPr>
          <p:nvPr/>
        </p:nvSpPr>
        <p:spPr bwMode="auto">
          <a:xfrm>
            <a:off x="2247900" y="4724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131" name="Text Box 517"/>
          <p:cNvSpPr txBox="1">
            <a:spLocks noChangeArrowheads="1"/>
          </p:cNvSpPr>
          <p:nvPr/>
        </p:nvSpPr>
        <p:spPr bwMode="auto">
          <a:xfrm>
            <a:off x="1787525" y="4724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grpSp>
        <p:nvGrpSpPr>
          <p:cNvPr id="132" name="Group 641"/>
          <p:cNvGrpSpPr>
            <a:grpSpLocks/>
          </p:cNvGrpSpPr>
          <p:nvPr/>
        </p:nvGrpSpPr>
        <p:grpSpPr bwMode="auto">
          <a:xfrm>
            <a:off x="1106488" y="5632450"/>
            <a:ext cx="276225" cy="450850"/>
            <a:chOff x="739" y="2900"/>
            <a:chExt cx="174" cy="284"/>
          </a:xfrm>
        </p:grpSpPr>
        <p:sp>
          <p:nvSpPr>
            <p:cNvPr id="133" name="Line 433"/>
            <p:cNvSpPr>
              <a:spLocks noChangeShapeType="1"/>
            </p:cNvSpPr>
            <p:nvPr/>
          </p:nvSpPr>
          <p:spPr bwMode="auto">
            <a:xfrm flipV="1">
              <a:off x="739" y="3181"/>
              <a:ext cx="40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34" name="Line 434"/>
            <p:cNvSpPr>
              <a:spLocks noChangeShapeType="1"/>
            </p:cNvSpPr>
            <p:nvPr/>
          </p:nvSpPr>
          <p:spPr bwMode="auto">
            <a:xfrm flipV="1">
              <a:off x="779" y="2900"/>
              <a:ext cx="0" cy="28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35" name="Line 523"/>
            <p:cNvSpPr>
              <a:spLocks noChangeShapeType="1"/>
            </p:cNvSpPr>
            <p:nvPr/>
          </p:nvSpPr>
          <p:spPr bwMode="auto">
            <a:xfrm>
              <a:off x="779" y="2900"/>
              <a:ext cx="134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</p:grpSp>
      <p:sp>
        <p:nvSpPr>
          <p:cNvPr id="136" name="Rectangle 525"/>
          <p:cNvSpPr>
            <a:spLocks noChangeArrowheads="1"/>
          </p:cNvSpPr>
          <p:nvPr/>
        </p:nvSpPr>
        <p:spPr bwMode="auto">
          <a:xfrm>
            <a:off x="1387475" y="5626100"/>
            <a:ext cx="368300" cy="91440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37" name="Rectangle 526"/>
          <p:cNvSpPr>
            <a:spLocks noChangeArrowheads="1"/>
          </p:cNvSpPr>
          <p:nvPr/>
        </p:nvSpPr>
        <p:spPr bwMode="auto">
          <a:xfrm>
            <a:off x="1387475" y="5905500"/>
            <a:ext cx="368300" cy="254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PTE</a:t>
            </a:r>
          </a:p>
        </p:txBody>
      </p:sp>
      <p:sp>
        <p:nvSpPr>
          <p:cNvPr id="138" name="Line 542"/>
          <p:cNvSpPr>
            <a:spLocks noChangeShapeType="1"/>
          </p:cNvSpPr>
          <p:nvPr/>
        </p:nvSpPr>
        <p:spPr bwMode="auto">
          <a:xfrm>
            <a:off x="1249363" y="5254625"/>
            <a:ext cx="0" cy="7842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39" name="Line 543"/>
          <p:cNvSpPr>
            <a:spLocks noChangeShapeType="1"/>
          </p:cNvSpPr>
          <p:nvPr/>
        </p:nvSpPr>
        <p:spPr bwMode="auto">
          <a:xfrm flipV="1">
            <a:off x="1249363" y="6030913"/>
            <a:ext cx="133350" cy="9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 sz="1400">
              <a:latin typeface="+mn-lt"/>
            </a:endParaRPr>
          </a:p>
        </p:txBody>
      </p:sp>
      <p:sp>
        <p:nvSpPr>
          <p:cNvPr id="140" name="Oval 544"/>
          <p:cNvSpPr>
            <a:spLocks noChangeArrowheads="1"/>
          </p:cNvSpPr>
          <p:nvPr/>
        </p:nvSpPr>
        <p:spPr bwMode="auto">
          <a:xfrm>
            <a:off x="1214438" y="5216525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41" name="Rectangle 610"/>
          <p:cNvSpPr>
            <a:spLocks noChangeArrowheads="1"/>
          </p:cNvSpPr>
          <p:nvPr/>
        </p:nvSpPr>
        <p:spPr bwMode="auto">
          <a:xfrm>
            <a:off x="2025650" y="5626100"/>
            <a:ext cx="368300" cy="91440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42" name="Rectangle 611"/>
          <p:cNvSpPr>
            <a:spLocks noChangeArrowheads="1"/>
          </p:cNvSpPr>
          <p:nvPr/>
        </p:nvSpPr>
        <p:spPr bwMode="auto">
          <a:xfrm>
            <a:off x="2025650" y="5905500"/>
            <a:ext cx="368300" cy="254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dirty="0">
                <a:solidFill>
                  <a:schemeClr val="tx2"/>
                </a:solidFill>
                <a:latin typeface="+mn-lt"/>
              </a:rPr>
              <a:t>PTE</a:t>
            </a:r>
          </a:p>
        </p:txBody>
      </p:sp>
      <p:sp>
        <p:nvSpPr>
          <p:cNvPr id="143" name="Line 612"/>
          <p:cNvSpPr>
            <a:spLocks noChangeShapeType="1"/>
          </p:cNvSpPr>
          <p:nvPr/>
        </p:nvSpPr>
        <p:spPr bwMode="auto">
          <a:xfrm flipH="1">
            <a:off x="1885950" y="5254625"/>
            <a:ext cx="1588" cy="79057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44" name="Line 613"/>
          <p:cNvSpPr>
            <a:spLocks noChangeShapeType="1"/>
          </p:cNvSpPr>
          <p:nvPr/>
        </p:nvSpPr>
        <p:spPr bwMode="auto">
          <a:xfrm flipV="1">
            <a:off x="1887538" y="6035675"/>
            <a:ext cx="133350" cy="9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 sz="1400">
              <a:latin typeface="+mn-lt"/>
            </a:endParaRPr>
          </a:p>
        </p:txBody>
      </p:sp>
      <p:sp>
        <p:nvSpPr>
          <p:cNvPr id="145" name="Oval 614"/>
          <p:cNvSpPr>
            <a:spLocks noChangeArrowheads="1"/>
          </p:cNvSpPr>
          <p:nvPr/>
        </p:nvSpPr>
        <p:spPr bwMode="auto">
          <a:xfrm>
            <a:off x="1852613" y="5216525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46" name="Rectangle 619"/>
          <p:cNvSpPr>
            <a:spLocks noChangeArrowheads="1"/>
          </p:cNvSpPr>
          <p:nvPr/>
        </p:nvSpPr>
        <p:spPr bwMode="auto">
          <a:xfrm>
            <a:off x="2663825" y="5621338"/>
            <a:ext cx="368300" cy="91440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47" name="Rectangle 620"/>
          <p:cNvSpPr>
            <a:spLocks noChangeArrowheads="1"/>
          </p:cNvSpPr>
          <p:nvPr/>
        </p:nvSpPr>
        <p:spPr bwMode="auto">
          <a:xfrm>
            <a:off x="2663825" y="5900738"/>
            <a:ext cx="368300" cy="254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PTE</a:t>
            </a:r>
          </a:p>
        </p:txBody>
      </p:sp>
      <p:sp>
        <p:nvSpPr>
          <p:cNvPr id="148" name="Line 621"/>
          <p:cNvSpPr>
            <a:spLocks noChangeShapeType="1"/>
          </p:cNvSpPr>
          <p:nvPr/>
        </p:nvSpPr>
        <p:spPr bwMode="auto">
          <a:xfrm>
            <a:off x="2525713" y="5249863"/>
            <a:ext cx="0" cy="7889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49" name="Line 622"/>
          <p:cNvSpPr>
            <a:spLocks noChangeShapeType="1"/>
          </p:cNvSpPr>
          <p:nvPr/>
        </p:nvSpPr>
        <p:spPr bwMode="auto">
          <a:xfrm flipV="1">
            <a:off x="2525713" y="6035675"/>
            <a:ext cx="133350" cy="9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 sz="1400">
              <a:latin typeface="+mn-lt"/>
            </a:endParaRPr>
          </a:p>
        </p:txBody>
      </p:sp>
      <p:sp>
        <p:nvSpPr>
          <p:cNvPr id="150" name="Oval 623"/>
          <p:cNvSpPr>
            <a:spLocks noChangeArrowheads="1"/>
          </p:cNvSpPr>
          <p:nvPr/>
        </p:nvSpPr>
        <p:spPr bwMode="auto">
          <a:xfrm>
            <a:off x="2490788" y="5211763"/>
            <a:ext cx="76200" cy="76200"/>
          </a:xfrm>
          <a:prstGeom prst="ellipse">
            <a:avLst/>
          </a:prstGeom>
          <a:solidFill>
            <a:srgbClr val="000000"/>
          </a:solidFill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1" name="Line 626"/>
          <p:cNvSpPr>
            <a:spLocks noChangeShapeType="1"/>
          </p:cNvSpPr>
          <p:nvPr/>
        </p:nvSpPr>
        <p:spPr bwMode="auto">
          <a:xfrm>
            <a:off x="6016625" y="3438525"/>
            <a:ext cx="0" cy="447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2" name="Line 627"/>
          <p:cNvSpPr>
            <a:spLocks noChangeShapeType="1"/>
          </p:cNvSpPr>
          <p:nvPr/>
        </p:nvSpPr>
        <p:spPr bwMode="auto">
          <a:xfrm>
            <a:off x="6540500" y="3438525"/>
            <a:ext cx="0" cy="447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3" name="Line 628"/>
          <p:cNvSpPr>
            <a:spLocks noChangeShapeType="1"/>
          </p:cNvSpPr>
          <p:nvPr/>
        </p:nvSpPr>
        <p:spPr bwMode="auto">
          <a:xfrm>
            <a:off x="7064375" y="3429000"/>
            <a:ext cx="0" cy="447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4" name="Line 629"/>
          <p:cNvSpPr>
            <a:spLocks noChangeShapeType="1"/>
          </p:cNvSpPr>
          <p:nvPr/>
        </p:nvSpPr>
        <p:spPr bwMode="auto">
          <a:xfrm>
            <a:off x="7616825" y="3438525"/>
            <a:ext cx="0" cy="4476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5" name="Line 631"/>
          <p:cNvSpPr>
            <a:spLocks noChangeShapeType="1"/>
          </p:cNvSpPr>
          <p:nvPr/>
        </p:nvSpPr>
        <p:spPr bwMode="auto">
          <a:xfrm>
            <a:off x="6019800" y="4114800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6" name="Line 632"/>
          <p:cNvSpPr>
            <a:spLocks noChangeShapeType="1"/>
          </p:cNvSpPr>
          <p:nvPr/>
        </p:nvSpPr>
        <p:spPr bwMode="auto">
          <a:xfrm>
            <a:off x="6550025" y="4119563"/>
            <a:ext cx="0" cy="147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7" name="Line 633"/>
          <p:cNvSpPr>
            <a:spLocks noChangeShapeType="1"/>
          </p:cNvSpPr>
          <p:nvPr/>
        </p:nvSpPr>
        <p:spPr bwMode="auto">
          <a:xfrm>
            <a:off x="7086600" y="41179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8" name="Line 634"/>
          <p:cNvSpPr>
            <a:spLocks noChangeShapeType="1"/>
          </p:cNvSpPr>
          <p:nvPr/>
        </p:nvSpPr>
        <p:spPr bwMode="auto">
          <a:xfrm>
            <a:off x="7616825" y="4117975"/>
            <a:ext cx="0" cy="15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59" name="Line 635"/>
          <p:cNvSpPr>
            <a:spLocks noChangeShapeType="1"/>
          </p:cNvSpPr>
          <p:nvPr/>
        </p:nvSpPr>
        <p:spPr bwMode="auto">
          <a:xfrm flipV="1">
            <a:off x="6162675" y="426720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60" name="Line 636"/>
          <p:cNvSpPr>
            <a:spLocks noChangeShapeType="1"/>
          </p:cNvSpPr>
          <p:nvPr/>
        </p:nvSpPr>
        <p:spPr bwMode="auto">
          <a:xfrm flipV="1">
            <a:off x="6683375" y="4268788"/>
            <a:ext cx="0" cy="37465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61" name="Line 637"/>
          <p:cNvSpPr>
            <a:spLocks noChangeShapeType="1"/>
          </p:cNvSpPr>
          <p:nvPr/>
        </p:nvSpPr>
        <p:spPr bwMode="auto">
          <a:xfrm flipV="1">
            <a:off x="7223125" y="4260850"/>
            <a:ext cx="0" cy="381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62" name="Line 638"/>
          <p:cNvSpPr>
            <a:spLocks noChangeShapeType="1"/>
          </p:cNvSpPr>
          <p:nvPr/>
        </p:nvSpPr>
        <p:spPr bwMode="auto">
          <a:xfrm flipV="1">
            <a:off x="7759700" y="4270375"/>
            <a:ext cx="0" cy="3730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sp>
        <p:nvSpPr>
          <p:cNvPr id="163" name="Line 639"/>
          <p:cNvSpPr>
            <a:spLocks noChangeShapeType="1"/>
          </p:cNvSpPr>
          <p:nvPr/>
        </p:nvSpPr>
        <p:spPr bwMode="auto">
          <a:xfrm>
            <a:off x="536575" y="5626100"/>
            <a:ext cx="23495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  <p:grpSp>
        <p:nvGrpSpPr>
          <p:cNvPr id="164" name="Group 642"/>
          <p:cNvGrpSpPr>
            <a:grpSpLocks/>
          </p:cNvGrpSpPr>
          <p:nvPr/>
        </p:nvGrpSpPr>
        <p:grpSpPr bwMode="auto">
          <a:xfrm>
            <a:off x="1754188" y="5627688"/>
            <a:ext cx="276225" cy="450850"/>
            <a:chOff x="739" y="2900"/>
            <a:chExt cx="174" cy="284"/>
          </a:xfrm>
        </p:grpSpPr>
        <p:sp>
          <p:nvSpPr>
            <p:cNvPr id="165" name="Line 643"/>
            <p:cNvSpPr>
              <a:spLocks noChangeShapeType="1"/>
            </p:cNvSpPr>
            <p:nvPr/>
          </p:nvSpPr>
          <p:spPr bwMode="auto">
            <a:xfrm flipV="1">
              <a:off x="739" y="3181"/>
              <a:ext cx="40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66" name="Line 644"/>
            <p:cNvSpPr>
              <a:spLocks noChangeShapeType="1"/>
            </p:cNvSpPr>
            <p:nvPr/>
          </p:nvSpPr>
          <p:spPr bwMode="auto">
            <a:xfrm flipV="1">
              <a:off x="779" y="2900"/>
              <a:ext cx="0" cy="28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67" name="Line 645"/>
            <p:cNvSpPr>
              <a:spLocks noChangeShapeType="1"/>
            </p:cNvSpPr>
            <p:nvPr/>
          </p:nvSpPr>
          <p:spPr bwMode="auto">
            <a:xfrm>
              <a:off x="779" y="2900"/>
              <a:ext cx="134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</p:grpSp>
      <p:grpSp>
        <p:nvGrpSpPr>
          <p:cNvPr id="168" name="Group 646"/>
          <p:cNvGrpSpPr>
            <a:grpSpLocks/>
          </p:cNvGrpSpPr>
          <p:nvPr/>
        </p:nvGrpSpPr>
        <p:grpSpPr bwMode="auto">
          <a:xfrm>
            <a:off x="2392363" y="5627688"/>
            <a:ext cx="276225" cy="450850"/>
            <a:chOff x="739" y="2900"/>
            <a:chExt cx="174" cy="284"/>
          </a:xfrm>
        </p:grpSpPr>
        <p:sp>
          <p:nvSpPr>
            <p:cNvPr id="169" name="Line 647"/>
            <p:cNvSpPr>
              <a:spLocks noChangeShapeType="1"/>
            </p:cNvSpPr>
            <p:nvPr/>
          </p:nvSpPr>
          <p:spPr bwMode="auto">
            <a:xfrm flipV="1">
              <a:off x="739" y="3181"/>
              <a:ext cx="40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70" name="Line 648"/>
            <p:cNvSpPr>
              <a:spLocks noChangeShapeType="1"/>
            </p:cNvSpPr>
            <p:nvPr/>
          </p:nvSpPr>
          <p:spPr bwMode="auto">
            <a:xfrm flipV="1">
              <a:off x="779" y="2900"/>
              <a:ext cx="0" cy="28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  <p:sp>
          <p:nvSpPr>
            <p:cNvPr id="171" name="Line 649"/>
            <p:cNvSpPr>
              <a:spLocks noChangeShapeType="1"/>
            </p:cNvSpPr>
            <p:nvPr/>
          </p:nvSpPr>
          <p:spPr bwMode="auto">
            <a:xfrm>
              <a:off x="779" y="2900"/>
              <a:ext cx="134" cy="3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 type="triangle" w="med" len="med"/>
            </a:ln>
            <a:effectLst/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endParaRPr lang="en-US" sz="1600">
                <a:latin typeface="+mn-lt"/>
              </a:endParaRPr>
            </a:p>
          </p:txBody>
        </p:sp>
      </p:grp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93713"/>
            <a:ext cx="734853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Core i7 Level 1-3 Page Table Entries</a:t>
            </a:r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828800" y="1524000"/>
            <a:ext cx="2667000" cy="3810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Page table physical base address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4495800" y="1524000"/>
            <a:ext cx="990600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Unused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5486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G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5867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PS</a:t>
            </a: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6248400" y="1524000"/>
            <a:ext cx="381000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6629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7010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CD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7391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WT</a:t>
            </a: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7772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U/S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8153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R/W</a:t>
            </a:r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8534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P=1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457200" y="2712466"/>
            <a:ext cx="6934200" cy="354637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Each entry references a 4K child page table. </a:t>
            </a:r>
            <a:r>
              <a:rPr lang="en-GB" sz="2000" dirty="0">
                <a:latin typeface="Calibri" pitchFamily="34" charset="0"/>
                <a:ea typeface="msgothic" charset="0"/>
                <a:cs typeface="msgothic" charset="0"/>
              </a:rPr>
              <a:t>Significant fields:</a:t>
            </a:r>
            <a:endParaRPr lang="en-GB" sz="2000" b="1" dirty="0">
              <a:latin typeface="Calibri" pitchFamily="34" charset="0"/>
              <a:ea typeface="msgothic" charset="0"/>
              <a:cs typeface="msgothic" charset="0"/>
            </a:endParaRP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P: </a:t>
            </a:r>
            <a:r>
              <a:rPr lang="en-GB" sz="1600" b="0" dirty="0">
                <a:latin typeface="Calibri" pitchFamily="34" charset="0"/>
                <a:ea typeface="msgothic" charset="0"/>
                <a:cs typeface="msgothic" charset="0"/>
              </a:rPr>
              <a:t>Child page table present in physical memory (1) or not (0).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R/W: </a:t>
            </a:r>
            <a:r>
              <a:rPr lang="en-GB" sz="1600" b="0" dirty="0">
                <a:latin typeface="Calibri" pitchFamily="34" charset="0"/>
                <a:ea typeface="msgothic" charset="0"/>
                <a:cs typeface="msgothic" charset="0"/>
              </a:rPr>
              <a:t>Read-only or read-write access access permission for all reachable pages.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U/S: </a:t>
            </a:r>
            <a:r>
              <a:rPr lang="en-GB" sz="1600" b="0" dirty="0">
                <a:latin typeface="Calibri" pitchFamily="34" charset="0"/>
                <a:ea typeface="msgothic" charset="0"/>
                <a:cs typeface="msgothic" charset="0"/>
              </a:rPr>
              <a:t>user or supervisor (kernel) mode access permission for all reachable pages.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WT: </a:t>
            </a:r>
            <a:r>
              <a:rPr lang="en-GB" sz="1600" b="0" dirty="0">
                <a:latin typeface="Calibri" pitchFamily="34" charset="0"/>
                <a:ea typeface="msgothic" charset="0"/>
                <a:cs typeface="msgothic" charset="0"/>
              </a:rPr>
              <a:t>Write-through or write-back cache policy for the child page table. 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A:  </a:t>
            </a:r>
            <a:r>
              <a:rPr lang="en-GB" sz="1600" b="0" dirty="0">
                <a:latin typeface="Calibri" pitchFamily="34" charset="0"/>
                <a:ea typeface="msgothic" charset="0"/>
                <a:cs typeface="msgothic" charset="0"/>
              </a:rPr>
              <a:t>Reference bit (set by MMU on reads and writes, cleared by software).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PS:  </a:t>
            </a:r>
            <a:r>
              <a:rPr lang="en-GB" sz="1600" b="0" dirty="0">
                <a:latin typeface="Calibri" pitchFamily="34" charset="0"/>
                <a:ea typeface="msgothic" charset="0"/>
                <a:cs typeface="msgothic" charset="0"/>
              </a:rPr>
              <a:t>Page size either 4 KB or 4 MB (defined for Level 1 </a:t>
            </a:r>
            <a:r>
              <a:rPr lang="en-GB" sz="1600" b="0" dirty="0" err="1">
                <a:latin typeface="Calibri" pitchFamily="34" charset="0"/>
                <a:ea typeface="msgothic" charset="0"/>
                <a:cs typeface="msgothic" charset="0"/>
              </a:rPr>
              <a:t>PTEs</a:t>
            </a:r>
            <a:r>
              <a:rPr lang="en-GB" sz="1600" b="0" dirty="0">
                <a:latin typeface="Calibri" pitchFamily="34" charset="0"/>
                <a:ea typeface="msgothic" charset="0"/>
                <a:cs typeface="msgothic" charset="0"/>
              </a:rPr>
              <a:t> only).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Page table physical base address: </a:t>
            </a:r>
            <a:r>
              <a:rPr lang="en-GB" sz="1600" b="0" dirty="0">
                <a:latin typeface="Calibri" pitchFamily="34" charset="0"/>
                <a:ea typeface="msgothic" charset="0"/>
                <a:cs typeface="msgothic" charset="0"/>
              </a:rPr>
              <a:t>40 most significant bits of physical page table address (forces page tables to be 4KB aligned)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XD:</a:t>
            </a:r>
            <a:r>
              <a:rPr lang="en-GB" sz="1600" b="0" dirty="0">
                <a:latin typeface="Calibri" pitchFamily="34" charset="0"/>
                <a:ea typeface="msgothic" charset="0"/>
                <a:cs typeface="msgothic" charset="0"/>
              </a:rPr>
              <a:t> Disable or enable instruction fetches from all pages reachable from this PTE.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1769124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51</a:t>
            </a: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4189413" y="1299695"/>
            <a:ext cx="36522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12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4422775" y="1299695"/>
            <a:ext cx="36522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11</a:t>
            </a: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5256213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9</a:t>
            </a: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5562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8</a:t>
            </a: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5943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7</a:t>
            </a:r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62738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6</a:t>
            </a:r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66929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5</a:t>
            </a:r>
          </a:p>
        </p:txBody>
      </p:sp>
      <p:sp>
        <p:nvSpPr>
          <p:cNvPr id="10262" name="Text Box 22"/>
          <p:cNvSpPr txBox="1">
            <a:spLocks noChangeArrowheads="1"/>
          </p:cNvSpPr>
          <p:nvPr/>
        </p:nvSpPr>
        <p:spPr bwMode="auto">
          <a:xfrm>
            <a:off x="7086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7467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3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7847013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2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8229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1</a:t>
            </a: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8610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" name="Rectangle 3"/>
          <p:cNvSpPr>
            <a:spLocks noChangeArrowheads="1"/>
          </p:cNvSpPr>
          <p:nvPr/>
        </p:nvSpPr>
        <p:spPr bwMode="auto">
          <a:xfrm>
            <a:off x="838200" y="1524000"/>
            <a:ext cx="990600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Unused</a:t>
            </a:r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4572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XD</a:t>
            </a:r>
          </a:p>
        </p:txBody>
      </p:sp>
      <p:sp>
        <p:nvSpPr>
          <p:cNvPr id="35" name="Rectangle 27"/>
          <p:cNvSpPr>
            <a:spLocks noChangeArrowheads="1"/>
          </p:cNvSpPr>
          <p:nvPr/>
        </p:nvSpPr>
        <p:spPr bwMode="auto">
          <a:xfrm>
            <a:off x="457200" y="2133600"/>
            <a:ext cx="8093075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Available for OS (page table location on disk)</a:t>
            </a:r>
          </a:p>
        </p:txBody>
      </p:sp>
      <p:sp>
        <p:nvSpPr>
          <p:cNvPr id="36" name="Rectangle 28"/>
          <p:cNvSpPr>
            <a:spLocks noChangeArrowheads="1"/>
          </p:cNvSpPr>
          <p:nvPr/>
        </p:nvSpPr>
        <p:spPr bwMode="auto">
          <a:xfrm>
            <a:off x="8550275" y="21336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P=0</a:t>
            </a:r>
          </a:p>
        </p:txBody>
      </p:sp>
      <p:sp>
        <p:nvSpPr>
          <p:cNvPr id="37" name="Text Box 29"/>
          <p:cNvSpPr txBox="1">
            <a:spLocks noChangeArrowheads="1"/>
          </p:cNvSpPr>
          <p:nvPr/>
        </p:nvSpPr>
        <p:spPr bwMode="auto">
          <a:xfrm>
            <a:off x="1524000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  <a:ea typeface="msgothic" charset="0"/>
                <a:cs typeface="msgothic" charset="0"/>
              </a:rPr>
              <a:t>52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40" name="Text Box 29"/>
          <p:cNvSpPr txBox="1">
            <a:spLocks noChangeArrowheads="1"/>
          </p:cNvSpPr>
          <p:nvPr/>
        </p:nvSpPr>
        <p:spPr bwMode="auto">
          <a:xfrm>
            <a:off x="762000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  <a:ea typeface="msgothic" charset="0"/>
                <a:cs typeface="msgothic" charset="0"/>
              </a:rPr>
              <a:t>62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41" name="Text Box 29"/>
          <p:cNvSpPr txBox="1">
            <a:spLocks noChangeArrowheads="1"/>
          </p:cNvSpPr>
          <p:nvPr/>
        </p:nvSpPr>
        <p:spPr bwMode="auto">
          <a:xfrm>
            <a:off x="457200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  <a:ea typeface="msgothic" charset="0"/>
                <a:cs typeface="msgothic" charset="0"/>
              </a:rPr>
              <a:t>63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65173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493713"/>
            <a:ext cx="734853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Core i7 Level 4 Page Table Entries</a:t>
            </a:r>
          </a:p>
        </p:txBody>
      </p:sp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1828800" y="1524000"/>
            <a:ext cx="2667000" cy="3810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Page physical base address</a:t>
            </a:r>
          </a:p>
        </p:txBody>
      </p:sp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4495800" y="1524000"/>
            <a:ext cx="990600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Unused</a:t>
            </a:r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5486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G</a:t>
            </a:r>
          </a:p>
        </p:txBody>
      </p:sp>
      <p:sp>
        <p:nvSpPr>
          <p:cNvPr id="10245" name="Rectangle 5"/>
          <p:cNvSpPr>
            <a:spLocks noChangeArrowheads="1"/>
          </p:cNvSpPr>
          <p:nvPr/>
        </p:nvSpPr>
        <p:spPr bwMode="auto">
          <a:xfrm>
            <a:off x="5867400" y="1524000"/>
            <a:ext cx="381000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6248400" y="1524000"/>
            <a:ext cx="381000" cy="381000"/>
          </a:xfrm>
          <a:prstGeom prst="rect">
            <a:avLst/>
          </a:prstGeom>
          <a:solidFill>
            <a:srgbClr val="F6D2D2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400" dirty="0"/>
              <a:t>D</a:t>
            </a:r>
          </a:p>
        </p:txBody>
      </p:sp>
      <p:sp>
        <p:nvSpPr>
          <p:cNvPr id="10247" name="Rectangle 7"/>
          <p:cNvSpPr>
            <a:spLocks noChangeArrowheads="1"/>
          </p:cNvSpPr>
          <p:nvPr/>
        </p:nvSpPr>
        <p:spPr bwMode="auto">
          <a:xfrm>
            <a:off x="6629400" y="1524000"/>
            <a:ext cx="381000" cy="381000"/>
          </a:xfrm>
          <a:prstGeom prst="rect">
            <a:avLst/>
          </a:prstGeom>
          <a:solidFill>
            <a:srgbClr val="F6D2D2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A</a:t>
            </a:r>
          </a:p>
        </p:txBody>
      </p:sp>
      <p:sp>
        <p:nvSpPr>
          <p:cNvPr id="10248" name="Rectangle 8"/>
          <p:cNvSpPr>
            <a:spLocks noChangeArrowheads="1"/>
          </p:cNvSpPr>
          <p:nvPr/>
        </p:nvSpPr>
        <p:spPr bwMode="auto">
          <a:xfrm>
            <a:off x="7010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CD</a:t>
            </a:r>
          </a:p>
        </p:txBody>
      </p:sp>
      <p:sp>
        <p:nvSpPr>
          <p:cNvPr id="10249" name="Rectangle 9"/>
          <p:cNvSpPr>
            <a:spLocks noChangeArrowheads="1"/>
          </p:cNvSpPr>
          <p:nvPr/>
        </p:nvSpPr>
        <p:spPr bwMode="auto">
          <a:xfrm>
            <a:off x="7391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WT</a:t>
            </a:r>
          </a:p>
        </p:txBody>
      </p:sp>
      <p:sp>
        <p:nvSpPr>
          <p:cNvPr id="10250" name="Rectangle 10"/>
          <p:cNvSpPr>
            <a:spLocks noChangeArrowheads="1"/>
          </p:cNvSpPr>
          <p:nvPr/>
        </p:nvSpPr>
        <p:spPr bwMode="auto">
          <a:xfrm>
            <a:off x="7772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U/S</a:t>
            </a:r>
          </a:p>
        </p:txBody>
      </p:sp>
      <p:sp>
        <p:nvSpPr>
          <p:cNvPr id="10251" name="Rectangle 11"/>
          <p:cNvSpPr>
            <a:spLocks noChangeArrowheads="1"/>
          </p:cNvSpPr>
          <p:nvPr/>
        </p:nvSpPr>
        <p:spPr bwMode="auto">
          <a:xfrm>
            <a:off x="8153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R/W</a:t>
            </a:r>
          </a:p>
        </p:txBody>
      </p:sp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85344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P=1</a:t>
            </a:r>
          </a:p>
        </p:txBody>
      </p:sp>
      <p:sp>
        <p:nvSpPr>
          <p:cNvPr id="10253" name="Text Box 13"/>
          <p:cNvSpPr txBox="1">
            <a:spLocks noChangeArrowheads="1"/>
          </p:cNvSpPr>
          <p:nvPr/>
        </p:nvSpPr>
        <p:spPr bwMode="auto">
          <a:xfrm>
            <a:off x="457200" y="2712466"/>
            <a:ext cx="6934200" cy="39118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2000" b="1" dirty="0">
                <a:latin typeface="Calibri" pitchFamily="34" charset="0"/>
                <a:ea typeface="msgothic" charset="0"/>
                <a:cs typeface="msgothic" charset="0"/>
              </a:rPr>
              <a:t>Each entry references a 4K child page. Significant fields: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P: </a:t>
            </a:r>
            <a:r>
              <a:rPr lang="en-GB" sz="1600" b="0" dirty="0">
                <a:latin typeface="Calibri" pitchFamily="34" charset="0"/>
                <a:ea typeface="msgothic" charset="0"/>
                <a:cs typeface="msgothic" charset="0"/>
              </a:rPr>
              <a:t>Child page is present in memory (1) or not (0)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R/W: </a:t>
            </a:r>
            <a:r>
              <a:rPr lang="en-GB" sz="1600" b="0" dirty="0">
                <a:latin typeface="Calibri" pitchFamily="34" charset="0"/>
                <a:ea typeface="msgothic" charset="0"/>
                <a:cs typeface="msgothic" charset="0"/>
              </a:rPr>
              <a:t>Read-only or read-write access permission for child page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U/S: </a:t>
            </a:r>
            <a:r>
              <a:rPr lang="en-GB" sz="1600" b="0" dirty="0">
                <a:latin typeface="Calibri" pitchFamily="34" charset="0"/>
                <a:ea typeface="msgothic" charset="0"/>
                <a:cs typeface="msgothic" charset="0"/>
              </a:rPr>
              <a:t>User or supervisor mode access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WT: </a:t>
            </a:r>
            <a:r>
              <a:rPr lang="en-GB" sz="1600" b="0" dirty="0">
                <a:latin typeface="Calibri" pitchFamily="34" charset="0"/>
                <a:ea typeface="msgothic" charset="0"/>
                <a:cs typeface="msgothic" charset="0"/>
              </a:rPr>
              <a:t>Write-through or write-back cache policy for this page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A: </a:t>
            </a:r>
            <a:r>
              <a:rPr lang="en-GB" sz="1600" b="0" dirty="0">
                <a:latin typeface="Calibri" pitchFamily="34" charset="0"/>
                <a:ea typeface="msgothic" charset="0"/>
                <a:cs typeface="msgothic" charset="0"/>
              </a:rPr>
              <a:t>Reference bit (set by MMU on reads and writes, cleared by software) 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D: </a:t>
            </a:r>
            <a:r>
              <a:rPr lang="en-GB" sz="1600" b="0" dirty="0">
                <a:latin typeface="Calibri" pitchFamily="34" charset="0"/>
                <a:ea typeface="msgothic" charset="0"/>
                <a:cs typeface="msgothic" charset="0"/>
              </a:rPr>
              <a:t>Dirty bit (set by MMU on writes, cleared by software)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G:</a:t>
            </a:r>
            <a:r>
              <a:rPr lang="en-GB" sz="1600" b="0" dirty="0">
                <a:latin typeface="Calibri" pitchFamily="34" charset="0"/>
                <a:ea typeface="msgothic" charset="0"/>
                <a:cs typeface="msgothic" charset="0"/>
              </a:rPr>
              <a:t> Global page (don’t evict from TLB on task switch)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Page physical base address: </a:t>
            </a:r>
            <a:r>
              <a:rPr lang="en-GB" sz="1600" b="0" dirty="0">
                <a:latin typeface="Calibri" pitchFamily="34" charset="0"/>
                <a:ea typeface="msgothic" charset="0"/>
                <a:cs typeface="msgothic" charset="0"/>
              </a:rPr>
              <a:t>40 most significant bits of physical page address (forces pages to be 4KB aligned)</a:t>
            </a:r>
          </a:p>
          <a:p>
            <a:pPr marL="341313" indent="-341313">
              <a:lnSpc>
                <a:spcPct val="88000"/>
              </a:lnSpc>
              <a:spcBef>
                <a:spcPts val="1200"/>
              </a:spcBef>
              <a:tabLst>
                <a:tab pos="341313" algn="l"/>
                <a:tab pos="1255713" algn="l"/>
                <a:tab pos="2170113" algn="l"/>
                <a:tab pos="3084513" algn="l"/>
                <a:tab pos="3998913" algn="l"/>
                <a:tab pos="4913313" algn="l"/>
                <a:tab pos="5827713" algn="l"/>
                <a:tab pos="6742113" algn="l"/>
                <a:tab pos="7656513" algn="l"/>
                <a:tab pos="8570913" algn="l"/>
                <a:tab pos="9485313" algn="l"/>
                <a:tab pos="10399713" algn="l"/>
              </a:tabLst>
            </a:pPr>
            <a:r>
              <a:rPr lang="en-GB" sz="1600" dirty="0">
                <a:latin typeface="Calibri" pitchFamily="34" charset="0"/>
                <a:ea typeface="msgothic" charset="0"/>
                <a:cs typeface="msgothic" charset="0"/>
              </a:rPr>
              <a:t>XD:</a:t>
            </a:r>
            <a:r>
              <a:rPr lang="en-GB" sz="1600" b="0" dirty="0">
                <a:latin typeface="Calibri" pitchFamily="34" charset="0"/>
                <a:ea typeface="msgothic" charset="0"/>
                <a:cs typeface="msgothic" charset="0"/>
              </a:rPr>
              <a:t> Disable or enable instruction fetches from this page.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1769124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51</a:t>
            </a:r>
          </a:p>
        </p:txBody>
      </p:sp>
      <p:sp>
        <p:nvSpPr>
          <p:cNvPr id="10255" name="Text Box 15"/>
          <p:cNvSpPr txBox="1">
            <a:spLocks noChangeArrowheads="1"/>
          </p:cNvSpPr>
          <p:nvPr/>
        </p:nvSpPr>
        <p:spPr bwMode="auto">
          <a:xfrm>
            <a:off x="4189413" y="1299695"/>
            <a:ext cx="36522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12</a:t>
            </a:r>
          </a:p>
        </p:txBody>
      </p:sp>
      <p:sp>
        <p:nvSpPr>
          <p:cNvPr id="10256" name="Text Box 16"/>
          <p:cNvSpPr txBox="1">
            <a:spLocks noChangeArrowheads="1"/>
          </p:cNvSpPr>
          <p:nvPr/>
        </p:nvSpPr>
        <p:spPr bwMode="auto">
          <a:xfrm>
            <a:off x="4422775" y="1299695"/>
            <a:ext cx="36522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11</a:t>
            </a:r>
          </a:p>
        </p:txBody>
      </p:sp>
      <p:sp>
        <p:nvSpPr>
          <p:cNvPr id="10257" name="Text Box 17"/>
          <p:cNvSpPr txBox="1">
            <a:spLocks noChangeArrowheads="1"/>
          </p:cNvSpPr>
          <p:nvPr/>
        </p:nvSpPr>
        <p:spPr bwMode="auto">
          <a:xfrm>
            <a:off x="5256213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9</a:t>
            </a:r>
          </a:p>
        </p:txBody>
      </p:sp>
      <p:sp>
        <p:nvSpPr>
          <p:cNvPr id="10258" name="Text Box 18"/>
          <p:cNvSpPr txBox="1">
            <a:spLocks noChangeArrowheads="1"/>
          </p:cNvSpPr>
          <p:nvPr/>
        </p:nvSpPr>
        <p:spPr bwMode="auto">
          <a:xfrm>
            <a:off x="5562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8</a:t>
            </a:r>
          </a:p>
        </p:txBody>
      </p:sp>
      <p:sp>
        <p:nvSpPr>
          <p:cNvPr id="10259" name="Text Box 19"/>
          <p:cNvSpPr txBox="1">
            <a:spLocks noChangeArrowheads="1"/>
          </p:cNvSpPr>
          <p:nvPr/>
        </p:nvSpPr>
        <p:spPr bwMode="auto">
          <a:xfrm>
            <a:off x="5943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7</a:t>
            </a:r>
          </a:p>
        </p:txBody>
      </p:sp>
      <p:sp>
        <p:nvSpPr>
          <p:cNvPr id="10260" name="Text Box 20"/>
          <p:cNvSpPr txBox="1">
            <a:spLocks noChangeArrowheads="1"/>
          </p:cNvSpPr>
          <p:nvPr/>
        </p:nvSpPr>
        <p:spPr bwMode="auto">
          <a:xfrm>
            <a:off x="62738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6</a:t>
            </a:r>
          </a:p>
        </p:txBody>
      </p:sp>
      <p:sp>
        <p:nvSpPr>
          <p:cNvPr id="10261" name="Text Box 21"/>
          <p:cNvSpPr txBox="1">
            <a:spLocks noChangeArrowheads="1"/>
          </p:cNvSpPr>
          <p:nvPr/>
        </p:nvSpPr>
        <p:spPr bwMode="auto">
          <a:xfrm>
            <a:off x="66929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5</a:t>
            </a:r>
          </a:p>
        </p:txBody>
      </p:sp>
      <p:sp>
        <p:nvSpPr>
          <p:cNvPr id="10262" name="Text Box 22"/>
          <p:cNvSpPr txBox="1">
            <a:spLocks noChangeArrowheads="1"/>
          </p:cNvSpPr>
          <p:nvPr/>
        </p:nvSpPr>
        <p:spPr bwMode="auto">
          <a:xfrm>
            <a:off x="7086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4</a:t>
            </a:r>
          </a:p>
        </p:txBody>
      </p:sp>
      <p:sp>
        <p:nvSpPr>
          <p:cNvPr id="10263" name="Text Box 23"/>
          <p:cNvSpPr txBox="1">
            <a:spLocks noChangeArrowheads="1"/>
          </p:cNvSpPr>
          <p:nvPr/>
        </p:nvSpPr>
        <p:spPr bwMode="auto">
          <a:xfrm>
            <a:off x="7467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3</a:t>
            </a:r>
          </a:p>
        </p:txBody>
      </p:sp>
      <p:sp>
        <p:nvSpPr>
          <p:cNvPr id="10264" name="Text Box 24"/>
          <p:cNvSpPr txBox="1">
            <a:spLocks noChangeArrowheads="1"/>
          </p:cNvSpPr>
          <p:nvPr/>
        </p:nvSpPr>
        <p:spPr bwMode="auto">
          <a:xfrm>
            <a:off x="7847013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2</a:t>
            </a:r>
          </a:p>
        </p:txBody>
      </p:sp>
      <p:sp>
        <p:nvSpPr>
          <p:cNvPr id="10265" name="Text Box 25"/>
          <p:cNvSpPr txBox="1">
            <a:spLocks noChangeArrowheads="1"/>
          </p:cNvSpPr>
          <p:nvPr/>
        </p:nvSpPr>
        <p:spPr bwMode="auto">
          <a:xfrm>
            <a:off x="8229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1</a:t>
            </a:r>
          </a:p>
        </p:txBody>
      </p:sp>
      <p:sp>
        <p:nvSpPr>
          <p:cNvPr id="10266" name="Text Box 26"/>
          <p:cNvSpPr txBox="1">
            <a:spLocks noChangeArrowheads="1"/>
          </p:cNvSpPr>
          <p:nvPr/>
        </p:nvSpPr>
        <p:spPr bwMode="auto">
          <a:xfrm>
            <a:off x="8610600" y="1299695"/>
            <a:ext cx="273857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33" name="Rectangle 3"/>
          <p:cNvSpPr>
            <a:spLocks noChangeArrowheads="1"/>
          </p:cNvSpPr>
          <p:nvPr/>
        </p:nvSpPr>
        <p:spPr bwMode="auto">
          <a:xfrm>
            <a:off x="838200" y="1524000"/>
            <a:ext cx="990600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Unused</a:t>
            </a:r>
          </a:p>
        </p:txBody>
      </p:sp>
      <p:sp>
        <p:nvSpPr>
          <p:cNvPr id="34" name="Rectangle 4"/>
          <p:cNvSpPr>
            <a:spLocks noChangeArrowheads="1"/>
          </p:cNvSpPr>
          <p:nvPr/>
        </p:nvSpPr>
        <p:spPr bwMode="auto">
          <a:xfrm>
            <a:off x="457200" y="15240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XD</a:t>
            </a:r>
          </a:p>
        </p:txBody>
      </p:sp>
      <p:sp>
        <p:nvSpPr>
          <p:cNvPr id="35" name="Rectangle 27"/>
          <p:cNvSpPr>
            <a:spLocks noChangeArrowheads="1"/>
          </p:cNvSpPr>
          <p:nvPr/>
        </p:nvSpPr>
        <p:spPr bwMode="auto">
          <a:xfrm>
            <a:off x="457200" y="2133600"/>
            <a:ext cx="8093075" cy="3810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Available for OS (page </a:t>
            </a:r>
            <a:r>
              <a:rPr lang="en-GB" sz="1400" dirty="0">
                <a:latin typeface="Calibri" pitchFamily="34" charset="0"/>
                <a:ea typeface="msgothic" charset="0"/>
                <a:cs typeface="msgothic" charset="0"/>
              </a:rPr>
              <a:t>l</a:t>
            </a: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ocation on disk)</a:t>
            </a:r>
          </a:p>
        </p:txBody>
      </p:sp>
      <p:sp>
        <p:nvSpPr>
          <p:cNvPr id="36" name="Rectangle 28"/>
          <p:cNvSpPr>
            <a:spLocks noChangeArrowheads="1"/>
          </p:cNvSpPr>
          <p:nvPr/>
        </p:nvSpPr>
        <p:spPr bwMode="auto">
          <a:xfrm>
            <a:off x="8550275" y="2133600"/>
            <a:ext cx="381000" cy="3810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  <a:ea typeface="msgothic" charset="0"/>
                <a:cs typeface="msgothic" charset="0"/>
              </a:rPr>
              <a:t>P=0</a:t>
            </a:r>
          </a:p>
        </p:txBody>
      </p:sp>
      <p:sp>
        <p:nvSpPr>
          <p:cNvPr id="37" name="Text Box 29"/>
          <p:cNvSpPr txBox="1">
            <a:spLocks noChangeArrowheads="1"/>
          </p:cNvSpPr>
          <p:nvPr/>
        </p:nvSpPr>
        <p:spPr bwMode="auto">
          <a:xfrm>
            <a:off x="1524000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  <a:ea typeface="msgothic" charset="0"/>
                <a:cs typeface="msgothic" charset="0"/>
              </a:rPr>
              <a:t>52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40" name="Text Box 29"/>
          <p:cNvSpPr txBox="1">
            <a:spLocks noChangeArrowheads="1"/>
          </p:cNvSpPr>
          <p:nvPr/>
        </p:nvSpPr>
        <p:spPr bwMode="auto">
          <a:xfrm>
            <a:off x="762000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  <a:ea typeface="msgothic" charset="0"/>
                <a:cs typeface="msgothic" charset="0"/>
              </a:rPr>
              <a:t>62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  <p:sp>
        <p:nvSpPr>
          <p:cNvPr id="41" name="Text Box 29"/>
          <p:cNvSpPr txBox="1">
            <a:spLocks noChangeArrowheads="1"/>
          </p:cNvSpPr>
          <p:nvPr/>
        </p:nvSpPr>
        <p:spPr bwMode="auto">
          <a:xfrm>
            <a:off x="457200" y="1295400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  <a:ea typeface="msgothic" charset="0"/>
                <a:cs typeface="msgothic" charset="0"/>
              </a:rPr>
              <a:t>63</a:t>
            </a:r>
            <a:endParaRPr lang="en-GB" sz="1400" b="1" dirty="0">
              <a:latin typeface="Calibri" pitchFamily="34" charset="0"/>
              <a:ea typeface="msgothic" charset="0"/>
              <a:cs typeface="msgothic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008731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Core i7 Page Table Translation</a:t>
            </a:r>
          </a:p>
        </p:txBody>
      </p:sp>
      <p:sp>
        <p:nvSpPr>
          <p:cNvPr id="4" name="Text Box 381"/>
          <p:cNvSpPr txBox="1">
            <a:spLocks noChangeArrowheads="1"/>
          </p:cNvSpPr>
          <p:nvPr/>
        </p:nvSpPr>
        <p:spPr bwMode="auto">
          <a:xfrm>
            <a:off x="158750" y="2967038"/>
            <a:ext cx="469842" cy="287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CR3</a:t>
            </a:r>
          </a:p>
        </p:txBody>
      </p:sp>
      <p:sp>
        <p:nvSpPr>
          <p:cNvPr id="5" name="Text Box 387"/>
          <p:cNvSpPr txBox="1">
            <a:spLocks noChangeArrowheads="1"/>
          </p:cNvSpPr>
          <p:nvPr/>
        </p:nvSpPr>
        <p:spPr bwMode="auto">
          <a:xfrm>
            <a:off x="6407150" y="4224338"/>
            <a:ext cx="824431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Physical 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address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of page</a:t>
            </a:r>
          </a:p>
        </p:txBody>
      </p:sp>
      <p:sp>
        <p:nvSpPr>
          <p:cNvPr id="6" name="Text Box 388"/>
          <p:cNvSpPr txBox="1">
            <a:spLocks noChangeArrowheads="1"/>
          </p:cNvSpPr>
          <p:nvPr/>
        </p:nvSpPr>
        <p:spPr bwMode="auto">
          <a:xfrm>
            <a:off x="53975" y="3181350"/>
            <a:ext cx="824431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Physical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address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of L1 PT</a:t>
            </a:r>
          </a:p>
        </p:txBody>
      </p:sp>
      <p:sp>
        <p:nvSpPr>
          <p:cNvPr id="7" name="Text Box 394"/>
          <p:cNvSpPr txBox="1">
            <a:spLocks noChangeAspect="1" noChangeArrowheads="1"/>
          </p:cNvSpPr>
          <p:nvPr/>
        </p:nvSpPr>
        <p:spPr bwMode="auto">
          <a:xfrm>
            <a:off x="2901801" y="1295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8" name="Rectangle 395"/>
          <p:cNvSpPr>
            <a:spLocks noChangeAspect="1" noChangeArrowheads="1"/>
          </p:cNvSpPr>
          <p:nvPr/>
        </p:nvSpPr>
        <p:spPr bwMode="auto">
          <a:xfrm>
            <a:off x="6142038" y="1525588"/>
            <a:ext cx="1843087" cy="273050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dirty="0">
                <a:solidFill>
                  <a:schemeClr val="tx2"/>
                </a:solidFill>
                <a:latin typeface="+mn-lt"/>
              </a:rPr>
              <a:t>VPO</a:t>
            </a:r>
          </a:p>
        </p:txBody>
      </p:sp>
      <p:sp>
        <p:nvSpPr>
          <p:cNvPr id="9" name="Text Box 396"/>
          <p:cNvSpPr txBox="1">
            <a:spLocks noChangeAspect="1" noChangeArrowheads="1"/>
          </p:cNvSpPr>
          <p:nvPr/>
        </p:nvSpPr>
        <p:spPr bwMode="auto">
          <a:xfrm>
            <a:off x="5454501" y="1304925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10" name="Text Box 397"/>
          <p:cNvSpPr txBox="1">
            <a:spLocks noChangeAspect="1" noChangeArrowheads="1"/>
          </p:cNvSpPr>
          <p:nvPr/>
        </p:nvSpPr>
        <p:spPr bwMode="auto">
          <a:xfrm>
            <a:off x="6878339" y="1304925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12</a:t>
            </a:r>
          </a:p>
        </p:txBody>
      </p:sp>
      <p:sp>
        <p:nvSpPr>
          <p:cNvPr id="11" name="Text Box 399"/>
          <p:cNvSpPr txBox="1">
            <a:spLocks noChangeAspect="1" noChangeArrowheads="1"/>
          </p:cNvSpPr>
          <p:nvPr/>
        </p:nvSpPr>
        <p:spPr bwMode="auto">
          <a:xfrm>
            <a:off x="8053388" y="1306513"/>
            <a:ext cx="926535" cy="676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800">
                <a:solidFill>
                  <a:schemeClr val="tx2"/>
                </a:solidFill>
                <a:latin typeface="+mn-lt"/>
              </a:rPr>
              <a:t>Virtual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800">
                <a:solidFill>
                  <a:schemeClr val="tx2"/>
                </a:solidFill>
                <a:latin typeface="+mn-lt"/>
              </a:rPr>
              <a:t>address</a:t>
            </a:r>
          </a:p>
        </p:txBody>
      </p:sp>
      <p:sp>
        <p:nvSpPr>
          <p:cNvPr id="12" name="Line 403"/>
          <p:cNvSpPr>
            <a:spLocks noChangeShapeType="1"/>
          </p:cNvSpPr>
          <p:nvPr/>
        </p:nvSpPr>
        <p:spPr bwMode="auto">
          <a:xfrm>
            <a:off x="6102350" y="3944938"/>
            <a:ext cx="304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13" name="Line 404"/>
          <p:cNvSpPr>
            <a:spLocks noChangeShapeType="1"/>
          </p:cNvSpPr>
          <p:nvPr/>
        </p:nvSpPr>
        <p:spPr bwMode="auto">
          <a:xfrm>
            <a:off x="6407150" y="3944938"/>
            <a:ext cx="0" cy="183991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14" name="Line 406"/>
          <p:cNvSpPr>
            <a:spLocks noChangeShapeType="1"/>
          </p:cNvSpPr>
          <p:nvPr/>
        </p:nvSpPr>
        <p:spPr bwMode="auto">
          <a:xfrm>
            <a:off x="5113338" y="3970338"/>
            <a:ext cx="265112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15" name="Rectangle 382"/>
          <p:cNvSpPr>
            <a:spLocks noChangeArrowheads="1"/>
          </p:cNvSpPr>
          <p:nvPr/>
        </p:nvSpPr>
        <p:spPr bwMode="auto">
          <a:xfrm>
            <a:off x="5378450" y="3081338"/>
            <a:ext cx="76200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16" name="Text Box 392"/>
          <p:cNvSpPr txBox="1">
            <a:spLocks noChangeArrowheads="1"/>
          </p:cNvSpPr>
          <p:nvPr/>
        </p:nvSpPr>
        <p:spPr bwMode="auto">
          <a:xfrm>
            <a:off x="5446713" y="2295525"/>
            <a:ext cx="608339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L4 PT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Page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table</a:t>
            </a:r>
          </a:p>
        </p:txBody>
      </p:sp>
      <p:sp>
        <p:nvSpPr>
          <p:cNvPr id="17" name="Rectangle 405"/>
          <p:cNvSpPr>
            <a:spLocks noChangeArrowheads="1"/>
          </p:cNvSpPr>
          <p:nvPr/>
        </p:nvSpPr>
        <p:spPr bwMode="auto">
          <a:xfrm>
            <a:off x="5381625" y="3843338"/>
            <a:ext cx="758825" cy="22860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L4 PTE</a:t>
            </a:r>
          </a:p>
        </p:txBody>
      </p:sp>
      <p:sp>
        <p:nvSpPr>
          <p:cNvPr id="18" name="Line 407"/>
          <p:cNvSpPr>
            <a:spLocks noChangeShapeType="1"/>
          </p:cNvSpPr>
          <p:nvPr/>
        </p:nvSpPr>
        <p:spPr bwMode="auto">
          <a:xfrm>
            <a:off x="5113338" y="1798638"/>
            <a:ext cx="7937" cy="2168525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19" name="Line 408"/>
          <p:cNvSpPr>
            <a:spLocks noChangeShapeType="1"/>
          </p:cNvSpPr>
          <p:nvPr/>
        </p:nvSpPr>
        <p:spPr bwMode="auto">
          <a:xfrm>
            <a:off x="7639050" y="1798638"/>
            <a:ext cx="0" cy="44370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20" name="Rectangle 409"/>
          <p:cNvSpPr>
            <a:spLocks noChangeAspect="1" noChangeArrowheads="1"/>
          </p:cNvSpPr>
          <p:nvPr/>
        </p:nvSpPr>
        <p:spPr bwMode="auto">
          <a:xfrm>
            <a:off x="1589088" y="6235700"/>
            <a:ext cx="4495800" cy="287338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PPN</a:t>
            </a:r>
          </a:p>
        </p:txBody>
      </p:sp>
      <p:sp>
        <p:nvSpPr>
          <p:cNvPr id="21" name="Rectangle 410"/>
          <p:cNvSpPr>
            <a:spLocks noChangeAspect="1" noChangeArrowheads="1"/>
          </p:cNvSpPr>
          <p:nvPr/>
        </p:nvSpPr>
        <p:spPr bwMode="auto">
          <a:xfrm>
            <a:off x="6084888" y="6235700"/>
            <a:ext cx="1874837" cy="287338"/>
          </a:xfrm>
          <a:prstGeom prst="rect">
            <a:avLst/>
          </a:prstGeom>
          <a:solidFill>
            <a:srgbClr val="DEDFF5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PPO</a:t>
            </a:r>
          </a:p>
        </p:txBody>
      </p:sp>
      <p:sp>
        <p:nvSpPr>
          <p:cNvPr id="22" name="Text Box 411"/>
          <p:cNvSpPr txBox="1">
            <a:spLocks noChangeAspect="1" noChangeArrowheads="1"/>
          </p:cNvSpPr>
          <p:nvPr/>
        </p:nvSpPr>
        <p:spPr bwMode="auto">
          <a:xfrm>
            <a:off x="3665239" y="602615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23" name="Text Box 412"/>
          <p:cNvSpPr txBox="1">
            <a:spLocks noChangeAspect="1" noChangeArrowheads="1"/>
          </p:cNvSpPr>
          <p:nvPr/>
        </p:nvSpPr>
        <p:spPr bwMode="auto">
          <a:xfrm>
            <a:off x="6852939" y="602615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12</a:t>
            </a:r>
          </a:p>
        </p:txBody>
      </p:sp>
      <p:sp>
        <p:nvSpPr>
          <p:cNvPr id="24" name="Text Box 413"/>
          <p:cNvSpPr txBox="1">
            <a:spLocks noChangeAspect="1" noChangeArrowheads="1"/>
          </p:cNvSpPr>
          <p:nvPr/>
        </p:nvSpPr>
        <p:spPr bwMode="auto">
          <a:xfrm>
            <a:off x="8053388" y="6038850"/>
            <a:ext cx="947825" cy="6760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800">
                <a:solidFill>
                  <a:schemeClr val="tx2"/>
                </a:solidFill>
                <a:latin typeface="+mn-lt"/>
              </a:rPr>
              <a:t>Physical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800">
                <a:solidFill>
                  <a:schemeClr val="tx2"/>
                </a:solidFill>
                <a:latin typeface="+mn-lt"/>
              </a:rPr>
              <a:t>address</a:t>
            </a:r>
          </a:p>
        </p:txBody>
      </p:sp>
      <p:sp>
        <p:nvSpPr>
          <p:cNvPr id="25" name="Line 414"/>
          <p:cNvSpPr>
            <a:spLocks noChangeShapeType="1"/>
          </p:cNvSpPr>
          <p:nvPr/>
        </p:nvSpPr>
        <p:spPr bwMode="auto">
          <a:xfrm flipH="1">
            <a:off x="4578350" y="5786438"/>
            <a:ext cx="1828800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26" name="Line 415"/>
          <p:cNvSpPr>
            <a:spLocks noChangeShapeType="1"/>
          </p:cNvSpPr>
          <p:nvPr/>
        </p:nvSpPr>
        <p:spPr bwMode="auto">
          <a:xfrm>
            <a:off x="4578350" y="5784850"/>
            <a:ext cx="0" cy="4333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27" name="Text Box 416"/>
          <p:cNvSpPr txBox="1">
            <a:spLocks noChangeArrowheads="1"/>
          </p:cNvSpPr>
          <p:nvPr/>
        </p:nvSpPr>
        <p:spPr bwMode="auto">
          <a:xfrm>
            <a:off x="7842250" y="3373438"/>
            <a:ext cx="1148438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Offset into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physical and 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virtual page</a:t>
            </a:r>
          </a:p>
        </p:txBody>
      </p:sp>
      <p:sp>
        <p:nvSpPr>
          <p:cNvPr id="28" name="Rectangle 417"/>
          <p:cNvSpPr>
            <a:spLocks noChangeAspect="1" noChangeArrowheads="1"/>
          </p:cNvSpPr>
          <p:nvPr/>
        </p:nvSpPr>
        <p:spPr bwMode="auto">
          <a:xfrm>
            <a:off x="3586163" y="1519238"/>
            <a:ext cx="1277937" cy="280987"/>
          </a:xfrm>
          <a:prstGeom prst="rect">
            <a:avLst/>
          </a:prstGeom>
          <a:solidFill>
            <a:srgbClr val="E6E6E6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 3</a:t>
            </a:r>
          </a:p>
        </p:txBody>
      </p:sp>
      <p:sp>
        <p:nvSpPr>
          <p:cNvPr id="29" name="Rectangle 418"/>
          <p:cNvSpPr>
            <a:spLocks noChangeAspect="1" noChangeArrowheads="1"/>
          </p:cNvSpPr>
          <p:nvPr/>
        </p:nvSpPr>
        <p:spPr bwMode="auto">
          <a:xfrm>
            <a:off x="4864100" y="1525588"/>
            <a:ext cx="1277938" cy="273050"/>
          </a:xfrm>
          <a:prstGeom prst="rect">
            <a:avLst/>
          </a:prstGeom>
          <a:solidFill>
            <a:srgbClr val="F6F5BD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 4</a:t>
            </a:r>
          </a:p>
        </p:txBody>
      </p:sp>
      <p:sp>
        <p:nvSpPr>
          <p:cNvPr id="30" name="Rectangle 419"/>
          <p:cNvSpPr>
            <a:spLocks noChangeAspect="1" noChangeArrowheads="1"/>
          </p:cNvSpPr>
          <p:nvPr/>
        </p:nvSpPr>
        <p:spPr bwMode="auto">
          <a:xfrm>
            <a:off x="2314575" y="1519238"/>
            <a:ext cx="1277938" cy="280987"/>
          </a:xfrm>
          <a:prstGeom prst="rect">
            <a:avLst/>
          </a:prstGeom>
          <a:solidFill>
            <a:srgbClr val="DBF2DA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 2</a:t>
            </a:r>
          </a:p>
        </p:txBody>
      </p:sp>
      <p:sp>
        <p:nvSpPr>
          <p:cNvPr id="31" name="Rectangle 420"/>
          <p:cNvSpPr>
            <a:spLocks noChangeAspect="1" noChangeArrowheads="1"/>
          </p:cNvSpPr>
          <p:nvPr/>
        </p:nvSpPr>
        <p:spPr bwMode="auto">
          <a:xfrm>
            <a:off x="1036638" y="1517650"/>
            <a:ext cx="1277937" cy="280988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VPN 1</a:t>
            </a:r>
          </a:p>
        </p:txBody>
      </p:sp>
      <p:sp>
        <p:nvSpPr>
          <p:cNvPr id="32" name="Line 430"/>
          <p:cNvSpPr>
            <a:spLocks noChangeShapeType="1"/>
          </p:cNvSpPr>
          <p:nvPr/>
        </p:nvSpPr>
        <p:spPr bwMode="auto">
          <a:xfrm>
            <a:off x="4841875" y="3967163"/>
            <a:ext cx="1793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33" name="Line 431"/>
          <p:cNvSpPr>
            <a:spLocks noChangeShapeType="1"/>
          </p:cNvSpPr>
          <p:nvPr/>
        </p:nvSpPr>
        <p:spPr bwMode="auto">
          <a:xfrm>
            <a:off x="5021263" y="3086100"/>
            <a:ext cx="9525" cy="8810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34" name="Line 432"/>
          <p:cNvSpPr>
            <a:spLocks noChangeShapeType="1"/>
          </p:cNvSpPr>
          <p:nvPr/>
        </p:nvSpPr>
        <p:spPr bwMode="auto">
          <a:xfrm>
            <a:off x="5030788" y="3086100"/>
            <a:ext cx="344487" cy="47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35" name="Rectangle 435"/>
          <p:cNvSpPr>
            <a:spLocks noChangeArrowheads="1"/>
          </p:cNvSpPr>
          <p:nvPr/>
        </p:nvSpPr>
        <p:spPr bwMode="auto">
          <a:xfrm>
            <a:off x="4102100" y="3090863"/>
            <a:ext cx="76200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36" name="Text Box 437"/>
          <p:cNvSpPr txBox="1">
            <a:spLocks noChangeArrowheads="1"/>
          </p:cNvSpPr>
          <p:nvPr/>
        </p:nvSpPr>
        <p:spPr bwMode="auto">
          <a:xfrm>
            <a:off x="3916363" y="2295525"/>
            <a:ext cx="1148087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L3 PT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Page middle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directory</a:t>
            </a:r>
          </a:p>
        </p:txBody>
      </p:sp>
      <p:sp>
        <p:nvSpPr>
          <p:cNvPr id="37" name="Rectangle 438"/>
          <p:cNvSpPr>
            <a:spLocks noChangeArrowheads="1"/>
          </p:cNvSpPr>
          <p:nvPr/>
        </p:nvSpPr>
        <p:spPr bwMode="auto">
          <a:xfrm>
            <a:off x="4105275" y="3852863"/>
            <a:ext cx="758825" cy="228600"/>
          </a:xfrm>
          <a:prstGeom prst="rect">
            <a:avLst/>
          </a:prstGeom>
          <a:solidFill>
            <a:srgbClr val="E6E6E6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L3 PTE</a:t>
            </a:r>
          </a:p>
        </p:txBody>
      </p:sp>
      <p:sp>
        <p:nvSpPr>
          <p:cNvPr id="38" name="Line 439"/>
          <p:cNvSpPr>
            <a:spLocks noChangeShapeType="1"/>
          </p:cNvSpPr>
          <p:nvPr/>
        </p:nvSpPr>
        <p:spPr bwMode="auto">
          <a:xfrm flipH="1">
            <a:off x="3833813" y="1808163"/>
            <a:ext cx="11112" cy="21590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39" name="Line 440"/>
          <p:cNvSpPr>
            <a:spLocks noChangeShapeType="1"/>
          </p:cNvSpPr>
          <p:nvPr/>
        </p:nvSpPr>
        <p:spPr bwMode="auto">
          <a:xfrm>
            <a:off x="3844925" y="3973513"/>
            <a:ext cx="2571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0" name="Line 444"/>
          <p:cNvSpPr>
            <a:spLocks noChangeShapeType="1"/>
          </p:cNvSpPr>
          <p:nvPr/>
        </p:nvSpPr>
        <p:spPr bwMode="auto">
          <a:xfrm>
            <a:off x="3546475" y="3971925"/>
            <a:ext cx="1793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1" name="Line 445"/>
          <p:cNvSpPr>
            <a:spLocks noChangeShapeType="1"/>
          </p:cNvSpPr>
          <p:nvPr/>
        </p:nvSpPr>
        <p:spPr bwMode="auto">
          <a:xfrm>
            <a:off x="3727450" y="3089275"/>
            <a:ext cx="0" cy="881063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2" name="Rectangle 447"/>
          <p:cNvSpPr>
            <a:spLocks noChangeArrowheads="1"/>
          </p:cNvSpPr>
          <p:nvPr/>
        </p:nvSpPr>
        <p:spPr bwMode="auto">
          <a:xfrm>
            <a:off x="2806700" y="3090863"/>
            <a:ext cx="76200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3" name="Text Box 449"/>
          <p:cNvSpPr txBox="1">
            <a:spLocks noChangeArrowheads="1"/>
          </p:cNvSpPr>
          <p:nvPr/>
        </p:nvSpPr>
        <p:spPr bwMode="auto">
          <a:xfrm>
            <a:off x="2654300" y="2295525"/>
            <a:ext cx="1073485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L2 PT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Page upper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directory</a:t>
            </a:r>
          </a:p>
        </p:txBody>
      </p:sp>
      <p:sp>
        <p:nvSpPr>
          <p:cNvPr id="44" name="Rectangle 450"/>
          <p:cNvSpPr>
            <a:spLocks noChangeArrowheads="1"/>
          </p:cNvSpPr>
          <p:nvPr/>
        </p:nvSpPr>
        <p:spPr bwMode="auto">
          <a:xfrm>
            <a:off x="2809875" y="3852863"/>
            <a:ext cx="758825" cy="228600"/>
          </a:xfrm>
          <a:prstGeom prst="rect">
            <a:avLst/>
          </a:prstGeom>
          <a:solidFill>
            <a:srgbClr val="DBF2DA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L2 PTE</a:t>
            </a:r>
          </a:p>
        </p:txBody>
      </p:sp>
      <p:sp>
        <p:nvSpPr>
          <p:cNvPr id="45" name="Line 451"/>
          <p:cNvSpPr>
            <a:spLocks noChangeShapeType="1"/>
          </p:cNvSpPr>
          <p:nvPr/>
        </p:nvSpPr>
        <p:spPr bwMode="auto">
          <a:xfrm>
            <a:off x="2549525" y="1808163"/>
            <a:ext cx="0" cy="21478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6" name="Line 452"/>
          <p:cNvSpPr>
            <a:spLocks noChangeShapeType="1"/>
          </p:cNvSpPr>
          <p:nvPr/>
        </p:nvSpPr>
        <p:spPr bwMode="auto">
          <a:xfrm>
            <a:off x="2549525" y="3967163"/>
            <a:ext cx="2571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7" name="Line 456"/>
          <p:cNvSpPr>
            <a:spLocks noChangeShapeType="1"/>
          </p:cNvSpPr>
          <p:nvPr/>
        </p:nvSpPr>
        <p:spPr bwMode="auto">
          <a:xfrm>
            <a:off x="2270125" y="3967163"/>
            <a:ext cx="179388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8" name="Rectangle 459"/>
          <p:cNvSpPr>
            <a:spLocks noChangeArrowheads="1"/>
          </p:cNvSpPr>
          <p:nvPr/>
        </p:nvSpPr>
        <p:spPr bwMode="auto">
          <a:xfrm>
            <a:off x="1530350" y="3090863"/>
            <a:ext cx="762000" cy="16002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49" name="Text Box 461"/>
          <p:cNvSpPr txBox="1">
            <a:spLocks noChangeArrowheads="1"/>
          </p:cNvSpPr>
          <p:nvPr/>
        </p:nvSpPr>
        <p:spPr bwMode="auto">
          <a:xfrm>
            <a:off x="1357313" y="2295525"/>
            <a:ext cx="1105044" cy="8043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L1 PT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Page global</a:t>
            </a:r>
          </a:p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 i="1">
                <a:solidFill>
                  <a:schemeClr val="tx2"/>
                </a:solidFill>
                <a:latin typeface="+mn-lt"/>
              </a:rPr>
              <a:t>directory</a:t>
            </a:r>
            <a:endParaRPr lang="en-US" sz="1400">
              <a:solidFill>
                <a:schemeClr val="tx2"/>
              </a:solidFill>
              <a:latin typeface="+mn-lt"/>
            </a:endParaRPr>
          </a:p>
        </p:txBody>
      </p:sp>
      <p:sp>
        <p:nvSpPr>
          <p:cNvPr id="50" name="Rectangle 462"/>
          <p:cNvSpPr>
            <a:spLocks noChangeArrowheads="1"/>
          </p:cNvSpPr>
          <p:nvPr/>
        </p:nvSpPr>
        <p:spPr bwMode="auto">
          <a:xfrm>
            <a:off x="1533525" y="3852863"/>
            <a:ext cx="758825" cy="228600"/>
          </a:xfrm>
          <a:prstGeom prst="rect">
            <a:avLst/>
          </a:prstGeom>
          <a:solidFill>
            <a:srgbClr val="F6D2D2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400">
                <a:solidFill>
                  <a:schemeClr val="tx2"/>
                </a:solidFill>
                <a:latin typeface="+mn-lt"/>
              </a:rPr>
              <a:t>L1 PTE</a:t>
            </a:r>
          </a:p>
        </p:txBody>
      </p:sp>
      <p:sp>
        <p:nvSpPr>
          <p:cNvPr id="51" name="Line 463"/>
          <p:cNvSpPr>
            <a:spLocks noChangeShapeType="1"/>
          </p:cNvSpPr>
          <p:nvPr/>
        </p:nvSpPr>
        <p:spPr bwMode="auto">
          <a:xfrm flipH="1">
            <a:off x="1260475" y="1808163"/>
            <a:ext cx="12700" cy="2147887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52" name="Line 464"/>
          <p:cNvSpPr>
            <a:spLocks noChangeShapeType="1"/>
          </p:cNvSpPr>
          <p:nvPr/>
        </p:nvSpPr>
        <p:spPr bwMode="auto">
          <a:xfrm>
            <a:off x="1273175" y="3960813"/>
            <a:ext cx="25717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53" name="Text Box 465"/>
          <p:cNvSpPr txBox="1">
            <a:spLocks noChangeAspect="1" noChangeArrowheads="1"/>
          </p:cNvSpPr>
          <p:nvPr/>
        </p:nvSpPr>
        <p:spPr bwMode="auto">
          <a:xfrm>
            <a:off x="4159101" y="1295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54" name="Text Box 466"/>
          <p:cNvSpPr txBox="1">
            <a:spLocks noChangeAspect="1" noChangeArrowheads="1"/>
          </p:cNvSpPr>
          <p:nvPr/>
        </p:nvSpPr>
        <p:spPr bwMode="auto">
          <a:xfrm>
            <a:off x="1568301" y="1295400"/>
            <a:ext cx="260737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9</a:t>
            </a:r>
          </a:p>
        </p:txBody>
      </p:sp>
      <p:sp>
        <p:nvSpPr>
          <p:cNvPr id="55" name="Line 467"/>
          <p:cNvSpPr>
            <a:spLocks noChangeShapeType="1"/>
          </p:cNvSpPr>
          <p:nvPr/>
        </p:nvSpPr>
        <p:spPr bwMode="auto">
          <a:xfrm flipV="1">
            <a:off x="695325" y="3106738"/>
            <a:ext cx="822325" cy="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56" name="Text Box 471"/>
          <p:cNvSpPr txBox="1">
            <a:spLocks noChangeAspect="1" noChangeArrowheads="1"/>
          </p:cNvSpPr>
          <p:nvPr/>
        </p:nvSpPr>
        <p:spPr bwMode="auto">
          <a:xfrm>
            <a:off x="936326" y="2895600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 dirty="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57" name="Text Box 473"/>
          <p:cNvSpPr txBox="1">
            <a:spLocks noChangeArrowheads="1"/>
          </p:cNvSpPr>
          <p:nvPr/>
        </p:nvSpPr>
        <p:spPr bwMode="auto">
          <a:xfrm>
            <a:off x="987425" y="2997200"/>
            <a:ext cx="26161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+mn-lt"/>
              </a:rPr>
              <a:t>/</a:t>
            </a:r>
          </a:p>
        </p:txBody>
      </p:sp>
      <p:sp>
        <p:nvSpPr>
          <p:cNvPr id="58" name="Line 457"/>
          <p:cNvSpPr>
            <a:spLocks noChangeShapeType="1"/>
          </p:cNvSpPr>
          <p:nvPr/>
        </p:nvSpPr>
        <p:spPr bwMode="auto">
          <a:xfrm>
            <a:off x="2449513" y="3089275"/>
            <a:ext cx="0" cy="877888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59" name="Line 458"/>
          <p:cNvSpPr>
            <a:spLocks noChangeShapeType="1"/>
          </p:cNvSpPr>
          <p:nvPr/>
        </p:nvSpPr>
        <p:spPr bwMode="auto">
          <a:xfrm>
            <a:off x="2459038" y="3090863"/>
            <a:ext cx="344487" cy="4762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60" name="Text Box 476"/>
          <p:cNvSpPr txBox="1">
            <a:spLocks noChangeAspect="1" noChangeArrowheads="1"/>
          </p:cNvSpPr>
          <p:nvPr/>
        </p:nvSpPr>
        <p:spPr bwMode="auto">
          <a:xfrm>
            <a:off x="2466676" y="2859088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61" name="Text Box 477"/>
          <p:cNvSpPr txBox="1">
            <a:spLocks noChangeArrowheads="1"/>
          </p:cNvSpPr>
          <p:nvPr/>
        </p:nvSpPr>
        <p:spPr bwMode="auto">
          <a:xfrm>
            <a:off x="2525713" y="2960688"/>
            <a:ext cx="26161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+mn-lt"/>
              </a:rPr>
              <a:t>/</a:t>
            </a:r>
          </a:p>
        </p:txBody>
      </p:sp>
      <p:sp>
        <p:nvSpPr>
          <p:cNvPr id="62" name="Line 446"/>
          <p:cNvSpPr>
            <a:spLocks noChangeShapeType="1"/>
          </p:cNvSpPr>
          <p:nvPr/>
        </p:nvSpPr>
        <p:spPr bwMode="auto">
          <a:xfrm>
            <a:off x="3725863" y="3089275"/>
            <a:ext cx="392112" cy="12700"/>
          </a:xfrm>
          <a:prstGeom prst="line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pPr algn="ctr"/>
            <a:endParaRPr lang="en-US">
              <a:latin typeface="+mn-lt"/>
            </a:endParaRPr>
          </a:p>
        </p:txBody>
      </p:sp>
      <p:sp>
        <p:nvSpPr>
          <p:cNvPr id="63" name="Text Box 479"/>
          <p:cNvSpPr txBox="1">
            <a:spLocks noChangeAspect="1" noChangeArrowheads="1"/>
          </p:cNvSpPr>
          <p:nvPr/>
        </p:nvSpPr>
        <p:spPr bwMode="auto">
          <a:xfrm>
            <a:off x="3787476" y="2878138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64" name="Text Box 480"/>
          <p:cNvSpPr txBox="1">
            <a:spLocks noChangeArrowheads="1"/>
          </p:cNvSpPr>
          <p:nvPr/>
        </p:nvSpPr>
        <p:spPr bwMode="auto">
          <a:xfrm>
            <a:off x="3833813" y="2979738"/>
            <a:ext cx="26161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+mn-lt"/>
              </a:rPr>
              <a:t>/</a:t>
            </a:r>
          </a:p>
        </p:txBody>
      </p:sp>
      <p:sp>
        <p:nvSpPr>
          <p:cNvPr id="65" name="Text Box 482"/>
          <p:cNvSpPr txBox="1">
            <a:spLocks noChangeAspect="1" noChangeArrowheads="1"/>
          </p:cNvSpPr>
          <p:nvPr/>
        </p:nvSpPr>
        <p:spPr bwMode="auto">
          <a:xfrm>
            <a:off x="5062239" y="2854325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66" name="Text Box 483"/>
          <p:cNvSpPr txBox="1">
            <a:spLocks noChangeArrowheads="1"/>
          </p:cNvSpPr>
          <p:nvPr/>
        </p:nvSpPr>
        <p:spPr bwMode="auto">
          <a:xfrm>
            <a:off x="5121275" y="2955925"/>
            <a:ext cx="26161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+mn-lt"/>
              </a:rPr>
              <a:t>/</a:t>
            </a:r>
          </a:p>
        </p:txBody>
      </p:sp>
      <p:sp>
        <p:nvSpPr>
          <p:cNvPr id="67" name="Text Box 485"/>
          <p:cNvSpPr txBox="1">
            <a:spLocks noChangeAspect="1" noChangeArrowheads="1"/>
          </p:cNvSpPr>
          <p:nvPr/>
        </p:nvSpPr>
        <p:spPr bwMode="auto">
          <a:xfrm>
            <a:off x="5208289" y="5559425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40</a:t>
            </a:r>
          </a:p>
        </p:txBody>
      </p:sp>
      <p:sp>
        <p:nvSpPr>
          <p:cNvPr id="68" name="Text Box 486"/>
          <p:cNvSpPr txBox="1">
            <a:spLocks noChangeArrowheads="1"/>
          </p:cNvSpPr>
          <p:nvPr/>
        </p:nvSpPr>
        <p:spPr bwMode="auto">
          <a:xfrm>
            <a:off x="5267325" y="5648325"/>
            <a:ext cx="26161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+mn-lt"/>
              </a:rPr>
              <a:t>/</a:t>
            </a:r>
          </a:p>
        </p:txBody>
      </p:sp>
      <p:sp>
        <p:nvSpPr>
          <p:cNvPr id="69" name="Text Box 488"/>
          <p:cNvSpPr txBox="1">
            <a:spLocks noChangeAspect="1" noChangeArrowheads="1"/>
          </p:cNvSpPr>
          <p:nvPr/>
        </p:nvSpPr>
        <p:spPr bwMode="auto">
          <a:xfrm>
            <a:off x="7587951" y="3667125"/>
            <a:ext cx="338734" cy="259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ctr">
              <a:lnSpc>
                <a:spcPct val="90000"/>
              </a:lnSpc>
              <a:spcBef>
                <a:spcPct val="30000"/>
              </a:spcBef>
            </a:pPr>
            <a:r>
              <a:rPr lang="en-US" sz="1200">
                <a:solidFill>
                  <a:schemeClr val="tx2"/>
                </a:solidFill>
                <a:latin typeface="+mn-lt"/>
              </a:rPr>
              <a:t>12</a:t>
            </a:r>
          </a:p>
        </p:txBody>
      </p:sp>
      <p:sp>
        <p:nvSpPr>
          <p:cNvPr id="70" name="Text Box 489"/>
          <p:cNvSpPr txBox="1">
            <a:spLocks noChangeArrowheads="1"/>
          </p:cNvSpPr>
          <p:nvPr/>
        </p:nvSpPr>
        <p:spPr bwMode="auto">
          <a:xfrm>
            <a:off x="7527925" y="3656013"/>
            <a:ext cx="261610" cy="276999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200">
                <a:latin typeface="+mn-lt"/>
              </a:rPr>
              <a:t>/</a:t>
            </a:r>
          </a:p>
        </p:txBody>
      </p:sp>
      <p:sp>
        <p:nvSpPr>
          <p:cNvPr id="79" name="Text Box 505"/>
          <p:cNvSpPr txBox="1">
            <a:spLocks noChangeArrowheads="1"/>
          </p:cNvSpPr>
          <p:nvPr/>
        </p:nvSpPr>
        <p:spPr bwMode="auto">
          <a:xfrm>
            <a:off x="1419225" y="4689475"/>
            <a:ext cx="1019175" cy="7386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457200" indent="-457200" algn="ctr"/>
            <a:r>
              <a:rPr lang="en-US" sz="1400" i="1">
                <a:latin typeface="+mn-lt"/>
              </a:rPr>
              <a:t>512 GB </a:t>
            </a:r>
          </a:p>
          <a:p>
            <a:pPr marL="457200" indent="-457200" algn="ctr"/>
            <a:r>
              <a:rPr lang="en-US" sz="1400" i="1">
                <a:latin typeface="+mn-lt"/>
              </a:rPr>
              <a:t>region </a:t>
            </a:r>
          </a:p>
          <a:p>
            <a:pPr marL="457200" indent="-457200" algn="ctr"/>
            <a:r>
              <a:rPr lang="en-US" sz="1400" i="1">
                <a:latin typeface="+mn-lt"/>
              </a:rPr>
              <a:t>per entry</a:t>
            </a:r>
          </a:p>
        </p:txBody>
      </p:sp>
      <p:sp>
        <p:nvSpPr>
          <p:cNvPr id="80" name="Text Box 507"/>
          <p:cNvSpPr txBox="1">
            <a:spLocks noChangeArrowheads="1"/>
          </p:cNvSpPr>
          <p:nvPr/>
        </p:nvSpPr>
        <p:spPr bwMode="auto">
          <a:xfrm>
            <a:off x="2649538" y="4689475"/>
            <a:ext cx="1019175" cy="7386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457200" indent="-457200" algn="ctr"/>
            <a:r>
              <a:rPr lang="en-US" sz="1400" i="1">
                <a:latin typeface="+mn-lt"/>
              </a:rPr>
              <a:t>1 GB </a:t>
            </a:r>
          </a:p>
          <a:p>
            <a:pPr marL="457200" indent="-457200" algn="ctr"/>
            <a:r>
              <a:rPr lang="en-US" sz="1400" i="1">
                <a:latin typeface="+mn-lt"/>
              </a:rPr>
              <a:t>region </a:t>
            </a:r>
          </a:p>
          <a:p>
            <a:pPr marL="457200" indent="-457200" algn="ctr"/>
            <a:r>
              <a:rPr lang="en-US" sz="1400" i="1">
                <a:latin typeface="+mn-lt"/>
              </a:rPr>
              <a:t>per entry</a:t>
            </a:r>
          </a:p>
        </p:txBody>
      </p:sp>
      <p:sp>
        <p:nvSpPr>
          <p:cNvPr id="81" name="Text Box 508"/>
          <p:cNvSpPr txBox="1">
            <a:spLocks noChangeArrowheads="1"/>
          </p:cNvSpPr>
          <p:nvPr/>
        </p:nvSpPr>
        <p:spPr bwMode="auto">
          <a:xfrm>
            <a:off x="3998913" y="4689475"/>
            <a:ext cx="1019175" cy="7386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457200" indent="-457200" algn="ctr"/>
            <a:r>
              <a:rPr lang="en-US" sz="1400" i="1">
                <a:latin typeface="+mn-lt"/>
              </a:rPr>
              <a:t>2 MB </a:t>
            </a:r>
          </a:p>
          <a:p>
            <a:pPr marL="457200" indent="-457200" algn="ctr"/>
            <a:r>
              <a:rPr lang="en-US" sz="1400" i="1">
                <a:latin typeface="+mn-lt"/>
              </a:rPr>
              <a:t>region </a:t>
            </a:r>
          </a:p>
          <a:p>
            <a:pPr marL="457200" indent="-457200" algn="ctr"/>
            <a:r>
              <a:rPr lang="en-US" sz="1400" i="1">
                <a:latin typeface="+mn-lt"/>
              </a:rPr>
              <a:t>per entry</a:t>
            </a:r>
          </a:p>
        </p:txBody>
      </p:sp>
      <p:sp>
        <p:nvSpPr>
          <p:cNvPr id="82" name="Text Box 509"/>
          <p:cNvSpPr txBox="1">
            <a:spLocks noChangeArrowheads="1"/>
          </p:cNvSpPr>
          <p:nvPr/>
        </p:nvSpPr>
        <p:spPr bwMode="auto">
          <a:xfrm>
            <a:off x="5221288" y="4689475"/>
            <a:ext cx="1019175" cy="73866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>
            <a:prstTxWarp prst="textNoShape">
              <a:avLst/>
            </a:prstTxWarp>
            <a:spAutoFit/>
          </a:bodyPr>
          <a:lstStyle/>
          <a:p>
            <a:pPr marL="457200" indent="-457200" algn="ctr"/>
            <a:r>
              <a:rPr lang="en-US" sz="1400" i="1">
                <a:latin typeface="+mn-lt"/>
              </a:rPr>
              <a:t>4 KB</a:t>
            </a:r>
          </a:p>
          <a:p>
            <a:pPr marL="457200" indent="-457200" algn="ctr"/>
            <a:r>
              <a:rPr lang="en-US" sz="1400" i="1">
                <a:latin typeface="+mn-lt"/>
              </a:rPr>
              <a:t>region </a:t>
            </a:r>
          </a:p>
          <a:p>
            <a:pPr marL="457200" indent="-457200" algn="ctr"/>
            <a:r>
              <a:rPr lang="en-US" sz="1400" i="1">
                <a:latin typeface="+mn-lt"/>
              </a:rPr>
              <a:t>per entry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457200"/>
            <a:ext cx="792480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Cute Trick for Speeding Up L1 Access</a:t>
            </a:r>
          </a:p>
        </p:txBody>
      </p:sp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1000" y="4289425"/>
            <a:ext cx="8548687" cy="2339975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Observation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Bits that determine CI identical in virtual and physical address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Can index into cache while address translation taking place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Generally we hit in TLB, so PPN bits (CT bits) available quickly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C00000"/>
                </a:solidFill>
              </a:rPr>
              <a:t>“Virtually indexed, physically tagged”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Cache carefully sized to make this possible</a:t>
            </a:r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76200" y="1958930"/>
            <a:ext cx="2500313" cy="8982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Physical </a:t>
            </a:r>
          </a:p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address </a:t>
            </a:r>
          </a:p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(PA)</a:t>
            </a:r>
          </a:p>
        </p:txBody>
      </p:sp>
      <p:sp>
        <p:nvSpPr>
          <p:cNvPr id="26628" name="Rectangle 4"/>
          <p:cNvSpPr>
            <a:spLocks noChangeArrowheads="1"/>
          </p:cNvSpPr>
          <p:nvPr/>
        </p:nvSpPr>
        <p:spPr bwMode="auto">
          <a:xfrm>
            <a:off x="2874735" y="1980406"/>
            <a:ext cx="1066800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CT</a:t>
            </a:r>
          </a:p>
        </p:txBody>
      </p:sp>
      <p:sp>
        <p:nvSpPr>
          <p:cNvPr id="26629" name="Rectangle 5"/>
          <p:cNvSpPr>
            <a:spLocks noChangeArrowheads="1"/>
          </p:cNvSpPr>
          <p:nvPr/>
        </p:nvSpPr>
        <p:spPr bwMode="auto">
          <a:xfrm>
            <a:off x="4246335" y="1980406"/>
            <a:ext cx="304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CO</a:t>
            </a:r>
          </a:p>
        </p:txBody>
      </p:sp>
      <p:sp>
        <p:nvSpPr>
          <p:cNvPr id="26630" name="Text Box 6"/>
          <p:cNvSpPr txBox="1">
            <a:spLocks noChangeArrowheads="1"/>
          </p:cNvSpPr>
          <p:nvPr/>
        </p:nvSpPr>
        <p:spPr bwMode="auto">
          <a:xfrm>
            <a:off x="3181123" y="1751806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40</a:t>
            </a:r>
          </a:p>
        </p:txBody>
      </p:sp>
      <p:sp>
        <p:nvSpPr>
          <p:cNvPr id="26631" name="Text Box 7"/>
          <p:cNvSpPr txBox="1">
            <a:spLocks noChangeArrowheads="1"/>
          </p:cNvSpPr>
          <p:nvPr/>
        </p:nvSpPr>
        <p:spPr bwMode="auto">
          <a:xfrm>
            <a:off x="4271735" y="1751806"/>
            <a:ext cx="273480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6</a:t>
            </a:r>
          </a:p>
        </p:txBody>
      </p:sp>
      <p:sp>
        <p:nvSpPr>
          <p:cNvPr id="26632" name="Rectangle 8"/>
          <p:cNvSpPr>
            <a:spLocks noChangeArrowheads="1"/>
          </p:cNvSpPr>
          <p:nvPr/>
        </p:nvSpPr>
        <p:spPr bwMode="auto">
          <a:xfrm>
            <a:off x="3941535" y="1980406"/>
            <a:ext cx="3048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CI</a:t>
            </a:r>
          </a:p>
        </p:txBody>
      </p:sp>
      <p:sp>
        <p:nvSpPr>
          <p:cNvPr id="26633" name="Text Box 9"/>
          <p:cNvSpPr txBox="1">
            <a:spLocks noChangeArrowheads="1"/>
          </p:cNvSpPr>
          <p:nvPr/>
        </p:nvSpPr>
        <p:spPr bwMode="auto">
          <a:xfrm>
            <a:off x="3941535" y="1751806"/>
            <a:ext cx="273480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6</a:t>
            </a:r>
          </a:p>
        </p:txBody>
      </p:sp>
      <p:sp>
        <p:nvSpPr>
          <p:cNvPr id="26634" name="Text Box 10"/>
          <p:cNvSpPr txBox="1">
            <a:spLocks noChangeArrowheads="1"/>
          </p:cNvSpPr>
          <p:nvPr/>
        </p:nvSpPr>
        <p:spPr bwMode="auto">
          <a:xfrm>
            <a:off x="1503135" y="3422868"/>
            <a:ext cx="1073378" cy="8982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360" tIns="44280" rIns="90360" bIns="44280">
            <a:spAutoFit/>
          </a:bodyPr>
          <a:lstStyle/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Virtual</a:t>
            </a:r>
            <a:r>
              <a:rPr lang="en-GB" sz="160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 </a:t>
            </a:r>
          </a:p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address </a:t>
            </a:r>
          </a:p>
          <a:p>
            <a:pPr algn="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(VA)</a:t>
            </a:r>
          </a:p>
        </p:txBody>
      </p:sp>
      <p:sp>
        <p:nvSpPr>
          <p:cNvPr id="26635" name="Rectangle 11"/>
          <p:cNvSpPr>
            <a:spLocks noChangeArrowheads="1"/>
          </p:cNvSpPr>
          <p:nvPr/>
        </p:nvSpPr>
        <p:spPr bwMode="auto">
          <a:xfrm>
            <a:off x="2874735" y="3885406"/>
            <a:ext cx="1066800" cy="304800"/>
          </a:xfrm>
          <a:prstGeom prst="rect">
            <a:avLst/>
          </a:prstGeom>
          <a:solidFill>
            <a:srgbClr val="F1C7C7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VPN</a:t>
            </a:r>
          </a:p>
        </p:txBody>
      </p:sp>
      <p:sp>
        <p:nvSpPr>
          <p:cNvPr id="26636" name="Rectangle 12"/>
          <p:cNvSpPr>
            <a:spLocks noChangeArrowheads="1"/>
          </p:cNvSpPr>
          <p:nvPr/>
        </p:nvSpPr>
        <p:spPr bwMode="auto">
          <a:xfrm>
            <a:off x="3941535" y="3885406"/>
            <a:ext cx="6096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VPO</a:t>
            </a:r>
          </a:p>
        </p:txBody>
      </p:sp>
      <p:sp>
        <p:nvSpPr>
          <p:cNvPr id="26637" name="Text Box 13"/>
          <p:cNvSpPr txBox="1">
            <a:spLocks noChangeArrowheads="1"/>
          </p:cNvSpPr>
          <p:nvPr/>
        </p:nvSpPr>
        <p:spPr bwMode="auto">
          <a:xfrm>
            <a:off x="3177948" y="4266406"/>
            <a:ext cx="364476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36</a:t>
            </a:r>
          </a:p>
        </p:txBody>
      </p:sp>
      <p:sp>
        <p:nvSpPr>
          <p:cNvPr id="26638" name="Text Box 14"/>
          <p:cNvSpPr txBox="1">
            <a:spLocks noChangeArrowheads="1"/>
          </p:cNvSpPr>
          <p:nvPr/>
        </p:nvSpPr>
        <p:spPr bwMode="auto">
          <a:xfrm>
            <a:off x="3938360" y="4266406"/>
            <a:ext cx="609600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12</a:t>
            </a:r>
          </a:p>
        </p:txBody>
      </p:sp>
      <p:sp>
        <p:nvSpPr>
          <p:cNvPr id="26639" name="Rectangle 15"/>
          <p:cNvSpPr>
            <a:spLocks noChangeArrowheads="1"/>
          </p:cNvSpPr>
          <p:nvPr/>
        </p:nvSpPr>
        <p:spPr bwMode="auto">
          <a:xfrm>
            <a:off x="3941535" y="2590006"/>
            <a:ext cx="609600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PPO</a:t>
            </a:r>
          </a:p>
        </p:txBody>
      </p:sp>
      <p:sp>
        <p:nvSpPr>
          <p:cNvPr id="26640" name="Rectangle 16"/>
          <p:cNvSpPr>
            <a:spLocks noChangeArrowheads="1"/>
          </p:cNvSpPr>
          <p:nvPr/>
        </p:nvSpPr>
        <p:spPr bwMode="auto">
          <a:xfrm>
            <a:off x="2874735" y="2590006"/>
            <a:ext cx="1066800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PPN</a:t>
            </a:r>
          </a:p>
        </p:txBody>
      </p:sp>
      <p:sp>
        <p:nvSpPr>
          <p:cNvPr id="26641" name="AutoShape 17"/>
          <p:cNvSpPr>
            <a:spLocks/>
          </p:cNvSpPr>
          <p:nvPr/>
        </p:nvSpPr>
        <p:spPr bwMode="auto">
          <a:xfrm>
            <a:off x="2569935" y="1980406"/>
            <a:ext cx="228600" cy="914400"/>
          </a:xfrm>
          <a:prstGeom prst="leftBrace">
            <a:avLst>
              <a:gd name="adj1" fmla="val 33333"/>
              <a:gd name="adj2" fmla="val 50000"/>
            </a:avLst>
          </a:prstGeom>
          <a:noFill/>
          <a:ln w="936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42" name="Line 18"/>
          <p:cNvSpPr>
            <a:spLocks noChangeShapeType="1"/>
          </p:cNvSpPr>
          <p:nvPr/>
        </p:nvSpPr>
        <p:spPr bwMode="auto">
          <a:xfrm flipV="1">
            <a:off x="3484335" y="3655218"/>
            <a:ext cx="1588" cy="231775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43" name="AutoShape 19"/>
          <p:cNvSpPr>
            <a:spLocks noChangeArrowheads="1"/>
          </p:cNvSpPr>
          <p:nvPr/>
        </p:nvSpPr>
        <p:spPr bwMode="auto">
          <a:xfrm>
            <a:off x="2798535" y="3123406"/>
            <a:ext cx="1143000" cy="609600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19080">
            <a:noFill/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Addr</a:t>
            </a:r>
            <a:r>
              <a:rPr lang="en-GB" sz="1600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ess</a:t>
            </a:r>
            <a:endParaRPr lang="en-GB" sz="1600" b="1" dirty="0">
              <a:solidFill>
                <a:srgbClr val="003300"/>
              </a:solidFill>
              <a:latin typeface="Calibri" pitchFamily="34" charset="0"/>
              <a:ea typeface="msgothic" charset="0"/>
              <a:cs typeface="msgothic" charset="0"/>
            </a:endParaRPr>
          </a:p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Translation</a:t>
            </a:r>
          </a:p>
        </p:txBody>
      </p:sp>
      <p:sp>
        <p:nvSpPr>
          <p:cNvPr id="26644" name="Line 20"/>
          <p:cNvSpPr>
            <a:spLocks noChangeShapeType="1"/>
          </p:cNvSpPr>
          <p:nvPr/>
        </p:nvSpPr>
        <p:spPr bwMode="auto">
          <a:xfrm flipV="1">
            <a:off x="3484335" y="2893218"/>
            <a:ext cx="1588" cy="274320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45" name="Line 21"/>
          <p:cNvSpPr>
            <a:spLocks noChangeShapeType="1"/>
          </p:cNvSpPr>
          <p:nvPr/>
        </p:nvSpPr>
        <p:spPr bwMode="auto">
          <a:xfrm flipV="1">
            <a:off x="4246335" y="2893219"/>
            <a:ext cx="1588" cy="993775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46" name="Text Box 22"/>
          <p:cNvSpPr txBox="1">
            <a:spLocks noChangeArrowheads="1"/>
          </p:cNvSpPr>
          <p:nvPr/>
        </p:nvSpPr>
        <p:spPr bwMode="auto">
          <a:xfrm>
            <a:off x="4243160" y="3093244"/>
            <a:ext cx="733918" cy="53703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No</a:t>
            </a:r>
          </a:p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Change</a:t>
            </a:r>
          </a:p>
        </p:txBody>
      </p:sp>
      <p:sp>
        <p:nvSpPr>
          <p:cNvPr id="26647" name="Rectangle 23"/>
          <p:cNvSpPr>
            <a:spLocks noChangeArrowheads="1"/>
          </p:cNvSpPr>
          <p:nvPr/>
        </p:nvSpPr>
        <p:spPr bwMode="auto">
          <a:xfrm>
            <a:off x="5236935" y="2590006"/>
            <a:ext cx="2667000" cy="1143000"/>
          </a:xfrm>
          <a:prstGeom prst="rect">
            <a:avLst/>
          </a:prstGeom>
          <a:solidFill>
            <a:srgbClr val="F6F5BD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6652" name="Line 28"/>
          <p:cNvSpPr>
            <a:spLocks noChangeShapeType="1"/>
          </p:cNvSpPr>
          <p:nvPr/>
        </p:nvSpPr>
        <p:spPr bwMode="auto">
          <a:xfrm flipV="1">
            <a:off x="4551135" y="3047205"/>
            <a:ext cx="934753" cy="992187"/>
          </a:xfrm>
          <a:prstGeom prst="line">
            <a:avLst/>
          </a:prstGeom>
          <a:noFill/>
          <a:ln w="19080">
            <a:solidFill>
              <a:srgbClr val="000066"/>
            </a:solidFill>
            <a:prstDash val="sysDot"/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653" name="Rectangle 29"/>
          <p:cNvSpPr>
            <a:spLocks noChangeArrowheads="1"/>
          </p:cNvSpPr>
          <p:nvPr/>
        </p:nvSpPr>
        <p:spPr bwMode="auto">
          <a:xfrm>
            <a:off x="4835582" y="3606377"/>
            <a:ext cx="325153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CI</a:t>
            </a:r>
          </a:p>
        </p:txBody>
      </p:sp>
      <p:sp>
        <p:nvSpPr>
          <p:cNvPr id="26658" name="Freeform 34"/>
          <p:cNvSpPr>
            <a:spLocks/>
          </p:cNvSpPr>
          <p:nvPr/>
        </p:nvSpPr>
        <p:spPr bwMode="auto">
          <a:xfrm>
            <a:off x="3636734" y="1523206"/>
            <a:ext cx="1600201" cy="609600"/>
          </a:xfrm>
          <a:custGeom>
            <a:avLst/>
            <a:gdLst/>
            <a:ahLst/>
            <a:cxnLst>
              <a:cxn ang="0">
                <a:pos x="0" y="240"/>
              </a:cxn>
              <a:cxn ang="0">
                <a:pos x="192" y="0"/>
              </a:cxn>
              <a:cxn ang="0">
                <a:pos x="1200" y="0"/>
              </a:cxn>
            </a:cxnLst>
            <a:rect l="0" t="0" r="r" b="b"/>
            <a:pathLst>
              <a:path w="1200" h="240">
                <a:moveTo>
                  <a:pt x="0" y="240"/>
                </a:moveTo>
                <a:lnTo>
                  <a:pt x="192" y="0"/>
                </a:lnTo>
                <a:lnTo>
                  <a:pt x="1200" y="0"/>
                </a:lnTo>
              </a:path>
            </a:pathLst>
          </a:custGeom>
          <a:noFill/>
          <a:ln w="19080">
            <a:solidFill>
              <a:srgbClr val="000066"/>
            </a:solidFill>
            <a:prstDash val="sysDot"/>
            <a:round/>
            <a:headEnd type="oval"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7" name="TextBox 36"/>
          <p:cNvSpPr txBox="1"/>
          <p:nvPr/>
        </p:nvSpPr>
        <p:spPr>
          <a:xfrm>
            <a:off x="6075135" y="3820874"/>
            <a:ext cx="121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L1 Cache</a:t>
            </a:r>
          </a:p>
        </p:txBody>
      </p:sp>
      <p:sp>
        <p:nvSpPr>
          <p:cNvPr id="39" name="Rectangle 29"/>
          <p:cNvSpPr>
            <a:spLocks noChangeArrowheads="1"/>
          </p:cNvSpPr>
          <p:nvPr/>
        </p:nvSpPr>
        <p:spPr bwMode="auto">
          <a:xfrm>
            <a:off x="4388558" y="1244177"/>
            <a:ext cx="367281" cy="2833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CT</a:t>
            </a:r>
          </a:p>
        </p:txBody>
      </p:sp>
      <p:sp>
        <p:nvSpPr>
          <p:cNvPr id="50" name="Rectangle 49"/>
          <p:cNvSpPr/>
          <p:nvPr/>
        </p:nvSpPr>
        <p:spPr bwMode="auto">
          <a:xfrm>
            <a:off x="5485888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51" name="Rectangle 50"/>
          <p:cNvSpPr/>
          <p:nvPr/>
        </p:nvSpPr>
        <p:spPr bwMode="auto">
          <a:xfrm>
            <a:off x="5770335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52" name="Rectangle 51"/>
          <p:cNvSpPr/>
          <p:nvPr/>
        </p:nvSpPr>
        <p:spPr bwMode="auto">
          <a:xfrm>
            <a:off x="6019288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6303735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55" name="Rectangle 54"/>
          <p:cNvSpPr/>
          <p:nvPr/>
        </p:nvSpPr>
        <p:spPr bwMode="auto">
          <a:xfrm>
            <a:off x="6573041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56" name="Rectangle 55"/>
          <p:cNvSpPr/>
          <p:nvPr/>
        </p:nvSpPr>
        <p:spPr bwMode="auto">
          <a:xfrm>
            <a:off x="6857488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57" name="Rectangle 56"/>
          <p:cNvSpPr/>
          <p:nvPr/>
        </p:nvSpPr>
        <p:spPr bwMode="auto">
          <a:xfrm>
            <a:off x="7106441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7390888" y="2924968"/>
            <a:ext cx="284447" cy="198438"/>
          </a:xfrm>
          <a:prstGeom prst="rect">
            <a:avLst/>
          </a:prstGeom>
          <a:solidFill>
            <a:srgbClr val="DBF2DA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26654" name="Line 30"/>
          <p:cNvSpPr>
            <a:spLocks noChangeShapeType="1"/>
          </p:cNvSpPr>
          <p:nvPr/>
        </p:nvSpPr>
        <p:spPr bwMode="auto">
          <a:xfrm flipV="1">
            <a:off x="5921147" y="1676400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" name="Line 30"/>
          <p:cNvSpPr>
            <a:spLocks noChangeShapeType="1"/>
          </p:cNvSpPr>
          <p:nvPr/>
        </p:nvSpPr>
        <p:spPr bwMode="auto">
          <a:xfrm flipV="1">
            <a:off x="6149747" y="1676400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4" name="Line 30"/>
          <p:cNvSpPr>
            <a:spLocks noChangeShapeType="1"/>
          </p:cNvSpPr>
          <p:nvPr/>
        </p:nvSpPr>
        <p:spPr bwMode="auto">
          <a:xfrm flipV="1">
            <a:off x="6454547" y="1676400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" name="Line 30"/>
          <p:cNvSpPr>
            <a:spLocks noChangeShapeType="1"/>
          </p:cNvSpPr>
          <p:nvPr/>
        </p:nvSpPr>
        <p:spPr bwMode="auto">
          <a:xfrm flipV="1">
            <a:off x="5616347" y="1677194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6" name="Line 30"/>
          <p:cNvSpPr>
            <a:spLocks noChangeShapeType="1"/>
          </p:cNvSpPr>
          <p:nvPr/>
        </p:nvSpPr>
        <p:spPr bwMode="auto">
          <a:xfrm flipV="1">
            <a:off x="7522935" y="1677194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7" name="Line 30"/>
          <p:cNvSpPr>
            <a:spLocks noChangeShapeType="1"/>
          </p:cNvSpPr>
          <p:nvPr/>
        </p:nvSpPr>
        <p:spPr bwMode="auto">
          <a:xfrm flipV="1">
            <a:off x="6684735" y="1676400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8" name="Line 30"/>
          <p:cNvSpPr>
            <a:spLocks noChangeShapeType="1"/>
          </p:cNvSpPr>
          <p:nvPr/>
        </p:nvSpPr>
        <p:spPr bwMode="auto">
          <a:xfrm flipV="1">
            <a:off x="6989535" y="1676400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9" name="Line 30"/>
          <p:cNvSpPr>
            <a:spLocks noChangeShapeType="1"/>
          </p:cNvSpPr>
          <p:nvPr/>
        </p:nvSpPr>
        <p:spPr bwMode="auto">
          <a:xfrm flipV="1">
            <a:off x="7218135" y="1676400"/>
            <a:ext cx="1588" cy="1370012"/>
          </a:xfrm>
          <a:prstGeom prst="line">
            <a:avLst/>
          </a:prstGeom>
          <a:noFill/>
          <a:ln w="9360">
            <a:solidFill>
              <a:srgbClr val="000066"/>
            </a:solidFill>
            <a:miter lim="800000"/>
            <a:headEnd type="oval"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1" name="AutoShape 19"/>
          <p:cNvSpPr>
            <a:spLocks noChangeArrowheads="1"/>
          </p:cNvSpPr>
          <p:nvPr/>
        </p:nvSpPr>
        <p:spPr bwMode="auto">
          <a:xfrm>
            <a:off x="5236935" y="1244178"/>
            <a:ext cx="2667000" cy="432222"/>
          </a:xfrm>
          <a:prstGeom prst="roundRect">
            <a:avLst>
              <a:gd name="adj" fmla="val 16667"/>
            </a:avLst>
          </a:prstGeom>
          <a:solidFill>
            <a:srgbClr val="D9D9D9"/>
          </a:solidFill>
          <a:ln w="19080">
            <a:noFill/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solidFill>
                  <a:srgbClr val="003300"/>
                </a:solidFill>
                <a:latin typeface="Calibri" pitchFamily="34" charset="0"/>
                <a:ea typeface="msgothic" charset="0"/>
                <a:cs typeface="msgothic" charset="0"/>
              </a:rPr>
              <a:t>Tag Check</a:t>
            </a:r>
          </a:p>
        </p:txBody>
      </p:sp>
    </p:spTree>
  </p:cSld>
  <p:clrMapOvr>
    <a:masterClrMapping/>
  </p:clrMapOvr>
  <p:transition spd="med"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8024982" cy="762000"/>
          </a:xfrm>
        </p:spPr>
        <p:txBody>
          <a:bodyPr/>
          <a:lstStyle/>
          <a:p>
            <a:r>
              <a:rPr lang="en-US" dirty="0"/>
              <a:t>Virtual Address Space of a Linux Process</a:t>
            </a:r>
          </a:p>
        </p:txBody>
      </p:sp>
      <p:sp>
        <p:nvSpPr>
          <p:cNvPr id="4" name="Rectangle 379"/>
          <p:cNvSpPr>
            <a:spLocks noChangeAspect="1" noChangeArrowheads="1"/>
          </p:cNvSpPr>
          <p:nvPr/>
        </p:nvSpPr>
        <p:spPr bwMode="auto">
          <a:xfrm>
            <a:off x="3482975" y="2976563"/>
            <a:ext cx="2174875" cy="523875"/>
          </a:xfrm>
          <a:prstGeom prst="rect">
            <a:avLst/>
          </a:prstGeom>
          <a:solidFill>
            <a:srgbClr val="F6D2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Kernel code and data</a:t>
            </a:r>
          </a:p>
        </p:txBody>
      </p:sp>
      <p:sp>
        <p:nvSpPr>
          <p:cNvPr id="5" name="Rectangle 380"/>
          <p:cNvSpPr>
            <a:spLocks noChangeAspect="1" noChangeArrowheads="1"/>
          </p:cNvSpPr>
          <p:nvPr/>
        </p:nvSpPr>
        <p:spPr bwMode="auto">
          <a:xfrm>
            <a:off x="3482975" y="4325938"/>
            <a:ext cx="2174875" cy="455612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Memory mapped region </a:t>
            </a:r>
          </a:p>
          <a:p>
            <a:r>
              <a:rPr lang="en-US" sz="1600" dirty="0">
                <a:latin typeface="+mn-lt"/>
              </a:rPr>
              <a:t>for shared libraries</a:t>
            </a:r>
          </a:p>
        </p:txBody>
      </p:sp>
      <p:sp>
        <p:nvSpPr>
          <p:cNvPr id="6" name="Rectangle 381"/>
          <p:cNvSpPr>
            <a:spLocks noChangeAspect="1" noChangeArrowheads="1"/>
          </p:cNvSpPr>
          <p:nvPr/>
        </p:nvSpPr>
        <p:spPr bwMode="auto">
          <a:xfrm>
            <a:off x="3482975" y="4778375"/>
            <a:ext cx="2174875" cy="492125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+mn-lt"/>
            </a:endParaRPr>
          </a:p>
        </p:txBody>
      </p:sp>
      <p:sp>
        <p:nvSpPr>
          <p:cNvPr id="7" name="Rectangle 382"/>
          <p:cNvSpPr>
            <a:spLocks noChangeAspect="1" noChangeArrowheads="1"/>
          </p:cNvSpPr>
          <p:nvPr/>
        </p:nvSpPr>
        <p:spPr bwMode="auto">
          <a:xfrm>
            <a:off x="3482975" y="5273675"/>
            <a:ext cx="2174875" cy="454025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Runtime heap (</a:t>
            </a:r>
            <a:r>
              <a:rPr lang="en-US" sz="1600" dirty="0" err="1">
                <a:latin typeface="+mn-lt"/>
              </a:rPr>
              <a:t>malloc</a:t>
            </a:r>
            <a:r>
              <a:rPr lang="en-US" sz="1600" dirty="0">
                <a:latin typeface="+mn-lt"/>
              </a:rPr>
              <a:t>)</a:t>
            </a:r>
          </a:p>
        </p:txBody>
      </p:sp>
      <p:sp>
        <p:nvSpPr>
          <p:cNvPr id="8" name="Rectangle 383"/>
          <p:cNvSpPr>
            <a:spLocks noChangeAspect="1" noChangeArrowheads="1"/>
          </p:cNvSpPr>
          <p:nvPr/>
        </p:nvSpPr>
        <p:spPr bwMode="auto">
          <a:xfrm>
            <a:off x="3482975" y="3708400"/>
            <a:ext cx="2174875" cy="61595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+mn-lt"/>
            </a:endParaRPr>
          </a:p>
        </p:txBody>
      </p:sp>
      <p:sp>
        <p:nvSpPr>
          <p:cNvPr id="9" name="Rectangle 384"/>
          <p:cNvSpPr>
            <a:spLocks noChangeAspect="1" noChangeArrowheads="1"/>
          </p:cNvSpPr>
          <p:nvPr/>
        </p:nvSpPr>
        <p:spPr bwMode="auto">
          <a:xfrm>
            <a:off x="3482975" y="6235700"/>
            <a:ext cx="2174875" cy="2698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Program text (.text)</a:t>
            </a:r>
          </a:p>
        </p:txBody>
      </p:sp>
      <p:sp>
        <p:nvSpPr>
          <p:cNvPr id="10" name="Rectangle 385"/>
          <p:cNvSpPr>
            <a:spLocks noChangeAspect="1" noChangeArrowheads="1"/>
          </p:cNvSpPr>
          <p:nvPr/>
        </p:nvSpPr>
        <p:spPr bwMode="auto">
          <a:xfrm>
            <a:off x="3482975" y="5976938"/>
            <a:ext cx="2174875" cy="269875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Initialized data (.data)</a:t>
            </a:r>
          </a:p>
        </p:txBody>
      </p:sp>
      <p:sp>
        <p:nvSpPr>
          <p:cNvPr id="11" name="Rectangle 386"/>
          <p:cNvSpPr>
            <a:spLocks noChangeAspect="1" noChangeArrowheads="1"/>
          </p:cNvSpPr>
          <p:nvPr/>
        </p:nvSpPr>
        <p:spPr bwMode="auto">
          <a:xfrm>
            <a:off x="3482975" y="5718175"/>
            <a:ext cx="2174875" cy="268288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Uninitialized data (.</a:t>
            </a:r>
            <a:r>
              <a:rPr lang="en-US" sz="1600" dirty="0" err="1">
                <a:latin typeface="+mn-lt"/>
              </a:rPr>
              <a:t>bss</a:t>
            </a:r>
            <a:r>
              <a:rPr lang="en-US" sz="1600" dirty="0">
                <a:latin typeface="+mn-lt"/>
              </a:rPr>
              <a:t>)</a:t>
            </a:r>
          </a:p>
        </p:txBody>
      </p:sp>
      <p:sp>
        <p:nvSpPr>
          <p:cNvPr id="12" name="Line 387"/>
          <p:cNvSpPr>
            <a:spLocks noChangeAspect="1" noChangeShapeType="1"/>
          </p:cNvSpPr>
          <p:nvPr/>
        </p:nvSpPr>
        <p:spPr bwMode="auto">
          <a:xfrm flipV="1">
            <a:off x="4508500" y="5026025"/>
            <a:ext cx="0" cy="2397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3" name="Rectangle 388"/>
          <p:cNvSpPr>
            <a:spLocks noChangeAspect="1" noChangeArrowheads="1"/>
          </p:cNvSpPr>
          <p:nvPr/>
        </p:nvSpPr>
        <p:spPr bwMode="auto">
          <a:xfrm>
            <a:off x="3482975" y="3479800"/>
            <a:ext cx="2174875" cy="324882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User stack</a:t>
            </a:r>
          </a:p>
        </p:txBody>
      </p:sp>
      <p:sp>
        <p:nvSpPr>
          <p:cNvPr id="15" name="Line 390"/>
          <p:cNvSpPr>
            <a:spLocks noChangeAspect="1" noChangeShapeType="1"/>
          </p:cNvSpPr>
          <p:nvPr/>
        </p:nvSpPr>
        <p:spPr bwMode="auto">
          <a:xfrm>
            <a:off x="4529137" y="3805237"/>
            <a:ext cx="0" cy="23971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6" name="Rectangle 391"/>
          <p:cNvSpPr>
            <a:spLocks noChangeAspect="1" noChangeArrowheads="1"/>
          </p:cNvSpPr>
          <p:nvPr/>
        </p:nvSpPr>
        <p:spPr bwMode="auto">
          <a:xfrm>
            <a:off x="3482975" y="6494463"/>
            <a:ext cx="2174875" cy="269875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400">
              <a:latin typeface="+mn-lt"/>
            </a:endParaRPr>
          </a:p>
        </p:txBody>
      </p:sp>
      <p:sp>
        <p:nvSpPr>
          <p:cNvPr id="17" name="Text Box 392"/>
          <p:cNvSpPr txBox="1">
            <a:spLocks noChangeAspect="1" noChangeArrowheads="1"/>
          </p:cNvSpPr>
          <p:nvPr/>
        </p:nvSpPr>
        <p:spPr bwMode="auto">
          <a:xfrm>
            <a:off x="3276600" y="6659563"/>
            <a:ext cx="268287" cy="274637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1200">
                <a:latin typeface="+mn-lt"/>
              </a:rPr>
              <a:t>0</a:t>
            </a:r>
          </a:p>
        </p:txBody>
      </p:sp>
      <p:sp>
        <p:nvSpPr>
          <p:cNvPr id="18" name="Text Box 393"/>
          <p:cNvSpPr txBox="1">
            <a:spLocks noChangeAspect="1" noChangeArrowheads="1"/>
          </p:cNvSpPr>
          <p:nvPr/>
        </p:nvSpPr>
        <p:spPr bwMode="auto">
          <a:xfrm>
            <a:off x="2514600" y="3593068"/>
            <a:ext cx="731115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1400" dirty="0">
                <a:latin typeface="+mn-lt"/>
              </a:rPr>
              <a:t>%</a:t>
            </a:r>
            <a:r>
              <a:rPr lang="en-US" sz="1800" dirty="0" err="1">
                <a:latin typeface="Courier New"/>
                <a:cs typeface="Courier New"/>
              </a:rPr>
              <a:t>rsp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19" name="Line 394"/>
          <p:cNvSpPr>
            <a:spLocks noChangeAspect="1" noChangeShapeType="1"/>
          </p:cNvSpPr>
          <p:nvPr/>
        </p:nvSpPr>
        <p:spPr bwMode="auto">
          <a:xfrm>
            <a:off x="3224212" y="3808412"/>
            <a:ext cx="258763" cy="158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0" name="Text Box 395"/>
          <p:cNvSpPr txBox="1">
            <a:spLocks noChangeAspect="1" noChangeArrowheads="1"/>
          </p:cNvSpPr>
          <p:nvPr/>
        </p:nvSpPr>
        <p:spPr bwMode="auto">
          <a:xfrm>
            <a:off x="5995987" y="4732814"/>
            <a:ext cx="1038578" cy="9233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i="1" dirty="0">
                <a:latin typeface="+mn-lt"/>
              </a:rPr>
              <a:t>Process</a:t>
            </a:r>
          </a:p>
          <a:p>
            <a:pPr algn="l"/>
            <a:r>
              <a:rPr lang="en-US" sz="1800" i="1" dirty="0">
                <a:latin typeface="+mn-lt"/>
              </a:rPr>
              <a:t>virtual</a:t>
            </a:r>
          </a:p>
          <a:p>
            <a:pPr algn="l"/>
            <a:r>
              <a:rPr lang="en-US" sz="1800" i="1" dirty="0">
                <a:latin typeface="+mn-lt"/>
              </a:rPr>
              <a:t>memory</a:t>
            </a:r>
          </a:p>
        </p:txBody>
      </p:sp>
      <p:sp>
        <p:nvSpPr>
          <p:cNvPr id="21" name="Text Box 397"/>
          <p:cNvSpPr txBox="1">
            <a:spLocks noChangeAspect="1" noChangeArrowheads="1"/>
          </p:cNvSpPr>
          <p:nvPr/>
        </p:nvSpPr>
        <p:spPr bwMode="auto">
          <a:xfrm>
            <a:off x="2667000" y="5035550"/>
            <a:ext cx="60023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r>
              <a:rPr lang="en-US" sz="1800" dirty="0" err="1">
                <a:latin typeface="Courier New"/>
                <a:cs typeface="Courier New"/>
              </a:rPr>
              <a:t>brk</a:t>
            </a:r>
            <a:endParaRPr lang="en-US" sz="1800" dirty="0">
              <a:latin typeface="Courier New"/>
              <a:cs typeface="Courier New"/>
            </a:endParaRPr>
          </a:p>
        </p:txBody>
      </p:sp>
      <p:sp>
        <p:nvSpPr>
          <p:cNvPr id="22" name="Line 398"/>
          <p:cNvSpPr>
            <a:spLocks noChangeAspect="1" noChangeShapeType="1"/>
          </p:cNvSpPr>
          <p:nvPr/>
        </p:nvSpPr>
        <p:spPr bwMode="auto">
          <a:xfrm>
            <a:off x="3209925" y="5262563"/>
            <a:ext cx="2587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3" name="Rectangle 400"/>
          <p:cNvSpPr>
            <a:spLocks noChangeAspect="1" noChangeArrowheads="1"/>
          </p:cNvSpPr>
          <p:nvPr/>
        </p:nvSpPr>
        <p:spPr bwMode="auto">
          <a:xfrm>
            <a:off x="3482975" y="2580214"/>
            <a:ext cx="2174875" cy="399524"/>
          </a:xfrm>
          <a:prstGeom prst="rect">
            <a:avLst/>
          </a:prstGeom>
          <a:solidFill>
            <a:srgbClr val="F6D2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r>
              <a:rPr lang="en-US" sz="1600" dirty="0">
                <a:latin typeface="+mn-lt"/>
              </a:rPr>
              <a:t>Physical memory</a:t>
            </a:r>
          </a:p>
        </p:txBody>
      </p:sp>
      <p:sp>
        <p:nvSpPr>
          <p:cNvPr id="24" name="AutoShape 401"/>
          <p:cNvSpPr>
            <a:spLocks/>
          </p:cNvSpPr>
          <p:nvPr/>
        </p:nvSpPr>
        <p:spPr bwMode="auto">
          <a:xfrm flipH="1">
            <a:off x="3240086" y="2580213"/>
            <a:ext cx="150813" cy="878949"/>
          </a:xfrm>
          <a:prstGeom prst="rightBrace">
            <a:avLst>
              <a:gd name="adj1" fmla="val 55438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5" name="Text Box 402"/>
          <p:cNvSpPr txBox="1">
            <a:spLocks noChangeArrowheads="1"/>
          </p:cNvSpPr>
          <p:nvPr/>
        </p:nvSpPr>
        <p:spPr bwMode="auto">
          <a:xfrm>
            <a:off x="1676400" y="2705100"/>
            <a:ext cx="1589087" cy="592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r">
              <a:lnSpc>
                <a:spcPct val="90000"/>
              </a:lnSpc>
              <a:spcBef>
                <a:spcPct val="30000"/>
              </a:spcBef>
            </a:pPr>
            <a:r>
              <a:rPr lang="en-US" sz="1800" i="1" dirty="0">
                <a:solidFill>
                  <a:schemeClr val="tx2"/>
                </a:solidFill>
                <a:latin typeface="+mn-lt"/>
              </a:rPr>
              <a:t>Identical  for each process</a:t>
            </a:r>
          </a:p>
        </p:txBody>
      </p:sp>
      <p:sp>
        <p:nvSpPr>
          <p:cNvPr id="26" name="Rectangle 403"/>
          <p:cNvSpPr>
            <a:spLocks noChangeAspect="1" noChangeArrowheads="1"/>
          </p:cNvSpPr>
          <p:nvPr/>
        </p:nvSpPr>
        <p:spPr bwMode="auto">
          <a:xfrm>
            <a:off x="3481387" y="1256775"/>
            <a:ext cx="2171700" cy="1323439"/>
          </a:xfrm>
          <a:prstGeom prst="rect">
            <a:avLst/>
          </a:prstGeom>
          <a:solidFill>
            <a:srgbClr val="F6D2D2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anchor="ctr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>
                <a:latin typeface="+mn-lt"/>
              </a:rPr>
              <a:t>Process-specific data</a:t>
            </a:r>
          </a:p>
          <a:p>
            <a:pPr algn="ctr"/>
            <a:r>
              <a:rPr lang="en-US" sz="1600" dirty="0">
                <a:latin typeface="+mn-lt"/>
              </a:rPr>
              <a:t> </a:t>
            </a:r>
            <a:r>
              <a:rPr lang="en-US" sz="1600" dirty="0" err="1">
                <a:latin typeface="+mn-lt"/>
              </a:rPr>
              <a:t>structs</a:t>
            </a:r>
            <a:r>
              <a:rPr lang="en-US" sz="1600" dirty="0">
                <a:latin typeface="+mn-lt"/>
              </a:rPr>
              <a:t>  (</a:t>
            </a:r>
            <a:r>
              <a:rPr lang="en-US" sz="1600" dirty="0" err="1">
                <a:latin typeface="+mn-lt"/>
              </a:rPr>
              <a:t>ptables</a:t>
            </a:r>
            <a:r>
              <a:rPr lang="en-US" sz="1600" dirty="0">
                <a:latin typeface="+mn-lt"/>
              </a:rPr>
              <a:t>,</a:t>
            </a:r>
          </a:p>
          <a:p>
            <a:pPr algn="ctr"/>
            <a:r>
              <a:rPr lang="en-US" sz="1600" dirty="0">
                <a:latin typeface="+mn-lt"/>
              </a:rPr>
              <a:t>task and mm </a:t>
            </a:r>
            <a:r>
              <a:rPr lang="en-US" sz="1600" dirty="0" err="1">
                <a:latin typeface="+mn-lt"/>
              </a:rPr>
              <a:t>structs</a:t>
            </a:r>
            <a:r>
              <a:rPr lang="en-US" sz="1600" dirty="0">
                <a:latin typeface="+mn-lt"/>
              </a:rPr>
              <a:t>, kernel stack)</a:t>
            </a:r>
          </a:p>
        </p:txBody>
      </p:sp>
      <p:sp>
        <p:nvSpPr>
          <p:cNvPr id="27" name="Text Box 405"/>
          <p:cNvSpPr txBox="1">
            <a:spLocks noChangeAspect="1" noChangeArrowheads="1"/>
          </p:cNvSpPr>
          <p:nvPr/>
        </p:nvSpPr>
        <p:spPr bwMode="auto">
          <a:xfrm>
            <a:off x="6034087" y="1987550"/>
            <a:ext cx="1038578" cy="92333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l"/>
            <a:r>
              <a:rPr lang="en-US" sz="1800" i="1" dirty="0">
                <a:latin typeface="+mn-lt"/>
              </a:rPr>
              <a:t>Kernel</a:t>
            </a:r>
          </a:p>
          <a:p>
            <a:pPr algn="l"/>
            <a:r>
              <a:rPr lang="en-US" sz="1800" i="1" dirty="0">
                <a:latin typeface="+mn-lt"/>
              </a:rPr>
              <a:t>virtual </a:t>
            </a:r>
          </a:p>
          <a:p>
            <a:pPr algn="l"/>
            <a:r>
              <a:rPr lang="en-US" sz="1800" i="1" dirty="0">
                <a:latin typeface="+mn-lt"/>
              </a:rPr>
              <a:t>memory</a:t>
            </a:r>
          </a:p>
        </p:txBody>
      </p:sp>
      <p:sp>
        <p:nvSpPr>
          <p:cNvPr id="28" name="AutoShape 421"/>
          <p:cNvSpPr>
            <a:spLocks/>
          </p:cNvSpPr>
          <p:nvPr/>
        </p:nvSpPr>
        <p:spPr bwMode="auto">
          <a:xfrm>
            <a:off x="5754687" y="3484563"/>
            <a:ext cx="190500" cy="3289300"/>
          </a:xfrm>
          <a:prstGeom prst="rightBrace">
            <a:avLst>
              <a:gd name="adj1" fmla="val 143889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9" name="AutoShape 422"/>
          <p:cNvSpPr>
            <a:spLocks/>
          </p:cNvSpPr>
          <p:nvPr/>
        </p:nvSpPr>
        <p:spPr bwMode="auto">
          <a:xfrm>
            <a:off x="5741987" y="1389063"/>
            <a:ext cx="215900" cy="2032000"/>
          </a:xfrm>
          <a:prstGeom prst="rightBrace">
            <a:avLst>
              <a:gd name="adj1" fmla="val 78431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30" name="Text Box 424"/>
          <p:cNvSpPr txBox="1">
            <a:spLocks noChangeArrowheads="1"/>
          </p:cNvSpPr>
          <p:nvPr/>
        </p:nvSpPr>
        <p:spPr bwMode="auto">
          <a:xfrm>
            <a:off x="2016465" y="6324600"/>
            <a:ext cx="1260135" cy="2872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0487" tIns="44450" rIns="90487" bIns="44450">
            <a:prstTxWarp prst="textNoShape">
              <a:avLst/>
            </a:prstTxWarp>
            <a:spAutoFit/>
          </a:bodyPr>
          <a:lstStyle/>
          <a:p>
            <a:pPr algn="l">
              <a:lnSpc>
                <a:spcPct val="90000"/>
              </a:lnSpc>
              <a:spcBef>
                <a:spcPct val="30000"/>
              </a:spcBef>
            </a:pPr>
            <a:r>
              <a:rPr lang="en-US" sz="1400" dirty="0">
                <a:solidFill>
                  <a:schemeClr val="tx2"/>
                </a:solidFill>
                <a:latin typeface="Courier New"/>
                <a:cs typeface="Courier New"/>
              </a:rPr>
              <a:t>0x00400000</a:t>
            </a:r>
          </a:p>
        </p:txBody>
      </p:sp>
      <p:sp>
        <p:nvSpPr>
          <p:cNvPr id="31" name="AutoShape 425"/>
          <p:cNvSpPr>
            <a:spLocks/>
          </p:cNvSpPr>
          <p:nvPr/>
        </p:nvSpPr>
        <p:spPr bwMode="auto">
          <a:xfrm flipH="1">
            <a:off x="3214687" y="1280228"/>
            <a:ext cx="176212" cy="1162935"/>
          </a:xfrm>
          <a:prstGeom prst="rightBrace">
            <a:avLst>
              <a:gd name="adj1" fmla="val 50000"/>
              <a:gd name="adj2" fmla="val 50000"/>
            </a:avLst>
          </a:prstGeom>
          <a:noFill/>
          <a:ln w="9525">
            <a:solidFill>
              <a:srgbClr val="000000"/>
            </a:solidFill>
            <a:round/>
            <a:headEnd/>
            <a:tailEnd/>
          </a:ln>
          <a:effectLst/>
        </p:spPr>
        <p:txBody>
          <a:bodyPr wrap="none" lIns="90487" tIns="44450" rIns="90487" bIns="44450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32" name="Text Box 426"/>
          <p:cNvSpPr txBox="1">
            <a:spLocks noChangeArrowheads="1"/>
          </p:cNvSpPr>
          <p:nvPr/>
        </p:nvSpPr>
        <p:spPr bwMode="auto">
          <a:xfrm>
            <a:off x="1676400" y="1757363"/>
            <a:ext cx="1576387" cy="59298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algn="r">
              <a:lnSpc>
                <a:spcPct val="90000"/>
              </a:lnSpc>
              <a:spcBef>
                <a:spcPct val="30000"/>
              </a:spcBef>
            </a:pPr>
            <a:r>
              <a:rPr lang="en-US" sz="1800" i="1" dirty="0">
                <a:solidFill>
                  <a:schemeClr val="tx2"/>
                </a:solidFill>
                <a:latin typeface="+mn-lt"/>
              </a:rPr>
              <a:t>Different for each process</a:t>
            </a:r>
          </a:p>
        </p:txBody>
      </p:sp>
      <p:sp>
        <p:nvSpPr>
          <p:cNvPr id="33" name="Line 427"/>
          <p:cNvSpPr>
            <a:spLocks noChangeShapeType="1"/>
          </p:cNvSpPr>
          <p:nvPr/>
        </p:nvSpPr>
        <p:spPr bwMode="auto">
          <a:xfrm>
            <a:off x="3468687" y="3473450"/>
            <a:ext cx="21844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34" name="Line 428"/>
          <p:cNvSpPr>
            <a:spLocks noChangeAspect="1" noChangeShapeType="1"/>
          </p:cNvSpPr>
          <p:nvPr/>
        </p:nvSpPr>
        <p:spPr bwMode="auto">
          <a:xfrm>
            <a:off x="3222625" y="6481763"/>
            <a:ext cx="25876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 sz="1600">
              <a:latin typeface="+mn-lt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4015647" y="4648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vm_next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698" name="Rectangle 2"/>
          <p:cNvSpPr>
            <a:spLocks noChangeArrowheads="1"/>
          </p:cNvSpPr>
          <p:nvPr/>
        </p:nvSpPr>
        <p:spPr bwMode="auto">
          <a:xfrm>
            <a:off x="4015647" y="2819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vm_next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381000" y="228600"/>
            <a:ext cx="8610600" cy="1096963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Linux Organizes VM as Collection of “Areas” </a:t>
            </a:r>
          </a:p>
        </p:txBody>
      </p:sp>
      <p:sp>
        <p:nvSpPr>
          <p:cNvPr id="29701" name="Text Box 5"/>
          <p:cNvSpPr txBox="1">
            <a:spLocks noChangeArrowheads="1"/>
          </p:cNvSpPr>
          <p:nvPr/>
        </p:nvSpPr>
        <p:spPr bwMode="auto">
          <a:xfrm>
            <a:off x="177703" y="1443038"/>
            <a:ext cx="1540229" cy="31346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/>
                <a:cs typeface="Courier New"/>
              </a:rPr>
              <a:t>task_struct</a:t>
            </a:r>
            <a:endParaRPr lang="en-GB" sz="1600" b="1" dirty="0">
              <a:latin typeface="Courier New"/>
              <a:cs typeface="Courier New"/>
            </a:endParaRPr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2105885" y="1600200"/>
            <a:ext cx="1290661" cy="3110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/>
                <a:cs typeface="Courier New"/>
              </a:rPr>
              <a:t>mm_struct</a:t>
            </a:r>
            <a:endParaRPr lang="en-GB" sz="1600" b="1" dirty="0">
              <a:latin typeface="Courier New"/>
              <a:cs typeface="Courier New"/>
            </a:endParaRPr>
          </a:p>
        </p:txBody>
      </p:sp>
      <p:sp>
        <p:nvSpPr>
          <p:cNvPr id="29703" name="Rectangle 7"/>
          <p:cNvSpPr>
            <a:spLocks noChangeArrowheads="1"/>
          </p:cNvSpPr>
          <p:nvPr/>
        </p:nvSpPr>
        <p:spPr bwMode="auto">
          <a:xfrm>
            <a:off x="2186847" y="2006600"/>
            <a:ext cx="1066800" cy="1574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4" name="Rectangle 8"/>
          <p:cNvSpPr>
            <a:spLocks noChangeArrowheads="1"/>
          </p:cNvSpPr>
          <p:nvPr/>
        </p:nvSpPr>
        <p:spPr bwMode="auto">
          <a:xfrm>
            <a:off x="2186847" y="1981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pgd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05" name="Rectangle 9"/>
          <p:cNvSpPr>
            <a:spLocks noChangeArrowheads="1"/>
          </p:cNvSpPr>
          <p:nvPr/>
        </p:nvSpPr>
        <p:spPr bwMode="auto">
          <a:xfrm>
            <a:off x="662847" y="1778000"/>
            <a:ext cx="762000" cy="1803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06" name="Rectangle 10"/>
          <p:cNvSpPr>
            <a:spLocks noChangeArrowheads="1"/>
          </p:cNvSpPr>
          <p:nvPr/>
        </p:nvSpPr>
        <p:spPr bwMode="auto">
          <a:xfrm>
            <a:off x="662847" y="1981200"/>
            <a:ext cx="7620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mm</a:t>
            </a:r>
          </a:p>
        </p:txBody>
      </p:sp>
      <p:sp>
        <p:nvSpPr>
          <p:cNvPr id="29707" name="Rectangle 11"/>
          <p:cNvSpPr>
            <a:spLocks noChangeArrowheads="1"/>
          </p:cNvSpPr>
          <p:nvPr/>
        </p:nvSpPr>
        <p:spPr bwMode="auto">
          <a:xfrm>
            <a:off x="2186847" y="2438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mmap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08" name="Text Box 12"/>
          <p:cNvSpPr txBox="1">
            <a:spLocks noChangeArrowheads="1"/>
          </p:cNvSpPr>
          <p:nvPr/>
        </p:nvSpPr>
        <p:spPr bwMode="auto">
          <a:xfrm>
            <a:off x="3707672" y="1295400"/>
            <a:ext cx="1906314" cy="3110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ourier New"/>
                <a:cs typeface="Courier New"/>
              </a:rPr>
              <a:t>vm_area_struct</a:t>
            </a:r>
            <a:endParaRPr lang="en-GB" sz="1600" b="1" dirty="0">
              <a:latin typeface="Courier New"/>
              <a:cs typeface="Courier New"/>
            </a:endParaRPr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4015647" y="1701800"/>
            <a:ext cx="1066800" cy="1346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4015647" y="1676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vm_end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4015647" y="21336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vm_prot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12" name="Rectangle 16"/>
          <p:cNvSpPr>
            <a:spLocks noChangeArrowheads="1"/>
          </p:cNvSpPr>
          <p:nvPr/>
        </p:nvSpPr>
        <p:spPr bwMode="auto">
          <a:xfrm>
            <a:off x="4015647" y="19050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vm_start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16" name="Rectangle 20"/>
          <p:cNvSpPr>
            <a:spLocks noChangeArrowheads="1"/>
          </p:cNvSpPr>
          <p:nvPr/>
        </p:nvSpPr>
        <p:spPr bwMode="auto">
          <a:xfrm>
            <a:off x="4015647" y="3530600"/>
            <a:ext cx="1066800" cy="1346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17" name="Rectangle 21"/>
          <p:cNvSpPr>
            <a:spLocks noChangeArrowheads="1"/>
          </p:cNvSpPr>
          <p:nvPr/>
        </p:nvSpPr>
        <p:spPr bwMode="auto">
          <a:xfrm>
            <a:off x="4015647" y="3505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vm_end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18" name="Rectangle 22"/>
          <p:cNvSpPr>
            <a:spLocks noChangeArrowheads="1"/>
          </p:cNvSpPr>
          <p:nvPr/>
        </p:nvSpPr>
        <p:spPr bwMode="auto">
          <a:xfrm>
            <a:off x="4015647" y="3962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vm_prot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19" name="Rectangle 23"/>
          <p:cNvSpPr>
            <a:spLocks noChangeArrowheads="1"/>
          </p:cNvSpPr>
          <p:nvPr/>
        </p:nvSpPr>
        <p:spPr bwMode="auto">
          <a:xfrm>
            <a:off x="4015647" y="37338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vm_start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0" name="Rectangle 24"/>
          <p:cNvSpPr>
            <a:spLocks noChangeArrowheads="1"/>
          </p:cNvSpPr>
          <p:nvPr/>
        </p:nvSpPr>
        <p:spPr bwMode="auto">
          <a:xfrm>
            <a:off x="4015647" y="5359400"/>
            <a:ext cx="1066800" cy="1117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1" name="Rectangle 25"/>
          <p:cNvSpPr>
            <a:spLocks noChangeArrowheads="1"/>
          </p:cNvSpPr>
          <p:nvPr/>
        </p:nvSpPr>
        <p:spPr bwMode="auto">
          <a:xfrm>
            <a:off x="4015647" y="53340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vm_end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2" name="Rectangle 26"/>
          <p:cNvSpPr>
            <a:spLocks noChangeArrowheads="1"/>
          </p:cNvSpPr>
          <p:nvPr/>
        </p:nvSpPr>
        <p:spPr bwMode="auto">
          <a:xfrm>
            <a:off x="4015647" y="5791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vm_prot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3" name="Rectangle 27"/>
          <p:cNvSpPr>
            <a:spLocks noChangeArrowheads="1"/>
          </p:cNvSpPr>
          <p:nvPr/>
        </p:nvSpPr>
        <p:spPr bwMode="auto">
          <a:xfrm>
            <a:off x="4015647" y="6248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vm_next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4" name="Rectangle 28"/>
          <p:cNvSpPr>
            <a:spLocks noChangeArrowheads="1"/>
          </p:cNvSpPr>
          <p:nvPr/>
        </p:nvSpPr>
        <p:spPr bwMode="auto">
          <a:xfrm>
            <a:off x="4015647" y="55626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vm_start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25" name="Rectangle 29"/>
          <p:cNvSpPr>
            <a:spLocks noChangeArrowheads="1"/>
          </p:cNvSpPr>
          <p:nvPr/>
        </p:nvSpPr>
        <p:spPr bwMode="auto">
          <a:xfrm>
            <a:off x="5920647" y="1524000"/>
            <a:ext cx="1981200" cy="4800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9726" name="Text Box 30"/>
          <p:cNvSpPr txBox="1">
            <a:spLocks noChangeArrowheads="1"/>
          </p:cNvSpPr>
          <p:nvPr/>
        </p:nvSpPr>
        <p:spPr bwMode="auto">
          <a:xfrm>
            <a:off x="5791200" y="1143000"/>
            <a:ext cx="2191448" cy="3110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rocess virtual memory</a:t>
            </a:r>
          </a:p>
        </p:txBody>
      </p:sp>
      <p:sp>
        <p:nvSpPr>
          <p:cNvPr id="29727" name="Rectangle 31"/>
          <p:cNvSpPr>
            <a:spLocks noChangeArrowheads="1"/>
          </p:cNvSpPr>
          <p:nvPr/>
        </p:nvSpPr>
        <p:spPr bwMode="auto">
          <a:xfrm>
            <a:off x="5920647" y="4572000"/>
            <a:ext cx="1981200" cy="1143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T</a:t>
            </a:r>
            <a:r>
              <a:rPr lang="en-GB" sz="1600" b="1" dirty="0">
                <a:latin typeface="Calibri" pitchFamily="34" charset="0"/>
              </a:rPr>
              <a:t>ext</a:t>
            </a:r>
          </a:p>
        </p:txBody>
      </p:sp>
      <p:sp>
        <p:nvSpPr>
          <p:cNvPr id="29728" name="Rectangle 32"/>
          <p:cNvSpPr>
            <a:spLocks noChangeArrowheads="1"/>
          </p:cNvSpPr>
          <p:nvPr/>
        </p:nvSpPr>
        <p:spPr bwMode="auto">
          <a:xfrm>
            <a:off x="5920647" y="3810000"/>
            <a:ext cx="1981200" cy="762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D</a:t>
            </a:r>
            <a:r>
              <a:rPr lang="en-GB" sz="1600" b="1" dirty="0">
                <a:latin typeface="Calibri" pitchFamily="34" charset="0"/>
              </a:rPr>
              <a:t>ata</a:t>
            </a:r>
          </a:p>
        </p:txBody>
      </p:sp>
      <p:sp>
        <p:nvSpPr>
          <p:cNvPr id="29729" name="Rectangle 33"/>
          <p:cNvSpPr>
            <a:spLocks noChangeArrowheads="1"/>
          </p:cNvSpPr>
          <p:nvPr/>
        </p:nvSpPr>
        <p:spPr bwMode="auto">
          <a:xfrm>
            <a:off x="5920647" y="2514600"/>
            <a:ext cx="19812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S</a:t>
            </a:r>
            <a:r>
              <a:rPr lang="en-GB" sz="1600" b="1" dirty="0">
                <a:latin typeface="Calibri" pitchFamily="34" charset="0"/>
              </a:rPr>
              <a:t>hared libraries</a:t>
            </a:r>
          </a:p>
        </p:txBody>
      </p:sp>
      <p:sp>
        <p:nvSpPr>
          <p:cNvPr id="29730" name="Line 34"/>
          <p:cNvSpPr>
            <a:spLocks noChangeShapeType="1"/>
          </p:cNvSpPr>
          <p:nvPr/>
        </p:nvSpPr>
        <p:spPr bwMode="auto">
          <a:xfrm>
            <a:off x="5082447" y="1828800"/>
            <a:ext cx="838200" cy="6858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1" name="Line 35"/>
          <p:cNvSpPr>
            <a:spLocks noChangeShapeType="1"/>
          </p:cNvSpPr>
          <p:nvPr/>
        </p:nvSpPr>
        <p:spPr bwMode="auto">
          <a:xfrm>
            <a:off x="5082447" y="2057400"/>
            <a:ext cx="838200" cy="990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2" name="Line 36"/>
          <p:cNvSpPr>
            <a:spLocks noChangeShapeType="1"/>
          </p:cNvSpPr>
          <p:nvPr/>
        </p:nvSpPr>
        <p:spPr bwMode="auto">
          <a:xfrm>
            <a:off x="5082447" y="3657600"/>
            <a:ext cx="838200" cy="152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3" name="Line 37"/>
          <p:cNvSpPr>
            <a:spLocks noChangeShapeType="1"/>
          </p:cNvSpPr>
          <p:nvPr/>
        </p:nvSpPr>
        <p:spPr bwMode="auto">
          <a:xfrm>
            <a:off x="5082447" y="3810000"/>
            <a:ext cx="838200" cy="762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4" name="Line 38"/>
          <p:cNvSpPr>
            <a:spLocks noChangeShapeType="1"/>
          </p:cNvSpPr>
          <p:nvPr/>
        </p:nvSpPr>
        <p:spPr bwMode="auto">
          <a:xfrm flipV="1">
            <a:off x="5082447" y="4572000"/>
            <a:ext cx="838200" cy="914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5" name="Line 39"/>
          <p:cNvSpPr>
            <a:spLocks noChangeShapeType="1"/>
          </p:cNvSpPr>
          <p:nvPr/>
        </p:nvSpPr>
        <p:spPr bwMode="auto">
          <a:xfrm>
            <a:off x="5082447" y="5715000"/>
            <a:ext cx="838200" cy="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6" name="Line 40"/>
          <p:cNvSpPr>
            <a:spLocks noChangeShapeType="1"/>
          </p:cNvSpPr>
          <p:nvPr/>
        </p:nvSpPr>
        <p:spPr bwMode="auto">
          <a:xfrm flipH="1">
            <a:off x="3785460" y="2971800"/>
            <a:ext cx="231775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7" name="Line 41"/>
          <p:cNvSpPr>
            <a:spLocks noChangeShapeType="1"/>
          </p:cNvSpPr>
          <p:nvPr/>
        </p:nvSpPr>
        <p:spPr bwMode="auto">
          <a:xfrm>
            <a:off x="3787047" y="2971800"/>
            <a:ext cx="1588" cy="533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8" name="Line 42"/>
          <p:cNvSpPr>
            <a:spLocks noChangeShapeType="1"/>
          </p:cNvSpPr>
          <p:nvPr/>
        </p:nvSpPr>
        <p:spPr bwMode="auto">
          <a:xfrm>
            <a:off x="3787047" y="3505200"/>
            <a:ext cx="22860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39" name="Line 43"/>
          <p:cNvSpPr>
            <a:spLocks noChangeShapeType="1"/>
          </p:cNvSpPr>
          <p:nvPr/>
        </p:nvSpPr>
        <p:spPr bwMode="auto">
          <a:xfrm flipH="1">
            <a:off x="3785460" y="4724400"/>
            <a:ext cx="231775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40" name="Line 44"/>
          <p:cNvSpPr>
            <a:spLocks noChangeShapeType="1"/>
          </p:cNvSpPr>
          <p:nvPr/>
        </p:nvSpPr>
        <p:spPr bwMode="auto">
          <a:xfrm>
            <a:off x="3787047" y="4724400"/>
            <a:ext cx="1588" cy="609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41" name="Line 45"/>
          <p:cNvSpPr>
            <a:spLocks noChangeShapeType="1"/>
          </p:cNvSpPr>
          <p:nvPr/>
        </p:nvSpPr>
        <p:spPr bwMode="auto">
          <a:xfrm>
            <a:off x="3787047" y="5334000"/>
            <a:ext cx="22860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9742" name="Text Box 46"/>
          <p:cNvSpPr txBox="1">
            <a:spLocks noChangeArrowheads="1"/>
          </p:cNvSpPr>
          <p:nvPr/>
        </p:nvSpPr>
        <p:spPr bwMode="auto">
          <a:xfrm>
            <a:off x="7932010" y="6170613"/>
            <a:ext cx="281871" cy="2790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29746" name="Rectangle 50"/>
          <p:cNvSpPr>
            <a:spLocks noGrp="1" noChangeArrowheads="1"/>
          </p:cNvSpPr>
          <p:nvPr>
            <p:ph type="body" idx="1"/>
          </p:nvPr>
        </p:nvSpPr>
        <p:spPr>
          <a:xfrm>
            <a:off x="358774" y="3657600"/>
            <a:ext cx="3197225" cy="2894013"/>
          </a:xfrm>
          <a:ln/>
        </p:spPr>
        <p:txBody>
          <a:bodyPr/>
          <a:lstStyle/>
          <a:p>
            <a:pPr>
              <a:spcBef>
                <a:spcPts val="563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2200" dirty="0" err="1"/>
              <a:t>pgd</a:t>
            </a:r>
            <a:r>
              <a:rPr lang="en-GB" sz="2200" dirty="0"/>
              <a:t>: </a:t>
            </a:r>
          </a:p>
          <a:p>
            <a:pPr marL="576263" lvl="1" indent="-228600">
              <a:spcBef>
                <a:spcPts val="200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1600" dirty="0"/>
              <a:t>Page global directory address</a:t>
            </a:r>
          </a:p>
          <a:p>
            <a:pPr marL="576263" lvl="1" indent="-228600">
              <a:spcBef>
                <a:spcPts val="200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1600" dirty="0"/>
              <a:t>Points to L1 page table</a:t>
            </a:r>
          </a:p>
          <a:p>
            <a:pPr>
              <a:spcBef>
                <a:spcPts val="563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2200" dirty="0" err="1"/>
              <a:t>vm_prot</a:t>
            </a:r>
            <a:r>
              <a:rPr lang="en-GB" sz="2200" dirty="0"/>
              <a:t>:</a:t>
            </a:r>
          </a:p>
          <a:p>
            <a:pPr marL="576263" lvl="1" indent="-228600">
              <a:spcBef>
                <a:spcPts val="200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1600" dirty="0"/>
              <a:t>Read/write permissions for </a:t>
            </a:r>
            <a:br>
              <a:rPr lang="en-GB" sz="1600" dirty="0"/>
            </a:br>
            <a:r>
              <a:rPr lang="en-GB" sz="1600" dirty="0"/>
              <a:t>this area</a:t>
            </a:r>
          </a:p>
          <a:p>
            <a:pPr>
              <a:spcBef>
                <a:spcPts val="563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2200" dirty="0" err="1"/>
              <a:t>vm_flags</a:t>
            </a:r>
            <a:endParaRPr lang="en-GB" sz="2200" dirty="0"/>
          </a:p>
          <a:p>
            <a:pPr marL="576263" lvl="1" indent="-228600">
              <a:spcBef>
                <a:spcPts val="200"/>
              </a:spcBef>
              <a:tabLst>
                <a:tab pos="669925" algn="l"/>
                <a:tab pos="1584325" algn="l"/>
                <a:tab pos="2498725" algn="l"/>
                <a:tab pos="3413125" algn="l"/>
                <a:tab pos="4327525" algn="l"/>
                <a:tab pos="5241925" algn="l"/>
                <a:tab pos="6156325" algn="l"/>
                <a:tab pos="7070725" algn="l"/>
                <a:tab pos="7985125" algn="l"/>
                <a:tab pos="8899525" algn="l"/>
                <a:tab pos="9813925" algn="l"/>
              </a:tabLst>
            </a:pPr>
            <a:r>
              <a:rPr lang="en-GB" sz="1600" dirty="0"/>
              <a:t>Pages </a:t>
            </a:r>
            <a:r>
              <a:rPr lang="en-GB" sz="1600" b="1" dirty="0"/>
              <a:t>shared</a:t>
            </a:r>
            <a:r>
              <a:rPr lang="en-GB" sz="1600" dirty="0"/>
              <a:t> with other processes or </a:t>
            </a:r>
            <a:r>
              <a:rPr lang="en-GB" sz="1600" b="1" dirty="0"/>
              <a:t>private</a:t>
            </a:r>
            <a:r>
              <a:rPr lang="en-GB" sz="1600" dirty="0"/>
              <a:t> to this process</a:t>
            </a:r>
          </a:p>
        </p:txBody>
      </p:sp>
      <p:sp>
        <p:nvSpPr>
          <p:cNvPr id="29747" name="Rectangle 51"/>
          <p:cNvSpPr>
            <a:spLocks noChangeArrowheads="1"/>
          </p:cNvSpPr>
          <p:nvPr/>
        </p:nvSpPr>
        <p:spPr bwMode="auto">
          <a:xfrm>
            <a:off x="4015647" y="2362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vm_flags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48" name="Rectangle 52"/>
          <p:cNvSpPr>
            <a:spLocks noChangeArrowheads="1"/>
          </p:cNvSpPr>
          <p:nvPr/>
        </p:nvSpPr>
        <p:spPr bwMode="auto">
          <a:xfrm>
            <a:off x="4015647" y="41910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vm_flags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29749" name="Rectangle 53"/>
          <p:cNvSpPr>
            <a:spLocks noChangeArrowheads="1"/>
          </p:cNvSpPr>
          <p:nvPr/>
        </p:nvSpPr>
        <p:spPr bwMode="auto">
          <a:xfrm>
            <a:off x="4015647" y="60198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vm_flags</a:t>
            </a:r>
            <a:endParaRPr lang="en-GB" sz="1600" b="1" dirty="0">
              <a:latin typeface="Calibri" pitchFamily="34" charset="0"/>
            </a:endParaRPr>
          </a:p>
        </p:txBody>
      </p:sp>
      <p:cxnSp>
        <p:nvCxnSpPr>
          <p:cNvPr id="63" name="Elbow Connector 62"/>
          <p:cNvCxnSpPr>
            <a:stCxn id="29707" idx="3"/>
          </p:cNvCxnSpPr>
          <p:nvPr/>
        </p:nvCxnSpPr>
        <p:spPr bwMode="auto">
          <a:xfrm flipV="1">
            <a:off x="3253647" y="1676400"/>
            <a:ext cx="758952" cy="876300"/>
          </a:xfrm>
          <a:prstGeom prst="bentConnector3">
            <a:avLst>
              <a:gd name="adj1" fmla="val 50000"/>
            </a:avLst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66" name="Straight Arrow Connector 65"/>
          <p:cNvCxnSpPr>
            <a:stCxn id="29706" idx="3"/>
          </p:cNvCxnSpPr>
          <p:nvPr/>
        </p:nvCxnSpPr>
        <p:spPr bwMode="auto">
          <a:xfrm flipV="1">
            <a:off x="1424847" y="1981200"/>
            <a:ext cx="762000" cy="114300"/>
          </a:xfrm>
          <a:prstGeom prst="straightConnector1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50" name="Text Box 30"/>
          <p:cNvSpPr txBox="1">
            <a:spLocks noChangeArrowheads="1"/>
          </p:cNvSpPr>
          <p:nvPr/>
        </p:nvSpPr>
        <p:spPr bwMode="auto">
          <a:xfrm>
            <a:off x="5257800" y="6436969"/>
            <a:ext cx="3750834" cy="31346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0" dirty="0">
                <a:latin typeface="Calibri" pitchFamily="34" charset="0"/>
              </a:rPr>
              <a:t>Each process has own </a:t>
            </a:r>
            <a:r>
              <a:rPr lang="en-GB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task_struct</a:t>
            </a:r>
            <a:r>
              <a:rPr lang="en-GB" sz="1600" b="0" dirty="0">
                <a:latin typeface="Calibri" pitchFamily="34" charset="0"/>
              </a:rPr>
              <a:t>, </a:t>
            </a:r>
            <a:r>
              <a:rPr lang="en-GB" sz="1600" b="0" dirty="0" err="1">
                <a:latin typeface="Calibri" pitchFamily="34" charset="0"/>
              </a:rPr>
              <a:t>etc</a:t>
            </a:r>
            <a:endParaRPr lang="en-GB" sz="1600" b="0" dirty="0">
              <a:latin typeface="Calibri" pitchFamily="34" charset="0"/>
            </a:endParaRP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512763" y="457200"/>
            <a:ext cx="703103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Linux Page Fault Handling </a:t>
            </a:r>
          </a:p>
        </p:txBody>
      </p:sp>
      <p:grpSp>
        <p:nvGrpSpPr>
          <p:cNvPr id="92" name="Group 91"/>
          <p:cNvGrpSpPr/>
          <p:nvPr/>
        </p:nvGrpSpPr>
        <p:grpSpPr>
          <a:xfrm>
            <a:off x="4343400" y="2895600"/>
            <a:ext cx="838200" cy="534687"/>
            <a:chOff x="4343400" y="2895600"/>
            <a:chExt cx="838200" cy="534687"/>
          </a:xfrm>
        </p:grpSpPr>
        <p:sp>
          <p:nvSpPr>
            <p:cNvPr id="30764" name="Line 44"/>
            <p:cNvSpPr>
              <a:spLocks noChangeShapeType="1"/>
            </p:cNvSpPr>
            <p:nvPr/>
          </p:nvSpPr>
          <p:spPr bwMode="auto">
            <a:xfrm>
              <a:off x="4343400" y="3362325"/>
              <a:ext cx="838200" cy="158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65" name="Text Box 45"/>
            <p:cNvSpPr txBox="1">
              <a:spLocks noChangeArrowheads="1"/>
            </p:cNvSpPr>
            <p:nvPr/>
          </p:nvSpPr>
          <p:spPr bwMode="auto">
            <a:xfrm>
              <a:off x="4479925" y="3124200"/>
              <a:ext cx="568103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read</a:t>
              </a:r>
            </a:p>
          </p:txBody>
        </p:sp>
        <p:sp>
          <p:nvSpPr>
            <p:cNvPr id="30766" name="Oval 46"/>
            <p:cNvSpPr>
              <a:spLocks noChangeArrowheads="1"/>
            </p:cNvSpPr>
            <p:nvPr/>
          </p:nvSpPr>
          <p:spPr bwMode="auto">
            <a:xfrm>
              <a:off x="4648200" y="2895600"/>
              <a:ext cx="304800" cy="3048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9360">
              <a:noFill/>
              <a:miter lim="800000"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9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solidFill>
                    <a:schemeClr val="bg1"/>
                  </a:solidFill>
                  <a:latin typeface="Calibri" pitchFamily="34" charset="0"/>
                </a:rPr>
                <a:t>1</a:t>
              </a:r>
            </a:p>
          </p:txBody>
        </p:sp>
      </p:grpSp>
      <p:grpSp>
        <p:nvGrpSpPr>
          <p:cNvPr id="90" name="Group 89"/>
          <p:cNvGrpSpPr/>
          <p:nvPr/>
        </p:nvGrpSpPr>
        <p:grpSpPr>
          <a:xfrm>
            <a:off x="4343400" y="4880275"/>
            <a:ext cx="838200" cy="606125"/>
            <a:chOff x="4343400" y="4880275"/>
            <a:chExt cx="838200" cy="606125"/>
          </a:xfrm>
        </p:grpSpPr>
        <p:sp>
          <p:nvSpPr>
            <p:cNvPr id="30760" name="Line 40"/>
            <p:cNvSpPr>
              <a:spLocks noChangeShapeType="1"/>
            </p:cNvSpPr>
            <p:nvPr/>
          </p:nvSpPr>
          <p:spPr bwMode="auto">
            <a:xfrm>
              <a:off x="4343400" y="5413675"/>
              <a:ext cx="838200" cy="1588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61" name="Text Box 41"/>
            <p:cNvSpPr txBox="1">
              <a:spLocks noChangeArrowheads="1"/>
            </p:cNvSpPr>
            <p:nvPr/>
          </p:nvSpPr>
          <p:spPr bwMode="auto">
            <a:xfrm>
              <a:off x="4483100" y="5180313"/>
              <a:ext cx="628825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write</a:t>
              </a:r>
            </a:p>
          </p:txBody>
        </p:sp>
        <p:sp>
          <p:nvSpPr>
            <p:cNvPr id="30767" name="Oval 47"/>
            <p:cNvSpPr>
              <a:spLocks noChangeArrowheads="1"/>
            </p:cNvSpPr>
            <p:nvPr/>
          </p:nvSpPr>
          <p:spPr bwMode="auto">
            <a:xfrm>
              <a:off x="4648200" y="4880275"/>
              <a:ext cx="304800" cy="3048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9360">
              <a:noFill/>
              <a:miter lim="800000"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9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chemeClr val="bg1"/>
                  </a:solidFill>
                  <a:latin typeface="Calibri" pitchFamily="34" charset="0"/>
                </a:rPr>
                <a:t>2</a:t>
              </a:r>
            </a:p>
          </p:txBody>
        </p:sp>
      </p:grpSp>
      <p:grpSp>
        <p:nvGrpSpPr>
          <p:cNvPr id="91" name="Group 90"/>
          <p:cNvGrpSpPr/>
          <p:nvPr/>
        </p:nvGrpSpPr>
        <p:grpSpPr>
          <a:xfrm>
            <a:off x="4343400" y="3737275"/>
            <a:ext cx="838200" cy="606125"/>
            <a:chOff x="4343400" y="3737275"/>
            <a:chExt cx="838200" cy="606125"/>
          </a:xfrm>
        </p:grpSpPr>
        <p:sp>
          <p:nvSpPr>
            <p:cNvPr id="30762" name="Line 42"/>
            <p:cNvSpPr>
              <a:spLocks noChangeShapeType="1"/>
            </p:cNvSpPr>
            <p:nvPr/>
          </p:nvSpPr>
          <p:spPr bwMode="auto">
            <a:xfrm>
              <a:off x="4343400" y="4275438"/>
              <a:ext cx="838200" cy="1587"/>
            </a:xfrm>
            <a:prstGeom prst="line">
              <a:avLst/>
            </a:prstGeom>
            <a:noFill/>
            <a:ln w="9360">
              <a:solidFill>
                <a:srgbClr val="000000"/>
              </a:solidFill>
              <a:miter lim="800000"/>
              <a:headEnd type="triangle" w="med" len="med"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0763" name="Text Box 43"/>
            <p:cNvSpPr txBox="1">
              <a:spLocks noChangeArrowheads="1"/>
            </p:cNvSpPr>
            <p:nvPr/>
          </p:nvSpPr>
          <p:spPr bwMode="auto">
            <a:xfrm>
              <a:off x="4479925" y="4037313"/>
              <a:ext cx="568103" cy="306087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</a:rPr>
                <a:t>read</a:t>
              </a:r>
            </a:p>
          </p:txBody>
        </p:sp>
        <p:sp>
          <p:nvSpPr>
            <p:cNvPr id="30768" name="Oval 48"/>
            <p:cNvSpPr>
              <a:spLocks noChangeArrowheads="1"/>
            </p:cNvSpPr>
            <p:nvPr/>
          </p:nvSpPr>
          <p:spPr bwMode="auto">
            <a:xfrm>
              <a:off x="4648200" y="3737275"/>
              <a:ext cx="304800" cy="304800"/>
            </a:xfrm>
            <a:prstGeom prst="ellipse">
              <a:avLst/>
            </a:prstGeom>
            <a:solidFill>
              <a:schemeClr val="bg1">
                <a:lumMod val="50000"/>
              </a:schemeClr>
            </a:solidFill>
            <a:ln w="9360">
              <a:noFill/>
              <a:miter lim="800000"/>
              <a:headEnd/>
              <a:tailEnd/>
            </a:ln>
            <a:effectLst/>
          </p:spPr>
          <p:txBody>
            <a:bodyPr wrap="none" lIns="90360" tIns="44280" rIns="90360" bIns="44280" anchor="ctr"/>
            <a:lstStyle/>
            <a:p>
              <a:pPr algn="ctr">
                <a:lnSpc>
                  <a:spcPct val="88000"/>
                </a:lnSpc>
                <a:spcBef>
                  <a:spcPts val="900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solidFill>
                    <a:schemeClr val="bg1"/>
                  </a:solidFill>
                  <a:latin typeface="Calibri" pitchFamily="34" charset="0"/>
                </a:rPr>
                <a:t>3</a:t>
              </a:r>
            </a:p>
          </p:txBody>
        </p:sp>
      </p:grpSp>
      <p:sp>
        <p:nvSpPr>
          <p:cNvPr id="50" name="Rectangle 1"/>
          <p:cNvSpPr>
            <a:spLocks noChangeArrowheads="1"/>
          </p:cNvSpPr>
          <p:nvPr/>
        </p:nvSpPr>
        <p:spPr bwMode="auto">
          <a:xfrm>
            <a:off x="460375" y="4648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vm_next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1" name="Rectangle 2"/>
          <p:cNvSpPr>
            <a:spLocks noChangeArrowheads="1"/>
          </p:cNvSpPr>
          <p:nvPr/>
        </p:nvSpPr>
        <p:spPr bwMode="auto">
          <a:xfrm>
            <a:off x="460375" y="2819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vm_next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2" name="Text Box 12"/>
          <p:cNvSpPr txBox="1">
            <a:spLocks noChangeArrowheads="1"/>
          </p:cNvSpPr>
          <p:nvPr/>
        </p:nvSpPr>
        <p:spPr bwMode="auto">
          <a:xfrm>
            <a:off x="152400" y="1295400"/>
            <a:ext cx="1519582" cy="3060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vm_area_struct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3" name="Rectangle 13"/>
          <p:cNvSpPr>
            <a:spLocks noChangeArrowheads="1"/>
          </p:cNvSpPr>
          <p:nvPr/>
        </p:nvSpPr>
        <p:spPr bwMode="auto">
          <a:xfrm>
            <a:off x="460375" y="1701800"/>
            <a:ext cx="1066800" cy="1346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4" name="Rectangle 14"/>
          <p:cNvSpPr>
            <a:spLocks noChangeArrowheads="1"/>
          </p:cNvSpPr>
          <p:nvPr/>
        </p:nvSpPr>
        <p:spPr bwMode="auto">
          <a:xfrm>
            <a:off x="460375" y="1676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vm_end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5" name="Rectangle 15"/>
          <p:cNvSpPr>
            <a:spLocks noChangeArrowheads="1"/>
          </p:cNvSpPr>
          <p:nvPr/>
        </p:nvSpPr>
        <p:spPr bwMode="auto">
          <a:xfrm>
            <a:off x="460375" y="21336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vm_prot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6" name="Rectangle 16"/>
          <p:cNvSpPr>
            <a:spLocks noChangeArrowheads="1"/>
          </p:cNvSpPr>
          <p:nvPr/>
        </p:nvSpPr>
        <p:spPr bwMode="auto">
          <a:xfrm>
            <a:off x="460375" y="19050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vm_start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7" name="Rectangle 20"/>
          <p:cNvSpPr>
            <a:spLocks noChangeArrowheads="1"/>
          </p:cNvSpPr>
          <p:nvPr/>
        </p:nvSpPr>
        <p:spPr bwMode="auto">
          <a:xfrm>
            <a:off x="460375" y="3530600"/>
            <a:ext cx="1066800" cy="13462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8" name="Rectangle 21"/>
          <p:cNvSpPr>
            <a:spLocks noChangeArrowheads="1"/>
          </p:cNvSpPr>
          <p:nvPr/>
        </p:nvSpPr>
        <p:spPr bwMode="auto">
          <a:xfrm>
            <a:off x="460375" y="3505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vm_end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59" name="Rectangle 22"/>
          <p:cNvSpPr>
            <a:spLocks noChangeArrowheads="1"/>
          </p:cNvSpPr>
          <p:nvPr/>
        </p:nvSpPr>
        <p:spPr bwMode="auto">
          <a:xfrm>
            <a:off x="460375" y="3962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vm_prot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0" name="Rectangle 23"/>
          <p:cNvSpPr>
            <a:spLocks noChangeArrowheads="1"/>
          </p:cNvSpPr>
          <p:nvPr/>
        </p:nvSpPr>
        <p:spPr bwMode="auto">
          <a:xfrm>
            <a:off x="460375" y="37338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vm_start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1" name="Rectangle 24"/>
          <p:cNvSpPr>
            <a:spLocks noChangeArrowheads="1"/>
          </p:cNvSpPr>
          <p:nvPr/>
        </p:nvSpPr>
        <p:spPr bwMode="auto">
          <a:xfrm>
            <a:off x="460375" y="5359400"/>
            <a:ext cx="1066800" cy="1117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2" name="Rectangle 25"/>
          <p:cNvSpPr>
            <a:spLocks noChangeArrowheads="1"/>
          </p:cNvSpPr>
          <p:nvPr/>
        </p:nvSpPr>
        <p:spPr bwMode="auto">
          <a:xfrm>
            <a:off x="460375" y="53340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vm_end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3" name="Rectangle 26"/>
          <p:cNvSpPr>
            <a:spLocks noChangeArrowheads="1"/>
          </p:cNvSpPr>
          <p:nvPr/>
        </p:nvSpPr>
        <p:spPr bwMode="auto">
          <a:xfrm>
            <a:off x="460375" y="5791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vm_prot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4" name="Rectangle 27"/>
          <p:cNvSpPr>
            <a:spLocks noChangeArrowheads="1"/>
          </p:cNvSpPr>
          <p:nvPr/>
        </p:nvSpPr>
        <p:spPr bwMode="auto">
          <a:xfrm>
            <a:off x="460375" y="62484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vm_next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5" name="Rectangle 28"/>
          <p:cNvSpPr>
            <a:spLocks noChangeArrowheads="1"/>
          </p:cNvSpPr>
          <p:nvPr/>
        </p:nvSpPr>
        <p:spPr bwMode="auto">
          <a:xfrm>
            <a:off x="460375" y="55626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vm_start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66" name="Rectangle 29"/>
          <p:cNvSpPr>
            <a:spLocks noChangeArrowheads="1"/>
          </p:cNvSpPr>
          <p:nvPr/>
        </p:nvSpPr>
        <p:spPr bwMode="auto">
          <a:xfrm>
            <a:off x="2365375" y="1524000"/>
            <a:ext cx="1981200" cy="4800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7" name="Text Box 30"/>
          <p:cNvSpPr txBox="1">
            <a:spLocks noChangeArrowheads="1"/>
          </p:cNvSpPr>
          <p:nvPr/>
        </p:nvSpPr>
        <p:spPr bwMode="auto">
          <a:xfrm>
            <a:off x="2253077" y="1219200"/>
            <a:ext cx="2189845" cy="311024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10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P</a:t>
            </a:r>
            <a:r>
              <a:rPr lang="en-GB" sz="1600" b="1" dirty="0">
                <a:latin typeface="Calibri" pitchFamily="34" charset="0"/>
              </a:rPr>
              <a:t>rocess virtual memory</a:t>
            </a:r>
          </a:p>
        </p:txBody>
      </p:sp>
      <p:sp>
        <p:nvSpPr>
          <p:cNvPr id="68" name="Rectangle 31"/>
          <p:cNvSpPr>
            <a:spLocks noChangeArrowheads="1"/>
          </p:cNvSpPr>
          <p:nvPr/>
        </p:nvSpPr>
        <p:spPr bwMode="auto">
          <a:xfrm>
            <a:off x="2365375" y="4572000"/>
            <a:ext cx="1981200" cy="1143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text</a:t>
            </a:r>
          </a:p>
        </p:txBody>
      </p:sp>
      <p:sp>
        <p:nvSpPr>
          <p:cNvPr id="69" name="Rectangle 32"/>
          <p:cNvSpPr>
            <a:spLocks noChangeArrowheads="1"/>
          </p:cNvSpPr>
          <p:nvPr/>
        </p:nvSpPr>
        <p:spPr bwMode="auto">
          <a:xfrm>
            <a:off x="2365375" y="3810000"/>
            <a:ext cx="1981200" cy="762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data</a:t>
            </a:r>
          </a:p>
        </p:txBody>
      </p:sp>
      <p:sp>
        <p:nvSpPr>
          <p:cNvPr id="70" name="Rectangle 33"/>
          <p:cNvSpPr>
            <a:spLocks noChangeArrowheads="1"/>
          </p:cNvSpPr>
          <p:nvPr/>
        </p:nvSpPr>
        <p:spPr bwMode="auto">
          <a:xfrm>
            <a:off x="2365375" y="2514600"/>
            <a:ext cx="198120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</a:rPr>
              <a:t>shared libraries</a:t>
            </a:r>
          </a:p>
        </p:txBody>
      </p:sp>
      <p:sp>
        <p:nvSpPr>
          <p:cNvPr id="71" name="Line 34"/>
          <p:cNvSpPr>
            <a:spLocks noChangeShapeType="1"/>
          </p:cNvSpPr>
          <p:nvPr/>
        </p:nvSpPr>
        <p:spPr bwMode="auto">
          <a:xfrm>
            <a:off x="1527175" y="1828800"/>
            <a:ext cx="838200" cy="6858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2" name="Line 35"/>
          <p:cNvSpPr>
            <a:spLocks noChangeShapeType="1"/>
          </p:cNvSpPr>
          <p:nvPr/>
        </p:nvSpPr>
        <p:spPr bwMode="auto">
          <a:xfrm>
            <a:off x="1527175" y="2057400"/>
            <a:ext cx="838200" cy="990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3" name="Line 36"/>
          <p:cNvSpPr>
            <a:spLocks noChangeShapeType="1"/>
          </p:cNvSpPr>
          <p:nvPr/>
        </p:nvSpPr>
        <p:spPr bwMode="auto">
          <a:xfrm>
            <a:off x="1527175" y="3657600"/>
            <a:ext cx="838200" cy="152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4" name="Line 37"/>
          <p:cNvSpPr>
            <a:spLocks noChangeShapeType="1"/>
          </p:cNvSpPr>
          <p:nvPr/>
        </p:nvSpPr>
        <p:spPr bwMode="auto">
          <a:xfrm>
            <a:off x="1527175" y="3810000"/>
            <a:ext cx="838200" cy="7620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5" name="Line 38"/>
          <p:cNvSpPr>
            <a:spLocks noChangeShapeType="1"/>
          </p:cNvSpPr>
          <p:nvPr/>
        </p:nvSpPr>
        <p:spPr bwMode="auto">
          <a:xfrm flipV="1">
            <a:off x="1527175" y="4572000"/>
            <a:ext cx="838200" cy="914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6" name="Line 39"/>
          <p:cNvSpPr>
            <a:spLocks noChangeShapeType="1"/>
          </p:cNvSpPr>
          <p:nvPr/>
        </p:nvSpPr>
        <p:spPr bwMode="auto">
          <a:xfrm>
            <a:off x="1527175" y="5638800"/>
            <a:ext cx="838200" cy="762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7" name="Line 40"/>
          <p:cNvSpPr>
            <a:spLocks noChangeShapeType="1"/>
          </p:cNvSpPr>
          <p:nvPr/>
        </p:nvSpPr>
        <p:spPr bwMode="auto">
          <a:xfrm flipH="1">
            <a:off x="230188" y="2971800"/>
            <a:ext cx="231775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8" name="Line 41"/>
          <p:cNvSpPr>
            <a:spLocks noChangeShapeType="1"/>
          </p:cNvSpPr>
          <p:nvPr/>
        </p:nvSpPr>
        <p:spPr bwMode="auto">
          <a:xfrm>
            <a:off x="231775" y="2971800"/>
            <a:ext cx="1588" cy="5334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79" name="Line 42"/>
          <p:cNvSpPr>
            <a:spLocks noChangeShapeType="1"/>
          </p:cNvSpPr>
          <p:nvPr/>
        </p:nvSpPr>
        <p:spPr bwMode="auto">
          <a:xfrm>
            <a:off x="231775" y="3505200"/>
            <a:ext cx="22860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0" name="Line 43"/>
          <p:cNvSpPr>
            <a:spLocks noChangeShapeType="1"/>
          </p:cNvSpPr>
          <p:nvPr/>
        </p:nvSpPr>
        <p:spPr bwMode="auto">
          <a:xfrm flipH="1">
            <a:off x="230188" y="4724400"/>
            <a:ext cx="231775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1" name="Line 44"/>
          <p:cNvSpPr>
            <a:spLocks noChangeShapeType="1"/>
          </p:cNvSpPr>
          <p:nvPr/>
        </p:nvSpPr>
        <p:spPr bwMode="auto">
          <a:xfrm>
            <a:off x="231775" y="4724400"/>
            <a:ext cx="1588" cy="6096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2" name="Line 45"/>
          <p:cNvSpPr>
            <a:spLocks noChangeShapeType="1"/>
          </p:cNvSpPr>
          <p:nvPr/>
        </p:nvSpPr>
        <p:spPr bwMode="auto">
          <a:xfrm>
            <a:off x="231775" y="5334000"/>
            <a:ext cx="22860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3" name="Rectangle 51"/>
          <p:cNvSpPr>
            <a:spLocks noChangeArrowheads="1"/>
          </p:cNvSpPr>
          <p:nvPr/>
        </p:nvSpPr>
        <p:spPr bwMode="auto">
          <a:xfrm>
            <a:off x="460375" y="23622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vm_flags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84" name="Rectangle 52"/>
          <p:cNvSpPr>
            <a:spLocks noChangeArrowheads="1"/>
          </p:cNvSpPr>
          <p:nvPr/>
        </p:nvSpPr>
        <p:spPr bwMode="auto">
          <a:xfrm>
            <a:off x="460375" y="41910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vm_flags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85" name="Rectangle 53"/>
          <p:cNvSpPr>
            <a:spLocks noChangeArrowheads="1"/>
          </p:cNvSpPr>
          <p:nvPr/>
        </p:nvSpPr>
        <p:spPr bwMode="auto">
          <a:xfrm>
            <a:off x="460375" y="6019800"/>
            <a:ext cx="1066800" cy="228600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6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 err="1">
                <a:latin typeface="Calibri" pitchFamily="34" charset="0"/>
              </a:rPr>
              <a:t>vm_flags</a:t>
            </a:r>
            <a:endParaRPr lang="en-GB" sz="1600" b="1" dirty="0">
              <a:latin typeface="Calibri" pitchFamily="34" charset="0"/>
            </a:endParaRPr>
          </a:p>
        </p:txBody>
      </p:sp>
      <p:sp>
        <p:nvSpPr>
          <p:cNvPr id="86" name="TextBox 85"/>
          <p:cNvSpPr txBox="1"/>
          <p:nvPr/>
        </p:nvSpPr>
        <p:spPr>
          <a:xfrm>
            <a:off x="5528573" y="2971800"/>
            <a:ext cx="29931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990000"/>
                </a:solidFill>
                <a:latin typeface="+mj-lt"/>
              </a:rPr>
              <a:t>Segmentation fault:</a:t>
            </a:r>
          </a:p>
          <a:p>
            <a:r>
              <a:rPr lang="en-US" sz="1800" dirty="0">
                <a:latin typeface="+mj-lt"/>
              </a:rPr>
              <a:t>accessing a non-existing page</a:t>
            </a:r>
          </a:p>
        </p:txBody>
      </p:sp>
      <p:sp>
        <p:nvSpPr>
          <p:cNvPr id="87" name="TextBox 86"/>
          <p:cNvSpPr txBox="1"/>
          <p:nvPr/>
        </p:nvSpPr>
        <p:spPr>
          <a:xfrm>
            <a:off x="5528573" y="4050268"/>
            <a:ext cx="19104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990000"/>
                </a:solidFill>
                <a:latin typeface="Calibri" pitchFamily="34" charset="0"/>
              </a:rPr>
              <a:t>Normal page fault</a:t>
            </a:r>
          </a:p>
        </p:txBody>
      </p:sp>
      <p:sp>
        <p:nvSpPr>
          <p:cNvPr id="88" name="TextBox 87"/>
          <p:cNvSpPr txBox="1"/>
          <p:nvPr/>
        </p:nvSpPr>
        <p:spPr>
          <a:xfrm>
            <a:off x="5528573" y="4876800"/>
            <a:ext cx="338682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solidFill>
                  <a:srgbClr val="990000"/>
                </a:solidFill>
                <a:latin typeface="Calibri" pitchFamily="34" charset="0"/>
              </a:rPr>
              <a:t>Protection exception:</a:t>
            </a:r>
          </a:p>
          <a:p>
            <a:r>
              <a:rPr lang="en-US" sz="1800" dirty="0">
                <a:latin typeface="Calibri" pitchFamily="34" charset="0"/>
              </a:rPr>
              <a:t>e.g., violating permission by writing to a read-only page (Linux reports as Segmentation fault)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6" grpId="0"/>
      <p:bldP spid="87" grpId="0"/>
      <p:bldP spid="8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</a:rPr>
              <a:t>Simple memory system example</a:t>
            </a:r>
          </a:p>
          <a:p>
            <a:r>
              <a:rPr lang="en-US" dirty="0">
                <a:solidFill>
                  <a:srgbClr val="7F7F7F"/>
                </a:solidFill>
              </a:rPr>
              <a:t>Case study: Core i7/Linux memory system</a:t>
            </a:r>
          </a:p>
          <a:p>
            <a:r>
              <a:rPr lang="en-US" dirty="0">
                <a:solidFill>
                  <a:srgbClr val="000000"/>
                </a:solidFill>
              </a:rPr>
              <a:t>Memory mapping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1"/>
          <p:cNvSpPr>
            <a:spLocks noGrp="1" noChangeArrowheads="1"/>
          </p:cNvSpPr>
          <p:nvPr>
            <p:ph type="title"/>
          </p:nvPr>
        </p:nvSpPr>
        <p:spPr>
          <a:xfrm>
            <a:off x="298361" y="360362"/>
            <a:ext cx="8693239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Review: Virtual Memory &amp; Physical Memory</a:t>
            </a:r>
          </a:p>
        </p:txBody>
      </p:sp>
      <p:sp>
        <p:nvSpPr>
          <p:cNvPr id="14339" name="Rectangle 3"/>
          <p:cNvSpPr>
            <a:spLocks noChangeArrowheads="1"/>
          </p:cNvSpPr>
          <p:nvPr/>
        </p:nvSpPr>
        <p:spPr bwMode="auto">
          <a:xfrm>
            <a:off x="3246852" y="35337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246852" y="37623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3246852" y="33051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2" name="Rectangle 6"/>
          <p:cNvSpPr>
            <a:spLocks noChangeArrowheads="1"/>
          </p:cNvSpPr>
          <p:nvPr/>
        </p:nvSpPr>
        <p:spPr bwMode="auto">
          <a:xfrm>
            <a:off x="3246852" y="2162175"/>
            <a:ext cx="1600200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null</a:t>
            </a:r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3246852" y="23907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4" name="Rectangle 8"/>
          <p:cNvSpPr>
            <a:spLocks noChangeArrowheads="1"/>
          </p:cNvSpPr>
          <p:nvPr/>
        </p:nvSpPr>
        <p:spPr bwMode="auto">
          <a:xfrm>
            <a:off x="3246852" y="26193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3246852" y="2847975"/>
            <a:ext cx="1600200" cy="2286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6" name="Rectangle 10"/>
          <p:cNvSpPr>
            <a:spLocks noChangeArrowheads="1"/>
          </p:cNvSpPr>
          <p:nvPr/>
        </p:nvSpPr>
        <p:spPr bwMode="auto">
          <a:xfrm>
            <a:off x="3246852" y="3076575"/>
            <a:ext cx="1600200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47" name="Text Box 11"/>
          <p:cNvSpPr txBox="1">
            <a:spLocks noChangeArrowheads="1"/>
          </p:cNvSpPr>
          <p:nvPr/>
        </p:nvSpPr>
        <p:spPr bwMode="auto">
          <a:xfrm>
            <a:off x="3199583" y="4032161"/>
            <a:ext cx="1690688" cy="812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Memory resident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rgbClr val="FF0000"/>
                </a:solidFill>
                <a:latin typeface="Calibri" pitchFamily="34" charset="0"/>
              </a:rPr>
              <a:t>page table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8" name="Text Box 12"/>
          <p:cNvSpPr txBox="1">
            <a:spLocks noChangeArrowheads="1"/>
          </p:cNvSpPr>
          <p:nvPr/>
        </p:nvSpPr>
        <p:spPr bwMode="auto">
          <a:xfrm>
            <a:off x="6474240" y="1219200"/>
            <a:ext cx="1627153" cy="57708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(DRAM)</a:t>
            </a:r>
          </a:p>
        </p:txBody>
      </p:sp>
      <p:sp>
        <p:nvSpPr>
          <p:cNvPr id="14349" name="Rectangle 13"/>
          <p:cNvSpPr>
            <a:spLocks noChangeArrowheads="1"/>
          </p:cNvSpPr>
          <p:nvPr/>
        </p:nvSpPr>
        <p:spPr bwMode="auto">
          <a:xfrm>
            <a:off x="6591715" y="2257692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7</a:t>
            </a: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6591715" y="2466975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4</a:t>
            </a:r>
          </a:p>
        </p:txBody>
      </p:sp>
      <p:sp>
        <p:nvSpPr>
          <p:cNvPr id="14351" name="Line 15"/>
          <p:cNvSpPr>
            <a:spLocks noChangeShapeType="1"/>
          </p:cNvSpPr>
          <p:nvPr/>
        </p:nvSpPr>
        <p:spPr bwMode="auto">
          <a:xfrm>
            <a:off x="4072352" y="3654425"/>
            <a:ext cx="2527300" cy="1450975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2" name="Line 16"/>
          <p:cNvSpPr>
            <a:spLocks noChangeShapeType="1"/>
          </p:cNvSpPr>
          <p:nvPr/>
        </p:nvSpPr>
        <p:spPr bwMode="auto">
          <a:xfrm flipV="1">
            <a:off x="4072352" y="2284413"/>
            <a:ext cx="2527300" cy="16129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3" name="Line 17"/>
          <p:cNvSpPr>
            <a:spLocks noChangeShapeType="1"/>
          </p:cNvSpPr>
          <p:nvPr/>
        </p:nvSpPr>
        <p:spPr bwMode="auto">
          <a:xfrm flipV="1">
            <a:off x="4097752" y="2055813"/>
            <a:ext cx="2501900" cy="6985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4" name="Line 18"/>
          <p:cNvSpPr>
            <a:spLocks noChangeShapeType="1"/>
          </p:cNvSpPr>
          <p:nvPr/>
        </p:nvSpPr>
        <p:spPr bwMode="auto">
          <a:xfrm flipV="1">
            <a:off x="4046952" y="1827213"/>
            <a:ext cx="2552700" cy="701675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55" name="Text Box 19"/>
          <p:cNvSpPr txBox="1">
            <a:spLocks noChangeArrowheads="1"/>
          </p:cNvSpPr>
          <p:nvPr/>
        </p:nvSpPr>
        <p:spPr bwMode="auto">
          <a:xfrm>
            <a:off x="6526627" y="3216275"/>
            <a:ext cx="1541463" cy="57308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Virtual memory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(disk)</a:t>
            </a:r>
          </a:p>
        </p:txBody>
      </p:sp>
      <p:sp>
        <p:nvSpPr>
          <p:cNvPr id="14356" name="Rectangle 20"/>
          <p:cNvSpPr>
            <a:spLocks noChangeArrowheads="1"/>
          </p:cNvSpPr>
          <p:nvPr/>
        </p:nvSpPr>
        <p:spPr bwMode="auto">
          <a:xfrm>
            <a:off x="2942052" y="3533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7" name="Rectangle 21"/>
          <p:cNvSpPr>
            <a:spLocks noChangeArrowheads="1"/>
          </p:cNvSpPr>
          <p:nvPr/>
        </p:nvSpPr>
        <p:spPr bwMode="auto">
          <a:xfrm>
            <a:off x="2942052" y="3762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8" name="Rectangle 22"/>
          <p:cNvSpPr>
            <a:spLocks noChangeArrowheads="1"/>
          </p:cNvSpPr>
          <p:nvPr/>
        </p:nvSpPr>
        <p:spPr bwMode="auto">
          <a:xfrm>
            <a:off x="2942052" y="3305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59" name="Rectangle 23"/>
          <p:cNvSpPr>
            <a:spLocks noChangeArrowheads="1"/>
          </p:cNvSpPr>
          <p:nvPr/>
        </p:nvSpPr>
        <p:spPr bwMode="auto">
          <a:xfrm>
            <a:off x="2942052" y="21621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0" name="Rectangle 24"/>
          <p:cNvSpPr>
            <a:spLocks noChangeArrowheads="1"/>
          </p:cNvSpPr>
          <p:nvPr/>
        </p:nvSpPr>
        <p:spPr bwMode="auto">
          <a:xfrm>
            <a:off x="2942052" y="23907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1" name="Rectangle 25"/>
          <p:cNvSpPr>
            <a:spLocks noChangeArrowheads="1"/>
          </p:cNvSpPr>
          <p:nvPr/>
        </p:nvSpPr>
        <p:spPr bwMode="auto">
          <a:xfrm>
            <a:off x="2942052" y="26193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2942052" y="28479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3" name="Rectangle 27"/>
          <p:cNvSpPr>
            <a:spLocks noChangeArrowheads="1"/>
          </p:cNvSpPr>
          <p:nvPr/>
        </p:nvSpPr>
        <p:spPr bwMode="auto">
          <a:xfrm>
            <a:off x="2942052" y="3076575"/>
            <a:ext cx="304800" cy="228600"/>
          </a:xfrm>
          <a:prstGeom prst="rect">
            <a:avLst/>
          </a:prstGeom>
          <a:noFill/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64" name="Text Box 28"/>
          <p:cNvSpPr txBox="1">
            <a:spLocks noChangeArrowheads="1"/>
          </p:cNvSpPr>
          <p:nvPr/>
        </p:nvSpPr>
        <p:spPr bwMode="auto">
          <a:xfrm>
            <a:off x="2713452" y="1857375"/>
            <a:ext cx="685800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Valid</a:t>
            </a:r>
          </a:p>
        </p:txBody>
      </p:sp>
      <p:sp>
        <p:nvSpPr>
          <p:cNvPr id="14365" name="Text Box 29"/>
          <p:cNvSpPr txBox="1">
            <a:spLocks noChangeArrowheads="1"/>
          </p:cNvSpPr>
          <p:nvPr/>
        </p:nvSpPr>
        <p:spPr bwMode="auto">
          <a:xfrm>
            <a:off x="2950079" y="2132013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6" name="Text Box 30"/>
          <p:cNvSpPr txBox="1">
            <a:spLocks noChangeArrowheads="1"/>
          </p:cNvSpPr>
          <p:nvPr/>
        </p:nvSpPr>
        <p:spPr bwMode="auto">
          <a:xfrm>
            <a:off x="2950872" y="2364922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7" name="Text Box 31"/>
          <p:cNvSpPr txBox="1">
            <a:spLocks noChangeArrowheads="1"/>
          </p:cNvSpPr>
          <p:nvPr/>
        </p:nvSpPr>
        <p:spPr bwMode="auto">
          <a:xfrm>
            <a:off x="2950079" y="2830740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68" name="Text Box 32"/>
          <p:cNvSpPr txBox="1">
            <a:spLocks noChangeArrowheads="1"/>
          </p:cNvSpPr>
          <p:nvPr/>
        </p:nvSpPr>
        <p:spPr bwMode="auto">
          <a:xfrm>
            <a:off x="2950872" y="3037893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69" name="Text Box 33"/>
          <p:cNvSpPr txBox="1">
            <a:spLocks noChangeArrowheads="1"/>
          </p:cNvSpPr>
          <p:nvPr/>
        </p:nvSpPr>
        <p:spPr bwMode="auto">
          <a:xfrm>
            <a:off x="2950079" y="327724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0" name="Text Box 34"/>
          <p:cNvSpPr txBox="1">
            <a:spLocks noChangeArrowheads="1"/>
          </p:cNvSpPr>
          <p:nvPr/>
        </p:nvSpPr>
        <p:spPr bwMode="auto">
          <a:xfrm>
            <a:off x="2950872" y="3736619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1" name="Text Box 35"/>
          <p:cNvSpPr txBox="1">
            <a:spLocks noChangeArrowheads="1"/>
          </p:cNvSpPr>
          <p:nvPr/>
        </p:nvSpPr>
        <p:spPr bwMode="auto">
          <a:xfrm>
            <a:off x="2950079" y="3503711"/>
            <a:ext cx="280987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0</a:t>
            </a:r>
          </a:p>
        </p:txBody>
      </p:sp>
      <p:sp>
        <p:nvSpPr>
          <p:cNvPr id="14372" name="Text Box 36"/>
          <p:cNvSpPr txBox="1">
            <a:spLocks noChangeArrowheads="1"/>
          </p:cNvSpPr>
          <p:nvPr/>
        </p:nvSpPr>
        <p:spPr bwMode="auto">
          <a:xfrm>
            <a:off x="2950872" y="2597831"/>
            <a:ext cx="279400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1</a:t>
            </a:r>
          </a:p>
        </p:txBody>
      </p:sp>
      <p:sp>
        <p:nvSpPr>
          <p:cNvPr id="14373" name="Text Box 37"/>
          <p:cNvSpPr txBox="1">
            <a:spLocks noChangeArrowheads="1"/>
          </p:cNvSpPr>
          <p:nvPr/>
        </p:nvSpPr>
        <p:spPr bwMode="auto">
          <a:xfrm>
            <a:off x="3313527" y="1368425"/>
            <a:ext cx="1339126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Physical page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number or 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i="1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disk address</a:t>
            </a:r>
          </a:p>
        </p:txBody>
      </p:sp>
      <p:sp>
        <p:nvSpPr>
          <p:cNvPr id="14374" name="Text Box 38"/>
          <p:cNvSpPr txBox="1">
            <a:spLocks noChangeArrowheads="1"/>
          </p:cNvSpPr>
          <p:nvPr/>
        </p:nvSpPr>
        <p:spPr bwMode="auto">
          <a:xfrm>
            <a:off x="2335449" y="20969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0</a:t>
            </a:r>
          </a:p>
        </p:txBody>
      </p:sp>
      <p:sp>
        <p:nvSpPr>
          <p:cNvPr id="14375" name="Text Box 39"/>
          <p:cNvSpPr txBox="1">
            <a:spLocks noChangeArrowheads="1"/>
          </p:cNvSpPr>
          <p:nvPr/>
        </p:nvSpPr>
        <p:spPr bwMode="auto">
          <a:xfrm>
            <a:off x="2332274" y="3709810"/>
            <a:ext cx="641243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PTE 7</a:t>
            </a:r>
          </a:p>
        </p:txBody>
      </p:sp>
      <p:sp>
        <p:nvSpPr>
          <p:cNvPr id="14376" name="Text Box 40"/>
          <p:cNvSpPr txBox="1">
            <a:spLocks noChangeArrowheads="1"/>
          </p:cNvSpPr>
          <p:nvPr/>
        </p:nvSpPr>
        <p:spPr bwMode="auto">
          <a:xfrm>
            <a:off x="7956965" y="17668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0</a:t>
            </a:r>
          </a:p>
        </p:txBody>
      </p:sp>
      <p:sp>
        <p:nvSpPr>
          <p:cNvPr id="14377" name="Rectangle 41"/>
          <p:cNvSpPr>
            <a:spLocks noChangeArrowheads="1"/>
          </p:cNvSpPr>
          <p:nvPr/>
        </p:nvSpPr>
        <p:spPr bwMode="auto">
          <a:xfrm>
            <a:off x="6591715" y="20320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2</a:t>
            </a:r>
          </a:p>
        </p:txBody>
      </p:sp>
      <p:sp>
        <p:nvSpPr>
          <p:cNvPr id="14378" name="Rectangle 42"/>
          <p:cNvSpPr>
            <a:spLocks noChangeArrowheads="1"/>
          </p:cNvSpPr>
          <p:nvPr/>
        </p:nvSpPr>
        <p:spPr bwMode="auto">
          <a:xfrm>
            <a:off x="6591715" y="1803400"/>
            <a:ext cx="1379537" cy="22860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VP 1</a:t>
            </a:r>
          </a:p>
        </p:txBody>
      </p:sp>
      <p:sp>
        <p:nvSpPr>
          <p:cNvPr id="14379" name="Oval 43"/>
          <p:cNvSpPr>
            <a:spLocks noChangeArrowheads="1"/>
          </p:cNvSpPr>
          <p:nvPr/>
        </p:nvSpPr>
        <p:spPr bwMode="auto">
          <a:xfrm>
            <a:off x="4021552" y="38608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0" name="Oval 44"/>
          <p:cNvSpPr>
            <a:spLocks noChangeArrowheads="1"/>
          </p:cNvSpPr>
          <p:nvPr/>
        </p:nvSpPr>
        <p:spPr bwMode="auto">
          <a:xfrm>
            <a:off x="4021552" y="3632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1" name="Oval 45"/>
          <p:cNvSpPr>
            <a:spLocks noChangeArrowheads="1"/>
          </p:cNvSpPr>
          <p:nvPr/>
        </p:nvSpPr>
        <p:spPr bwMode="auto">
          <a:xfrm>
            <a:off x="4021552" y="27241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2" name="Oval 46"/>
          <p:cNvSpPr>
            <a:spLocks noChangeArrowheads="1"/>
          </p:cNvSpPr>
          <p:nvPr/>
        </p:nvSpPr>
        <p:spPr bwMode="auto">
          <a:xfrm>
            <a:off x="4021552" y="248920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83" name="Text Box 47"/>
          <p:cNvSpPr txBox="1">
            <a:spLocks noChangeArrowheads="1"/>
          </p:cNvSpPr>
          <p:nvPr/>
        </p:nvSpPr>
        <p:spPr bwMode="auto">
          <a:xfrm>
            <a:off x="7969665" y="2427288"/>
            <a:ext cx="550448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Calibri" pitchFamily="34" charset="0"/>
              </a:rPr>
              <a:t>PP 3</a:t>
            </a:r>
          </a:p>
        </p:txBody>
      </p:sp>
      <p:sp>
        <p:nvSpPr>
          <p:cNvPr id="14384" name="Rectangle 48"/>
          <p:cNvSpPr>
            <a:spLocks noChangeArrowheads="1"/>
          </p:cNvSpPr>
          <p:nvPr/>
        </p:nvSpPr>
        <p:spPr bwMode="auto">
          <a:xfrm>
            <a:off x="6599652" y="384492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1</a:t>
            </a:r>
          </a:p>
        </p:txBody>
      </p:sp>
      <p:sp>
        <p:nvSpPr>
          <p:cNvPr id="14385" name="Rectangle 49"/>
          <p:cNvSpPr>
            <a:spLocks noChangeArrowheads="1"/>
          </p:cNvSpPr>
          <p:nvPr/>
        </p:nvSpPr>
        <p:spPr bwMode="auto">
          <a:xfrm>
            <a:off x="6599652" y="415544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2</a:t>
            </a:r>
          </a:p>
        </p:txBody>
      </p:sp>
      <p:sp>
        <p:nvSpPr>
          <p:cNvPr id="14386" name="Rectangle 50"/>
          <p:cNvSpPr>
            <a:spLocks noChangeArrowheads="1"/>
          </p:cNvSpPr>
          <p:nvPr/>
        </p:nvSpPr>
        <p:spPr bwMode="auto">
          <a:xfrm>
            <a:off x="6599652" y="477647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4</a:t>
            </a:r>
          </a:p>
        </p:txBody>
      </p:sp>
      <p:sp>
        <p:nvSpPr>
          <p:cNvPr id="14387" name="Rectangle 51"/>
          <p:cNvSpPr>
            <a:spLocks noChangeArrowheads="1"/>
          </p:cNvSpPr>
          <p:nvPr/>
        </p:nvSpPr>
        <p:spPr bwMode="auto">
          <a:xfrm>
            <a:off x="6599652" y="508698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6</a:t>
            </a:r>
          </a:p>
        </p:txBody>
      </p:sp>
      <p:sp>
        <p:nvSpPr>
          <p:cNvPr id="14388" name="Rectangle 52"/>
          <p:cNvSpPr>
            <a:spLocks noChangeArrowheads="1"/>
          </p:cNvSpPr>
          <p:nvPr/>
        </p:nvSpPr>
        <p:spPr bwMode="auto">
          <a:xfrm>
            <a:off x="6599652" y="5397500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7</a:t>
            </a:r>
          </a:p>
        </p:txBody>
      </p:sp>
      <p:sp>
        <p:nvSpPr>
          <p:cNvPr id="14389" name="Oval 53"/>
          <p:cNvSpPr>
            <a:spLocks noChangeArrowheads="1"/>
          </p:cNvSpPr>
          <p:nvPr/>
        </p:nvSpPr>
        <p:spPr bwMode="auto">
          <a:xfrm>
            <a:off x="4021552" y="2933344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0" name="Line 54"/>
          <p:cNvSpPr>
            <a:spLocks noChangeShapeType="1"/>
          </p:cNvSpPr>
          <p:nvPr/>
        </p:nvSpPr>
        <p:spPr bwMode="auto">
          <a:xfrm>
            <a:off x="4034252" y="2978061"/>
            <a:ext cx="2565400" cy="1511300"/>
          </a:xfrm>
          <a:prstGeom prst="line">
            <a:avLst/>
          </a:prstGeom>
          <a:noFill/>
          <a:ln w="19080">
            <a:solidFill>
              <a:srgbClr val="000066"/>
            </a:solidFill>
            <a:prstDash val="dash"/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1" name="Oval 55"/>
          <p:cNvSpPr>
            <a:spLocks noChangeArrowheads="1"/>
          </p:cNvSpPr>
          <p:nvPr/>
        </p:nvSpPr>
        <p:spPr bwMode="auto">
          <a:xfrm>
            <a:off x="4021552" y="3143250"/>
            <a:ext cx="76200" cy="76200"/>
          </a:xfrm>
          <a:prstGeom prst="ellipse">
            <a:avLst/>
          </a:prstGeom>
          <a:solidFill>
            <a:srgbClr val="000066"/>
          </a:solidFill>
          <a:ln w="1260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392" name="Line 56"/>
          <p:cNvSpPr>
            <a:spLocks noChangeShapeType="1"/>
          </p:cNvSpPr>
          <p:nvPr/>
        </p:nvSpPr>
        <p:spPr bwMode="auto">
          <a:xfrm flipV="1">
            <a:off x="4066002" y="2500313"/>
            <a:ext cx="2533650" cy="673100"/>
          </a:xfrm>
          <a:prstGeom prst="line">
            <a:avLst/>
          </a:prstGeom>
          <a:noFill/>
          <a:ln w="1908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4393" name="Rectangle 57"/>
          <p:cNvSpPr>
            <a:spLocks noChangeArrowheads="1"/>
          </p:cNvSpPr>
          <p:nvPr/>
        </p:nvSpPr>
        <p:spPr bwMode="auto">
          <a:xfrm>
            <a:off x="6599652" y="4465955"/>
            <a:ext cx="1379538" cy="228600"/>
          </a:xfrm>
          <a:prstGeom prst="rect">
            <a:avLst/>
          </a:prstGeom>
          <a:solidFill>
            <a:srgbClr val="FFFFFF"/>
          </a:solidFill>
          <a:ln w="1908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rgbClr val="000066"/>
                </a:solidFill>
                <a:latin typeface="Calibri" pitchFamily="34" charset="0"/>
              </a:rPr>
              <a:t>VP 3</a:t>
            </a:r>
          </a:p>
        </p:txBody>
      </p:sp>
      <p:sp>
        <p:nvSpPr>
          <p:cNvPr id="59" name="Rectangle 58"/>
          <p:cNvSpPr/>
          <p:nvPr/>
        </p:nvSpPr>
        <p:spPr bwMode="auto">
          <a:xfrm>
            <a:off x="442913" y="1524000"/>
            <a:ext cx="1600200" cy="24288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Virtual address</a:t>
            </a:r>
          </a:p>
        </p:txBody>
      </p:sp>
      <p:cxnSp>
        <p:nvCxnSpPr>
          <p:cNvPr id="61" name="Shape 60"/>
          <p:cNvCxnSpPr>
            <a:stCxn id="59" idx="2"/>
            <a:endCxn id="14372" idx="1"/>
          </p:cNvCxnSpPr>
          <p:nvPr/>
        </p:nvCxnSpPr>
        <p:spPr bwMode="auto">
          <a:xfrm rot="16200000" flipH="1">
            <a:off x="1605271" y="1404629"/>
            <a:ext cx="983343" cy="1707859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62" name="Rectangle 2"/>
          <p:cNvSpPr txBox="1">
            <a:spLocks noChangeArrowheads="1"/>
          </p:cNvSpPr>
          <p:nvPr/>
        </p:nvSpPr>
        <p:spPr bwMode="auto">
          <a:xfrm>
            <a:off x="200026" y="5791200"/>
            <a:ext cx="8307387" cy="8746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kern="0" dirty="0"/>
              <a:t>A </a:t>
            </a:r>
            <a:r>
              <a:rPr lang="en-GB" i="1" kern="0" dirty="0">
                <a:solidFill>
                  <a:srgbClr val="C00000"/>
                </a:solidFill>
              </a:rPr>
              <a:t>page table </a:t>
            </a:r>
            <a:r>
              <a:rPr lang="en-GB" kern="0" dirty="0"/>
              <a:t>contains page table entries (PTEs) that map virtual pages to physical pages.</a:t>
            </a:r>
          </a:p>
        </p:txBody>
      </p:sp>
    </p:spTree>
    <p:extLst>
      <p:ext uri="{BB962C8B-B14F-4D97-AF65-F5344CB8AC3E}">
        <p14:creationId xmlns:p14="http://schemas.microsoft.com/office/powerpoint/2010/main" val="215993679"/>
      </p:ext>
    </p:extLst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85763" y="493713"/>
            <a:ext cx="555783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Memory Mapping</a:t>
            </a:r>
          </a:p>
        </p:txBody>
      </p:sp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87880" y="1220788"/>
            <a:ext cx="8527520" cy="5224462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VM areas initialized by associating them with disk objects.</a:t>
            </a:r>
            <a:endParaRPr lang="en-GB" dirty="0">
              <a:effectLst/>
            </a:endParaRP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Called </a:t>
            </a:r>
            <a:r>
              <a:rPr lang="en-GB" b="1" i="1" dirty="0">
                <a:solidFill>
                  <a:srgbClr val="990000"/>
                </a:solidFill>
              </a:rPr>
              <a:t>memory mapping</a:t>
            </a:r>
            <a:endParaRPr lang="en-GB" i="1" dirty="0">
              <a:solidFill>
                <a:srgbClr val="990000"/>
              </a:solidFill>
            </a:endParaRP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Area can be </a:t>
            </a:r>
            <a:r>
              <a:rPr lang="en-GB" i="1" dirty="0"/>
              <a:t>backed by </a:t>
            </a:r>
            <a:r>
              <a:rPr lang="en-GB" dirty="0"/>
              <a:t>(i.e., get its initial values from) :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990000"/>
                </a:solidFill>
              </a:rPr>
              <a:t>Regular file</a:t>
            </a:r>
            <a:r>
              <a:rPr lang="en-GB" b="1" dirty="0"/>
              <a:t> </a:t>
            </a:r>
            <a:r>
              <a:rPr lang="en-GB" dirty="0"/>
              <a:t>on disk (e.g., an executable object file)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Initial page bytes come from a section of a file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i="1" dirty="0">
                <a:solidFill>
                  <a:srgbClr val="990000"/>
                </a:solidFill>
              </a:rPr>
              <a:t>Anonymous file </a:t>
            </a:r>
            <a:r>
              <a:rPr lang="en-GB" dirty="0"/>
              <a:t>(e.g., nothing)</a:t>
            </a:r>
            <a:endParaRPr lang="en-GB" i="1" dirty="0"/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First fault will allocate a physical page full of 0's (</a:t>
            </a:r>
            <a:r>
              <a:rPr lang="en-GB" b="1" i="1" dirty="0">
                <a:solidFill>
                  <a:srgbClr val="990000"/>
                </a:solidFill>
              </a:rPr>
              <a:t>demand-zero page</a:t>
            </a:r>
            <a:r>
              <a:rPr lang="en-GB" dirty="0"/>
              <a:t>)</a:t>
            </a:r>
          </a:p>
          <a:p>
            <a:pPr lvl="2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Once the page is written to (</a:t>
            </a:r>
            <a:r>
              <a:rPr lang="en-GB" b="1" i="1" dirty="0">
                <a:solidFill>
                  <a:srgbClr val="990000"/>
                </a:solidFill>
              </a:rPr>
              <a:t>dirtied</a:t>
            </a:r>
            <a:r>
              <a:rPr lang="en-GB" dirty="0"/>
              <a:t>), it is like any other page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Dirty pages are copied back and forth between memory and a special </a:t>
            </a:r>
            <a:r>
              <a:rPr lang="en-GB" i="1" dirty="0">
                <a:solidFill>
                  <a:srgbClr val="990000"/>
                </a:solidFill>
              </a:rPr>
              <a:t>swap file</a:t>
            </a:r>
            <a:r>
              <a:rPr lang="en-GB" dirty="0"/>
              <a:t>.</a:t>
            </a:r>
            <a:endParaRPr lang="en-GB" i="1" dirty="0">
              <a:solidFill>
                <a:srgbClr val="990000"/>
              </a:solidFill>
            </a:endParaRP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</p:txBody>
      </p:sp>
    </p:spTree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1"/>
          <p:cNvSpPr>
            <a:spLocks noGrp="1" noChangeArrowheads="1"/>
          </p:cNvSpPr>
          <p:nvPr>
            <p:ph type="title"/>
          </p:nvPr>
        </p:nvSpPr>
        <p:spPr>
          <a:xfrm>
            <a:off x="254000" y="418065"/>
            <a:ext cx="8813799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Review: Memory Management &amp; Protection </a:t>
            </a:r>
          </a:p>
        </p:txBody>
      </p:sp>
      <p:sp>
        <p:nvSpPr>
          <p:cNvPr id="215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28600" y="1219200"/>
            <a:ext cx="8763000" cy="838200"/>
          </a:xfrm>
          <a:ln/>
        </p:spPr>
        <p:txBody>
          <a:bodyPr/>
          <a:lstStyle/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dirty="0"/>
              <a:t>Code and data can be isolated or shared among processes</a:t>
            </a: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993775" y="2460486"/>
            <a:ext cx="1368425" cy="1169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 Space for Process 1:</a:t>
            </a:r>
          </a:p>
        </p:txBody>
      </p:sp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6731356" y="2434562"/>
            <a:ext cx="1066800" cy="11753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Space (DRAM)</a:t>
            </a:r>
          </a:p>
        </p:txBody>
      </p:sp>
      <p:sp>
        <p:nvSpPr>
          <p:cNvPr id="21528" name="Rectangle 24"/>
          <p:cNvSpPr>
            <a:spLocks noChangeArrowheads="1"/>
          </p:cNvSpPr>
          <p:nvPr/>
        </p:nvSpPr>
        <p:spPr bwMode="auto">
          <a:xfrm>
            <a:off x="2359919" y="2384286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21530" name="Rectangle 26"/>
          <p:cNvSpPr>
            <a:spLocks noChangeArrowheads="1"/>
          </p:cNvSpPr>
          <p:nvPr/>
        </p:nvSpPr>
        <p:spPr bwMode="auto">
          <a:xfrm>
            <a:off x="2192338" y="3683913"/>
            <a:ext cx="446981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N-1</a:t>
            </a:r>
          </a:p>
        </p:txBody>
      </p:sp>
      <p:sp>
        <p:nvSpPr>
          <p:cNvPr id="21541" name="Rectangle 37"/>
          <p:cNvSpPr>
            <a:spLocks noChangeArrowheads="1"/>
          </p:cNvSpPr>
          <p:nvPr/>
        </p:nvSpPr>
        <p:spPr bwMode="auto">
          <a:xfrm>
            <a:off x="6629400" y="3948241"/>
            <a:ext cx="1449388" cy="5127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squar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(e.g., read-only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library code)</a:t>
            </a:r>
          </a:p>
        </p:txBody>
      </p:sp>
      <p:sp>
        <p:nvSpPr>
          <p:cNvPr id="21544" name="Rectangle 40"/>
          <p:cNvSpPr>
            <a:spLocks noChangeArrowheads="1"/>
          </p:cNvSpPr>
          <p:nvPr/>
        </p:nvSpPr>
        <p:spPr bwMode="auto">
          <a:xfrm>
            <a:off x="993775" y="4441686"/>
            <a:ext cx="1368425" cy="116998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Address Space for Process 2: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2616556" y="2539595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46" name="Rectangle 45"/>
          <p:cNvSpPr/>
          <p:nvPr/>
        </p:nvSpPr>
        <p:spPr bwMode="auto">
          <a:xfrm>
            <a:off x="2616556" y="2795182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VP 1</a:t>
            </a:r>
          </a:p>
        </p:txBody>
      </p:sp>
      <p:sp>
        <p:nvSpPr>
          <p:cNvPr id="47" name="Rectangle 46"/>
          <p:cNvSpPr/>
          <p:nvPr/>
        </p:nvSpPr>
        <p:spPr bwMode="auto">
          <a:xfrm>
            <a:off x="2616556" y="3047239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VP 2</a:t>
            </a:r>
          </a:p>
        </p:txBody>
      </p:sp>
      <p:sp>
        <p:nvSpPr>
          <p:cNvPr id="48" name="Rectangle 47"/>
          <p:cNvSpPr/>
          <p:nvPr/>
        </p:nvSpPr>
        <p:spPr bwMode="auto">
          <a:xfrm>
            <a:off x="2616556" y="3557182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49" name="Text Box 38"/>
          <p:cNvSpPr txBox="1">
            <a:spLocks noChangeArrowheads="1"/>
          </p:cNvSpPr>
          <p:nvPr/>
        </p:nvSpPr>
        <p:spPr bwMode="auto">
          <a:xfrm>
            <a:off x="2838717" y="3176158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50" name="Rectangle 24"/>
          <p:cNvSpPr>
            <a:spLocks noChangeArrowheads="1"/>
          </p:cNvSpPr>
          <p:nvPr/>
        </p:nvSpPr>
        <p:spPr bwMode="auto">
          <a:xfrm>
            <a:off x="2359919" y="4365486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51" name="Rectangle 26"/>
          <p:cNvSpPr>
            <a:spLocks noChangeArrowheads="1"/>
          </p:cNvSpPr>
          <p:nvPr/>
        </p:nvSpPr>
        <p:spPr bwMode="auto">
          <a:xfrm>
            <a:off x="2192338" y="5665113"/>
            <a:ext cx="446981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N-1</a:t>
            </a:r>
          </a:p>
        </p:txBody>
      </p:sp>
      <p:sp>
        <p:nvSpPr>
          <p:cNvPr id="52" name="Rectangle 51"/>
          <p:cNvSpPr/>
          <p:nvPr/>
        </p:nvSpPr>
        <p:spPr bwMode="auto">
          <a:xfrm>
            <a:off x="2616556" y="4516996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53" name="Rectangle 52"/>
          <p:cNvSpPr/>
          <p:nvPr/>
        </p:nvSpPr>
        <p:spPr bwMode="auto">
          <a:xfrm>
            <a:off x="2616556" y="4772583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VP 1</a:t>
            </a:r>
          </a:p>
        </p:txBody>
      </p:sp>
      <p:sp>
        <p:nvSpPr>
          <p:cNvPr id="54" name="Rectangle 53"/>
          <p:cNvSpPr/>
          <p:nvPr/>
        </p:nvSpPr>
        <p:spPr bwMode="auto">
          <a:xfrm>
            <a:off x="2616556" y="5024640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VP 2</a:t>
            </a:r>
          </a:p>
        </p:txBody>
      </p:sp>
      <p:sp>
        <p:nvSpPr>
          <p:cNvPr id="55" name="Rectangle 54"/>
          <p:cNvSpPr/>
          <p:nvPr/>
        </p:nvSpPr>
        <p:spPr bwMode="auto">
          <a:xfrm>
            <a:off x="2616556" y="5534583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56" name="Text Box 38"/>
          <p:cNvSpPr txBox="1">
            <a:spLocks noChangeArrowheads="1"/>
          </p:cNvSpPr>
          <p:nvPr/>
        </p:nvSpPr>
        <p:spPr bwMode="auto">
          <a:xfrm>
            <a:off x="2838717" y="5153559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57" name="Rectangle 56"/>
          <p:cNvSpPr/>
          <p:nvPr/>
        </p:nvSpPr>
        <p:spPr bwMode="auto">
          <a:xfrm>
            <a:off x="5715000" y="2536686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58" name="Rectangle 57"/>
          <p:cNvSpPr/>
          <p:nvPr/>
        </p:nvSpPr>
        <p:spPr bwMode="auto">
          <a:xfrm>
            <a:off x="5715000" y="2790687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59" name="Rectangle 58"/>
          <p:cNvSpPr/>
          <p:nvPr/>
        </p:nvSpPr>
        <p:spPr bwMode="auto">
          <a:xfrm>
            <a:off x="5715000" y="3050769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PP 2</a:t>
            </a:r>
          </a:p>
        </p:txBody>
      </p:sp>
      <p:sp>
        <p:nvSpPr>
          <p:cNvPr id="60" name="Rectangle 59"/>
          <p:cNvSpPr/>
          <p:nvPr/>
        </p:nvSpPr>
        <p:spPr bwMode="auto">
          <a:xfrm>
            <a:off x="5715000" y="3303894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1" name="Rectangle 60"/>
          <p:cNvSpPr/>
          <p:nvPr/>
        </p:nvSpPr>
        <p:spPr bwMode="auto">
          <a:xfrm>
            <a:off x="5715000" y="3559481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2" name="Rectangle 61"/>
          <p:cNvSpPr/>
          <p:nvPr/>
        </p:nvSpPr>
        <p:spPr bwMode="auto">
          <a:xfrm>
            <a:off x="5715000" y="3817977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3" name="Rectangle 62"/>
          <p:cNvSpPr/>
          <p:nvPr/>
        </p:nvSpPr>
        <p:spPr bwMode="auto">
          <a:xfrm>
            <a:off x="5715000" y="4073564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PP 6</a:t>
            </a:r>
          </a:p>
        </p:txBody>
      </p:sp>
      <p:sp>
        <p:nvSpPr>
          <p:cNvPr id="64" name="Rectangle 63"/>
          <p:cNvSpPr/>
          <p:nvPr/>
        </p:nvSpPr>
        <p:spPr bwMode="auto">
          <a:xfrm>
            <a:off x="5715000" y="4333128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5" name="Rectangle 64"/>
          <p:cNvSpPr/>
          <p:nvPr/>
        </p:nvSpPr>
        <p:spPr bwMode="auto">
          <a:xfrm>
            <a:off x="5715000" y="4588715"/>
            <a:ext cx="914400" cy="255587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r>
              <a:rPr lang="en-US" sz="1600" dirty="0">
                <a:latin typeface="+mn-lt"/>
              </a:rPr>
              <a:t>PP 8</a:t>
            </a:r>
          </a:p>
        </p:txBody>
      </p:sp>
      <p:sp>
        <p:nvSpPr>
          <p:cNvPr id="66" name="Rectangle 65"/>
          <p:cNvSpPr/>
          <p:nvPr/>
        </p:nvSpPr>
        <p:spPr bwMode="auto">
          <a:xfrm>
            <a:off x="5715000" y="4847211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7" name="Rectangle 66"/>
          <p:cNvSpPr/>
          <p:nvPr/>
        </p:nvSpPr>
        <p:spPr bwMode="auto">
          <a:xfrm>
            <a:off x="5715000" y="5508486"/>
            <a:ext cx="914400" cy="255587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8" name="Text Box 38"/>
          <p:cNvSpPr txBox="1">
            <a:spLocks noChangeArrowheads="1"/>
          </p:cNvSpPr>
          <p:nvPr/>
        </p:nvSpPr>
        <p:spPr bwMode="auto">
          <a:xfrm>
            <a:off x="5960177" y="5056470"/>
            <a:ext cx="427745" cy="4144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900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b="1" dirty="0">
                <a:solidFill>
                  <a:srgbClr val="003300"/>
                </a:solidFill>
                <a:latin typeface="Calibri" pitchFamily="34" charset="0"/>
              </a:rPr>
              <a:t>...</a:t>
            </a:r>
          </a:p>
        </p:txBody>
      </p:sp>
      <p:sp>
        <p:nvSpPr>
          <p:cNvPr id="71" name="Rectangle 24"/>
          <p:cNvSpPr>
            <a:spLocks noChangeArrowheads="1"/>
          </p:cNvSpPr>
          <p:nvPr/>
        </p:nvSpPr>
        <p:spPr bwMode="auto">
          <a:xfrm>
            <a:off x="5474234" y="2384286"/>
            <a:ext cx="279400" cy="3016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72" name="Rectangle 26"/>
          <p:cNvSpPr>
            <a:spLocks noChangeArrowheads="1"/>
          </p:cNvSpPr>
          <p:nvPr/>
        </p:nvSpPr>
        <p:spPr bwMode="auto">
          <a:xfrm>
            <a:off x="5261580" y="5658674"/>
            <a:ext cx="485453" cy="30057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M</a:t>
            </a:r>
            <a:r>
              <a:rPr lang="en-GB" sz="1400" b="1" dirty="0">
                <a:latin typeface="Calibri" pitchFamily="34" charset="0"/>
              </a:rPr>
              <a:t>-1</a:t>
            </a:r>
          </a:p>
        </p:txBody>
      </p:sp>
      <p:cxnSp>
        <p:nvCxnSpPr>
          <p:cNvPr id="74" name="Straight Arrow Connector 73"/>
          <p:cNvCxnSpPr>
            <a:stCxn id="46" idx="3"/>
            <a:endCxn id="59" idx="1"/>
          </p:cNvCxnSpPr>
          <p:nvPr/>
        </p:nvCxnSpPr>
        <p:spPr bwMode="auto">
          <a:xfrm>
            <a:off x="3530956" y="2922976"/>
            <a:ext cx="2184044" cy="255587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6" name="Straight Arrow Connector 75"/>
          <p:cNvCxnSpPr>
            <a:stCxn id="47" idx="3"/>
            <a:endCxn id="63" idx="1"/>
          </p:cNvCxnSpPr>
          <p:nvPr/>
        </p:nvCxnSpPr>
        <p:spPr bwMode="auto">
          <a:xfrm>
            <a:off x="3530956" y="3175033"/>
            <a:ext cx="2184044" cy="1026325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78" name="Straight Arrow Connector 77"/>
          <p:cNvCxnSpPr>
            <a:stCxn id="54" idx="3"/>
            <a:endCxn id="63" idx="1"/>
          </p:cNvCxnSpPr>
          <p:nvPr/>
        </p:nvCxnSpPr>
        <p:spPr bwMode="auto">
          <a:xfrm flipV="1">
            <a:off x="3530956" y="4201358"/>
            <a:ext cx="2184044" cy="951076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80" name="Straight Arrow Connector 79"/>
          <p:cNvCxnSpPr>
            <a:stCxn id="53" idx="3"/>
            <a:endCxn id="65" idx="1"/>
          </p:cNvCxnSpPr>
          <p:nvPr/>
        </p:nvCxnSpPr>
        <p:spPr bwMode="auto">
          <a:xfrm flipV="1">
            <a:off x="3530956" y="4716509"/>
            <a:ext cx="2184044" cy="18386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81" name="Rectangle 80"/>
          <p:cNvSpPr/>
          <p:nvPr/>
        </p:nvSpPr>
        <p:spPr>
          <a:xfrm>
            <a:off x="3911530" y="2286000"/>
            <a:ext cx="1350050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Address </a:t>
            </a:r>
          </a:p>
          <a:p>
            <a:pPr algn="ctr"/>
            <a:r>
              <a:rPr lang="en-GB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translation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08561037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Sharing Revisited: Shared 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8400" y="2097772"/>
            <a:ext cx="2651125" cy="4607828"/>
          </a:xfrm>
        </p:spPr>
        <p:txBody>
          <a:bodyPr/>
          <a:lstStyle/>
          <a:p>
            <a:r>
              <a:rPr lang="en-US" dirty="0"/>
              <a:t>Process 1 maps the shared object (on disk). </a:t>
            </a:r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2355850" y="55267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" name="Text Box 380"/>
          <p:cNvSpPr txBox="1">
            <a:spLocks noChangeArrowheads="1"/>
          </p:cNvSpPr>
          <p:nvPr/>
        </p:nvSpPr>
        <p:spPr bwMode="auto">
          <a:xfrm>
            <a:off x="2163565" y="6059269"/>
            <a:ext cx="848951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Shared</a:t>
            </a:r>
          </a:p>
          <a:p>
            <a:pPr algn="ctr"/>
            <a:r>
              <a:rPr lang="en-US" sz="1800" dirty="0">
                <a:latin typeface="+mn-lt"/>
              </a:rPr>
              <a:t>object</a:t>
            </a:r>
          </a:p>
        </p:txBody>
      </p:sp>
      <p:sp>
        <p:nvSpPr>
          <p:cNvPr id="6" name="Rectangle 382"/>
          <p:cNvSpPr>
            <a:spLocks noChangeArrowheads="1"/>
          </p:cNvSpPr>
          <p:nvPr/>
        </p:nvSpPr>
        <p:spPr bwMode="auto">
          <a:xfrm>
            <a:off x="2355850" y="2707372"/>
            <a:ext cx="3810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7" name="Text Box 383"/>
          <p:cNvSpPr txBox="1">
            <a:spLocks noChangeArrowheads="1"/>
          </p:cNvSpPr>
          <p:nvPr/>
        </p:nvSpPr>
        <p:spPr bwMode="auto">
          <a:xfrm>
            <a:off x="2084755" y="2065119"/>
            <a:ext cx="99027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+mn-lt"/>
              </a:rPr>
              <a:t>Physical</a:t>
            </a:r>
          </a:p>
          <a:p>
            <a:pPr algn="ctr"/>
            <a:r>
              <a:rPr lang="en-US" sz="1800">
                <a:latin typeface="+mn-lt"/>
              </a:rPr>
              <a:t>memory</a:t>
            </a:r>
          </a:p>
        </p:txBody>
      </p:sp>
      <p:sp>
        <p:nvSpPr>
          <p:cNvPr id="8" name="Rectangle 385"/>
          <p:cNvSpPr>
            <a:spLocks noChangeArrowheads="1"/>
          </p:cNvSpPr>
          <p:nvPr/>
        </p:nvSpPr>
        <p:spPr bwMode="auto">
          <a:xfrm>
            <a:off x="679450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9" name="Rectangle 386"/>
          <p:cNvSpPr>
            <a:spLocks noChangeArrowheads="1"/>
          </p:cNvSpPr>
          <p:nvPr/>
        </p:nvSpPr>
        <p:spPr bwMode="auto">
          <a:xfrm>
            <a:off x="4032250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0" name="Rectangle 388"/>
          <p:cNvSpPr>
            <a:spLocks noChangeArrowheads="1"/>
          </p:cNvSpPr>
          <p:nvPr/>
        </p:nvSpPr>
        <p:spPr bwMode="auto">
          <a:xfrm>
            <a:off x="2355850" y="28597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1" name="Rectangle 389"/>
          <p:cNvSpPr>
            <a:spLocks noChangeArrowheads="1"/>
          </p:cNvSpPr>
          <p:nvPr/>
        </p:nvSpPr>
        <p:spPr bwMode="auto">
          <a:xfrm>
            <a:off x="679450" y="33169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2" name="Line 391"/>
          <p:cNvSpPr>
            <a:spLocks noChangeShapeType="1"/>
          </p:cNvSpPr>
          <p:nvPr/>
        </p:nvSpPr>
        <p:spPr bwMode="auto">
          <a:xfrm flipH="1" flipV="1">
            <a:off x="1060450" y="33169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3" name="Line 392"/>
          <p:cNvSpPr>
            <a:spLocks noChangeShapeType="1"/>
          </p:cNvSpPr>
          <p:nvPr/>
        </p:nvSpPr>
        <p:spPr bwMode="auto">
          <a:xfrm flipH="1" flipV="1">
            <a:off x="1060450" y="38503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4" name="Line 396"/>
          <p:cNvSpPr>
            <a:spLocks noChangeShapeType="1"/>
          </p:cNvSpPr>
          <p:nvPr/>
        </p:nvSpPr>
        <p:spPr bwMode="auto">
          <a:xfrm flipV="1">
            <a:off x="1060450" y="2859772"/>
            <a:ext cx="129540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5" name="Line 397"/>
          <p:cNvSpPr>
            <a:spLocks noChangeShapeType="1"/>
          </p:cNvSpPr>
          <p:nvPr/>
        </p:nvSpPr>
        <p:spPr bwMode="auto">
          <a:xfrm flipV="1">
            <a:off x="1060450" y="3393172"/>
            <a:ext cx="129540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6" name="Text Box 400"/>
          <p:cNvSpPr txBox="1">
            <a:spLocks noChangeArrowheads="1"/>
          </p:cNvSpPr>
          <p:nvPr/>
        </p:nvSpPr>
        <p:spPr bwMode="auto">
          <a:xfrm>
            <a:off x="92640" y="2079407"/>
            <a:ext cx="1663533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Process 1</a:t>
            </a:r>
          </a:p>
          <a:p>
            <a:pPr algn="ctr"/>
            <a:r>
              <a:rPr lang="en-US" sz="1800" dirty="0">
                <a:latin typeface="+mn-lt"/>
              </a:rPr>
              <a:t>virtual memory</a:t>
            </a:r>
          </a:p>
        </p:txBody>
      </p:sp>
      <p:sp>
        <p:nvSpPr>
          <p:cNvPr id="17" name="Text Box 401"/>
          <p:cNvSpPr txBox="1">
            <a:spLocks noChangeArrowheads="1"/>
          </p:cNvSpPr>
          <p:nvPr/>
        </p:nvSpPr>
        <p:spPr bwMode="auto">
          <a:xfrm>
            <a:off x="3445440" y="2065119"/>
            <a:ext cx="1663533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+mn-lt"/>
              </a:rPr>
              <a:t>Process 2</a:t>
            </a:r>
          </a:p>
          <a:p>
            <a:pPr algn="ctr"/>
            <a:r>
              <a:rPr lang="en-US" sz="1800">
                <a:latin typeface="+mn-lt"/>
              </a:rPr>
              <a:t>virtual memory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Sharing Revisited: Shared Objects</a:t>
            </a:r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2355850" y="55267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5" name="Text Box 380"/>
          <p:cNvSpPr txBox="1">
            <a:spLocks noChangeArrowheads="1"/>
          </p:cNvSpPr>
          <p:nvPr/>
        </p:nvSpPr>
        <p:spPr bwMode="auto">
          <a:xfrm>
            <a:off x="2212768" y="6059269"/>
            <a:ext cx="848951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Shared</a:t>
            </a:r>
          </a:p>
          <a:p>
            <a:pPr algn="ctr"/>
            <a:r>
              <a:rPr lang="en-US" sz="1800" dirty="0">
                <a:latin typeface="+mn-lt"/>
              </a:rPr>
              <a:t>object</a:t>
            </a:r>
          </a:p>
        </p:txBody>
      </p:sp>
      <p:sp>
        <p:nvSpPr>
          <p:cNvPr id="6" name="Rectangle 382"/>
          <p:cNvSpPr>
            <a:spLocks noChangeArrowheads="1"/>
          </p:cNvSpPr>
          <p:nvPr/>
        </p:nvSpPr>
        <p:spPr bwMode="auto">
          <a:xfrm>
            <a:off x="2355850" y="2707372"/>
            <a:ext cx="3810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7" name="Text Box 383"/>
          <p:cNvSpPr txBox="1">
            <a:spLocks noChangeArrowheads="1"/>
          </p:cNvSpPr>
          <p:nvPr/>
        </p:nvSpPr>
        <p:spPr bwMode="auto">
          <a:xfrm>
            <a:off x="2084755" y="2065119"/>
            <a:ext cx="99027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+mn-lt"/>
              </a:rPr>
              <a:t>Physical</a:t>
            </a:r>
          </a:p>
          <a:p>
            <a:pPr algn="ctr"/>
            <a:r>
              <a:rPr lang="en-US" sz="1800">
                <a:latin typeface="+mn-lt"/>
              </a:rPr>
              <a:t>memory</a:t>
            </a:r>
          </a:p>
        </p:txBody>
      </p:sp>
      <p:sp>
        <p:nvSpPr>
          <p:cNvPr id="8" name="Rectangle 385"/>
          <p:cNvSpPr>
            <a:spLocks noChangeArrowheads="1"/>
          </p:cNvSpPr>
          <p:nvPr/>
        </p:nvSpPr>
        <p:spPr bwMode="auto">
          <a:xfrm>
            <a:off x="679450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9" name="Rectangle 386"/>
          <p:cNvSpPr>
            <a:spLocks noChangeArrowheads="1"/>
          </p:cNvSpPr>
          <p:nvPr/>
        </p:nvSpPr>
        <p:spPr bwMode="auto">
          <a:xfrm>
            <a:off x="4032250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0" name="Rectangle 388"/>
          <p:cNvSpPr>
            <a:spLocks noChangeArrowheads="1"/>
          </p:cNvSpPr>
          <p:nvPr/>
        </p:nvSpPr>
        <p:spPr bwMode="auto">
          <a:xfrm>
            <a:off x="2355850" y="28597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1" name="Rectangle 389"/>
          <p:cNvSpPr>
            <a:spLocks noChangeArrowheads="1"/>
          </p:cNvSpPr>
          <p:nvPr/>
        </p:nvSpPr>
        <p:spPr bwMode="auto">
          <a:xfrm>
            <a:off x="679450" y="33169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2" name="Rectangle 390"/>
          <p:cNvSpPr>
            <a:spLocks noChangeArrowheads="1"/>
          </p:cNvSpPr>
          <p:nvPr/>
        </p:nvSpPr>
        <p:spPr bwMode="auto">
          <a:xfrm>
            <a:off x="4032250" y="37741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3" name="Line 391"/>
          <p:cNvSpPr>
            <a:spLocks noChangeShapeType="1"/>
          </p:cNvSpPr>
          <p:nvPr/>
        </p:nvSpPr>
        <p:spPr bwMode="auto">
          <a:xfrm flipH="1" flipV="1">
            <a:off x="1060450" y="33169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4" name="Line 392"/>
          <p:cNvSpPr>
            <a:spLocks noChangeShapeType="1"/>
          </p:cNvSpPr>
          <p:nvPr/>
        </p:nvSpPr>
        <p:spPr bwMode="auto">
          <a:xfrm flipH="1" flipV="1">
            <a:off x="1060450" y="38503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5" name="Line 393"/>
          <p:cNvSpPr>
            <a:spLocks noChangeShapeType="1"/>
          </p:cNvSpPr>
          <p:nvPr/>
        </p:nvSpPr>
        <p:spPr bwMode="auto">
          <a:xfrm flipV="1">
            <a:off x="2736850" y="3774172"/>
            <a:ext cx="1295400" cy="1752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6" name="Line 394"/>
          <p:cNvSpPr>
            <a:spLocks noChangeShapeType="1"/>
          </p:cNvSpPr>
          <p:nvPr/>
        </p:nvSpPr>
        <p:spPr bwMode="auto">
          <a:xfrm flipV="1">
            <a:off x="2736850" y="4307572"/>
            <a:ext cx="1295400" cy="1752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7" name="Line 396"/>
          <p:cNvSpPr>
            <a:spLocks noChangeShapeType="1"/>
          </p:cNvSpPr>
          <p:nvPr/>
        </p:nvSpPr>
        <p:spPr bwMode="auto">
          <a:xfrm flipV="1">
            <a:off x="1060450" y="2859772"/>
            <a:ext cx="129540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8" name="Line 397"/>
          <p:cNvSpPr>
            <a:spLocks noChangeShapeType="1"/>
          </p:cNvSpPr>
          <p:nvPr/>
        </p:nvSpPr>
        <p:spPr bwMode="auto">
          <a:xfrm flipV="1">
            <a:off x="1060450" y="3393172"/>
            <a:ext cx="129540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19" name="Line 398"/>
          <p:cNvSpPr>
            <a:spLocks noChangeShapeType="1"/>
          </p:cNvSpPr>
          <p:nvPr/>
        </p:nvSpPr>
        <p:spPr bwMode="auto">
          <a:xfrm flipH="1" flipV="1">
            <a:off x="2736850" y="2859772"/>
            <a:ext cx="1295400" cy="914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0" name="Line 399"/>
          <p:cNvSpPr>
            <a:spLocks noChangeShapeType="1"/>
          </p:cNvSpPr>
          <p:nvPr/>
        </p:nvSpPr>
        <p:spPr bwMode="auto">
          <a:xfrm flipH="1" flipV="1">
            <a:off x="2736850" y="3393172"/>
            <a:ext cx="1295400" cy="914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>
              <a:latin typeface="+mn-lt"/>
            </a:endParaRPr>
          </a:p>
        </p:txBody>
      </p:sp>
      <p:sp>
        <p:nvSpPr>
          <p:cNvPr id="21" name="Text Box 400"/>
          <p:cNvSpPr txBox="1">
            <a:spLocks noChangeArrowheads="1"/>
          </p:cNvSpPr>
          <p:nvPr/>
        </p:nvSpPr>
        <p:spPr bwMode="auto">
          <a:xfrm>
            <a:off x="92640" y="2079407"/>
            <a:ext cx="1663533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Process 1</a:t>
            </a:r>
          </a:p>
          <a:p>
            <a:pPr algn="ctr"/>
            <a:r>
              <a:rPr lang="en-US" sz="1800" dirty="0">
                <a:latin typeface="+mn-lt"/>
              </a:rPr>
              <a:t>virtual memory</a:t>
            </a:r>
          </a:p>
        </p:txBody>
      </p:sp>
      <p:sp>
        <p:nvSpPr>
          <p:cNvPr id="22" name="Text Box 401"/>
          <p:cNvSpPr txBox="1">
            <a:spLocks noChangeArrowheads="1"/>
          </p:cNvSpPr>
          <p:nvPr/>
        </p:nvSpPr>
        <p:spPr bwMode="auto">
          <a:xfrm>
            <a:off x="3445440" y="2065119"/>
            <a:ext cx="1663533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+mn-lt"/>
              </a:rPr>
              <a:t>Process 2</a:t>
            </a:r>
          </a:p>
          <a:p>
            <a:pPr algn="ctr"/>
            <a:r>
              <a:rPr lang="en-US" sz="1800">
                <a:latin typeface="+mn-lt"/>
              </a:rPr>
              <a:t>virtual memory</a:t>
            </a:r>
          </a:p>
        </p:txBody>
      </p:sp>
      <p:sp>
        <p:nvSpPr>
          <p:cNvPr id="24" name="Content Placeholder 2"/>
          <p:cNvSpPr txBox="1">
            <a:spLocks/>
          </p:cNvSpPr>
          <p:nvPr/>
        </p:nvSpPr>
        <p:spPr bwMode="auto">
          <a:xfrm>
            <a:off x="6079504" y="2097772"/>
            <a:ext cx="2820021" cy="46078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Process 2 maps the same shared object. 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lang="en-US" kern="0" dirty="0">
                <a:latin typeface="Calibri" pitchFamily="34" charset="0"/>
              </a:rPr>
              <a:t>Notice how the virtual addresses can be different.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But,</a:t>
            </a:r>
            <a:r>
              <a:rPr kumimoji="0" lang="en-US" sz="2400" b="1" i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difference must be multiple of page size.</a:t>
            </a:r>
            <a:endParaRPr kumimoji="0" lang="en-US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1088322"/>
          </a:xfrm>
        </p:spPr>
        <p:txBody>
          <a:bodyPr/>
          <a:lstStyle/>
          <a:p>
            <a:pPr marL="0" indent="0"/>
            <a:r>
              <a:rPr lang="en-US" sz="3200" dirty="0"/>
              <a:t>Sharing Revisited: </a:t>
            </a:r>
            <a:br>
              <a:rPr lang="en-US" dirty="0"/>
            </a:br>
            <a:r>
              <a:rPr lang="en-US" dirty="0"/>
              <a:t>Private Copy-on-write (COW) 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48400" y="2097772"/>
            <a:ext cx="2895600" cy="4191000"/>
          </a:xfrm>
        </p:spPr>
        <p:txBody>
          <a:bodyPr/>
          <a:lstStyle/>
          <a:p>
            <a:r>
              <a:rPr lang="en-US" dirty="0"/>
              <a:t>Two processes mapping a </a:t>
            </a:r>
            <a:r>
              <a:rPr lang="en-US" i="1" dirty="0">
                <a:solidFill>
                  <a:srgbClr val="990000"/>
                </a:solidFill>
              </a:rPr>
              <a:t>private copy-on-write (COW)  </a:t>
            </a:r>
            <a:r>
              <a:rPr lang="en-US" dirty="0"/>
              <a:t>object</a:t>
            </a:r>
          </a:p>
          <a:p>
            <a:r>
              <a:rPr lang="en-US" dirty="0"/>
              <a:t>Area flagged as private copy-on-write</a:t>
            </a:r>
          </a:p>
          <a:p>
            <a:r>
              <a:rPr lang="en-US" dirty="0" err="1"/>
              <a:t>PTEs</a:t>
            </a:r>
            <a:r>
              <a:rPr lang="en-US" dirty="0"/>
              <a:t> in private areas are flagged as read-only</a:t>
            </a:r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2369031" y="55267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5" name="Text Box 380"/>
          <p:cNvSpPr txBox="1">
            <a:spLocks noChangeArrowheads="1"/>
          </p:cNvSpPr>
          <p:nvPr/>
        </p:nvSpPr>
        <p:spPr bwMode="auto">
          <a:xfrm>
            <a:off x="1507820" y="6059269"/>
            <a:ext cx="217168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+mn-lt"/>
              </a:rPr>
              <a:t>Private </a:t>
            </a:r>
          </a:p>
          <a:p>
            <a:pPr algn="ctr"/>
            <a:r>
              <a:rPr lang="en-US" sz="1800">
                <a:latin typeface="+mn-lt"/>
              </a:rPr>
              <a:t>copy-on-write object</a:t>
            </a:r>
          </a:p>
        </p:txBody>
      </p:sp>
      <p:sp>
        <p:nvSpPr>
          <p:cNvPr id="6" name="Rectangle 382"/>
          <p:cNvSpPr>
            <a:spLocks noChangeArrowheads="1"/>
          </p:cNvSpPr>
          <p:nvPr/>
        </p:nvSpPr>
        <p:spPr bwMode="auto">
          <a:xfrm>
            <a:off x="2369031" y="2707372"/>
            <a:ext cx="3810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7" name="Text Box 383"/>
          <p:cNvSpPr txBox="1">
            <a:spLocks noChangeArrowheads="1"/>
          </p:cNvSpPr>
          <p:nvPr/>
        </p:nvSpPr>
        <p:spPr bwMode="auto">
          <a:xfrm>
            <a:off x="2090590" y="2065119"/>
            <a:ext cx="99027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+mn-lt"/>
              </a:rPr>
              <a:t>Physical</a:t>
            </a:r>
          </a:p>
          <a:p>
            <a:pPr algn="ctr"/>
            <a:r>
              <a:rPr lang="en-US" sz="1800">
                <a:latin typeface="+mn-lt"/>
              </a:rPr>
              <a:t>memory</a:t>
            </a:r>
          </a:p>
        </p:txBody>
      </p:sp>
      <p:sp>
        <p:nvSpPr>
          <p:cNvPr id="8" name="Rectangle 385"/>
          <p:cNvSpPr>
            <a:spLocks noChangeArrowheads="1"/>
          </p:cNvSpPr>
          <p:nvPr/>
        </p:nvSpPr>
        <p:spPr bwMode="auto">
          <a:xfrm>
            <a:off x="692631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9" name="Rectangle 386"/>
          <p:cNvSpPr>
            <a:spLocks noChangeArrowheads="1"/>
          </p:cNvSpPr>
          <p:nvPr/>
        </p:nvSpPr>
        <p:spPr bwMode="auto">
          <a:xfrm>
            <a:off x="4045431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10" name="Rectangle 388"/>
          <p:cNvSpPr>
            <a:spLocks noChangeArrowheads="1"/>
          </p:cNvSpPr>
          <p:nvPr/>
        </p:nvSpPr>
        <p:spPr bwMode="auto">
          <a:xfrm>
            <a:off x="2369031" y="28597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11" name="Rectangle 389"/>
          <p:cNvSpPr>
            <a:spLocks noChangeArrowheads="1"/>
          </p:cNvSpPr>
          <p:nvPr/>
        </p:nvSpPr>
        <p:spPr bwMode="auto">
          <a:xfrm>
            <a:off x="692631" y="33169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12" name="Rectangle 390"/>
          <p:cNvSpPr>
            <a:spLocks noChangeArrowheads="1"/>
          </p:cNvSpPr>
          <p:nvPr/>
        </p:nvSpPr>
        <p:spPr bwMode="auto">
          <a:xfrm>
            <a:off x="4045431" y="37741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13" name="Line 391"/>
          <p:cNvSpPr>
            <a:spLocks noChangeShapeType="1"/>
          </p:cNvSpPr>
          <p:nvPr/>
        </p:nvSpPr>
        <p:spPr bwMode="auto">
          <a:xfrm flipH="1" flipV="1">
            <a:off x="1073631" y="33169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14" name="Line 392"/>
          <p:cNvSpPr>
            <a:spLocks noChangeShapeType="1"/>
          </p:cNvSpPr>
          <p:nvPr/>
        </p:nvSpPr>
        <p:spPr bwMode="auto">
          <a:xfrm flipH="1" flipV="1">
            <a:off x="1073631" y="38503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15" name="Line 393"/>
          <p:cNvSpPr>
            <a:spLocks noChangeShapeType="1"/>
          </p:cNvSpPr>
          <p:nvPr/>
        </p:nvSpPr>
        <p:spPr bwMode="auto">
          <a:xfrm flipV="1">
            <a:off x="2750031" y="3774172"/>
            <a:ext cx="1295400" cy="1752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16" name="Line 394"/>
          <p:cNvSpPr>
            <a:spLocks noChangeShapeType="1"/>
          </p:cNvSpPr>
          <p:nvPr/>
        </p:nvSpPr>
        <p:spPr bwMode="auto">
          <a:xfrm flipV="1">
            <a:off x="2750031" y="4307572"/>
            <a:ext cx="1295400" cy="1752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17" name="Line 396"/>
          <p:cNvSpPr>
            <a:spLocks noChangeShapeType="1"/>
          </p:cNvSpPr>
          <p:nvPr/>
        </p:nvSpPr>
        <p:spPr bwMode="auto">
          <a:xfrm flipV="1">
            <a:off x="1073631" y="2859772"/>
            <a:ext cx="129540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18" name="Line 397"/>
          <p:cNvSpPr>
            <a:spLocks noChangeShapeType="1"/>
          </p:cNvSpPr>
          <p:nvPr/>
        </p:nvSpPr>
        <p:spPr bwMode="auto">
          <a:xfrm flipV="1">
            <a:off x="1073631" y="3393172"/>
            <a:ext cx="1295400" cy="4572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19" name="Line 398"/>
          <p:cNvSpPr>
            <a:spLocks noChangeShapeType="1"/>
          </p:cNvSpPr>
          <p:nvPr/>
        </p:nvSpPr>
        <p:spPr bwMode="auto">
          <a:xfrm flipH="1" flipV="1">
            <a:off x="2750031" y="2859772"/>
            <a:ext cx="1295400" cy="914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20" name="Line 399"/>
          <p:cNvSpPr>
            <a:spLocks noChangeShapeType="1"/>
          </p:cNvSpPr>
          <p:nvPr/>
        </p:nvSpPr>
        <p:spPr bwMode="auto">
          <a:xfrm flipH="1" flipV="1">
            <a:off x="2750031" y="3393172"/>
            <a:ext cx="1295400" cy="914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21" name="Text Box 400"/>
          <p:cNvSpPr txBox="1">
            <a:spLocks noChangeArrowheads="1"/>
          </p:cNvSpPr>
          <p:nvPr/>
        </p:nvSpPr>
        <p:spPr bwMode="auto">
          <a:xfrm>
            <a:off x="92640" y="2079407"/>
            <a:ext cx="1663533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Process 1</a:t>
            </a:r>
          </a:p>
          <a:p>
            <a:pPr algn="ctr"/>
            <a:r>
              <a:rPr lang="en-US" sz="1800" dirty="0">
                <a:latin typeface="+mn-lt"/>
              </a:rPr>
              <a:t>virtual memory</a:t>
            </a:r>
          </a:p>
        </p:txBody>
      </p:sp>
      <p:sp>
        <p:nvSpPr>
          <p:cNvPr id="22" name="Text Box 401"/>
          <p:cNvSpPr txBox="1">
            <a:spLocks noChangeArrowheads="1"/>
          </p:cNvSpPr>
          <p:nvPr/>
        </p:nvSpPr>
        <p:spPr bwMode="auto">
          <a:xfrm>
            <a:off x="3445440" y="2065119"/>
            <a:ext cx="1663533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+mn-lt"/>
              </a:rPr>
              <a:t>Process 2</a:t>
            </a:r>
          </a:p>
          <a:p>
            <a:pPr algn="ctr"/>
            <a:r>
              <a:rPr lang="en-US" sz="1800">
                <a:latin typeface="+mn-lt"/>
              </a:rPr>
              <a:t>virtual memory</a:t>
            </a:r>
          </a:p>
        </p:txBody>
      </p:sp>
      <p:sp>
        <p:nvSpPr>
          <p:cNvPr id="23" name="Text Box 410"/>
          <p:cNvSpPr txBox="1">
            <a:spLocks noChangeArrowheads="1"/>
          </p:cNvSpPr>
          <p:nvPr/>
        </p:nvSpPr>
        <p:spPr bwMode="auto">
          <a:xfrm>
            <a:off x="4724400" y="3581400"/>
            <a:ext cx="1520866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latin typeface="+mn-lt"/>
              </a:rPr>
              <a:t> Private</a:t>
            </a:r>
          </a:p>
          <a:p>
            <a:r>
              <a:rPr lang="en-US" sz="1800" dirty="0">
                <a:latin typeface="+mn-lt"/>
              </a:rPr>
              <a:t>copy-on-write</a:t>
            </a:r>
          </a:p>
          <a:p>
            <a:r>
              <a:rPr lang="en-US" sz="1800" dirty="0">
                <a:latin typeface="+mn-lt"/>
              </a:rPr>
              <a:t>area</a:t>
            </a:r>
          </a:p>
        </p:txBody>
      </p:sp>
      <p:sp>
        <p:nvSpPr>
          <p:cNvPr id="24" name="Right Brace 23"/>
          <p:cNvSpPr/>
          <p:nvPr/>
        </p:nvSpPr>
        <p:spPr bwMode="auto">
          <a:xfrm>
            <a:off x="4502631" y="3774172"/>
            <a:ext cx="145569" cy="533400"/>
          </a:xfrm>
          <a:prstGeom prst="rightBrac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rtlCol="0" anchor="ctr"/>
          <a:lstStyle/>
          <a:p>
            <a:pPr algn="ctr"/>
            <a:endParaRPr lang="en-US">
              <a:latin typeface="+mn-lt"/>
            </a:endParaRP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1164522"/>
          </a:xfrm>
        </p:spPr>
        <p:txBody>
          <a:bodyPr/>
          <a:lstStyle/>
          <a:p>
            <a:r>
              <a:rPr lang="en-US" dirty="0"/>
              <a:t>Sharing Revisited: </a:t>
            </a:r>
            <a:br>
              <a:rPr lang="en-US" dirty="0"/>
            </a:br>
            <a:r>
              <a:rPr lang="en-US" dirty="0"/>
              <a:t>Private Copy-on-write (COW) Objects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71232" y="2057400"/>
            <a:ext cx="2872768" cy="4505325"/>
          </a:xfrm>
        </p:spPr>
        <p:txBody>
          <a:bodyPr/>
          <a:lstStyle/>
          <a:p>
            <a:r>
              <a:rPr lang="en-US" dirty="0"/>
              <a:t>Instruction writing to private page triggers protection fault. </a:t>
            </a:r>
          </a:p>
          <a:p>
            <a:r>
              <a:rPr lang="en-US" dirty="0"/>
              <a:t>Handler creates new R/W page. </a:t>
            </a:r>
          </a:p>
          <a:p>
            <a:r>
              <a:rPr lang="en-US" dirty="0"/>
              <a:t>Instruction restarts upon handler return. </a:t>
            </a:r>
          </a:p>
          <a:p>
            <a:r>
              <a:rPr lang="en-US" dirty="0"/>
              <a:t>Copying deferred as long as possible!</a:t>
            </a:r>
          </a:p>
        </p:txBody>
      </p:sp>
      <p:sp>
        <p:nvSpPr>
          <p:cNvPr id="4" name="Rectangle 379"/>
          <p:cNvSpPr>
            <a:spLocks noChangeArrowheads="1"/>
          </p:cNvSpPr>
          <p:nvPr/>
        </p:nvSpPr>
        <p:spPr bwMode="auto">
          <a:xfrm>
            <a:off x="2369031" y="55267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5" name="Text Box 380"/>
          <p:cNvSpPr txBox="1">
            <a:spLocks noChangeArrowheads="1"/>
          </p:cNvSpPr>
          <p:nvPr/>
        </p:nvSpPr>
        <p:spPr bwMode="auto">
          <a:xfrm>
            <a:off x="1526870" y="6059269"/>
            <a:ext cx="2171685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+mn-lt"/>
              </a:rPr>
              <a:t>Private  </a:t>
            </a:r>
          </a:p>
          <a:p>
            <a:pPr algn="ctr"/>
            <a:r>
              <a:rPr lang="en-US" sz="1800">
                <a:latin typeface="+mn-lt"/>
              </a:rPr>
              <a:t>copy-on-write object</a:t>
            </a:r>
          </a:p>
        </p:txBody>
      </p:sp>
      <p:sp>
        <p:nvSpPr>
          <p:cNvPr id="6" name="Rectangle 382"/>
          <p:cNvSpPr>
            <a:spLocks noChangeArrowheads="1"/>
          </p:cNvSpPr>
          <p:nvPr/>
        </p:nvSpPr>
        <p:spPr bwMode="auto">
          <a:xfrm>
            <a:off x="2369031" y="2707372"/>
            <a:ext cx="381000" cy="20574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7" name="Text Box 383"/>
          <p:cNvSpPr txBox="1">
            <a:spLocks noChangeArrowheads="1"/>
          </p:cNvSpPr>
          <p:nvPr/>
        </p:nvSpPr>
        <p:spPr bwMode="auto">
          <a:xfrm>
            <a:off x="2090590" y="2065119"/>
            <a:ext cx="990272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+mn-lt"/>
              </a:rPr>
              <a:t>Physical</a:t>
            </a:r>
          </a:p>
          <a:p>
            <a:pPr algn="ctr"/>
            <a:r>
              <a:rPr lang="en-US" sz="1800">
                <a:latin typeface="+mn-lt"/>
              </a:rPr>
              <a:t>memory</a:t>
            </a:r>
          </a:p>
        </p:txBody>
      </p:sp>
      <p:sp>
        <p:nvSpPr>
          <p:cNvPr id="8" name="Rectangle 385"/>
          <p:cNvSpPr>
            <a:spLocks noChangeArrowheads="1"/>
          </p:cNvSpPr>
          <p:nvPr/>
        </p:nvSpPr>
        <p:spPr bwMode="auto">
          <a:xfrm>
            <a:off x="692631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9" name="Rectangle 386"/>
          <p:cNvSpPr>
            <a:spLocks noChangeArrowheads="1"/>
          </p:cNvSpPr>
          <p:nvPr/>
        </p:nvSpPr>
        <p:spPr bwMode="auto">
          <a:xfrm>
            <a:off x="4045431" y="2707372"/>
            <a:ext cx="381000" cy="3352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10" name="Rectangle 388"/>
          <p:cNvSpPr>
            <a:spLocks noChangeArrowheads="1"/>
          </p:cNvSpPr>
          <p:nvPr/>
        </p:nvSpPr>
        <p:spPr bwMode="auto">
          <a:xfrm>
            <a:off x="2369031" y="289152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11" name="Rectangle 389"/>
          <p:cNvSpPr>
            <a:spLocks noChangeArrowheads="1"/>
          </p:cNvSpPr>
          <p:nvPr/>
        </p:nvSpPr>
        <p:spPr bwMode="auto">
          <a:xfrm>
            <a:off x="692631" y="331697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12" name="Rectangle 390"/>
          <p:cNvSpPr>
            <a:spLocks noChangeArrowheads="1"/>
          </p:cNvSpPr>
          <p:nvPr/>
        </p:nvSpPr>
        <p:spPr bwMode="auto">
          <a:xfrm>
            <a:off x="4045431" y="3805922"/>
            <a:ext cx="381000" cy="533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13" name="Line 391"/>
          <p:cNvSpPr>
            <a:spLocks noChangeShapeType="1"/>
          </p:cNvSpPr>
          <p:nvPr/>
        </p:nvSpPr>
        <p:spPr bwMode="auto">
          <a:xfrm flipH="1" flipV="1">
            <a:off x="1073631" y="33169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14" name="Line 392"/>
          <p:cNvSpPr>
            <a:spLocks noChangeShapeType="1"/>
          </p:cNvSpPr>
          <p:nvPr/>
        </p:nvSpPr>
        <p:spPr bwMode="auto">
          <a:xfrm flipH="1" flipV="1">
            <a:off x="1073631" y="3850372"/>
            <a:ext cx="1295400" cy="22098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15" name="Line 393"/>
          <p:cNvSpPr>
            <a:spLocks noChangeShapeType="1"/>
          </p:cNvSpPr>
          <p:nvPr/>
        </p:nvSpPr>
        <p:spPr bwMode="auto">
          <a:xfrm flipV="1">
            <a:off x="2750031" y="3805922"/>
            <a:ext cx="1301750" cy="17208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16" name="Line 394"/>
          <p:cNvSpPr>
            <a:spLocks noChangeShapeType="1"/>
          </p:cNvSpPr>
          <p:nvPr/>
        </p:nvSpPr>
        <p:spPr bwMode="auto">
          <a:xfrm flipV="1">
            <a:off x="2750031" y="4307572"/>
            <a:ext cx="1295400" cy="1752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17" name="Line 396"/>
          <p:cNvSpPr>
            <a:spLocks noChangeShapeType="1"/>
          </p:cNvSpPr>
          <p:nvPr/>
        </p:nvSpPr>
        <p:spPr bwMode="auto">
          <a:xfrm flipV="1">
            <a:off x="1073631" y="2891522"/>
            <a:ext cx="1301750" cy="425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18" name="Line 397"/>
          <p:cNvSpPr>
            <a:spLocks noChangeShapeType="1"/>
          </p:cNvSpPr>
          <p:nvPr/>
        </p:nvSpPr>
        <p:spPr bwMode="auto">
          <a:xfrm flipV="1">
            <a:off x="1073631" y="3424922"/>
            <a:ext cx="1301750" cy="4254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19" name="Line 398"/>
          <p:cNvSpPr>
            <a:spLocks noChangeShapeType="1"/>
          </p:cNvSpPr>
          <p:nvPr/>
        </p:nvSpPr>
        <p:spPr bwMode="auto">
          <a:xfrm flipH="1" flipV="1">
            <a:off x="2756381" y="2891522"/>
            <a:ext cx="1289050" cy="88265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20" name="Line 399"/>
          <p:cNvSpPr>
            <a:spLocks noChangeShapeType="1"/>
          </p:cNvSpPr>
          <p:nvPr/>
        </p:nvSpPr>
        <p:spPr bwMode="auto">
          <a:xfrm flipH="1" flipV="1">
            <a:off x="2766725" y="3278872"/>
            <a:ext cx="1295400" cy="914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21" name="Text Box 400"/>
          <p:cNvSpPr txBox="1">
            <a:spLocks noChangeArrowheads="1"/>
          </p:cNvSpPr>
          <p:nvPr/>
        </p:nvSpPr>
        <p:spPr bwMode="auto">
          <a:xfrm>
            <a:off x="92640" y="2079407"/>
            <a:ext cx="1663533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Process 1</a:t>
            </a:r>
          </a:p>
          <a:p>
            <a:pPr algn="ctr"/>
            <a:r>
              <a:rPr lang="en-US" sz="1800" dirty="0">
                <a:latin typeface="+mn-lt"/>
              </a:rPr>
              <a:t>virtual memory</a:t>
            </a:r>
          </a:p>
        </p:txBody>
      </p:sp>
      <p:sp>
        <p:nvSpPr>
          <p:cNvPr id="22" name="Text Box 401"/>
          <p:cNvSpPr txBox="1">
            <a:spLocks noChangeArrowheads="1"/>
          </p:cNvSpPr>
          <p:nvPr/>
        </p:nvSpPr>
        <p:spPr bwMode="auto">
          <a:xfrm>
            <a:off x="3445440" y="2065119"/>
            <a:ext cx="1663533" cy="646331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>
                <a:latin typeface="+mn-lt"/>
              </a:rPr>
              <a:t>Process 2</a:t>
            </a:r>
          </a:p>
          <a:p>
            <a:pPr algn="ctr"/>
            <a:r>
              <a:rPr lang="en-US" sz="1800">
                <a:latin typeface="+mn-lt"/>
              </a:rPr>
              <a:t>virtual memory</a:t>
            </a:r>
          </a:p>
        </p:txBody>
      </p:sp>
      <p:sp>
        <p:nvSpPr>
          <p:cNvPr id="23" name="AutoShape 403"/>
          <p:cNvSpPr>
            <a:spLocks noChangeArrowheads="1"/>
          </p:cNvSpPr>
          <p:nvPr/>
        </p:nvSpPr>
        <p:spPr bwMode="auto">
          <a:xfrm>
            <a:off x="2826231" y="3272522"/>
            <a:ext cx="304800" cy="914400"/>
          </a:xfrm>
          <a:prstGeom prst="curvedLeftArrow">
            <a:avLst>
              <a:gd name="adj1" fmla="val 60000"/>
              <a:gd name="adj2" fmla="val 120000"/>
              <a:gd name="adj3" fmla="val 33333"/>
            </a:avLst>
          </a:prstGeom>
          <a:solidFill>
            <a:srgbClr val="990000"/>
          </a:solidFill>
          <a:ln w="12700">
            <a:solidFill>
              <a:srgbClr val="D5F1CF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24" name="Text Box 404"/>
          <p:cNvSpPr txBox="1">
            <a:spLocks noChangeArrowheads="1"/>
          </p:cNvSpPr>
          <p:nvPr/>
        </p:nvSpPr>
        <p:spPr bwMode="auto">
          <a:xfrm>
            <a:off x="2799283" y="3103553"/>
            <a:ext cx="1246111" cy="30777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400" dirty="0">
                <a:latin typeface="+mn-lt"/>
              </a:rPr>
              <a:t>Copy-on-write</a:t>
            </a:r>
          </a:p>
        </p:txBody>
      </p:sp>
      <p:sp>
        <p:nvSpPr>
          <p:cNvPr id="25" name="Rectangle 405" descr="Wide upward diagonal"/>
          <p:cNvSpPr>
            <a:spLocks noChangeArrowheads="1"/>
          </p:cNvSpPr>
          <p:nvPr/>
        </p:nvSpPr>
        <p:spPr bwMode="auto">
          <a:xfrm>
            <a:off x="2375381" y="3272522"/>
            <a:ext cx="381000" cy="152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26" name="Rectangle 406" descr="Wide upward diagonal"/>
          <p:cNvSpPr>
            <a:spLocks noChangeArrowheads="1"/>
          </p:cNvSpPr>
          <p:nvPr/>
        </p:nvSpPr>
        <p:spPr bwMode="auto">
          <a:xfrm>
            <a:off x="4051781" y="4186922"/>
            <a:ext cx="381000" cy="152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27" name="Rectangle 407" descr="Wide upward diagonal"/>
          <p:cNvSpPr>
            <a:spLocks noChangeArrowheads="1"/>
          </p:cNvSpPr>
          <p:nvPr/>
        </p:nvSpPr>
        <p:spPr bwMode="auto">
          <a:xfrm>
            <a:off x="2375381" y="3964220"/>
            <a:ext cx="381000" cy="15240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28" name="Line 408"/>
          <p:cNvSpPr>
            <a:spLocks noChangeShapeType="1"/>
          </p:cNvSpPr>
          <p:nvPr/>
        </p:nvSpPr>
        <p:spPr bwMode="auto">
          <a:xfrm flipH="1" flipV="1">
            <a:off x="2756381" y="3958322"/>
            <a:ext cx="1295400" cy="228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29" name="Line 409"/>
          <p:cNvSpPr>
            <a:spLocks noChangeShapeType="1"/>
          </p:cNvSpPr>
          <p:nvPr/>
        </p:nvSpPr>
        <p:spPr bwMode="auto">
          <a:xfrm flipH="1" flipV="1">
            <a:off x="2756381" y="4110722"/>
            <a:ext cx="1295400" cy="2286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30" name="Text Box 410"/>
          <p:cNvSpPr txBox="1">
            <a:spLocks noChangeArrowheads="1"/>
          </p:cNvSpPr>
          <p:nvPr/>
        </p:nvSpPr>
        <p:spPr bwMode="auto">
          <a:xfrm>
            <a:off x="4642596" y="3833207"/>
            <a:ext cx="1698094" cy="92333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  <a:spAutoFit/>
          </a:bodyPr>
          <a:lstStyle/>
          <a:p>
            <a:pPr algn="ctr"/>
            <a:r>
              <a:rPr lang="en-US" sz="1800" dirty="0">
                <a:latin typeface="+mn-lt"/>
              </a:rPr>
              <a:t>Write to private</a:t>
            </a:r>
          </a:p>
          <a:p>
            <a:pPr algn="ctr"/>
            <a:r>
              <a:rPr lang="en-US" sz="1800" dirty="0">
                <a:latin typeface="+mn-lt"/>
              </a:rPr>
              <a:t>copy-on-write</a:t>
            </a:r>
          </a:p>
          <a:p>
            <a:pPr algn="ctr"/>
            <a:r>
              <a:rPr lang="en-US" sz="1800" dirty="0">
                <a:latin typeface="+mn-lt"/>
              </a:rPr>
              <a:t>page</a:t>
            </a:r>
          </a:p>
        </p:txBody>
      </p:sp>
      <p:sp>
        <p:nvSpPr>
          <p:cNvPr id="31" name="Line 411"/>
          <p:cNvSpPr>
            <a:spLocks noChangeShapeType="1"/>
          </p:cNvSpPr>
          <p:nvPr/>
        </p:nvSpPr>
        <p:spPr bwMode="auto">
          <a:xfrm flipH="1">
            <a:off x="4432781" y="4263122"/>
            <a:ext cx="381000" cy="0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>
              <a:latin typeface="+mn-lt"/>
            </a:endParaRPr>
          </a:p>
        </p:txBody>
      </p:sp>
      <p:sp>
        <p:nvSpPr>
          <p:cNvPr id="32" name="Line 399"/>
          <p:cNvSpPr>
            <a:spLocks noChangeShapeType="1"/>
          </p:cNvSpPr>
          <p:nvPr/>
        </p:nvSpPr>
        <p:spPr bwMode="auto">
          <a:xfrm flipH="1" flipV="1">
            <a:off x="2766725" y="3424922"/>
            <a:ext cx="1295400" cy="914400"/>
          </a:xfrm>
          <a:prstGeom prst="line">
            <a:avLst/>
          </a:prstGeom>
          <a:noFill/>
          <a:ln w="12700">
            <a:solidFill>
              <a:schemeClr val="tx1"/>
            </a:solidFill>
            <a:prstDash val="dash"/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 algn="ctr"/>
            <a:endParaRPr lang="en-US" sz="180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3" grpId="0" animBg="1"/>
      <p:bldP spid="24" grpId="0"/>
      <p:bldP spid="27" grpId="0" animBg="1"/>
      <p:bldP spid="28" grpId="0" animBg="1"/>
      <p:bldP spid="29" grpId="0" animBg="1"/>
      <p:bldP spid="32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Shareable Pages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213725" cy="4972050"/>
          </a:xfrm>
        </p:spPr>
        <p:txBody>
          <a:bodyPr/>
          <a:lstStyle/>
          <a:p>
            <a:r>
              <a:rPr lang="en-US" dirty="0"/>
              <a:t>Kernel Same-Page Merging</a:t>
            </a:r>
          </a:p>
          <a:p>
            <a:pPr lvl="1"/>
            <a:r>
              <a:rPr lang="en-US" dirty="0"/>
              <a:t>OS scans through all of physical memory, looking for duplicate pages</a:t>
            </a:r>
          </a:p>
          <a:p>
            <a:pPr lvl="1"/>
            <a:r>
              <a:rPr lang="en-US" dirty="0"/>
              <a:t>When found, merge into single copy, marked as copy-on-write</a:t>
            </a:r>
          </a:p>
          <a:p>
            <a:pPr lvl="1"/>
            <a:r>
              <a:rPr lang="en-US" dirty="0"/>
              <a:t>Implemented in Linux kernel in 2009</a:t>
            </a:r>
          </a:p>
          <a:p>
            <a:pPr lvl="1"/>
            <a:r>
              <a:rPr lang="en-US" dirty="0"/>
              <a:t>Limited to pages marked as likely candidates</a:t>
            </a:r>
          </a:p>
          <a:p>
            <a:pPr lvl="1"/>
            <a:r>
              <a:rPr lang="en-US" dirty="0"/>
              <a:t>Especially useful when processor running many virtual machines</a:t>
            </a:r>
          </a:p>
        </p:txBody>
      </p:sp>
    </p:spTree>
    <p:extLst>
      <p:ext uri="{BB962C8B-B14F-4D97-AF65-F5344CB8AC3E}">
        <p14:creationId xmlns:p14="http://schemas.microsoft.com/office/powerpoint/2010/main" val="470278912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453497" y="434447"/>
            <a:ext cx="725963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User-Level Memory Mapping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455613" y="1220788"/>
            <a:ext cx="8459787" cy="5637212"/>
          </a:xfrm>
          <a:ln/>
        </p:spPr>
        <p:txBody>
          <a:bodyPr/>
          <a:lstStyle/>
          <a:p>
            <a:pPr>
              <a:lnSpc>
                <a:spcPct val="94000"/>
              </a:lnSpc>
              <a:spcBef>
                <a:spcPct val="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effectLst/>
                <a:latin typeface="Courier New" pitchFamily="49" charset="0"/>
              </a:rPr>
              <a:t>void *</a:t>
            </a:r>
            <a:r>
              <a:rPr lang="en-GB" sz="1800" dirty="0" err="1">
                <a:effectLst/>
                <a:latin typeface="Courier New" pitchFamily="49" charset="0"/>
              </a:rPr>
              <a:t>mmap</a:t>
            </a:r>
            <a:r>
              <a:rPr lang="en-GB" sz="1800" dirty="0">
                <a:effectLst/>
                <a:latin typeface="Courier New" pitchFamily="49" charset="0"/>
              </a:rPr>
              <a:t>(void *start,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</a:t>
            </a:r>
            <a:r>
              <a:rPr lang="en-GB" sz="1800" dirty="0" err="1">
                <a:effectLst/>
                <a:latin typeface="Courier New" pitchFamily="49" charset="0"/>
              </a:rPr>
              <a:t>len</a:t>
            </a:r>
            <a:r>
              <a:rPr lang="en-GB" sz="1800" dirty="0">
                <a:effectLst/>
                <a:latin typeface="Courier New" pitchFamily="49" charset="0"/>
              </a:rPr>
              <a:t>,</a:t>
            </a:r>
          </a:p>
          <a:p>
            <a:pPr>
              <a:lnSpc>
                <a:spcPct val="94000"/>
              </a:lnSpc>
              <a:spcBef>
                <a:spcPct val="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effectLst/>
                <a:latin typeface="Courier New" pitchFamily="49" charset="0"/>
              </a:rPr>
              <a:t>          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</a:t>
            </a:r>
            <a:r>
              <a:rPr lang="en-GB" sz="1800" dirty="0" err="1">
                <a:effectLst/>
                <a:latin typeface="Courier New" pitchFamily="49" charset="0"/>
              </a:rPr>
              <a:t>prot</a:t>
            </a:r>
            <a:r>
              <a:rPr lang="en-GB" sz="1800" dirty="0">
                <a:effectLst/>
                <a:latin typeface="Courier New" pitchFamily="49" charset="0"/>
              </a:rPr>
              <a:t>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flags,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</a:t>
            </a:r>
            <a:r>
              <a:rPr lang="en-GB" sz="1800" dirty="0" err="1">
                <a:effectLst/>
                <a:latin typeface="Courier New" pitchFamily="49" charset="0"/>
              </a:rPr>
              <a:t>fd</a:t>
            </a:r>
            <a:r>
              <a:rPr lang="en-GB" sz="1800" dirty="0">
                <a:effectLst/>
                <a:latin typeface="Courier New" pitchFamily="49" charset="0"/>
              </a:rPr>
              <a:t>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offset</a:t>
            </a:r>
            <a:r>
              <a:rPr lang="en-GB" sz="2000" dirty="0">
                <a:effectLst/>
              </a:rPr>
              <a:t>)</a:t>
            </a:r>
          </a:p>
          <a:p>
            <a:pPr lvl="1"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Map </a:t>
            </a:r>
            <a:r>
              <a:rPr lang="en-GB" b="1" dirty="0" err="1">
                <a:latin typeface="Courier New" pitchFamily="49" charset="0"/>
              </a:rPr>
              <a:t>len</a:t>
            </a:r>
            <a:r>
              <a:rPr lang="en-GB" dirty="0"/>
              <a:t> bytes starting at offset </a:t>
            </a:r>
            <a:r>
              <a:rPr lang="en-GB" b="1" dirty="0" err="1">
                <a:latin typeface="Courier New" pitchFamily="49" charset="0"/>
              </a:rPr>
              <a:t>offset</a:t>
            </a:r>
            <a:r>
              <a:rPr lang="en-GB" dirty="0">
                <a:latin typeface="+mj-lt"/>
              </a:rPr>
              <a:t> </a:t>
            </a:r>
            <a:r>
              <a:rPr lang="en-GB" dirty="0"/>
              <a:t>of the file specified by file description </a:t>
            </a:r>
            <a:r>
              <a:rPr lang="en-GB" b="1" dirty="0" err="1">
                <a:latin typeface="Courier New" pitchFamily="49" charset="0"/>
              </a:rPr>
              <a:t>fd</a:t>
            </a:r>
            <a:r>
              <a:rPr lang="en-GB" dirty="0"/>
              <a:t>, preferably at address </a:t>
            </a:r>
            <a:r>
              <a:rPr lang="en-GB" b="1" dirty="0">
                <a:latin typeface="Courier New" pitchFamily="49" charset="0"/>
              </a:rPr>
              <a:t>start</a:t>
            </a:r>
            <a:r>
              <a:rPr lang="en-GB" dirty="0"/>
              <a:t> </a:t>
            </a:r>
          </a:p>
          <a:p>
            <a:pPr lvl="1">
              <a:lnSpc>
                <a:spcPct val="101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>
                <a:latin typeface="Courier New" pitchFamily="49" charset="0"/>
              </a:rPr>
              <a:t>start</a:t>
            </a:r>
            <a:r>
              <a:rPr lang="en-GB" dirty="0">
                <a:latin typeface="Courier New" pitchFamily="49" charset="0"/>
              </a:rPr>
              <a:t>:</a:t>
            </a:r>
            <a:r>
              <a:rPr lang="en-GB" dirty="0"/>
              <a:t> may be 0 for “pick an address”</a:t>
            </a:r>
          </a:p>
          <a:p>
            <a:pPr lvl="1">
              <a:lnSpc>
                <a:spcPct val="101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 err="1">
                <a:latin typeface="Courier New" pitchFamily="49" charset="0"/>
              </a:rPr>
              <a:t>prot</a:t>
            </a:r>
            <a:r>
              <a:rPr lang="en-GB" dirty="0"/>
              <a:t>: PROT_READ, PROT_WRITE, PROT_EXEC, ...</a:t>
            </a:r>
          </a:p>
          <a:p>
            <a:pPr lvl="1">
              <a:lnSpc>
                <a:spcPct val="101000"/>
              </a:lnSpc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b="1" dirty="0">
                <a:latin typeface="Courier New" pitchFamily="49" charset="0"/>
              </a:rPr>
              <a:t>flags</a:t>
            </a:r>
            <a:r>
              <a:rPr lang="en-GB" dirty="0"/>
              <a:t>: MAP_ANON, MAP_PRIVATE, MAP_SHARED, ...</a:t>
            </a:r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endParaRPr lang="en-GB" dirty="0"/>
          </a:p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Return a pointer to start of mapped area (may not be </a:t>
            </a:r>
            <a:r>
              <a:rPr lang="en-GB" b="1" dirty="0">
                <a:latin typeface="Courier New" pitchFamily="49" charset="0"/>
              </a:rPr>
              <a:t>start</a:t>
            </a:r>
            <a:r>
              <a:rPr lang="en-GB" dirty="0"/>
              <a:t>)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304800" y="493713"/>
            <a:ext cx="7259637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User-Level Memory Mapping</a:t>
            </a:r>
          </a:p>
        </p:txBody>
      </p:sp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30201" y="1220789"/>
            <a:ext cx="8307387" cy="836612"/>
          </a:xfrm>
          <a:ln/>
        </p:spPr>
        <p:txBody>
          <a:bodyPr/>
          <a:lstStyle/>
          <a:p>
            <a:pPr>
              <a:lnSpc>
                <a:spcPct val="94000"/>
              </a:lnSpc>
              <a:spcBef>
                <a:spcPct val="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effectLst/>
                <a:latin typeface="Courier New" pitchFamily="49" charset="0"/>
              </a:rPr>
              <a:t>void *</a:t>
            </a:r>
            <a:r>
              <a:rPr lang="en-GB" sz="1800" dirty="0" err="1">
                <a:effectLst/>
                <a:latin typeface="Courier New" pitchFamily="49" charset="0"/>
              </a:rPr>
              <a:t>mmap</a:t>
            </a:r>
            <a:r>
              <a:rPr lang="en-GB" sz="1800" dirty="0">
                <a:effectLst/>
                <a:latin typeface="Courier New" pitchFamily="49" charset="0"/>
              </a:rPr>
              <a:t>(void *start,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</a:t>
            </a:r>
            <a:r>
              <a:rPr lang="en-GB" sz="1800" dirty="0" err="1">
                <a:effectLst/>
                <a:latin typeface="Courier New" pitchFamily="49" charset="0"/>
              </a:rPr>
              <a:t>len</a:t>
            </a:r>
            <a:r>
              <a:rPr lang="en-GB" sz="1800" dirty="0">
                <a:effectLst/>
                <a:latin typeface="Courier New" pitchFamily="49" charset="0"/>
              </a:rPr>
              <a:t>,</a:t>
            </a:r>
          </a:p>
          <a:p>
            <a:pPr>
              <a:lnSpc>
                <a:spcPct val="94000"/>
              </a:lnSpc>
              <a:spcBef>
                <a:spcPct val="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800" dirty="0">
                <a:effectLst/>
                <a:latin typeface="Courier New" pitchFamily="49" charset="0"/>
              </a:rPr>
              <a:t>          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</a:t>
            </a:r>
            <a:r>
              <a:rPr lang="en-GB" sz="1800" dirty="0" err="1">
                <a:effectLst/>
                <a:latin typeface="Courier New" pitchFamily="49" charset="0"/>
              </a:rPr>
              <a:t>prot</a:t>
            </a:r>
            <a:r>
              <a:rPr lang="en-GB" sz="1800" dirty="0">
                <a:effectLst/>
                <a:latin typeface="Courier New" pitchFamily="49" charset="0"/>
              </a:rPr>
              <a:t>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flags,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</a:t>
            </a:r>
            <a:r>
              <a:rPr lang="en-GB" sz="1800" dirty="0" err="1">
                <a:effectLst/>
                <a:latin typeface="Courier New" pitchFamily="49" charset="0"/>
              </a:rPr>
              <a:t>fd</a:t>
            </a:r>
            <a:r>
              <a:rPr lang="en-GB" sz="1800" dirty="0">
                <a:effectLst/>
                <a:latin typeface="Courier New" pitchFamily="49" charset="0"/>
              </a:rPr>
              <a:t>, </a:t>
            </a:r>
            <a:r>
              <a:rPr lang="en-GB" sz="1800" dirty="0" err="1">
                <a:effectLst/>
                <a:latin typeface="Courier New" pitchFamily="49" charset="0"/>
              </a:rPr>
              <a:t>int</a:t>
            </a:r>
            <a:r>
              <a:rPr lang="en-GB" sz="1800" dirty="0">
                <a:effectLst/>
                <a:latin typeface="Courier New" pitchFamily="49" charset="0"/>
              </a:rPr>
              <a:t> offset</a:t>
            </a:r>
            <a:r>
              <a:rPr lang="en-GB" sz="2000" dirty="0">
                <a:effectLst/>
              </a:rPr>
              <a:t>)</a:t>
            </a:r>
          </a:p>
        </p:txBody>
      </p:sp>
      <p:sp>
        <p:nvSpPr>
          <p:cNvPr id="4" name="Rectangle 3"/>
          <p:cNvSpPr/>
          <p:nvPr/>
        </p:nvSpPr>
        <p:spPr bwMode="auto">
          <a:xfrm>
            <a:off x="2057400" y="2362200"/>
            <a:ext cx="990600" cy="36576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2057400" y="3733800"/>
            <a:ext cx="990600" cy="1143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6" name="Rectangle 5"/>
          <p:cNvSpPr/>
          <p:nvPr/>
        </p:nvSpPr>
        <p:spPr bwMode="auto">
          <a:xfrm>
            <a:off x="5638800" y="1981200"/>
            <a:ext cx="990600" cy="4038600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sp>
        <p:nvSpPr>
          <p:cNvPr id="7" name="Rectangle 6"/>
          <p:cNvSpPr/>
          <p:nvPr/>
        </p:nvSpPr>
        <p:spPr bwMode="auto">
          <a:xfrm>
            <a:off x="5638800" y="2590800"/>
            <a:ext cx="990600" cy="1143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algn="ctr"/>
            <a:endParaRPr lang="en-US" sz="1600" dirty="0">
              <a:latin typeface="+mn-lt"/>
            </a:endParaRPr>
          </a:p>
        </p:txBody>
      </p:sp>
      <p:cxnSp>
        <p:nvCxnSpPr>
          <p:cNvPr id="9" name="Straight Connector 8"/>
          <p:cNvCxnSpPr/>
          <p:nvPr/>
        </p:nvCxnSpPr>
        <p:spPr bwMode="auto">
          <a:xfrm flipV="1">
            <a:off x="3048000" y="2590800"/>
            <a:ext cx="2590800" cy="1143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cxnSp>
        <p:nvCxnSpPr>
          <p:cNvPr id="11" name="Straight Connector 10"/>
          <p:cNvCxnSpPr/>
          <p:nvPr/>
        </p:nvCxnSpPr>
        <p:spPr bwMode="auto">
          <a:xfrm flipV="1">
            <a:off x="3048000" y="3733800"/>
            <a:ext cx="2590800" cy="1143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ysDot"/>
            <a:round/>
            <a:headEnd type="none" w="med" len="med"/>
            <a:tailEnd type="none" w="med" len="med"/>
          </a:ln>
          <a:effectLst/>
        </p:spPr>
      </p:cxnSp>
      <p:sp>
        <p:nvSpPr>
          <p:cNvPr id="12" name="AutoShape 51"/>
          <p:cNvSpPr>
            <a:spLocks/>
          </p:cNvSpPr>
          <p:nvPr/>
        </p:nvSpPr>
        <p:spPr bwMode="auto">
          <a:xfrm>
            <a:off x="6705600" y="2590800"/>
            <a:ext cx="228600" cy="1143000"/>
          </a:xfrm>
          <a:prstGeom prst="rightBrace">
            <a:avLst>
              <a:gd name="adj1" fmla="val 63889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6934200" y="2963336"/>
            <a:ext cx="13773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 err="1">
                <a:latin typeface="Courier New" pitchFamily="49" charset="0"/>
              </a:rPr>
              <a:t>len</a:t>
            </a:r>
            <a:r>
              <a:rPr lang="en-GB" sz="2000" dirty="0">
                <a:latin typeface="Courier New" pitchFamily="49" charset="0"/>
              </a:rPr>
              <a:t> </a:t>
            </a:r>
            <a:r>
              <a:rPr lang="en-GB" sz="2000" dirty="0">
                <a:latin typeface="+mn-lt"/>
              </a:rPr>
              <a:t>bytes</a:t>
            </a:r>
            <a:endParaRPr lang="en-US" sz="2000" dirty="0">
              <a:latin typeface="+mn-lt"/>
            </a:endParaRPr>
          </a:p>
        </p:txBody>
      </p:sp>
      <p:cxnSp>
        <p:nvCxnSpPr>
          <p:cNvPr id="15" name="Straight Arrow Connector 14"/>
          <p:cNvCxnSpPr/>
          <p:nvPr/>
        </p:nvCxnSpPr>
        <p:spPr bwMode="auto">
          <a:xfrm rot="10800000">
            <a:off x="6629400" y="3733800"/>
            <a:ext cx="609600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6" name="Rectangle 15"/>
          <p:cNvSpPr/>
          <p:nvPr/>
        </p:nvSpPr>
        <p:spPr>
          <a:xfrm>
            <a:off x="7239000" y="3536889"/>
            <a:ext cx="954107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>
                <a:latin typeface="Courier New" pitchFamily="49" charset="0"/>
              </a:rPr>
              <a:t>start</a:t>
            </a:r>
            <a:endParaRPr lang="en-US" sz="2000" dirty="0"/>
          </a:p>
        </p:txBody>
      </p:sp>
      <p:sp>
        <p:nvSpPr>
          <p:cNvPr id="17" name="TextBox 16"/>
          <p:cNvSpPr txBox="1"/>
          <p:nvPr/>
        </p:nvSpPr>
        <p:spPr>
          <a:xfrm>
            <a:off x="6781800" y="3857936"/>
            <a:ext cx="186352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>
                <a:latin typeface="Calibri" pitchFamily="34" charset="0"/>
              </a:rPr>
              <a:t>(or address </a:t>
            </a:r>
          </a:p>
          <a:p>
            <a:pPr algn="ctr"/>
            <a:r>
              <a:rPr lang="en-US" sz="1800" dirty="0">
                <a:latin typeface="Calibri" pitchFamily="34" charset="0"/>
              </a:rPr>
              <a:t>chosen by kernel)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834468" y="6031468"/>
            <a:ext cx="26722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Process virtual memory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371753" y="6019800"/>
            <a:ext cx="238744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Disk file specified by </a:t>
            </a:r>
          </a:p>
          <a:p>
            <a:pPr algn="ctr"/>
            <a:r>
              <a:rPr lang="en-US" sz="2000" i="1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file descriptor </a:t>
            </a:r>
            <a:r>
              <a:rPr lang="en-US" sz="2000" dirty="0" err="1">
                <a:latin typeface="Courier New" pitchFamily="49" charset="0"/>
              </a:rPr>
              <a:t>fd</a:t>
            </a:r>
            <a:endParaRPr lang="en-US" sz="2000" dirty="0">
              <a:latin typeface="Courier New" pitchFamily="49" charset="0"/>
            </a:endParaRPr>
          </a:p>
        </p:txBody>
      </p:sp>
      <p:sp>
        <p:nvSpPr>
          <p:cNvPr id="20" name="AutoShape 51"/>
          <p:cNvSpPr>
            <a:spLocks/>
          </p:cNvSpPr>
          <p:nvPr/>
        </p:nvSpPr>
        <p:spPr bwMode="auto">
          <a:xfrm flipH="1">
            <a:off x="1752600" y="3733800"/>
            <a:ext cx="228600" cy="1143000"/>
          </a:xfrm>
          <a:prstGeom prst="rightBrace">
            <a:avLst>
              <a:gd name="adj1" fmla="val 63889"/>
              <a:gd name="adj2" fmla="val 50000"/>
            </a:avLst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58366" y="4104157"/>
            <a:ext cx="13773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 err="1">
                <a:latin typeface="Courier New" pitchFamily="49" charset="0"/>
              </a:rPr>
              <a:t>len</a:t>
            </a:r>
            <a:r>
              <a:rPr lang="en-GB" sz="2000" dirty="0">
                <a:latin typeface="Courier New" pitchFamily="49" charset="0"/>
              </a:rPr>
              <a:t> </a:t>
            </a:r>
            <a:r>
              <a:rPr lang="en-GB" sz="2000" dirty="0">
                <a:latin typeface="+mn-lt"/>
              </a:rPr>
              <a:t>bytes</a:t>
            </a:r>
            <a:endParaRPr lang="en-US" sz="2000" dirty="0">
              <a:latin typeface="+mn-lt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152400" y="4676745"/>
            <a:ext cx="1107996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2000" dirty="0">
                <a:latin typeface="Courier New" pitchFamily="49" charset="0"/>
              </a:rPr>
              <a:t>offset</a:t>
            </a:r>
            <a:endParaRPr lang="en-US" sz="2000" dirty="0"/>
          </a:p>
        </p:txBody>
      </p:sp>
      <p:cxnSp>
        <p:nvCxnSpPr>
          <p:cNvPr id="24" name="Straight Arrow Connector 23"/>
          <p:cNvCxnSpPr>
            <a:stCxn id="22" idx="3"/>
          </p:cNvCxnSpPr>
          <p:nvPr/>
        </p:nvCxnSpPr>
        <p:spPr bwMode="auto">
          <a:xfrm>
            <a:off x="1260396" y="4876800"/>
            <a:ext cx="797004" cy="1588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5" name="TextBox 24"/>
          <p:cNvSpPr txBox="1"/>
          <p:nvPr/>
        </p:nvSpPr>
        <p:spPr>
          <a:xfrm>
            <a:off x="262468" y="5003799"/>
            <a:ext cx="8454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(bytes)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790004" y="5819001"/>
            <a:ext cx="2924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>
                <a:latin typeface="Courier New"/>
                <a:cs typeface="Courier New"/>
              </a:rPr>
              <a:t>0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351542" y="5791200"/>
            <a:ext cx="292405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dirty="0">
                <a:latin typeface="Courier New"/>
                <a:cs typeface="Courier New"/>
              </a:rPr>
              <a:t>0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Uses of </a:t>
            </a:r>
            <a:r>
              <a:rPr lang="en-US" dirty="0" err="1"/>
              <a:t>mmap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Reading big files</a:t>
            </a:r>
          </a:p>
          <a:p>
            <a:pPr lvl="1"/>
            <a:r>
              <a:rPr lang="en-US" dirty="0"/>
              <a:t>Uses paging mechanism to bring files into memory</a:t>
            </a:r>
          </a:p>
          <a:p>
            <a:r>
              <a:rPr lang="en-US" dirty="0"/>
              <a:t>Shared data structures</a:t>
            </a:r>
          </a:p>
          <a:p>
            <a:pPr lvl="1"/>
            <a:r>
              <a:rPr lang="en-US" dirty="0"/>
              <a:t>When call with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MAP_SHARED</a:t>
            </a:r>
            <a:r>
              <a:rPr lang="en-US" dirty="0"/>
              <a:t> flag</a:t>
            </a:r>
          </a:p>
          <a:p>
            <a:pPr lvl="2"/>
            <a:r>
              <a:rPr lang="en-US" dirty="0"/>
              <a:t>Multiple processes have access to same region of memory</a:t>
            </a:r>
          </a:p>
          <a:p>
            <a:pPr lvl="2"/>
            <a:r>
              <a:rPr lang="en-US" dirty="0"/>
              <a:t>Risky!</a:t>
            </a:r>
          </a:p>
          <a:p>
            <a:r>
              <a:rPr lang="en-US" dirty="0"/>
              <a:t>File-based data structures</a:t>
            </a:r>
          </a:p>
          <a:p>
            <a:pPr lvl="1"/>
            <a:r>
              <a:rPr lang="en-US" dirty="0"/>
              <a:t>E.g., database</a:t>
            </a:r>
          </a:p>
          <a:p>
            <a:pPr lvl="1"/>
            <a:r>
              <a:rPr lang="en-US" dirty="0"/>
              <a:t>Give </a:t>
            </a:r>
            <a:r>
              <a:rPr lang="en-US" b="1" dirty="0" err="1">
                <a:latin typeface="Courier New" charset="0"/>
                <a:ea typeface="Courier New" charset="0"/>
                <a:cs typeface="Courier New" charset="0"/>
              </a:rPr>
              <a:t>prot</a:t>
            </a:r>
            <a:r>
              <a:rPr lang="en-US" dirty="0"/>
              <a:t> argument </a:t>
            </a:r>
            <a:r>
              <a:rPr lang="en-US" b="1" dirty="0">
                <a:latin typeface="Courier New" charset="0"/>
                <a:ea typeface="Courier New" charset="0"/>
                <a:cs typeface="Courier New" charset="0"/>
              </a:rPr>
              <a:t>PROT_READ | PROT_WRITE</a:t>
            </a:r>
          </a:p>
          <a:p>
            <a:pPr lvl="1"/>
            <a:r>
              <a:rPr lang="en-US" dirty="0"/>
              <a:t>When </a:t>
            </a:r>
            <a:r>
              <a:rPr lang="en-US" dirty="0" err="1"/>
              <a:t>unmap</a:t>
            </a:r>
            <a:r>
              <a:rPr lang="en-US" dirty="0"/>
              <a:t> region, file will be updated via write-back</a:t>
            </a:r>
          </a:p>
          <a:p>
            <a:pPr lvl="1"/>
            <a:r>
              <a:rPr lang="en-US" dirty="0"/>
              <a:t>Can implement load from file / update / write back to file</a:t>
            </a:r>
          </a:p>
          <a:p>
            <a:pPr lvl="2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43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 noGrp="1" noChangeArrowheads="1"/>
          </p:cNvSpPr>
          <p:nvPr>
            <p:ph type="title"/>
          </p:nvPr>
        </p:nvSpPr>
        <p:spPr>
          <a:xfrm>
            <a:off x="404813" y="247650"/>
            <a:ext cx="8283575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Translating with a k-level Page Table</a:t>
            </a:r>
          </a:p>
        </p:txBody>
      </p:sp>
      <p:sp>
        <p:nvSpPr>
          <p:cNvPr id="51" name="Rectangle 50"/>
          <p:cNvSpPr/>
          <p:nvPr/>
        </p:nvSpPr>
        <p:spPr bwMode="auto">
          <a:xfrm>
            <a:off x="163087" y="1833361"/>
            <a:ext cx="2656313" cy="719063"/>
          </a:xfrm>
          <a:prstGeom prst="rect">
            <a:avLst/>
          </a:prstGeom>
          <a:solidFill>
            <a:srgbClr val="F1C7C7"/>
          </a:solidFill>
          <a:ln w="127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rtlCol="0" anchor="ctr"/>
          <a:lstStyle/>
          <a:p>
            <a:pPr lvl="0" algn="ctr"/>
            <a:r>
              <a:rPr lang="en-US" sz="1600" dirty="0">
                <a:solidFill>
                  <a:srgbClr val="000000"/>
                </a:solidFill>
                <a:latin typeface="Calibri" pitchFamily="34" charset="0"/>
              </a:rPr>
              <a:t>Page table base register</a:t>
            </a:r>
          </a:p>
          <a:p>
            <a:pPr lvl="0" algn="ctr"/>
            <a:r>
              <a:rPr lang="en-US" sz="1600" dirty="0">
                <a:solidFill>
                  <a:srgbClr val="000000"/>
                </a:solidFill>
                <a:latin typeface="Calibri" pitchFamily="34" charset="0"/>
              </a:rPr>
              <a:t>(part of the process’ context)</a:t>
            </a:r>
          </a:p>
        </p:txBody>
      </p:sp>
      <p:cxnSp>
        <p:nvCxnSpPr>
          <p:cNvPr id="5" name="Straight Connector 4"/>
          <p:cNvCxnSpPr>
            <a:stCxn id="51" idx="2"/>
          </p:cNvCxnSpPr>
          <p:nvPr/>
        </p:nvCxnSpPr>
        <p:spPr bwMode="auto">
          <a:xfrm flipH="1">
            <a:off x="1404158" y="2552424"/>
            <a:ext cx="87086" cy="1495701"/>
          </a:xfrm>
          <a:prstGeom prst="line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9" name="Straight Arrow Connector 8"/>
          <p:cNvCxnSpPr/>
          <p:nvPr/>
        </p:nvCxnSpPr>
        <p:spPr bwMode="auto">
          <a:xfrm>
            <a:off x="1404158" y="4048125"/>
            <a:ext cx="729442" cy="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04" name="Rectangle 379"/>
          <p:cNvSpPr>
            <a:spLocks noChangeArrowheads="1"/>
          </p:cNvSpPr>
          <p:nvPr/>
        </p:nvSpPr>
        <p:spPr bwMode="auto">
          <a:xfrm>
            <a:off x="1630362" y="2981325"/>
            <a:ext cx="1239838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 dirty="0">
                <a:latin typeface="+mn-lt"/>
              </a:rPr>
              <a:t>VPN 1</a:t>
            </a:r>
          </a:p>
        </p:txBody>
      </p:sp>
      <p:sp>
        <p:nvSpPr>
          <p:cNvPr id="105" name="Text Box 381"/>
          <p:cNvSpPr txBox="1">
            <a:spLocks noChangeArrowheads="1"/>
          </p:cNvSpPr>
          <p:nvPr/>
        </p:nvSpPr>
        <p:spPr bwMode="auto">
          <a:xfrm>
            <a:off x="7382915" y="2692986"/>
            <a:ext cx="28886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+mn-lt"/>
              </a:rPr>
              <a:t>0</a:t>
            </a:r>
          </a:p>
        </p:txBody>
      </p:sp>
      <p:sp>
        <p:nvSpPr>
          <p:cNvPr id="106" name="Text Box 382"/>
          <p:cNvSpPr txBox="1">
            <a:spLocks noChangeArrowheads="1"/>
          </p:cNvSpPr>
          <p:nvPr/>
        </p:nvSpPr>
        <p:spPr bwMode="auto">
          <a:xfrm>
            <a:off x="6547077" y="2692986"/>
            <a:ext cx="46198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+mn-lt"/>
              </a:rPr>
              <a:t>p-1</a:t>
            </a:r>
          </a:p>
        </p:txBody>
      </p:sp>
      <p:sp>
        <p:nvSpPr>
          <p:cNvPr id="107" name="Text Box 384"/>
          <p:cNvSpPr txBox="1">
            <a:spLocks noChangeArrowheads="1"/>
          </p:cNvSpPr>
          <p:nvPr/>
        </p:nvSpPr>
        <p:spPr bwMode="auto">
          <a:xfrm>
            <a:off x="1511527" y="2654886"/>
            <a:ext cx="46198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+mn-lt"/>
              </a:rPr>
              <a:t>n-1</a:t>
            </a:r>
          </a:p>
        </p:txBody>
      </p:sp>
      <p:sp>
        <p:nvSpPr>
          <p:cNvPr id="108" name="Rectangle 385"/>
          <p:cNvSpPr>
            <a:spLocks noChangeArrowheads="1"/>
          </p:cNvSpPr>
          <p:nvPr/>
        </p:nvSpPr>
        <p:spPr bwMode="auto">
          <a:xfrm>
            <a:off x="6610350" y="2981325"/>
            <a:ext cx="919162" cy="304800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n-lt"/>
              </a:rPr>
              <a:t>VPO</a:t>
            </a:r>
          </a:p>
        </p:txBody>
      </p:sp>
      <p:sp>
        <p:nvSpPr>
          <p:cNvPr id="109" name="Rectangle 390"/>
          <p:cNvSpPr>
            <a:spLocks noChangeArrowheads="1"/>
          </p:cNvSpPr>
          <p:nvPr/>
        </p:nvSpPr>
        <p:spPr bwMode="auto">
          <a:xfrm>
            <a:off x="2879725" y="2981325"/>
            <a:ext cx="1239837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>
                <a:latin typeface="+mn-lt"/>
              </a:rPr>
              <a:t>VPN 2</a:t>
            </a:r>
          </a:p>
        </p:txBody>
      </p:sp>
      <p:sp>
        <p:nvSpPr>
          <p:cNvPr id="110" name="Rectangle 391"/>
          <p:cNvSpPr>
            <a:spLocks noChangeArrowheads="1"/>
          </p:cNvSpPr>
          <p:nvPr/>
        </p:nvSpPr>
        <p:spPr bwMode="auto">
          <a:xfrm>
            <a:off x="4124325" y="2981325"/>
            <a:ext cx="1239837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>
                <a:latin typeface="+mn-lt"/>
              </a:rPr>
              <a:t>...</a:t>
            </a:r>
          </a:p>
        </p:txBody>
      </p:sp>
      <p:sp>
        <p:nvSpPr>
          <p:cNvPr id="111" name="Rectangle 392"/>
          <p:cNvSpPr>
            <a:spLocks noChangeArrowheads="1"/>
          </p:cNvSpPr>
          <p:nvPr/>
        </p:nvSpPr>
        <p:spPr bwMode="auto">
          <a:xfrm>
            <a:off x="5364162" y="2981325"/>
            <a:ext cx="1239838" cy="3048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US" sz="1600">
                <a:latin typeface="+mn-lt"/>
              </a:rPr>
              <a:t>VPN k</a:t>
            </a:r>
          </a:p>
        </p:txBody>
      </p:sp>
      <p:sp>
        <p:nvSpPr>
          <p:cNvPr id="112" name="Line 393"/>
          <p:cNvSpPr>
            <a:spLocks noChangeShapeType="1"/>
          </p:cNvSpPr>
          <p:nvPr/>
        </p:nvSpPr>
        <p:spPr bwMode="auto">
          <a:xfrm>
            <a:off x="1820862" y="3143250"/>
            <a:ext cx="0" cy="134519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13" name="Rectangle 395"/>
          <p:cNvSpPr>
            <a:spLocks noChangeArrowheads="1"/>
          </p:cNvSpPr>
          <p:nvPr/>
        </p:nvSpPr>
        <p:spPr bwMode="auto">
          <a:xfrm>
            <a:off x="2163762" y="4031248"/>
            <a:ext cx="520700" cy="774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14" name="Line 396"/>
          <p:cNvSpPr>
            <a:spLocks noChangeShapeType="1"/>
          </p:cNvSpPr>
          <p:nvPr/>
        </p:nvSpPr>
        <p:spPr bwMode="auto">
          <a:xfrm>
            <a:off x="1820862" y="4488448"/>
            <a:ext cx="3429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15" name="Rectangle 397"/>
          <p:cNvSpPr>
            <a:spLocks noChangeArrowheads="1"/>
          </p:cNvSpPr>
          <p:nvPr/>
        </p:nvSpPr>
        <p:spPr bwMode="auto">
          <a:xfrm>
            <a:off x="2163762" y="4424948"/>
            <a:ext cx="520700" cy="1143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16" name="Line 398"/>
          <p:cNvSpPr>
            <a:spLocks noChangeShapeType="1"/>
          </p:cNvSpPr>
          <p:nvPr/>
        </p:nvSpPr>
        <p:spPr bwMode="auto">
          <a:xfrm>
            <a:off x="3027362" y="3143250"/>
            <a:ext cx="0" cy="110389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17" name="Rectangle 399"/>
          <p:cNvSpPr>
            <a:spLocks noChangeArrowheads="1"/>
          </p:cNvSpPr>
          <p:nvPr/>
        </p:nvSpPr>
        <p:spPr bwMode="auto">
          <a:xfrm>
            <a:off x="3370262" y="4031248"/>
            <a:ext cx="520700" cy="774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18" name="Line 400"/>
          <p:cNvSpPr>
            <a:spLocks noChangeShapeType="1"/>
          </p:cNvSpPr>
          <p:nvPr/>
        </p:nvSpPr>
        <p:spPr bwMode="auto">
          <a:xfrm>
            <a:off x="3027362" y="4247148"/>
            <a:ext cx="3429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19" name="Rectangle 401"/>
          <p:cNvSpPr>
            <a:spLocks noChangeArrowheads="1"/>
          </p:cNvSpPr>
          <p:nvPr/>
        </p:nvSpPr>
        <p:spPr bwMode="auto">
          <a:xfrm>
            <a:off x="3370262" y="4196348"/>
            <a:ext cx="520700" cy="114300"/>
          </a:xfrm>
          <a:prstGeom prst="rect">
            <a:avLst/>
          </a:prstGeom>
          <a:solidFill>
            <a:srgbClr val="C0C0C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20" name="Line 402"/>
          <p:cNvSpPr>
            <a:spLocks noChangeShapeType="1"/>
          </p:cNvSpPr>
          <p:nvPr/>
        </p:nvSpPr>
        <p:spPr bwMode="auto">
          <a:xfrm>
            <a:off x="5541962" y="3143250"/>
            <a:ext cx="0" cy="1484898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21" name="Rectangle 403"/>
          <p:cNvSpPr>
            <a:spLocks noChangeArrowheads="1"/>
          </p:cNvSpPr>
          <p:nvPr/>
        </p:nvSpPr>
        <p:spPr bwMode="auto">
          <a:xfrm>
            <a:off x="5884862" y="4031248"/>
            <a:ext cx="520700" cy="7747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22" name="Line 404"/>
          <p:cNvSpPr>
            <a:spLocks noChangeShapeType="1"/>
          </p:cNvSpPr>
          <p:nvPr/>
        </p:nvSpPr>
        <p:spPr bwMode="auto">
          <a:xfrm>
            <a:off x="5541962" y="4628148"/>
            <a:ext cx="3429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23" name="Rectangle 405"/>
          <p:cNvSpPr>
            <a:spLocks noChangeArrowheads="1"/>
          </p:cNvSpPr>
          <p:nvPr/>
        </p:nvSpPr>
        <p:spPr bwMode="auto">
          <a:xfrm>
            <a:off x="5884862" y="4539248"/>
            <a:ext cx="520700" cy="1524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 dirty="0">
                <a:latin typeface="+mn-lt"/>
              </a:rPr>
              <a:t>PPN</a:t>
            </a:r>
          </a:p>
        </p:txBody>
      </p:sp>
      <p:sp>
        <p:nvSpPr>
          <p:cNvPr id="124" name="Text Box 407"/>
          <p:cNvSpPr txBox="1">
            <a:spLocks noChangeArrowheads="1"/>
          </p:cNvSpPr>
          <p:nvPr/>
        </p:nvSpPr>
        <p:spPr bwMode="auto">
          <a:xfrm>
            <a:off x="7382915" y="5101809"/>
            <a:ext cx="28886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+mn-lt"/>
              </a:rPr>
              <a:t>0</a:t>
            </a:r>
          </a:p>
        </p:txBody>
      </p:sp>
      <p:sp>
        <p:nvSpPr>
          <p:cNvPr id="125" name="Text Box 408"/>
          <p:cNvSpPr txBox="1">
            <a:spLocks noChangeArrowheads="1"/>
          </p:cNvSpPr>
          <p:nvPr/>
        </p:nvSpPr>
        <p:spPr bwMode="auto">
          <a:xfrm>
            <a:off x="6547077" y="5101809"/>
            <a:ext cx="461986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+mn-lt"/>
              </a:rPr>
              <a:t>p-1</a:t>
            </a:r>
          </a:p>
        </p:txBody>
      </p:sp>
      <p:sp>
        <p:nvSpPr>
          <p:cNvPr id="126" name="Text Box 409"/>
          <p:cNvSpPr txBox="1">
            <a:spLocks noChangeArrowheads="1"/>
          </p:cNvSpPr>
          <p:nvPr/>
        </p:nvSpPr>
        <p:spPr bwMode="auto">
          <a:xfrm>
            <a:off x="2734004" y="5098634"/>
            <a:ext cx="51809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+mn-lt"/>
              </a:rPr>
              <a:t>m-1</a:t>
            </a:r>
          </a:p>
        </p:txBody>
      </p:sp>
      <p:sp>
        <p:nvSpPr>
          <p:cNvPr id="127" name="Rectangle 410"/>
          <p:cNvSpPr>
            <a:spLocks noChangeArrowheads="1"/>
          </p:cNvSpPr>
          <p:nvPr/>
        </p:nvSpPr>
        <p:spPr bwMode="auto">
          <a:xfrm>
            <a:off x="6610350" y="5390148"/>
            <a:ext cx="919162" cy="304800"/>
          </a:xfrm>
          <a:prstGeom prst="rect">
            <a:avLst/>
          </a:prstGeom>
          <a:solidFill>
            <a:srgbClr val="DBF2DA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n-lt"/>
              </a:rPr>
              <a:t>PPO</a:t>
            </a:r>
          </a:p>
        </p:txBody>
      </p:sp>
      <p:sp>
        <p:nvSpPr>
          <p:cNvPr id="128" name="Rectangle 411"/>
          <p:cNvSpPr>
            <a:spLocks noChangeArrowheads="1"/>
          </p:cNvSpPr>
          <p:nvPr/>
        </p:nvSpPr>
        <p:spPr bwMode="auto">
          <a:xfrm>
            <a:off x="2879725" y="5390148"/>
            <a:ext cx="3724275" cy="304800"/>
          </a:xfrm>
          <a:prstGeom prst="rect">
            <a:avLst/>
          </a:prstGeom>
          <a:solidFill>
            <a:srgbClr val="DEDFF5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1600">
                <a:latin typeface="+mn-lt"/>
              </a:rPr>
              <a:t>PPN</a:t>
            </a:r>
          </a:p>
        </p:txBody>
      </p:sp>
      <p:sp>
        <p:nvSpPr>
          <p:cNvPr id="129" name="Line 414"/>
          <p:cNvSpPr>
            <a:spLocks noChangeShapeType="1"/>
          </p:cNvSpPr>
          <p:nvPr/>
        </p:nvSpPr>
        <p:spPr bwMode="auto">
          <a:xfrm>
            <a:off x="2570162" y="4488448"/>
            <a:ext cx="3095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30" name="Line 415"/>
          <p:cNvSpPr>
            <a:spLocks noChangeShapeType="1"/>
          </p:cNvSpPr>
          <p:nvPr/>
        </p:nvSpPr>
        <p:spPr bwMode="auto">
          <a:xfrm flipH="1" flipV="1">
            <a:off x="2874962" y="4034423"/>
            <a:ext cx="0" cy="4572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31" name="Line 416"/>
          <p:cNvSpPr>
            <a:spLocks noChangeShapeType="1"/>
          </p:cNvSpPr>
          <p:nvPr/>
        </p:nvSpPr>
        <p:spPr bwMode="auto">
          <a:xfrm>
            <a:off x="2879725" y="4031248"/>
            <a:ext cx="4905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32" name="Line 417"/>
          <p:cNvSpPr>
            <a:spLocks noChangeShapeType="1"/>
          </p:cNvSpPr>
          <p:nvPr/>
        </p:nvSpPr>
        <p:spPr bwMode="auto">
          <a:xfrm>
            <a:off x="3789362" y="4247148"/>
            <a:ext cx="3095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oval" w="sm" len="sm"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33" name="Line 418"/>
          <p:cNvSpPr>
            <a:spLocks noChangeShapeType="1"/>
          </p:cNvSpPr>
          <p:nvPr/>
        </p:nvSpPr>
        <p:spPr bwMode="auto">
          <a:xfrm flipV="1">
            <a:off x="4090987" y="4031248"/>
            <a:ext cx="4763" cy="2159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34" name="Line 419"/>
          <p:cNvSpPr>
            <a:spLocks noChangeShapeType="1"/>
          </p:cNvSpPr>
          <p:nvPr/>
        </p:nvSpPr>
        <p:spPr bwMode="auto">
          <a:xfrm>
            <a:off x="4098925" y="4031248"/>
            <a:ext cx="490537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35" name="Text Box 420"/>
          <p:cNvSpPr txBox="1">
            <a:spLocks noChangeArrowheads="1"/>
          </p:cNvSpPr>
          <p:nvPr/>
        </p:nvSpPr>
        <p:spPr bwMode="auto">
          <a:xfrm>
            <a:off x="3695700" y="2548523"/>
            <a:ext cx="177484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+mn-lt"/>
              </a:rPr>
              <a:t>VIRTUAL ADDRESS</a:t>
            </a:r>
          </a:p>
        </p:txBody>
      </p:sp>
      <p:sp>
        <p:nvSpPr>
          <p:cNvPr id="136" name="Text Box 421"/>
          <p:cNvSpPr txBox="1">
            <a:spLocks noChangeArrowheads="1"/>
          </p:cNvSpPr>
          <p:nvPr/>
        </p:nvSpPr>
        <p:spPr bwMode="auto">
          <a:xfrm>
            <a:off x="4200525" y="5757446"/>
            <a:ext cx="1903085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+mn-lt"/>
              </a:rPr>
              <a:t>PHYSICAL ADDRESS</a:t>
            </a:r>
          </a:p>
        </p:txBody>
      </p:sp>
      <p:sp>
        <p:nvSpPr>
          <p:cNvPr id="137" name="Line 422"/>
          <p:cNvSpPr>
            <a:spLocks noChangeShapeType="1"/>
          </p:cNvSpPr>
          <p:nvPr/>
        </p:nvSpPr>
        <p:spPr bwMode="auto">
          <a:xfrm flipH="1">
            <a:off x="7062787" y="3419475"/>
            <a:ext cx="0" cy="197067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38" name="Line 423"/>
          <p:cNvSpPr>
            <a:spLocks noChangeShapeType="1"/>
          </p:cNvSpPr>
          <p:nvPr/>
        </p:nvSpPr>
        <p:spPr bwMode="auto">
          <a:xfrm>
            <a:off x="6557962" y="4609098"/>
            <a:ext cx="220663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39" name="Line 424"/>
          <p:cNvSpPr>
            <a:spLocks noChangeShapeType="1"/>
          </p:cNvSpPr>
          <p:nvPr/>
        </p:nvSpPr>
        <p:spPr bwMode="auto">
          <a:xfrm>
            <a:off x="6773862" y="4613861"/>
            <a:ext cx="0" cy="534987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40" name="Line 425"/>
          <p:cNvSpPr>
            <a:spLocks noChangeShapeType="1"/>
          </p:cNvSpPr>
          <p:nvPr/>
        </p:nvSpPr>
        <p:spPr bwMode="auto">
          <a:xfrm flipH="1">
            <a:off x="4779962" y="5145673"/>
            <a:ext cx="1993900" cy="3175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41" name="Line 426"/>
          <p:cNvSpPr>
            <a:spLocks noChangeShapeType="1"/>
          </p:cNvSpPr>
          <p:nvPr/>
        </p:nvSpPr>
        <p:spPr bwMode="auto">
          <a:xfrm>
            <a:off x="4779962" y="5148848"/>
            <a:ext cx="0" cy="2413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42" name="Line 427"/>
          <p:cNvSpPr>
            <a:spLocks noChangeShapeType="1"/>
          </p:cNvSpPr>
          <p:nvPr/>
        </p:nvSpPr>
        <p:spPr bwMode="auto">
          <a:xfrm>
            <a:off x="5186362" y="4031248"/>
            <a:ext cx="7112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43" name="Text Box 428"/>
          <p:cNvSpPr txBox="1">
            <a:spLocks noChangeArrowheads="1"/>
          </p:cNvSpPr>
          <p:nvPr/>
        </p:nvSpPr>
        <p:spPr bwMode="auto">
          <a:xfrm>
            <a:off x="4514391" y="3801646"/>
            <a:ext cx="34817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+mn-lt"/>
              </a:rPr>
              <a:t>...</a:t>
            </a:r>
          </a:p>
        </p:txBody>
      </p:sp>
      <p:sp>
        <p:nvSpPr>
          <p:cNvPr id="144" name="Text Box 429"/>
          <p:cNvSpPr txBox="1">
            <a:spLocks noChangeArrowheads="1"/>
          </p:cNvSpPr>
          <p:nvPr/>
        </p:nvSpPr>
        <p:spPr bwMode="auto">
          <a:xfrm>
            <a:off x="4882691" y="3801646"/>
            <a:ext cx="348172" cy="3385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>
                <a:latin typeface="+mn-lt"/>
              </a:rPr>
              <a:t>...</a:t>
            </a:r>
          </a:p>
        </p:txBody>
      </p:sp>
      <p:sp>
        <p:nvSpPr>
          <p:cNvPr id="145" name="Text Box 430"/>
          <p:cNvSpPr txBox="1">
            <a:spLocks noChangeArrowheads="1"/>
          </p:cNvSpPr>
          <p:nvPr/>
        </p:nvSpPr>
        <p:spPr bwMode="auto">
          <a:xfrm>
            <a:off x="1914800" y="3371562"/>
            <a:ext cx="110209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+mn-lt"/>
              </a:rPr>
              <a:t>the Level 1</a:t>
            </a:r>
          </a:p>
          <a:p>
            <a:pPr algn="ctr"/>
            <a:r>
              <a:rPr lang="en-US" sz="1600" dirty="0">
                <a:latin typeface="+mn-lt"/>
              </a:rPr>
              <a:t>page table</a:t>
            </a:r>
          </a:p>
        </p:txBody>
      </p:sp>
      <p:sp>
        <p:nvSpPr>
          <p:cNvPr id="146" name="Text Box 431"/>
          <p:cNvSpPr txBox="1">
            <a:spLocks noChangeArrowheads="1"/>
          </p:cNvSpPr>
          <p:nvPr/>
        </p:nvSpPr>
        <p:spPr bwMode="auto">
          <a:xfrm>
            <a:off x="3148236" y="3362037"/>
            <a:ext cx="107362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+mn-lt"/>
              </a:rPr>
              <a:t>a Level 2</a:t>
            </a:r>
          </a:p>
          <a:p>
            <a:pPr algn="ctr"/>
            <a:r>
              <a:rPr lang="en-US" sz="1600" dirty="0">
                <a:latin typeface="+mn-lt"/>
              </a:rPr>
              <a:t>page table</a:t>
            </a:r>
          </a:p>
        </p:txBody>
      </p:sp>
      <p:sp>
        <p:nvSpPr>
          <p:cNvPr id="147" name="Text Box 432"/>
          <p:cNvSpPr txBox="1">
            <a:spLocks noChangeArrowheads="1"/>
          </p:cNvSpPr>
          <p:nvPr/>
        </p:nvSpPr>
        <p:spPr bwMode="auto">
          <a:xfrm>
            <a:off x="5653311" y="3352512"/>
            <a:ext cx="107362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algn="ctr"/>
            <a:r>
              <a:rPr lang="en-US" sz="1600" dirty="0">
                <a:latin typeface="+mn-lt"/>
              </a:rPr>
              <a:t>a Level k</a:t>
            </a:r>
          </a:p>
          <a:p>
            <a:pPr algn="ctr"/>
            <a:r>
              <a:rPr lang="en-US" sz="1600" dirty="0">
                <a:latin typeface="+mn-lt"/>
              </a:rPr>
              <a:t>page table</a:t>
            </a:r>
          </a:p>
        </p:txBody>
      </p:sp>
      <p:sp>
        <p:nvSpPr>
          <p:cNvPr id="148" name="AutoShape 433"/>
          <p:cNvSpPr>
            <a:spLocks/>
          </p:cNvSpPr>
          <p:nvPr/>
        </p:nvSpPr>
        <p:spPr bwMode="auto">
          <a:xfrm rot="5400000">
            <a:off x="7014369" y="2905919"/>
            <a:ext cx="112712" cy="914400"/>
          </a:xfrm>
          <a:prstGeom prst="rightBrace">
            <a:avLst>
              <a:gd name="adj1" fmla="val 67606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149" name="AutoShape 434"/>
          <p:cNvSpPr>
            <a:spLocks/>
          </p:cNvSpPr>
          <p:nvPr/>
        </p:nvSpPr>
        <p:spPr bwMode="auto">
          <a:xfrm>
            <a:off x="6446837" y="4539248"/>
            <a:ext cx="74613" cy="142875"/>
          </a:xfrm>
          <a:prstGeom prst="rightBrace">
            <a:avLst>
              <a:gd name="adj1" fmla="val 15957"/>
              <a:gd name="adj2" fmla="val 50000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bg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endParaRPr lang="en-US" sz="1600">
              <a:latin typeface="+mn-lt"/>
            </a:endParaRPr>
          </a:p>
        </p:txBody>
      </p:sp>
      <p:sp>
        <p:nvSpPr>
          <p:cNvPr id="52" name="Rectangle 2"/>
          <p:cNvSpPr txBox="1">
            <a:spLocks noChangeArrowheads="1"/>
          </p:cNvSpPr>
          <p:nvPr/>
        </p:nvSpPr>
        <p:spPr bwMode="auto">
          <a:xfrm>
            <a:off x="201527" y="1077721"/>
            <a:ext cx="8763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kern="0" dirty="0"/>
              <a:t>Having multiple levels greatly reduces page table size</a:t>
            </a:r>
          </a:p>
        </p:txBody>
      </p:sp>
    </p:spTree>
    <p:extLst>
      <p:ext uri="{BB962C8B-B14F-4D97-AF65-F5344CB8AC3E}">
        <p14:creationId xmlns:p14="http://schemas.microsoft.com/office/powerpoint/2010/main" val="22853195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461963"/>
            <a:ext cx="9144000" cy="604837"/>
          </a:xfrm>
          <a:ln/>
        </p:spPr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+mn-lt"/>
              </a:rPr>
              <a:t>Example: Using </a:t>
            </a:r>
            <a:r>
              <a:rPr lang="en-GB" dirty="0" err="1">
                <a:latin typeface="Courier New"/>
                <a:cs typeface="Courier New"/>
              </a:rPr>
              <a:t>mmap</a:t>
            </a:r>
            <a:r>
              <a:rPr lang="en-GB" dirty="0">
                <a:latin typeface="+mn-lt"/>
              </a:rPr>
              <a:t> to Support Attack Lab</a:t>
            </a:r>
            <a:endParaRPr lang="en-GB" dirty="0">
              <a:latin typeface="Courier New"/>
              <a:cs typeface="Courier New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96875" y="1362075"/>
            <a:ext cx="789622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8" name="Rectangle 2"/>
          <p:cNvSpPr txBox="1">
            <a:spLocks noChangeArrowheads="1"/>
          </p:cNvSpPr>
          <p:nvPr/>
        </p:nvSpPr>
        <p:spPr bwMode="auto">
          <a:xfrm>
            <a:off x="230819" y="883559"/>
            <a:ext cx="8763000" cy="771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r>
              <a:rPr lang="en-GB" kern="0" dirty="0">
                <a:latin typeface="Calibri" pitchFamily="34" charset="0"/>
              </a:rPr>
              <a:t>Problem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  <a:defRPr/>
            </a:pPr>
            <a:r>
              <a:rPr lang="en-GB" kern="0" dirty="0">
                <a:latin typeface="Calibri" pitchFamily="34" charset="0"/>
              </a:rPr>
              <a:t>Want students to be able to perform code injection attacks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  <a:defRPr/>
            </a:pPr>
            <a:r>
              <a:rPr lang="en-GB" kern="0" dirty="0">
                <a:latin typeface="Calibri" pitchFamily="34" charset="0"/>
              </a:rPr>
              <a:t>Shark machine stacks are not executable</a:t>
            </a:r>
          </a:p>
          <a:p>
            <a:pPr marL="342900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  <a:defRPr/>
            </a:pPr>
            <a:r>
              <a:rPr lang="en-GB" kern="0" dirty="0">
                <a:latin typeface="Calibri" pitchFamily="34" charset="0"/>
              </a:rPr>
              <a:t>Solution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  <a:defRPr/>
            </a:pPr>
            <a:r>
              <a:rPr lang="en-GB" kern="0" dirty="0">
                <a:latin typeface="Calibri" pitchFamily="34" charset="0"/>
              </a:rPr>
              <a:t>Suggested by Sam King (now at UC Davis)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  <a:defRPr/>
            </a:pPr>
            <a:r>
              <a:rPr lang="en-GB" kern="0" dirty="0">
                <a:latin typeface="Calibri" pitchFamily="34" charset="0"/>
              </a:rPr>
              <a:t>Use </a:t>
            </a:r>
            <a:r>
              <a:rPr lang="en-GB" kern="0" dirty="0" err="1">
                <a:latin typeface="Courier" pitchFamily="2" charset="0"/>
              </a:rPr>
              <a:t>mmap</a:t>
            </a:r>
            <a:r>
              <a:rPr lang="en-GB" kern="0" dirty="0">
                <a:latin typeface="Calibri" pitchFamily="34" charset="0"/>
              </a:rPr>
              <a:t> to allocate region of memory marked executable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  <a:defRPr/>
            </a:pPr>
            <a:r>
              <a:rPr lang="en-GB" kern="0" dirty="0">
                <a:latin typeface="Calibri" pitchFamily="34" charset="0"/>
              </a:rPr>
              <a:t>Divert stack to new region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  <a:defRPr/>
            </a:pPr>
            <a:r>
              <a:rPr lang="en-GB" kern="0" dirty="0">
                <a:latin typeface="Calibri" pitchFamily="34" charset="0"/>
              </a:rPr>
              <a:t>Execute student attack code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  <a:defRPr/>
            </a:pPr>
            <a:r>
              <a:rPr lang="en-GB" kern="0" dirty="0">
                <a:latin typeface="Calibri" pitchFamily="34" charset="0"/>
              </a:rPr>
              <a:t>Restore back to original stack</a:t>
            </a:r>
          </a:p>
          <a:p>
            <a:pPr marL="800100" lvl="1" indent="-342900" eaLnBrk="1" hangingPunct="1">
              <a:spcBef>
                <a:spcPct val="20000"/>
              </a:spcBef>
              <a:buClr>
                <a:srgbClr val="990000"/>
              </a:buClr>
              <a:buSzPct val="60000"/>
              <a:buFont typeface="Wingdings 2" pitchFamily="18" charset="2"/>
              <a:buChar char="¢"/>
              <a:defRPr/>
            </a:pPr>
            <a:r>
              <a:rPr lang="en-GB" kern="0" dirty="0">
                <a:latin typeface="Calibri" pitchFamily="34" charset="0"/>
              </a:rPr>
              <a:t>Remove mapped region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kumimoji="0" lang="en-GB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9658520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+mn-lt"/>
              </a:rPr>
              <a:t>Using </a:t>
            </a:r>
            <a:r>
              <a:rPr lang="en-GB" dirty="0" err="1">
                <a:latin typeface="Courier New"/>
                <a:cs typeface="Courier New"/>
              </a:rPr>
              <a:t>mmap</a:t>
            </a:r>
            <a:r>
              <a:rPr lang="en-GB" dirty="0">
                <a:latin typeface="+mn-lt"/>
              </a:rPr>
              <a:t> to Support Attack Lab</a:t>
            </a:r>
            <a:endParaRPr lang="en-GB" dirty="0">
              <a:latin typeface="Courier New"/>
              <a:cs typeface="Courier New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96875" y="1362075"/>
            <a:ext cx="789622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E5485B5E-F58D-6C4B-9BCF-4A47B0048E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048" y="1207070"/>
            <a:ext cx="2789237" cy="487362"/>
          </a:xfrm>
          <a:prstGeom prst="rect">
            <a:avLst/>
          </a:prstGeom>
          <a:solidFill>
            <a:srgbClr val="F1C7C7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Kernel virtual memory</a:t>
            </a:r>
          </a:p>
        </p:txBody>
      </p:sp>
      <p:sp>
        <p:nvSpPr>
          <p:cNvPr id="9" name="Rectangle 15">
            <a:extLst>
              <a:ext uri="{FF2B5EF4-FFF2-40B4-BE49-F238E27FC236}">
                <a16:creationId xmlns:a16="http://schemas.microsoft.com/office/drawing/2014/main" id="{8CF19A84-489C-704A-9580-28CBD092B6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048" y="2775539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Memory-mapped region for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shared libraries</a:t>
            </a:r>
          </a:p>
        </p:txBody>
      </p:sp>
      <p:sp>
        <p:nvSpPr>
          <p:cNvPr id="12" name="Rectangle 17">
            <a:extLst>
              <a:ext uri="{FF2B5EF4-FFF2-40B4-BE49-F238E27FC236}">
                <a16:creationId xmlns:a16="http://schemas.microsoft.com/office/drawing/2014/main" id="{6430AEBC-9F75-7C44-BD74-FD766DCAF6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049" y="4295815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Run-time heap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(created by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13" name="Rectangle 18">
            <a:extLst>
              <a:ext uri="{FF2B5EF4-FFF2-40B4-BE49-F238E27FC236}">
                <a16:creationId xmlns:a16="http://schemas.microsoft.com/office/drawing/2014/main" id="{6FBE2E83-C09E-324E-9171-E704816EC3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048" y="1999232"/>
            <a:ext cx="2789237" cy="782657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Line 19">
            <a:extLst>
              <a:ext uri="{FF2B5EF4-FFF2-40B4-BE49-F238E27FC236}">
                <a16:creationId xmlns:a16="http://schemas.microsoft.com/office/drawing/2014/main" id="{F5F25210-B4E9-D84A-ACFF-B3AEC8EFF66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86169" y="4138338"/>
            <a:ext cx="0" cy="148481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Rectangle 20">
            <a:extLst>
              <a:ext uri="{FF2B5EF4-FFF2-40B4-BE49-F238E27FC236}">
                <a16:creationId xmlns:a16="http://schemas.microsoft.com/office/drawing/2014/main" id="{D4EEC0FA-1EB2-2648-8B2D-6BB1244F4C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048" y="1664270"/>
            <a:ext cx="2789237" cy="563562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User stack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(created at runtime)</a:t>
            </a:r>
          </a:p>
        </p:txBody>
      </p:sp>
      <p:sp>
        <p:nvSpPr>
          <p:cNvPr id="16" name="Line 21">
            <a:extLst>
              <a:ext uri="{FF2B5EF4-FFF2-40B4-BE49-F238E27FC236}">
                <a16:creationId xmlns:a16="http://schemas.microsoft.com/office/drawing/2014/main" id="{9BDF20DB-2303-3D41-865E-3D9D8488C1C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86169" y="2550114"/>
            <a:ext cx="1588" cy="2317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" name="Line 22">
            <a:extLst>
              <a:ext uri="{FF2B5EF4-FFF2-40B4-BE49-F238E27FC236}">
                <a16:creationId xmlns:a16="http://schemas.microsoft.com/office/drawing/2014/main" id="{5BAC5637-BB02-9144-AD75-69656F4533BB}"/>
              </a:ext>
            </a:extLst>
          </p:cNvPr>
          <p:cNvSpPr>
            <a:spLocks noChangeShapeType="1"/>
          </p:cNvSpPr>
          <p:nvPr/>
        </p:nvSpPr>
        <p:spPr bwMode="auto">
          <a:xfrm>
            <a:off x="2786169" y="2227832"/>
            <a:ext cx="1588" cy="228600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23">
            <a:extLst>
              <a:ext uri="{FF2B5EF4-FFF2-40B4-BE49-F238E27FC236}">
                <a16:creationId xmlns:a16="http://schemas.microsoft.com/office/drawing/2014/main" id="{317401EA-4CE9-0844-9685-12409E1A44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048" y="6257965"/>
            <a:ext cx="2789238" cy="396875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Unused</a:t>
            </a:r>
          </a:p>
        </p:txBody>
      </p:sp>
      <p:sp>
        <p:nvSpPr>
          <p:cNvPr id="19" name="Text Box 24">
            <a:extLst>
              <a:ext uri="{FF2B5EF4-FFF2-40B4-BE49-F238E27FC236}">
                <a16:creationId xmlns:a16="http://schemas.microsoft.com/office/drawing/2014/main" id="{6C3D0765-E5C2-C44A-8B12-12CB0C536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8392" y="6476517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20" name="Text Box 25">
            <a:extLst>
              <a:ext uri="{FF2B5EF4-FFF2-40B4-BE49-F238E27FC236}">
                <a16:creationId xmlns:a16="http://schemas.microsoft.com/office/drawing/2014/main" id="{FC267BFA-D178-3343-9486-8FFCE4A8EB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1131" y="1979945"/>
            <a:ext cx="869831" cy="80855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%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rsp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(stack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pointer)</a:t>
            </a:r>
          </a:p>
        </p:txBody>
      </p:sp>
      <p:sp>
        <p:nvSpPr>
          <p:cNvPr id="21" name="Line 26">
            <a:extLst>
              <a:ext uri="{FF2B5EF4-FFF2-40B4-BE49-F238E27FC236}">
                <a16:creationId xmlns:a16="http://schemas.microsoft.com/office/drawing/2014/main" id="{A1644952-00EA-6D46-8C05-63FAD4DD33F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37051" y="2226244"/>
            <a:ext cx="404079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" name="Text Box 27">
            <a:extLst>
              <a:ext uri="{FF2B5EF4-FFF2-40B4-BE49-F238E27FC236}">
                <a16:creationId xmlns:a16="http://schemas.microsoft.com/office/drawing/2014/main" id="{CEFFBB99-85E1-7A44-97A5-3F3D71B9E1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5419" y="935607"/>
            <a:ext cx="1149972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Memory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invisible to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user code</a:t>
            </a:r>
          </a:p>
        </p:txBody>
      </p:sp>
      <p:sp>
        <p:nvSpPr>
          <p:cNvPr id="23" name="Line 28">
            <a:extLst>
              <a:ext uri="{FF2B5EF4-FFF2-40B4-BE49-F238E27FC236}">
                <a16:creationId xmlns:a16="http://schemas.microsoft.com/office/drawing/2014/main" id="{0050BE6E-15D2-A348-8D8D-DC6CF680EE3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53019" y="1202575"/>
            <a:ext cx="1588" cy="4603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" name="Text Box 32">
            <a:extLst>
              <a:ext uri="{FF2B5EF4-FFF2-40B4-BE49-F238E27FC236}">
                <a16:creationId xmlns:a16="http://schemas.microsoft.com/office/drawing/2014/main" id="{52BBE54B-3137-2944-9752-1FE26D3671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576" y="6033762"/>
            <a:ext cx="1255770" cy="30021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ourier New" pitchFamily="49" charset="0"/>
                <a:ea typeface="msgothic" charset="0"/>
                <a:cs typeface="msgothic" charset="0"/>
              </a:rPr>
              <a:t>0x40000000</a:t>
            </a:r>
          </a:p>
        </p:txBody>
      </p:sp>
      <p:sp>
        <p:nvSpPr>
          <p:cNvPr id="27" name="Rectangle 34">
            <a:extLst>
              <a:ext uri="{FF2B5EF4-FFF2-40B4-BE49-F238E27FC236}">
                <a16:creationId xmlns:a16="http://schemas.microsoft.com/office/drawing/2014/main" id="{1DAD3684-FDC6-2148-9F0C-2000808F51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048" y="4962565"/>
            <a:ext cx="2789238" cy="669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Read/write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(.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28" name="Rectangle 35">
            <a:extLst>
              <a:ext uri="{FF2B5EF4-FFF2-40B4-BE49-F238E27FC236}">
                <a16:creationId xmlns:a16="http://schemas.microsoft.com/office/drawing/2014/main" id="{B3361B75-CB03-5E42-8BF1-DB2AAA0EF1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048" y="5588040"/>
            <a:ext cx="2789238" cy="66992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Read-only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.init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text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11" name="Rectangle 16">
            <a:extLst>
              <a:ext uri="{FF2B5EF4-FFF2-40B4-BE49-F238E27FC236}">
                <a16:creationId xmlns:a16="http://schemas.microsoft.com/office/drawing/2014/main" id="{86E5A1F6-2190-D042-ACB8-E415276479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048" y="3454459"/>
            <a:ext cx="2789237" cy="843473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7086831"/>
      </p:ext>
    </p:extLst>
  </p:cSld>
  <p:clrMapOvr>
    <a:masterClrMapping/>
  </p:clrMapOvr>
  <p:transition spd="med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>
            <a:extLst>
              <a:ext uri="{FF2B5EF4-FFF2-40B4-BE49-F238E27FC236}">
                <a16:creationId xmlns:a16="http://schemas.microsoft.com/office/drawing/2014/main" id="{F556A6C7-0E2A-DF44-883A-365A1CC0E923}"/>
              </a:ext>
            </a:extLst>
          </p:cNvPr>
          <p:cNvGrpSpPr/>
          <p:nvPr/>
        </p:nvGrpSpPr>
        <p:grpSpPr>
          <a:xfrm>
            <a:off x="4179367" y="2524563"/>
            <a:ext cx="4624430" cy="2720440"/>
            <a:chOff x="4179367" y="2524563"/>
            <a:chExt cx="4624430" cy="2720440"/>
          </a:xfrm>
        </p:grpSpPr>
        <p:sp>
          <p:nvSpPr>
            <p:cNvPr id="33" name="Rectangle 18">
              <a:extLst>
                <a:ext uri="{FF2B5EF4-FFF2-40B4-BE49-F238E27FC236}">
                  <a16:creationId xmlns:a16="http://schemas.microsoft.com/office/drawing/2014/main" id="{F3704FA2-7B4A-D447-A9FE-48FE72F188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14560" y="2543935"/>
              <a:ext cx="2789237" cy="2418629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4E9425D5-ED38-5844-8A18-044F23EA11AB}"/>
                </a:ext>
              </a:extLst>
            </p:cNvPr>
            <p:cNvGrpSpPr/>
            <p:nvPr/>
          </p:nvGrpSpPr>
          <p:grpSpPr>
            <a:xfrm>
              <a:off x="4179367" y="2524563"/>
              <a:ext cx="2003909" cy="2720440"/>
              <a:chOff x="4179367" y="2524563"/>
              <a:chExt cx="2003909" cy="2720440"/>
            </a:xfrm>
          </p:grpSpPr>
          <p:sp>
            <p:nvSpPr>
              <p:cNvPr id="37" name="Text Box 32">
                <a:extLst>
                  <a:ext uri="{FF2B5EF4-FFF2-40B4-BE49-F238E27FC236}">
                    <a16:creationId xmlns:a16="http://schemas.microsoft.com/office/drawing/2014/main" id="{A377AB12-CA26-6441-AC6D-684104E5CC4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27506" y="4944792"/>
                <a:ext cx="1255770" cy="30021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algn="r">
                  <a:lnSpc>
                    <a:spcPct val="94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b="1" dirty="0">
                    <a:latin typeface="Courier New" pitchFamily="49" charset="0"/>
                    <a:ea typeface="msgothic" charset="0"/>
                    <a:cs typeface="msgothic" charset="0"/>
                  </a:rPr>
                  <a:t>0x55586000</a:t>
                </a:r>
              </a:p>
            </p:txBody>
          </p:sp>
          <p:cxnSp>
            <p:nvCxnSpPr>
              <p:cNvPr id="3" name="Straight Connector 2">
                <a:extLst>
                  <a:ext uri="{FF2B5EF4-FFF2-40B4-BE49-F238E27FC236}">
                    <a16:creationId xmlns:a16="http://schemas.microsoft.com/office/drawing/2014/main" id="{DD42B224-1685-C14A-B6D0-70BD01F09B50}"/>
                  </a:ext>
                </a:extLst>
              </p:cNvPr>
              <p:cNvCxnSpPr/>
              <p:nvPr/>
            </p:nvCxnSpPr>
            <p:spPr bwMode="auto">
              <a:xfrm flipH="1">
                <a:off x="4179367" y="2524563"/>
                <a:ext cx="1829273" cy="1011586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27F2FA2C-702A-6245-AFA9-CF010A9A2721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H="1" flipV="1">
                <a:off x="4185285" y="4061291"/>
                <a:ext cx="1823355" cy="901273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+mn-lt"/>
              </a:rPr>
              <a:t>Using </a:t>
            </a:r>
            <a:r>
              <a:rPr lang="en-GB" dirty="0" err="1">
                <a:latin typeface="Courier New"/>
                <a:cs typeface="Courier New"/>
              </a:rPr>
              <a:t>mmap</a:t>
            </a:r>
            <a:r>
              <a:rPr lang="en-GB" dirty="0">
                <a:latin typeface="+mn-lt"/>
              </a:rPr>
              <a:t> to Support Attack Lab</a:t>
            </a:r>
            <a:endParaRPr lang="en-GB" dirty="0">
              <a:latin typeface="Courier New"/>
              <a:cs typeface="Courier New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96875" y="1362075"/>
            <a:ext cx="789622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E5485B5E-F58D-6C4B-9BCF-4A47B0048E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048" y="1207070"/>
            <a:ext cx="2789237" cy="487362"/>
          </a:xfrm>
          <a:prstGeom prst="rect">
            <a:avLst/>
          </a:prstGeom>
          <a:solidFill>
            <a:srgbClr val="F1C7C7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Kernel virtual memory</a:t>
            </a:r>
          </a:p>
        </p:txBody>
      </p:sp>
      <p:sp>
        <p:nvSpPr>
          <p:cNvPr id="9" name="Rectangle 15">
            <a:extLst>
              <a:ext uri="{FF2B5EF4-FFF2-40B4-BE49-F238E27FC236}">
                <a16:creationId xmlns:a16="http://schemas.microsoft.com/office/drawing/2014/main" id="{8CF19A84-489C-704A-9580-28CBD092B6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048" y="2775539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Memory-mapped region for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shared libraries</a:t>
            </a:r>
          </a:p>
        </p:txBody>
      </p:sp>
      <p:sp>
        <p:nvSpPr>
          <p:cNvPr id="12" name="Rectangle 17">
            <a:extLst>
              <a:ext uri="{FF2B5EF4-FFF2-40B4-BE49-F238E27FC236}">
                <a16:creationId xmlns:a16="http://schemas.microsoft.com/office/drawing/2014/main" id="{6430AEBC-9F75-7C44-BD74-FD766DCAF6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049" y="4295815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Run-time heap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(created by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13" name="Rectangle 18">
            <a:extLst>
              <a:ext uri="{FF2B5EF4-FFF2-40B4-BE49-F238E27FC236}">
                <a16:creationId xmlns:a16="http://schemas.microsoft.com/office/drawing/2014/main" id="{6FBE2E83-C09E-324E-9171-E704816EC3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048" y="1999232"/>
            <a:ext cx="2789237" cy="782657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Line 19">
            <a:extLst>
              <a:ext uri="{FF2B5EF4-FFF2-40B4-BE49-F238E27FC236}">
                <a16:creationId xmlns:a16="http://schemas.microsoft.com/office/drawing/2014/main" id="{F5F25210-B4E9-D84A-ACFF-B3AEC8EFF66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86169" y="4138338"/>
            <a:ext cx="0" cy="148481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Rectangle 20">
            <a:extLst>
              <a:ext uri="{FF2B5EF4-FFF2-40B4-BE49-F238E27FC236}">
                <a16:creationId xmlns:a16="http://schemas.microsoft.com/office/drawing/2014/main" id="{D4EEC0FA-1EB2-2648-8B2D-6BB1244F4C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048" y="1664270"/>
            <a:ext cx="2789237" cy="563562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User stack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(created at runtime)</a:t>
            </a:r>
          </a:p>
        </p:txBody>
      </p:sp>
      <p:sp>
        <p:nvSpPr>
          <p:cNvPr id="16" name="Line 21">
            <a:extLst>
              <a:ext uri="{FF2B5EF4-FFF2-40B4-BE49-F238E27FC236}">
                <a16:creationId xmlns:a16="http://schemas.microsoft.com/office/drawing/2014/main" id="{9BDF20DB-2303-3D41-865E-3D9D8488C1C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86169" y="2550114"/>
            <a:ext cx="1588" cy="2317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" name="Line 22">
            <a:extLst>
              <a:ext uri="{FF2B5EF4-FFF2-40B4-BE49-F238E27FC236}">
                <a16:creationId xmlns:a16="http://schemas.microsoft.com/office/drawing/2014/main" id="{5BAC5637-BB02-9144-AD75-69656F4533BB}"/>
              </a:ext>
            </a:extLst>
          </p:cNvPr>
          <p:cNvSpPr>
            <a:spLocks noChangeShapeType="1"/>
          </p:cNvSpPr>
          <p:nvPr/>
        </p:nvSpPr>
        <p:spPr bwMode="auto">
          <a:xfrm>
            <a:off x="2786169" y="2227832"/>
            <a:ext cx="1588" cy="228600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23">
            <a:extLst>
              <a:ext uri="{FF2B5EF4-FFF2-40B4-BE49-F238E27FC236}">
                <a16:creationId xmlns:a16="http://schemas.microsoft.com/office/drawing/2014/main" id="{317401EA-4CE9-0844-9685-12409E1A44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048" y="6257965"/>
            <a:ext cx="2789238" cy="396875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Unused</a:t>
            </a:r>
          </a:p>
        </p:txBody>
      </p:sp>
      <p:sp>
        <p:nvSpPr>
          <p:cNvPr id="19" name="Text Box 24">
            <a:extLst>
              <a:ext uri="{FF2B5EF4-FFF2-40B4-BE49-F238E27FC236}">
                <a16:creationId xmlns:a16="http://schemas.microsoft.com/office/drawing/2014/main" id="{6C3D0765-E5C2-C44A-8B12-12CB0C536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8392" y="6476517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20" name="Text Box 25">
            <a:extLst>
              <a:ext uri="{FF2B5EF4-FFF2-40B4-BE49-F238E27FC236}">
                <a16:creationId xmlns:a16="http://schemas.microsoft.com/office/drawing/2014/main" id="{FC267BFA-D178-3343-9486-8FFCE4A8EB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1131" y="1979945"/>
            <a:ext cx="869831" cy="80855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%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rsp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(stack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pointer)</a:t>
            </a:r>
          </a:p>
        </p:txBody>
      </p:sp>
      <p:sp>
        <p:nvSpPr>
          <p:cNvPr id="21" name="Line 26">
            <a:extLst>
              <a:ext uri="{FF2B5EF4-FFF2-40B4-BE49-F238E27FC236}">
                <a16:creationId xmlns:a16="http://schemas.microsoft.com/office/drawing/2014/main" id="{A1644952-00EA-6D46-8C05-63FAD4DD33FC}"/>
              </a:ext>
            </a:extLst>
          </p:cNvPr>
          <p:cNvSpPr>
            <a:spLocks noChangeShapeType="1"/>
          </p:cNvSpPr>
          <p:nvPr/>
        </p:nvSpPr>
        <p:spPr bwMode="auto">
          <a:xfrm>
            <a:off x="5334808" y="2432024"/>
            <a:ext cx="574594" cy="97734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" name="Text Box 27">
            <a:extLst>
              <a:ext uri="{FF2B5EF4-FFF2-40B4-BE49-F238E27FC236}">
                <a16:creationId xmlns:a16="http://schemas.microsoft.com/office/drawing/2014/main" id="{CEFFBB99-85E1-7A44-97A5-3F3D71B9E1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5419" y="935607"/>
            <a:ext cx="1149972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Memory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invisible to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user code</a:t>
            </a:r>
          </a:p>
        </p:txBody>
      </p:sp>
      <p:sp>
        <p:nvSpPr>
          <p:cNvPr id="23" name="Line 28">
            <a:extLst>
              <a:ext uri="{FF2B5EF4-FFF2-40B4-BE49-F238E27FC236}">
                <a16:creationId xmlns:a16="http://schemas.microsoft.com/office/drawing/2014/main" id="{0050BE6E-15D2-A348-8D8D-DC6CF680EE3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53019" y="1202575"/>
            <a:ext cx="1588" cy="4603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" name="Text Box 32">
            <a:extLst>
              <a:ext uri="{FF2B5EF4-FFF2-40B4-BE49-F238E27FC236}">
                <a16:creationId xmlns:a16="http://schemas.microsoft.com/office/drawing/2014/main" id="{52BBE54B-3137-2944-9752-1FE26D3671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576" y="6033762"/>
            <a:ext cx="1255770" cy="30021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ourier New" pitchFamily="49" charset="0"/>
                <a:ea typeface="msgothic" charset="0"/>
                <a:cs typeface="msgothic" charset="0"/>
              </a:rPr>
              <a:t>0x40000000</a:t>
            </a:r>
          </a:p>
        </p:txBody>
      </p:sp>
      <p:sp>
        <p:nvSpPr>
          <p:cNvPr id="27" name="Rectangle 34">
            <a:extLst>
              <a:ext uri="{FF2B5EF4-FFF2-40B4-BE49-F238E27FC236}">
                <a16:creationId xmlns:a16="http://schemas.microsoft.com/office/drawing/2014/main" id="{1DAD3684-FDC6-2148-9F0C-2000808F51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048" y="4962565"/>
            <a:ext cx="2789238" cy="669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Read/write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(.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28" name="Rectangle 35">
            <a:extLst>
              <a:ext uri="{FF2B5EF4-FFF2-40B4-BE49-F238E27FC236}">
                <a16:creationId xmlns:a16="http://schemas.microsoft.com/office/drawing/2014/main" id="{B3361B75-CB03-5E42-8BF1-DB2AAA0EF1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048" y="5588040"/>
            <a:ext cx="2789238" cy="66992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Read-only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.init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text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11" name="Rectangle 16">
            <a:extLst>
              <a:ext uri="{FF2B5EF4-FFF2-40B4-BE49-F238E27FC236}">
                <a16:creationId xmlns:a16="http://schemas.microsoft.com/office/drawing/2014/main" id="{86E5A1F6-2190-D042-ACB8-E415276479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048" y="3454459"/>
            <a:ext cx="2789237" cy="843473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B8CFCB34-DA19-2A41-87F4-46855BBDBA1E}"/>
              </a:ext>
            </a:extLst>
          </p:cNvPr>
          <p:cNvGrpSpPr/>
          <p:nvPr/>
        </p:nvGrpSpPr>
        <p:grpSpPr>
          <a:xfrm>
            <a:off x="198576" y="3536149"/>
            <a:ext cx="3980791" cy="599413"/>
            <a:chOff x="198576" y="3536149"/>
            <a:chExt cx="3980791" cy="599413"/>
          </a:xfrm>
        </p:grpSpPr>
        <p:sp>
          <p:nvSpPr>
            <p:cNvPr id="31" name="Rectangle 15">
              <a:extLst>
                <a:ext uri="{FF2B5EF4-FFF2-40B4-BE49-F238E27FC236}">
                  <a16:creationId xmlns:a16="http://schemas.microsoft.com/office/drawing/2014/main" id="{68189F50-BD5C-FE40-BE39-9B8010F4A4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0130" y="3536149"/>
              <a:ext cx="2789237" cy="525142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Region created by </a:t>
              </a:r>
              <a:r>
                <a:rPr lang="en-GB" sz="1600" b="1" dirty="0" err="1">
                  <a:latin typeface="Calibri" pitchFamily="34" charset="0"/>
                  <a:ea typeface="msgothic" charset="0"/>
                  <a:cs typeface="msgothic" charset="0"/>
                </a:rPr>
                <a:t>mmap</a:t>
              </a:r>
              <a:endParaRPr lang="en-GB" sz="1600" b="1" dirty="0">
                <a:latin typeface="Calibri" pitchFamily="34" charset="0"/>
                <a:ea typeface="msgothic" charset="0"/>
                <a:cs typeface="msgothic" charset="0"/>
              </a:endParaRPr>
            </a:p>
          </p:txBody>
        </p:sp>
        <p:sp>
          <p:nvSpPr>
            <p:cNvPr id="32" name="Text Box 32">
              <a:extLst>
                <a:ext uri="{FF2B5EF4-FFF2-40B4-BE49-F238E27FC236}">
                  <a16:creationId xmlns:a16="http://schemas.microsoft.com/office/drawing/2014/main" id="{2AA20800-E564-724B-A700-2FB2540F2A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8576" y="3835351"/>
              <a:ext cx="1255770" cy="3002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algn="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ourier New" pitchFamily="49" charset="0"/>
                  <a:ea typeface="msgothic" charset="0"/>
                  <a:cs typeface="msgothic" charset="0"/>
                </a:rPr>
                <a:t>0x55586000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2900607"/>
      </p:ext>
    </p:extLst>
  </p:cSld>
  <p:clrMapOvr>
    <a:masterClrMapping/>
  </p:clrMapOvr>
  <p:transition spd="med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>
            <a:extLst>
              <a:ext uri="{FF2B5EF4-FFF2-40B4-BE49-F238E27FC236}">
                <a16:creationId xmlns:a16="http://schemas.microsoft.com/office/drawing/2014/main" id="{F556A6C7-0E2A-DF44-883A-365A1CC0E923}"/>
              </a:ext>
            </a:extLst>
          </p:cNvPr>
          <p:cNvGrpSpPr/>
          <p:nvPr/>
        </p:nvGrpSpPr>
        <p:grpSpPr>
          <a:xfrm>
            <a:off x="4179367" y="2524563"/>
            <a:ext cx="4624430" cy="2720440"/>
            <a:chOff x="4179367" y="2524563"/>
            <a:chExt cx="4624430" cy="2720440"/>
          </a:xfrm>
        </p:grpSpPr>
        <p:sp>
          <p:nvSpPr>
            <p:cNvPr id="33" name="Rectangle 18">
              <a:extLst>
                <a:ext uri="{FF2B5EF4-FFF2-40B4-BE49-F238E27FC236}">
                  <a16:creationId xmlns:a16="http://schemas.microsoft.com/office/drawing/2014/main" id="{F3704FA2-7B4A-D447-A9FE-48FE72F188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14560" y="2543935"/>
              <a:ext cx="2789237" cy="2418629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42" name="Group 41">
              <a:extLst>
                <a:ext uri="{FF2B5EF4-FFF2-40B4-BE49-F238E27FC236}">
                  <a16:creationId xmlns:a16="http://schemas.microsoft.com/office/drawing/2014/main" id="{4E9425D5-ED38-5844-8A18-044F23EA11AB}"/>
                </a:ext>
              </a:extLst>
            </p:cNvPr>
            <p:cNvGrpSpPr/>
            <p:nvPr/>
          </p:nvGrpSpPr>
          <p:grpSpPr>
            <a:xfrm>
              <a:off x="4179367" y="2524563"/>
              <a:ext cx="2003909" cy="2720440"/>
              <a:chOff x="4179367" y="2524563"/>
              <a:chExt cx="2003909" cy="2720440"/>
            </a:xfrm>
          </p:grpSpPr>
          <p:sp>
            <p:nvSpPr>
              <p:cNvPr id="37" name="Text Box 32">
                <a:extLst>
                  <a:ext uri="{FF2B5EF4-FFF2-40B4-BE49-F238E27FC236}">
                    <a16:creationId xmlns:a16="http://schemas.microsoft.com/office/drawing/2014/main" id="{A377AB12-CA26-6441-AC6D-684104E5CC4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4927506" y="4944792"/>
                <a:ext cx="1255770" cy="300211"/>
              </a:xfrm>
              <a:prstGeom prst="rect">
                <a:avLst/>
              </a:prstGeom>
              <a:noFill/>
              <a:ln w="9525">
                <a:noFill/>
                <a:round/>
                <a:headEnd/>
                <a:tailEnd/>
              </a:ln>
              <a:effectLst/>
            </p:spPr>
            <p:txBody>
              <a:bodyPr wrap="none" lIns="90000" tIns="46800" rIns="90000" bIns="46800">
                <a:spAutoFit/>
              </a:bodyPr>
              <a:lstStyle/>
              <a:p>
                <a:pPr algn="r">
                  <a:lnSpc>
                    <a:spcPct val="94000"/>
                  </a:lnSpc>
                  <a:tabLst>
                    <a:tab pos="0" algn="l"/>
                    <a:tab pos="914400" algn="l"/>
                    <a:tab pos="1828800" algn="l"/>
                    <a:tab pos="2743200" algn="l"/>
                    <a:tab pos="3657600" algn="l"/>
                    <a:tab pos="4572000" algn="l"/>
                    <a:tab pos="5486400" algn="l"/>
                    <a:tab pos="6400800" algn="l"/>
                    <a:tab pos="7315200" algn="l"/>
                    <a:tab pos="8229600" algn="l"/>
                    <a:tab pos="9144000" algn="l"/>
                    <a:tab pos="10058400" algn="l"/>
                  </a:tabLst>
                </a:pPr>
                <a:r>
                  <a:rPr lang="en-GB" sz="1400" b="1" dirty="0">
                    <a:latin typeface="Courier New" pitchFamily="49" charset="0"/>
                    <a:ea typeface="msgothic" charset="0"/>
                    <a:cs typeface="msgothic" charset="0"/>
                  </a:rPr>
                  <a:t>0x55586000</a:t>
                </a:r>
              </a:p>
            </p:txBody>
          </p:sp>
          <p:cxnSp>
            <p:nvCxnSpPr>
              <p:cNvPr id="3" name="Straight Connector 2">
                <a:extLst>
                  <a:ext uri="{FF2B5EF4-FFF2-40B4-BE49-F238E27FC236}">
                    <a16:creationId xmlns:a16="http://schemas.microsoft.com/office/drawing/2014/main" id="{DD42B224-1685-C14A-B6D0-70BD01F09B50}"/>
                  </a:ext>
                </a:extLst>
              </p:cNvPr>
              <p:cNvCxnSpPr/>
              <p:nvPr/>
            </p:nvCxnSpPr>
            <p:spPr bwMode="auto">
              <a:xfrm flipH="1">
                <a:off x="4179367" y="2524563"/>
                <a:ext cx="1829273" cy="1011586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39" name="Straight Connector 38">
                <a:extLst>
                  <a:ext uri="{FF2B5EF4-FFF2-40B4-BE49-F238E27FC236}">
                    <a16:creationId xmlns:a16="http://schemas.microsoft.com/office/drawing/2014/main" id="{27F2FA2C-702A-6245-AFA9-CF010A9A2721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H="1" flipV="1">
                <a:off x="4185285" y="4061291"/>
                <a:ext cx="1823355" cy="901273"/>
              </a:xfrm>
              <a:prstGeom prst="line">
                <a:avLst/>
              </a:prstGeom>
              <a:noFill/>
              <a:ln w="254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</p:grpSp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+mn-lt"/>
              </a:rPr>
              <a:t>Using </a:t>
            </a:r>
            <a:r>
              <a:rPr lang="en-GB" dirty="0" err="1">
                <a:latin typeface="Courier New"/>
                <a:cs typeface="Courier New"/>
              </a:rPr>
              <a:t>mmap</a:t>
            </a:r>
            <a:r>
              <a:rPr lang="en-GB" dirty="0">
                <a:latin typeface="+mn-lt"/>
              </a:rPr>
              <a:t> to Support Attack Lab</a:t>
            </a:r>
            <a:endParaRPr lang="en-GB" dirty="0">
              <a:latin typeface="Courier New"/>
              <a:cs typeface="Courier New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96875" y="1362075"/>
            <a:ext cx="789622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E5485B5E-F58D-6C4B-9BCF-4A47B0048E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048" y="1207070"/>
            <a:ext cx="2789237" cy="487362"/>
          </a:xfrm>
          <a:prstGeom prst="rect">
            <a:avLst/>
          </a:prstGeom>
          <a:solidFill>
            <a:srgbClr val="F1C7C7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Kernel virtual memory</a:t>
            </a:r>
          </a:p>
        </p:txBody>
      </p:sp>
      <p:sp>
        <p:nvSpPr>
          <p:cNvPr id="9" name="Rectangle 15">
            <a:extLst>
              <a:ext uri="{FF2B5EF4-FFF2-40B4-BE49-F238E27FC236}">
                <a16:creationId xmlns:a16="http://schemas.microsoft.com/office/drawing/2014/main" id="{8CF19A84-489C-704A-9580-28CBD092B6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048" y="2775539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Memory-mapped region for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shared libraries</a:t>
            </a:r>
          </a:p>
        </p:txBody>
      </p:sp>
      <p:sp>
        <p:nvSpPr>
          <p:cNvPr id="12" name="Rectangle 17">
            <a:extLst>
              <a:ext uri="{FF2B5EF4-FFF2-40B4-BE49-F238E27FC236}">
                <a16:creationId xmlns:a16="http://schemas.microsoft.com/office/drawing/2014/main" id="{6430AEBC-9F75-7C44-BD74-FD766DCAF6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049" y="4295815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Run-time heap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(created by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13" name="Rectangle 18">
            <a:extLst>
              <a:ext uri="{FF2B5EF4-FFF2-40B4-BE49-F238E27FC236}">
                <a16:creationId xmlns:a16="http://schemas.microsoft.com/office/drawing/2014/main" id="{6FBE2E83-C09E-324E-9171-E704816EC3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048" y="1999232"/>
            <a:ext cx="2789237" cy="782657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Line 19">
            <a:extLst>
              <a:ext uri="{FF2B5EF4-FFF2-40B4-BE49-F238E27FC236}">
                <a16:creationId xmlns:a16="http://schemas.microsoft.com/office/drawing/2014/main" id="{F5F25210-B4E9-D84A-ACFF-B3AEC8EFF66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86169" y="4138338"/>
            <a:ext cx="0" cy="148481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Rectangle 20">
            <a:extLst>
              <a:ext uri="{FF2B5EF4-FFF2-40B4-BE49-F238E27FC236}">
                <a16:creationId xmlns:a16="http://schemas.microsoft.com/office/drawing/2014/main" id="{D4EEC0FA-1EB2-2648-8B2D-6BB1244F4C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048" y="1664270"/>
            <a:ext cx="2789237" cy="563562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User stack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(created at runtime)</a:t>
            </a:r>
          </a:p>
        </p:txBody>
      </p:sp>
      <p:sp>
        <p:nvSpPr>
          <p:cNvPr id="16" name="Line 21">
            <a:extLst>
              <a:ext uri="{FF2B5EF4-FFF2-40B4-BE49-F238E27FC236}">
                <a16:creationId xmlns:a16="http://schemas.microsoft.com/office/drawing/2014/main" id="{9BDF20DB-2303-3D41-865E-3D9D8488C1C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86169" y="2550114"/>
            <a:ext cx="1588" cy="2317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" name="Line 22">
            <a:extLst>
              <a:ext uri="{FF2B5EF4-FFF2-40B4-BE49-F238E27FC236}">
                <a16:creationId xmlns:a16="http://schemas.microsoft.com/office/drawing/2014/main" id="{5BAC5637-BB02-9144-AD75-69656F4533BB}"/>
              </a:ext>
            </a:extLst>
          </p:cNvPr>
          <p:cNvSpPr>
            <a:spLocks noChangeShapeType="1"/>
          </p:cNvSpPr>
          <p:nvPr/>
        </p:nvSpPr>
        <p:spPr bwMode="auto">
          <a:xfrm>
            <a:off x="2786169" y="2227832"/>
            <a:ext cx="1588" cy="228600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23">
            <a:extLst>
              <a:ext uri="{FF2B5EF4-FFF2-40B4-BE49-F238E27FC236}">
                <a16:creationId xmlns:a16="http://schemas.microsoft.com/office/drawing/2014/main" id="{317401EA-4CE9-0844-9685-12409E1A44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048" y="6257965"/>
            <a:ext cx="2789238" cy="396875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Unused</a:t>
            </a:r>
          </a:p>
        </p:txBody>
      </p:sp>
      <p:sp>
        <p:nvSpPr>
          <p:cNvPr id="19" name="Text Box 24">
            <a:extLst>
              <a:ext uri="{FF2B5EF4-FFF2-40B4-BE49-F238E27FC236}">
                <a16:creationId xmlns:a16="http://schemas.microsoft.com/office/drawing/2014/main" id="{6C3D0765-E5C2-C44A-8B12-12CB0C536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8392" y="6476517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20" name="Text Box 25">
            <a:extLst>
              <a:ext uri="{FF2B5EF4-FFF2-40B4-BE49-F238E27FC236}">
                <a16:creationId xmlns:a16="http://schemas.microsoft.com/office/drawing/2014/main" id="{FC267BFA-D178-3343-9486-8FFCE4A8EB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1131" y="1979945"/>
            <a:ext cx="869831" cy="80855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%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rsp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(stack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pointer)</a:t>
            </a:r>
          </a:p>
        </p:txBody>
      </p:sp>
      <p:sp>
        <p:nvSpPr>
          <p:cNvPr id="22" name="Text Box 27">
            <a:extLst>
              <a:ext uri="{FF2B5EF4-FFF2-40B4-BE49-F238E27FC236}">
                <a16:creationId xmlns:a16="http://schemas.microsoft.com/office/drawing/2014/main" id="{CEFFBB99-85E1-7A44-97A5-3F3D71B9E1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5419" y="935607"/>
            <a:ext cx="1149972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Memory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invisible to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user code</a:t>
            </a:r>
          </a:p>
        </p:txBody>
      </p:sp>
      <p:sp>
        <p:nvSpPr>
          <p:cNvPr id="23" name="Line 28">
            <a:extLst>
              <a:ext uri="{FF2B5EF4-FFF2-40B4-BE49-F238E27FC236}">
                <a16:creationId xmlns:a16="http://schemas.microsoft.com/office/drawing/2014/main" id="{0050BE6E-15D2-A348-8D8D-DC6CF680EE3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53019" y="1202575"/>
            <a:ext cx="1588" cy="4603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" name="Text Box 32">
            <a:extLst>
              <a:ext uri="{FF2B5EF4-FFF2-40B4-BE49-F238E27FC236}">
                <a16:creationId xmlns:a16="http://schemas.microsoft.com/office/drawing/2014/main" id="{52BBE54B-3137-2944-9752-1FE26D3671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576" y="6033762"/>
            <a:ext cx="1255770" cy="30021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ourier New" pitchFamily="49" charset="0"/>
                <a:ea typeface="msgothic" charset="0"/>
                <a:cs typeface="msgothic" charset="0"/>
              </a:rPr>
              <a:t>0x40000000</a:t>
            </a:r>
          </a:p>
        </p:txBody>
      </p:sp>
      <p:sp>
        <p:nvSpPr>
          <p:cNvPr id="27" name="Rectangle 34">
            <a:extLst>
              <a:ext uri="{FF2B5EF4-FFF2-40B4-BE49-F238E27FC236}">
                <a16:creationId xmlns:a16="http://schemas.microsoft.com/office/drawing/2014/main" id="{1DAD3684-FDC6-2148-9F0C-2000808F51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048" y="4962565"/>
            <a:ext cx="2789238" cy="669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Read/write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(.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28" name="Rectangle 35">
            <a:extLst>
              <a:ext uri="{FF2B5EF4-FFF2-40B4-BE49-F238E27FC236}">
                <a16:creationId xmlns:a16="http://schemas.microsoft.com/office/drawing/2014/main" id="{B3361B75-CB03-5E42-8BF1-DB2AAA0EF1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048" y="5588040"/>
            <a:ext cx="2789238" cy="66992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Read-only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.init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text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11" name="Rectangle 16">
            <a:extLst>
              <a:ext uri="{FF2B5EF4-FFF2-40B4-BE49-F238E27FC236}">
                <a16:creationId xmlns:a16="http://schemas.microsoft.com/office/drawing/2014/main" id="{86E5A1F6-2190-D042-ACB8-E415276479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048" y="3454459"/>
            <a:ext cx="2789237" cy="843473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B8CFCB34-DA19-2A41-87F4-46855BBDBA1E}"/>
              </a:ext>
            </a:extLst>
          </p:cNvPr>
          <p:cNvGrpSpPr/>
          <p:nvPr/>
        </p:nvGrpSpPr>
        <p:grpSpPr>
          <a:xfrm>
            <a:off x="198576" y="3536149"/>
            <a:ext cx="3980791" cy="599413"/>
            <a:chOff x="198576" y="3536149"/>
            <a:chExt cx="3980791" cy="599413"/>
          </a:xfrm>
        </p:grpSpPr>
        <p:sp>
          <p:nvSpPr>
            <p:cNvPr id="31" name="Rectangle 15">
              <a:extLst>
                <a:ext uri="{FF2B5EF4-FFF2-40B4-BE49-F238E27FC236}">
                  <a16:creationId xmlns:a16="http://schemas.microsoft.com/office/drawing/2014/main" id="{68189F50-BD5C-FE40-BE39-9B8010F4A45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390130" y="3536149"/>
              <a:ext cx="2789237" cy="525142"/>
            </a:xfrm>
            <a:prstGeom prst="rect">
              <a:avLst/>
            </a:prstGeom>
            <a:solidFill>
              <a:srgbClr val="D5F1CF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b="1" dirty="0">
                  <a:latin typeface="Calibri" pitchFamily="34" charset="0"/>
                  <a:ea typeface="msgothic" charset="0"/>
                  <a:cs typeface="msgothic" charset="0"/>
                </a:rPr>
                <a:t>Region created by </a:t>
              </a:r>
              <a:r>
                <a:rPr lang="en-GB" sz="1600" b="1" dirty="0" err="1">
                  <a:latin typeface="Calibri" pitchFamily="34" charset="0"/>
                  <a:ea typeface="msgothic" charset="0"/>
                  <a:cs typeface="msgothic" charset="0"/>
                </a:rPr>
                <a:t>mmap</a:t>
              </a:r>
              <a:endParaRPr lang="en-GB" sz="1600" b="1" dirty="0">
                <a:latin typeface="Calibri" pitchFamily="34" charset="0"/>
                <a:ea typeface="msgothic" charset="0"/>
                <a:cs typeface="msgothic" charset="0"/>
              </a:endParaRPr>
            </a:p>
          </p:txBody>
        </p:sp>
        <p:sp>
          <p:nvSpPr>
            <p:cNvPr id="32" name="Text Box 32">
              <a:extLst>
                <a:ext uri="{FF2B5EF4-FFF2-40B4-BE49-F238E27FC236}">
                  <a16:creationId xmlns:a16="http://schemas.microsoft.com/office/drawing/2014/main" id="{2AA20800-E564-724B-A700-2FB2540F2A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8576" y="3835351"/>
              <a:ext cx="1255770" cy="300211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>
              <a:spAutoFit/>
            </a:bodyPr>
            <a:lstStyle/>
            <a:p>
              <a:pPr algn="r">
                <a:lnSpc>
                  <a:spcPct val="94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latin typeface="Courier New" pitchFamily="49" charset="0"/>
                  <a:ea typeface="msgothic" charset="0"/>
                  <a:cs typeface="msgothic" charset="0"/>
                </a:rPr>
                <a:t>0x55586000</a:t>
              </a:r>
            </a:p>
          </p:txBody>
        </p:sp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id="{E7487A5F-D4D4-7245-82AC-31B1B2337581}"/>
              </a:ext>
            </a:extLst>
          </p:cNvPr>
          <p:cNvGrpSpPr/>
          <p:nvPr/>
        </p:nvGrpSpPr>
        <p:grpSpPr>
          <a:xfrm>
            <a:off x="5029201" y="2524563"/>
            <a:ext cx="3774596" cy="1575426"/>
            <a:chOff x="5029201" y="2524563"/>
            <a:chExt cx="3774596" cy="1575426"/>
          </a:xfrm>
        </p:grpSpPr>
        <p:sp>
          <p:nvSpPr>
            <p:cNvPr id="34" name="Rectangle 15">
              <a:extLst>
                <a:ext uri="{FF2B5EF4-FFF2-40B4-BE49-F238E27FC236}">
                  <a16:creationId xmlns:a16="http://schemas.microsoft.com/office/drawing/2014/main" id="{D5BE4611-0879-394F-A317-AF0C109D51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14560" y="2524563"/>
              <a:ext cx="2789237" cy="525142"/>
            </a:xfrm>
            <a:prstGeom prst="rect">
              <a:avLst/>
            </a:prstGeom>
            <a:solidFill>
              <a:srgbClr val="DEDFF5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  <a:ea typeface="msgothic" charset="0"/>
                  <a:cs typeface="msgothic" charset="0"/>
                </a:rPr>
                <a:t>Frame for launch</a:t>
              </a:r>
              <a:endParaRPr lang="en-GB" sz="1600" b="1" dirty="0">
                <a:latin typeface="Calibri" pitchFamily="34" charset="0"/>
                <a:ea typeface="msgothic" charset="0"/>
                <a:cs typeface="msgothic" charset="0"/>
              </a:endParaRPr>
            </a:p>
          </p:txBody>
        </p:sp>
        <p:sp>
          <p:nvSpPr>
            <p:cNvPr id="35" name="Rectangle 15">
              <a:extLst>
                <a:ext uri="{FF2B5EF4-FFF2-40B4-BE49-F238E27FC236}">
                  <a16:creationId xmlns:a16="http://schemas.microsoft.com/office/drawing/2014/main" id="{D0DCB7EE-C59E-5F40-9FCA-FEA73758032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14560" y="3049705"/>
              <a:ext cx="2789237" cy="525142"/>
            </a:xfrm>
            <a:prstGeom prst="rect">
              <a:avLst/>
            </a:prstGeom>
            <a:solidFill>
              <a:srgbClr val="DEDFF5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  <a:ea typeface="msgothic" charset="0"/>
                  <a:cs typeface="msgothic" charset="0"/>
                </a:rPr>
                <a:t>Frame for test</a:t>
              </a:r>
              <a:endParaRPr lang="en-GB" sz="1600" b="1" dirty="0">
                <a:latin typeface="Calibri" pitchFamily="34" charset="0"/>
                <a:ea typeface="msgothic" charset="0"/>
                <a:cs typeface="msgothic" charset="0"/>
              </a:endParaRPr>
            </a:p>
          </p:txBody>
        </p:sp>
        <p:sp>
          <p:nvSpPr>
            <p:cNvPr id="36" name="Rectangle 15">
              <a:extLst>
                <a:ext uri="{FF2B5EF4-FFF2-40B4-BE49-F238E27FC236}">
                  <a16:creationId xmlns:a16="http://schemas.microsoft.com/office/drawing/2014/main" id="{DAB66A75-503A-964F-B347-1980B34FA2D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014560" y="3574847"/>
              <a:ext cx="2789237" cy="525142"/>
            </a:xfrm>
            <a:prstGeom prst="rect">
              <a:avLst/>
            </a:prstGeom>
            <a:solidFill>
              <a:srgbClr val="DEDFF5"/>
            </a:solidFill>
            <a:ln w="324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600" dirty="0">
                  <a:latin typeface="Calibri" pitchFamily="34" charset="0"/>
                  <a:ea typeface="msgothic" charset="0"/>
                  <a:cs typeface="msgothic" charset="0"/>
                </a:rPr>
                <a:t>Frame for </a:t>
              </a:r>
              <a:r>
                <a:rPr lang="en-GB" sz="1600" dirty="0" err="1">
                  <a:latin typeface="Calibri" pitchFamily="34" charset="0"/>
                  <a:ea typeface="msgothic" charset="0"/>
                  <a:cs typeface="msgothic" charset="0"/>
                </a:rPr>
                <a:t>getbuf</a:t>
              </a:r>
              <a:endParaRPr lang="en-GB" sz="1600" b="1" dirty="0">
                <a:latin typeface="Calibri" pitchFamily="34" charset="0"/>
                <a:ea typeface="msgothic" charset="0"/>
                <a:cs typeface="msgothic" charset="0"/>
              </a:endParaRPr>
            </a:p>
          </p:txBody>
        </p:sp>
        <p:sp>
          <p:nvSpPr>
            <p:cNvPr id="38" name="Line 26">
              <a:extLst>
                <a:ext uri="{FF2B5EF4-FFF2-40B4-BE49-F238E27FC236}">
                  <a16:creationId xmlns:a16="http://schemas.microsoft.com/office/drawing/2014/main" id="{B51AFEE8-2747-234F-AB9F-51AE9067A68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5029201" y="2788501"/>
              <a:ext cx="979440" cy="1311488"/>
            </a:xfrm>
            <a:prstGeom prst="line">
              <a:avLst/>
            </a:prstGeom>
            <a:noFill/>
            <a:ln w="3240">
              <a:solidFill>
                <a:srgbClr val="000066"/>
              </a:solidFill>
              <a:miter lim="800000"/>
              <a:headEnd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935191488"/>
      </p:ext>
    </p:extLst>
  </p:cSld>
  <p:clrMapOvr>
    <a:masterClrMapping/>
  </p:clrMapOvr>
  <p:transition spd="med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+mn-lt"/>
              </a:rPr>
              <a:t>Using </a:t>
            </a:r>
            <a:r>
              <a:rPr lang="en-GB" dirty="0" err="1">
                <a:latin typeface="Courier New"/>
                <a:cs typeface="Courier New"/>
              </a:rPr>
              <a:t>mmap</a:t>
            </a:r>
            <a:r>
              <a:rPr lang="en-GB" dirty="0">
                <a:latin typeface="+mn-lt"/>
              </a:rPr>
              <a:t> to Support Attack Lab</a:t>
            </a:r>
            <a:endParaRPr lang="en-GB" dirty="0">
              <a:latin typeface="Courier New"/>
              <a:cs typeface="Courier New"/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 bwMode="auto">
          <a:xfrm>
            <a:off x="396875" y="1362075"/>
            <a:ext cx="7896225" cy="542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tabLst/>
              <a:defRPr/>
            </a:pPr>
            <a:endParaRPr kumimoji="0" lang="en-GB" sz="2400" b="1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E5485B5E-F58D-6C4B-9BCF-4A47B0048E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048" y="1207070"/>
            <a:ext cx="2789237" cy="487362"/>
          </a:xfrm>
          <a:prstGeom prst="rect">
            <a:avLst/>
          </a:prstGeom>
          <a:solidFill>
            <a:srgbClr val="F1C7C7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Kernel virtual memory</a:t>
            </a:r>
          </a:p>
        </p:txBody>
      </p:sp>
      <p:sp>
        <p:nvSpPr>
          <p:cNvPr id="9" name="Rectangle 15">
            <a:extLst>
              <a:ext uri="{FF2B5EF4-FFF2-40B4-BE49-F238E27FC236}">
                <a16:creationId xmlns:a16="http://schemas.microsoft.com/office/drawing/2014/main" id="{8CF19A84-489C-704A-9580-28CBD092B6B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048" y="2775539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Memory-mapped region for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shared libraries</a:t>
            </a:r>
          </a:p>
        </p:txBody>
      </p:sp>
      <p:sp>
        <p:nvSpPr>
          <p:cNvPr id="12" name="Rectangle 17">
            <a:extLst>
              <a:ext uri="{FF2B5EF4-FFF2-40B4-BE49-F238E27FC236}">
                <a16:creationId xmlns:a16="http://schemas.microsoft.com/office/drawing/2014/main" id="{6430AEBC-9F75-7C44-BD74-FD766DCAF6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049" y="4295815"/>
            <a:ext cx="2789237" cy="669925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Run-time heap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(created by 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malloc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13" name="Rectangle 18">
            <a:extLst>
              <a:ext uri="{FF2B5EF4-FFF2-40B4-BE49-F238E27FC236}">
                <a16:creationId xmlns:a16="http://schemas.microsoft.com/office/drawing/2014/main" id="{6FBE2E83-C09E-324E-9171-E704816EC3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048" y="1999232"/>
            <a:ext cx="2789237" cy="782657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Line 19">
            <a:extLst>
              <a:ext uri="{FF2B5EF4-FFF2-40B4-BE49-F238E27FC236}">
                <a16:creationId xmlns:a16="http://schemas.microsoft.com/office/drawing/2014/main" id="{F5F25210-B4E9-D84A-ACFF-B3AEC8EFF667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86169" y="4138338"/>
            <a:ext cx="0" cy="148481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5" name="Rectangle 20">
            <a:extLst>
              <a:ext uri="{FF2B5EF4-FFF2-40B4-BE49-F238E27FC236}">
                <a16:creationId xmlns:a16="http://schemas.microsoft.com/office/drawing/2014/main" id="{D4EEC0FA-1EB2-2648-8B2D-6BB1244F4C2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048" y="1664270"/>
            <a:ext cx="2789237" cy="563562"/>
          </a:xfrm>
          <a:prstGeom prst="rect">
            <a:avLst/>
          </a:prstGeom>
          <a:solidFill>
            <a:srgbClr val="D5F1CF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User stack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(created at runtime)</a:t>
            </a:r>
          </a:p>
        </p:txBody>
      </p:sp>
      <p:sp>
        <p:nvSpPr>
          <p:cNvPr id="16" name="Line 21">
            <a:extLst>
              <a:ext uri="{FF2B5EF4-FFF2-40B4-BE49-F238E27FC236}">
                <a16:creationId xmlns:a16="http://schemas.microsoft.com/office/drawing/2014/main" id="{9BDF20DB-2303-3D41-865E-3D9D8488C1C6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2786169" y="2550114"/>
            <a:ext cx="1588" cy="2317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7" name="Line 22">
            <a:extLst>
              <a:ext uri="{FF2B5EF4-FFF2-40B4-BE49-F238E27FC236}">
                <a16:creationId xmlns:a16="http://schemas.microsoft.com/office/drawing/2014/main" id="{5BAC5637-BB02-9144-AD75-69656F4533BB}"/>
              </a:ext>
            </a:extLst>
          </p:cNvPr>
          <p:cNvSpPr>
            <a:spLocks noChangeShapeType="1"/>
          </p:cNvSpPr>
          <p:nvPr/>
        </p:nvSpPr>
        <p:spPr bwMode="auto">
          <a:xfrm>
            <a:off x="2786169" y="2227832"/>
            <a:ext cx="1588" cy="228600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8" name="Rectangle 23">
            <a:extLst>
              <a:ext uri="{FF2B5EF4-FFF2-40B4-BE49-F238E27FC236}">
                <a16:creationId xmlns:a16="http://schemas.microsoft.com/office/drawing/2014/main" id="{317401EA-4CE9-0844-9685-12409E1A44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048" y="6257965"/>
            <a:ext cx="2789238" cy="396875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Unused</a:t>
            </a:r>
          </a:p>
        </p:txBody>
      </p:sp>
      <p:sp>
        <p:nvSpPr>
          <p:cNvPr id="19" name="Text Box 24">
            <a:extLst>
              <a:ext uri="{FF2B5EF4-FFF2-40B4-BE49-F238E27FC236}">
                <a16:creationId xmlns:a16="http://schemas.microsoft.com/office/drawing/2014/main" id="{6C3D0765-E5C2-C44A-8B12-12CB0C536B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168392" y="6476517"/>
            <a:ext cx="285954" cy="33579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0</a:t>
            </a:r>
          </a:p>
        </p:txBody>
      </p:sp>
      <p:sp>
        <p:nvSpPr>
          <p:cNvPr id="20" name="Text Box 25">
            <a:extLst>
              <a:ext uri="{FF2B5EF4-FFF2-40B4-BE49-F238E27FC236}">
                <a16:creationId xmlns:a16="http://schemas.microsoft.com/office/drawing/2014/main" id="{FC267BFA-D178-3343-9486-8FFCE4A8EB5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41131" y="1979945"/>
            <a:ext cx="869831" cy="80855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%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rsp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(stack 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pointer)</a:t>
            </a:r>
          </a:p>
        </p:txBody>
      </p:sp>
      <p:sp>
        <p:nvSpPr>
          <p:cNvPr id="21" name="Line 26">
            <a:extLst>
              <a:ext uri="{FF2B5EF4-FFF2-40B4-BE49-F238E27FC236}">
                <a16:creationId xmlns:a16="http://schemas.microsoft.com/office/drawing/2014/main" id="{A1644952-00EA-6D46-8C05-63FAD4DD33FC}"/>
              </a:ext>
            </a:extLst>
          </p:cNvPr>
          <p:cNvSpPr>
            <a:spLocks noChangeShapeType="1"/>
          </p:cNvSpPr>
          <p:nvPr/>
        </p:nvSpPr>
        <p:spPr bwMode="auto">
          <a:xfrm flipH="1" flipV="1">
            <a:off x="4237051" y="2226244"/>
            <a:ext cx="404079" cy="1588"/>
          </a:xfrm>
          <a:prstGeom prst="line">
            <a:avLst/>
          </a:prstGeom>
          <a:noFill/>
          <a:ln w="3240">
            <a:solidFill>
              <a:srgbClr val="000066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2" name="Text Box 27">
            <a:extLst>
              <a:ext uri="{FF2B5EF4-FFF2-40B4-BE49-F238E27FC236}">
                <a16:creationId xmlns:a16="http://schemas.microsoft.com/office/drawing/2014/main" id="{CEFFBB99-85E1-7A44-97A5-3F3D71B9E14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05419" y="935607"/>
            <a:ext cx="1149972" cy="81836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Memory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invisible to</a:t>
            </a:r>
          </a:p>
          <a:p>
            <a:pPr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user code</a:t>
            </a:r>
          </a:p>
        </p:txBody>
      </p:sp>
      <p:sp>
        <p:nvSpPr>
          <p:cNvPr id="23" name="Line 28">
            <a:extLst>
              <a:ext uri="{FF2B5EF4-FFF2-40B4-BE49-F238E27FC236}">
                <a16:creationId xmlns:a16="http://schemas.microsoft.com/office/drawing/2014/main" id="{0050BE6E-15D2-A348-8D8D-DC6CF680EE3E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253019" y="1202575"/>
            <a:ext cx="1588" cy="460375"/>
          </a:xfrm>
          <a:prstGeom prst="line">
            <a:avLst/>
          </a:prstGeom>
          <a:noFill/>
          <a:ln w="3240">
            <a:solidFill>
              <a:schemeClr val="tx1"/>
            </a:solidFill>
            <a:miter lim="800000"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" name="Text Box 32">
            <a:extLst>
              <a:ext uri="{FF2B5EF4-FFF2-40B4-BE49-F238E27FC236}">
                <a16:creationId xmlns:a16="http://schemas.microsoft.com/office/drawing/2014/main" id="{52BBE54B-3137-2944-9752-1FE26D3671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576" y="6033762"/>
            <a:ext cx="1255770" cy="300211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>
            <a:spAutoFit/>
          </a:bodyPr>
          <a:lstStyle/>
          <a:p>
            <a:pPr algn="r"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ourier New" pitchFamily="49" charset="0"/>
                <a:ea typeface="msgothic" charset="0"/>
                <a:cs typeface="msgothic" charset="0"/>
              </a:rPr>
              <a:t>0x40000000</a:t>
            </a:r>
          </a:p>
        </p:txBody>
      </p:sp>
      <p:sp>
        <p:nvSpPr>
          <p:cNvPr id="27" name="Rectangle 34">
            <a:extLst>
              <a:ext uri="{FF2B5EF4-FFF2-40B4-BE49-F238E27FC236}">
                <a16:creationId xmlns:a16="http://schemas.microsoft.com/office/drawing/2014/main" id="{1DAD3684-FDC6-2148-9F0C-2000808F519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048" y="4962565"/>
            <a:ext cx="2789238" cy="66992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Read/write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(.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bss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28" name="Rectangle 35">
            <a:extLst>
              <a:ext uri="{FF2B5EF4-FFF2-40B4-BE49-F238E27FC236}">
                <a16:creationId xmlns:a16="http://schemas.microsoft.com/office/drawing/2014/main" id="{B3361B75-CB03-5E42-8BF1-DB2AAA0EF1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048" y="5588040"/>
            <a:ext cx="2789238" cy="669925"/>
          </a:xfrm>
          <a:prstGeom prst="rect">
            <a:avLst/>
          </a:prstGeom>
          <a:solidFill>
            <a:srgbClr val="F6F5BD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Read-only segment</a:t>
            </a:r>
          </a:p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(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.init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.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text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, </a:t>
            </a:r>
            <a:r>
              <a:rPr lang="en-GB" sz="1600" b="1" dirty="0">
                <a:latin typeface="Courier New" pitchFamily="49" charset="0"/>
                <a:ea typeface="msgothic" charset="0"/>
                <a:cs typeface="msgothic" charset="0"/>
              </a:rPr>
              <a:t>.</a:t>
            </a:r>
            <a:r>
              <a:rPr lang="en-GB" sz="1600" b="1" dirty="0" err="1">
                <a:latin typeface="Courier New" pitchFamily="49" charset="0"/>
                <a:ea typeface="msgothic" charset="0"/>
                <a:cs typeface="msgothic" charset="0"/>
              </a:rPr>
              <a:t>rodata</a:t>
            </a:r>
            <a:r>
              <a:rPr lang="en-GB" sz="1600" b="1" dirty="0">
                <a:latin typeface="Calibri" pitchFamily="34" charset="0"/>
                <a:ea typeface="msgothic" charset="0"/>
                <a:cs typeface="msgothic" charset="0"/>
              </a:rPr>
              <a:t>)</a:t>
            </a:r>
          </a:p>
        </p:txBody>
      </p:sp>
      <p:sp>
        <p:nvSpPr>
          <p:cNvPr id="11" name="Rectangle 16">
            <a:extLst>
              <a:ext uri="{FF2B5EF4-FFF2-40B4-BE49-F238E27FC236}">
                <a16:creationId xmlns:a16="http://schemas.microsoft.com/office/drawing/2014/main" id="{86E5A1F6-2190-D042-ACB8-E415276479A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96048" y="3454459"/>
            <a:ext cx="2789237" cy="843473"/>
          </a:xfrm>
          <a:prstGeom prst="rect">
            <a:avLst/>
          </a:prstGeom>
          <a:solidFill>
            <a:schemeClr val="bg1">
              <a:lumMod val="75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318278"/>
      </p:ext>
    </p:extLst>
  </p:cSld>
  <p:clrMapOvr>
    <a:masterClrMapping/>
  </p:clrMapOvr>
  <p:transition spd="med"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VM requires hardware support</a:t>
            </a:r>
          </a:p>
          <a:p>
            <a:pPr lvl="1"/>
            <a:r>
              <a:rPr lang="en-US" dirty="0"/>
              <a:t>Exception handling mechanism</a:t>
            </a:r>
          </a:p>
          <a:p>
            <a:pPr lvl="1"/>
            <a:r>
              <a:rPr lang="en-US" dirty="0"/>
              <a:t>TLB</a:t>
            </a:r>
          </a:p>
          <a:p>
            <a:pPr lvl="1"/>
            <a:r>
              <a:rPr lang="en-US" dirty="0"/>
              <a:t>Various control registers</a:t>
            </a:r>
          </a:p>
          <a:p>
            <a:r>
              <a:rPr lang="en-US" dirty="0"/>
              <a:t>VM requires OS support</a:t>
            </a:r>
          </a:p>
          <a:p>
            <a:pPr lvl="1"/>
            <a:r>
              <a:rPr lang="en-US" dirty="0"/>
              <a:t>Managing page tables</a:t>
            </a:r>
          </a:p>
          <a:p>
            <a:pPr lvl="1"/>
            <a:r>
              <a:rPr lang="en-US" dirty="0"/>
              <a:t>Implementing page replacement policies</a:t>
            </a:r>
          </a:p>
          <a:p>
            <a:pPr lvl="1"/>
            <a:r>
              <a:rPr lang="en-US" dirty="0"/>
              <a:t>Managing file system</a:t>
            </a:r>
          </a:p>
          <a:p>
            <a:r>
              <a:rPr lang="en-US" dirty="0"/>
              <a:t>VM enables many capabilities</a:t>
            </a:r>
          </a:p>
          <a:p>
            <a:pPr lvl="1"/>
            <a:r>
              <a:rPr lang="en-US" dirty="0"/>
              <a:t>Loading programs from memory</a:t>
            </a:r>
          </a:p>
          <a:p>
            <a:pPr lvl="1"/>
            <a:r>
              <a:rPr lang="en-US" dirty="0"/>
              <a:t>Providing memory protection</a:t>
            </a:r>
          </a:p>
        </p:txBody>
      </p:sp>
    </p:spTree>
    <p:extLst>
      <p:ext uri="{BB962C8B-B14F-4D97-AF65-F5344CB8AC3E}">
        <p14:creationId xmlns:p14="http://schemas.microsoft.com/office/powerpoint/2010/main" val="1137898094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lnSpc>
                <a:spcPct val="82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>
                <a:latin typeface="+mn-lt"/>
              </a:rPr>
              <a:t>Using </a:t>
            </a:r>
            <a:r>
              <a:rPr lang="en-GB" dirty="0" err="1">
                <a:latin typeface="Courier New"/>
                <a:cs typeface="Courier New"/>
              </a:rPr>
              <a:t>mmap</a:t>
            </a:r>
            <a:r>
              <a:rPr lang="en-GB" dirty="0">
                <a:latin typeface="+mn-lt"/>
              </a:rPr>
              <a:t> to Support Attack Lab</a:t>
            </a:r>
            <a:endParaRPr lang="en-GB" dirty="0">
              <a:latin typeface="Courier New"/>
              <a:cs typeface="Courier New"/>
            </a:endParaRPr>
          </a:p>
        </p:txBody>
      </p:sp>
      <p:sp>
        <p:nvSpPr>
          <p:cNvPr id="33795" name="Rectangle 3"/>
          <p:cNvSpPr>
            <a:spLocks noChangeArrowheads="1"/>
          </p:cNvSpPr>
          <p:nvPr/>
        </p:nvSpPr>
        <p:spPr bwMode="auto">
          <a:xfrm>
            <a:off x="357762" y="4069503"/>
            <a:ext cx="4400392" cy="21336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/>
          <a:lstStyle/>
          <a:p>
            <a:r>
              <a:rPr lang="en-US" sz="1400" dirty="0" err="1">
                <a:solidFill>
                  <a:srgbClr val="000000"/>
                </a:solidFill>
                <a:latin typeface="Courier" pitchFamily="2" charset="0"/>
              </a:rPr>
              <a:t>stack_top</a:t>
            </a:r>
            <a:r>
              <a:rPr lang="en-US" sz="1400" dirty="0">
                <a:solidFill>
                  <a:srgbClr val="000000"/>
                </a:solidFill>
                <a:latin typeface="Courier" pitchFamily="2" charset="0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 pitchFamily="2" charset="0"/>
              </a:rPr>
              <a:t>new_stack</a:t>
            </a:r>
            <a:r>
              <a:rPr lang="en-US" sz="1400" dirty="0">
                <a:solidFill>
                  <a:srgbClr val="000000"/>
                </a:solidFill>
                <a:latin typeface="Courier" pitchFamily="2" charset="0"/>
              </a:rPr>
              <a:t> + STACK_SIZE - 8;</a:t>
            </a:r>
          </a:p>
          <a:p>
            <a:r>
              <a:rPr lang="en-US" sz="1400" dirty="0" err="1">
                <a:solidFill>
                  <a:srgbClr val="D03BFF"/>
                </a:solidFill>
                <a:latin typeface="Courier" pitchFamily="2" charset="0"/>
              </a:rPr>
              <a:t>asm</a:t>
            </a:r>
            <a:r>
              <a:rPr lang="en-US" sz="1400" dirty="0">
                <a:solidFill>
                  <a:srgbClr val="000000"/>
                </a:solidFill>
                <a:latin typeface="Courier" pitchFamily="2" charset="0"/>
              </a:rPr>
              <a:t>(</a:t>
            </a:r>
            <a:r>
              <a:rPr lang="en-US" sz="1400" dirty="0">
                <a:solidFill>
                  <a:srgbClr val="AF3782"/>
                </a:solidFill>
                <a:latin typeface="Courier" pitchFamily="2" charset="0"/>
              </a:rPr>
              <a:t>"</a:t>
            </a:r>
            <a:r>
              <a:rPr lang="en-US" sz="1400" dirty="0" err="1">
                <a:solidFill>
                  <a:srgbClr val="AF3782"/>
                </a:solidFill>
                <a:latin typeface="Courier" pitchFamily="2" charset="0"/>
              </a:rPr>
              <a:t>movq</a:t>
            </a:r>
            <a:r>
              <a:rPr lang="en-US" sz="1400" dirty="0">
                <a:solidFill>
                  <a:srgbClr val="AF3782"/>
                </a:solidFill>
                <a:latin typeface="Courier" pitchFamily="2" charset="0"/>
              </a:rPr>
              <a:t> %%</a:t>
            </a:r>
            <a:r>
              <a:rPr lang="en-US" sz="1400" dirty="0" err="1">
                <a:solidFill>
                  <a:srgbClr val="AF3782"/>
                </a:solidFill>
                <a:latin typeface="Courier" pitchFamily="2" charset="0"/>
              </a:rPr>
              <a:t>rsp</a:t>
            </a:r>
            <a:r>
              <a:rPr lang="en-US" sz="1400" dirty="0">
                <a:solidFill>
                  <a:srgbClr val="AF3782"/>
                </a:solidFill>
                <a:latin typeface="Courier" pitchFamily="2" charset="0"/>
              </a:rPr>
              <a:t>,%%</a:t>
            </a:r>
            <a:r>
              <a:rPr lang="en-US" sz="1400" dirty="0" err="1">
                <a:solidFill>
                  <a:srgbClr val="AF3782"/>
                </a:solidFill>
                <a:latin typeface="Courier" pitchFamily="2" charset="0"/>
              </a:rPr>
              <a:t>rax</a:t>
            </a:r>
            <a:r>
              <a:rPr lang="en-US" sz="1400" dirty="0">
                <a:solidFill>
                  <a:srgbClr val="AF3782"/>
                </a:solidFill>
                <a:latin typeface="Courier" pitchFamily="2" charset="0"/>
              </a:rPr>
              <a:t> ; </a:t>
            </a:r>
            <a:r>
              <a:rPr lang="en-US" sz="1400" dirty="0" err="1">
                <a:solidFill>
                  <a:srgbClr val="AF3782"/>
                </a:solidFill>
                <a:latin typeface="Courier" pitchFamily="2" charset="0"/>
              </a:rPr>
              <a:t>movq</a:t>
            </a:r>
            <a:r>
              <a:rPr lang="en-US" sz="1400" dirty="0">
                <a:solidFill>
                  <a:srgbClr val="AF3782"/>
                </a:solidFill>
                <a:latin typeface="Courier" pitchFamily="2" charset="0"/>
              </a:rPr>
              <a:t> %1,%%</a:t>
            </a:r>
            <a:r>
              <a:rPr lang="en-US" sz="1400" dirty="0" err="1">
                <a:solidFill>
                  <a:srgbClr val="AF3782"/>
                </a:solidFill>
                <a:latin typeface="Courier" pitchFamily="2" charset="0"/>
              </a:rPr>
              <a:t>rsp</a:t>
            </a:r>
            <a:r>
              <a:rPr lang="en-US" sz="1400" dirty="0">
                <a:solidFill>
                  <a:srgbClr val="AF3782"/>
                </a:solidFill>
                <a:latin typeface="Courier" pitchFamily="2" charset="0"/>
              </a:rPr>
              <a:t> ; </a:t>
            </a:r>
            <a:r>
              <a:rPr lang="en-US" sz="1400" dirty="0" err="1">
                <a:solidFill>
                  <a:srgbClr val="AF3782"/>
                </a:solidFill>
                <a:latin typeface="Courier" pitchFamily="2" charset="0"/>
              </a:rPr>
              <a:t>movq</a:t>
            </a:r>
            <a:r>
              <a:rPr lang="en-US" sz="1400" dirty="0">
                <a:solidFill>
                  <a:srgbClr val="AF3782"/>
                </a:solidFill>
                <a:latin typeface="Courier" pitchFamily="2" charset="0"/>
              </a:rPr>
              <a:t> %%rax,%0"</a:t>
            </a:r>
          </a:p>
          <a:p>
            <a:r>
              <a:rPr lang="en-US" sz="1400" dirty="0">
                <a:solidFill>
                  <a:srgbClr val="000000"/>
                </a:solidFill>
                <a:latin typeface="Courier" pitchFamily="2" charset="0"/>
              </a:rPr>
              <a:t>    : </a:t>
            </a:r>
            <a:r>
              <a:rPr lang="en-US" sz="1400" dirty="0">
                <a:solidFill>
                  <a:srgbClr val="AF3782"/>
                </a:solidFill>
                <a:latin typeface="Courier" pitchFamily="2" charset="0"/>
              </a:rPr>
              <a:t>"=r"</a:t>
            </a:r>
            <a:r>
              <a:rPr lang="en-US" sz="1400" dirty="0">
                <a:solidFill>
                  <a:srgbClr val="000000"/>
                </a:solidFill>
                <a:latin typeface="Courier" pitchFamily="2" charset="0"/>
              </a:rPr>
              <a:t> (</a:t>
            </a:r>
            <a:r>
              <a:rPr lang="en-US" sz="1400" dirty="0" err="1">
                <a:solidFill>
                  <a:srgbClr val="000000"/>
                </a:solidFill>
                <a:latin typeface="Courier" pitchFamily="2" charset="0"/>
              </a:rPr>
              <a:t>global_save_stack</a:t>
            </a:r>
            <a:r>
              <a:rPr lang="en-US" sz="1400" dirty="0">
                <a:solidFill>
                  <a:srgbClr val="000000"/>
                </a:solidFill>
                <a:latin typeface="Courier" pitchFamily="2" charset="0"/>
              </a:rPr>
              <a:t>) </a:t>
            </a:r>
            <a:r>
              <a:rPr lang="en-US" sz="1400" dirty="0">
                <a:solidFill>
                  <a:srgbClr val="FF0000"/>
                </a:solidFill>
                <a:latin typeface="Courier" pitchFamily="2" charset="0"/>
              </a:rPr>
              <a:t>// %0</a:t>
            </a:r>
          </a:p>
          <a:p>
            <a:r>
              <a:rPr lang="en-US" sz="1400" dirty="0">
                <a:solidFill>
                  <a:srgbClr val="000000"/>
                </a:solidFill>
                <a:latin typeface="Courier" pitchFamily="2" charset="0"/>
              </a:rPr>
              <a:t>    : </a:t>
            </a:r>
            <a:r>
              <a:rPr lang="en-US" sz="1400" dirty="0">
                <a:solidFill>
                  <a:srgbClr val="AF3782"/>
                </a:solidFill>
                <a:latin typeface="Courier" pitchFamily="2" charset="0"/>
              </a:rPr>
              <a:t>"r"</a:t>
            </a:r>
            <a:r>
              <a:rPr lang="en-US" sz="1400" dirty="0">
                <a:solidFill>
                  <a:srgbClr val="000000"/>
                </a:solidFill>
                <a:latin typeface="Courier" pitchFamily="2" charset="0"/>
              </a:rPr>
              <a:t>  (</a:t>
            </a:r>
            <a:r>
              <a:rPr lang="en-US" sz="1400" dirty="0" err="1">
                <a:solidFill>
                  <a:srgbClr val="000000"/>
                </a:solidFill>
                <a:latin typeface="Courier" pitchFamily="2" charset="0"/>
              </a:rPr>
              <a:t>stack_top</a:t>
            </a:r>
            <a:r>
              <a:rPr lang="en-US" sz="1400" dirty="0">
                <a:solidFill>
                  <a:srgbClr val="000000"/>
                </a:solidFill>
                <a:latin typeface="Courier" pitchFamily="2" charset="0"/>
              </a:rPr>
              <a:t>)         </a:t>
            </a:r>
            <a:r>
              <a:rPr lang="en-US" sz="1400" dirty="0">
                <a:solidFill>
                  <a:srgbClr val="FF0000"/>
                </a:solidFill>
                <a:latin typeface="Courier" pitchFamily="2" charset="0"/>
              </a:rPr>
              <a:t>// %1</a:t>
            </a:r>
          </a:p>
          <a:p>
            <a:r>
              <a:rPr lang="en-US" sz="1400" dirty="0">
                <a:solidFill>
                  <a:srgbClr val="000000"/>
                </a:solidFill>
                <a:latin typeface="Courier" pitchFamily="2" charset="0"/>
              </a:rPr>
              <a:t>);</a:t>
            </a:r>
          </a:p>
          <a:p>
            <a:endParaRPr lang="en-GB" sz="1400" dirty="0">
              <a:latin typeface="Courier" pitchFamily="2" charset="0"/>
              <a:ea typeface="Courier New" charset="0"/>
              <a:cs typeface="Courier New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urier" pitchFamily="2" charset="0"/>
              </a:rPr>
              <a:t>launch(</a:t>
            </a:r>
            <a:r>
              <a:rPr lang="en-US" sz="1400" dirty="0" err="1">
                <a:solidFill>
                  <a:srgbClr val="000000"/>
                </a:solidFill>
                <a:latin typeface="Courier" pitchFamily="2" charset="0"/>
              </a:rPr>
              <a:t>global_offset</a:t>
            </a:r>
            <a:r>
              <a:rPr lang="en-US" sz="1400" dirty="0">
                <a:solidFill>
                  <a:srgbClr val="000000"/>
                </a:solidFill>
                <a:latin typeface="Courier" pitchFamily="2" charset="0"/>
              </a:rPr>
              <a:t>);</a:t>
            </a:r>
          </a:p>
          <a:p>
            <a:endParaRPr lang="en-GB" sz="1400" dirty="0">
              <a:latin typeface="Courier" pitchFamily="2" charset="0"/>
              <a:ea typeface="Courier New" charset="0"/>
              <a:cs typeface="Courier New" charset="0"/>
            </a:endParaRP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324471" y="1664270"/>
            <a:ext cx="8543304" cy="16764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/>
          <a:lstStyle/>
          <a:p>
            <a:r>
              <a:rPr lang="en-US" sz="1400" dirty="0">
                <a:solidFill>
                  <a:srgbClr val="34A327"/>
                </a:solidFill>
                <a:latin typeface="Courier" pitchFamily="2" charset="0"/>
              </a:rPr>
              <a:t>void</a:t>
            </a:r>
            <a:r>
              <a:rPr lang="en-US" sz="1400" dirty="0">
                <a:solidFill>
                  <a:srgbClr val="000000"/>
                </a:solidFill>
                <a:latin typeface="Courier" pitchFamily="2" charset="0"/>
              </a:rPr>
              <a:t> *</a:t>
            </a:r>
            <a:r>
              <a:rPr lang="en-US" sz="1400" dirty="0" err="1">
                <a:solidFill>
                  <a:srgbClr val="CD7923"/>
                </a:solidFill>
                <a:latin typeface="Courier" pitchFamily="2" charset="0"/>
              </a:rPr>
              <a:t>new_stack</a:t>
            </a:r>
            <a:r>
              <a:rPr lang="en-US" sz="1400" dirty="0">
                <a:solidFill>
                  <a:srgbClr val="000000"/>
                </a:solidFill>
                <a:latin typeface="Courier" pitchFamily="2" charset="0"/>
              </a:rPr>
              <a:t> = </a:t>
            </a:r>
            <a:r>
              <a:rPr lang="en-US" sz="1400" dirty="0" err="1">
                <a:solidFill>
                  <a:srgbClr val="000000"/>
                </a:solidFill>
                <a:latin typeface="Courier" pitchFamily="2" charset="0"/>
              </a:rPr>
              <a:t>mmap</a:t>
            </a:r>
            <a:r>
              <a:rPr lang="en-US" sz="1400" dirty="0">
                <a:solidFill>
                  <a:srgbClr val="000000"/>
                </a:solidFill>
                <a:latin typeface="Courier" pitchFamily="2" charset="0"/>
              </a:rPr>
              <a:t>(START_ADDR, STACK_SIZE, PROT_EXEC|PROT_READ|PROT_WRITE,</a:t>
            </a:r>
          </a:p>
          <a:p>
            <a:r>
              <a:rPr lang="en-US" sz="1400" dirty="0">
                <a:solidFill>
                  <a:srgbClr val="000000"/>
                </a:solidFill>
                <a:latin typeface="Courier" pitchFamily="2" charset="0"/>
              </a:rPr>
              <a:t>                MAP_PRIVATE | MAP_GROWSDOWN | MAP_ANONYMOUS | MAP_FIXED,</a:t>
            </a:r>
          </a:p>
          <a:p>
            <a:r>
              <a:rPr lang="en-US" sz="1400" dirty="0">
                <a:solidFill>
                  <a:srgbClr val="000000"/>
                </a:solidFill>
                <a:latin typeface="Courier" pitchFamily="2" charset="0"/>
              </a:rPr>
              <a:t>                0, 0);</a:t>
            </a:r>
          </a:p>
          <a:p>
            <a:r>
              <a:rPr lang="en-US" sz="1400" dirty="0">
                <a:solidFill>
                  <a:srgbClr val="D03BFF"/>
                </a:solidFill>
                <a:latin typeface="Courier" pitchFamily="2" charset="0"/>
              </a:rPr>
              <a:t>if</a:t>
            </a:r>
            <a:r>
              <a:rPr lang="en-US" sz="1400" dirty="0">
                <a:solidFill>
                  <a:srgbClr val="000000"/>
                </a:solidFill>
                <a:latin typeface="Courier" pitchFamily="2" charset="0"/>
              </a:rPr>
              <a:t> (</a:t>
            </a:r>
            <a:r>
              <a:rPr lang="en-US" sz="1400" dirty="0" err="1">
                <a:solidFill>
                  <a:srgbClr val="000000"/>
                </a:solidFill>
                <a:latin typeface="Courier" pitchFamily="2" charset="0"/>
              </a:rPr>
              <a:t>new_stack</a:t>
            </a:r>
            <a:r>
              <a:rPr lang="en-US" sz="1400" dirty="0">
                <a:solidFill>
                  <a:srgbClr val="000000"/>
                </a:solidFill>
                <a:latin typeface="Courier" pitchFamily="2" charset="0"/>
              </a:rPr>
              <a:t> != START_ADDR) {</a:t>
            </a:r>
          </a:p>
          <a:p>
            <a:r>
              <a:rPr lang="en-US" sz="1400" dirty="0">
                <a:solidFill>
                  <a:srgbClr val="000000"/>
                </a:solidFill>
                <a:latin typeface="Courier" pitchFamily="2" charset="0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Courier" pitchFamily="2" charset="0"/>
              </a:rPr>
              <a:t>munmap</a:t>
            </a:r>
            <a:r>
              <a:rPr lang="en-US" sz="1400" dirty="0">
                <a:solidFill>
                  <a:srgbClr val="000000"/>
                </a:solidFill>
                <a:latin typeface="Courier" pitchFamily="2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urier" pitchFamily="2" charset="0"/>
              </a:rPr>
              <a:t>new_stack</a:t>
            </a:r>
            <a:r>
              <a:rPr lang="en-US" sz="1400" dirty="0">
                <a:solidFill>
                  <a:srgbClr val="000000"/>
                </a:solidFill>
                <a:latin typeface="Courier" pitchFamily="2" charset="0"/>
              </a:rPr>
              <a:t>, STACK_SIZE);</a:t>
            </a:r>
          </a:p>
          <a:p>
            <a:r>
              <a:rPr lang="en-US" sz="1400" dirty="0">
                <a:solidFill>
                  <a:srgbClr val="000000"/>
                </a:solidFill>
                <a:latin typeface="Courier" pitchFamily="2" charset="0"/>
              </a:rPr>
              <a:t>    exit(1);</a:t>
            </a:r>
          </a:p>
          <a:p>
            <a:r>
              <a:rPr lang="en-US" sz="1400" dirty="0">
                <a:solidFill>
                  <a:srgbClr val="000000"/>
                </a:solidFill>
                <a:latin typeface="Courier" pitchFamily="2" charset="0"/>
              </a:rPr>
              <a:t>}</a:t>
            </a:r>
          </a:p>
          <a:p>
            <a:endParaRPr lang="en-US" sz="1400" dirty="0">
              <a:solidFill>
                <a:srgbClr val="000000"/>
              </a:solidFill>
              <a:latin typeface="Courier" pitchFamily="2" charset="0"/>
            </a:endParaRPr>
          </a:p>
        </p:txBody>
      </p:sp>
      <p:sp>
        <p:nvSpPr>
          <p:cNvPr id="9" name="Rectangle 3">
            <a:extLst>
              <a:ext uri="{FF2B5EF4-FFF2-40B4-BE49-F238E27FC236}">
                <a16:creationId xmlns:a16="http://schemas.microsoft.com/office/drawing/2014/main" id="{A3CC1984-DB7E-5B4A-BD87-E1BDBA2F21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29199" y="4050268"/>
            <a:ext cx="3931329" cy="2133600"/>
          </a:xfrm>
          <a:prstGeom prst="rect">
            <a:avLst/>
          </a:prstGeom>
          <a:solidFill>
            <a:srgbClr val="F6F5BD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360" tIns="44280" rIns="90360" bIns="44280"/>
          <a:lstStyle/>
          <a:p>
            <a:r>
              <a:rPr lang="en-US" sz="1400" dirty="0" err="1">
                <a:solidFill>
                  <a:srgbClr val="D03BFF"/>
                </a:solidFill>
                <a:latin typeface="Courier" pitchFamily="2" charset="0"/>
              </a:rPr>
              <a:t>asm</a:t>
            </a:r>
            <a:r>
              <a:rPr lang="en-US" sz="1400" dirty="0">
                <a:solidFill>
                  <a:srgbClr val="000000"/>
                </a:solidFill>
                <a:latin typeface="Courier" pitchFamily="2" charset="0"/>
              </a:rPr>
              <a:t>(</a:t>
            </a:r>
            <a:r>
              <a:rPr lang="en-US" sz="1400" dirty="0">
                <a:solidFill>
                  <a:srgbClr val="AF3782"/>
                </a:solidFill>
                <a:latin typeface="Courier" pitchFamily="2" charset="0"/>
              </a:rPr>
              <a:t>"</a:t>
            </a:r>
            <a:r>
              <a:rPr lang="en-US" sz="1400" dirty="0" err="1">
                <a:solidFill>
                  <a:srgbClr val="AF3782"/>
                </a:solidFill>
                <a:latin typeface="Courier" pitchFamily="2" charset="0"/>
              </a:rPr>
              <a:t>movq</a:t>
            </a:r>
            <a:r>
              <a:rPr lang="en-US" sz="1400" dirty="0">
                <a:solidFill>
                  <a:srgbClr val="AF3782"/>
                </a:solidFill>
                <a:latin typeface="Courier" pitchFamily="2" charset="0"/>
              </a:rPr>
              <a:t> %0,%%</a:t>
            </a:r>
            <a:r>
              <a:rPr lang="en-US" sz="1400" dirty="0" err="1">
                <a:solidFill>
                  <a:srgbClr val="AF3782"/>
                </a:solidFill>
                <a:latin typeface="Courier" pitchFamily="2" charset="0"/>
              </a:rPr>
              <a:t>rsp</a:t>
            </a:r>
            <a:r>
              <a:rPr lang="en-US" sz="1400" dirty="0">
                <a:solidFill>
                  <a:srgbClr val="AF3782"/>
                </a:solidFill>
                <a:latin typeface="Courier" pitchFamily="2" charset="0"/>
              </a:rPr>
              <a:t>"</a:t>
            </a:r>
          </a:p>
          <a:p>
            <a:r>
              <a:rPr lang="en-US" sz="1400" dirty="0">
                <a:solidFill>
                  <a:srgbClr val="000000"/>
                </a:solidFill>
                <a:latin typeface="Courier" pitchFamily="2" charset="0"/>
              </a:rPr>
              <a:t>    :</a:t>
            </a:r>
          </a:p>
          <a:p>
            <a:r>
              <a:rPr lang="en-US" sz="1400" dirty="0">
                <a:solidFill>
                  <a:srgbClr val="000000"/>
                </a:solidFill>
                <a:latin typeface="Courier" pitchFamily="2" charset="0"/>
              </a:rPr>
              <a:t>    : </a:t>
            </a:r>
            <a:r>
              <a:rPr lang="en-US" sz="1400" dirty="0">
                <a:solidFill>
                  <a:srgbClr val="AF3782"/>
                </a:solidFill>
                <a:latin typeface="Courier" pitchFamily="2" charset="0"/>
              </a:rPr>
              <a:t>"r"</a:t>
            </a:r>
            <a:r>
              <a:rPr lang="en-US" sz="1400" dirty="0">
                <a:solidFill>
                  <a:srgbClr val="000000"/>
                </a:solidFill>
                <a:latin typeface="Courier" pitchFamily="2" charset="0"/>
              </a:rPr>
              <a:t> (</a:t>
            </a:r>
            <a:r>
              <a:rPr lang="en-US" sz="1400" dirty="0" err="1">
                <a:solidFill>
                  <a:srgbClr val="000000"/>
                </a:solidFill>
                <a:latin typeface="Courier" pitchFamily="2" charset="0"/>
              </a:rPr>
              <a:t>global_save_stack</a:t>
            </a:r>
            <a:r>
              <a:rPr lang="en-US" sz="1400" dirty="0">
                <a:solidFill>
                  <a:srgbClr val="000000"/>
                </a:solidFill>
                <a:latin typeface="Courier" pitchFamily="2" charset="0"/>
              </a:rPr>
              <a:t>) </a:t>
            </a:r>
            <a:r>
              <a:rPr lang="en-US" sz="1400" dirty="0">
                <a:solidFill>
                  <a:srgbClr val="FF0000"/>
                </a:solidFill>
                <a:latin typeface="Courier" pitchFamily="2" charset="0"/>
              </a:rPr>
              <a:t>// %0</a:t>
            </a:r>
            <a:endParaRPr lang="en-US" sz="1400" dirty="0">
              <a:solidFill>
                <a:srgbClr val="000000"/>
              </a:solidFill>
              <a:latin typeface="Courier" pitchFamily="2" charset="0"/>
            </a:endParaRPr>
          </a:p>
          <a:p>
            <a:r>
              <a:rPr lang="en-US" sz="1400" dirty="0">
                <a:solidFill>
                  <a:srgbClr val="000000"/>
                </a:solidFill>
                <a:latin typeface="Courier" pitchFamily="2" charset="0"/>
              </a:rPr>
              <a:t>);</a:t>
            </a:r>
          </a:p>
          <a:p>
            <a:endParaRPr lang="en-US" sz="1400" dirty="0">
              <a:solidFill>
                <a:srgbClr val="000000"/>
              </a:solidFill>
              <a:latin typeface="Courier" pitchFamily="2" charset="0"/>
            </a:endParaRPr>
          </a:p>
          <a:p>
            <a:r>
              <a:rPr lang="en-US" sz="1400" dirty="0" err="1">
                <a:solidFill>
                  <a:srgbClr val="000000"/>
                </a:solidFill>
                <a:latin typeface="Courier" pitchFamily="2" charset="0"/>
              </a:rPr>
              <a:t>munmap</a:t>
            </a:r>
            <a:r>
              <a:rPr lang="en-US" sz="1400" dirty="0">
                <a:solidFill>
                  <a:srgbClr val="000000"/>
                </a:solidFill>
                <a:latin typeface="Courier" pitchFamily="2" charset="0"/>
              </a:rPr>
              <a:t>(</a:t>
            </a:r>
            <a:r>
              <a:rPr lang="en-US" sz="1400" dirty="0" err="1">
                <a:solidFill>
                  <a:srgbClr val="000000"/>
                </a:solidFill>
                <a:latin typeface="Courier" pitchFamily="2" charset="0"/>
              </a:rPr>
              <a:t>new_stack</a:t>
            </a:r>
            <a:r>
              <a:rPr lang="en-US" sz="1400" dirty="0">
                <a:solidFill>
                  <a:srgbClr val="000000"/>
                </a:solidFill>
                <a:latin typeface="Courier" pitchFamily="2" charset="0"/>
              </a:rPr>
              <a:t>, STACK_SIZE);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CB1DF438-CA94-B749-96A3-D51E77EAA303}"/>
              </a:ext>
            </a:extLst>
          </p:cNvPr>
          <p:cNvSpPr txBox="1"/>
          <p:nvPr/>
        </p:nvSpPr>
        <p:spPr>
          <a:xfrm>
            <a:off x="324471" y="1294938"/>
            <a:ext cx="20806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Allocate new region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FF4A95D6-0181-1147-B12E-CA52F1765669}"/>
              </a:ext>
            </a:extLst>
          </p:cNvPr>
          <p:cNvSpPr txBox="1"/>
          <p:nvPr/>
        </p:nvSpPr>
        <p:spPr>
          <a:xfrm>
            <a:off x="297838" y="3680936"/>
            <a:ext cx="48452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Divert stack to new region &amp; execute attack code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F5FCA95-8AB1-004B-950F-716B8169DA09}"/>
              </a:ext>
            </a:extLst>
          </p:cNvPr>
          <p:cNvSpPr txBox="1"/>
          <p:nvPr/>
        </p:nvSpPr>
        <p:spPr>
          <a:xfrm>
            <a:off x="5334000" y="3680936"/>
            <a:ext cx="330462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Restore stack and remove region</a:t>
            </a:r>
          </a:p>
        </p:txBody>
      </p:sp>
    </p:spTree>
    <p:extLst>
      <p:ext uri="{BB962C8B-B14F-4D97-AF65-F5344CB8AC3E}">
        <p14:creationId xmlns:p14="http://schemas.microsoft.com/office/powerpoint/2010/main" val="377697812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1"/>
          <p:cNvSpPr>
            <a:spLocks noGrp="1" noChangeArrowheads="1"/>
          </p:cNvSpPr>
          <p:nvPr>
            <p:ph type="title"/>
          </p:nvPr>
        </p:nvSpPr>
        <p:spPr>
          <a:xfrm>
            <a:off x="457200" y="436562"/>
            <a:ext cx="8716963" cy="782638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Translation Lookaside Buffer (TLB)</a:t>
            </a:r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3963987" y="3159659"/>
            <a:ext cx="1066800" cy="1237384"/>
          </a:xfrm>
          <a:prstGeom prst="rect">
            <a:avLst/>
          </a:prstGeom>
          <a:solidFill>
            <a:srgbClr val="DBF2DA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MMU</a:t>
            </a:r>
          </a:p>
        </p:txBody>
      </p:sp>
      <p:sp>
        <p:nvSpPr>
          <p:cNvPr id="9233" name="Rectangle 17"/>
          <p:cNvSpPr>
            <a:spLocks noChangeArrowheads="1"/>
          </p:cNvSpPr>
          <p:nvPr/>
        </p:nvSpPr>
        <p:spPr bwMode="auto">
          <a:xfrm>
            <a:off x="6553200" y="2874633"/>
            <a:ext cx="914400" cy="2284410"/>
          </a:xfrm>
          <a:prstGeom prst="rect">
            <a:avLst/>
          </a:prstGeom>
          <a:solidFill>
            <a:srgbClr val="EBEBEB"/>
          </a:solidFill>
          <a:ln w="1908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en-US" sz="1600" dirty="0">
                <a:latin typeface="Calibri" pitchFamily="34" charset="0"/>
              </a:rPr>
              <a:t>Cache/</a:t>
            </a:r>
          </a:p>
          <a:p>
            <a:r>
              <a:rPr lang="en-US" sz="1600" dirty="0">
                <a:latin typeface="Calibri" pitchFamily="34" charset="0"/>
              </a:rPr>
              <a:t>Memory</a:t>
            </a:r>
          </a:p>
        </p:txBody>
      </p:sp>
      <p:sp>
        <p:nvSpPr>
          <p:cNvPr id="37" name="Rectangle 10"/>
          <p:cNvSpPr>
            <a:spLocks noChangeArrowheads="1"/>
          </p:cNvSpPr>
          <p:nvPr/>
        </p:nvSpPr>
        <p:spPr bwMode="auto">
          <a:xfrm>
            <a:off x="1525587" y="3512138"/>
            <a:ext cx="1066800" cy="533400"/>
          </a:xfrm>
          <a:prstGeom prst="rect">
            <a:avLst/>
          </a:prstGeom>
          <a:solidFill>
            <a:srgbClr val="F6D2D2"/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CPU</a:t>
            </a:r>
          </a:p>
        </p:txBody>
      </p:sp>
      <p:cxnSp>
        <p:nvCxnSpPr>
          <p:cNvPr id="38" name="Straight Arrow Connector 37"/>
          <p:cNvCxnSpPr>
            <a:stCxn id="37" idx="3"/>
          </p:cNvCxnSpPr>
          <p:nvPr/>
        </p:nvCxnSpPr>
        <p:spPr bwMode="auto">
          <a:xfrm flipV="1">
            <a:off x="2592387" y="3779758"/>
            <a:ext cx="1370013" cy="4569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1" name="Text Box 9"/>
          <p:cNvSpPr txBox="1">
            <a:spLocks noChangeArrowheads="1"/>
          </p:cNvSpPr>
          <p:nvPr/>
        </p:nvSpPr>
        <p:spPr bwMode="auto">
          <a:xfrm>
            <a:off x="3049587" y="3504338"/>
            <a:ext cx="387007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VA</a:t>
            </a:r>
          </a:p>
        </p:txBody>
      </p:sp>
      <p:sp>
        <p:nvSpPr>
          <p:cNvPr id="51" name="Oval 4"/>
          <p:cNvSpPr>
            <a:spLocks noChangeArrowheads="1"/>
          </p:cNvSpPr>
          <p:nvPr/>
        </p:nvSpPr>
        <p:spPr bwMode="auto">
          <a:xfrm>
            <a:off x="3119780" y="3838604"/>
            <a:ext cx="274637" cy="274638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solidFill>
                  <a:schemeClr val="bg1"/>
                </a:solidFill>
                <a:latin typeface="Calibri" pitchFamily="34" charset="0"/>
              </a:rPr>
              <a:t>1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5030787" y="3505200"/>
            <a:ext cx="1522413" cy="594390"/>
            <a:chOff x="5030787" y="3352800"/>
            <a:chExt cx="1522413" cy="594390"/>
          </a:xfrm>
        </p:grpSpPr>
        <p:sp>
          <p:nvSpPr>
            <p:cNvPr id="9225" name="Text Box 9"/>
            <p:cNvSpPr txBox="1">
              <a:spLocks noChangeArrowheads="1"/>
            </p:cNvSpPr>
            <p:nvPr/>
          </p:nvSpPr>
          <p:spPr bwMode="auto">
            <a:xfrm>
              <a:off x="5606298" y="3352800"/>
              <a:ext cx="374759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PA</a:t>
              </a:r>
            </a:p>
          </p:txBody>
        </p:sp>
        <p:cxnSp>
          <p:nvCxnSpPr>
            <p:cNvPr id="40" name="Straight Arrow Connector 39"/>
            <p:cNvCxnSpPr/>
            <p:nvPr/>
          </p:nvCxnSpPr>
          <p:spPr bwMode="auto">
            <a:xfrm flipV="1">
              <a:off x="5030787" y="3605659"/>
              <a:ext cx="1522413" cy="1376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4" name="Oval 20"/>
            <p:cNvSpPr>
              <a:spLocks noChangeArrowheads="1"/>
            </p:cNvSpPr>
            <p:nvPr/>
          </p:nvSpPr>
          <p:spPr bwMode="auto">
            <a:xfrm>
              <a:off x="5656358" y="3672552"/>
              <a:ext cx="274638" cy="274638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solidFill>
                    <a:schemeClr val="bg1"/>
                  </a:solidFill>
                  <a:latin typeface="Calibri" pitchFamily="34" charset="0"/>
                </a:rPr>
                <a:t>4</a:t>
              </a:r>
            </a:p>
          </p:txBody>
        </p:sp>
      </p:grpSp>
      <p:sp>
        <p:nvSpPr>
          <p:cNvPr id="9248" name="Text Box 32"/>
          <p:cNvSpPr txBox="1">
            <a:spLocks noChangeArrowheads="1"/>
          </p:cNvSpPr>
          <p:nvPr/>
        </p:nvSpPr>
        <p:spPr bwMode="auto">
          <a:xfrm>
            <a:off x="3877996" y="4648200"/>
            <a:ext cx="531020" cy="30566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000" tIns="46800" rIns="90000" bIns="46800" anchor="ctr">
            <a:spAutoFit/>
          </a:bodyPr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latin typeface="Calibri" pitchFamily="34" charset="0"/>
              </a:rPr>
              <a:t>Data</a:t>
            </a:r>
          </a:p>
        </p:txBody>
      </p:sp>
      <p:cxnSp>
        <p:nvCxnSpPr>
          <p:cNvPr id="50" name="Shape 49"/>
          <p:cNvCxnSpPr>
            <a:endCxn id="37" idx="2"/>
          </p:cNvCxnSpPr>
          <p:nvPr/>
        </p:nvCxnSpPr>
        <p:spPr bwMode="auto">
          <a:xfrm rot="10800000">
            <a:off x="2049197" y="4069764"/>
            <a:ext cx="4494213" cy="884905"/>
          </a:xfrm>
          <a:prstGeom prst="bentConnector2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56" name="Oval 21"/>
          <p:cNvSpPr>
            <a:spLocks noChangeArrowheads="1"/>
          </p:cNvSpPr>
          <p:nvPr/>
        </p:nvSpPr>
        <p:spPr bwMode="auto">
          <a:xfrm>
            <a:off x="4011875" y="4990649"/>
            <a:ext cx="274638" cy="274637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28440">
            <a:noFill/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dirty="0">
                <a:solidFill>
                  <a:schemeClr val="bg1"/>
                </a:solidFill>
                <a:latin typeface="Calibri" pitchFamily="34" charset="0"/>
              </a:rPr>
              <a:t>5</a:t>
            </a:r>
          </a:p>
        </p:txBody>
      </p:sp>
      <p:sp>
        <p:nvSpPr>
          <p:cNvPr id="25" name="Rectangle 2"/>
          <p:cNvSpPr txBox="1">
            <a:spLocks noChangeArrowheads="1"/>
          </p:cNvSpPr>
          <p:nvPr/>
        </p:nvSpPr>
        <p:spPr bwMode="auto">
          <a:xfrm>
            <a:off x="277811" y="5750538"/>
            <a:ext cx="8180389" cy="57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" pitchFamily="2" charset="2"/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  <a:defRPr/>
            </a:pP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Typically, a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TLB hit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 eliminates the k memory accesses required to </a:t>
            </a:r>
            <a:r>
              <a:rPr lang="en-GB" kern="0" dirty="0">
                <a:latin typeface="Calibri" pitchFamily="34" charset="0"/>
              </a:rPr>
              <a:t>do a </a:t>
            </a:r>
            <a:r>
              <a:rPr kumimoji="0" lang="en-GB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page table lookup.</a:t>
            </a:r>
          </a:p>
        </p:txBody>
      </p:sp>
      <p:sp>
        <p:nvSpPr>
          <p:cNvPr id="26" name="Rectangle 10"/>
          <p:cNvSpPr>
            <a:spLocks noChangeArrowheads="1"/>
          </p:cNvSpPr>
          <p:nvPr/>
        </p:nvSpPr>
        <p:spPr bwMode="auto">
          <a:xfrm>
            <a:off x="3962400" y="2057400"/>
            <a:ext cx="1066800" cy="3810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126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000" tIns="46800" rIns="90000" bIns="46800" anchor="ctr"/>
          <a:lstStyle/>
          <a:p>
            <a:pPr algn="ctr">
              <a:lnSpc>
                <a:spcPct val="98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>
                <a:latin typeface="Calibri" pitchFamily="34" charset="0"/>
              </a:rPr>
              <a:t>TLB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3928532" y="2438400"/>
            <a:ext cx="502358" cy="721259"/>
            <a:chOff x="3928532" y="2286000"/>
            <a:chExt cx="502358" cy="721259"/>
          </a:xfrm>
        </p:grpSpPr>
        <p:sp>
          <p:nvSpPr>
            <p:cNvPr id="52" name="Oval 18"/>
            <p:cNvSpPr>
              <a:spLocks noChangeArrowheads="1"/>
            </p:cNvSpPr>
            <p:nvPr/>
          </p:nvSpPr>
          <p:spPr bwMode="auto">
            <a:xfrm>
              <a:off x="4038600" y="2362200"/>
              <a:ext cx="274638" cy="274638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chemeClr val="bg1"/>
                  </a:solidFill>
                  <a:latin typeface="Calibri" pitchFamily="34" charset="0"/>
                </a:rPr>
                <a:t>2</a:t>
              </a:r>
            </a:p>
          </p:txBody>
        </p:sp>
        <p:cxnSp>
          <p:nvCxnSpPr>
            <p:cNvPr id="28" name="Straight Arrow Connector 27"/>
            <p:cNvCxnSpPr/>
            <p:nvPr/>
          </p:nvCxnSpPr>
          <p:spPr bwMode="auto">
            <a:xfrm rot="16200000" flipV="1">
              <a:off x="4058177" y="2645836"/>
              <a:ext cx="721259" cy="1587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30" name="Text Box 9"/>
            <p:cNvSpPr txBox="1">
              <a:spLocks noChangeArrowheads="1"/>
            </p:cNvSpPr>
            <p:nvPr/>
          </p:nvSpPr>
          <p:spPr bwMode="auto">
            <a:xfrm>
              <a:off x="3928532" y="2667000"/>
              <a:ext cx="502358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VPN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4646613" y="2438400"/>
            <a:ext cx="455342" cy="721259"/>
            <a:chOff x="4646613" y="2286000"/>
            <a:chExt cx="455342" cy="721259"/>
          </a:xfrm>
        </p:grpSpPr>
        <p:sp>
          <p:nvSpPr>
            <p:cNvPr id="47" name="Text Box 9"/>
            <p:cNvSpPr txBox="1">
              <a:spLocks noChangeArrowheads="1"/>
            </p:cNvSpPr>
            <p:nvPr/>
          </p:nvSpPr>
          <p:spPr bwMode="auto">
            <a:xfrm>
              <a:off x="4648200" y="2311401"/>
              <a:ext cx="453755" cy="305662"/>
            </a:xfrm>
            <a:prstGeom prst="rect">
              <a:avLst/>
            </a:prstGeom>
            <a:noFill/>
            <a:ln w="9525">
              <a:noFill/>
              <a:round/>
              <a:headEnd/>
              <a:tailEnd/>
            </a:ln>
            <a:effectLst/>
          </p:spPr>
          <p:txBody>
            <a:bodyPr wrap="none" lIns="90000" tIns="46800" rIns="90000" bIns="46800" anchor="ctr">
              <a:spAutoFit/>
            </a:bodyPr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dirty="0">
                  <a:latin typeface="Calibri" pitchFamily="34" charset="0"/>
                </a:rPr>
                <a:t>PTE</a:t>
              </a:r>
            </a:p>
          </p:txBody>
        </p:sp>
        <p:cxnSp>
          <p:nvCxnSpPr>
            <p:cNvPr id="29" name="Straight Arrow Connector 28"/>
            <p:cNvCxnSpPr/>
            <p:nvPr/>
          </p:nvCxnSpPr>
          <p:spPr bwMode="auto">
            <a:xfrm rot="5400000">
              <a:off x="4286777" y="2645836"/>
              <a:ext cx="721259" cy="1587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arrow"/>
            </a:ln>
            <a:effectLst/>
          </p:spPr>
        </p:cxnSp>
        <p:sp>
          <p:nvSpPr>
            <p:cNvPr id="53" name="Oval 19"/>
            <p:cNvSpPr>
              <a:spLocks noChangeArrowheads="1"/>
            </p:cNvSpPr>
            <p:nvPr/>
          </p:nvSpPr>
          <p:spPr bwMode="auto">
            <a:xfrm>
              <a:off x="4737628" y="2633132"/>
              <a:ext cx="274638" cy="274637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28440">
              <a:noFill/>
              <a:miter lim="800000"/>
              <a:headEnd/>
              <a:tailEnd/>
            </a:ln>
            <a:effectLst/>
          </p:spPr>
          <p:txBody>
            <a:bodyPr wrap="none" lIns="90000" tIns="46800" rIns="90000" bIns="46800" anchor="ctr"/>
            <a:lstStyle/>
            <a:p>
              <a:pPr algn="ctr">
                <a:lnSpc>
                  <a:spcPct val="98000"/>
                </a:lnSpc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400" b="1" dirty="0">
                  <a:solidFill>
                    <a:schemeClr val="bg1"/>
                  </a:solidFill>
                  <a:latin typeface="Calibri" pitchFamily="34" charset="0"/>
                </a:rPr>
                <a:t>3</a:t>
              </a:r>
            </a:p>
          </p:txBody>
        </p:sp>
      </p:grpSp>
      <p:sp>
        <p:nvSpPr>
          <p:cNvPr id="31" name="Rectangle 2"/>
          <p:cNvSpPr txBox="1">
            <a:spLocks noChangeArrowheads="1"/>
          </p:cNvSpPr>
          <p:nvPr/>
        </p:nvSpPr>
        <p:spPr bwMode="auto">
          <a:xfrm>
            <a:off x="201527" y="1286806"/>
            <a:ext cx="8763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lnSpc>
                <a:spcPct val="83000"/>
              </a:lnSpc>
              <a:spcBef>
                <a:spcPts val="1200"/>
              </a:spcBef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2000" kern="0" dirty="0"/>
              <a:t>A small cache of page table entries with fast access by MMU </a:t>
            </a:r>
          </a:p>
        </p:txBody>
      </p:sp>
    </p:spTree>
    <p:extLst>
      <p:ext uri="{BB962C8B-B14F-4D97-AF65-F5344CB8AC3E}">
        <p14:creationId xmlns:p14="http://schemas.microsoft.com/office/powerpoint/2010/main" val="1173481301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Recall: Set Associative Cache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76200" y="1344634"/>
            <a:ext cx="8699678" cy="5399600"/>
            <a:chOff x="76200" y="1344634"/>
            <a:chExt cx="8699678" cy="5399600"/>
          </a:xfrm>
        </p:grpSpPr>
        <p:sp>
          <p:nvSpPr>
            <p:cNvPr id="78" name="TextBox 77"/>
            <p:cNvSpPr txBox="1"/>
            <p:nvPr/>
          </p:nvSpPr>
          <p:spPr>
            <a:xfrm>
              <a:off x="3485097" y="6374902"/>
              <a:ext cx="38341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alibri" pitchFamily="34" charset="0"/>
                </a:rPr>
                <a:t>B = 2</a:t>
              </a:r>
              <a:r>
                <a:rPr lang="en-US" sz="1800" baseline="30000" dirty="0">
                  <a:latin typeface="Calibri" pitchFamily="34" charset="0"/>
                </a:rPr>
                <a:t>b</a:t>
              </a:r>
              <a:r>
                <a:rPr lang="en-US" sz="1800" dirty="0">
                  <a:latin typeface="Calibri" pitchFamily="34" charset="0"/>
                </a:rPr>
                <a:t> bytes per cache block (the data)</a:t>
              </a:r>
            </a:p>
          </p:txBody>
        </p:sp>
        <p:grpSp>
          <p:nvGrpSpPr>
            <p:cNvPr id="7" name="Group 6"/>
            <p:cNvGrpSpPr/>
            <p:nvPr/>
          </p:nvGrpSpPr>
          <p:grpSpPr>
            <a:xfrm>
              <a:off x="76200" y="1344634"/>
              <a:ext cx="8699678" cy="5132366"/>
              <a:chOff x="76200" y="1344634"/>
              <a:chExt cx="8699678" cy="5132366"/>
            </a:xfrm>
          </p:grpSpPr>
          <p:sp>
            <p:nvSpPr>
              <p:cNvPr id="8" name="AutoShape 16"/>
              <p:cNvSpPr>
                <a:spLocks/>
              </p:cNvSpPr>
              <p:nvPr/>
            </p:nvSpPr>
            <p:spPr bwMode="auto">
              <a:xfrm rot="5400000">
                <a:off x="3558235" y="-290401"/>
                <a:ext cx="228600" cy="4237334"/>
              </a:xfrm>
              <a:prstGeom prst="leftBrace">
                <a:avLst>
                  <a:gd name="adj1" fmla="val 75000"/>
                  <a:gd name="adj2" fmla="val 50000"/>
                </a:avLst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dirty="0">
                  <a:latin typeface="Calibri" pitchFamily="34" charset="0"/>
                </a:endParaRPr>
              </a:p>
            </p:txBody>
          </p:sp>
          <p:grpSp>
            <p:nvGrpSpPr>
              <p:cNvPr id="3" name="Group 79"/>
              <p:cNvGrpSpPr/>
              <p:nvPr/>
            </p:nvGrpSpPr>
            <p:grpSpPr>
              <a:xfrm>
                <a:off x="1553867" y="2078999"/>
                <a:ext cx="4237333" cy="492484"/>
                <a:chOff x="1637766" y="1995289"/>
                <a:chExt cx="4648200" cy="492484"/>
              </a:xfrm>
            </p:grpSpPr>
            <p:sp>
              <p:nvSpPr>
                <p:cNvPr id="34" name="Rectangle 33"/>
                <p:cNvSpPr/>
                <p:nvPr/>
              </p:nvSpPr>
              <p:spPr bwMode="auto">
                <a:xfrm>
                  <a:off x="1637766" y="1995289"/>
                  <a:ext cx="4648200" cy="492484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 w="28575" cap="flat" cmpd="sng" algn="ctr">
                  <a:noFill/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 vert="horz" wrap="square" lIns="91440" tIns="45720" rIns="91440" bIns="45720" numCol="1" rtlCol="0" anchor="ctr" anchorCtr="1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lang="en-US" dirty="0">
                    <a:latin typeface="Calibri" pitchFamily="34" charset="0"/>
                  </a:endParaRPr>
                </a:p>
              </p:txBody>
            </p:sp>
            <p:sp>
              <p:nvSpPr>
                <p:cNvPr id="35" name="Rectangle 34"/>
                <p:cNvSpPr/>
                <p:nvPr/>
              </p:nvSpPr>
              <p:spPr bwMode="auto">
                <a:xfrm>
                  <a:off x="1784795" y="2090806"/>
                  <a:ext cx="1187005" cy="312370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 vert="horz" wrap="square" lIns="91440" tIns="45720" rIns="91440" bIns="45720" numCol="1" rtlCol="0" anchor="ctr" anchorCtr="1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lang="en-US" dirty="0">
                    <a:latin typeface="Calibri" pitchFamily="34" charset="0"/>
                  </a:endParaRPr>
                </a:p>
              </p:txBody>
            </p:sp>
            <p:sp>
              <p:nvSpPr>
                <p:cNvPr id="36" name="Rectangle 35"/>
                <p:cNvSpPr/>
                <p:nvPr/>
              </p:nvSpPr>
              <p:spPr bwMode="auto">
                <a:xfrm>
                  <a:off x="3048000" y="2090806"/>
                  <a:ext cx="1187005" cy="312370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 vert="horz" wrap="square" lIns="91440" tIns="45720" rIns="91440" bIns="45720" numCol="1" rtlCol="0" anchor="ctr" anchorCtr="1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lang="en-US" dirty="0">
                    <a:latin typeface="Calibri" pitchFamily="34" charset="0"/>
                  </a:endParaRPr>
                </a:p>
              </p:txBody>
            </p:sp>
            <p:sp>
              <p:nvSpPr>
                <p:cNvPr id="37" name="Rectangle 36"/>
                <p:cNvSpPr/>
                <p:nvPr/>
              </p:nvSpPr>
              <p:spPr bwMode="auto">
                <a:xfrm>
                  <a:off x="4953000" y="2090806"/>
                  <a:ext cx="1187005" cy="312370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 vert="horz" wrap="square" lIns="91440" tIns="45720" rIns="91440" bIns="45720" numCol="1" rtlCol="0" anchor="ctr" anchorCtr="1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lang="en-US" dirty="0">
                    <a:latin typeface="Calibri" pitchFamily="34" charset="0"/>
                  </a:endParaRPr>
                </a:p>
              </p:txBody>
            </p:sp>
            <p:cxnSp>
              <p:nvCxnSpPr>
                <p:cNvPr id="38" name="Straight Connector 37"/>
                <p:cNvCxnSpPr/>
                <p:nvPr/>
              </p:nvCxnSpPr>
              <p:spPr bwMode="auto">
                <a:xfrm>
                  <a:off x="4349839" y="2254873"/>
                  <a:ext cx="609600" cy="1588"/>
                </a:xfrm>
                <a:prstGeom prst="line">
                  <a:avLst/>
                </a:prstGeom>
                <a:noFill/>
                <a:ln w="76200" cap="rnd" cmpd="sng" algn="ctr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cxnSp>
            <p:nvCxnSpPr>
              <p:cNvPr id="45" name="Straight Connector 44"/>
              <p:cNvCxnSpPr/>
              <p:nvPr/>
            </p:nvCxnSpPr>
            <p:spPr bwMode="auto">
              <a:xfrm>
                <a:off x="1782467" y="4019283"/>
                <a:ext cx="3875673" cy="10096"/>
              </a:xfrm>
              <a:prstGeom prst="line">
                <a:avLst/>
              </a:prstGeom>
              <a:noFill/>
              <a:ln w="76200" cap="rnd" cmpd="sng" algn="ctr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54" name="AutoShape 16"/>
              <p:cNvSpPr>
                <a:spLocks/>
              </p:cNvSpPr>
              <p:nvPr/>
            </p:nvSpPr>
            <p:spPr bwMode="auto">
              <a:xfrm>
                <a:off x="1172867" y="2067735"/>
                <a:ext cx="228600" cy="2732865"/>
              </a:xfrm>
              <a:prstGeom prst="leftBrace">
                <a:avLst>
                  <a:gd name="adj1" fmla="val 75000"/>
                  <a:gd name="adj2" fmla="val 50000"/>
                </a:avLst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dirty="0">
                  <a:latin typeface="Calibri" pitchFamily="34" charset="0"/>
                </a:endParaRPr>
              </a:p>
            </p:txBody>
          </p:sp>
          <p:sp>
            <p:nvSpPr>
              <p:cNvPr id="56" name="TextBox 55"/>
              <p:cNvSpPr txBox="1"/>
              <p:nvPr/>
            </p:nvSpPr>
            <p:spPr>
              <a:xfrm>
                <a:off x="3300213" y="1344634"/>
                <a:ext cx="195758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latin typeface="Calibri" pitchFamily="34" charset="0"/>
                  </a:rPr>
                  <a:t>E = 2</a:t>
                </a:r>
                <a:r>
                  <a:rPr lang="en-US" sz="1800" baseline="30000" dirty="0">
                    <a:latin typeface="Calibri" pitchFamily="34" charset="0"/>
                  </a:rPr>
                  <a:t>e</a:t>
                </a:r>
                <a:r>
                  <a:rPr lang="en-US" sz="1800" dirty="0">
                    <a:latin typeface="Calibri" pitchFamily="34" charset="0"/>
                  </a:rPr>
                  <a:t> lines per set</a:t>
                </a:r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76200" y="3244405"/>
                <a:ext cx="112242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latin typeface="Calibri" pitchFamily="34" charset="0"/>
                  </a:rPr>
                  <a:t>S = 2</a:t>
                </a:r>
                <a:r>
                  <a:rPr lang="en-US" sz="1800" baseline="30000" dirty="0">
                    <a:latin typeface="Calibri" pitchFamily="34" charset="0"/>
                  </a:rPr>
                  <a:t>s</a:t>
                </a:r>
                <a:r>
                  <a:rPr lang="en-US" sz="1800" dirty="0">
                    <a:latin typeface="Calibri" pitchFamily="34" charset="0"/>
                  </a:rPr>
                  <a:t> sets</a:t>
                </a:r>
              </a:p>
            </p:txBody>
          </p:sp>
          <p:grpSp>
            <p:nvGrpSpPr>
              <p:cNvPr id="4" name="Group 80"/>
              <p:cNvGrpSpPr/>
              <p:nvPr/>
            </p:nvGrpSpPr>
            <p:grpSpPr>
              <a:xfrm>
                <a:off x="1553867" y="2647683"/>
                <a:ext cx="4237333" cy="492484"/>
                <a:chOff x="1637766" y="1995289"/>
                <a:chExt cx="4648200" cy="492484"/>
              </a:xfrm>
            </p:grpSpPr>
            <p:sp>
              <p:nvSpPr>
                <p:cNvPr id="82" name="Rectangle 81"/>
                <p:cNvSpPr/>
                <p:nvPr/>
              </p:nvSpPr>
              <p:spPr bwMode="auto">
                <a:xfrm>
                  <a:off x="1637766" y="1995289"/>
                  <a:ext cx="4648200" cy="492484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 w="28575" cap="flat" cmpd="sng" algn="ctr">
                  <a:noFill/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 vert="horz" wrap="square" lIns="91440" tIns="45720" rIns="91440" bIns="45720" numCol="1" rtlCol="0" anchor="ctr" anchorCtr="1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lang="en-US" dirty="0">
                    <a:latin typeface="Calibri" pitchFamily="34" charset="0"/>
                  </a:endParaRPr>
                </a:p>
              </p:txBody>
            </p:sp>
            <p:sp>
              <p:nvSpPr>
                <p:cNvPr id="83" name="Rectangle 82"/>
                <p:cNvSpPr/>
                <p:nvPr/>
              </p:nvSpPr>
              <p:spPr bwMode="auto">
                <a:xfrm>
                  <a:off x="1784795" y="2090806"/>
                  <a:ext cx="1187005" cy="312370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 vert="horz" wrap="square" lIns="91440" tIns="45720" rIns="91440" bIns="45720" numCol="1" rtlCol="0" anchor="ctr" anchorCtr="1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lang="en-US" dirty="0">
                    <a:latin typeface="Calibri" pitchFamily="34" charset="0"/>
                  </a:endParaRPr>
                </a:p>
              </p:txBody>
            </p:sp>
            <p:sp>
              <p:nvSpPr>
                <p:cNvPr id="84" name="Rectangle 83"/>
                <p:cNvSpPr/>
                <p:nvPr/>
              </p:nvSpPr>
              <p:spPr bwMode="auto">
                <a:xfrm>
                  <a:off x="3048000" y="2090806"/>
                  <a:ext cx="1187005" cy="312370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 vert="horz" wrap="square" lIns="91440" tIns="45720" rIns="91440" bIns="45720" numCol="1" rtlCol="0" anchor="ctr" anchorCtr="1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lang="en-US" dirty="0">
                    <a:latin typeface="Calibri" pitchFamily="34" charset="0"/>
                  </a:endParaRPr>
                </a:p>
              </p:txBody>
            </p:sp>
            <p:sp>
              <p:nvSpPr>
                <p:cNvPr id="85" name="Rectangle 84"/>
                <p:cNvSpPr/>
                <p:nvPr/>
              </p:nvSpPr>
              <p:spPr bwMode="auto">
                <a:xfrm>
                  <a:off x="4953000" y="2090806"/>
                  <a:ext cx="1187005" cy="312370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 vert="horz" wrap="square" lIns="91440" tIns="45720" rIns="91440" bIns="45720" numCol="1" rtlCol="0" anchor="ctr" anchorCtr="1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lang="en-US" dirty="0">
                    <a:latin typeface="Calibri" pitchFamily="34" charset="0"/>
                  </a:endParaRPr>
                </a:p>
              </p:txBody>
            </p:sp>
            <p:cxnSp>
              <p:nvCxnSpPr>
                <p:cNvPr id="86" name="Straight Connector 85"/>
                <p:cNvCxnSpPr/>
                <p:nvPr/>
              </p:nvCxnSpPr>
              <p:spPr bwMode="auto">
                <a:xfrm>
                  <a:off x="4349839" y="2254873"/>
                  <a:ext cx="609600" cy="1588"/>
                </a:xfrm>
                <a:prstGeom prst="line">
                  <a:avLst/>
                </a:prstGeom>
                <a:noFill/>
                <a:ln w="76200" cap="rnd" cmpd="sng" algn="ctr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5" name="Group 86"/>
              <p:cNvGrpSpPr/>
              <p:nvPr/>
            </p:nvGrpSpPr>
            <p:grpSpPr>
              <a:xfrm>
                <a:off x="1553867" y="3221999"/>
                <a:ext cx="4237333" cy="492484"/>
                <a:chOff x="1637766" y="1995289"/>
                <a:chExt cx="4648200" cy="492484"/>
              </a:xfrm>
            </p:grpSpPr>
            <p:sp>
              <p:nvSpPr>
                <p:cNvPr id="88" name="Rectangle 87"/>
                <p:cNvSpPr/>
                <p:nvPr/>
              </p:nvSpPr>
              <p:spPr bwMode="auto">
                <a:xfrm>
                  <a:off x="1637766" y="1995289"/>
                  <a:ext cx="4648200" cy="492484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 w="28575" cap="flat" cmpd="sng" algn="ctr">
                  <a:noFill/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 vert="horz" wrap="square" lIns="91440" tIns="45720" rIns="91440" bIns="45720" numCol="1" rtlCol="0" anchor="ctr" anchorCtr="1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lang="en-US" dirty="0">
                    <a:latin typeface="Calibri" pitchFamily="34" charset="0"/>
                  </a:endParaRPr>
                </a:p>
              </p:txBody>
            </p:sp>
            <p:sp>
              <p:nvSpPr>
                <p:cNvPr id="89" name="Rectangle 88"/>
                <p:cNvSpPr/>
                <p:nvPr/>
              </p:nvSpPr>
              <p:spPr bwMode="auto">
                <a:xfrm>
                  <a:off x="1784795" y="2090806"/>
                  <a:ext cx="1187005" cy="312370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 vert="horz" wrap="square" lIns="91440" tIns="45720" rIns="91440" bIns="45720" numCol="1" rtlCol="0" anchor="ctr" anchorCtr="1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lang="en-US" dirty="0">
                    <a:latin typeface="Calibri" pitchFamily="34" charset="0"/>
                  </a:endParaRPr>
                </a:p>
              </p:txBody>
            </p:sp>
            <p:sp>
              <p:nvSpPr>
                <p:cNvPr id="90" name="Rectangle 89"/>
                <p:cNvSpPr/>
                <p:nvPr/>
              </p:nvSpPr>
              <p:spPr bwMode="auto">
                <a:xfrm>
                  <a:off x="3048000" y="2090806"/>
                  <a:ext cx="1187005" cy="312370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 vert="horz" wrap="square" lIns="91440" tIns="45720" rIns="91440" bIns="45720" numCol="1" rtlCol="0" anchor="ctr" anchorCtr="1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lang="en-US" dirty="0">
                    <a:latin typeface="Calibri" pitchFamily="34" charset="0"/>
                  </a:endParaRPr>
                </a:p>
              </p:txBody>
            </p:sp>
            <p:sp>
              <p:nvSpPr>
                <p:cNvPr id="91" name="Rectangle 90"/>
                <p:cNvSpPr/>
                <p:nvPr/>
              </p:nvSpPr>
              <p:spPr bwMode="auto">
                <a:xfrm>
                  <a:off x="4953000" y="2090806"/>
                  <a:ext cx="1187005" cy="312370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 vert="horz" wrap="square" lIns="91440" tIns="45720" rIns="91440" bIns="45720" numCol="1" rtlCol="0" anchor="ctr" anchorCtr="1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lang="en-US" dirty="0">
                    <a:latin typeface="Calibri" pitchFamily="34" charset="0"/>
                  </a:endParaRPr>
                </a:p>
              </p:txBody>
            </p:sp>
            <p:cxnSp>
              <p:nvCxnSpPr>
                <p:cNvPr id="92" name="Straight Connector 91"/>
                <p:cNvCxnSpPr/>
                <p:nvPr/>
              </p:nvCxnSpPr>
              <p:spPr bwMode="auto">
                <a:xfrm>
                  <a:off x="4349839" y="2254873"/>
                  <a:ext cx="609600" cy="1588"/>
                </a:xfrm>
                <a:prstGeom prst="line">
                  <a:avLst/>
                </a:prstGeom>
                <a:noFill/>
                <a:ln w="76200" cap="rnd" cmpd="sng" algn="ctr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grpSp>
            <p:nvGrpSpPr>
              <p:cNvPr id="6" name="Group 92"/>
              <p:cNvGrpSpPr/>
              <p:nvPr/>
            </p:nvGrpSpPr>
            <p:grpSpPr>
              <a:xfrm>
                <a:off x="1553867" y="4288799"/>
                <a:ext cx="4237333" cy="492484"/>
                <a:chOff x="1637766" y="1995289"/>
                <a:chExt cx="4648200" cy="492484"/>
              </a:xfrm>
            </p:grpSpPr>
            <p:sp>
              <p:nvSpPr>
                <p:cNvPr id="94" name="Rectangle 93"/>
                <p:cNvSpPr/>
                <p:nvPr/>
              </p:nvSpPr>
              <p:spPr bwMode="auto">
                <a:xfrm>
                  <a:off x="1637766" y="1995289"/>
                  <a:ext cx="4648200" cy="492484"/>
                </a:xfrm>
                <a:prstGeom prst="rect">
                  <a:avLst/>
                </a:prstGeom>
                <a:solidFill>
                  <a:schemeClr val="accent2">
                    <a:lumMod val="20000"/>
                    <a:lumOff val="80000"/>
                  </a:schemeClr>
                </a:solidFill>
                <a:ln w="28575" cap="flat" cmpd="sng" algn="ctr">
                  <a:noFill/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 vert="horz" wrap="square" lIns="91440" tIns="45720" rIns="91440" bIns="45720" numCol="1" rtlCol="0" anchor="ctr" anchorCtr="1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lang="en-US" dirty="0">
                    <a:latin typeface="Calibri" pitchFamily="34" charset="0"/>
                  </a:endParaRPr>
                </a:p>
              </p:txBody>
            </p:sp>
            <p:sp>
              <p:nvSpPr>
                <p:cNvPr id="95" name="Rectangle 94"/>
                <p:cNvSpPr/>
                <p:nvPr/>
              </p:nvSpPr>
              <p:spPr bwMode="auto">
                <a:xfrm>
                  <a:off x="1784795" y="2090806"/>
                  <a:ext cx="1187005" cy="312370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 vert="horz" wrap="square" lIns="91440" tIns="45720" rIns="91440" bIns="45720" numCol="1" rtlCol="0" anchor="ctr" anchorCtr="1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lang="en-US" dirty="0">
                    <a:latin typeface="Calibri" pitchFamily="34" charset="0"/>
                  </a:endParaRPr>
                </a:p>
              </p:txBody>
            </p:sp>
            <p:sp>
              <p:nvSpPr>
                <p:cNvPr id="96" name="Rectangle 95"/>
                <p:cNvSpPr/>
                <p:nvPr/>
              </p:nvSpPr>
              <p:spPr bwMode="auto">
                <a:xfrm>
                  <a:off x="3048000" y="2090806"/>
                  <a:ext cx="1187005" cy="312370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 vert="horz" wrap="square" lIns="91440" tIns="45720" rIns="91440" bIns="45720" numCol="1" rtlCol="0" anchor="ctr" anchorCtr="1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lang="en-US" dirty="0">
                    <a:latin typeface="Calibri" pitchFamily="34" charset="0"/>
                  </a:endParaRPr>
                </a:p>
              </p:txBody>
            </p:sp>
            <p:sp>
              <p:nvSpPr>
                <p:cNvPr id="97" name="Rectangle 96"/>
                <p:cNvSpPr/>
                <p:nvPr/>
              </p:nvSpPr>
              <p:spPr bwMode="auto">
                <a:xfrm>
                  <a:off x="4953000" y="2090806"/>
                  <a:ext cx="1187005" cy="312370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2857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triangle" w="med" len="med"/>
                </a:ln>
                <a:effectLst/>
              </p:spPr>
              <p:txBody>
                <a:bodyPr vert="horz" wrap="square" lIns="91440" tIns="45720" rIns="91440" bIns="45720" numCol="1" rtlCol="0" anchor="ctr" anchorCtr="1" compatLnSpc="1">
                  <a:prstTxWarp prst="textNoShape">
                    <a:avLst/>
                  </a:prstTxWarp>
                </a:bodyPr>
                <a:lstStyle/>
                <a:p>
                  <a:pPr marL="0" marR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endParaRPr lang="en-US" dirty="0">
                    <a:latin typeface="Calibri" pitchFamily="34" charset="0"/>
                  </a:endParaRPr>
                </a:p>
              </p:txBody>
            </p:sp>
            <p:cxnSp>
              <p:nvCxnSpPr>
                <p:cNvPr id="98" name="Straight Connector 97"/>
                <p:cNvCxnSpPr/>
                <p:nvPr/>
              </p:nvCxnSpPr>
              <p:spPr bwMode="auto">
                <a:xfrm>
                  <a:off x="4349839" y="2254873"/>
                  <a:ext cx="609600" cy="1588"/>
                </a:xfrm>
                <a:prstGeom prst="line">
                  <a:avLst/>
                </a:prstGeom>
                <a:noFill/>
                <a:ln w="76200" cap="rnd" cmpd="sng" algn="ctr">
                  <a:solidFill>
                    <a:schemeClr val="tx1"/>
                  </a:solidFill>
                  <a:prstDash val="sysDot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  <p:sp>
            <p:nvSpPr>
              <p:cNvPr id="99" name="Trapezoid 98"/>
              <p:cNvSpPr/>
              <p:nvPr/>
            </p:nvSpPr>
            <p:spPr bwMode="auto">
              <a:xfrm>
                <a:off x="1619863" y="4709564"/>
                <a:ext cx="3523449" cy="865914"/>
              </a:xfrm>
              <a:prstGeom prst="trapezoid">
                <a:avLst>
                  <a:gd name="adj" fmla="val 141754"/>
                </a:avLst>
              </a:prstGeom>
              <a:solidFill>
                <a:schemeClr val="bg2">
                  <a:lumMod val="20000"/>
                  <a:lumOff val="80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dirty="0">
                  <a:latin typeface="Calibri" pitchFamily="34" charset="0"/>
                </a:endParaRPr>
              </a:p>
            </p:txBody>
          </p:sp>
          <p:sp>
            <p:nvSpPr>
              <p:cNvPr id="64" name="Rectangle 63"/>
              <p:cNvSpPr/>
              <p:nvPr/>
            </p:nvSpPr>
            <p:spPr bwMode="auto">
              <a:xfrm>
                <a:off x="1619863" y="5575478"/>
                <a:ext cx="3523449" cy="533400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non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1600" dirty="0">
                  <a:latin typeface="Calibri" pitchFamily="34" charset="0"/>
                </a:endParaRPr>
              </a:p>
            </p:txBody>
          </p:sp>
          <p:sp>
            <p:nvSpPr>
              <p:cNvPr id="65" name="Rectangle 64"/>
              <p:cNvSpPr/>
              <p:nvPr/>
            </p:nvSpPr>
            <p:spPr bwMode="auto">
              <a:xfrm>
                <a:off x="3118107" y="5689778"/>
                <a:ext cx="272605" cy="30480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none" lIns="91440" tIns="45720" rIns="91440" bIns="45720" numCol="1" rtlCol="0" anchor="ctr" anchorCtr="1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latin typeface="Calibri" pitchFamily="34" charset="0"/>
                  </a:rPr>
                  <a:t>0</a:t>
                </a:r>
              </a:p>
            </p:txBody>
          </p:sp>
          <p:sp>
            <p:nvSpPr>
              <p:cNvPr id="66" name="Rectangle 65"/>
              <p:cNvSpPr/>
              <p:nvPr/>
            </p:nvSpPr>
            <p:spPr bwMode="auto">
              <a:xfrm>
                <a:off x="3390712" y="5689778"/>
                <a:ext cx="272605" cy="30480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none" lIns="91440" tIns="45720" rIns="91440" bIns="45720" numCol="1" rtlCol="0" anchor="ctr" anchorCtr="1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latin typeface="Calibri" pitchFamily="34" charset="0"/>
                  </a:rPr>
                  <a:t>1</a:t>
                </a:r>
              </a:p>
            </p:txBody>
          </p:sp>
          <p:sp>
            <p:nvSpPr>
              <p:cNvPr id="67" name="Rectangle 66"/>
              <p:cNvSpPr/>
              <p:nvPr/>
            </p:nvSpPr>
            <p:spPr bwMode="auto">
              <a:xfrm>
                <a:off x="3651507" y="5689778"/>
                <a:ext cx="272605" cy="30480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none" lIns="91440" tIns="45720" rIns="91440" bIns="45720" numCol="1" rtlCol="0" anchor="ctr" anchorCtr="1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latin typeface="Calibri" pitchFamily="34" charset="0"/>
                  </a:rPr>
                  <a:t>2</a:t>
                </a:r>
              </a:p>
            </p:txBody>
          </p:sp>
          <p:sp>
            <p:nvSpPr>
              <p:cNvPr id="68" name="Rectangle 67"/>
              <p:cNvSpPr/>
              <p:nvPr/>
            </p:nvSpPr>
            <p:spPr bwMode="auto">
              <a:xfrm>
                <a:off x="4565907" y="5689778"/>
                <a:ext cx="457200" cy="30480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none" lIns="91440" tIns="45720" rIns="91440" bIns="45720" numCol="1" rtlCol="0" anchor="ctr" anchorCtr="1" compatLnSpc="1">
                <a:prstTxWarp prst="textNoShape">
                  <a:avLst/>
                </a:prstTxWarp>
                <a:normAutofit fontScale="92500" lnSpcReduction="10000"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latin typeface="Calibri" pitchFamily="34" charset="0"/>
                  </a:rPr>
                  <a:t>B-1</a:t>
                </a:r>
              </a:p>
            </p:txBody>
          </p:sp>
          <p:sp>
            <p:nvSpPr>
              <p:cNvPr id="69" name="Rectangle 68"/>
              <p:cNvSpPr/>
              <p:nvPr/>
            </p:nvSpPr>
            <p:spPr bwMode="auto">
              <a:xfrm>
                <a:off x="3924112" y="5689778"/>
                <a:ext cx="641795" cy="30480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none" lIns="91440" tIns="45720" rIns="91440" bIns="45720" numCol="1" rtlCol="0" anchor="ctr" anchorCtr="1" compatLnSpc="1">
                <a:prstTxWarp prst="textNoShape">
                  <a:avLst/>
                </a:prstTxWarp>
                <a:normAutofit fontScale="92500" lnSpcReduction="10000"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lang="en-US" sz="1600" dirty="0">
                  <a:latin typeface="Calibri" pitchFamily="34" charset="0"/>
                </a:endParaRPr>
              </a:p>
            </p:txBody>
          </p:sp>
          <p:cxnSp>
            <p:nvCxnSpPr>
              <p:cNvPr id="70" name="Straight Connector 69"/>
              <p:cNvCxnSpPr/>
              <p:nvPr/>
            </p:nvCxnSpPr>
            <p:spPr bwMode="auto">
              <a:xfrm>
                <a:off x="4058263" y="5841384"/>
                <a:ext cx="457200" cy="1588"/>
              </a:xfrm>
              <a:prstGeom prst="line">
                <a:avLst/>
              </a:prstGeom>
              <a:noFill/>
              <a:ln w="38100" cap="rnd" cmpd="sng" algn="ctr">
                <a:solidFill>
                  <a:schemeClr val="tx1"/>
                </a:solidFill>
                <a:prstDash val="sysDot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72" name="Rectangle 71"/>
              <p:cNvSpPr/>
              <p:nvPr/>
            </p:nvSpPr>
            <p:spPr bwMode="auto">
              <a:xfrm>
                <a:off x="2215517" y="5689778"/>
                <a:ext cx="717995" cy="304800"/>
              </a:xfrm>
              <a:prstGeom prst="rect">
                <a:avLst/>
              </a:prstGeom>
              <a:solidFill>
                <a:srgbClr val="FF9999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none" lIns="91440" tIns="45720" rIns="91440" bIns="45720" numCol="1" rtlCol="0" anchor="ctr" anchorCtr="1" compatLnSpc="1">
                <a:prstTxWarp prst="textNoShape">
                  <a:avLst/>
                </a:prstTxWarp>
                <a:normAutofit fontScale="92500" lnSpcReduction="10000"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latin typeface="Calibri" pitchFamily="34" charset="0"/>
                  </a:rPr>
                  <a:t>tag</a:t>
                </a:r>
              </a:p>
            </p:txBody>
          </p:sp>
          <p:sp>
            <p:nvSpPr>
              <p:cNvPr id="73" name="Rectangle 72"/>
              <p:cNvSpPr/>
              <p:nvPr/>
            </p:nvSpPr>
            <p:spPr bwMode="auto">
              <a:xfrm>
                <a:off x="1746507" y="5689778"/>
                <a:ext cx="272605" cy="304800"/>
              </a:xfrm>
              <a:prstGeom prst="rect">
                <a:avLst/>
              </a:prstGeom>
              <a:solidFill>
                <a:schemeClr val="bg1"/>
              </a:solidFill>
              <a:ln w="2857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none" lIns="91440" tIns="45720" rIns="91440" bIns="45720" numCol="1" rtlCol="0" anchor="ctr" anchorCtr="1" compatLnSpc="1">
                <a:prstTxWarp prst="textNoShape">
                  <a:avLst/>
                </a:prstTxWarp>
                <a:noAutofit/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latin typeface="Calibri" pitchFamily="34" charset="0"/>
                  </a:rPr>
                  <a:t>v</a:t>
                </a:r>
              </a:p>
            </p:txBody>
          </p:sp>
          <p:sp>
            <p:nvSpPr>
              <p:cNvPr id="74" name="TextBox 73"/>
              <p:cNvSpPr txBox="1"/>
              <p:nvPr/>
            </p:nvSpPr>
            <p:spPr>
              <a:xfrm>
                <a:off x="990600" y="6107668"/>
                <a:ext cx="95231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latin typeface="Calibri" pitchFamily="34" charset="0"/>
                  </a:rPr>
                  <a:t>valid bit</a:t>
                </a:r>
              </a:p>
            </p:txBody>
          </p:sp>
          <p:cxnSp>
            <p:nvCxnSpPr>
              <p:cNvPr id="76" name="Straight Connector 75"/>
              <p:cNvCxnSpPr/>
              <p:nvPr/>
            </p:nvCxnSpPr>
            <p:spPr bwMode="auto">
              <a:xfrm rot="5400000" flipH="1" flipV="1">
                <a:off x="1753394" y="6138001"/>
                <a:ext cx="304800" cy="1588"/>
              </a:xfrm>
              <a:prstGeom prst="line">
                <a:avLst/>
              </a:prstGeom>
              <a:noFill/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77" name="AutoShape 16"/>
              <p:cNvSpPr>
                <a:spLocks/>
              </p:cNvSpPr>
              <p:nvPr/>
            </p:nvSpPr>
            <p:spPr bwMode="auto">
              <a:xfrm rot="16200000" flipV="1">
                <a:off x="3969184" y="5333467"/>
                <a:ext cx="228600" cy="1905000"/>
              </a:xfrm>
              <a:prstGeom prst="leftBrace">
                <a:avLst>
                  <a:gd name="adj1" fmla="val 136972"/>
                  <a:gd name="adj2" fmla="val 50000"/>
                </a:avLst>
              </a:prstGeom>
              <a:noFill/>
              <a:ln w="2540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dirty="0">
                  <a:latin typeface="Calibri" pitchFamily="34" charset="0"/>
                </a:endParaRPr>
              </a:p>
            </p:txBody>
          </p:sp>
          <p:sp>
            <p:nvSpPr>
              <p:cNvPr id="51" name="Rectangle 50"/>
              <p:cNvSpPr/>
              <p:nvPr/>
            </p:nvSpPr>
            <p:spPr bwMode="auto">
              <a:xfrm>
                <a:off x="6337478" y="2853352"/>
                <a:ext cx="990600" cy="270848"/>
              </a:xfrm>
              <a:prstGeom prst="rect">
                <a:avLst/>
              </a:prstGeom>
              <a:solidFill>
                <a:srgbClr val="FF9999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latin typeface="Calibri" pitchFamily="34" charset="0"/>
                  </a:rPr>
                  <a:t>t bits</a:t>
                </a:r>
              </a:p>
            </p:txBody>
          </p:sp>
          <p:sp>
            <p:nvSpPr>
              <p:cNvPr id="52" name="Rectangle 51"/>
              <p:cNvSpPr/>
              <p:nvPr/>
            </p:nvSpPr>
            <p:spPr bwMode="auto">
              <a:xfrm>
                <a:off x="7328078" y="2853352"/>
                <a:ext cx="762000" cy="270848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marL="0" marR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lang="en-US" sz="1600" dirty="0">
                    <a:latin typeface="Calibri" pitchFamily="34" charset="0"/>
                  </a:rPr>
                  <a:t>s bits</a:t>
                </a:r>
              </a:p>
            </p:txBody>
          </p:sp>
          <p:sp>
            <p:nvSpPr>
              <p:cNvPr id="53" name="Rectangle 52"/>
              <p:cNvSpPr/>
              <p:nvPr/>
            </p:nvSpPr>
            <p:spPr bwMode="auto">
              <a:xfrm>
                <a:off x="8090078" y="2853352"/>
                <a:ext cx="685800" cy="270848"/>
              </a:xfrm>
              <a:prstGeom prst="rect">
                <a:avLst/>
              </a:prstGeom>
              <a:solidFill>
                <a:schemeClr val="bg1"/>
              </a:solidFill>
              <a:ln w="12700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triangle" w="med" len="med"/>
              </a:ln>
              <a:effectLst/>
            </p:spPr>
            <p:txBody>
              <a:bodyPr vert="horz" wrap="square" lIns="91440" tIns="45720" rIns="91440" bIns="45720" numCol="1" rtlCol="0" anchor="ctr" anchorCtr="1" compatLnSpc="1">
                <a:prstTxWarp prst="textNoShape">
                  <a:avLst/>
                </a:prstTxWarp>
              </a:bodyPr>
              <a:lstStyle/>
              <a:p>
                <a:pPr lvl="0" algn="ctr"/>
                <a:r>
                  <a:rPr lang="en-US" sz="1600" dirty="0">
                    <a:solidFill>
                      <a:srgbClr val="000000"/>
                    </a:solidFill>
                    <a:latin typeface="Calibri" pitchFamily="34" charset="0"/>
                  </a:rPr>
                  <a:t>b bits</a:t>
                </a:r>
              </a:p>
            </p:txBody>
          </p:sp>
          <p:sp>
            <p:nvSpPr>
              <p:cNvPr id="55" name="TextBox 54"/>
              <p:cNvSpPr txBox="1"/>
              <p:nvPr/>
            </p:nvSpPr>
            <p:spPr>
              <a:xfrm>
                <a:off x="6248400" y="2513390"/>
                <a:ext cx="1810817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latin typeface="Calibri" pitchFamily="34" charset="0"/>
                  </a:rPr>
                  <a:t>Address of word:</a:t>
                </a:r>
              </a:p>
            </p:txBody>
          </p:sp>
          <p:sp>
            <p:nvSpPr>
              <p:cNvPr id="58" name="AutoShape 16"/>
              <p:cNvSpPr>
                <a:spLocks/>
              </p:cNvSpPr>
              <p:nvPr/>
            </p:nvSpPr>
            <p:spPr bwMode="auto">
              <a:xfrm rot="16200000" flipV="1">
                <a:off x="6718478" y="2822218"/>
                <a:ext cx="228600" cy="990598"/>
              </a:xfrm>
              <a:prstGeom prst="leftBrace">
                <a:avLst>
                  <a:gd name="adj1" fmla="val 75000"/>
                  <a:gd name="adj2" fmla="val 50000"/>
                </a:avLst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dirty="0">
                  <a:latin typeface="Calibri" pitchFamily="34" charset="0"/>
                </a:endParaRPr>
              </a:p>
            </p:txBody>
          </p:sp>
          <p:sp>
            <p:nvSpPr>
              <p:cNvPr id="60" name="AutoShape 16"/>
              <p:cNvSpPr>
                <a:spLocks/>
              </p:cNvSpPr>
              <p:nvPr/>
            </p:nvSpPr>
            <p:spPr bwMode="auto">
              <a:xfrm rot="16200000" flipV="1">
                <a:off x="7594779" y="2933702"/>
                <a:ext cx="228600" cy="761998"/>
              </a:xfrm>
              <a:prstGeom prst="leftBrace">
                <a:avLst>
                  <a:gd name="adj1" fmla="val 75000"/>
                  <a:gd name="adj2" fmla="val 50000"/>
                </a:avLst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dirty="0">
                  <a:latin typeface="Calibri" pitchFamily="34" charset="0"/>
                </a:endParaRPr>
              </a:p>
            </p:txBody>
          </p:sp>
          <p:sp>
            <p:nvSpPr>
              <p:cNvPr id="71" name="AutoShape 16"/>
              <p:cNvSpPr>
                <a:spLocks/>
              </p:cNvSpPr>
              <p:nvPr/>
            </p:nvSpPr>
            <p:spPr bwMode="auto">
              <a:xfrm rot="16200000" flipV="1">
                <a:off x="8280578" y="3009901"/>
                <a:ext cx="228600" cy="609600"/>
              </a:xfrm>
              <a:prstGeom prst="leftBrace">
                <a:avLst>
                  <a:gd name="adj1" fmla="val 75000"/>
                  <a:gd name="adj2" fmla="val 50000"/>
                </a:avLst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 sz="1800" dirty="0">
                  <a:latin typeface="Calibri" pitchFamily="34" charset="0"/>
                </a:endParaRPr>
              </a:p>
            </p:txBody>
          </p:sp>
          <p:sp>
            <p:nvSpPr>
              <p:cNvPr id="75" name="TextBox 74"/>
              <p:cNvSpPr txBox="1"/>
              <p:nvPr/>
            </p:nvSpPr>
            <p:spPr>
              <a:xfrm>
                <a:off x="6594772" y="3365678"/>
                <a:ext cx="505779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latin typeface="Calibri" pitchFamily="34" charset="0"/>
                  </a:rPr>
                  <a:t>CT</a:t>
                </a:r>
                <a:br>
                  <a:rPr lang="en-US" sz="1800" dirty="0">
                    <a:latin typeface="Calibri" pitchFamily="34" charset="0"/>
                  </a:rPr>
                </a:br>
                <a:r>
                  <a:rPr lang="en-US" sz="1800" i="1" dirty="0">
                    <a:solidFill>
                      <a:schemeClr val="bg2">
                        <a:lumMod val="75000"/>
                      </a:schemeClr>
                    </a:solidFill>
                    <a:latin typeface="Calibri" pitchFamily="34" charset="0"/>
                  </a:rPr>
                  <a:t>tag</a:t>
                </a:r>
              </a:p>
            </p:txBody>
          </p:sp>
          <p:sp>
            <p:nvSpPr>
              <p:cNvPr id="80" name="TextBox 79"/>
              <p:cNvSpPr txBox="1"/>
              <p:nvPr/>
            </p:nvSpPr>
            <p:spPr>
              <a:xfrm>
                <a:off x="7360273" y="3364468"/>
                <a:ext cx="70525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CI</a:t>
                </a:r>
                <a:br>
                  <a:rPr lang="en-US" sz="1800" dirty="0">
                    <a:latin typeface="Calibri" pitchFamily="34" charset="0"/>
                  </a:rPr>
                </a:br>
                <a:r>
                  <a:rPr lang="en-US" sz="1800" i="1" dirty="0">
                    <a:solidFill>
                      <a:schemeClr val="bg2">
                        <a:lumMod val="75000"/>
                      </a:schemeClr>
                    </a:solidFill>
                    <a:latin typeface="Calibri" pitchFamily="34" charset="0"/>
                  </a:rPr>
                  <a:t>index</a:t>
                </a:r>
              </a:p>
            </p:txBody>
          </p:sp>
          <p:sp>
            <p:nvSpPr>
              <p:cNvPr id="81" name="TextBox 80"/>
              <p:cNvSpPr txBox="1"/>
              <p:nvPr/>
            </p:nvSpPr>
            <p:spPr>
              <a:xfrm>
                <a:off x="8025546" y="3365678"/>
                <a:ext cx="738664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 algn="ctr"/>
                <a:r>
                  <a:rPr lang="en-US" sz="1800" dirty="0">
                    <a:latin typeface="Calibri" pitchFamily="34" charset="0"/>
                  </a:rPr>
                  <a:t>CO</a:t>
                </a:r>
                <a:br>
                  <a:rPr lang="en-US" sz="1800" dirty="0">
                    <a:latin typeface="Calibri" pitchFamily="34" charset="0"/>
                  </a:rPr>
                </a:br>
                <a:r>
                  <a:rPr lang="en-US" sz="1800" i="1" dirty="0">
                    <a:solidFill>
                      <a:schemeClr val="bg2">
                        <a:lumMod val="75000"/>
                      </a:schemeClr>
                    </a:solidFill>
                    <a:latin typeface="Calibri" pitchFamily="34" charset="0"/>
                  </a:rPr>
                  <a:t>offset</a:t>
                </a:r>
              </a:p>
            </p:txBody>
          </p:sp>
          <p:cxnSp>
            <p:nvCxnSpPr>
              <p:cNvPr id="93" name="Shape 92"/>
              <p:cNvCxnSpPr>
                <a:stCxn id="80" idx="2"/>
                <a:endCxn id="94" idx="3"/>
              </p:cNvCxnSpPr>
              <p:nvPr/>
            </p:nvCxnSpPr>
            <p:spPr bwMode="auto">
              <a:xfrm rot="5400000">
                <a:off x="6489930" y="3312069"/>
                <a:ext cx="524242" cy="1921702"/>
              </a:xfrm>
              <a:prstGeom prst="bentConnector2">
                <a:avLst/>
              </a:prstGeom>
              <a:noFill/>
              <a:ln w="25400" cap="flat" cmpd="sng" algn="ctr">
                <a:solidFill>
                  <a:schemeClr val="accent2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cxnSp>
            <p:nvCxnSpPr>
              <p:cNvPr id="102" name="Elbow Connector 101"/>
              <p:cNvCxnSpPr>
                <a:stCxn id="81" idx="2"/>
                <a:endCxn id="67" idx="0"/>
              </p:cNvCxnSpPr>
              <p:nvPr/>
            </p:nvCxnSpPr>
            <p:spPr bwMode="auto">
              <a:xfrm rot="5400000">
                <a:off x="5252460" y="2547359"/>
                <a:ext cx="1677769" cy="4607068"/>
              </a:xfrm>
              <a:prstGeom prst="bentConnector3">
                <a:avLst>
                  <a:gd name="adj1" fmla="val 50000"/>
                </a:avLst>
              </a:prstGeom>
              <a:noFill/>
              <a:ln w="25400" cap="flat" cmpd="sng" algn="ctr">
                <a:solidFill>
                  <a:schemeClr val="accent2">
                    <a:lumMod val="75000"/>
                  </a:schemeClr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  <p:sp>
            <p:nvSpPr>
              <p:cNvPr id="104" name="TextBox 103"/>
              <p:cNvSpPr txBox="1"/>
              <p:nvPr/>
            </p:nvSpPr>
            <p:spPr>
              <a:xfrm>
                <a:off x="6468670" y="4912388"/>
                <a:ext cx="2015295" cy="307777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400" dirty="0">
                    <a:solidFill>
                      <a:schemeClr val="accent2">
                        <a:lumMod val="75000"/>
                      </a:schemeClr>
                    </a:solidFill>
                    <a:latin typeface="Calibri" pitchFamily="34" charset="0"/>
                  </a:rPr>
                  <a:t>data begins at this offset</a:t>
                </a:r>
              </a:p>
            </p:txBody>
          </p:sp>
        </p:grpSp>
      </p:grpSp>
      <p:sp>
        <p:nvSpPr>
          <p:cNvPr id="105" name="TextBox 104"/>
          <p:cNvSpPr txBox="1"/>
          <p:nvPr/>
        </p:nvSpPr>
        <p:spPr>
          <a:xfrm>
            <a:off x="6311007" y="419775"/>
            <a:ext cx="2415982" cy="2031325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Steps for a READ:</a:t>
            </a:r>
          </a:p>
          <a:p>
            <a:pPr marL="115888" indent="-115888">
              <a:buFont typeface="Arial" pitchFamily="34" charset="0"/>
              <a:buChar char="•"/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Locate set</a:t>
            </a:r>
          </a:p>
          <a:p>
            <a:pPr marL="115888" indent="-115888">
              <a:buFont typeface="Arial" pitchFamily="34" charset="0"/>
              <a:buChar char="•"/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Check if any line in set</a:t>
            </a:r>
            <a:br>
              <a:rPr lang="en-US" sz="1800" i="1" dirty="0">
                <a:solidFill>
                  <a:srgbClr val="C00000"/>
                </a:solidFill>
                <a:latin typeface="Calibri" pitchFamily="34" charset="0"/>
              </a:rPr>
            </a:b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has matching tag</a:t>
            </a:r>
          </a:p>
          <a:p>
            <a:pPr marL="115888" indent="-115888">
              <a:buFont typeface="Arial" pitchFamily="34" charset="0"/>
              <a:buChar char="•"/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Yes + line valid: hit</a:t>
            </a:r>
          </a:p>
          <a:p>
            <a:pPr marL="115888" indent="-115888">
              <a:buFont typeface="Arial" pitchFamily="34" charset="0"/>
              <a:buChar char="•"/>
            </a:pP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Locate data starting</a:t>
            </a:r>
            <a:br>
              <a:rPr lang="en-US" sz="1800" i="1" dirty="0">
                <a:solidFill>
                  <a:srgbClr val="C00000"/>
                </a:solidFill>
                <a:latin typeface="Calibri" pitchFamily="34" charset="0"/>
              </a:rPr>
            </a:br>
            <a:r>
              <a:rPr lang="en-US" sz="1800" i="1" dirty="0">
                <a:solidFill>
                  <a:srgbClr val="C00000"/>
                </a:solidFill>
                <a:latin typeface="Calibri" pitchFamily="34" charset="0"/>
              </a:rPr>
              <a:t>at offset</a:t>
            </a:r>
          </a:p>
        </p:txBody>
      </p:sp>
    </p:spTree>
    <p:extLst>
      <p:ext uri="{BB962C8B-B14F-4D97-AF65-F5344CB8AC3E}">
        <p14:creationId xmlns:p14="http://schemas.microsoft.com/office/powerpoint/2010/main" val="20425440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Review of Symbols</a:t>
            </a:r>
          </a:p>
        </p:txBody>
      </p:sp>
      <p:sp>
        <p:nvSpPr>
          <p:cNvPr id="593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7896225" cy="53340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Basic Parameters</a:t>
            </a:r>
          </a:p>
          <a:p>
            <a:pPr lvl="1">
              <a:spcBef>
                <a:spcPts val="600"/>
              </a:spcBef>
            </a:pPr>
            <a:r>
              <a:rPr lang="en-US" b="1" dirty="0"/>
              <a:t>N = 2</a:t>
            </a:r>
            <a:r>
              <a:rPr lang="en-US" b="1" baseline="30000" dirty="0"/>
              <a:t>n </a:t>
            </a:r>
            <a:r>
              <a:rPr lang="en-US" dirty="0"/>
              <a:t>: Number of addresses in </a:t>
            </a:r>
            <a:br>
              <a:rPr lang="en-US" dirty="0"/>
            </a:br>
            <a:r>
              <a:rPr lang="en-US" dirty="0"/>
              <a:t>virtual address space</a:t>
            </a:r>
            <a:endParaRPr lang="en-US" baseline="30000" dirty="0"/>
          </a:p>
          <a:p>
            <a:pPr lvl="1">
              <a:spcBef>
                <a:spcPts val="600"/>
              </a:spcBef>
            </a:pPr>
            <a:r>
              <a:rPr lang="en-US" b="1" dirty="0"/>
              <a:t>M = 2</a:t>
            </a:r>
            <a:r>
              <a:rPr lang="en-US" b="1" baseline="30000" dirty="0"/>
              <a:t>m </a:t>
            </a:r>
            <a:r>
              <a:rPr lang="en-US" dirty="0"/>
              <a:t>: Number of addresses in </a:t>
            </a:r>
            <a:br>
              <a:rPr lang="en-US" dirty="0"/>
            </a:br>
            <a:r>
              <a:rPr lang="en-US" dirty="0"/>
              <a:t>physical address space</a:t>
            </a:r>
            <a:endParaRPr lang="en-US" baseline="30000" dirty="0"/>
          </a:p>
          <a:p>
            <a:pPr lvl="1">
              <a:spcBef>
                <a:spcPts val="600"/>
              </a:spcBef>
            </a:pPr>
            <a:r>
              <a:rPr lang="en-US" b="1" dirty="0"/>
              <a:t>P = 2</a:t>
            </a:r>
            <a:r>
              <a:rPr lang="en-US" b="1" baseline="30000" dirty="0"/>
              <a:t>p </a:t>
            </a:r>
            <a:r>
              <a:rPr lang="en-US" b="1" dirty="0"/>
              <a:t> </a:t>
            </a:r>
            <a:r>
              <a:rPr lang="en-US" dirty="0"/>
              <a:t>: Page size (bytes)</a:t>
            </a:r>
          </a:p>
          <a:p>
            <a:pPr lvl="1">
              <a:spcBef>
                <a:spcPts val="600"/>
              </a:spcBef>
            </a:pPr>
            <a:endParaRPr lang="en-US" baseline="30000" dirty="0"/>
          </a:p>
          <a:p>
            <a:r>
              <a:rPr lang="en-US" dirty="0"/>
              <a:t>Components of the </a:t>
            </a:r>
            <a:r>
              <a:rPr lang="en-US" i="1" dirty="0">
                <a:solidFill>
                  <a:srgbClr val="C00000"/>
                </a:solidFill>
              </a:rPr>
              <a:t>virtual address </a:t>
            </a:r>
            <a:r>
              <a:rPr lang="en-US" dirty="0"/>
              <a:t>(VA)</a:t>
            </a:r>
          </a:p>
          <a:p>
            <a:pPr lvl="1">
              <a:spcBef>
                <a:spcPts val="600"/>
              </a:spcBef>
            </a:pPr>
            <a:r>
              <a:rPr lang="en-US" b="1" dirty="0"/>
              <a:t>TLBI</a:t>
            </a:r>
            <a:r>
              <a:rPr lang="en-US" dirty="0"/>
              <a:t>: TLB index</a:t>
            </a:r>
          </a:p>
          <a:p>
            <a:pPr lvl="1">
              <a:spcBef>
                <a:spcPts val="600"/>
              </a:spcBef>
            </a:pPr>
            <a:r>
              <a:rPr lang="en-US" b="1" dirty="0"/>
              <a:t>TLBT</a:t>
            </a:r>
            <a:r>
              <a:rPr lang="en-US" dirty="0"/>
              <a:t>: TLB tag</a:t>
            </a:r>
          </a:p>
          <a:p>
            <a:pPr lvl="1">
              <a:spcBef>
                <a:spcPts val="600"/>
              </a:spcBef>
            </a:pPr>
            <a:r>
              <a:rPr lang="en-US" b="1" dirty="0"/>
              <a:t>VPO</a:t>
            </a:r>
            <a:r>
              <a:rPr lang="en-US" dirty="0"/>
              <a:t>: Virtual page offset </a:t>
            </a:r>
          </a:p>
          <a:p>
            <a:pPr lvl="1">
              <a:spcBef>
                <a:spcPts val="600"/>
              </a:spcBef>
            </a:pPr>
            <a:r>
              <a:rPr lang="en-US" b="1" dirty="0"/>
              <a:t>VPN</a:t>
            </a:r>
            <a:r>
              <a:rPr lang="en-US" dirty="0"/>
              <a:t>: Virtual page number </a:t>
            </a:r>
          </a:p>
          <a:p>
            <a:pPr lvl="1">
              <a:spcBef>
                <a:spcPts val="600"/>
              </a:spcBef>
            </a:pPr>
            <a:endParaRPr lang="en-US" dirty="0"/>
          </a:p>
          <a:p>
            <a:r>
              <a:rPr lang="en-US" dirty="0"/>
              <a:t>Components of the </a:t>
            </a:r>
            <a:r>
              <a:rPr lang="en-US" i="1" dirty="0">
                <a:solidFill>
                  <a:srgbClr val="C00000"/>
                </a:solidFill>
              </a:rPr>
              <a:t>physical address </a:t>
            </a:r>
            <a:r>
              <a:rPr lang="en-US" dirty="0"/>
              <a:t>(PA)</a:t>
            </a:r>
          </a:p>
          <a:p>
            <a:pPr lvl="1">
              <a:spcBef>
                <a:spcPts val="600"/>
              </a:spcBef>
            </a:pPr>
            <a:r>
              <a:rPr lang="en-US" b="1" dirty="0"/>
              <a:t>PPO</a:t>
            </a:r>
            <a:r>
              <a:rPr lang="en-US" dirty="0"/>
              <a:t>: Physical page offset (same as VPO)</a:t>
            </a:r>
          </a:p>
          <a:p>
            <a:pPr lvl="1">
              <a:spcBef>
                <a:spcPts val="600"/>
              </a:spcBef>
            </a:pPr>
            <a:r>
              <a:rPr lang="en-US" b="1" dirty="0"/>
              <a:t>PPN:</a:t>
            </a:r>
            <a:r>
              <a:rPr lang="en-US" dirty="0"/>
              <a:t> Physical page number</a:t>
            </a:r>
          </a:p>
          <a:p>
            <a:pPr lvl="1">
              <a:spcBef>
                <a:spcPts val="600"/>
              </a:spcBef>
            </a:pPr>
            <a:r>
              <a:rPr lang="en-US" b="1" dirty="0"/>
              <a:t>CO</a:t>
            </a:r>
            <a:r>
              <a:rPr lang="en-US" dirty="0"/>
              <a:t>: Byte offset within cache line</a:t>
            </a:r>
          </a:p>
          <a:p>
            <a:pPr lvl="1">
              <a:spcBef>
                <a:spcPts val="600"/>
              </a:spcBef>
            </a:pPr>
            <a:r>
              <a:rPr lang="en-US" b="1" dirty="0"/>
              <a:t>CI:</a:t>
            </a:r>
            <a:r>
              <a:rPr lang="en-US" dirty="0"/>
              <a:t> Cache index</a:t>
            </a:r>
          </a:p>
          <a:p>
            <a:pPr lvl="1">
              <a:spcBef>
                <a:spcPts val="600"/>
              </a:spcBef>
            </a:pPr>
            <a:r>
              <a:rPr lang="en-US" b="1" dirty="0"/>
              <a:t>CT</a:t>
            </a:r>
            <a:r>
              <a:rPr lang="en-US" dirty="0"/>
              <a:t>: Cache tag</a:t>
            </a:r>
          </a:p>
          <a:p>
            <a:endParaRPr lang="en-US" dirty="0"/>
          </a:p>
        </p:txBody>
      </p:sp>
      <p:grpSp>
        <p:nvGrpSpPr>
          <p:cNvPr id="3" name="Group 2"/>
          <p:cNvGrpSpPr/>
          <p:nvPr/>
        </p:nvGrpSpPr>
        <p:grpSpPr>
          <a:xfrm>
            <a:off x="4795969" y="3505199"/>
            <a:ext cx="4195631" cy="1143001"/>
            <a:chOff x="4676817" y="4419600"/>
            <a:chExt cx="4195631" cy="1143001"/>
          </a:xfrm>
        </p:grpSpPr>
        <p:pic>
          <p:nvPicPr>
            <p:cNvPr id="1028" name="Picture 4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6817" y="4419600"/>
              <a:ext cx="4195631" cy="90350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29" name="Picture 5"/>
            <p:cNvPicPr>
              <a:picLocks noChangeAspect="1" noChangeArrowheads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141486" y="5262652"/>
              <a:ext cx="3423811" cy="29994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grpSp>
        <p:nvGrpSpPr>
          <p:cNvPr id="40" name="Group 39"/>
          <p:cNvGrpSpPr/>
          <p:nvPr/>
        </p:nvGrpSpPr>
        <p:grpSpPr>
          <a:xfrm>
            <a:off x="5340168" y="5431402"/>
            <a:ext cx="3614022" cy="1152781"/>
            <a:chOff x="5258426" y="5638800"/>
            <a:chExt cx="3614022" cy="1152781"/>
          </a:xfrm>
        </p:grpSpPr>
        <p:pic>
          <p:nvPicPr>
            <p:cNvPr id="1030" name="Picture 6"/>
            <p:cNvPicPr>
              <a:picLocks noChangeAspect="1" noChangeArrowheads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258426" y="5638800"/>
              <a:ext cx="3614022" cy="8669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pic>
          <p:nvPicPr>
            <p:cNvPr id="1031" name="Picture 7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562600" y="6477000"/>
              <a:ext cx="3131177" cy="314581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</p:grpSp>
      <p:pic>
        <p:nvPicPr>
          <p:cNvPr id="4" name="Picture 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8483" y="584537"/>
            <a:ext cx="4185389" cy="2632557"/>
          </a:xfrm>
          <a:prstGeom prst="rect">
            <a:avLst/>
          </a:prstGeom>
        </p:spPr>
      </p:pic>
      <p:sp>
        <p:nvSpPr>
          <p:cNvPr id="183" name="Rectangle 2"/>
          <p:cNvSpPr txBox="1">
            <a:spLocks noChangeArrowheads="1"/>
          </p:cNvSpPr>
          <p:nvPr/>
        </p:nvSpPr>
        <p:spPr bwMode="auto">
          <a:xfrm>
            <a:off x="5601390" y="4838922"/>
            <a:ext cx="3352800" cy="3467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marL="342900" indent="-34290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18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SzPct val="80000"/>
              <a:buFont typeface="Wingdings" pitchFamily="2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lnSpc>
                <a:spcPct val="83000"/>
              </a:lnSpc>
              <a:spcBef>
                <a:spcPts val="1200"/>
              </a:spcBef>
              <a:buNone/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sz="1600" b="0" kern="0" dirty="0"/>
              <a:t>(bits per field for our simple example)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		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289925" cy="4972050"/>
          </a:xfrm>
        </p:spPr>
        <p:txBody>
          <a:bodyPr/>
          <a:lstStyle/>
          <a:p>
            <a:r>
              <a:rPr lang="en-US" dirty="0"/>
              <a:t>Simple memory system example			</a:t>
            </a:r>
            <a:r>
              <a:rPr lang="en-US" dirty="0">
                <a:solidFill>
                  <a:srgbClr val="7F7F7F"/>
                </a:solidFill>
              </a:rPr>
              <a:t>CSAPP 9.6.4</a:t>
            </a:r>
          </a:p>
          <a:p>
            <a:r>
              <a:rPr lang="en-US" dirty="0">
                <a:solidFill>
                  <a:srgbClr val="7F7F7F"/>
                </a:solidFill>
              </a:rPr>
              <a:t>Case study: Core i7/Linux memory system	CSAPP 9.7</a:t>
            </a:r>
          </a:p>
          <a:p>
            <a:r>
              <a:rPr lang="en-US" dirty="0">
                <a:solidFill>
                  <a:srgbClr val="7F7F7F"/>
                </a:solidFill>
              </a:rPr>
              <a:t>Memory mapping					CSAPP 9.8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Grp="1" noChangeArrowheads="1"/>
          </p:cNvSpPr>
          <p:nvPr>
            <p:ph type="title"/>
          </p:nvPr>
        </p:nvSpPr>
        <p:spPr>
          <a:xfrm>
            <a:off x="381000" y="510647"/>
            <a:ext cx="7308850" cy="573087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/>
              <a:t>Simple Memory System Example</a:t>
            </a:r>
          </a:p>
        </p:txBody>
      </p:sp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79413" y="1220788"/>
            <a:ext cx="8307387" cy="1582737"/>
          </a:xfrm>
          <a:ln/>
        </p:spPr>
        <p:txBody>
          <a:bodyPr/>
          <a:lstStyle/>
          <a:p>
            <a:pPr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>
                <a:effectLst/>
              </a:rPr>
              <a:t>Addressing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14-bit virtual addresses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12-bit physical address</a:t>
            </a:r>
          </a:p>
          <a:p>
            <a:pPr lvl="1">
              <a:tabLst>
                <a:tab pos="319088" algn="l"/>
                <a:tab pos="846138" algn="l"/>
                <a:tab pos="1760538" algn="l"/>
                <a:tab pos="2674938" algn="l"/>
                <a:tab pos="3589338" algn="l"/>
                <a:tab pos="4503738" algn="l"/>
                <a:tab pos="5418138" algn="l"/>
                <a:tab pos="6332538" algn="l"/>
                <a:tab pos="7246938" algn="l"/>
                <a:tab pos="8161338" algn="l"/>
                <a:tab pos="9075738" algn="l"/>
                <a:tab pos="9990138" algn="l"/>
              </a:tabLst>
            </a:pPr>
            <a:r>
              <a:rPr lang="en-GB" dirty="0"/>
              <a:t>Page size = 64 bytes</a:t>
            </a:r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960438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798" name="Rectangle 6"/>
          <p:cNvSpPr>
            <a:spLocks noChangeArrowheads="1"/>
          </p:cNvSpPr>
          <p:nvPr/>
        </p:nvSpPr>
        <p:spPr bwMode="auto">
          <a:xfrm>
            <a:off x="960438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13</a:t>
            </a:r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1447800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1" name="Rectangle 9"/>
          <p:cNvSpPr>
            <a:spLocks noChangeArrowheads="1"/>
          </p:cNvSpPr>
          <p:nvPr/>
        </p:nvSpPr>
        <p:spPr bwMode="auto">
          <a:xfrm>
            <a:off x="1447800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12</a:t>
            </a:r>
          </a:p>
        </p:txBody>
      </p:sp>
      <p:sp>
        <p:nvSpPr>
          <p:cNvPr id="33803" name="Rectangle 11"/>
          <p:cNvSpPr>
            <a:spLocks noChangeArrowheads="1"/>
          </p:cNvSpPr>
          <p:nvPr/>
        </p:nvSpPr>
        <p:spPr bwMode="auto">
          <a:xfrm>
            <a:off x="1935163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4" name="Rectangle 12"/>
          <p:cNvSpPr>
            <a:spLocks noChangeArrowheads="1"/>
          </p:cNvSpPr>
          <p:nvPr/>
        </p:nvSpPr>
        <p:spPr bwMode="auto">
          <a:xfrm>
            <a:off x="1935163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11</a:t>
            </a:r>
          </a:p>
        </p:txBody>
      </p:sp>
      <p:sp>
        <p:nvSpPr>
          <p:cNvPr id="33806" name="Rectangle 14"/>
          <p:cNvSpPr>
            <a:spLocks noChangeArrowheads="1"/>
          </p:cNvSpPr>
          <p:nvPr/>
        </p:nvSpPr>
        <p:spPr bwMode="auto">
          <a:xfrm>
            <a:off x="2422525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07" name="Rectangle 15"/>
          <p:cNvSpPr>
            <a:spLocks noChangeArrowheads="1"/>
          </p:cNvSpPr>
          <p:nvPr/>
        </p:nvSpPr>
        <p:spPr bwMode="auto">
          <a:xfrm>
            <a:off x="2422525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10</a:t>
            </a:r>
          </a:p>
        </p:txBody>
      </p:sp>
      <p:sp>
        <p:nvSpPr>
          <p:cNvPr id="33809" name="Rectangle 17"/>
          <p:cNvSpPr>
            <a:spLocks noChangeArrowheads="1"/>
          </p:cNvSpPr>
          <p:nvPr/>
        </p:nvSpPr>
        <p:spPr bwMode="auto">
          <a:xfrm>
            <a:off x="2909888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0" name="Rectangle 18"/>
          <p:cNvSpPr>
            <a:spLocks noChangeArrowheads="1"/>
          </p:cNvSpPr>
          <p:nvPr/>
        </p:nvSpPr>
        <p:spPr bwMode="auto">
          <a:xfrm>
            <a:off x="2909888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9</a:t>
            </a:r>
          </a:p>
        </p:txBody>
      </p:sp>
      <p:sp>
        <p:nvSpPr>
          <p:cNvPr id="33812" name="Rectangle 20"/>
          <p:cNvSpPr>
            <a:spLocks noChangeArrowheads="1"/>
          </p:cNvSpPr>
          <p:nvPr/>
        </p:nvSpPr>
        <p:spPr bwMode="auto">
          <a:xfrm>
            <a:off x="3397250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3" name="Rectangle 21"/>
          <p:cNvSpPr>
            <a:spLocks noChangeArrowheads="1"/>
          </p:cNvSpPr>
          <p:nvPr/>
        </p:nvSpPr>
        <p:spPr bwMode="auto">
          <a:xfrm>
            <a:off x="3397250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8</a:t>
            </a:r>
          </a:p>
        </p:txBody>
      </p:sp>
      <p:sp>
        <p:nvSpPr>
          <p:cNvPr id="33815" name="Rectangle 23"/>
          <p:cNvSpPr>
            <a:spLocks noChangeArrowheads="1"/>
          </p:cNvSpPr>
          <p:nvPr/>
        </p:nvSpPr>
        <p:spPr bwMode="auto">
          <a:xfrm>
            <a:off x="3884613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6" name="Rectangle 24"/>
          <p:cNvSpPr>
            <a:spLocks noChangeArrowheads="1"/>
          </p:cNvSpPr>
          <p:nvPr/>
        </p:nvSpPr>
        <p:spPr bwMode="auto">
          <a:xfrm>
            <a:off x="3884613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7</a:t>
            </a:r>
          </a:p>
        </p:txBody>
      </p:sp>
      <p:sp>
        <p:nvSpPr>
          <p:cNvPr id="33818" name="Rectangle 26"/>
          <p:cNvSpPr>
            <a:spLocks noChangeArrowheads="1"/>
          </p:cNvSpPr>
          <p:nvPr/>
        </p:nvSpPr>
        <p:spPr bwMode="auto">
          <a:xfrm>
            <a:off x="4371975" y="3395662"/>
            <a:ext cx="487363" cy="304800"/>
          </a:xfrm>
          <a:prstGeom prst="rect">
            <a:avLst/>
          </a:prstGeom>
          <a:solidFill>
            <a:schemeClr val="bg1">
              <a:lumMod val="95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19" name="Rectangle 27"/>
          <p:cNvSpPr>
            <a:spLocks noChangeArrowheads="1"/>
          </p:cNvSpPr>
          <p:nvPr/>
        </p:nvSpPr>
        <p:spPr bwMode="auto">
          <a:xfrm>
            <a:off x="4371975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6</a:t>
            </a:r>
          </a:p>
        </p:txBody>
      </p:sp>
      <p:sp>
        <p:nvSpPr>
          <p:cNvPr id="33821" name="Rectangle 29"/>
          <p:cNvSpPr>
            <a:spLocks noChangeArrowheads="1"/>
          </p:cNvSpPr>
          <p:nvPr/>
        </p:nvSpPr>
        <p:spPr bwMode="auto">
          <a:xfrm>
            <a:off x="4859338" y="339566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22" name="Rectangle 30"/>
          <p:cNvSpPr>
            <a:spLocks noChangeArrowheads="1"/>
          </p:cNvSpPr>
          <p:nvPr/>
        </p:nvSpPr>
        <p:spPr bwMode="auto">
          <a:xfrm>
            <a:off x="4859338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5</a:t>
            </a:r>
          </a:p>
        </p:txBody>
      </p:sp>
      <p:sp>
        <p:nvSpPr>
          <p:cNvPr id="33824" name="Rectangle 32"/>
          <p:cNvSpPr>
            <a:spLocks noChangeArrowheads="1"/>
          </p:cNvSpPr>
          <p:nvPr/>
        </p:nvSpPr>
        <p:spPr bwMode="auto">
          <a:xfrm>
            <a:off x="5346700" y="339566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25" name="Rectangle 33"/>
          <p:cNvSpPr>
            <a:spLocks noChangeArrowheads="1"/>
          </p:cNvSpPr>
          <p:nvPr/>
        </p:nvSpPr>
        <p:spPr bwMode="auto">
          <a:xfrm>
            <a:off x="5346700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4</a:t>
            </a:r>
          </a:p>
        </p:txBody>
      </p:sp>
      <p:sp>
        <p:nvSpPr>
          <p:cNvPr id="33827" name="Rectangle 35"/>
          <p:cNvSpPr>
            <a:spLocks noChangeArrowheads="1"/>
          </p:cNvSpPr>
          <p:nvPr/>
        </p:nvSpPr>
        <p:spPr bwMode="auto">
          <a:xfrm>
            <a:off x="5834063" y="339566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28" name="Rectangle 36"/>
          <p:cNvSpPr>
            <a:spLocks noChangeArrowheads="1"/>
          </p:cNvSpPr>
          <p:nvPr/>
        </p:nvSpPr>
        <p:spPr bwMode="auto">
          <a:xfrm>
            <a:off x="5834063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3</a:t>
            </a:r>
          </a:p>
        </p:txBody>
      </p:sp>
      <p:sp>
        <p:nvSpPr>
          <p:cNvPr id="33830" name="Rectangle 38"/>
          <p:cNvSpPr>
            <a:spLocks noChangeArrowheads="1"/>
          </p:cNvSpPr>
          <p:nvPr/>
        </p:nvSpPr>
        <p:spPr bwMode="auto">
          <a:xfrm>
            <a:off x="6321425" y="339566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31" name="Rectangle 39"/>
          <p:cNvSpPr>
            <a:spLocks noChangeArrowheads="1"/>
          </p:cNvSpPr>
          <p:nvPr/>
        </p:nvSpPr>
        <p:spPr bwMode="auto">
          <a:xfrm>
            <a:off x="6321425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2</a:t>
            </a:r>
          </a:p>
        </p:txBody>
      </p:sp>
      <p:sp>
        <p:nvSpPr>
          <p:cNvPr id="33833" name="Rectangle 41"/>
          <p:cNvSpPr>
            <a:spLocks noChangeArrowheads="1"/>
          </p:cNvSpPr>
          <p:nvPr/>
        </p:nvSpPr>
        <p:spPr bwMode="auto">
          <a:xfrm>
            <a:off x="6808788" y="339566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34" name="Rectangle 42"/>
          <p:cNvSpPr>
            <a:spLocks noChangeArrowheads="1"/>
          </p:cNvSpPr>
          <p:nvPr/>
        </p:nvSpPr>
        <p:spPr bwMode="auto">
          <a:xfrm>
            <a:off x="6808788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</a:t>
            </a:r>
          </a:p>
        </p:txBody>
      </p:sp>
      <p:sp>
        <p:nvSpPr>
          <p:cNvPr id="33836" name="Rectangle 44"/>
          <p:cNvSpPr>
            <a:spLocks noChangeArrowheads="1"/>
          </p:cNvSpPr>
          <p:nvPr/>
        </p:nvSpPr>
        <p:spPr bwMode="auto">
          <a:xfrm>
            <a:off x="7296150" y="3395662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37" name="Rectangle 45"/>
          <p:cNvSpPr>
            <a:spLocks noChangeArrowheads="1"/>
          </p:cNvSpPr>
          <p:nvPr/>
        </p:nvSpPr>
        <p:spPr bwMode="auto">
          <a:xfrm>
            <a:off x="7296150" y="3090862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sp>
        <p:nvSpPr>
          <p:cNvPr id="33840" name="Rectangle 48"/>
          <p:cNvSpPr>
            <a:spLocks noChangeArrowheads="1"/>
          </p:cNvSpPr>
          <p:nvPr/>
        </p:nvSpPr>
        <p:spPr bwMode="auto">
          <a:xfrm>
            <a:off x="1935163" y="5432425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41" name="Rectangle 49"/>
          <p:cNvSpPr>
            <a:spLocks noChangeArrowheads="1"/>
          </p:cNvSpPr>
          <p:nvPr/>
        </p:nvSpPr>
        <p:spPr bwMode="auto">
          <a:xfrm>
            <a:off x="1935163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11</a:t>
            </a:r>
          </a:p>
        </p:txBody>
      </p:sp>
      <p:sp>
        <p:nvSpPr>
          <p:cNvPr id="33843" name="Rectangle 51"/>
          <p:cNvSpPr>
            <a:spLocks noChangeArrowheads="1"/>
          </p:cNvSpPr>
          <p:nvPr/>
        </p:nvSpPr>
        <p:spPr bwMode="auto">
          <a:xfrm>
            <a:off x="2422525" y="5432425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44" name="Rectangle 52"/>
          <p:cNvSpPr>
            <a:spLocks noChangeArrowheads="1"/>
          </p:cNvSpPr>
          <p:nvPr/>
        </p:nvSpPr>
        <p:spPr bwMode="auto">
          <a:xfrm>
            <a:off x="2422525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10</a:t>
            </a:r>
          </a:p>
        </p:txBody>
      </p:sp>
      <p:sp>
        <p:nvSpPr>
          <p:cNvPr id="33846" name="Rectangle 54"/>
          <p:cNvSpPr>
            <a:spLocks noChangeArrowheads="1"/>
          </p:cNvSpPr>
          <p:nvPr/>
        </p:nvSpPr>
        <p:spPr bwMode="auto">
          <a:xfrm>
            <a:off x="2909888" y="5432425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47" name="Rectangle 55"/>
          <p:cNvSpPr>
            <a:spLocks noChangeArrowheads="1"/>
          </p:cNvSpPr>
          <p:nvPr/>
        </p:nvSpPr>
        <p:spPr bwMode="auto">
          <a:xfrm>
            <a:off x="2909888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9</a:t>
            </a:r>
          </a:p>
        </p:txBody>
      </p:sp>
      <p:sp>
        <p:nvSpPr>
          <p:cNvPr id="33849" name="Rectangle 57"/>
          <p:cNvSpPr>
            <a:spLocks noChangeArrowheads="1"/>
          </p:cNvSpPr>
          <p:nvPr/>
        </p:nvSpPr>
        <p:spPr bwMode="auto">
          <a:xfrm>
            <a:off x="3397250" y="5432425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50" name="Rectangle 58"/>
          <p:cNvSpPr>
            <a:spLocks noChangeArrowheads="1"/>
          </p:cNvSpPr>
          <p:nvPr/>
        </p:nvSpPr>
        <p:spPr bwMode="auto">
          <a:xfrm>
            <a:off x="3397250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8</a:t>
            </a:r>
          </a:p>
        </p:txBody>
      </p:sp>
      <p:sp>
        <p:nvSpPr>
          <p:cNvPr id="33852" name="Rectangle 60"/>
          <p:cNvSpPr>
            <a:spLocks noChangeArrowheads="1"/>
          </p:cNvSpPr>
          <p:nvPr/>
        </p:nvSpPr>
        <p:spPr bwMode="auto">
          <a:xfrm>
            <a:off x="3884613" y="5432425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53" name="Rectangle 61"/>
          <p:cNvSpPr>
            <a:spLocks noChangeArrowheads="1"/>
          </p:cNvSpPr>
          <p:nvPr/>
        </p:nvSpPr>
        <p:spPr bwMode="auto">
          <a:xfrm>
            <a:off x="3884613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7</a:t>
            </a:r>
          </a:p>
        </p:txBody>
      </p:sp>
      <p:sp>
        <p:nvSpPr>
          <p:cNvPr id="33855" name="Rectangle 63"/>
          <p:cNvSpPr>
            <a:spLocks noChangeArrowheads="1"/>
          </p:cNvSpPr>
          <p:nvPr/>
        </p:nvSpPr>
        <p:spPr bwMode="auto">
          <a:xfrm>
            <a:off x="4371975" y="5432425"/>
            <a:ext cx="487363" cy="304800"/>
          </a:xfrm>
          <a:prstGeom prst="rect">
            <a:avLst/>
          </a:prstGeom>
          <a:solidFill>
            <a:srgbClr val="D5F1CF"/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56" name="Rectangle 64"/>
          <p:cNvSpPr>
            <a:spLocks noChangeArrowheads="1"/>
          </p:cNvSpPr>
          <p:nvPr/>
        </p:nvSpPr>
        <p:spPr bwMode="auto">
          <a:xfrm>
            <a:off x="4371975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6</a:t>
            </a:r>
          </a:p>
        </p:txBody>
      </p:sp>
      <p:sp>
        <p:nvSpPr>
          <p:cNvPr id="33858" name="Rectangle 66"/>
          <p:cNvSpPr>
            <a:spLocks noChangeArrowheads="1"/>
          </p:cNvSpPr>
          <p:nvPr/>
        </p:nvSpPr>
        <p:spPr bwMode="auto">
          <a:xfrm>
            <a:off x="4859338" y="54324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59" name="Rectangle 67"/>
          <p:cNvSpPr>
            <a:spLocks noChangeArrowheads="1"/>
          </p:cNvSpPr>
          <p:nvPr/>
        </p:nvSpPr>
        <p:spPr bwMode="auto">
          <a:xfrm>
            <a:off x="4859338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5</a:t>
            </a:r>
          </a:p>
        </p:txBody>
      </p:sp>
      <p:sp>
        <p:nvSpPr>
          <p:cNvPr id="33861" name="Rectangle 69"/>
          <p:cNvSpPr>
            <a:spLocks noChangeArrowheads="1"/>
          </p:cNvSpPr>
          <p:nvPr/>
        </p:nvSpPr>
        <p:spPr bwMode="auto">
          <a:xfrm>
            <a:off x="5346700" y="54324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62" name="Rectangle 70"/>
          <p:cNvSpPr>
            <a:spLocks noChangeArrowheads="1"/>
          </p:cNvSpPr>
          <p:nvPr/>
        </p:nvSpPr>
        <p:spPr bwMode="auto">
          <a:xfrm>
            <a:off x="5346700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4</a:t>
            </a:r>
          </a:p>
        </p:txBody>
      </p:sp>
      <p:sp>
        <p:nvSpPr>
          <p:cNvPr id="33864" name="Rectangle 72"/>
          <p:cNvSpPr>
            <a:spLocks noChangeArrowheads="1"/>
          </p:cNvSpPr>
          <p:nvPr/>
        </p:nvSpPr>
        <p:spPr bwMode="auto">
          <a:xfrm>
            <a:off x="5834063" y="54324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65" name="Rectangle 73"/>
          <p:cNvSpPr>
            <a:spLocks noChangeArrowheads="1"/>
          </p:cNvSpPr>
          <p:nvPr/>
        </p:nvSpPr>
        <p:spPr bwMode="auto">
          <a:xfrm>
            <a:off x="5834063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3</a:t>
            </a:r>
          </a:p>
        </p:txBody>
      </p:sp>
      <p:sp>
        <p:nvSpPr>
          <p:cNvPr id="33867" name="Rectangle 75"/>
          <p:cNvSpPr>
            <a:spLocks noChangeArrowheads="1"/>
          </p:cNvSpPr>
          <p:nvPr/>
        </p:nvSpPr>
        <p:spPr bwMode="auto">
          <a:xfrm>
            <a:off x="6321425" y="54324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68" name="Rectangle 76"/>
          <p:cNvSpPr>
            <a:spLocks noChangeArrowheads="1"/>
          </p:cNvSpPr>
          <p:nvPr/>
        </p:nvSpPr>
        <p:spPr bwMode="auto">
          <a:xfrm>
            <a:off x="6321425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2</a:t>
            </a:r>
          </a:p>
        </p:txBody>
      </p:sp>
      <p:sp>
        <p:nvSpPr>
          <p:cNvPr id="33870" name="Rectangle 78"/>
          <p:cNvSpPr>
            <a:spLocks noChangeArrowheads="1"/>
          </p:cNvSpPr>
          <p:nvPr/>
        </p:nvSpPr>
        <p:spPr bwMode="auto">
          <a:xfrm>
            <a:off x="6808788" y="54324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71" name="Rectangle 79"/>
          <p:cNvSpPr>
            <a:spLocks noChangeArrowheads="1"/>
          </p:cNvSpPr>
          <p:nvPr/>
        </p:nvSpPr>
        <p:spPr bwMode="auto">
          <a:xfrm>
            <a:off x="6808788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1</a:t>
            </a:r>
          </a:p>
        </p:txBody>
      </p:sp>
      <p:sp>
        <p:nvSpPr>
          <p:cNvPr id="33873" name="Rectangle 81"/>
          <p:cNvSpPr>
            <a:spLocks noChangeArrowheads="1"/>
          </p:cNvSpPr>
          <p:nvPr/>
        </p:nvSpPr>
        <p:spPr bwMode="auto">
          <a:xfrm>
            <a:off x="7296150" y="5432425"/>
            <a:ext cx="487363" cy="304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9360">
            <a:solidFill>
              <a:srgbClr val="000066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3874" name="Rectangle 82"/>
          <p:cNvSpPr>
            <a:spLocks noChangeArrowheads="1"/>
          </p:cNvSpPr>
          <p:nvPr/>
        </p:nvSpPr>
        <p:spPr bwMode="auto">
          <a:xfrm>
            <a:off x="7296150" y="5127625"/>
            <a:ext cx="487363" cy="3048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 anchor="ctr"/>
          <a:lstStyle/>
          <a:p>
            <a:pPr algn="ctr">
              <a:lnSpc>
                <a:spcPct val="88000"/>
              </a:lnSpc>
              <a:spcBef>
                <a:spcPts val="52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400" b="1" dirty="0">
                <a:latin typeface="Calibri" pitchFamily="34" charset="0"/>
              </a:rPr>
              <a:t>0</a:t>
            </a:r>
          </a:p>
        </p:txBody>
      </p:sp>
      <p:grpSp>
        <p:nvGrpSpPr>
          <p:cNvPr id="2" name="Group 83"/>
          <p:cNvGrpSpPr>
            <a:grpSpLocks/>
          </p:cNvGrpSpPr>
          <p:nvPr/>
        </p:nvGrpSpPr>
        <p:grpSpPr bwMode="auto">
          <a:xfrm>
            <a:off x="4859337" y="3860800"/>
            <a:ext cx="2924174" cy="333375"/>
            <a:chOff x="3061" y="2261"/>
            <a:chExt cx="1842" cy="210"/>
          </a:xfrm>
        </p:grpSpPr>
        <p:sp>
          <p:nvSpPr>
            <p:cNvPr id="33876" name="Line 84"/>
            <p:cNvSpPr>
              <a:spLocks noChangeShapeType="1"/>
            </p:cNvSpPr>
            <p:nvPr/>
          </p:nvSpPr>
          <p:spPr bwMode="auto">
            <a:xfrm>
              <a:off x="3061" y="2352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77" name="Text Box 85"/>
            <p:cNvSpPr txBox="1">
              <a:spLocks noChangeArrowheads="1"/>
            </p:cNvSpPr>
            <p:nvPr/>
          </p:nvSpPr>
          <p:spPr bwMode="auto">
            <a:xfrm>
              <a:off x="3768" y="2261"/>
              <a:ext cx="37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VPO</a:t>
              </a:r>
            </a:p>
          </p:txBody>
        </p:sp>
      </p:grpSp>
      <p:grpSp>
        <p:nvGrpSpPr>
          <p:cNvPr id="3" name="Group 86"/>
          <p:cNvGrpSpPr>
            <a:grpSpLocks/>
          </p:cNvGrpSpPr>
          <p:nvPr/>
        </p:nvGrpSpPr>
        <p:grpSpPr bwMode="auto">
          <a:xfrm>
            <a:off x="4876801" y="5813425"/>
            <a:ext cx="2924176" cy="333375"/>
            <a:chOff x="3072" y="3312"/>
            <a:chExt cx="1842" cy="210"/>
          </a:xfrm>
        </p:grpSpPr>
        <p:sp>
          <p:nvSpPr>
            <p:cNvPr id="33879" name="Line 87"/>
            <p:cNvSpPr>
              <a:spLocks noChangeShapeType="1"/>
            </p:cNvSpPr>
            <p:nvPr/>
          </p:nvSpPr>
          <p:spPr bwMode="auto">
            <a:xfrm>
              <a:off x="3072" y="340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80" name="Text Box 88"/>
            <p:cNvSpPr txBox="1">
              <a:spLocks noChangeArrowheads="1"/>
            </p:cNvSpPr>
            <p:nvPr/>
          </p:nvSpPr>
          <p:spPr bwMode="auto">
            <a:xfrm>
              <a:off x="3779" y="3312"/>
              <a:ext cx="368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PPO</a:t>
              </a:r>
            </a:p>
          </p:txBody>
        </p:sp>
      </p:grpSp>
      <p:grpSp>
        <p:nvGrpSpPr>
          <p:cNvPr id="4" name="Group 89"/>
          <p:cNvGrpSpPr>
            <a:grpSpLocks/>
          </p:cNvGrpSpPr>
          <p:nvPr/>
        </p:nvGrpSpPr>
        <p:grpSpPr bwMode="auto">
          <a:xfrm>
            <a:off x="1981200" y="5813425"/>
            <a:ext cx="2924176" cy="333375"/>
            <a:chOff x="1248" y="3312"/>
            <a:chExt cx="1842" cy="210"/>
          </a:xfrm>
        </p:grpSpPr>
        <p:sp>
          <p:nvSpPr>
            <p:cNvPr id="33882" name="Line 90"/>
            <p:cNvSpPr>
              <a:spLocks noChangeShapeType="1"/>
            </p:cNvSpPr>
            <p:nvPr/>
          </p:nvSpPr>
          <p:spPr bwMode="auto">
            <a:xfrm>
              <a:off x="1248" y="3403"/>
              <a:ext cx="1842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83" name="Text Box 91"/>
            <p:cNvSpPr txBox="1">
              <a:spLocks noChangeArrowheads="1"/>
            </p:cNvSpPr>
            <p:nvPr/>
          </p:nvSpPr>
          <p:spPr bwMode="auto">
            <a:xfrm>
              <a:off x="1955" y="3312"/>
              <a:ext cx="366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PPN</a:t>
              </a:r>
            </a:p>
          </p:txBody>
        </p:sp>
      </p:grpSp>
      <p:grpSp>
        <p:nvGrpSpPr>
          <p:cNvPr id="5" name="Group 92"/>
          <p:cNvGrpSpPr>
            <a:grpSpLocks/>
          </p:cNvGrpSpPr>
          <p:nvPr/>
        </p:nvGrpSpPr>
        <p:grpSpPr bwMode="auto">
          <a:xfrm>
            <a:off x="960438" y="3852862"/>
            <a:ext cx="3916363" cy="333375"/>
            <a:chOff x="605" y="2256"/>
            <a:chExt cx="2467" cy="210"/>
          </a:xfrm>
        </p:grpSpPr>
        <p:sp>
          <p:nvSpPr>
            <p:cNvPr id="33885" name="Line 93"/>
            <p:cNvSpPr>
              <a:spLocks noChangeShapeType="1"/>
            </p:cNvSpPr>
            <p:nvPr/>
          </p:nvSpPr>
          <p:spPr bwMode="auto">
            <a:xfrm>
              <a:off x="605" y="2347"/>
              <a:ext cx="2467" cy="1"/>
            </a:xfrm>
            <a:prstGeom prst="line">
              <a:avLst/>
            </a:prstGeom>
            <a:noFill/>
            <a:ln w="9360">
              <a:solidFill>
                <a:srgbClr val="000066"/>
              </a:solidFill>
              <a:miter lim="800000"/>
              <a:headEnd type="triangle" w="med" len="med"/>
              <a:tailEnd type="triangle" w="med" len="med"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33886" name="Text Box 94"/>
            <p:cNvSpPr txBox="1">
              <a:spLocks noChangeArrowheads="1"/>
            </p:cNvSpPr>
            <p:nvPr/>
          </p:nvSpPr>
          <p:spPr bwMode="auto">
            <a:xfrm>
              <a:off x="1553" y="2256"/>
              <a:ext cx="374" cy="210"/>
            </a:xfrm>
            <a:prstGeom prst="rect">
              <a:avLst/>
            </a:prstGeom>
            <a:solidFill>
              <a:srgbClr val="FFFFFF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lIns="90360" tIns="44280" rIns="90360" bIns="44280">
              <a:spAutoFit/>
            </a:bodyPr>
            <a:lstStyle/>
            <a:p>
              <a:pPr>
                <a:lnSpc>
                  <a:spcPct val="88000"/>
                </a:lnSpc>
                <a:spcBef>
                  <a:spcPts val="675"/>
                </a:spcBef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</a:pPr>
              <a:r>
                <a:rPr lang="en-GB" sz="1800" b="1" dirty="0">
                  <a:latin typeface="Calibri" pitchFamily="34" charset="0"/>
                </a:rPr>
                <a:t>VPN</a:t>
              </a:r>
            </a:p>
          </p:txBody>
        </p:sp>
      </p:grpSp>
      <p:sp>
        <p:nvSpPr>
          <p:cNvPr id="33887" name="Text Box 95"/>
          <p:cNvSpPr txBox="1">
            <a:spLocks noChangeArrowheads="1"/>
          </p:cNvSpPr>
          <p:nvPr/>
        </p:nvSpPr>
        <p:spPr bwMode="auto">
          <a:xfrm>
            <a:off x="1657352" y="4289425"/>
            <a:ext cx="2174440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Page Number</a:t>
            </a:r>
          </a:p>
        </p:txBody>
      </p:sp>
      <p:sp>
        <p:nvSpPr>
          <p:cNvPr id="33888" name="Text Box 96"/>
          <p:cNvSpPr txBox="1">
            <a:spLocks noChangeArrowheads="1"/>
          </p:cNvSpPr>
          <p:nvPr/>
        </p:nvSpPr>
        <p:spPr bwMode="auto">
          <a:xfrm>
            <a:off x="5291668" y="4278312"/>
            <a:ext cx="1976630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Virtual Page Offset</a:t>
            </a:r>
          </a:p>
        </p:txBody>
      </p:sp>
      <p:sp>
        <p:nvSpPr>
          <p:cNvPr id="33889" name="Text Box 97"/>
          <p:cNvSpPr txBox="1">
            <a:spLocks noChangeArrowheads="1"/>
          </p:cNvSpPr>
          <p:nvPr/>
        </p:nvSpPr>
        <p:spPr bwMode="auto">
          <a:xfrm>
            <a:off x="2203983" y="6162675"/>
            <a:ext cx="2289280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>
              <a:lnSpc>
                <a:spcPct val="88000"/>
              </a:lnSpc>
              <a:spcBef>
                <a:spcPts val="6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Page Number</a:t>
            </a:r>
          </a:p>
        </p:txBody>
      </p:sp>
      <p:sp>
        <p:nvSpPr>
          <p:cNvPr id="33890" name="Text Box 98"/>
          <p:cNvSpPr txBox="1">
            <a:spLocks noChangeArrowheads="1"/>
          </p:cNvSpPr>
          <p:nvPr/>
        </p:nvSpPr>
        <p:spPr bwMode="auto">
          <a:xfrm>
            <a:off x="5232399" y="6194425"/>
            <a:ext cx="2091469" cy="33321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90360" tIns="44280" rIns="90360" bIns="44280">
            <a:spAutoFit/>
          </a:bodyPr>
          <a:lstStyle/>
          <a:p>
            <a:pPr algn="ctr">
              <a:lnSpc>
                <a:spcPct val="88000"/>
              </a:lnSpc>
              <a:spcBef>
                <a:spcPts val="675"/>
              </a:spcBef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800" dirty="0">
                <a:solidFill>
                  <a:schemeClr val="tx1">
                    <a:lumMod val="50000"/>
                    <a:lumOff val="50000"/>
                  </a:schemeClr>
                </a:solidFill>
                <a:latin typeface="Calibri" pitchFamily="34" charset="0"/>
              </a:rPr>
              <a:t>Physical Page Offset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95000"/>
          </a:schemeClr>
        </a:solidFill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arrow" w="med" len="med"/>
        </a:ln>
        <a:effectLst/>
      </a:spPr>
      <a:bodyPr rtlCol="0" anchor="ctr"/>
      <a:lstStyle>
        <a:defPPr algn="ctr">
          <a:defRPr sz="1600" dirty="0" smtClean="0">
            <a:latin typeface="+mn-lt"/>
          </a:defRPr>
        </a:defPPr>
      </a:lstStyle>
    </a:spDef>
    <a:lnDef>
      <a:spPr bwMode="auto">
        <a:noFill/>
        <a:ln w="254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15274</TotalTime>
  <Words>4317</Words>
  <Application>Microsoft Office PowerPoint</Application>
  <PresentationFormat>On-screen Show (4:3)</PresentationFormat>
  <Paragraphs>2011</Paragraphs>
  <Slides>46</Slides>
  <Notes>31</Notes>
  <HiddenSlides>1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46</vt:i4>
      </vt:variant>
    </vt:vector>
  </HeadingPairs>
  <TitlesOfParts>
    <vt:vector size="55" baseType="lpstr">
      <vt:lpstr>Arial</vt:lpstr>
      <vt:lpstr>Arial Narrow</vt:lpstr>
      <vt:lpstr>Calibri</vt:lpstr>
      <vt:lpstr>Courier</vt:lpstr>
      <vt:lpstr>Courier New</vt:lpstr>
      <vt:lpstr>Times New Roman</vt:lpstr>
      <vt:lpstr>Wingdings</vt:lpstr>
      <vt:lpstr>Wingdings 2</vt:lpstr>
      <vt:lpstr>template2007</vt:lpstr>
      <vt:lpstr>Virtual Memory: Systems  15-213/14-513/15-513: Introduction to Computer Systems 16th Lecture, October 26, 2021</vt:lpstr>
      <vt:lpstr>Malloclab bootcamp</vt:lpstr>
      <vt:lpstr>Review: Virtual Memory &amp; Physical Memory</vt:lpstr>
      <vt:lpstr>Translating with a k-level Page Table</vt:lpstr>
      <vt:lpstr>Translation Lookaside Buffer (TLB)</vt:lpstr>
      <vt:lpstr>Recall: Set Associative Cache</vt:lpstr>
      <vt:lpstr>Review of Symbols</vt:lpstr>
      <vt:lpstr>Today  </vt:lpstr>
      <vt:lpstr>Simple Memory System Example</vt:lpstr>
      <vt:lpstr>Simple Memory System TLB</vt:lpstr>
      <vt:lpstr>Simple Memory System Page Table</vt:lpstr>
      <vt:lpstr>Simple Memory System Cache</vt:lpstr>
      <vt:lpstr>Address Translation Example</vt:lpstr>
      <vt:lpstr>Address Translation Example</vt:lpstr>
      <vt:lpstr>Address Translation Example: TLB/Cache Miss</vt:lpstr>
      <vt:lpstr>Address Translation Example: TLB/Cache Miss</vt:lpstr>
      <vt:lpstr>Virtual Memory Exam Question</vt:lpstr>
      <vt:lpstr>Quiz Time!</vt:lpstr>
      <vt:lpstr>Today  </vt:lpstr>
      <vt:lpstr>Intel Core i7 Memory System</vt:lpstr>
      <vt:lpstr>End-to-end Core i7 Address Translation</vt:lpstr>
      <vt:lpstr>Core i7 Level 1-3 Page Table Entries</vt:lpstr>
      <vt:lpstr>Core i7 Level 4 Page Table Entries</vt:lpstr>
      <vt:lpstr>Core i7 Page Table Translation</vt:lpstr>
      <vt:lpstr>Cute Trick for Speeding Up L1 Access</vt:lpstr>
      <vt:lpstr>Virtual Address Space of a Linux Process</vt:lpstr>
      <vt:lpstr>Linux Organizes VM as Collection of “Areas” </vt:lpstr>
      <vt:lpstr>Linux Page Fault Handling </vt:lpstr>
      <vt:lpstr>Today  </vt:lpstr>
      <vt:lpstr>Memory Mapping</vt:lpstr>
      <vt:lpstr>Review: Memory Management &amp; Protection </vt:lpstr>
      <vt:lpstr>Sharing Revisited: Shared Objects</vt:lpstr>
      <vt:lpstr>Sharing Revisited: Shared Objects</vt:lpstr>
      <vt:lpstr>Sharing Revisited:  Private Copy-on-write (COW) Objects</vt:lpstr>
      <vt:lpstr>Sharing Revisited:  Private Copy-on-write (COW) Objects</vt:lpstr>
      <vt:lpstr>Finding Shareable Pages</vt:lpstr>
      <vt:lpstr>User-Level Memory Mapping</vt:lpstr>
      <vt:lpstr>User-Level Memory Mapping</vt:lpstr>
      <vt:lpstr>Uses of mmap</vt:lpstr>
      <vt:lpstr>Example: Using mmap to Support Attack Lab</vt:lpstr>
      <vt:lpstr>Using mmap to Support Attack Lab</vt:lpstr>
      <vt:lpstr>Using mmap to Support Attack Lab</vt:lpstr>
      <vt:lpstr>Using mmap to Support Attack Lab</vt:lpstr>
      <vt:lpstr>Using mmap to Support Attack Lab</vt:lpstr>
      <vt:lpstr>Summary</vt:lpstr>
      <vt:lpstr>Using mmap to Support Attack Lab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</dc:title>
  <dc:creator>Markus Pueschel</dc:creator>
  <dc:description>Redesign of slides created by Randal E. Bryant and David R. O'Hallaron</dc:description>
  <cp:lastModifiedBy>David Varodayan</cp:lastModifiedBy>
  <cp:revision>676</cp:revision>
  <cp:lastPrinted>2019-10-21T18:11:16Z</cp:lastPrinted>
  <dcterms:created xsi:type="dcterms:W3CDTF">2011-01-05T23:16:19Z</dcterms:created>
  <dcterms:modified xsi:type="dcterms:W3CDTF">2021-10-26T05:19:39Z</dcterms:modified>
</cp:coreProperties>
</file>