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1411" r:id="rId3"/>
    <p:sldId id="1432" r:id="rId4"/>
    <p:sldId id="1262" r:id="rId5"/>
    <p:sldId id="1286" r:id="rId6"/>
    <p:sldId id="1285" r:id="rId7"/>
    <p:sldId id="1264" r:id="rId8"/>
    <p:sldId id="1412" r:id="rId9"/>
    <p:sldId id="1265" r:id="rId10"/>
    <p:sldId id="1266" r:id="rId11"/>
    <p:sldId id="1268" r:id="rId12"/>
    <p:sldId id="1289" r:id="rId13"/>
    <p:sldId id="1290" r:id="rId14"/>
    <p:sldId id="1212" r:id="rId15"/>
    <p:sldId id="1291" r:id="rId16"/>
    <p:sldId id="1292" r:id="rId17"/>
    <p:sldId id="1293" r:id="rId18"/>
    <p:sldId id="1294" r:id="rId19"/>
    <p:sldId id="1435" r:id="rId20"/>
    <p:sldId id="1430" r:id="rId21"/>
    <p:sldId id="1273" r:id="rId22"/>
    <p:sldId id="1414" r:id="rId23"/>
    <p:sldId id="1274" r:id="rId24"/>
    <p:sldId id="1295" r:id="rId25"/>
    <p:sldId id="1277" r:id="rId26"/>
    <p:sldId id="1415" r:id="rId27"/>
    <p:sldId id="1278" r:id="rId28"/>
    <p:sldId id="1436" r:id="rId29"/>
    <p:sldId id="1416" r:id="rId30"/>
    <p:sldId id="1427" r:id="rId31"/>
    <p:sldId id="1428" r:id="rId32"/>
    <p:sldId id="1417" r:id="rId33"/>
    <p:sldId id="1418" r:id="rId34"/>
    <p:sldId id="1419" r:id="rId35"/>
    <p:sldId id="1420" r:id="rId36"/>
    <p:sldId id="1421" r:id="rId37"/>
    <p:sldId id="1433" r:id="rId38"/>
    <p:sldId id="1431" r:id="rId39"/>
    <p:sldId id="1422" r:id="rId40"/>
    <p:sldId id="1423" r:id="rId41"/>
    <p:sldId id="1424" r:id="rId42"/>
    <p:sldId id="1425" r:id="rId43"/>
    <p:sldId id="1429" r:id="rId44"/>
    <p:sldId id="1426" r:id="rId45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7D3AC-40C9-488B-B076-99B07AD5E532}" v="4" dt="2020-10-27T02:52:21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02" autoAdjust="0"/>
    <p:restoredTop sz="94649" autoAdjust="0"/>
  </p:normalViewPr>
  <p:slideViewPr>
    <p:cSldViewPr snapToObjects="1">
      <p:cViewPr varScale="1">
        <p:scale>
          <a:sx n="93" d="100"/>
          <a:sy n="93" d="100"/>
        </p:scale>
        <p:origin x="342" y="51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96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5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72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932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00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4154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itchFamily="-96" charset="-128"/>
                <a:cs typeface="Courier New" panose="02070309020205020404" pitchFamily="49" charset="0"/>
              </a:rPr>
              <a:pPr/>
              <a:t>‹#›</a:t>
            </a:fld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21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101850"/>
          </a:xfrm>
        </p:spPr>
        <p:txBody>
          <a:bodyPr/>
          <a:lstStyle/>
          <a:p>
            <a:pPr marL="0" indent="0"/>
            <a:r>
              <a:rPr lang="en-US" dirty="0"/>
              <a:t>Virtual Memory: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21,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>
                <a:solidFill>
                  <a:srgbClr val="C00000"/>
                </a:solidFill>
              </a:rPr>
              <a:t>10,000x</a:t>
            </a:r>
            <a:r>
              <a:rPr lang="en-GB" dirty="0"/>
              <a:t> slower than DRAM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Time to load block from disk &gt; 1ms (&gt; 1 million clock cycles)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CPU can do a lot of computation during that time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Consequences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size: typically 4 KB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“huge pages” are 2 MB (default) to 1 GB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VP can be placed in any PP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cache memories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sophisticated, expensive 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Enabling Data Structure: Page Table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hit: </a:t>
            </a:r>
            <a:r>
              <a:rPr lang="en-GB" dirty="0"/>
              <a:t>reference to VM word that is in physical memory (DRAM cache hit)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C7C47B0-E212-4A68-B855-967644CE386F}"/>
              </a:ext>
            </a:extLst>
          </p:cNvPr>
          <p:cNvSpPr/>
          <p:nvPr/>
        </p:nvSpPr>
        <p:spPr bwMode="auto">
          <a:xfrm>
            <a:off x="6553200" y="2971800"/>
            <a:ext cx="1341852" cy="1717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9F85F3B-3CD5-4B91-9CAD-E929E9ABE051}"/>
              </a:ext>
            </a:extLst>
          </p:cNvPr>
          <p:cNvSpPr/>
          <p:nvPr/>
        </p:nvSpPr>
        <p:spPr bwMode="auto">
          <a:xfrm>
            <a:off x="2888165" y="3529466"/>
            <a:ext cx="1896973" cy="22871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2" grpId="0" animBg="1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fault: </a:t>
            </a:r>
            <a:r>
              <a:rPr lang="en-GB" dirty="0"/>
              <a:t>reference to VM word that is not in physical memory (DRAM cache miss)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80CF6A43-CE96-42B8-9EAD-99B2A750EB9A}"/>
              </a:ext>
            </a:extLst>
          </p:cNvPr>
          <p:cNvSpPr/>
          <p:nvPr/>
        </p:nvSpPr>
        <p:spPr bwMode="auto">
          <a:xfrm>
            <a:off x="2951084" y="3773369"/>
            <a:ext cx="1896973" cy="22871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A4801DB-4638-465A-BFF9-63B468A9B6A3}"/>
              </a:ext>
            </a:extLst>
          </p:cNvPr>
          <p:cNvSpPr/>
          <p:nvPr/>
        </p:nvSpPr>
        <p:spPr bwMode="auto">
          <a:xfrm>
            <a:off x="6621462" y="5390831"/>
            <a:ext cx="1379538" cy="21812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6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Triggering a Page Fault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066800"/>
          </a:xfrm>
        </p:spPr>
        <p:txBody>
          <a:bodyPr/>
          <a:lstStyle/>
          <a:p>
            <a:r>
              <a:rPr lang="en-US" sz="2000" b="0" dirty="0"/>
              <a:t>User writes to memory location</a:t>
            </a:r>
          </a:p>
          <a:p>
            <a:pPr lvl="1"/>
            <a:endParaRPr lang="en-US" sz="1600" b="0" dirty="0"/>
          </a:p>
          <a:p>
            <a:pPr lvl="2"/>
            <a:endParaRPr lang="en-US" sz="1600" b="0" dirty="0"/>
          </a:p>
          <a:p>
            <a:r>
              <a:rPr lang="en-US" sz="2000" b="0" dirty="0"/>
              <a:t>That portion (page) of user’s memory </a:t>
            </a:r>
            <a:br>
              <a:rPr lang="en-US" sz="2000" b="0" dirty="0"/>
            </a:br>
            <a:r>
              <a:rPr lang="en-US" sz="2000" b="0" dirty="0"/>
              <a:t>is currently on disk</a:t>
            </a:r>
          </a:p>
          <a:p>
            <a:r>
              <a:rPr lang="en-US" sz="2000" b="0" dirty="0"/>
              <a:t>MMU triggers page fault exception</a:t>
            </a:r>
          </a:p>
          <a:p>
            <a:pPr lvl="1"/>
            <a:r>
              <a:rPr lang="en-US" sz="1600" dirty="0"/>
              <a:t>(More details in later lecture)</a:t>
            </a:r>
          </a:p>
          <a:p>
            <a:pPr lvl="1"/>
            <a:r>
              <a:rPr lang="en-US" sz="1600" b="0" dirty="0"/>
              <a:t>Raise privilege level to supervisor mode</a:t>
            </a:r>
          </a:p>
          <a:p>
            <a:pPr lvl="1"/>
            <a:r>
              <a:rPr lang="en-US" sz="1600" dirty="0"/>
              <a:t>Causes procedure call to software page fault handler</a:t>
            </a:r>
            <a:endParaRPr lang="en-US" sz="16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400800" y="2318227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780289" y="1789058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80483b7:	c7 05 10 9d 04 08 0d 	</a:t>
            </a:r>
            <a:r>
              <a:rPr lang="en-US" sz="1600" dirty="0" err="1">
                <a:latin typeface="Courier New" pitchFamily="49" charset="0"/>
              </a:rPr>
              <a:t>movl</a:t>
            </a:r>
            <a:r>
              <a:rPr lang="en-US" sz="1600" dirty="0">
                <a:latin typeface="Courier New" pitchFamily="49" charset="0"/>
              </a:rPr>
              <a:t>   $0xd,0x8049d10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1215D1B-18E0-DC44-8F0A-4FC9D0B18F81}"/>
              </a:ext>
            </a:extLst>
          </p:cNvPr>
          <p:cNvGrpSpPr/>
          <p:nvPr/>
        </p:nvGrpSpPr>
        <p:grpSpPr>
          <a:xfrm>
            <a:off x="1066800" y="4191000"/>
            <a:ext cx="5715000" cy="2286000"/>
            <a:chOff x="762000" y="3581400"/>
            <a:chExt cx="5715000" cy="22860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762000" y="3581400"/>
              <a:ext cx="5715000" cy="2286000"/>
            </a:xfrm>
            <a:prstGeom prst="rect">
              <a:avLst/>
            </a:prstGeom>
            <a:solidFill>
              <a:srgbClr val="E9E1C9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838200" y="3633951"/>
              <a:ext cx="1511126" cy="4590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User code</a:t>
              </a: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3581400" y="3633951"/>
              <a:ext cx="1746317" cy="4590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Kernel code</a:t>
              </a:r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>
              <a:off x="1652588" y="4156238"/>
              <a:ext cx="0" cy="598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1658938" y="4761076"/>
              <a:ext cx="28067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8"/>
            <p:cNvSpPr>
              <a:spLocks noChangeShapeType="1"/>
            </p:cNvSpPr>
            <p:nvPr/>
          </p:nvSpPr>
          <p:spPr bwMode="auto">
            <a:xfrm>
              <a:off x="4471988" y="4767426"/>
              <a:ext cx="0" cy="596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>
              <a:off x="2124964" y="4395951"/>
              <a:ext cx="2213116" cy="3667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Exception: page fault</a:t>
              </a: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4502150" y="4740166"/>
              <a:ext cx="1974850" cy="6437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Execute page fault handler</a:t>
              </a:r>
            </a:p>
          </p:txBody>
        </p:sp>
        <p:sp>
          <p:nvSpPr>
            <p:cNvPr id="30" name="Text Box 15"/>
            <p:cNvSpPr txBox="1">
              <a:spLocks noChangeArrowheads="1"/>
            </p:cNvSpPr>
            <p:nvPr/>
          </p:nvSpPr>
          <p:spPr bwMode="auto">
            <a:xfrm>
              <a:off x="1098332" y="4595649"/>
              <a:ext cx="544573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 b="0" dirty="0" err="1">
                  <a:latin typeface="Calibri" pitchFamily="34" charset="0"/>
                </a:rPr>
                <a:t>movl</a:t>
              </a:r>
              <a:endParaRPr lang="en-US" sz="14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258094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Offending instruction is restarted: page hit!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Key point</a:t>
            </a:r>
            <a:r>
              <a:rPr lang="en-US" sz="1800" dirty="0">
                <a:latin typeface="Calibri" pitchFamily="34" charset="0"/>
              </a:rPr>
              <a:t>: Waiting until the miss to copy the page to DRAM is known as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demand paging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762000" y="35814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Completing page fault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5410200" cy="1783394"/>
          </a:xfrm>
        </p:spPr>
        <p:txBody>
          <a:bodyPr/>
          <a:lstStyle/>
          <a:p>
            <a:r>
              <a:rPr lang="en-US" sz="2000" b="0" dirty="0"/>
              <a:t>Page fault handler executes return from interrupt (</a:t>
            </a:r>
            <a:r>
              <a:rPr lang="en-US" sz="2000" dirty="0" err="1">
                <a:latin typeface="Courier" pitchFamily="2" charset="0"/>
              </a:rPr>
              <a:t>iret</a:t>
            </a:r>
            <a:r>
              <a:rPr lang="en-US" sz="2000" b="0" dirty="0"/>
              <a:t>) instruction</a:t>
            </a:r>
          </a:p>
          <a:p>
            <a:pPr lvl="1"/>
            <a:r>
              <a:rPr lang="en-US" sz="1600" dirty="0"/>
              <a:t>Like </a:t>
            </a:r>
            <a:r>
              <a:rPr lang="en-US" sz="1600" b="1" dirty="0">
                <a:latin typeface="Courier" pitchFamily="2" charset="0"/>
              </a:rPr>
              <a:t>ret</a:t>
            </a:r>
            <a:r>
              <a:rPr lang="en-US" sz="1600" dirty="0"/>
              <a:t> instruction, but also restores privilege level</a:t>
            </a:r>
          </a:p>
          <a:p>
            <a:pPr lvl="1"/>
            <a:r>
              <a:rPr lang="en-US" sz="1600" b="0" dirty="0"/>
              <a:t>Return to instruction that caused fault</a:t>
            </a:r>
          </a:p>
          <a:p>
            <a:pPr lvl="1"/>
            <a:r>
              <a:rPr lang="en-US" sz="1600" dirty="0"/>
              <a:t>But, this time there is no page fault</a:t>
            </a:r>
            <a:endParaRPr lang="en-US" sz="1600" b="0" dirty="0"/>
          </a:p>
          <a:p>
            <a:pPr lvl="1"/>
            <a:endParaRPr lang="en-US" sz="16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30166" y="2995776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8200" y="3633951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81400" y="3633951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652588" y="41562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658938" y="47610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471988" y="47674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646237" y="47674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646238" y="48579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124964" y="4395951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Exception: page fault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502150" y="47401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Copy page from disk to memory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520951" y="5147442"/>
            <a:ext cx="181713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 and </a:t>
            </a:r>
            <a:r>
              <a:rPr lang="en-US" sz="1800" b="0" i="1" dirty="0" err="1">
                <a:latin typeface="Calibri" pitchFamily="34" charset="0"/>
              </a:rPr>
              <a:t>reexecute</a:t>
            </a:r>
            <a:r>
              <a:rPr lang="en-US" sz="1800" b="0" i="1" dirty="0">
                <a:latin typeface="Calibri" pitchFamily="34" charset="0"/>
              </a:rPr>
              <a:t> </a:t>
            </a:r>
            <a:r>
              <a:rPr lang="en-US" sz="1800" b="0" i="1" dirty="0" err="1">
                <a:latin typeface="Calibri" pitchFamily="34" charset="0"/>
              </a:rPr>
              <a:t>movl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098332" y="45956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53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4" grpId="0" animBg="1"/>
      <p:bldP spid="25" grpId="0" animBg="1"/>
      <p:bldP spid="26" grpId="0" animBg="1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Hmmm, How Does This Work?!	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32"/>
          <a:stretch/>
        </p:blipFill>
        <p:spPr bwMode="auto">
          <a:xfrm>
            <a:off x="4114800" y="1611212"/>
            <a:ext cx="1151406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Oval 16"/>
          <p:cNvSpPr/>
          <p:nvPr/>
        </p:nvSpPr>
        <p:spPr bwMode="auto">
          <a:xfrm>
            <a:off x="59436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1722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4008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78082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38600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77070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632549" y="6143017"/>
            <a:ext cx="496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Solution: Virtual Memory (today and next lecture)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4" grpId="0"/>
      <p:bldP spid="25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261139" y="38512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Allocating a new page (VP 5) of virtual memory.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Subsequent miss will bring it into memory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1139" y="40798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61139" y="4308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61139" y="29368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61139" y="3165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61139" y="33940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61139" y="36226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13870" y="45782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88527" y="17653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06002" y="28037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06002" y="30130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086639" y="420052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086639" y="28305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4112039" y="26019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61239" y="23733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40914" y="37623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56339" y="4079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56339" y="4308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56339" y="3851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56339" y="2708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956339" y="2936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6339" y="3165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56339" y="33940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56339" y="36226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27739" y="24034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964366" y="26781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965159" y="29110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964366" y="33768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65159" y="35839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964366" y="38233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965159" y="42827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964366" y="40498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965159" y="31439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327814" y="19145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349736" y="26430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346561" y="4255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971252" y="23129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606002" y="25781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606002" y="23495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983952" y="29733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4080289" y="37195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 flipV="1">
            <a:off x="4086639" y="30749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5</a:t>
            </a: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4094576" y="393283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8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Locality to the Rescue Again!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seems terribly inefficient, but it works because of locality. 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(after cold misses)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multiple processes run at the same time, thrashing occurs if</a:t>
            </a:r>
            <a:br>
              <a:rPr lang="en-GB" dirty="0"/>
            </a:br>
            <a:r>
              <a:rPr lang="en-GB" dirty="0"/>
              <a:t>their total working set size &gt; main memory size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Well-chosen mappings can improve locality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1462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203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3697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6340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127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4809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7330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8619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051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350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4583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104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8393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7365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7593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2745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7422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3444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087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8608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8871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023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  <p:sp>
        <p:nvSpPr>
          <p:cNvPr id="43" name="Rectangle 1">
            <a:extLst>
              <a:ext uri="{FF2B5EF4-FFF2-40B4-BE49-F238E27FC236}">
                <a16:creationId xmlns:a16="http://schemas.microsoft.com/office/drawing/2014/main" id="{D9AA1D00-9B61-45C0-AB49-CED09851D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1" y="533400"/>
            <a:ext cx="86106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  <a:lvl2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2pPr>
            <a:lvl3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3pPr>
            <a:lvl4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4pPr>
            <a:lvl5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5pPr>
            <a:lvl6pPr marL="5762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6pPr>
            <a:lvl7pPr marL="10334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7pPr>
            <a:lvl8pPr marL="14906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8pPr>
            <a:lvl9pPr marL="19478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kern="0"/>
              <a:t>VM as a Tool for Memory Management</a:t>
            </a:r>
            <a:endParaRPr lang="en-GB" kern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VM as a Tool for Memory 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Simplifying 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virtual pages to the same physical page (here: PP 6)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222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96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445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710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203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809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938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127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427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86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915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812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835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350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818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420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84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937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963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78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Code, data, and heap always start at the same addresses.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/>
              <a:t>allocates virtual pages for .text and .data sections &amp; creates PTEs marked as invalid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system</a:t>
            </a:r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53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66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3985528" y="6189452"/>
            <a:ext cx="1043672" cy="2991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2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MMU checks these bits on each access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870188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976441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16199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33400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33400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34987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099453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356256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9818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26216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3616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6594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594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6610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Space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367100" y="287020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66" name="Rectangle 13"/>
          <p:cNvSpPr>
            <a:spLocks noChangeArrowheads="1"/>
          </p:cNvSpPr>
          <p:nvPr/>
        </p:nvSpPr>
        <p:spPr bwMode="auto"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70868" y="507612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70" name="Rectangle 13"/>
          <p:cNvSpPr>
            <a:spLocks noChangeArrowheads="1"/>
          </p:cNvSpPr>
          <p:nvPr/>
        </p:nvSpPr>
        <p:spPr bwMode="auto"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4" name="Rectangle 10"/>
          <p:cNvSpPr>
            <a:spLocks noChangeArrowheads="1"/>
          </p:cNvSpPr>
          <p:nvPr/>
        </p:nvSpPr>
        <p:spPr bwMode="auto"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8EA605-9119-4E68-913D-788743B2D274}"/>
              </a:ext>
            </a:extLst>
          </p:cNvPr>
          <p:cNvSpPr txBox="1"/>
          <p:nvPr/>
        </p:nvSpPr>
        <p:spPr>
          <a:xfrm>
            <a:off x="5714999" y="6520934"/>
            <a:ext cx="304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SUP: requires kernel mode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https://canvas.cmu.edu/courses/24383/quizzes/67221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480957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Address spaces					</a:t>
            </a:r>
            <a:r>
              <a:rPr lang="en-US" dirty="0">
                <a:solidFill>
                  <a:schemeClr val="bg2"/>
                </a:solidFill>
              </a:rPr>
              <a:t>CSAPP 9.1-9.2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				CSAPP 9.3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		CSAPP 9.4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		CSAPP 9.5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				CSAPP 9.6</a:t>
            </a:r>
          </a:p>
        </p:txBody>
      </p:sp>
    </p:spTree>
    <p:extLst>
      <p:ext uri="{BB962C8B-B14F-4D97-AF65-F5344CB8AC3E}">
        <p14:creationId xmlns:p14="http://schemas.microsoft.com/office/powerpoint/2010/main" val="2367767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VM Address Translation</a:t>
            </a:r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Virtual Address Space</a:t>
            </a:r>
          </a:p>
          <a:p>
            <a:pPr lvl="1"/>
            <a:r>
              <a:rPr lang="en-US" i="1" dirty="0"/>
              <a:t>V = {0, 1, …, N–1}</a:t>
            </a:r>
          </a:p>
          <a:p>
            <a:r>
              <a:rPr lang="en-US" dirty="0"/>
              <a:t>Physical Address Space</a:t>
            </a:r>
          </a:p>
          <a:p>
            <a:pPr lvl="1"/>
            <a:r>
              <a:rPr lang="en-US" i="1" dirty="0"/>
              <a:t>P = {0, 1, …, M–1}</a:t>
            </a:r>
          </a:p>
          <a:p>
            <a:r>
              <a:rPr lang="en-US" dirty="0"/>
              <a:t>Address Translation</a:t>
            </a:r>
          </a:p>
          <a:p>
            <a:pPr lvl="1"/>
            <a:r>
              <a:rPr lang="en-US" b="1" i="1" dirty="0"/>
              <a:t>MAP:  V </a:t>
            </a:r>
            <a:r>
              <a:rPr lang="en-US" b="1" i="1" dirty="0" err="1">
                <a:sym typeface="Symbol" charset="2"/>
              </a:rPr>
              <a:t></a:t>
            </a:r>
            <a:r>
              <a:rPr lang="en-US" b="1" i="1" dirty="0"/>
              <a:t>  P  U  {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}</a:t>
            </a:r>
          </a:p>
          <a:p>
            <a:pPr lvl="1"/>
            <a:r>
              <a:rPr lang="en-US" dirty="0"/>
              <a:t>For virtual address </a:t>
            </a:r>
            <a:r>
              <a:rPr lang="en-US" b="1" i="1" dirty="0"/>
              <a:t>a</a:t>
            </a:r>
            <a:r>
              <a:rPr lang="en-US" dirty="0"/>
              <a:t>: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 a</a:t>
            </a:r>
            <a:r>
              <a:rPr lang="en-US" i="1" dirty="0"/>
              <a:t>’</a:t>
            </a:r>
            <a:r>
              <a:rPr lang="en-US" dirty="0"/>
              <a:t>  if data at virtual address </a:t>
            </a:r>
            <a:r>
              <a:rPr lang="en-US" b="1" i="1" dirty="0"/>
              <a:t>a</a:t>
            </a:r>
            <a:r>
              <a:rPr lang="en-US" dirty="0"/>
              <a:t> is at physical address </a:t>
            </a:r>
            <a:r>
              <a:rPr lang="en-US" b="1" i="1" dirty="0"/>
              <a:t>a’</a:t>
            </a:r>
            <a:r>
              <a:rPr lang="en-US" i="1" dirty="0"/>
              <a:t> </a:t>
            </a:r>
            <a:r>
              <a:rPr lang="en-US" dirty="0"/>
              <a:t>in </a:t>
            </a:r>
            <a:r>
              <a:rPr lang="en-US" b="1" i="1" dirty="0"/>
              <a:t>P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 </a:t>
            </a:r>
            <a:r>
              <a:rPr lang="en-US" dirty="0"/>
              <a:t>if data at virtual address </a:t>
            </a:r>
            <a:r>
              <a:rPr lang="en-US" b="1" i="1" dirty="0"/>
              <a:t>a</a:t>
            </a:r>
            <a:r>
              <a:rPr lang="en-US" dirty="0"/>
              <a:t> is not in physical memory</a:t>
            </a:r>
          </a:p>
          <a:p>
            <a:pPr lvl="3"/>
            <a:r>
              <a:rPr lang="en-US" dirty="0"/>
              <a:t>Either invalid or stored on disk</a:t>
            </a:r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/>
              <a:t>Basic Parameters</a:t>
            </a:r>
          </a:p>
          <a:p>
            <a:pPr lvl="1"/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virtual address space</a:t>
            </a:r>
            <a:endParaRPr lang="en-US" baseline="30000" dirty="0"/>
          </a:p>
          <a:p>
            <a:pPr lvl="1"/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physical address space</a:t>
            </a:r>
            <a:endParaRPr lang="en-US" baseline="30000" dirty="0"/>
          </a:p>
          <a:p>
            <a:pPr lvl="1"/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  <a:endParaRPr lang="en-US" baseline="30000" dirty="0"/>
          </a:p>
          <a:p>
            <a:r>
              <a:rPr lang="en-US" dirty="0"/>
              <a:t>Components of the virtual address (VA)</a:t>
            </a:r>
          </a:p>
          <a:p>
            <a:pPr lvl="1"/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/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r>
              <a:rPr lang="en-US" dirty="0"/>
              <a:t>Components of the physical address (PA)</a:t>
            </a:r>
          </a:p>
          <a:p>
            <a:pPr lvl="1"/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/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 With a Page Table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number (VPN)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offset (VPO)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357762" y="1633336"/>
            <a:ext cx="1740959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base register (PTBR)</a:t>
            </a:r>
          </a:p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(CR3 in x86)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70345" y="1710296"/>
            <a:ext cx="859668" cy="2143874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Physical page table 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address for the current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m-1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1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Hit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Cache/memory sends data word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Fault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7) 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Integrating VM and Cache</a:t>
            </a:r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CPU</a:t>
            </a: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>
                <a:latin typeface="+mn-lt"/>
              </a:rPr>
              <a:t>VA: virtual address, PA: physical address, PTE: page table entry, PTEA = PTE address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 small L1 delay</a:t>
            </a:r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set-associative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/>
              <a:t>Basic Parameters</a:t>
            </a:r>
          </a:p>
          <a:p>
            <a:pPr lvl="1"/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virtual address space</a:t>
            </a:r>
            <a:endParaRPr lang="en-US" baseline="30000" dirty="0"/>
          </a:p>
          <a:p>
            <a:pPr lvl="1"/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physical address space</a:t>
            </a:r>
            <a:endParaRPr lang="en-US" baseline="30000" dirty="0"/>
          </a:p>
          <a:p>
            <a:pPr lvl="1"/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  <a:endParaRPr lang="en-US" baseline="30000" dirty="0"/>
          </a:p>
          <a:p>
            <a:r>
              <a:rPr lang="en-US" dirty="0"/>
              <a:t>Components of the virtual address (VA)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TLBI</a:t>
            </a:r>
            <a:r>
              <a:rPr lang="en-US" i="1" dirty="0">
                <a:solidFill>
                  <a:srgbClr val="FF0000"/>
                </a:solidFill>
              </a:rPr>
              <a:t>: TLB index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TLBT</a:t>
            </a:r>
            <a:r>
              <a:rPr lang="en-US" i="1" dirty="0">
                <a:solidFill>
                  <a:srgbClr val="FF0000"/>
                </a:solidFill>
              </a:rPr>
              <a:t>: TLB tag</a:t>
            </a:r>
          </a:p>
          <a:p>
            <a:pPr lvl="1"/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/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r>
              <a:rPr lang="en-US" dirty="0"/>
              <a:t>Components of the physical address (PA)</a:t>
            </a:r>
          </a:p>
          <a:p>
            <a:pPr lvl="1"/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/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0338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the TLB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/>
              <a:t>MMU uses the VPN portion of the virtual address to access the TLB: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j-lt"/>
              </a:rPr>
              <a:t>TLB tag (TLBT)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6108701" y="2908300"/>
            <a:ext cx="17700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TLB index (TLBI)</a:t>
            </a:r>
          </a:p>
        </p:txBody>
      </p:sp>
      <p:sp>
        <p:nvSpPr>
          <p:cNvPr id="6" name="Text Box 381"/>
          <p:cNvSpPr txBox="1">
            <a:spLocks noChangeArrowheads="1"/>
          </p:cNvSpPr>
          <p:nvPr/>
        </p:nvSpPr>
        <p:spPr bwMode="auto"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0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p-1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</a:t>
            </a:r>
          </a:p>
        </p:txBody>
      </p:sp>
      <p:sp>
        <p:nvSpPr>
          <p:cNvPr id="9" name="Text Box 384"/>
          <p:cNvSpPr txBox="1">
            <a:spLocks noChangeArrowheads="1"/>
          </p:cNvSpPr>
          <p:nvPr/>
        </p:nvSpPr>
        <p:spPr bwMode="auto"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n-1</a:t>
            </a: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7880351" y="29083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VPO</a:t>
            </a:r>
          </a:p>
        </p:txBody>
      </p:sp>
      <p:sp>
        <p:nvSpPr>
          <p:cNvPr id="11" name="AutoShape 386"/>
          <p:cNvSpPr>
            <a:spLocks/>
          </p:cNvSpPr>
          <p:nvPr/>
        </p:nvSpPr>
        <p:spPr bwMode="auto">
          <a:xfrm rot="5400000" flipV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>
              <a:latin typeface="+mj-lt"/>
            </a:endParaRP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j-lt"/>
              </a:rPr>
              <a:t>VPN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p+t-1</a:t>
            </a:r>
          </a:p>
        </p:txBody>
      </p:sp>
      <p:sp>
        <p:nvSpPr>
          <p:cNvPr id="14" name="Text Box 389"/>
          <p:cNvSpPr txBox="1">
            <a:spLocks noChangeArrowheads="1"/>
          </p:cNvSpPr>
          <p:nvPr/>
        </p:nvSpPr>
        <p:spPr bwMode="auto"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+mj-lt"/>
              </a:rPr>
              <a:t>p+t</a:t>
            </a:r>
            <a:endParaRPr lang="en-US" sz="16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3739782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76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2809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0969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050943" y="499413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alibri" pitchFamily="34" charset="0"/>
              </a:rPr>
              <a:t>…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35403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48336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36496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63600" y="4520968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0130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23063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1527188" y="4695837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11223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35657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48590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6750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863600" y="5559357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30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3063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223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35657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48590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36750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T-1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j-lt"/>
              </a:rPr>
              <a:t>T = 2</a:t>
            </a:r>
            <a:r>
              <a:rPr lang="en-US" sz="1800" baseline="30000" dirty="0">
                <a:latin typeface="+mj-lt"/>
              </a:rPr>
              <a:t>t</a:t>
            </a:r>
            <a:r>
              <a:rPr lang="en-US" sz="1800" dirty="0">
                <a:latin typeface="+mj-lt"/>
              </a:rPr>
              <a:t> sets</a:t>
            </a:r>
            <a:endParaRPr lang="en-US" sz="1800" baseline="30000" dirty="0">
              <a:latin typeface="+mj-lt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6121401" y="3213100"/>
            <a:ext cx="2967558" cy="1663700"/>
            <a:chOff x="6121401" y="3213100"/>
            <a:chExt cx="2967558" cy="1663700"/>
          </a:xfrm>
        </p:grpSpPr>
        <p:cxnSp>
          <p:nvCxnSpPr>
            <p:cNvPr id="136" name="Straight Connector 135"/>
            <p:cNvCxnSpPr>
              <a:stCxn id="5" idx="2"/>
            </p:cNvCxnSpPr>
            <p:nvPr/>
          </p:nvCxnSpPr>
          <p:spPr bwMode="auto">
            <a:xfrm>
              <a:off x="6993732" y="3213100"/>
              <a:ext cx="0" cy="1663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3" name="TextBox 14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j-lt"/>
                </a:rPr>
                <a:t>TLBI selects the set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28800" y="2395319"/>
            <a:ext cx="2625726" cy="2300518"/>
            <a:chOff x="1828800" y="2395319"/>
            <a:chExt cx="2625726" cy="2300518"/>
          </a:xfrm>
        </p:grpSpPr>
        <p:cxnSp>
          <p:nvCxnSpPr>
            <p:cNvPr id="145" name="Straight Connector 144"/>
            <p:cNvCxnSpPr>
              <a:stCxn id="4" idx="1"/>
            </p:cNvCxnSpPr>
            <p:nvPr/>
          </p:nvCxnSpPr>
          <p:spPr bwMode="auto">
            <a:xfrm flipH="1" flipV="1">
              <a:off x="1828800" y="3048000"/>
              <a:ext cx="2625726" cy="12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Arrow Connector 146"/>
            <p:cNvCxnSpPr>
              <a:endCxn id="117" idx="0"/>
            </p:cNvCxnSpPr>
            <p:nvPr/>
          </p:nvCxnSpPr>
          <p:spPr bwMode="auto">
            <a:xfrm>
              <a:off x="1828800" y="3048000"/>
              <a:ext cx="8283" cy="164783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8" name="TextBox 147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TLBT matches tag of line within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84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2387" y="3119439"/>
            <a:ext cx="1370013" cy="541005"/>
            <a:chOff x="2592387" y="3119439"/>
            <a:chExt cx="1370013" cy="541005"/>
          </a:xfrm>
        </p:grpSpPr>
        <p:cxnSp>
          <p:nvCxnSpPr>
            <p:cNvPr id="38" name="Straight Arrow Connector 37"/>
            <p:cNvCxnSpPr>
              <a:stCxn id="37" idx="3"/>
            </p:cNvCxnSpPr>
            <p:nvPr/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3049587" y="3354782"/>
              <a:ext cx="38700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VA</a:t>
              </a:r>
            </a:p>
          </p:txBody>
        </p:sp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5606298" y="3352800"/>
              <a:ext cx="374759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PA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58988" y="3893139"/>
            <a:ext cx="4494213" cy="1444567"/>
            <a:chOff x="2058988" y="3893139"/>
            <a:chExt cx="4494213" cy="1444567"/>
          </a:xfrm>
        </p:grpSpPr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3887787" y="4778043"/>
              <a:ext cx="53102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Data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/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6" name="Oval 21"/>
            <p:cNvSpPr>
              <a:spLocks noChangeArrowheads="1"/>
            </p:cNvSpPr>
            <p:nvPr/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</a:p>
          </p:txBody>
        </p:sp>
      </p:grp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cache/memory access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928532" y="2667000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648200" y="2311401"/>
              <a:ext cx="453755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PTE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“simple” systems like embedded 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Miss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VPN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82438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cache/memory access (the PTE)</a:t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Multi-Level Page Tables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</p:spPr>
        <p:txBody>
          <a:bodyPr/>
          <a:lstStyle/>
          <a:p>
            <a:r>
              <a:rPr lang="en-GB" dirty="0"/>
              <a:t>Suppose:</a:t>
            </a:r>
          </a:p>
          <a:p>
            <a:pPr lvl="1"/>
            <a:r>
              <a:rPr lang="en-GB" dirty="0"/>
              <a:t>4KB (2</a:t>
            </a:r>
            <a:r>
              <a:rPr lang="en-GB" baseline="30000" dirty="0"/>
              <a:t>12</a:t>
            </a:r>
            <a:r>
              <a:rPr lang="en-GB" dirty="0"/>
              <a:t>) page size, 48-bit address space, 8-byte PTE </a:t>
            </a:r>
          </a:p>
          <a:p>
            <a:endParaRPr lang="en-GB" dirty="0"/>
          </a:p>
          <a:p>
            <a:r>
              <a:rPr lang="en-GB" dirty="0"/>
              <a:t>Problem:</a:t>
            </a:r>
          </a:p>
          <a:p>
            <a:pPr lvl="1"/>
            <a:r>
              <a:rPr lang="en-GB" dirty="0"/>
              <a:t>Would need a 512 GB page table!</a:t>
            </a:r>
          </a:p>
          <a:p>
            <a:pPr lvl="2"/>
            <a:r>
              <a:rPr lang="en-GB" dirty="0"/>
              <a:t>2</a:t>
            </a:r>
            <a:r>
              <a:rPr lang="en-GB" baseline="30000" dirty="0"/>
              <a:t>48</a:t>
            </a:r>
            <a:r>
              <a:rPr lang="en-GB" dirty="0"/>
              <a:t> * 2</a:t>
            </a:r>
            <a:r>
              <a:rPr lang="en-GB" baseline="30000" dirty="0"/>
              <a:t>-12  </a:t>
            </a:r>
            <a:r>
              <a:rPr lang="en-GB" dirty="0"/>
              <a:t>* 2</a:t>
            </a:r>
            <a:r>
              <a:rPr lang="en-GB" baseline="30000" dirty="0"/>
              <a:t>3</a:t>
            </a:r>
            <a:r>
              <a:rPr lang="en-GB" dirty="0"/>
              <a:t> = 2</a:t>
            </a:r>
            <a:r>
              <a:rPr lang="en-GB" baseline="30000" dirty="0"/>
              <a:t>39</a:t>
            </a:r>
            <a:r>
              <a:rPr lang="en-GB" dirty="0"/>
              <a:t> bytes</a:t>
            </a:r>
          </a:p>
          <a:p>
            <a:endParaRPr lang="en-GB" dirty="0"/>
          </a:p>
          <a:p>
            <a:r>
              <a:rPr lang="en-GB" dirty="0"/>
              <a:t>Common solution: Multi-level page table</a:t>
            </a:r>
          </a:p>
          <a:p>
            <a:r>
              <a:rPr lang="en-GB" dirty="0"/>
              <a:t>Example: 2-level page table</a:t>
            </a:r>
          </a:p>
          <a:p>
            <a:pPr lvl="1"/>
            <a:r>
              <a:rPr lang="en-GB" dirty="0"/>
              <a:t>Level 1 table: each PTE points to a page table (always memory resident)</a:t>
            </a:r>
          </a:p>
          <a:p>
            <a:pPr lvl="1"/>
            <a:r>
              <a:rPr lang="en-GB" dirty="0"/>
              <a:t>Level 2 table: each PTE points to a page </a:t>
            </a:r>
            <a:br>
              <a:rPr lang="en-GB" dirty="0"/>
            </a:br>
            <a:r>
              <a:rPr lang="en-GB" dirty="0"/>
              <a:t>(paged in and out like any other data)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243743" y="2719927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 rot="16200000">
              <a:off x="8261381" y="4527581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072543" y="1333500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874934" y="1990208"/>
              <a:ext cx="1295400" cy="14509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874934" y="3361808"/>
              <a:ext cx="1295400" cy="2317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7027334" y="4423845"/>
              <a:ext cx="1143000" cy="463550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333067" y="35157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333067" y="36681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333067" y="43539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572490" y="3820595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05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64 bit addresses, 8KB pages, 8-byte PTEs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with a 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+mn-lt"/>
              </a:rPr>
              <a:t>Page table </a:t>
            </a:r>
            <a:br>
              <a:rPr lang="en-US" sz="1600" dirty="0">
                <a:solidFill>
                  <a:srgbClr val="000000"/>
                </a:solidFill>
                <a:latin typeface="+mn-lt"/>
              </a:rPr>
            </a:br>
            <a:r>
              <a:rPr lang="en-US" sz="1600" dirty="0">
                <a:solidFill>
                  <a:srgbClr val="000000"/>
                </a:solidFill>
                <a:latin typeface="+mn-lt"/>
              </a:rPr>
              <a:t>base register</a:t>
            </a:r>
          </a:p>
          <a:p>
            <a:pPr lvl="0" algn="ctr"/>
            <a:r>
              <a:rPr lang="en-US" sz="1600" dirty="0">
                <a:solidFill>
                  <a:srgbClr val="000000"/>
                </a:solidFill>
                <a:latin typeface="+mn-lt"/>
              </a:rPr>
              <a:t>(PTBR)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>
            <a:off x="939800" y="2552424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2915" y="2692986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47077" y="26929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11527" y="26548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2915" y="5101809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47077" y="5101809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34004" y="5098634"/>
            <a:ext cx="51809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143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826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14800" y="3371562"/>
            <a:ext cx="11020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the Level 1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48236" y="3362037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2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53311" y="3352512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k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2071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view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  <a:endParaRPr lang="en-GB" dirty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System </a:t>
            </a:r>
            <a:r>
              <a:rPr lang="en-GB" dirty="0"/>
              <a:t>v</a:t>
            </a:r>
            <a:r>
              <a:rPr lang="en-GB" dirty="0">
                <a:effectLst/>
              </a:rPr>
              <a:t>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Implemented via combination of hardware &amp; software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MMU, TLB, exception handling mechanisms part of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handlers, TLB management performed in software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servers, laptops, and smart phones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>
                <a:solidFill>
                  <a:srgbClr val="990000"/>
                </a:solidFill>
              </a:rPr>
              <a:t>Linear address space: </a:t>
            </a:r>
            <a:r>
              <a:rPr lang="en-US" sz="2000" b="0" dirty="0"/>
              <a:t>Ordered set of contiguous non-negative integer addresses:</a:t>
            </a:r>
            <a:br>
              <a:rPr lang="en-US" sz="2000" b="0" dirty="0"/>
            </a:br>
            <a:r>
              <a:rPr lang="en-US" sz="2000" b="0" dirty="0"/>
              <a:t>		{0, 1, 2, 3 … 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Virtual address space: </a:t>
            </a:r>
            <a:r>
              <a:rPr lang="en-US" sz="2000" b="0" dirty="0"/>
              <a:t>Set of N = 2</a:t>
            </a:r>
            <a:r>
              <a:rPr lang="en-US" sz="2000" b="0" baseline="30000" dirty="0"/>
              <a:t>n</a:t>
            </a:r>
            <a:r>
              <a:rPr lang="en-US" sz="2000" b="0" dirty="0"/>
              <a:t> virtual addresses</a:t>
            </a:r>
            <a:br>
              <a:rPr lang="en-US" sz="2000" b="0" dirty="0"/>
            </a:br>
            <a:r>
              <a:rPr lang="en-US" sz="2000" b="0" dirty="0"/>
              <a:t>		{0, 1, 2, 3, …, N-1}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/>
              <a:t>Set of M = 2</a:t>
            </a:r>
            <a:r>
              <a:rPr lang="en-US" sz="2000" b="0" baseline="30000" dirty="0"/>
              <a:t>m</a:t>
            </a:r>
            <a:r>
              <a:rPr lang="en-US" sz="2000" b="0" dirty="0"/>
              <a:t> physical addresses</a:t>
            </a:r>
            <a:br>
              <a:rPr lang="en-US" sz="2000" b="0" dirty="0"/>
            </a:br>
            <a:r>
              <a:rPr lang="en-US" sz="2000" b="0" dirty="0"/>
              <a:t>		{0, 1, 2, 3, …, M-1}</a:t>
            </a:r>
          </a:p>
          <a:p>
            <a:pPr marL="0" indent="0">
              <a:buNone/>
            </a:pPr>
            <a:endParaRPr lang="en-US" sz="20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Uses main </a:t>
            </a:r>
            <a:r>
              <a:rPr lang="en-GB" dirty="0"/>
              <a:t>memory efficiently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DRAM as a cache for parts of a virtual address space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Simplifies memory 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the same uniform linear 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Isolates 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User program cannot access privileged kernel information and code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/>
              <a:t>VM as a tool for caching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dirty="0"/>
              <a:t>Conceptually,</a:t>
            </a:r>
            <a:r>
              <a:rPr lang="en-US" i="1" dirty="0">
                <a:solidFill>
                  <a:srgbClr val="990000"/>
                </a:solidFill>
              </a:rPr>
              <a:t> virtual memory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is an array of N contiguous bytes stored on disk. </a:t>
            </a:r>
          </a:p>
          <a:p>
            <a:r>
              <a:rPr lang="en-US" dirty="0"/>
              <a:t>The contents of the array on disk are cached in </a:t>
            </a:r>
            <a:r>
              <a:rPr lang="en-US" i="1" dirty="0">
                <a:solidFill>
                  <a:srgbClr val="990000"/>
                </a:solidFill>
              </a:rPr>
              <a:t>physical memory</a:t>
            </a:r>
            <a:r>
              <a:rPr lang="en-US" dirty="0"/>
              <a:t> (</a:t>
            </a:r>
            <a:r>
              <a:rPr lang="en-US" i="1" dirty="0">
                <a:solidFill>
                  <a:srgbClr val="990000"/>
                </a:solidFill>
              </a:rPr>
              <a:t>DRAM cache</a:t>
            </a:r>
            <a:r>
              <a:rPr lang="en-US" dirty="0"/>
              <a:t>)</a:t>
            </a:r>
          </a:p>
          <a:p>
            <a:pPr lvl="1"/>
            <a:r>
              <a:rPr lang="en-GB" dirty="0"/>
              <a:t>These cache blocks are called </a:t>
            </a:r>
            <a:r>
              <a:rPr lang="en-GB" i="1" dirty="0"/>
              <a:t>pages </a:t>
            </a:r>
            <a:r>
              <a:rPr lang="en-GB" dirty="0"/>
              <a:t>(size is P = 2</a:t>
            </a:r>
            <a:r>
              <a:rPr lang="en-GB" baseline="30000" dirty="0"/>
              <a:t>p</a:t>
            </a:r>
            <a:r>
              <a:rPr lang="en-GB" dirty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N-1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M-1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(VPs)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19980</TotalTime>
  <Words>3288</Words>
  <Application>Microsoft Office PowerPoint</Application>
  <PresentationFormat>On-screen Show (4:3)</PresentationFormat>
  <Paragraphs>1010</Paragraphs>
  <Slides>44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Arial</vt:lpstr>
      <vt:lpstr>Arial Narrow</vt:lpstr>
      <vt:lpstr>Calibri</vt:lpstr>
      <vt:lpstr>Courier</vt:lpstr>
      <vt:lpstr>Courier New</vt:lpstr>
      <vt:lpstr>Times New Roman</vt:lpstr>
      <vt:lpstr>Wingdings</vt:lpstr>
      <vt:lpstr>Wingdings 2</vt:lpstr>
      <vt:lpstr>template2007</vt:lpstr>
      <vt:lpstr>Virtual Memory: Concepts  15-213/14-513/15-513: Introduction to Computer Systems 15th Lecture, October 21, 2021</vt:lpstr>
      <vt:lpstr>Hmmm, How Does This Work?!  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Enabling Data Structure: Page Table</vt:lpstr>
      <vt:lpstr>Page Hit</vt:lpstr>
      <vt:lpstr>Page Fault</vt:lpstr>
      <vt:lpstr>Triggering a Page Fault</vt:lpstr>
      <vt:lpstr>Handling Page Fault</vt:lpstr>
      <vt:lpstr>Handling Page Fault</vt:lpstr>
      <vt:lpstr>Handling Page Fault</vt:lpstr>
      <vt:lpstr>Handling Page Fault</vt:lpstr>
      <vt:lpstr>Completing page fault</vt:lpstr>
      <vt:lpstr>Allocating Pages</vt:lpstr>
      <vt:lpstr>Locality to the Rescue Again!</vt:lpstr>
      <vt:lpstr>Today  </vt:lpstr>
      <vt:lpstr>PowerPoint Presentation</vt:lpstr>
      <vt:lpstr>VM as a Tool for Memory Management</vt:lpstr>
      <vt:lpstr>Simplifying Linking and Loading</vt:lpstr>
      <vt:lpstr>Today  </vt:lpstr>
      <vt:lpstr>VM as a Tool for Memory Protection</vt:lpstr>
      <vt:lpstr>Quiz Time!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Summary of Address Translation Symbols</vt:lpstr>
      <vt:lpstr>Accessing the TLB</vt:lpstr>
      <vt:lpstr>TLB Hit</vt:lpstr>
      <vt:lpstr>TLB Miss</vt:lpstr>
      <vt:lpstr>Multi-Level Page Tables</vt:lpstr>
      <vt:lpstr>A Two-Level Page Table Hierarchy</vt:lpstr>
      <vt:lpstr>Translating with a k-level Page Table</vt:lpstr>
      <vt:lpstr>Summary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David Varodayan</cp:lastModifiedBy>
  <cp:revision>610</cp:revision>
  <cp:lastPrinted>2019-10-21T18:08:37Z</cp:lastPrinted>
  <dcterms:created xsi:type="dcterms:W3CDTF">2011-01-05T23:17:11Z</dcterms:created>
  <dcterms:modified xsi:type="dcterms:W3CDTF">2021-10-18T16:23:31Z</dcterms:modified>
</cp:coreProperties>
</file>