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62"/>
  </p:notesMasterIdLst>
  <p:handoutMasterIdLst>
    <p:handoutMasterId r:id="rId63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436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  <p:sldId id="1523" r:id="rId44"/>
    <p:sldId id="1448" r:id="rId45"/>
    <p:sldId id="1445" r:id="rId46"/>
    <p:sldId id="1505" r:id="rId47"/>
    <p:sldId id="1506" r:id="rId48"/>
    <p:sldId id="1507" r:id="rId49"/>
    <p:sldId id="1508" r:id="rId50"/>
    <p:sldId id="1509" r:id="rId51"/>
    <p:sldId id="1510" r:id="rId52"/>
    <p:sldId id="1511" r:id="rId53"/>
    <p:sldId id="1512" r:id="rId54"/>
    <p:sldId id="1513" r:id="rId55"/>
    <p:sldId id="1514" r:id="rId56"/>
    <p:sldId id="1515" r:id="rId57"/>
    <p:sldId id="1516" r:id="rId58"/>
    <p:sldId id="1495" r:id="rId59"/>
    <p:sldId id="1525" r:id="rId60"/>
    <p:sldId id="1524" r:id="rId61"/>
  </p:sldIdLst>
  <p:sldSz cx="9144000" cy="6858000" type="screen4x3"/>
  <p:notesSz cx="7302500" cy="9586913"/>
  <p:custDataLst>
    <p:tags r:id="rId6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93" d="100"/>
          <a:sy n="93" d="100"/>
        </p:scale>
        <p:origin x="738" y="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ags" Target="tags/tag1.xml"/><Relationship Id="rId69" Type="http://schemas.microsoft.com/office/2016/11/relationships/changesInfo" Target="changesInfos/changesInfo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6BC9BD61-126B-4150-993C-F6D0D6DCD30D}"/>
    <pc:docChg chg="undo modSld">
      <pc:chgData name="Phil Gibbons" userId="f619c6e5d38ed7a7" providerId="LiveId" clId="{6BC9BD61-126B-4150-993C-F6D0D6DCD30D}" dt="2019-10-16T18:44:02.731" v="25" actId="14100"/>
      <pc:docMkLst>
        <pc:docMk/>
      </pc:docMkLst>
      <pc:sldChg chg="modSp">
        <pc:chgData name="Phil Gibbons" userId="f619c6e5d38ed7a7" providerId="LiveId" clId="{6BC9BD61-126B-4150-993C-F6D0D6DCD30D}" dt="2019-10-16T18:44:02.731" v="25" actId="14100"/>
        <pc:sldMkLst>
          <pc:docMk/>
          <pc:sldMk cId="0" sldId="1446"/>
        </pc:sldMkLst>
        <pc:spChg chg="mod">
          <ac:chgData name="Phil Gibbons" userId="f619c6e5d38ed7a7" providerId="LiveId" clId="{6BC9BD61-126B-4150-993C-F6D0D6DCD30D}" dt="2019-10-16T18:40:50.286" v="0" actId="14100"/>
          <ac:spMkLst>
            <pc:docMk/>
            <pc:sldMk cId="0" sldId="1446"/>
            <ac:spMk id="24582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1:26.177" v="6" actId="1076"/>
          <ac:spMkLst>
            <pc:docMk/>
            <pc:sldMk cId="0" sldId="1446"/>
            <ac:spMk id="24583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4:02.731" v="25" actId="14100"/>
          <ac:spMkLst>
            <pc:docMk/>
            <pc:sldMk cId="0" sldId="1446"/>
            <ac:spMk id="2458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14.550" v="11" actId="14100"/>
          <ac:spMkLst>
            <pc:docMk/>
            <pc:sldMk cId="0" sldId="1446"/>
            <ac:spMk id="24604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40.289" v="16" actId="1076"/>
          <ac:spMkLst>
            <pc:docMk/>
            <pc:sldMk cId="0" sldId="1446"/>
            <ac:spMk id="24605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42.457" v="24" actId="14100"/>
          <ac:spMkLst>
            <pc:docMk/>
            <pc:sldMk cId="0" sldId="1446"/>
            <ac:spMk id="2460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2:56.848" v="17" actId="14100"/>
          <ac:spMkLst>
            <pc:docMk/>
            <pc:sldMk cId="0" sldId="1446"/>
            <ac:spMk id="24626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05.457" v="19" actId="14100"/>
          <ac:spMkLst>
            <pc:docMk/>
            <pc:sldMk cId="0" sldId="1446"/>
            <ac:spMk id="24627" creationId="{00000000-0000-0000-0000-000000000000}"/>
          </ac:spMkLst>
        </pc:spChg>
        <pc:spChg chg="mod">
          <ac:chgData name="Phil Gibbons" userId="f619c6e5d38ed7a7" providerId="LiveId" clId="{6BC9BD61-126B-4150-993C-F6D0D6DCD30D}" dt="2019-10-16T18:43:30.874" v="23" actId="14100"/>
          <ac:spMkLst>
            <pc:docMk/>
            <pc:sldMk cId="0" sldId="1446"/>
            <ac:spMk id="24628" creationId="{00000000-0000-0000-0000-000000000000}"/>
          </ac:spMkLst>
        </pc:spChg>
        <pc:grpChg chg="mod">
          <ac:chgData name="Phil Gibbons" userId="f619c6e5d38ed7a7" providerId="LiveId" clId="{6BC9BD61-126B-4150-993C-F6D0D6DCD30D}" dt="2019-10-16T18:42:29.686" v="14" actId="1076"/>
          <ac:grpSpMkLst>
            <pc:docMk/>
            <pc:sldMk cId="0" sldId="1446"/>
            <ac:grpSpMk id="78" creationId="{00000000-0000-0000-0000-00000000000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00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87473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25816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718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4154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383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92588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61891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64350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7960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11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2680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9239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6" y="724519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22" tIns="47311" rIns="94622" bIns="47311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13727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97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3900"/>
            <a:ext cx="4778375" cy="3582988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219" y="4555725"/>
            <a:ext cx="5356062" cy="4313140"/>
          </a:xfrm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024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25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19,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 because 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 has its own free list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Often have separate classes for each small size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For larger sizes: One class for each size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𝒊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153" t="-1208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7021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an array of free lists, each one for some size class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allocate a block of size </a:t>
            </a:r>
            <a:r>
              <a:rPr lang="en-GB" i="1" dirty="0"/>
              <a:t>n</a:t>
            </a:r>
            <a:r>
              <a:rPr lang="en-GB" dirty="0"/>
              <a:t>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Search appropriate free list for block of size </a:t>
            </a:r>
            <a:r>
              <a:rPr lang="en-GB" i="1" dirty="0"/>
              <a:t>m &gt; n </a:t>
            </a:r>
            <a:r>
              <a:rPr lang="en-GB" dirty="0"/>
              <a:t>(i.e., first fit)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appropriate block is found: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 block and place fragment on appropriate list </a:t>
            </a:r>
          </a:p>
          <a:p>
            <a:pPr lvl="2">
              <a:lnSpc>
                <a:spcPct val="9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found, try next larger class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Repeat until block is found</a:t>
            </a:r>
          </a:p>
          <a:p>
            <a:pPr lvl="1">
              <a:lnSpc>
                <a:spcPct val="9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no block is found: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Request additional heap memory from OS (using </a:t>
            </a:r>
            <a:r>
              <a:rPr lang="en-GB" b="1" dirty="0" err="1">
                <a:latin typeface="Courier New" pitchFamily="49" charset="0"/>
              </a:rPr>
              <a:t>sbrk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block of </a:t>
            </a:r>
            <a:r>
              <a:rPr lang="en-GB" i="1" dirty="0"/>
              <a:t>n</a:t>
            </a:r>
            <a:r>
              <a:rPr lang="en-GB" dirty="0"/>
              <a:t> bytes from this new memory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 remainder as a single free block in appropriate size class.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>
                <a:hlinkClick r:id="rId3"/>
              </a:rPr>
              <a:t>https://canvas.cmu.edu/courses/24383/quizzes/67225</a:t>
            </a:r>
            <a:r>
              <a:rPr lang="en-US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0957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764146" cy="16949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 err="1">
                <a:latin typeface="Courier New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%d</a:t>
            </a:r>
            <a:r>
              <a:rPr lang="ru-RU" sz="2000" dirty="0"/>
              <a:t>"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1643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73063"/>
            <a:ext cx="8001000" cy="76993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449897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garbage collector” for C programs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memory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pointers can point to the middle of a block</a:t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mark header, need to find the beginning of the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binary tree 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2162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28867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25908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29114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2162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2162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ata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eft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ight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ize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Left:</a:t>
            </a:r>
            <a:r>
              <a:rPr lang="en-US" sz="1800" b="0" dirty="0">
                <a:latin typeface="Calibri" pitchFamily="34" charset="0"/>
              </a:rPr>
              <a:t> smaller addresses</a:t>
            </a:r>
          </a:p>
          <a:p>
            <a:r>
              <a:rPr lang="en-US" sz="1800" dirty="0">
                <a:latin typeface="Calibri" pitchFamily="34" charset="0"/>
              </a:rPr>
              <a:t>Right:</a:t>
            </a:r>
            <a:r>
              <a:rPr lang="en-US" sz="1800" b="0" dirty="0">
                <a:latin typeface="Calibri" pitchFamily="34" charset="0"/>
              </a:rPr>
              <a:t> larger addresses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2B81B0-2CCE-45AA-8957-642236833C70}"/>
              </a:ext>
            </a:extLst>
          </p:cNvPr>
          <p:cNvSpPr txBox="1"/>
          <p:nvPr/>
        </p:nvSpPr>
        <p:spPr>
          <a:xfrm>
            <a:off x="6115519" y="2819400"/>
            <a:ext cx="297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Assumes </a:t>
            </a:r>
            <a:r>
              <a:rPr lang="en-US" sz="1800" b="0" dirty="0" err="1">
                <a:latin typeface="Calibri" pitchFamily="34" charset="0"/>
              </a:rPr>
              <a:t>ptr</a:t>
            </a:r>
            <a:r>
              <a:rPr lang="en-US" sz="1800" b="0" dirty="0">
                <a:latin typeface="Calibri" pitchFamily="34" charset="0"/>
              </a:rPr>
              <a:t> in middle can be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used to reach anywhere in</a:t>
            </a:r>
            <a:br>
              <a:rPr lang="en-US" sz="1800" b="0" dirty="0">
                <a:latin typeface="Calibri" pitchFamily="34" charset="0"/>
              </a:rPr>
            </a:br>
            <a:r>
              <a:rPr lang="en-US" sz="1800" b="0" dirty="0">
                <a:latin typeface="Calibri" pitchFamily="34" charset="0"/>
              </a:rPr>
              <a:t>the block, but no other block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  <p:bldP spid="25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84582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Assumptions For a Simple Implementation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74750"/>
            <a:ext cx="8701087" cy="5378450"/>
          </a:xfrm>
          <a:ln/>
        </p:spPr>
        <p:txBody>
          <a:bodyPr/>
          <a:lstStyle/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Application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new(n)</a:t>
            </a:r>
            <a:r>
              <a:rPr lang="en-GB" b="1" dirty="0"/>
              <a:t>:  </a:t>
            </a:r>
            <a:r>
              <a:rPr lang="en-GB" dirty="0"/>
              <a:t>returns pointer to new block with all locations cleared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read(</a:t>
            </a:r>
            <a:r>
              <a:rPr lang="en-GB" b="1" dirty="0" err="1">
                <a:latin typeface="Courier New" pitchFamily="49" charset="0"/>
              </a:rPr>
              <a:t>b,i</a:t>
            </a:r>
            <a:r>
              <a:rPr lang="en-GB" b="1" dirty="0">
                <a:latin typeface="Courier New" pitchFamily="49" charset="0"/>
              </a:rPr>
              <a:t>):</a:t>
            </a:r>
            <a:r>
              <a:rPr lang="en-GB" b="1" dirty="0"/>
              <a:t> </a:t>
            </a:r>
            <a:r>
              <a:rPr lang="en-GB" dirty="0"/>
              <a:t>read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  <a:r>
              <a:rPr lang="en-GB" dirty="0"/>
              <a:t> into register</a:t>
            </a:r>
          </a:p>
          <a:p>
            <a:pPr marL="568325" lvl="1" indent="-279400">
              <a:lnSpc>
                <a:spcPct val="100000"/>
              </a:lnSpc>
              <a:buClr>
                <a:srgbClr val="000000"/>
              </a:buClr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</a:rPr>
              <a:t>write(</a:t>
            </a:r>
            <a:r>
              <a:rPr lang="en-GB" b="1" dirty="0" err="1">
                <a:latin typeface="Courier New" pitchFamily="49" charset="0"/>
              </a:rPr>
              <a:t>b,i,v</a:t>
            </a:r>
            <a:r>
              <a:rPr lang="en-GB" b="1" dirty="0">
                <a:latin typeface="Courier New" pitchFamily="49" charset="0"/>
              </a:rPr>
              <a:t>): </a:t>
            </a:r>
            <a:r>
              <a:rPr lang="en-GB" dirty="0"/>
              <a:t>write </a:t>
            </a:r>
            <a:r>
              <a:rPr lang="en-GB" b="1" dirty="0">
                <a:latin typeface="Courier New" pitchFamily="49" charset="0"/>
              </a:rPr>
              <a:t>v</a:t>
            </a:r>
            <a:r>
              <a:rPr lang="en-GB" dirty="0"/>
              <a:t> into location </a:t>
            </a:r>
            <a:r>
              <a:rPr lang="en-GB" b="1" dirty="0" err="1">
                <a:latin typeface="Courier New" pitchFamily="49" charset="0"/>
              </a:rPr>
              <a:t>i</a:t>
            </a:r>
            <a:r>
              <a:rPr lang="en-GB" dirty="0"/>
              <a:t> of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0" indent="0">
              <a:lnSpc>
                <a:spcPct val="95000"/>
              </a:lnSpc>
              <a:spcBef>
                <a:spcPts val="1125"/>
              </a:spcBef>
              <a:buSzPct val="100000"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sz="1800" dirty="0">
              <a:solidFill>
                <a:srgbClr val="000066"/>
              </a:solidFill>
            </a:endParaRPr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Each block will have a header word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addressed as </a:t>
            </a:r>
            <a:r>
              <a:rPr lang="en-GB" b="1" dirty="0">
                <a:latin typeface="Courier New" pitchFamily="49" charset="0"/>
              </a:rPr>
              <a:t>b[-1]</a:t>
            </a:r>
            <a:r>
              <a:rPr lang="en-GB" dirty="0"/>
              <a:t>, for a block </a:t>
            </a:r>
            <a:r>
              <a:rPr lang="en-GB" b="1" dirty="0">
                <a:latin typeface="Courier New" pitchFamily="49" charset="0"/>
              </a:rPr>
              <a:t>b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Used for different purposes in different collectors</a:t>
            </a:r>
          </a:p>
          <a:p>
            <a:pPr marL="431800" lvl="1" indent="-215900">
              <a:lnSpc>
                <a:spcPct val="100000"/>
              </a:lnSpc>
              <a:buSzPct val="75000"/>
              <a:buFont typeface="Wingdings" charset="2"/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  <a:p>
            <a:pPr marL="288925" indent="-288925">
              <a:lnSpc>
                <a:spcPct val="95000"/>
              </a:lnSpc>
              <a:tabLst>
                <a:tab pos="288925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Instructions used by the Garbage Collector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solidFill>
                  <a:srgbClr val="990000"/>
                </a:solidFill>
                <a:latin typeface="Courier New" pitchFamily="49" charset="0"/>
              </a:rPr>
              <a:t>is_ptr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(p):</a:t>
            </a:r>
            <a:r>
              <a:rPr lang="en-GB" dirty="0">
                <a:solidFill>
                  <a:srgbClr val="990000"/>
                </a:solidFill>
              </a:rPr>
              <a:t> determines whether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dirty="0">
                <a:solidFill>
                  <a:srgbClr val="990000"/>
                </a:solidFill>
              </a:rPr>
              <a:t> is a pointer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length(b</a:t>
            </a:r>
            <a:r>
              <a:rPr lang="en-GB" b="1" dirty="0">
                <a:solidFill>
                  <a:srgbClr val="990000"/>
                </a:solidFill>
              </a:rPr>
              <a:t>):  </a:t>
            </a:r>
            <a:r>
              <a:rPr lang="en-GB" dirty="0">
                <a:solidFill>
                  <a:srgbClr val="990000"/>
                </a:solidFill>
              </a:rPr>
              <a:t>returns the length of block </a:t>
            </a:r>
            <a:r>
              <a:rPr lang="en-GB" b="1" dirty="0">
                <a:solidFill>
                  <a:srgbClr val="990000"/>
                </a:solidFill>
                <a:latin typeface="Courier New" pitchFamily="49" charset="0"/>
              </a:rPr>
              <a:t>b</a:t>
            </a:r>
            <a:r>
              <a:rPr lang="en-GB" dirty="0">
                <a:solidFill>
                  <a:srgbClr val="990000"/>
                </a:solidFill>
              </a:rPr>
              <a:t>, not including the header</a:t>
            </a:r>
          </a:p>
          <a:p>
            <a:pPr marL="568325" lvl="1" indent="-279400">
              <a:lnSpc>
                <a:spcPct val="100000"/>
              </a:lnSpc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>
                <a:latin typeface="Courier New" pitchFamily="49" charset="0"/>
              </a:rPr>
              <a:t>get_roots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:  </a:t>
            </a:r>
            <a:r>
              <a:rPr lang="en-GB" dirty="0"/>
              <a:t>returns all the roots</a:t>
            </a:r>
          </a:p>
        </p:txBody>
      </p:sp>
    </p:spTree>
    <p:extLst>
      <p:ext uri="{BB962C8B-B14F-4D97-AF65-F5344CB8AC3E}">
        <p14:creationId xmlns:p14="http://schemas.microsoft.com/office/powerpoint/2010/main" val="17872181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1828800"/>
            <a:ext cx="4572000" cy="1524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6852140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133600"/>
            <a:ext cx="4572000" cy="13716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529928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362200"/>
            <a:ext cx="4572000" cy="1143000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4479025"/>
      </p:ext>
    </p:extLst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945375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recursively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4419600" y="2625458"/>
            <a:ext cx="4572000" cy="879742"/>
          </a:xfrm>
          <a:prstGeom prst="rect">
            <a:avLst/>
          </a:prstGeom>
          <a:solidFill>
            <a:srgbClr val="F6F5BD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1200697"/>
      </p:ext>
    </p:extLst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64754225"/>
      </p:ext>
    </p:extLst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</p:spTree>
    <p:extLst>
      <p:ext uri="{BB962C8B-B14F-4D97-AF65-F5344CB8AC3E}">
        <p14:creationId xmlns:p14="http://schemas.microsoft.com/office/powerpoint/2010/main" val="346696787"/>
      </p:ext>
    </p:extLst>
  </p:cSld>
  <p:clrMapOvr>
    <a:masterClrMapping/>
  </p:clrMapOvr>
  <p:transition spd="med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</a:t>
            </a:r>
            <a:b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48832534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521063326"/>
      </p:ext>
    </p:extLst>
  </p:cSld>
  <p:clrMapOvr>
    <a:masterClrMapping/>
  </p:clrMapOvr>
  <p:transition spd="med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507704970"/>
      </p:ext>
    </p:extLst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079178119"/>
      </p:ext>
    </p:extLst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15836355"/>
      </p:ext>
    </p:extLst>
  </p:cSld>
  <p:clrMapOvr>
    <a:masterClrMapping/>
  </p:clrMapOvr>
  <p:transition spd="med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48048" y="490152"/>
            <a:ext cx="67818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Pseudocode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98625" y="1593316"/>
            <a:ext cx="8575081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not pointer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return;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if already marked -&gt; do nothing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(p);      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++)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for each word in p’s block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]);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make recursive call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		</a:t>
            </a:r>
            <a:endParaRPr lang="en-GB" sz="1600" dirty="0">
              <a:solidFill>
                <a:srgbClr val="99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2123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81000" y="39465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98626" y="4337050"/>
            <a:ext cx="8575080" cy="2064284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while (p &lt; end) {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for entire heap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	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did we reach this block?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();	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so just clear mark bit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(p))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never reached: is it allocated?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   free(p);		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 yes -&gt; its garbage, free 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  p += length(p+1);      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//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next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1289837011"/>
      </p:ext>
    </p:extLst>
  </p:cSld>
  <p:clrMapOvr>
    <a:masterClrMapping/>
  </p:clrMapOvr>
  <p:transition spd="med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480131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solidFill>
                  <a:srgbClr val="0070C0"/>
                </a:solidFill>
                <a:latin typeface="+mn-lt"/>
              </a:rPr>
              <a:t>p is an array[13] of pointer to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p</a:t>
            </a:r>
            <a:r>
              <a:rPr lang="en-US" sz="1800" b="0" dirty="0">
                <a:solidFill>
                  <a:srgbClr val="0070C0"/>
                </a:solidFill>
                <a:latin typeface="+mn-lt"/>
              </a:rPr>
              <a:t> is a pointer to an array[13] of </a:t>
            </a:r>
            <a:r>
              <a:rPr lang="en-US" sz="1800" b="0" dirty="0" err="1">
                <a:solidFill>
                  <a:srgbClr val="0070C0"/>
                </a:solidFill>
                <a:latin typeface="+mn-lt"/>
              </a:rPr>
              <a:t>int</a:t>
            </a:r>
            <a:endParaRPr lang="en-US" sz="1800" b="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function returning a pointer to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f</a:t>
            </a:r>
            <a:r>
              <a:rPr lang="en-US" sz="1800" b="0" dirty="0">
                <a:solidFill>
                  <a:srgbClr val="C00000"/>
                </a:solidFill>
                <a:latin typeface="+mn-lt"/>
              </a:rPr>
              <a:t> is a pointer to a function returning </a:t>
            </a:r>
            <a:r>
              <a:rPr lang="en-US" sz="1800" b="0" dirty="0" err="1">
                <a:solidFill>
                  <a:srgbClr val="C00000"/>
                </a:solidFill>
                <a:latin typeface="+mn-lt"/>
              </a:rPr>
              <a:t>int</a:t>
            </a:r>
            <a:endParaRPr lang="en-US" sz="1800" b="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70501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40253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1988" grpId="0" autoUpdateAnimBg="0"/>
      <p:bldP spid="681989" grpId="0" autoUpdateAnimBg="0"/>
      <p:bldP spid="681990" grpId="0" autoUpdateAnimBg="0"/>
      <p:bldP spid="681991" grpId="0" autoUpdateAnimBg="0"/>
      <p:bldP spid="681992" grpId="0" autoUpdateAnimBg="0"/>
      <p:bldP spid="681993" grpId="0" autoUpdateAnimBg="0"/>
      <p:bldP spid="681994" grpId="0" autoUpdateAnimBg="0"/>
      <p:bldP spid="681996" grpId="0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17513"/>
            <a:ext cx="7924800" cy="573087"/>
          </a:xfrm>
        </p:spPr>
        <p:txBody>
          <a:bodyPr/>
          <a:lstStyle/>
          <a:p>
            <a:pPr eaLnBrk="1" hangingPunct="1"/>
            <a:r>
              <a:rPr lang="en-US" dirty="0"/>
              <a:t>C Pointer Declarations: Test Yourself!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2971800" cy="53553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*p[13]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*(p[13])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**</a:t>
            </a:r>
            <a:r>
              <a:rPr lang="en-US" sz="1800" dirty="0" err="1">
                <a:latin typeface="Courier New" charset="0"/>
              </a:rPr>
              <a:t>p</a:t>
            </a:r>
            <a:r>
              <a:rPr lang="en-US" sz="1800" dirty="0">
                <a:latin typeface="Courier New" charset="0"/>
              </a:rPr>
              <a:t>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(*p)[13]		</a:t>
            </a:r>
            <a:endParaRPr lang="en-US" sz="1800" dirty="0"/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()	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</a:t>
            </a:r>
            <a:r>
              <a:rPr lang="en-US" sz="1800" dirty="0" err="1">
                <a:latin typeface="Courier New" charset="0"/>
              </a:rPr>
              <a:t>f</a:t>
            </a:r>
            <a:r>
              <a:rPr lang="en-US" sz="1800" dirty="0">
                <a:latin typeface="Courier New" charset="0"/>
              </a:rPr>
              <a:t>)()		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(*(*x[3])())[5]</a:t>
            </a: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endParaRPr lang="en-US" sz="1800" dirty="0">
              <a:latin typeface="Courier New" charset="0"/>
            </a:endParaRPr>
          </a:p>
          <a:p>
            <a:pPr algn="l">
              <a:lnSpc>
                <a:spcPct val="100000"/>
              </a:lnSpc>
            </a:pPr>
            <a:r>
              <a:rPr lang="en-US" sz="1800" dirty="0" err="1">
                <a:latin typeface="Courier New" charset="0"/>
              </a:rPr>
              <a:t>int</a:t>
            </a:r>
            <a:r>
              <a:rPr lang="en-US" sz="1800" dirty="0">
                <a:latin typeface="Courier New" charset="0"/>
              </a:rPr>
              <a:t> (*(*f())[13])()	</a:t>
            </a:r>
          </a:p>
          <a:p>
            <a:pPr algn="l">
              <a:lnSpc>
                <a:spcPct val="100000"/>
              </a:lnSpc>
            </a:pPr>
            <a:endParaRPr lang="en-US" sz="1800" dirty="0"/>
          </a:p>
        </p:txBody>
      </p:sp>
      <p:sp>
        <p:nvSpPr>
          <p:cNvPr id="681988" name="Text Box 4"/>
          <p:cNvSpPr txBox="1">
            <a:spLocks noChangeArrowheads="1"/>
          </p:cNvSpPr>
          <p:nvPr/>
        </p:nvSpPr>
        <p:spPr bwMode="auto">
          <a:xfrm>
            <a:off x="3733800" y="1143000"/>
            <a:ext cx="1902023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89" name="Text Box 5"/>
          <p:cNvSpPr txBox="1">
            <a:spLocks noChangeArrowheads="1"/>
          </p:cNvSpPr>
          <p:nvPr/>
        </p:nvSpPr>
        <p:spPr bwMode="auto">
          <a:xfrm>
            <a:off x="3733800" y="1676400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an array[13] of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0" name="Text Box 6"/>
          <p:cNvSpPr txBox="1">
            <a:spLocks noChangeArrowheads="1"/>
          </p:cNvSpPr>
          <p:nvPr/>
        </p:nvSpPr>
        <p:spPr bwMode="auto">
          <a:xfrm>
            <a:off x="3733800" y="2224088"/>
            <a:ext cx="3203386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an array[13] of pointer to int</a:t>
            </a:r>
          </a:p>
        </p:txBody>
      </p:sp>
      <p:sp>
        <p:nvSpPr>
          <p:cNvPr id="681991" name="Text Box 7"/>
          <p:cNvSpPr txBox="1">
            <a:spLocks noChangeArrowheads="1"/>
          </p:cNvSpPr>
          <p:nvPr/>
        </p:nvSpPr>
        <p:spPr bwMode="auto">
          <a:xfrm>
            <a:off x="3733800" y="2757488"/>
            <a:ext cx="336625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>
                <a:latin typeface="+mn-lt"/>
              </a:rPr>
              <a:t>p is a pointer to a pointer to an int</a:t>
            </a:r>
          </a:p>
        </p:txBody>
      </p:sp>
      <p:sp>
        <p:nvSpPr>
          <p:cNvPr id="681992" name="Text Box 8"/>
          <p:cNvSpPr txBox="1">
            <a:spLocks noChangeArrowheads="1"/>
          </p:cNvSpPr>
          <p:nvPr/>
        </p:nvSpPr>
        <p:spPr bwMode="auto">
          <a:xfrm>
            <a:off x="3733800" y="3352800"/>
            <a:ext cx="3369522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p</a:t>
            </a:r>
            <a:r>
              <a:rPr lang="en-US" sz="1800" b="0" dirty="0">
                <a:latin typeface="+mn-lt"/>
              </a:rPr>
              <a:t> is a pointer to an array[13] of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3" name="Text Box 9"/>
          <p:cNvSpPr txBox="1">
            <a:spLocks noChangeArrowheads="1"/>
          </p:cNvSpPr>
          <p:nvPr/>
        </p:nvSpPr>
        <p:spPr bwMode="auto">
          <a:xfrm>
            <a:off x="3733800" y="3844925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function returning a pointer to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4" name="Text Box 10"/>
          <p:cNvSpPr txBox="1">
            <a:spLocks noChangeArrowheads="1"/>
          </p:cNvSpPr>
          <p:nvPr/>
        </p:nvSpPr>
        <p:spPr bwMode="auto">
          <a:xfrm>
            <a:off x="3733800" y="4419600"/>
            <a:ext cx="3816084" cy="3693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b="0" dirty="0" err="1">
                <a:latin typeface="+mn-lt"/>
              </a:rPr>
              <a:t>f</a:t>
            </a:r>
            <a:r>
              <a:rPr lang="en-US" sz="1800" b="0" dirty="0">
                <a:latin typeface="+mn-lt"/>
              </a:rPr>
              <a:t> is a pointer to a function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5" name="Text Box 11"/>
          <p:cNvSpPr txBox="1">
            <a:spLocks noChangeArrowheads="1"/>
          </p:cNvSpPr>
          <p:nvPr/>
        </p:nvSpPr>
        <p:spPr bwMode="auto">
          <a:xfrm>
            <a:off x="3733800" y="5761166"/>
            <a:ext cx="4140692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f is a function returning </a:t>
            </a:r>
            <a:r>
              <a:rPr lang="en-US" sz="1800" b="0" dirty="0" err="1">
                <a:latin typeface="+mn-lt"/>
              </a:rPr>
              <a:t>ptr</a:t>
            </a:r>
            <a:r>
              <a:rPr lang="en-US" sz="1800" b="0" dirty="0">
                <a:latin typeface="+mn-lt"/>
              </a:rPr>
              <a:t> to an array[13]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of pointers to functions returning </a:t>
            </a:r>
            <a:r>
              <a:rPr lang="en-US" sz="1800" b="0" dirty="0" err="1">
                <a:latin typeface="+mn-lt"/>
              </a:rPr>
              <a:t>int</a:t>
            </a:r>
            <a:endParaRPr lang="en-US" sz="1800" b="0" dirty="0">
              <a:latin typeface="+mn-lt"/>
            </a:endParaRP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3733800" y="4932362"/>
            <a:ext cx="3844149" cy="646331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</p:spPr>
        <p:txBody>
          <a:bodyPr wrap="none" lIns="45720" rIns="4572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x is an array[3] of pointers  to functions </a:t>
            </a:r>
          </a:p>
          <a:p>
            <a:pPr algn="l">
              <a:lnSpc>
                <a:spcPct val="100000"/>
              </a:lnSpc>
            </a:pPr>
            <a:r>
              <a:rPr lang="en-US" sz="1800" b="0" dirty="0">
                <a:latin typeface="+mn-lt"/>
              </a:rPr>
              <a:t>returning pointers to array[5] of </a:t>
            </a:r>
            <a:r>
              <a:rPr lang="en-US" sz="1800" b="0" dirty="0" err="1">
                <a:latin typeface="+mn-lt"/>
              </a:rPr>
              <a:t>ints</a:t>
            </a:r>
            <a:endParaRPr lang="en-US" sz="1800" b="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00800" y="6444734"/>
            <a:ext cx="2210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Sec 5.12</a:t>
            </a:r>
          </a:p>
        </p:txBody>
      </p:sp>
    </p:spTree>
    <p:extLst>
      <p:ext uri="{BB962C8B-B14F-4D97-AF65-F5344CB8AC3E}">
        <p14:creationId xmlns:p14="http://schemas.microsoft.com/office/powerpoint/2010/main" val="93583797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Parsing: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(*(*f())[13])()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0" y="1143000"/>
            <a:ext cx="3928646" cy="400110"/>
            <a:chOff x="1176754" y="1143000"/>
            <a:chExt cx="3928646" cy="400110"/>
          </a:xfrm>
        </p:grpSpPr>
        <p:sp>
          <p:nvSpPr>
            <p:cNvPr id="4" name="TextBox 3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())[13])()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766846" y="1143000"/>
              <a:ext cx="3385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79585" y="2260096"/>
            <a:ext cx="6544747" cy="707886"/>
            <a:chOff x="1176754" y="2807622"/>
            <a:chExt cx="6544747" cy="707886"/>
          </a:xfrm>
        </p:grpSpPr>
        <p:sp>
          <p:nvSpPr>
            <p:cNvPr id="8" name="TextBox 7"/>
            <p:cNvSpPr txBox="1"/>
            <p:nvPr/>
          </p:nvSpPr>
          <p:spPr>
            <a:xfrm>
              <a:off x="1176754" y="2807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[13])()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766846" y="2807622"/>
              <a:ext cx="2954655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791308" y="4300521"/>
            <a:ext cx="8083630" cy="707886"/>
            <a:chOff x="1176754" y="3569622"/>
            <a:chExt cx="8083630" cy="707886"/>
          </a:xfrm>
        </p:grpSpPr>
        <p:sp>
          <p:nvSpPr>
            <p:cNvPr id="10" name="TextBox 9"/>
            <p:cNvSpPr txBox="1"/>
            <p:nvPr/>
          </p:nvSpPr>
          <p:spPr>
            <a:xfrm>
              <a:off x="1176754" y="3569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(*f())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766846" y="3569622"/>
              <a:ext cx="4493538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73723" y="3126420"/>
            <a:ext cx="7621965" cy="1015663"/>
            <a:chOff x="1176754" y="4407822"/>
            <a:chExt cx="7621965" cy="1015663"/>
          </a:xfrm>
        </p:grpSpPr>
        <p:sp>
          <p:nvSpPr>
            <p:cNvPr id="12" name="TextBox 11"/>
            <p:cNvSpPr txBox="1"/>
            <p:nvPr/>
          </p:nvSpPr>
          <p:spPr>
            <a:xfrm>
              <a:off x="1176754" y="44078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</a:t>
              </a:r>
              <a:r>
                <a:rPr lang="en-US" sz="2000" dirty="0">
                  <a:solidFill>
                    <a:schemeClr val="bg1">
                      <a:lumMod val="65000"/>
                    </a:schemeClr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*(*f())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[13]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)()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66846" y="4407822"/>
              <a:ext cx="4031873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</a:t>
              </a:r>
            </a:p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that returns 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to an </a:t>
              </a:r>
              <a:b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array of 13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62000" y="5474622"/>
            <a:ext cx="8237518" cy="1015663"/>
            <a:chOff x="1176754" y="5474622"/>
            <a:chExt cx="8237518" cy="1015663"/>
          </a:xfrm>
        </p:grpSpPr>
        <p:sp>
          <p:nvSpPr>
            <p:cNvPr id="14" name="TextBox 13"/>
            <p:cNvSpPr txBox="1"/>
            <p:nvPr/>
          </p:nvSpPr>
          <p:spPr>
            <a:xfrm>
              <a:off x="1176754" y="5474622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lang="en-US" sz="2000" dirty="0">
                  <a:solidFill>
                    <a:schemeClr val="bg2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(*(*f())[13])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66846" y="5474622"/>
              <a:ext cx="464742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 is a function that returns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a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to an array of 13 </a:t>
              </a:r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ptrs</a:t>
              </a:r>
              <a:b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to 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functions returning an </a:t>
              </a:r>
              <a:r>
                <a:rPr lang="en-US" sz="2000" dirty="0" err="1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endPara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62000" y="1701548"/>
            <a:ext cx="6083082" cy="400110"/>
            <a:chOff x="1176754" y="1143000"/>
            <a:chExt cx="6083082" cy="400110"/>
          </a:xfrm>
        </p:grpSpPr>
        <p:sp>
          <p:nvSpPr>
            <p:cNvPr id="22" name="TextBox 21"/>
            <p:cNvSpPr txBox="1"/>
            <p:nvPr/>
          </p:nvSpPr>
          <p:spPr>
            <a:xfrm>
              <a:off x="1176754" y="1143000"/>
              <a:ext cx="31085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int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(*(*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f()</a:t>
              </a:r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)[13])()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66846" y="1143000"/>
              <a:ext cx="24929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  <a:r>
                <a:rPr lang="en-US" sz="2000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 is a function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78626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5986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3812" y="3657600"/>
            <a:ext cx="1373187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15578</TotalTime>
  <Words>4799</Words>
  <Application>Microsoft Office PowerPoint</Application>
  <PresentationFormat>On-screen Show (4:3)</PresentationFormat>
  <Paragraphs>789</Paragraphs>
  <Slides>57</Slides>
  <Notes>54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57</vt:i4>
      </vt:variant>
    </vt:vector>
  </HeadingPairs>
  <TitlesOfParts>
    <vt:vector size="70" baseType="lpstr">
      <vt:lpstr>Arial</vt:lpstr>
      <vt:lpstr>Arial Narrow</vt:lpstr>
      <vt:lpstr>Calibri</vt:lpstr>
      <vt:lpstr>Cambria Math</vt:lpstr>
      <vt:lpstr>Courier New</vt:lpstr>
      <vt:lpstr>Helvetica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15-213/14-513/15-513: Introduction to Computer Systems 14th Lecture, October 19, 2021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 Time!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  <vt:lpstr>Supplemental slides</vt:lpstr>
      <vt:lpstr>Conservative Mark &amp; Sweep in C</vt:lpstr>
      <vt:lpstr>Assumptions For a Simple Implementation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Mark and Sweep Pseudocode</vt:lpstr>
      <vt:lpstr>C Pointer Declarations: Test Yourself!</vt:lpstr>
      <vt:lpstr>C Pointer Declarations: Test Yourself!</vt:lpstr>
      <vt:lpstr>Parsing:  int (*(*f())[13])()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729</cp:revision>
  <cp:lastPrinted>2016-11-01T18:34:42Z</cp:lastPrinted>
  <dcterms:created xsi:type="dcterms:W3CDTF">2012-11-01T14:52:42Z</dcterms:created>
  <dcterms:modified xsi:type="dcterms:W3CDTF">2021-10-18T16:22:42Z</dcterms:modified>
</cp:coreProperties>
</file>