
<file path=[Content_Types].xml><?xml version="1.0" encoding="utf-8"?>
<Types xmlns="http://schemas.openxmlformats.org/package/2006/content-types">
  <Default Extension="gif" ContentType="image/gi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theme/theme5.xml" ContentType="application/vnd.openxmlformats-officedocument.theme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49" r:id="rId2"/>
    <p:sldMasterId id="2147483650" r:id="rId3"/>
    <p:sldMasterId id="2147483652" r:id="rId4"/>
    <p:sldMasterId id="2147483710" r:id="rId5"/>
    <p:sldMasterId id="2147483724" r:id="rId6"/>
  </p:sldMasterIdLst>
  <p:notesMasterIdLst>
    <p:notesMasterId r:id="rId81"/>
  </p:notesMasterIdLst>
  <p:sldIdLst>
    <p:sldId id="542" r:id="rId7"/>
    <p:sldId id="344" r:id="rId8"/>
    <p:sldId id="734" r:id="rId9"/>
    <p:sldId id="735" r:id="rId10"/>
    <p:sldId id="588" r:id="rId11"/>
    <p:sldId id="592" r:id="rId12"/>
    <p:sldId id="736" r:id="rId13"/>
    <p:sldId id="589" r:id="rId14"/>
    <p:sldId id="685" r:id="rId15"/>
    <p:sldId id="686" r:id="rId16"/>
    <p:sldId id="591" r:id="rId17"/>
    <p:sldId id="593" r:id="rId18"/>
    <p:sldId id="737" r:id="rId19"/>
    <p:sldId id="687" r:id="rId20"/>
    <p:sldId id="594" r:id="rId21"/>
    <p:sldId id="390" r:id="rId22"/>
    <p:sldId id="386" r:id="rId23"/>
    <p:sldId id="732" r:id="rId24"/>
    <p:sldId id="670" r:id="rId25"/>
    <p:sldId id="733" r:id="rId26"/>
    <p:sldId id="694" r:id="rId27"/>
    <p:sldId id="738" r:id="rId28"/>
    <p:sldId id="739" r:id="rId29"/>
    <p:sldId id="740" r:id="rId30"/>
    <p:sldId id="284" r:id="rId31"/>
    <p:sldId id="285" r:id="rId32"/>
    <p:sldId id="374" r:id="rId33"/>
    <p:sldId id="375" r:id="rId34"/>
    <p:sldId id="373" r:id="rId35"/>
    <p:sldId id="376" r:id="rId36"/>
    <p:sldId id="286" r:id="rId37"/>
    <p:sldId id="287" r:id="rId38"/>
    <p:sldId id="288" r:id="rId39"/>
    <p:sldId id="691" r:id="rId40"/>
    <p:sldId id="364" r:id="rId41"/>
    <p:sldId id="289" r:id="rId42"/>
    <p:sldId id="377" r:id="rId43"/>
    <p:sldId id="350" r:id="rId44"/>
    <p:sldId id="293" r:id="rId45"/>
    <p:sldId id="295" r:id="rId46"/>
    <p:sldId id="366" r:id="rId47"/>
    <p:sldId id="301" r:id="rId48"/>
    <p:sldId id="332" r:id="rId49"/>
    <p:sldId id="302" r:id="rId50"/>
    <p:sldId id="304" r:id="rId51"/>
    <p:sldId id="351" r:id="rId52"/>
    <p:sldId id="306" r:id="rId53"/>
    <p:sldId id="309" r:id="rId54"/>
    <p:sldId id="307" r:id="rId55"/>
    <p:sldId id="310" r:id="rId56"/>
    <p:sldId id="312" r:id="rId57"/>
    <p:sldId id="368" r:id="rId58"/>
    <p:sldId id="367" r:id="rId59"/>
    <p:sldId id="369" r:id="rId60"/>
    <p:sldId id="336" r:id="rId61"/>
    <p:sldId id="338" r:id="rId62"/>
    <p:sldId id="370" r:id="rId63"/>
    <p:sldId id="339" r:id="rId64"/>
    <p:sldId id="365" r:id="rId65"/>
    <p:sldId id="352" r:id="rId66"/>
    <p:sldId id="353" r:id="rId67"/>
    <p:sldId id="354" r:id="rId68"/>
    <p:sldId id="355" r:id="rId69"/>
    <p:sldId id="356" r:id="rId70"/>
    <p:sldId id="357" r:id="rId71"/>
    <p:sldId id="358" r:id="rId72"/>
    <p:sldId id="359" r:id="rId73"/>
    <p:sldId id="360" r:id="rId74"/>
    <p:sldId id="361" r:id="rId75"/>
    <p:sldId id="371" r:id="rId76"/>
    <p:sldId id="324" r:id="rId77"/>
    <p:sldId id="380" r:id="rId78"/>
    <p:sldId id="381" r:id="rId79"/>
    <p:sldId id="382" r:id="rId8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1pPr>
    <a:lvl2pPr marL="4572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2pPr>
    <a:lvl3pPr marL="9144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3pPr>
    <a:lvl4pPr marL="13716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4pPr>
    <a:lvl5pPr marL="1828800" algn="ctr" rtl="0" fontAlgn="base">
      <a:spcBef>
        <a:spcPct val="0"/>
      </a:spcBef>
      <a:spcAft>
        <a:spcPct val="0"/>
      </a:spcAft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5pPr>
    <a:lvl6pPr marL="22860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6pPr>
    <a:lvl7pPr marL="27432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7pPr>
    <a:lvl8pPr marL="32004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8pPr>
    <a:lvl9pPr marL="3657600" algn="l" defTabSz="914400" rtl="0" eaLnBrk="1" latinLnBrk="0" hangingPunct="1">
      <a:defRPr sz="4200" kern="1200">
        <a:solidFill>
          <a:srgbClr val="000000"/>
        </a:solidFill>
        <a:latin typeface="Gill Sans" charset="0"/>
        <a:ea typeface="ヒラギノ角ゴ ProN W3" charset="0"/>
        <a:cs typeface="ヒラギノ角ゴ ProN W3" charset="0"/>
        <a:sym typeface="Gill Sans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663300"/>
    <a:srgbClr val="008000"/>
    <a:srgbClr val="CCFFCC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E60FFED-7A52-4215-9DCD-832C164D1326}" v="3" dt="2019-09-12T03:16:03.75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50" autoAdjust="0"/>
  </p:normalViewPr>
  <p:slideViewPr>
    <p:cSldViewPr snapToGrid="0">
      <p:cViewPr varScale="1">
        <p:scale>
          <a:sx n="110" d="100"/>
          <a:sy n="110" d="100"/>
        </p:scale>
        <p:origin x="798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19" d="100"/>
        <a:sy n="119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0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47" Type="http://schemas.openxmlformats.org/officeDocument/2006/relationships/slide" Target="slides/slide41.xml"/><Relationship Id="rId63" Type="http://schemas.openxmlformats.org/officeDocument/2006/relationships/slide" Target="slides/slide57.xml"/><Relationship Id="rId68" Type="http://schemas.openxmlformats.org/officeDocument/2006/relationships/slide" Target="slides/slide62.xml"/><Relationship Id="rId84" Type="http://schemas.openxmlformats.org/officeDocument/2006/relationships/theme" Target="theme/theme1.xml"/><Relationship Id="rId16" Type="http://schemas.openxmlformats.org/officeDocument/2006/relationships/slide" Target="slides/slide10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37" Type="http://schemas.openxmlformats.org/officeDocument/2006/relationships/slide" Target="slides/slide31.xml"/><Relationship Id="rId53" Type="http://schemas.openxmlformats.org/officeDocument/2006/relationships/slide" Target="slides/slide47.xml"/><Relationship Id="rId58" Type="http://schemas.openxmlformats.org/officeDocument/2006/relationships/slide" Target="slides/slide52.xml"/><Relationship Id="rId74" Type="http://schemas.openxmlformats.org/officeDocument/2006/relationships/slide" Target="slides/slide68.xml"/><Relationship Id="rId79" Type="http://schemas.openxmlformats.org/officeDocument/2006/relationships/slide" Target="slides/slide73.xml"/><Relationship Id="rId5" Type="http://schemas.openxmlformats.org/officeDocument/2006/relationships/slideMaster" Target="slideMasters/slideMaster5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slide" Target="slides/slide21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43" Type="http://schemas.openxmlformats.org/officeDocument/2006/relationships/slide" Target="slides/slide37.xml"/><Relationship Id="rId48" Type="http://schemas.openxmlformats.org/officeDocument/2006/relationships/slide" Target="slides/slide42.xml"/><Relationship Id="rId56" Type="http://schemas.openxmlformats.org/officeDocument/2006/relationships/slide" Target="slides/slide50.xml"/><Relationship Id="rId64" Type="http://schemas.openxmlformats.org/officeDocument/2006/relationships/slide" Target="slides/slide58.xml"/><Relationship Id="rId69" Type="http://schemas.openxmlformats.org/officeDocument/2006/relationships/slide" Target="slides/slide63.xml"/><Relationship Id="rId77" Type="http://schemas.openxmlformats.org/officeDocument/2006/relationships/slide" Target="slides/slide7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80" Type="http://schemas.openxmlformats.org/officeDocument/2006/relationships/slide" Target="slides/slide74.xml"/><Relationship Id="rId85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33" Type="http://schemas.openxmlformats.org/officeDocument/2006/relationships/slide" Target="slides/slide27.xml"/><Relationship Id="rId38" Type="http://schemas.openxmlformats.org/officeDocument/2006/relationships/slide" Target="slides/slide32.xml"/><Relationship Id="rId46" Type="http://schemas.openxmlformats.org/officeDocument/2006/relationships/slide" Target="slides/slide40.xml"/><Relationship Id="rId59" Type="http://schemas.openxmlformats.org/officeDocument/2006/relationships/slide" Target="slides/slide53.xml"/><Relationship Id="rId67" Type="http://schemas.openxmlformats.org/officeDocument/2006/relationships/slide" Target="slides/slide61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54" Type="http://schemas.openxmlformats.org/officeDocument/2006/relationships/slide" Target="slides/slide48.xml"/><Relationship Id="rId62" Type="http://schemas.openxmlformats.org/officeDocument/2006/relationships/slide" Target="slides/slide56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83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36" Type="http://schemas.openxmlformats.org/officeDocument/2006/relationships/slide" Target="slides/slide30.xml"/><Relationship Id="rId49" Type="http://schemas.openxmlformats.org/officeDocument/2006/relationships/slide" Target="slides/slide43.xml"/><Relationship Id="rId57" Type="http://schemas.openxmlformats.org/officeDocument/2006/relationships/slide" Target="slides/slide5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44" Type="http://schemas.openxmlformats.org/officeDocument/2006/relationships/slide" Target="slides/slide38.xml"/><Relationship Id="rId52" Type="http://schemas.openxmlformats.org/officeDocument/2006/relationships/slide" Target="slides/slide46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81" Type="http://schemas.openxmlformats.org/officeDocument/2006/relationships/notesMaster" Target="notesMasters/notesMaster1.xml"/><Relationship Id="rId86" Type="http://schemas.microsoft.com/office/2016/11/relationships/changesInfo" Target="changesInfos/changesInfo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microsoft.com/office/2015/10/relationships/revisionInfo" Target="revisionInfo.xml"/><Relationship Id="rId61" Type="http://schemas.openxmlformats.org/officeDocument/2006/relationships/slide" Target="slides/slide55.xml"/><Relationship Id="rId82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C7D0C2B6-7565-43D2-B787-207FE35F8927}"/>
    <pc:docChg chg="undo custSel addSld delSld modSld sldOrd">
      <pc:chgData name="Phil Gibbons" userId="f619c6e5d38ed7a7" providerId="LiveId" clId="{C7D0C2B6-7565-43D2-B787-207FE35F8927}" dt="2018-09-13T02:49:26.937" v="508"/>
      <pc:docMkLst>
        <pc:docMk/>
      </pc:docMkLst>
      <pc:sldChg chg="modSp">
        <pc:chgData name="Phil Gibbons" userId="f619c6e5d38ed7a7" providerId="LiveId" clId="{C7D0C2B6-7565-43D2-B787-207FE35F8927}" dt="2018-09-12T16:49:39.932" v="54" actId="20577"/>
        <pc:sldMkLst>
          <pc:docMk/>
          <pc:sldMk cId="0" sldId="286"/>
        </pc:sldMkLst>
        <pc:spChg chg="mod">
          <ac:chgData name="Phil Gibbons" userId="f619c6e5d38ed7a7" providerId="LiveId" clId="{C7D0C2B6-7565-43D2-B787-207FE35F8927}" dt="2018-09-12T16:49:39.932" v="54" actId="20577"/>
          <ac:spMkLst>
            <pc:docMk/>
            <pc:sldMk cId="0" sldId="286"/>
            <ac:spMk id="35844" creationId="{00000000-0000-0000-0000-000000000000}"/>
          </ac:spMkLst>
        </pc:spChg>
      </pc:sldChg>
      <pc:sldChg chg="modSp">
        <pc:chgData name="Phil Gibbons" userId="f619c6e5d38ed7a7" providerId="LiveId" clId="{C7D0C2B6-7565-43D2-B787-207FE35F8927}" dt="2018-09-13T02:19:48.327" v="416" actId="20577"/>
        <pc:sldMkLst>
          <pc:docMk/>
          <pc:sldMk cId="0" sldId="288"/>
        </pc:sldMkLst>
        <pc:spChg chg="mod">
          <ac:chgData name="Phil Gibbons" userId="f619c6e5d38ed7a7" providerId="LiveId" clId="{C7D0C2B6-7565-43D2-B787-207FE35F8927}" dt="2018-09-13T01:23:29.337" v="187" actId="20577"/>
          <ac:spMkLst>
            <pc:docMk/>
            <pc:sldMk cId="0" sldId="288"/>
            <ac:spMk id="37891" creationId="{00000000-0000-0000-0000-000000000000}"/>
          </ac:spMkLst>
        </pc:spChg>
        <pc:spChg chg="mod">
          <ac:chgData name="Phil Gibbons" userId="f619c6e5d38ed7a7" providerId="LiveId" clId="{C7D0C2B6-7565-43D2-B787-207FE35F8927}" dt="2018-09-13T01:27:32.801" v="270"/>
          <ac:spMkLst>
            <pc:docMk/>
            <pc:sldMk cId="0" sldId="288"/>
            <ac:spMk id="37892" creationId="{00000000-0000-0000-0000-000000000000}"/>
          </ac:spMkLst>
        </pc:spChg>
        <pc:graphicFrameChg chg="modGraphic">
          <ac:chgData name="Phil Gibbons" userId="f619c6e5d38ed7a7" providerId="LiveId" clId="{C7D0C2B6-7565-43D2-B787-207FE35F8927}" dt="2018-09-13T02:19:48.327" v="416" actId="20577"/>
          <ac:graphicFrameMkLst>
            <pc:docMk/>
            <pc:sldMk cId="0" sldId="288"/>
            <ac:graphicFrameMk id="37893" creationId="{00000000-0000-0000-0000-000000000000}"/>
          </ac:graphicFrameMkLst>
        </pc:graphicFrameChg>
      </pc:sldChg>
      <pc:sldChg chg="modSp">
        <pc:chgData name="Phil Gibbons" userId="f619c6e5d38ed7a7" providerId="LiveId" clId="{C7D0C2B6-7565-43D2-B787-207FE35F8927}" dt="2018-09-13T02:14:45.515" v="364" actId="20577"/>
        <pc:sldMkLst>
          <pc:docMk/>
          <pc:sldMk cId="0" sldId="289"/>
        </pc:sldMkLst>
        <pc:spChg chg="mod">
          <ac:chgData name="Phil Gibbons" userId="f619c6e5d38ed7a7" providerId="LiveId" clId="{C7D0C2B6-7565-43D2-B787-207FE35F8927}" dt="2018-09-13T02:14:45.515" v="364" actId="20577"/>
          <ac:spMkLst>
            <pc:docMk/>
            <pc:sldMk cId="0" sldId="289"/>
            <ac:spMk id="38920" creationId="{00000000-0000-0000-0000-000000000000}"/>
          </ac:spMkLst>
        </pc:spChg>
      </pc:sldChg>
      <pc:sldChg chg="modSp">
        <pc:chgData name="Phil Gibbons" userId="f619c6e5d38ed7a7" providerId="LiveId" clId="{C7D0C2B6-7565-43D2-B787-207FE35F8927}" dt="2018-09-13T02:20:58.140" v="426" actId="20577"/>
        <pc:sldMkLst>
          <pc:docMk/>
          <pc:sldMk cId="0" sldId="293"/>
        </pc:sldMkLst>
        <pc:spChg chg="mod">
          <ac:chgData name="Phil Gibbons" userId="f619c6e5d38ed7a7" providerId="LiveId" clId="{C7D0C2B6-7565-43D2-B787-207FE35F8927}" dt="2018-09-13T02:16:02.139" v="404" actId="20577"/>
          <ac:spMkLst>
            <pc:docMk/>
            <pc:sldMk cId="0" sldId="293"/>
            <ac:spMk id="40964" creationId="{00000000-0000-0000-0000-000000000000}"/>
          </ac:spMkLst>
        </pc:spChg>
        <pc:graphicFrameChg chg="mod modGraphic">
          <ac:chgData name="Phil Gibbons" userId="f619c6e5d38ed7a7" providerId="LiveId" clId="{C7D0C2B6-7565-43D2-B787-207FE35F8927}" dt="2018-09-13T02:20:58.140" v="426" actId="20577"/>
          <ac:graphicFrameMkLst>
            <pc:docMk/>
            <pc:sldMk cId="0" sldId="293"/>
            <ac:graphicFrameMk id="40965" creationId="{00000000-0000-0000-0000-000000000000}"/>
          </ac:graphicFrameMkLst>
        </pc:graphicFrameChg>
      </pc:sldChg>
      <pc:sldChg chg="delSp modSp">
        <pc:chgData name="Phil Gibbons" userId="f619c6e5d38ed7a7" providerId="LiveId" clId="{C7D0C2B6-7565-43D2-B787-207FE35F8927}" dt="2018-09-11T17:15:31.758" v="4" actId="20577"/>
        <pc:sldMkLst>
          <pc:docMk/>
          <pc:sldMk cId="0" sldId="317"/>
        </pc:sldMkLst>
        <pc:spChg chg="mod">
          <ac:chgData name="Phil Gibbons" userId="f619c6e5d38ed7a7" providerId="LiveId" clId="{C7D0C2B6-7565-43D2-B787-207FE35F8927}" dt="2018-09-11T17:15:31.758" v="4" actId="20577"/>
          <ac:spMkLst>
            <pc:docMk/>
            <pc:sldMk cId="0" sldId="317"/>
            <ac:spMk id="7" creationId="{00000000-0000-0000-0000-000000000000}"/>
          </ac:spMkLst>
        </pc:spChg>
        <pc:spChg chg="del">
          <ac:chgData name="Phil Gibbons" userId="f619c6e5d38ed7a7" providerId="LiveId" clId="{C7D0C2B6-7565-43D2-B787-207FE35F8927}" dt="2018-09-11T17:15:23.022" v="0" actId="478"/>
          <ac:spMkLst>
            <pc:docMk/>
            <pc:sldMk cId="0" sldId="317"/>
            <ac:spMk id="11" creationId="{00000000-0000-0000-0000-000000000000}"/>
          </ac:spMkLst>
        </pc:spChg>
      </pc:sldChg>
      <pc:sldChg chg="modAnim">
        <pc:chgData name="Phil Gibbons" userId="f619c6e5d38ed7a7" providerId="LiveId" clId="{C7D0C2B6-7565-43D2-B787-207FE35F8927}" dt="2018-09-13T02:49:26.937" v="508"/>
        <pc:sldMkLst>
          <pc:docMk/>
          <pc:sldMk cId="0" sldId="339"/>
        </pc:sldMkLst>
      </pc:sldChg>
      <pc:sldChg chg="addSp modSp modAnim">
        <pc:chgData name="Phil Gibbons" userId="f619c6e5d38ed7a7" providerId="LiveId" clId="{C7D0C2B6-7565-43D2-B787-207FE35F8927}" dt="2018-09-12T16:41:30.657" v="12"/>
        <pc:sldMkLst>
          <pc:docMk/>
          <pc:sldMk cId="3956624597" sldId="373"/>
        </pc:sldMkLst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2" creationId="{D30D5466-50A8-4989-9386-DC017859BEE4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3" creationId="{731DC4EE-8735-4997-94FD-D35E79343EAE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5" creationId="{44F29907-ABF2-47FC-9B0D-CA56A7C80696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6" creationId="{9CF7245C-E525-4050-A737-48F4CC9C89FD}"/>
          </ac:spMkLst>
        </pc:spChg>
        <pc:spChg chg="mod">
          <ac:chgData name="Phil Gibbons" userId="f619c6e5d38ed7a7" providerId="LiveId" clId="{C7D0C2B6-7565-43D2-B787-207FE35F8927}" dt="2018-09-12T16:40:37.287" v="7" actId="164"/>
          <ac:spMkLst>
            <pc:docMk/>
            <pc:sldMk cId="3956624597" sldId="373"/>
            <ac:spMk id="17" creationId="{EF8844C9-CD86-4390-BFD5-A309109CB972}"/>
          </ac:spMkLst>
        </pc:spChg>
        <pc:grpChg chg="add mod">
          <ac:chgData name="Phil Gibbons" userId="f619c6e5d38ed7a7" providerId="LiveId" clId="{C7D0C2B6-7565-43D2-B787-207FE35F8927}" dt="2018-09-12T16:40:37.287" v="7" actId="164"/>
          <ac:grpSpMkLst>
            <pc:docMk/>
            <pc:sldMk cId="3956624597" sldId="373"/>
            <ac:grpSpMk id="6" creationId="{D0E0DA0B-E262-4B93-BC72-478B7D664DE0}"/>
          </ac:grpSpMkLst>
        </pc:grpChg>
        <pc:cxnChg chg="mod">
          <ac:chgData name="Phil Gibbons" userId="f619c6e5d38ed7a7" providerId="LiveId" clId="{C7D0C2B6-7565-43D2-B787-207FE35F8927}" dt="2018-09-12T16:40:37.287" v="7" actId="164"/>
          <ac:cxnSpMkLst>
            <pc:docMk/>
            <pc:sldMk cId="3956624597" sldId="373"/>
            <ac:cxnSpMk id="14" creationId="{B9B6EC14-41AB-4CE4-8B87-A455B036572C}"/>
          </ac:cxnSpMkLst>
        </pc:cxnChg>
      </pc:sldChg>
      <pc:sldChg chg="ord">
        <pc:chgData name="Phil Gibbons" userId="f619c6e5d38ed7a7" providerId="LiveId" clId="{C7D0C2B6-7565-43D2-B787-207FE35F8927}" dt="2018-09-12T16:42:32.546" v="13"/>
        <pc:sldMkLst>
          <pc:docMk/>
          <pc:sldMk cId="2617675255" sldId="374"/>
        </pc:sldMkLst>
      </pc:sldChg>
      <pc:sldChg chg="ord">
        <pc:chgData name="Phil Gibbons" userId="f619c6e5d38ed7a7" providerId="LiveId" clId="{C7D0C2B6-7565-43D2-B787-207FE35F8927}" dt="2018-09-12T16:42:51.738" v="14"/>
        <pc:sldMkLst>
          <pc:docMk/>
          <pc:sldMk cId="1761925241" sldId="375"/>
        </pc:sldMkLst>
      </pc:sldChg>
      <pc:sldChg chg="addSp modSp">
        <pc:chgData name="Phil Gibbons" userId="f619c6e5d38ed7a7" providerId="LiveId" clId="{C7D0C2B6-7565-43D2-B787-207FE35F8927}" dt="2018-09-12T16:48:16.636" v="51" actId="1076"/>
        <pc:sldMkLst>
          <pc:docMk/>
          <pc:sldMk cId="2169896559" sldId="376"/>
        </pc:sldMkLst>
        <pc:spChg chg="mod">
          <ac:chgData name="Phil Gibbons" userId="f619c6e5d38ed7a7" providerId="LiveId" clId="{C7D0C2B6-7565-43D2-B787-207FE35F8927}" dt="2018-09-12T16:48:16.636" v="51" actId="1076"/>
          <ac:spMkLst>
            <pc:docMk/>
            <pc:sldMk cId="2169896559" sldId="376"/>
            <ac:spMk id="3" creationId="{00000000-0000-0000-0000-000000000000}"/>
          </ac:spMkLst>
        </pc:spChg>
        <pc:spChg chg="add mod">
          <ac:chgData name="Phil Gibbons" userId="f619c6e5d38ed7a7" providerId="LiveId" clId="{C7D0C2B6-7565-43D2-B787-207FE35F8927}" dt="2018-09-12T16:47:23.560" v="47" actId="207"/>
          <ac:spMkLst>
            <pc:docMk/>
            <pc:sldMk cId="2169896559" sldId="376"/>
            <ac:spMk id="6" creationId="{50ADC978-E23E-45E9-9440-AF4F4112FF37}"/>
          </ac:spMkLst>
        </pc:spChg>
        <pc:spChg chg="add mod">
          <ac:chgData name="Phil Gibbons" userId="f619c6e5d38ed7a7" providerId="LiveId" clId="{C7D0C2B6-7565-43D2-B787-207FE35F8927}" dt="2018-09-12T16:47:33.269" v="48" actId="207"/>
          <ac:spMkLst>
            <pc:docMk/>
            <pc:sldMk cId="2169896559" sldId="376"/>
            <ac:spMk id="8" creationId="{199149B9-331C-4B41-A02A-CDEF4445FDBF}"/>
          </ac:spMkLst>
        </pc:spChg>
        <pc:spChg chg="mod">
          <ac:chgData name="Phil Gibbons" userId="f619c6e5d38ed7a7" providerId="LiveId" clId="{C7D0C2B6-7565-43D2-B787-207FE35F8927}" dt="2018-09-12T16:46:58.283" v="46" actId="1076"/>
          <ac:spMkLst>
            <pc:docMk/>
            <pc:sldMk cId="2169896559" sldId="376"/>
            <ac:spMk id="11" creationId="{E98C8604-892E-419B-8066-C67DDC2BAC57}"/>
          </ac:spMkLst>
        </pc:spChg>
        <pc:spChg chg="add mod">
          <ac:chgData name="Phil Gibbons" userId="f619c6e5d38ed7a7" providerId="LiveId" clId="{C7D0C2B6-7565-43D2-B787-207FE35F8927}" dt="2018-09-12T16:47:33.269" v="48" actId="207"/>
          <ac:spMkLst>
            <pc:docMk/>
            <pc:sldMk cId="2169896559" sldId="376"/>
            <ac:spMk id="12" creationId="{C8B75FF6-8E19-47EA-A027-26D1AA874DAB}"/>
          </ac:spMkLst>
        </pc:spChg>
        <pc:spChg chg="add mod">
          <ac:chgData name="Phil Gibbons" userId="f619c6e5d38ed7a7" providerId="LiveId" clId="{C7D0C2B6-7565-43D2-B787-207FE35F8927}" dt="2018-09-12T16:47:33.269" v="48" actId="207"/>
          <ac:spMkLst>
            <pc:docMk/>
            <pc:sldMk cId="2169896559" sldId="376"/>
            <ac:spMk id="13" creationId="{01507D66-F25F-4722-A85C-4B1F2BC14D00}"/>
          </ac:spMkLst>
        </pc:spChg>
      </pc:sldChg>
      <pc:sldChg chg="modSp">
        <pc:chgData name="Phil Gibbons" userId="f619c6e5d38ed7a7" providerId="LiveId" clId="{C7D0C2B6-7565-43D2-B787-207FE35F8927}" dt="2018-09-13T02:14:39.577" v="362" actId="20577"/>
        <pc:sldMkLst>
          <pc:docMk/>
          <pc:sldMk cId="2104756754" sldId="377"/>
        </pc:sldMkLst>
        <pc:spChg chg="mod">
          <ac:chgData name="Phil Gibbons" userId="f619c6e5d38ed7a7" providerId="LiveId" clId="{C7D0C2B6-7565-43D2-B787-207FE35F8927}" dt="2018-09-13T02:14:39.577" v="362" actId="20577"/>
          <ac:spMkLst>
            <pc:docMk/>
            <pc:sldMk cId="2104756754" sldId="377"/>
            <ac:spMk id="38920" creationId="{00000000-0000-0000-0000-000000000000}"/>
          </ac:spMkLst>
        </pc:spChg>
      </pc:sldChg>
      <pc:sldChg chg="addSp delSp modSp delAnim modAnim">
        <pc:chgData name="Phil Gibbons" userId="f619c6e5d38ed7a7" providerId="LiveId" clId="{C7D0C2B6-7565-43D2-B787-207FE35F8927}" dt="2018-09-13T02:40:23.778" v="496"/>
        <pc:sldMkLst>
          <pc:docMk/>
          <pc:sldMk cId="2936282635" sldId="388"/>
        </pc:sldMkLst>
        <pc:spChg chg="mod">
          <ac:chgData name="Phil Gibbons" userId="f619c6e5d38ed7a7" providerId="LiveId" clId="{C7D0C2B6-7565-43D2-B787-207FE35F8927}" dt="2018-09-13T02:32:26.911" v="470" actId="14100"/>
          <ac:spMkLst>
            <pc:docMk/>
            <pc:sldMk cId="2936282635" sldId="388"/>
            <ac:spMk id="16" creationId="{BD99AC71-04ED-48BA-8FA4-CADD6F5DCD8F}"/>
          </ac:spMkLst>
        </pc:spChg>
        <pc:graphicFrameChg chg="add del mod modGraphic">
          <ac:chgData name="Phil Gibbons" userId="f619c6e5d38ed7a7" providerId="LiveId" clId="{C7D0C2B6-7565-43D2-B787-207FE35F8927}" dt="2018-09-13T02:35:56.422" v="472" actId="478"/>
          <ac:graphicFrameMkLst>
            <pc:docMk/>
            <pc:sldMk cId="2936282635" sldId="388"/>
            <ac:graphicFrameMk id="17" creationId="{B59D9D5B-562B-40DD-A6A0-0C6FAD99CA85}"/>
          </ac:graphicFrameMkLst>
        </pc:graphicFrameChg>
        <pc:graphicFrameChg chg="add mod modGraphic">
          <ac:chgData name="Phil Gibbons" userId="f619c6e5d38ed7a7" providerId="LiveId" clId="{C7D0C2B6-7565-43D2-B787-207FE35F8927}" dt="2018-09-13T02:38:42.572" v="477" actId="14100"/>
          <ac:graphicFrameMkLst>
            <pc:docMk/>
            <pc:sldMk cId="2936282635" sldId="388"/>
            <ac:graphicFrameMk id="21" creationId="{B03E327D-1EA0-4E7C-BE79-05D35B2B5123}"/>
          </ac:graphicFrameMkLst>
        </pc:graphicFrameChg>
        <pc:graphicFrameChg chg="add del">
          <ac:chgData name="Phil Gibbons" userId="f619c6e5d38ed7a7" providerId="LiveId" clId="{C7D0C2B6-7565-43D2-B787-207FE35F8927}" dt="2018-09-13T02:38:56.259" v="479"/>
          <ac:graphicFrameMkLst>
            <pc:docMk/>
            <pc:sldMk cId="2936282635" sldId="388"/>
            <ac:graphicFrameMk id="22" creationId="{B7EB1012-ED3A-4086-A692-114CB5E888B2}"/>
          </ac:graphicFrameMkLst>
        </pc:graphicFrameChg>
        <pc:picChg chg="del mod">
          <ac:chgData name="Phil Gibbons" userId="f619c6e5d38ed7a7" providerId="LiveId" clId="{C7D0C2B6-7565-43D2-B787-207FE35F8927}" dt="2018-09-13T02:30:23.547" v="435" actId="478"/>
          <ac:picMkLst>
            <pc:docMk/>
            <pc:sldMk cId="2936282635" sldId="388"/>
            <ac:picMk id="2051" creationId="{00000000-0000-0000-0000-000000000000}"/>
          </ac:picMkLst>
        </pc:picChg>
      </pc:sldChg>
      <pc:sldChg chg="delSp add delAnim modAnim">
        <pc:chgData name="Phil Gibbons" userId="f619c6e5d38ed7a7" providerId="LiveId" clId="{C7D0C2B6-7565-43D2-B787-207FE35F8927}" dt="2018-09-13T02:40:00.337" v="488"/>
        <pc:sldMkLst>
          <pc:docMk/>
          <pc:sldMk cId="2809675234" sldId="395"/>
        </pc:sldMkLst>
        <pc:spChg chg="del">
          <ac:chgData name="Phil Gibbons" userId="f619c6e5d38ed7a7" providerId="LiveId" clId="{C7D0C2B6-7565-43D2-B787-207FE35F8927}" dt="2018-09-13T02:39:47.801" v="483" actId="478"/>
          <ac:spMkLst>
            <pc:docMk/>
            <pc:sldMk cId="2809675234" sldId="395"/>
            <ac:spMk id="3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49.937" v="484" actId="478"/>
          <ac:spMkLst>
            <pc:docMk/>
            <pc:sldMk cId="2809675234" sldId="395"/>
            <ac:spMk id="12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52.382" v="485" actId="478"/>
          <ac:spMkLst>
            <pc:docMk/>
            <pc:sldMk cId="2809675234" sldId="395"/>
            <ac:spMk id="13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54.305" v="486" actId="478"/>
          <ac:spMkLst>
            <pc:docMk/>
            <pc:sldMk cId="2809675234" sldId="395"/>
            <ac:spMk id="14" creationId="{00000000-0000-0000-0000-000000000000}"/>
          </ac:spMkLst>
        </pc:spChg>
        <pc:spChg chg="del">
          <ac:chgData name="Phil Gibbons" userId="f619c6e5d38ed7a7" providerId="LiveId" clId="{C7D0C2B6-7565-43D2-B787-207FE35F8927}" dt="2018-09-13T02:39:56.227" v="487" actId="478"/>
          <ac:spMkLst>
            <pc:docMk/>
            <pc:sldMk cId="2809675234" sldId="395"/>
            <ac:spMk id="15" creationId="{00000000-0000-0000-0000-000000000000}"/>
          </ac:spMkLst>
        </pc:spChg>
      </pc:sldChg>
      <pc:sldChg chg="add">
        <pc:chgData name="Phil Gibbons" userId="f619c6e5d38ed7a7" providerId="LiveId" clId="{C7D0C2B6-7565-43D2-B787-207FE35F8927}" dt="2018-09-13T02:44:23.693" v="503"/>
        <pc:sldMkLst>
          <pc:docMk/>
          <pc:sldMk cId="2745294754" sldId="396"/>
        </pc:sldMkLst>
      </pc:sldChg>
    </pc:docChg>
  </pc:docChgLst>
  <pc:docChgLst>
    <pc:chgData name="Phil Gibbons" userId="f619c6e5d38ed7a7" providerId="LiveId" clId="{D159A939-D9B2-45BE-9694-EDD40A1CA067}"/>
    <pc:docChg chg="addSld modSld">
      <pc:chgData name="Phil Gibbons" userId="f619c6e5d38ed7a7" providerId="LiveId" clId="{D159A939-D9B2-45BE-9694-EDD40A1CA067}" dt="2018-09-18T02:42:27.718" v="0"/>
      <pc:docMkLst>
        <pc:docMk/>
      </pc:docMkLst>
      <pc:sldChg chg="add">
        <pc:chgData name="Phil Gibbons" userId="f619c6e5d38ed7a7" providerId="LiveId" clId="{D159A939-D9B2-45BE-9694-EDD40A1CA067}" dt="2018-09-18T02:42:27.718" v="0"/>
        <pc:sldMkLst>
          <pc:docMk/>
          <pc:sldMk cId="1836215328" sldId="689"/>
        </pc:sldMkLst>
      </pc:sldChg>
    </pc:docChg>
  </pc:docChgLst>
  <pc:docChgLst>
    <pc:chgData name="Phil Gibbons" userId="f619c6e5d38ed7a7" providerId="LiveId" clId="{7E60FFED-7A52-4215-9DCD-832C164D1326}"/>
    <pc:docChg chg="addSld delSld modSld">
      <pc:chgData name="Phil Gibbons" userId="f619c6e5d38ed7a7" providerId="LiveId" clId="{7E60FFED-7A52-4215-9DCD-832C164D1326}" dt="2019-09-12T03:16:06.749" v="5" actId="2696"/>
      <pc:docMkLst>
        <pc:docMk/>
      </pc:docMkLst>
      <pc:sldChg chg="del">
        <pc:chgData name="Phil Gibbons" userId="f619c6e5d38ed7a7" providerId="LiveId" clId="{7E60FFED-7A52-4215-9DCD-832C164D1326}" dt="2019-09-12T03:14:43.473" v="2" actId="2696"/>
        <pc:sldMkLst>
          <pc:docMk/>
          <pc:sldMk cId="0" sldId="317"/>
        </pc:sldMkLst>
      </pc:sldChg>
      <pc:sldChg chg="del">
        <pc:chgData name="Phil Gibbons" userId="f619c6e5d38ed7a7" providerId="LiveId" clId="{7E60FFED-7A52-4215-9DCD-832C164D1326}" dt="2019-09-12T03:16:06.749" v="5" actId="2696"/>
        <pc:sldMkLst>
          <pc:docMk/>
          <pc:sldMk cId="2745294754" sldId="396"/>
        </pc:sldMkLst>
      </pc:sldChg>
      <pc:sldChg chg="add">
        <pc:chgData name="Phil Gibbons" userId="f619c6e5d38ed7a7" providerId="LiveId" clId="{7E60FFED-7A52-4215-9DCD-832C164D1326}" dt="2019-09-12T03:14:39.565" v="0"/>
        <pc:sldMkLst>
          <pc:docMk/>
          <pc:sldMk cId="0" sldId="542"/>
        </pc:sldMkLst>
      </pc:sldChg>
      <pc:sldChg chg="del">
        <pc:chgData name="Phil Gibbons" userId="f619c6e5d38ed7a7" providerId="LiveId" clId="{7E60FFED-7A52-4215-9DCD-832C164D1326}" dt="2019-09-12T03:14:41.773" v="1" actId="2696"/>
        <pc:sldMkLst>
          <pc:docMk/>
          <pc:sldMk cId="1836215328" sldId="689"/>
        </pc:sldMkLst>
      </pc:sldChg>
      <pc:sldChg chg="add">
        <pc:chgData name="Phil Gibbons" userId="f619c6e5d38ed7a7" providerId="LiveId" clId="{7E60FFED-7A52-4215-9DCD-832C164D1326}" dt="2019-09-12T03:14:39.565" v="0"/>
        <pc:sldMkLst>
          <pc:docMk/>
          <pc:sldMk cId="469508502" sldId="690"/>
        </pc:sldMkLst>
      </pc:sldChg>
      <pc:sldChg chg="add">
        <pc:chgData name="Phil Gibbons" userId="f619c6e5d38ed7a7" providerId="LiveId" clId="{7E60FFED-7A52-4215-9DCD-832C164D1326}" dt="2019-09-12T03:15:29.148" v="3"/>
        <pc:sldMkLst>
          <pc:docMk/>
          <pc:sldMk cId="3726554797" sldId="691"/>
        </pc:sldMkLst>
      </pc:sldChg>
      <pc:sldChg chg="add">
        <pc:chgData name="Phil Gibbons" userId="f619c6e5d38ed7a7" providerId="LiveId" clId="{7E60FFED-7A52-4215-9DCD-832C164D1326}" dt="2019-09-12T03:16:03.754" v="4"/>
        <pc:sldMkLst>
          <pc:docMk/>
          <pc:sldMk cId="2807807482" sldId="69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E16927-21FB-45BE-9815-9A740330FA9B}" type="datetimeFigureOut">
              <a:rPr lang="en-US" smtClean="0"/>
              <a:pPr/>
              <a:t>9/13/2021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A65B0C-B35D-4608-94F8-324A6C7A47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446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458600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083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552050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0F64717-A5A5-4C4E-9291-2F18B7410B0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170195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more often not entering loop, then skip unnecessary unconditional jump to the middle, which just evaluates to done.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13022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Can optimize away when initial condition is known.  </a:t>
            </a:r>
            <a:r>
              <a:rPr lang="en-US" dirty="0" err="1"/>
              <a:t>Ie</a:t>
            </a:r>
            <a:r>
              <a:rPr lang="en-US" dirty="0"/>
              <a:t>, compiler knows that </a:t>
            </a:r>
            <a:r>
              <a:rPr lang="en-US" dirty="0" err="1"/>
              <a:t>i</a:t>
            </a:r>
            <a:r>
              <a:rPr lang="en-US" dirty="0"/>
              <a:t>=0 b/c it is in the for loop, compiler knows bound if it is not variable, hence, can cut.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892461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Cmpq</a:t>
            </a:r>
            <a:r>
              <a:rPr lang="en-US" dirty="0"/>
              <a:t> 6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default if above all case values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W not initialized until it is sure to be used.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62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19865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*.L4(,rdi,8) is L4 + </a:t>
            </a:r>
            <a:r>
              <a:rPr lang="en-US" dirty="0" err="1"/>
              <a:t>rdi</a:t>
            </a:r>
            <a:r>
              <a:rPr lang="en-US" dirty="0"/>
              <a:t> * </a:t>
            </a:r>
            <a:r>
              <a:rPr lang="en-US" dirty="0" err="1"/>
              <a:t>addrsize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*</a:t>
            </a:r>
            <a:r>
              <a:rPr lang="en-US" dirty="0" err="1">
                <a:sym typeface="Wingdings" panose="05000000000000000000" pitchFamily="2" charset="2"/>
              </a:rPr>
              <a:t>Jtab</a:t>
            </a:r>
            <a:r>
              <a:rPr lang="en-US" dirty="0">
                <a:sym typeface="Wingdings" panose="05000000000000000000" pitchFamily="2" charset="2"/>
              </a:rPr>
              <a:t>[x], with x in </a:t>
            </a:r>
            <a:r>
              <a:rPr lang="en-US" dirty="0" err="1">
                <a:sym typeface="Wingdings" panose="05000000000000000000" pitchFamily="2" charset="2"/>
              </a:rPr>
              <a:t>rdi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5826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49122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8916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98538"/>
            <a:ext cx="2057400" cy="51276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98538"/>
            <a:ext cx="6019800" cy="51276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587216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58721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865345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957392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221110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4604095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48797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95159986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66617021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64007126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9512008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1281383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7982796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8551931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05976405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6992136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12075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18125745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9064491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0422613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850614369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826622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68137606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71554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677308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9595361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261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5737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slideLayout" Target="../slideLayouts/slideLayout57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slideLayout" Target="../slideLayouts/slideLayout5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5.xml"/><Relationship Id="rId13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0.xml"/><Relationship Id="rId7" Type="http://schemas.openxmlformats.org/officeDocument/2006/relationships/slideLayout" Target="../slideLayouts/slideLayout64.xml"/><Relationship Id="rId12" Type="http://schemas.openxmlformats.org/officeDocument/2006/relationships/slideLayout" Target="../slideLayouts/slideLayout69.xml"/><Relationship Id="rId2" Type="http://schemas.openxmlformats.org/officeDocument/2006/relationships/slideLayout" Target="../slideLayouts/slideLayout59.xml"/><Relationship Id="rId1" Type="http://schemas.openxmlformats.org/officeDocument/2006/relationships/slideLayout" Target="../slideLayouts/slideLayout58.xml"/><Relationship Id="rId6" Type="http://schemas.openxmlformats.org/officeDocument/2006/relationships/slideLayout" Target="../slideLayouts/slideLayout63.xml"/><Relationship Id="rId11" Type="http://schemas.openxmlformats.org/officeDocument/2006/relationships/slideLayout" Target="../slideLayouts/slideLayout68.xml"/><Relationship Id="rId5" Type="http://schemas.openxmlformats.org/officeDocument/2006/relationships/slideLayout" Target="../slideLayouts/slideLayout62.xml"/><Relationship Id="rId10" Type="http://schemas.openxmlformats.org/officeDocument/2006/relationships/slideLayout" Target="../slideLayouts/slideLayout67.xml"/><Relationship Id="rId4" Type="http://schemas.openxmlformats.org/officeDocument/2006/relationships/slideLayout" Target="../slideLayouts/slideLayout61.xml"/><Relationship Id="rId9" Type="http://schemas.openxmlformats.org/officeDocument/2006/relationships/slideLayout" Target="../slideLayouts/slideLayout66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998538"/>
            <a:ext cx="7772400" cy="2887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>
                <a:sym typeface="Calibri Bold" charset="0"/>
              </a:rPr>
              <a:t>Click to edit Master title style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  <p:sldLayoutId id="2147483659" r:id="rId5"/>
    <p:sldLayoutId id="2147483660" r:id="rId6"/>
    <p:sldLayoutId id="2147483661" r:id="rId7"/>
    <p:sldLayoutId id="2147483662" r:id="rId8"/>
    <p:sldLayoutId id="2147483663" r:id="rId9"/>
    <p:sldLayoutId id="2147483664" r:id="rId10"/>
    <p:sldLayoutId id="2147483665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algn="l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1pPr>
      <a:lvl2pPr marL="457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2pPr>
      <a:lvl3pPr marL="914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3pPr>
      <a:lvl4pPr marL="1371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4pPr>
      <a:lvl5pPr marL="18288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5pPr>
      <a:lvl6pPr marL="22860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6pPr>
      <a:lvl7pPr marL="27432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7pPr>
      <a:lvl8pPr marL="32004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8pPr>
      <a:lvl9pPr marL="3657600" algn="ctr" rtl="0" fontAlgn="base">
        <a:spcBef>
          <a:spcPts val="500"/>
        </a:spcBef>
        <a:spcAft>
          <a:spcPct val="0"/>
        </a:spcAft>
        <a:defRPr sz="2000">
          <a:solidFill>
            <a:schemeClr val="tx1"/>
          </a:solidFill>
          <a:latin typeface="+mn-lt"/>
          <a:ea typeface="+mn-ea"/>
          <a:cs typeface="+mn-cs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  <p:sp>
        <p:nvSpPr>
          <p:cNvPr id="4" name="Rectangle 3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6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8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3" name="Rectangle 2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4" name="TextBox 3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  <p:sp>
        <p:nvSpPr>
          <p:cNvPr id="5" name="Rectangle 1"/>
          <p:cNvSpPr>
            <a:spLocks/>
          </p:cNvSpPr>
          <p:nvPr userDrawn="1"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endParaRPr lang="en-US"/>
          </a:p>
        </p:txBody>
      </p:sp>
      <p:sp>
        <p:nvSpPr>
          <p:cNvPr id="7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342900" indent="-3429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742950" indent="-2857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600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20574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25146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9718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3429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8862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 sz="240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endParaRPr lang="en-US" sz="1800" b="1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l" eaLnBrk="0" hangingPunct="0"/>
            <a:fld id="{F5551B27-49BC-4291-80C6-707CDCF1D651}" type="slidenum">
              <a:rPr lang="en-US" sz="1000" b="1" smtClean="0"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 algn="l" eaLnBrk="0" hangingPunct="0"/>
              <a:t>‹#›</a:t>
            </a:fld>
            <a:endParaRPr lang="en-US" sz="2400" b="1" dirty="0">
              <a:latin typeface="Arial Narrow" pitchFamily="34" charset="0"/>
              <a:ea typeface="+mn-ea"/>
              <a:cs typeface="+mn-cs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 eaLnBrk="0" hangingPunct="0"/>
            <a:r>
              <a:rPr lang="en-US" sz="1000" dirty="0">
                <a:latin typeface="Calibri" pitchFamily="34" charset="0"/>
                <a:ea typeface="+mn-ea"/>
                <a:cs typeface="+mn-cs"/>
              </a:rPr>
              <a:t>Bryant and </a:t>
            </a:r>
            <a:r>
              <a:rPr lang="en-US" sz="1000" dirty="0" err="1">
                <a:latin typeface="Calibri" pitchFamily="34" charset="0"/>
                <a:ea typeface="+mn-ea"/>
                <a:cs typeface="+mn-cs"/>
              </a:rPr>
              <a:t>O’Hallaron</a:t>
            </a:r>
            <a:r>
              <a:rPr lang="en-US" sz="1000" dirty="0">
                <a:latin typeface="Calibri" pitchFamily="34" charset="0"/>
                <a:ea typeface="+mn-ea"/>
                <a:cs typeface="+mn-cs"/>
              </a:rPr>
              <a:t>, Computer Systems: A Programmer’s Perspective, Third Edition</a:t>
            </a:r>
          </a:p>
        </p:txBody>
      </p:sp>
      <p:sp>
        <p:nvSpPr>
          <p:cNvPr id="9" name="Rectangle 2"/>
          <p:cNvSpPr>
            <a:spLocks/>
          </p:cNvSpPr>
          <p:nvPr userDrawn="1"/>
        </p:nvSpPr>
        <p:spPr bwMode="auto">
          <a:xfrm>
            <a:off x="7897813" y="-26988"/>
            <a:ext cx="1320800" cy="25241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1200" b="1" dirty="0">
                <a:solidFill>
                  <a:srgbClr val="FFFFFF"/>
                </a:solidFill>
                <a:latin typeface="Times New Roman" charset="0"/>
                <a:cs typeface="Times New Roman" charset="0"/>
                <a:sym typeface="Times New Roman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34287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9551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5" r:id="rId1"/>
    <p:sldLayoutId id="2147483726" r:id="rId2"/>
    <p:sldLayoutId id="2147483727" r:id="rId3"/>
    <p:sldLayoutId id="2147483728" r:id="rId4"/>
    <p:sldLayoutId id="2147483729" r:id="rId5"/>
    <p:sldLayoutId id="2147483730" r:id="rId6"/>
    <p:sldLayoutId id="2147483731" r:id="rId7"/>
    <p:sldLayoutId id="2147483732" r:id="rId8"/>
    <p:sldLayoutId id="2147483733" r:id="rId9"/>
    <p:sldLayoutId id="2147483734" r:id="rId10"/>
    <p:sldLayoutId id="2147483735" r:id="rId11"/>
    <p:sldLayoutId id="2147483736" r:id="rId12"/>
    <p:sldLayoutId id="2147483737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9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piazza.com/class/kr9vqwncw253c4?cid=284" TargetMode="External"/><Relationship Id="rId2" Type="http://schemas.openxmlformats.org/officeDocument/2006/relationships/hyperlink" Target="https://cmqueue.xyz/" TargetMode="External"/><Relationship Id="rId1" Type="http://schemas.openxmlformats.org/officeDocument/2006/relationships/slideLayout" Target="../slideLayouts/slideLayout2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piazza.com/class/kr9vqwncw253c4?cid=352" TargetMode="External"/><Relationship Id="rId1" Type="http://schemas.openxmlformats.org/officeDocument/2006/relationships/slideLayout" Target="../slideLayouts/slideLayout2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4383/quizzes/67235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58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5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9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5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5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9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799" y="1708150"/>
            <a:ext cx="7998833" cy="1720850"/>
          </a:xfrm>
        </p:spPr>
        <p:txBody>
          <a:bodyPr/>
          <a:lstStyle/>
          <a:p>
            <a:pPr marL="0" indent="0"/>
            <a:r>
              <a:rPr lang="en-US" dirty="0"/>
              <a:t>Machine-Level Programming II: Control</a:t>
            </a:r>
            <a:br>
              <a:rPr lang="en-US" dirty="0"/>
            </a:br>
            <a:br>
              <a:rPr lang="en-US" dirty="0"/>
            </a:br>
            <a:r>
              <a:rPr lang="en-US" sz="2000" dirty="0"/>
              <a:t>15-213/14-513/15-513: Introduction to Computer Systems</a:t>
            </a:r>
            <a:br>
              <a:rPr lang="en-US" sz="2000" dirty="0"/>
            </a:br>
            <a:r>
              <a:rPr lang="en-US" sz="2000" dirty="0"/>
              <a:t>5</a:t>
            </a:r>
            <a:r>
              <a:rPr lang="en-US" sz="2000" baseline="30000" dirty="0"/>
              <a:t>th</a:t>
            </a:r>
            <a:r>
              <a:rPr lang="en-US" sz="2000" dirty="0"/>
              <a:t> Lecture,  September 14, 2021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an assembly file really looks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.type	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@function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.LFB35: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cfi_startproc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cfi_def_cfa_offset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16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cfi_offset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3, -16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call	plus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cfi_def_cfa_offset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8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ret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cfi_endproc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.LFE35:</a:t>
            </a:r>
          </a:p>
          <a:p>
            <a:pPr marL="0" indent="0">
              <a:buNone/>
            </a:pP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	.size	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.-</a:t>
            </a:r>
            <a:r>
              <a:rPr lang="en-US" sz="1600" dirty="0" err="1">
                <a:solidFill>
                  <a:schemeClr val="bg1">
                    <a:lumMod val="6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endParaRPr lang="en-US" sz="1600" dirty="0">
              <a:solidFill>
                <a:schemeClr val="bg1">
                  <a:lumMod val="6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1540" y="1197678"/>
            <a:ext cx="352403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Things that look weird and are preceded by a ‘.’ are generally </a:t>
            </a: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directives</a:t>
            </a:r>
            <a:b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US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that you can </a:t>
            </a:r>
            <a:r>
              <a:rPr kumimoji="0" lang="en-US" sz="2400" b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ign</a:t>
            </a:r>
            <a:r>
              <a:rPr lang="en-US" sz="2400" b="1" dirty="0">
                <a:latin typeface="Calibri" pitchFamily="34" charset="0"/>
                <a:ea typeface="+mn-ea"/>
                <a:cs typeface="+mn-cs"/>
              </a:rPr>
              <a:t>ore.</a:t>
            </a:r>
            <a:r>
              <a:rPr kumimoji="0" lang="en-US" sz="2400" b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659813" y="2864742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call    plus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</a:p>
        </p:txBody>
      </p:sp>
    </p:spTree>
    <p:extLst>
      <p:ext uri="{BB962C8B-B14F-4D97-AF65-F5344CB8AC3E}">
        <p14:creationId xmlns:p14="http://schemas.microsoft.com/office/powerpoint/2010/main" val="1334727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ChangeArrowheads="1"/>
          </p:cNvSpPr>
          <p:nvPr/>
        </p:nvSpPr>
        <p:spPr bwMode="auto">
          <a:xfrm>
            <a:off x="342900" y="914400"/>
            <a:ext cx="30099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 for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1555" name="Rectangle 3"/>
          <p:cNvSpPr>
            <a:spLocks noChangeArrowheads="1"/>
          </p:cNvSpPr>
          <p:nvPr/>
        </p:nvSpPr>
        <p:spPr bwMode="auto">
          <a:xfrm>
            <a:off x="344488" y="1447800"/>
            <a:ext cx="3008312" cy="202876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00000000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&gt;: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53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48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89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e8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00</a:t>
            </a:r>
            <a:r>
              <a:rPr lang="en-US" sz="1800" b="1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00 00 00</a:t>
            </a:r>
            <a:endParaRPr kumimoji="0" lang="en-US" sz="1800" b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48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89</a:t>
            </a:r>
            <a:r>
              <a:rPr lang="en-US" sz="1800" b="1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03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5b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c3</a:t>
            </a:r>
          </a:p>
        </p:txBody>
      </p:sp>
      <p:sp>
        <p:nvSpPr>
          <p:cNvPr id="151556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5524500" cy="573088"/>
          </a:xfrm>
        </p:spPr>
        <p:txBody>
          <a:bodyPr/>
          <a:lstStyle/>
          <a:p>
            <a:r>
              <a:rPr lang="en-US"/>
              <a:t>Object Code</a:t>
            </a:r>
          </a:p>
        </p:txBody>
      </p:sp>
      <p:sp>
        <p:nvSpPr>
          <p:cNvPr id="15155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505200" y="1143000"/>
            <a:ext cx="5486400" cy="5486400"/>
          </a:xfrm>
        </p:spPr>
        <p:txBody>
          <a:bodyPr/>
          <a:lstStyle/>
          <a:p>
            <a:r>
              <a:rPr lang="en-US" dirty="0"/>
              <a:t>Assembler</a:t>
            </a:r>
          </a:p>
          <a:p>
            <a:pPr lvl="1"/>
            <a:r>
              <a:rPr lang="en-US" dirty="0"/>
              <a:t>Translates </a:t>
            </a:r>
            <a:r>
              <a:rPr lang="en-US" dirty="0">
                <a:latin typeface="Courier New" pitchFamily="49" charset="0"/>
              </a:rPr>
              <a:t>.s</a:t>
            </a:r>
            <a:r>
              <a:rPr lang="en-US" dirty="0"/>
              <a:t> into </a:t>
            </a:r>
            <a:r>
              <a:rPr lang="en-US" dirty="0">
                <a:latin typeface="Courier New" pitchFamily="49" charset="0"/>
              </a:rPr>
              <a:t>.o</a:t>
            </a:r>
          </a:p>
          <a:p>
            <a:pPr lvl="1"/>
            <a:r>
              <a:rPr lang="en-US" dirty="0"/>
              <a:t>Binary encoding of each instruction</a:t>
            </a:r>
          </a:p>
          <a:p>
            <a:pPr lvl="1"/>
            <a:r>
              <a:rPr lang="en-US" dirty="0"/>
              <a:t>Nearly-complete image of executable code</a:t>
            </a:r>
          </a:p>
          <a:p>
            <a:pPr lvl="1"/>
            <a:r>
              <a:rPr lang="en-US" dirty="0"/>
              <a:t>Address of each function not yet assigned</a:t>
            </a:r>
          </a:p>
          <a:p>
            <a:pPr lvl="1"/>
            <a:r>
              <a:rPr lang="en-US" dirty="0"/>
              <a:t>Placeholders (“relocations”) for uses of code and data defined in other files</a:t>
            </a:r>
          </a:p>
          <a:p>
            <a:r>
              <a:rPr lang="en-US" dirty="0"/>
              <a:t>Linker</a:t>
            </a:r>
          </a:p>
          <a:p>
            <a:pPr lvl="1"/>
            <a:r>
              <a:rPr lang="en-US" dirty="0"/>
              <a:t>Resolves references between files</a:t>
            </a:r>
          </a:p>
          <a:p>
            <a:pPr lvl="2"/>
            <a:r>
              <a:rPr lang="en-US" dirty="0"/>
              <a:t>E.g., fills in address of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plus</a:t>
            </a:r>
          </a:p>
          <a:p>
            <a:pPr lvl="1"/>
            <a:r>
              <a:rPr lang="en-US" dirty="0"/>
              <a:t>Combines with static run-time libraries</a:t>
            </a:r>
          </a:p>
          <a:p>
            <a:pPr lvl="2"/>
            <a:r>
              <a:rPr lang="en-US" dirty="0"/>
              <a:t>E.g., code for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malloc</a:t>
            </a:r>
            <a:r>
              <a:rPr lang="en-US" b="1" dirty="0"/>
              <a:t>, 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printf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lvl="1"/>
            <a:r>
              <a:rPr lang="en-US" dirty="0"/>
              <a:t>Some libraries are </a:t>
            </a:r>
            <a:r>
              <a:rPr lang="en-US" i="1" dirty="0"/>
              <a:t>dynamically linked</a:t>
            </a:r>
          </a:p>
          <a:p>
            <a:pPr lvl="2"/>
            <a:r>
              <a:rPr lang="en-US" dirty="0"/>
              <a:t>Second pass of linking occurs when program begins execution</a:t>
            </a:r>
          </a:p>
        </p:txBody>
      </p:sp>
      <p:sp>
        <p:nvSpPr>
          <p:cNvPr id="151558" name="Text Box 6"/>
          <p:cNvSpPr txBox="1">
            <a:spLocks noChangeArrowheads="1"/>
          </p:cNvSpPr>
          <p:nvPr/>
        </p:nvSpPr>
        <p:spPr bwMode="auto">
          <a:xfrm>
            <a:off x="419099" y="3597210"/>
            <a:ext cx="3086101" cy="234638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Starts at address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0x0400595</a:t>
            </a:r>
          </a:p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Total of 14 bytes</a:t>
            </a:r>
          </a:p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Each instruction</a:t>
            </a:r>
            <a:b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</a:b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1, 3, or 5 bytes</a:t>
            </a:r>
          </a:p>
          <a:p>
            <a:pPr marL="560388" marR="0" lvl="1" indent="-222250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1800" b="1" dirty="0">
                <a:solidFill>
                  <a:srgbClr val="C00000"/>
                </a:solidFill>
                <a:latin typeface="Calibri" pitchFamily="34" charset="0"/>
                <a:ea typeface="+mn-ea"/>
                <a:cs typeface="+mn-cs"/>
              </a:rPr>
              <a:t>Placeholders (red) for addresses of </a:t>
            </a:r>
            <a:r>
              <a:rPr lang="en-US" sz="1800" b="1" dirty="0" err="1">
                <a:solidFill>
                  <a:srgbClr val="C00000"/>
                </a:solidFill>
                <a:latin typeface="Courier New" panose="02070309020205020404" pitchFamily="49" charset="0"/>
                <a:ea typeface="+mn-ea"/>
                <a:cs typeface="Courier New" panose="02070309020205020404" pitchFamily="49" charset="0"/>
              </a:rPr>
              <a:t>sumstore</a:t>
            </a:r>
            <a:r>
              <a:rPr lang="en-US" sz="1800" b="1" dirty="0">
                <a:solidFill>
                  <a:srgbClr val="C00000"/>
                </a:solidFill>
                <a:latin typeface="Calibri" pitchFamily="34" charset="0"/>
                <a:ea typeface="+mn-ea"/>
                <a:cs typeface="+mn-cs"/>
              </a:rPr>
              <a:t> and  </a:t>
            </a:r>
            <a:r>
              <a:rPr lang="en-US" sz="1800" b="1" dirty="0">
                <a:solidFill>
                  <a:srgbClr val="C00000"/>
                </a:solidFill>
                <a:latin typeface="Courier New Bold" panose="02070609020205020404" pitchFamily="49" charset="0"/>
                <a:ea typeface="+mn-ea"/>
                <a:cs typeface="Courier New Bold" panose="02070609020205020404" pitchFamily="49" charset="0"/>
              </a:rPr>
              <a:t>plus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Courier New Bold" panose="02070609020205020404" pitchFamily="49" charset="0"/>
              <a:ea typeface="+mn-ea"/>
              <a:cs typeface="Courier New Bold" panose="02070609020205020404" pitchFamily="49" charset="0"/>
            </a:endParaRPr>
          </a:p>
        </p:txBody>
      </p:sp>
    </p:spTree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Disassembled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/>
              <a:t>Disassembling Object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–</a:t>
            </a:r>
            <a:r>
              <a:rPr lang="en-US" b="1" dirty="0" err="1">
                <a:latin typeface="Courier New" pitchFamily="49" charset="0"/>
              </a:rPr>
              <a:t>dr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sum.o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Useful tool for examining object code</a:t>
            </a:r>
          </a:p>
          <a:p>
            <a:pPr lvl="1"/>
            <a:r>
              <a:rPr lang="en-US" dirty="0"/>
              <a:t>Analyzes bit pattern of series of instructions</a:t>
            </a:r>
          </a:p>
          <a:p>
            <a:pPr lvl="1"/>
            <a:r>
              <a:rPr lang="en-US" dirty="0"/>
              <a:t>Produces approximate rendition of assembly code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0" y="1528762"/>
            <a:ext cx="8140700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0000000000000000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&gt;: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0:   53                     push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1:   48 89 d3               mov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4:   e8 00 00 00 00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callq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9 &lt;sumstore+0x9&gt;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                5: R_X86_64_PLT32       plus-0x4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9:   48 89 03               mov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c:   5b                     pop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d:   c3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retq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2"/>
          <p:cNvSpPr>
            <a:spLocks noChangeArrowheads="1"/>
          </p:cNvSpPr>
          <p:nvPr/>
        </p:nvSpPr>
        <p:spPr bwMode="auto">
          <a:xfrm>
            <a:off x="901700" y="1035050"/>
            <a:ext cx="26035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Disassembled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53604" name="Rectangle 4"/>
          <p:cNvSpPr>
            <a:spLocks noGrp="1" noChangeArrowheads="1"/>
          </p:cNvSpPr>
          <p:nvPr>
            <p:ph type="title"/>
          </p:nvPr>
        </p:nvSpPr>
        <p:spPr>
          <a:xfrm>
            <a:off x="381000" y="381000"/>
            <a:ext cx="6819900" cy="573088"/>
          </a:xfrm>
        </p:spPr>
        <p:txBody>
          <a:bodyPr/>
          <a:lstStyle/>
          <a:p>
            <a:r>
              <a:rPr lang="en-US" dirty="0"/>
              <a:t>Disassembling Executable Code</a:t>
            </a:r>
          </a:p>
        </p:txBody>
      </p:sp>
      <p:sp>
        <p:nvSpPr>
          <p:cNvPr id="153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457200" y="4114800"/>
            <a:ext cx="8140700" cy="2249488"/>
          </a:xfrm>
        </p:spPr>
        <p:txBody>
          <a:bodyPr/>
          <a:lstStyle/>
          <a:p>
            <a:r>
              <a:rPr lang="en-US" dirty="0" err="1"/>
              <a:t>Disassembler</a:t>
            </a:r>
            <a:endParaRPr lang="en-US" dirty="0"/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objdump</a:t>
            </a:r>
            <a:r>
              <a:rPr lang="en-US" b="1" dirty="0">
                <a:latin typeface="Courier New" pitchFamily="49" charset="0"/>
              </a:rPr>
              <a:t> –</a:t>
            </a:r>
            <a:r>
              <a:rPr lang="en-US" b="1" dirty="0" err="1">
                <a:latin typeface="Courier New" pitchFamily="49" charset="0"/>
              </a:rPr>
              <a:t>dr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a.out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Can be applied to executables too</a:t>
            </a:r>
          </a:p>
          <a:p>
            <a:r>
              <a:rPr lang="en-US" dirty="0"/>
              <a:t>Changes made by linker</a:t>
            </a:r>
          </a:p>
          <a:p>
            <a:pPr lvl="1"/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dirty="0"/>
              <a:t> has an address</a:t>
            </a:r>
          </a:p>
          <a:p>
            <a:pPr lvl="1"/>
            <a:r>
              <a:rPr lang="en-US" dirty="0"/>
              <a:t>Call instruction has a destination address instead of a relocation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457201" y="1528762"/>
            <a:ext cx="8140700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0000000000401122 &lt;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&gt;: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401122:   53                     push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401123:   48 89 d3               mov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401126:   e8 05 00 00 00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callq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401130 &lt;plus&gt;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40112b:   48 89 03               mov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40112e:   5b                     pop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40112f:   c3                  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retq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6874715"/>
      </p:ext>
    </p:extLst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97113" y="914400"/>
            <a:ext cx="6846887" cy="2819400"/>
            <a:chOff x="2297113" y="914400"/>
            <a:chExt cx="6846887" cy="2819400"/>
          </a:xfrm>
        </p:grpSpPr>
        <p:sp>
          <p:nvSpPr>
            <p:cNvPr id="154626" name="Rectangle 2"/>
            <p:cNvSpPr>
              <a:spLocks noChangeArrowheads="1"/>
            </p:cNvSpPr>
            <p:nvPr/>
          </p:nvSpPr>
          <p:spPr bwMode="auto">
            <a:xfrm>
              <a:off x="4191000" y="914400"/>
              <a:ext cx="2603500" cy="4127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/>
            <a:lstStyle/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Disassembled</a:t>
              </a:r>
            </a:p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4627" name="Rectangle 3"/>
            <p:cNvSpPr>
              <a:spLocks noChangeArrowheads="1"/>
            </p:cNvSpPr>
            <p:nvPr/>
          </p:nvSpPr>
          <p:spPr bwMode="auto">
            <a:xfrm>
              <a:off x="2297113" y="1705039"/>
              <a:ext cx="6846887" cy="2028761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Dump of assembler code for function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sumstore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: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0x0000000000400595 &lt;+0&gt;: push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0x0000000000400596 &lt;+1&gt;: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mov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,%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0x0000000000400599 &lt;+4&gt;: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callq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0x400590 &lt;plus&gt;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0x000000000040059e &lt;+9&gt;: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mov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,(%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0x00000000004005a1 &lt;+12&gt;:pop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0x00000000004005a2 &lt;+13&gt;: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retq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</a:t>
              </a:r>
              <a:endPara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sum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Same information, different format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048472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2297113" y="914400"/>
            <a:ext cx="6846887" cy="2819400"/>
            <a:chOff x="2297113" y="914400"/>
            <a:chExt cx="6846887" cy="2819400"/>
          </a:xfrm>
        </p:grpSpPr>
        <p:sp>
          <p:nvSpPr>
            <p:cNvPr id="154626" name="Rectangle 2"/>
            <p:cNvSpPr>
              <a:spLocks noChangeArrowheads="1"/>
            </p:cNvSpPr>
            <p:nvPr/>
          </p:nvSpPr>
          <p:spPr bwMode="auto">
            <a:xfrm>
              <a:off x="4191000" y="914400"/>
              <a:ext cx="2603500" cy="41275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/>
            <a:lstStyle/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Disassembled</a:t>
              </a:r>
            </a:p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4627" name="Rectangle 3"/>
            <p:cNvSpPr>
              <a:spLocks noChangeArrowheads="1"/>
            </p:cNvSpPr>
            <p:nvPr/>
          </p:nvSpPr>
          <p:spPr bwMode="auto">
            <a:xfrm>
              <a:off x="2297113" y="1705039"/>
              <a:ext cx="6846887" cy="2028761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Dump of assembler code for function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sumstore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: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0x0000000000400595 &lt;+0&gt;: push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0x0000000000400596 &lt;+1&gt;: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mov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rdx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,%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0x0000000000400599 &lt;+4&gt;: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callq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0x400590 &lt;plus&gt;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0x000000000040059e &lt;+9&gt;: 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mov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rax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,(%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)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0x00000000004005a1 &lt;+12&gt;:pop    %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rbx</a:t>
              </a:r>
              <a:endPara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0x00000000004005a2 &lt;+13&gt;:</a:t>
              </a:r>
              <a:r>
                <a:rPr kumimoji="0" lang="en-US" sz="180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retq</a:t>
              </a: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</a:t>
              </a:r>
              <a:endParaRPr kumimoji="0" lang="en-US" sz="1800" b="1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endParaRPr>
            </a:p>
          </p:txBody>
        </p:sp>
      </p:grpSp>
      <p:sp>
        <p:nvSpPr>
          <p:cNvPr id="154628" name="Rectangle 4"/>
          <p:cNvSpPr>
            <a:spLocks noGrp="1" noChangeArrowheads="1"/>
          </p:cNvSpPr>
          <p:nvPr>
            <p:ph type="title"/>
          </p:nvPr>
        </p:nvSpPr>
        <p:spPr>
          <a:xfrm>
            <a:off x="533400" y="417512"/>
            <a:ext cx="6248400" cy="573088"/>
          </a:xfrm>
        </p:spPr>
        <p:txBody>
          <a:bodyPr/>
          <a:lstStyle/>
          <a:p>
            <a:r>
              <a:rPr lang="en-US"/>
              <a:t>Alternate Disassembly</a:t>
            </a:r>
          </a:p>
        </p:txBody>
      </p:sp>
      <p:sp>
        <p:nvSpPr>
          <p:cNvPr id="15462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297113" y="4195763"/>
            <a:ext cx="6300787" cy="2249487"/>
          </a:xfrm>
        </p:spPr>
        <p:txBody>
          <a:bodyPr/>
          <a:lstStyle/>
          <a:p>
            <a:r>
              <a:rPr lang="en-US" dirty="0"/>
              <a:t>Within </a:t>
            </a:r>
            <a:r>
              <a:rPr lang="en-US" dirty="0" err="1"/>
              <a:t>gdb</a:t>
            </a:r>
            <a:r>
              <a:rPr lang="en-US" dirty="0"/>
              <a:t> Debugger</a:t>
            </a:r>
          </a:p>
          <a:p>
            <a:pPr lvl="1"/>
            <a:r>
              <a:rPr lang="en-US" dirty="0"/>
              <a:t>Disassemble procedure</a:t>
            </a:r>
          </a:p>
          <a:p>
            <a:pPr lvl="1">
              <a:buFont typeface="Wingdings" pitchFamily="2" charset="2"/>
              <a:buNone/>
            </a:pPr>
            <a:r>
              <a:rPr lang="en-US" b="1" dirty="0" err="1">
                <a:latin typeface="Courier New" pitchFamily="49" charset="0"/>
              </a:rPr>
              <a:t>gdb</a:t>
            </a:r>
            <a:r>
              <a:rPr lang="en-US" b="1" dirty="0">
                <a:latin typeface="Courier New" pitchFamily="49" charset="0"/>
              </a:rPr>
              <a:t> sum</a:t>
            </a: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disassemble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r>
              <a:rPr lang="en-US" dirty="0"/>
              <a:t>Examine the 14 bytes starting at </a:t>
            </a:r>
            <a:r>
              <a:rPr lang="en-US" dirty="0" err="1">
                <a:latin typeface="Courier New" pitchFamily="49" charset="0"/>
              </a:rPr>
              <a:t>sumstore</a:t>
            </a:r>
            <a:endParaRPr lang="en-US" dirty="0">
              <a:latin typeface="Courier New" pitchFamily="49" charset="0"/>
            </a:endParaRPr>
          </a:p>
          <a:p>
            <a:pPr lvl="1">
              <a:buFont typeface="Wingdings" pitchFamily="2" charset="2"/>
              <a:buNone/>
            </a:pPr>
            <a:r>
              <a:rPr lang="en-US" b="1" dirty="0">
                <a:latin typeface="Courier New" pitchFamily="49" charset="0"/>
              </a:rPr>
              <a:t>x/14xb </a:t>
            </a:r>
            <a:r>
              <a:rPr lang="en-US" b="1" dirty="0" err="1">
                <a:latin typeface="Courier New" pitchFamily="49" charset="0"/>
              </a:rPr>
              <a:t>sumstore</a:t>
            </a:r>
            <a:endParaRPr lang="en-US" b="1" dirty="0">
              <a:latin typeface="Courier New" pitchFamily="49" charset="0"/>
            </a:endParaRPr>
          </a:p>
          <a:p>
            <a:pPr lvl="1"/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304800" y="1075660"/>
            <a:ext cx="1828800" cy="5091814"/>
            <a:chOff x="304800" y="1075660"/>
            <a:chExt cx="1828800" cy="5091814"/>
          </a:xfrm>
        </p:grpSpPr>
        <p:sp>
          <p:nvSpPr>
            <p:cNvPr id="154630" name="Rectangle 6"/>
            <p:cNvSpPr>
              <a:spLocks noChangeArrowheads="1"/>
            </p:cNvSpPr>
            <p:nvPr/>
          </p:nvSpPr>
          <p:spPr bwMode="auto">
            <a:xfrm>
              <a:off x="400050" y="1075660"/>
              <a:ext cx="1308100" cy="762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lIns="90487" tIns="44450" rIns="90487" bIns="44450"/>
            <a:lstStyle/>
            <a:p>
              <a:pPr marL="223838" marR="0" lvl="0" indent="-223838" algn="ctr" defTabSz="895350" rtl="0" eaLnBrk="0" fontAlgn="base" latinLnBrk="0" hangingPunct="0">
                <a:lnSpc>
                  <a:spcPct val="100000"/>
                </a:lnSpc>
                <a:spcBef>
                  <a:spcPct val="3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   Object</a:t>
              </a:r>
              <a:b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</a:br>
              <a:r>
                <a:rPr kumimoji="0" lang="en-US" sz="24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alibri" pitchFamily="34" charset="0"/>
                  <a:ea typeface="+mn-ea"/>
                  <a:cs typeface="+mn-cs"/>
                </a:rPr>
                <a:t>Code</a:t>
              </a:r>
            </a:p>
            <a:p>
              <a:pPr marL="223838" marR="0" lvl="0" indent="-223838" algn="l" defTabSz="89535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4631" name="Rectangle 7"/>
            <p:cNvSpPr>
              <a:spLocks noChangeArrowheads="1"/>
            </p:cNvSpPr>
            <p:nvPr/>
          </p:nvSpPr>
          <p:spPr bwMode="auto">
            <a:xfrm>
              <a:off x="304800" y="1922721"/>
              <a:ext cx="1828800" cy="4244753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square" lIns="90487" tIns="44450" rIns="90487" bIns="44450">
              <a:spAutoFit/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0x0400595: 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0x53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0x48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0x89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0xd3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0xe8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0xf2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0xff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0xff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0xff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0x48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0x89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0x03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0x5b</a:t>
              </a:r>
            </a:p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>
                  <a:tab pos="457200" algn="l"/>
                  <a:tab pos="1485900" algn="l"/>
                </a:tabLst>
                <a:defRPr/>
              </a:pPr>
              <a:r>
                <a:rPr kumimoji="0" lang="en-US" sz="1800" b="1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urier New" pitchFamily="49" charset="0"/>
                  <a:ea typeface="+mn-ea"/>
                  <a:cs typeface="+mn-cs"/>
                </a:rPr>
                <a:t>   0xc3</a:t>
              </a:r>
            </a:p>
          </p:txBody>
        </p:sp>
      </p:grpSp>
    </p:spTree>
  </p:cSld>
  <p:clrMapOvr>
    <a:masterClrMapping/>
  </p:clrMapOvr>
  <p:transition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62" name="Rectangle 6"/>
          <p:cNvSpPr>
            <a:spLocks noChangeArrowheads="1"/>
          </p:cNvSpPr>
          <p:nvPr/>
        </p:nvSpPr>
        <p:spPr bwMode="auto">
          <a:xfrm>
            <a:off x="1066800" y="1066800"/>
            <a:ext cx="3200400" cy="2209800"/>
          </a:xfrm>
          <a:prstGeom prst="rect">
            <a:avLst/>
          </a:prstGeom>
          <a:solidFill>
            <a:srgbClr val="EFBFBF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CPU</a:t>
            </a:r>
          </a:p>
        </p:txBody>
      </p:sp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04800"/>
            <a:ext cx="8437548" cy="573088"/>
          </a:xfrm>
        </p:spPr>
        <p:txBody>
          <a:bodyPr/>
          <a:lstStyle/>
          <a:p>
            <a:r>
              <a:rPr lang="en-US" dirty="0"/>
              <a:t>Recall: ISA = Assembly/Machine Code View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519113" y="3412455"/>
            <a:ext cx="4852987" cy="3182091"/>
          </a:xfrm>
          <a:solidFill>
            <a:schemeClr val="bg1"/>
          </a:solidFill>
        </p:spPr>
        <p:txBody>
          <a:bodyPr/>
          <a:lstStyle/>
          <a:p>
            <a:pPr marL="227013" indent="-227013" defTabSz="895350">
              <a:buNone/>
              <a:tabLst>
                <a:tab pos="1371600" algn="l"/>
                <a:tab pos="4572000" algn="l"/>
              </a:tabLst>
            </a:pPr>
            <a:r>
              <a:rPr lang="en-US" sz="2400" dirty="0"/>
              <a:t>Programmer-Visible State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PC: Program counter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Address of next instruction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Register file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Heavily used program data</a:t>
            </a:r>
          </a:p>
          <a:p>
            <a:pPr marL="560388" lvl="1" indent="-222250" defTabSz="895350">
              <a:tabLst>
                <a:tab pos="1371600" algn="l"/>
                <a:tab pos="4572000" algn="l"/>
              </a:tabLst>
            </a:pPr>
            <a:r>
              <a:rPr lang="en-US" sz="2000" b="1" dirty="0"/>
              <a:t>Condition codes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Store status information about most recent arithmetic or logical operation</a:t>
            </a:r>
          </a:p>
          <a:p>
            <a:pPr marL="839788" lvl="2" indent="-165100" defTabSz="895350">
              <a:tabLst>
                <a:tab pos="1371600" algn="l"/>
                <a:tab pos="4572000" algn="l"/>
              </a:tabLst>
            </a:pPr>
            <a:r>
              <a:rPr lang="en-US" sz="1800" dirty="0"/>
              <a:t>Used for conditional branching</a:t>
            </a:r>
          </a:p>
        </p:txBody>
      </p:sp>
      <p:sp>
        <p:nvSpPr>
          <p:cNvPr id="147460" name="Rectangle 4"/>
          <p:cNvSpPr>
            <a:spLocks noChangeArrowheads="1"/>
          </p:cNvSpPr>
          <p:nvPr/>
        </p:nvSpPr>
        <p:spPr bwMode="auto">
          <a:xfrm>
            <a:off x="1409700" y="1981200"/>
            <a:ext cx="533400" cy="4572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PC</a:t>
            </a:r>
          </a:p>
        </p:txBody>
      </p:sp>
      <p:sp>
        <p:nvSpPr>
          <p:cNvPr id="147461" name="Rectangle 5"/>
          <p:cNvSpPr>
            <a:spLocks noChangeArrowheads="1"/>
          </p:cNvSpPr>
          <p:nvPr/>
        </p:nvSpPr>
        <p:spPr bwMode="auto">
          <a:xfrm>
            <a:off x="2362200" y="1371600"/>
            <a:ext cx="1676400" cy="7620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Registers</a:t>
            </a:r>
          </a:p>
        </p:txBody>
      </p:sp>
      <p:sp>
        <p:nvSpPr>
          <p:cNvPr id="147463" name="Rectangle 7"/>
          <p:cNvSpPr>
            <a:spLocks noChangeArrowheads="1"/>
          </p:cNvSpPr>
          <p:nvPr/>
        </p:nvSpPr>
        <p:spPr bwMode="auto">
          <a:xfrm>
            <a:off x="6019800" y="1066800"/>
            <a:ext cx="1752600" cy="2209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Ctr="1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Memory</a:t>
            </a:r>
          </a:p>
        </p:txBody>
      </p:sp>
      <p:sp>
        <p:nvSpPr>
          <p:cNvPr id="147464" name="Text Box 8"/>
          <p:cNvSpPr txBox="1">
            <a:spLocks noChangeArrowheads="1"/>
          </p:cNvSpPr>
          <p:nvPr/>
        </p:nvSpPr>
        <p:spPr bwMode="auto">
          <a:xfrm>
            <a:off x="6324600" y="1730102"/>
            <a:ext cx="1143000" cy="101309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Data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Stack</a:t>
            </a:r>
          </a:p>
        </p:txBody>
      </p:sp>
      <p:sp>
        <p:nvSpPr>
          <p:cNvPr id="147465" name="Line 9"/>
          <p:cNvSpPr>
            <a:spLocks noChangeShapeType="1"/>
          </p:cNvSpPr>
          <p:nvPr/>
        </p:nvSpPr>
        <p:spPr bwMode="auto">
          <a:xfrm>
            <a:off x="4267200" y="17018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6" name="Line 10"/>
          <p:cNvSpPr>
            <a:spLocks noChangeShapeType="1"/>
          </p:cNvSpPr>
          <p:nvPr/>
        </p:nvSpPr>
        <p:spPr bwMode="auto">
          <a:xfrm>
            <a:off x="4267200" y="22352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 type="triangle" w="lg" len="lg"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7" name="Line 11"/>
          <p:cNvSpPr>
            <a:spLocks noChangeShapeType="1"/>
          </p:cNvSpPr>
          <p:nvPr/>
        </p:nvSpPr>
        <p:spPr bwMode="auto">
          <a:xfrm>
            <a:off x="4267200" y="2768600"/>
            <a:ext cx="1752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lg" len="lg"/>
            <a:tailEnd/>
          </a:ln>
          <a:effectLst/>
        </p:spPr>
        <p:txBody>
          <a:bodyPr wrap="none"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7468" name="Text Box 12"/>
          <p:cNvSpPr txBox="1">
            <a:spLocks noChangeArrowheads="1"/>
          </p:cNvSpPr>
          <p:nvPr/>
        </p:nvSpPr>
        <p:spPr bwMode="auto">
          <a:xfrm>
            <a:off x="4267200" y="12954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Addresses</a:t>
            </a:r>
          </a:p>
        </p:txBody>
      </p:sp>
      <p:sp>
        <p:nvSpPr>
          <p:cNvPr id="147469" name="Text Box 13"/>
          <p:cNvSpPr txBox="1">
            <a:spLocks noChangeArrowheads="1"/>
          </p:cNvSpPr>
          <p:nvPr/>
        </p:nvSpPr>
        <p:spPr bwMode="auto">
          <a:xfrm>
            <a:off x="4267200" y="1854200"/>
            <a:ext cx="17526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Data</a:t>
            </a:r>
          </a:p>
        </p:txBody>
      </p:sp>
      <p:sp>
        <p:nvSpPr>
          <p:cNvPr id="147470" name="Text Box 14"/>
          <p:cNvSpPr txBox="1">
            <a:spLocks noChangeArrowheads="1"/>
          </p:cNvSpPr>
          <p:nvPr/>
        </p:nvSpPr>
        <p:spPr bwMode="auto">
          <a:xfrm>
            <a:off x="4267200" y="2387600"/>
            <a:ext cx="16764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Instructions</a:t>
            </a:r>
          </a:p>
        </p:txBody>
      </p:sp>
      <p:sp>
        <p:nvSpPr>
          <p:cNvPr id="147472" name="Rectangle 16"/>
          <p:cNvSpPr>
            <a:spLocks noChangeArrowheads="1"/>
          </p:cNvSpPr>
          <p:nvPr/>
        </p:nvSpPr>
        <p:spPr bwMode="auto">
          <a:xfrm>
            <a:off x="2667000" y="2286000"/>
            <a:ext cx="1066800" cy="685800"/>
          </a:xfrm>
          <a:prstGeom prst="rect">
            <a:avLst/>
          </a:prstGeom>
          <a:solidFill>
            <a:schemeClr val="accent3"/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Condition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Codes</a:t>
            </a:r>
          </a:p>
        </p:txBody>
      </p:sp>
      <p:sp>
        <p:nvSpPr>
          <p:cNvPr id="147473" name="Rectangle 17"/>
          <p:cNvSpPr>
            <a:spLocks noGrp="1" noChangeArrowheads="1"/>
          </p:cNvSpPr>
          <p:nvPr>
            <p:ph type="body" sz="half" idx="2"/>
          </p:nvPr>
        </p:nvSpPr>
        <p:spPr>
          <a:xfrm>
            <a:off x="5372100" y="3625850"/>
            <a:ext cx="3619500" cy="1568450"/>
          </a:xfrm>
        </p:spPr>
        <p:txBody>
          <a:bodyPr/>
          <a:lstStyle/>
          <a:p>
            <a:pPr marL="292100" lvl="1" indent="-177800"/>
            <a:r>
              <a:rPr lang="en-US" sz="2000" b="1" dirty="0"/>
              <a:t>Memory</a:t>
            </a:r>
          </a:p>
          <a:p>
            <a:pPr marL="571500" lvl="2" indent="-165100"/>
            <a:r>
              <a:rPr lang="en-US" sz="1800" dirty="0"/>
              <a:t>Byte addressable array</a:t>
            </a:r>
          </a:p>
          <a:p>
            <a:pPr marL="571500" lvl="2" indent="-165100"/>
            <a:r>
              <a:rPr lang="en-US" sz="1800" dirty="0"/>
              <a:t>Code and user data</a:t>
            </a:r>
          </a:p>
          <a:p>
            <a:pPr marL="571500" lvl="2" indent="-165100"/>
            <a:r>
              <a:rPr lang="en-US" sz="1800" dirty="0"/>
              <a:t>Stack to support procedures</a:t>
            </a:r>
          </a:p>
          <a:p>
            <a:pPr marL="0" indent="0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3917146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93712"/>
            <a:ext cx="8077200" cy="573088"/>
          </a:xfrm>
        </p:spPr>
        <p:txBody>
          <a:bodyPr/>
          <a:lstStyle/>
          <a:p>
            <a:r>
              <a:rPr lang="en-US" dirty="0"/>
              <a:t>Recall: Addressing Modes</a:t>
            </a:r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1250950"/>
            <a:ext cx="8307387" cy="5530850"/>
          </a:xfrm>
        </p:spPr>
        <p:txBody>
          <a:bodyPr/>
          <a:lstStyle/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Most General Form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 D]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D: 	Constant “displacement” 1, 2, or 4 bytes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Rb</a:t>
            </a:r>
            <a:r>
              <a:rPr lang="en-US" dirty="0"/>
              <a:t>: 	Base register: Any of 16 integer registers</a:t>
            </a: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 err="1"/>
              <a:t>Ri</a:t>
            </a:r>
            <a:r>
              <a:rPr lang="en-US" dirty="0"/>
              <a:t>:	Index register: Any, except for 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rsp</a:t>
            </a:r>
            <a:endParaRPr lang="en-US" b="1" dirty="0">
              <a:latin typeface="Courier New" pitchFamily="49" charset="0"/>
            </a:endParaRPr>
          </a:p>
          <a:p>
            <a:pPr marL="560388" lvl="1" indent="-222250" defTabSz="895350">
              <a:tabLst>
                <a:tab pos="1206500" algn="l"/>
                <a:tab pos="3657600" algn="l"/>
              </a:tabLst>
            </a:pPr>
            <a:r>
              <a:rPr lang="en-US" dirty="0"/>
              <a:t>S: 	Scale: 1, 2, 4, or 8</a:t>
            </a:r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endParaRPr lang="en-US" dirty="0"/>
          </a:p>
          <a:p>
            <a:pPr marL="223838" indent="-223838" defTabSz="895350">
              <a:tabLst>
                <a:tab pos="1206500" algn="l"/>
                <a:tab pos="3657600" algn="l"/>
              </a:tabLst>
            </a:pPr>
            <a:r>
              <a:rPr lang="en-US" dirty="0"/>
              <a:t>Special Cases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D(</a:t>
            </a:r>
            <a:r>
              <a:rPr lang="en-US" dirty="0" err="1"/>
              <a:t>Rb,Ri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]+D]</a:t>
            </a:r>
          </a:p>
          <a:p>
            <a:pPr marL="223838" indent="-223838" defTabSz="895350">
              <a:buNone/>
              <a:tabLst>
                <a:tab pos="1206500" algn="l"/>
                <a:tab pos="3657600" algn="l"/>
              </a:tabLst>
            </a:pPr>
            <a:r>
              <a:rPr lang="en-US" dirty="0"/>
              <a:t>		(</a:t>
            </a:r>
            <a:r>
              <a:rPr lang="en-US" dirty="0" err="1"/>
              <a:t>Rb,Ri,S</a:t>
            </a:r>
            <a:r>
              <a:rPr lang="en-US" dirty="0"/>
              <a:t>)	</a:t>
            </a:r>
            <a:r>
              <a:rPr lang="en-US" dirty="0" err="1"/>
              <a:t>Mem</a:t>
            </a:r>
            <a:r>
              <a:rPr lang="en-US" dirty="0"/>
              <a:t>[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Rb</a:t>
            </a:r>
            <a:r>
              <a:rPr lang="en-US" dirty="0"/>
              <a:t>]+S*</a:t>
            </a:r>
            <a:r>
              <a:rPr lang="en-US" dirty="0" err="1"/>
              <a:t>Reg</a:t>
            </a:r>
            <a:r>
              <a:rPr lang="en-US" dirty="0"/>
              <a:t>[</a:t>
            </a:r>
            <a:r>
              <a:rPr lang="en-US" dirty="0" err="1"/>
              <a:t>Ri</a:t>
            </a:r>
            <a:r>
              <a:rPr lang="en-US" dirty="0"/>
              <a:t>]]</a:t>
            </a:r>
          </a:p>
        </p:txBody>
      </p:sp>
    </p:spTree>
    <p:extLst>
      <p:ext uri="{BB962C8B-B14F-4D97-AF65-F5344CB8AC3E}">
        <p14:creationId xmlns:p14="http://schemas.microsoft.com/office/powerpoint/2010/main" val="24750733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F6581-BF33-4A8E-AD55-3B9903EEC9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operands and LEA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A1BF07-F9A6-433B-9FE8-102FEA219D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most instructions, a memory operand accesses memory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LEA is special: it </a:t>
            </a:r>
            <a:r>
              <a:rPr lang="en-US" i="1" dirty="0"/>
              <a:t>doesn’t</a:t>
            </a:r>
            <a:r>
              <a:rPr lang="en-US" dirty="0"/>
              <a:t> access memory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2DAA786-4C72-4511-9FDE-0DE876AAAD89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983739"/>
          <a:ext cx="6096000" cy="1711424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mov 6(%rbx,%rdi,8), %ax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ax = *(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add 6(%rbx,%rdi,8), %ax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ax += *(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4592937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 err="1"/>
                        <a:t>xor</a:t>
                      </a:r>
                      <a:r>
                        <a:rPr lang="en-US" dirty="0"/>
                        <a:t> %ax, 6(%rbx,%rdi,8)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*(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+ 6) ^= ax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8042420"/>
                  </a:ext>
                </a:extLst>
              </a:tr>
            </a:tbl>
          </a:graphicData>
        </a:graphic>
      </p:graphicFrame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753AFAC-C11D-4087-86A5-973A28FD6467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4605288"/>
          <a:ext cx="6096000" cy="855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lea 6(%rbx,%rdi,8), 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r>
                        <a:rPr lang="en-US" dirty="0"/>
                        <a:t> = 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+ 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*8 + 6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722946"/>
      </p:ext>
    </p:extLst>
  </p:cSld>
  <p:clrMapOvr>
    <a:masterClrMapping/>
  </p:clrMapOvr>
  <p:transition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Why use LEA?</a:t>
            </a:r>
          </a:p>
        </p:txBody>
      </p:sp>
      <p:sp>
        <p:nvSpPr>
          <p:cNvPr id="1331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22400"/>
            <a:ext cx="8382000" cy="5435600"/>
          </a:xfrm>
          <a:ln/>
        </p:spPr>
        <p:txBody>
          <a:bodyPr/>
          <a:lstStyle/>
          <a:p>
            <a:r>
              <a:rPr lang="en-US" dirty="0"/>
              <a:t>CPU designers’ intended use: calculate a pointer to an object</a:t>
            </a:r>
          </a:p>
          <a:p>
            <a:pPr lvl="1"/>
            <a:r>
              <a:rPr lang="en-US" dirty="0"/>
              <a:t>An array element, perhaps</a:t>
            </a:r>
          </a:p>
          <a:p>
            <a:pPr lvl="1"/>
            <a:r>
              <a:rPr lang="en-US" dirty="0"/>
              <a:t>For instance, to pass just one array element to another function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Compiler authors like to use it for ordinary arithmetic</a:t>
            </a:r>
          </a:p>
          <a:p>
            <a:pPr lvl="1"/>
            <a:r>
              <a:rPr lang="en-US" dirty="0"/>
              <a:t>It can do complex calculations in one instruction</a:t>
            </a:r>
          </a:p>
          <a:p>
            <a:pPr lvl="1"/>
            <a:r>
              <a:rPr lang="en-US" dirty="0"/>
              <a:t>It’s one of the only three-operand instructions the x86 has</a:t>
            </a:r>
          </a:p>
          <a:p>
            <a:pPr lvl="1"/>
            <a:r>
              <a:rPr lang="en-US" dirty="0"/>
              <a:t>It doesn’t touch the condition codes (we’ll come back to this)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B68FF3AE-AE28-4C30-B4D8-AD7B60304176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2701921"/>
          <a:ext cx="6096000" cy="855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lea (%rbx,%rdi,8), 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r>
                        <a:rPr lang="en-US" dirty="0"/>
                        <a:t> = &amp;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[</a:t>
                      </a:r>
                      <a:r>
                        <a:rPr lang="en-US" dirty="0" err="1"/>
                        <a:t>rdi</a:t>
                      </a:r>
                      <a:r>
                        <a:rPr lang="en-US" dirty="0"/>
                        <a:t>]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D31B3374-CDED-4A36-9169-9CF04DAD1F07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5564067"/>
          <a:ext cx="6096000" cy="855712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176370726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3681720809"/>
                    </a:ext>
                  </a:extLst>
                </a:gridCol>
              </a:tblGrid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Assembly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 equivalent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83434592"/>
                  </a:ext>
                </a:extLst>
              </a:tr>
              <a:tr h="427856">
                <a:tc>
                  <a:txBody>
                    <a:bodyPr/>
                    <a:lstStyle/>
                    <a:p>
                      <a:r>
                        <a:rPr lang="en-US" dirty="0"/>
                        <a:t>lea (%rbx,%rbx,2), %</a:t>
                      </a:r>
                      <a:r>
                        <a:rPr lang="en-US" dirty="0" err="1"/>
                        <a:t>rax</a:t>
                      </a:r>
                      <a:endParaRPr lang="en-US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rax</a:t>
                      </a:r>
                      <a:r>
                        <a:rPr lang="en-US" dirty="0"/>
                        <a:t> = </a:t>
                      </a:r>
                      <a:r>
                        <a:rPr lang="en-US" dirty="0" err="1"/>
                        <a:t>rbx</a:t>
                      </a:r>
                      <a:r>
                        <a:rPr lang="en-US" dirty="0"/>
                        <a:t> * 3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28407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0818477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0" dirty="0"/>
              <a:t>From last week: Turning C into machine code</a:t>
            </a:r>
          </a:p>
          <a:p>
            <a:r>
              <a:rPr lang="en-US" b="0" dirty="0"/>
              <a:t>From last week: Review of a few tricky bits</a:t>
            </a:r>
          </a:p>
          <a:p>
            <a:r>
              <a:rPr lang="en-US" b="0" dirty="0"/>
              <a:t>Basics of control flow</a:t>
            </a:r>
          </a:p>
          <a:p>
            <a:r>
              <a:rPr lang="en-US" b="0" dirty="0"/>
              <a:t>Condition codes</a:t>
            </a:r>
          </a:p>
          <a:p>
            <a:r>
              <a:rPr lang="en-US" dirty="0"/>
              <a:t>Conditional branches</a:t>
            </a:r>
          </a:p>
          <a:p>
            <a:r>
              <a:rPr lang="en-US" dirty="0"/>
              <a:t>Loops</a:t>
            </a:r>
          </a:p>
          <a:p>
            <a:r>
              <a:rPr lang="en-US" dirty="0"/>
              <a:t>Switch Statements</a:t>
            </a:r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D5533A-CD7E-42B8-B1B5-80C893A055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Sidebar: instruction suffixes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97EE62-0F69-4E5E-A69A-15C8F74E6EE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Most x86 instructions can be written with or without a suffix</a:t>
            </a:r>
          </a:p>
          <a:p>
            <a:pPr lvl="1"/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kumimoji="0" lang="en-US" sz="20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lvl="1"/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imul</a:t>
            </a:r>
            <a:r>
              <a:rPr lang="en-US" b="1" kern="1200" dirty="0">
                <a:solidFill>
                  <a:srgbClr val="0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q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rcx</a:t>
            </a:r>
            <a:r>
              <a:rPr kumimoji="0" lang="en-US" sz="20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kumimoji="0" lang="en-US" sz="20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dirty="0"/>
          </a:p>
          <a:p>
            <a:endParaRPr lang="en-US" dirty="0"/>
          </a:p>
          <a:p>
            <a:r>
              <a:rPr lang="en-US" dirty="0"/>
              <a:t>The suffix indicates the operation size</a:t>
            </a:r>
          </a:p>
          <a:p>
            <a:pPr lvl="1"/>
            <a:r>
              <a:rPr lang="en-US" dirty="0"/>
              <a:t>b=byte, w=short, l=int, q=long</a:t>
            </a:r>
          </a:p>
          <a:p>
            <a:pPr lvl="1"/>
            <a:r>
              <a:rPr lang="en-US" dirty="0"/>
              <a:t>If present, must match register names</a:t>
            </a:r>
          </a:p>
          <a:p>
            <a:r>
              <a:rPr lang="en-US" dirty="0"/>
              <a:t>Assembly output from the compiler (</a:t>
            </a:r>
            <a:r>
              <a:rPr lang="en-US" dirty="0" err="1"/>
              <a:t>gcc</a:t>
            </a:r>
            <a:r>
              <a:rPr lang="en-US" dirty="0"/>
              <a:t> –S)</a:t>
            </a:r>
            <a:br>
              <a:rPr lang="en-US" dirty="0"/>
            </a:br>
            <a:r>
              <a:rPr lang="en-US" dirty="0"/>
              <a:t>usually has suffixes</a:t>
            </a:r>
          </a:p>
          <a:p>
            <a:r>
              <a:rPr lang="en-US" dirty="0"/>
              <a:t>Disassembly dumps (</a:t>
            </a:r>
            <a:r>
              <a:rPr lang="en-US" dirty="0" err="1"/>
              <a:t>objdump</a:t>
            </a:r>
            <a:r>
              <a:rPr lang="en-US" dirty="0"/>
              <a:t> –d, </a:t>
            </a:r>
            <a:r>
              <a:rPr lang="en-US" dirty="0" err="1"/>
              <a:t>gdb</a:t>
            </a:r>
            <a:r>
              <a:rPr lang="en-US" dirty="0"/>
              <a:t> ‘</a:t>
            </a:r>
            <a:r>
              <a:rPr lang="en-US" dirty="0" err="1"/>
              <a:t>disas</a:t>
            </a:r>
            <a:r>
              <a:rPr lang="en-US" dirty="0"/>
              <a:t>’)</a:t>
            </a:r>
            <a:br>
              <a:rPr lang="en-US" dirty="0"/>
            </a:br>
            <a:r>
              <a:rPr lang="en-US" dirty="0"/>
              <a:t>usually omit suffixes</a:t>
            </a:r>
          </a:p>
          <a:p>
            <a:r>
              <a:rPr lang="en-US" dirty="0"/>
              <a:t>Intel’s manuals always omit the suffixes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FA06758-26EC-4A35-8B84-DAA250A58AC6}"/>
              </a:ext>
            </a:extLst>
          </p:cNvPr>
          <p:cNvSpPr txBox="1"/>
          <p:nvPr/>
        </p:nvSpPr>
        <p:spPr>
          <a:xfrm>
            <a:off x="4572000" y="2361188"/>
            <a:ext cx="3377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>
                <a:solidFill>
                  <a:srgbClr val="C00000"/>
                </a:solidFill>
                <a:latin typeface="Calibri" pitchFamily="34" charset="0"/>
              </a:rPr>
              <a:t>There’s no difference!</a:t>
            </a:r>
          </a:p>
        </p:txBody>
      </p:sp>
    </p:spTree>
    <p:extLst>
      <p:ext uri="{BB962C8B-B14F-4D97-AF65-F5344CB8AC3E}">
        <p14:creationId xmlns:p14="http://schemas.microsoft.com/office/powerpoint/2010/main" val="149758802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Text&#10;&#10;Description automatically generated with medium confidence">
            <a:extLst>
              <a:ext uri="{FF2B5EF4-FFF2-40B4-BE49-F238E27FC236}">
                <a16:creationId xmlns:a16="http://schemas.microsoft.com/office/drawing/2014/main" id="{D1E439CB-1C9A-407C-B35D-EBD70CB638B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/>
        </p:blipFill>
        <p:spPr>
          <a:xfrm>
            <a:off x="1695884" y="296863"/>
            <a:ext cx="5439494" cy="6237287"/>
          </a:xfrm>
          <a:noFill/>
        </p:spPr>
      </p:pic>
    </p:spTree>
    <p:extLst>
      <p:ext uri="{BB962C8B-B14F-4D97-AF65-F5344CB8AC3E}">
        <p14:creationId xmlns:p14="http://schemas.microsoft.com/office/powerpoint/2010/main" val="3983266724"/>
      </p:ext>
    </p:extLst>
  </p:cSld>
  <p:clrMapOvr>
    <a:masterClrMapping/>
  </p:clrMapOvr>
  <p:transition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5EB33B-2144-41E8-B1DA-B346FB37F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</p:spPr>
        <p:txBody>
          <a:bodyPr wrap="square" anchor="ctr">
            <a:normAutofit/>
          </a:bodyPr>
          <a:lstStyle/>
          <a:p>
            <a:r>
              <a:rPr lang="en-US" dirty="0"/>
              <a:t>Control flow 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EDF3D8E4-EB94-4E31-92FA-92DF91C452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op1(void);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op2(void);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void decision(int 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op1();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 else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op2();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Flowchart: Process 3">
            <a:extLst>
              <a:ext uri="{FF2B5EF4-FFF2-40B4-BE49-F238E27FC236}">
                <a16:creationId xmlns:a16="http://schemas.microsoft.com/office/drawing/2014/main" id="{45E60F4F-CCC8-4F60-82FE-E1464594616C}"/>
              </a:ext>
            </a:extLst>
          </p:cNvPr>
          <p:cNvSpPr/>
          <p:nvPr/>
        </p:nvSpPr>
        <p:spPr bwMode="auto">
          <a:xfrm>
            <a:off x="6512016" y="1836238"/>
            <a:ext cx="1158240" cy="374469"/>
          </a:xfrm>
          <a:prstGeom prst="flowChart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decision</a:t>
            </a:r>
          </a:p>
        </p:txBody>
      </p:sp>
      <p:sp>
        <p:nvSpPr>
          <p:cNvPr id="5" name="Flowchart: Decision 4">
            <a:extLst>
              <a:ext uri="{FF2B5EF4-FFF2-40B4-BE49-F238E27FC236}">
                <a16:creationId xmlns:a16="http://schemas.microsoft.com/office/drawing/2014/main" id="{7F5D1895-38BB-488E-ADAC-61C12BDC99CD}"/>
              </a:ext>
            </a:extLst>
          </p:cNvPr>
          <p:cNvSpPr/>
          <p:nvPr/>
        </p:nvSpPr>
        <p:spPr bwMode="auto">
          <a:xfrm>
            <a:off x="6326776" y="2684598"/>
            <a:ext cx="1541417" cy="729343"/>
          </a:xfrm>
          <a:prstGeom prst="flowChartDecision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x != 0</a:t>
            </a:r>
          </a:p>
        </p:txBody>
      </p:sp>
      <p:sp>
        <p:nvSpPr>
          <p:cNvPr id="6" name="Flowchart: Process 5">
            <a:extLst>
              <a:ext uri="{FF2B5EF4-FFF2-40B4-BE49-F238E27FC236}">
                <a16:creationId xmlns:a16="http://schemas.microsoft.com/office/drawing/2014/main" id="{C1017366-BF52-4B7A-ACC4-D7F84D29D86F}"/>
              </a:ext>
            </a:extLst>
          </p:cNvPr>
          <p:cNvSpPr/>
          <p:nvPr/>
        </p:nvSpPr>
        <p:spPr bwMode="auto">
          <a:xfrm>
            <a:off x="5704115" y="3745774"/>
            <a:ext cx="1001485" cy="374469"/>
          </a:xfrm>
          <a:prstGeom prst="flowChart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op2</a:t>
            </a:r>
          </a:p>
        </p:txBody>
      </p:sp>
      <p:sp>
        <p:nvSpPr>
          <p:cNvPr id="9" name="Flowchart: Process 8">
            <a:extLst>
              <a:ext uri="{FF2B5EF4-FFF2-40B4-BE49-F238E27FC236}">
                <a16:creationId xmlns:a16="http://schemas.microsoft.com/office/drawing/2014/main" id="{9FB2ACCF-3840-459C-BEED-2D939120C736}"/>
              </a:ext>
            </a:extLst>
          </p:cNvPr>
          <p:cNvSpPr/>
          <p:nvPr/>
        </p:nvSpPr>
        <p:spPr bwMode="auto">
          <a:xfrm>
            <a:off x="7489371" y="3745774"/>
            <a:ext cx="1001485" cy="374469"/>
          </a:xfrm>
          <a:prstGeom prst="flowChart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op1</a:t>
            </a:r>
          </a:p>
        </p:txBody>
      </p:sp>
      <p:sp>
        <p:nvSpPr>
          <p:cNvPr id="11" name="Flowchart: Process 10">
            <a:extLst>
              <a:ext uri="{FF2B5EF4-FFF2-40B4-BE49-F238E27FC236}">
                <a16:creationId xmlns:a16="http://schemas.microsoft.com/office/drawing/2014/main" id="{7CE3F1C7-91CB-4BC7-8219-ACEACABE0AFE}"/>
              </a:ext>
            </a:extLst>
          </p:cNvPr>
          <p:cNvSpPr/>
          <p:nvPr/>
        </p:nvSpPr>
        <p:spPr bwMode="auto">
          <a:xfrm>
            <a:off x="6518365" y="4933950"/>
            <a:ext cx="1158240" cy="374469"/>
          </a:xfrm>
          <a:prstGeom prst="flowChartProcess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return</a:t>
            </a:r>
          </a:p>
        </p:txBody>
      </p:sp>
      <p:cxnSp>
        <p:nvCxnSpPr>
          <p:cNvPr id="12" name="Connector: Elbow 11">
            <a:extLst>
              <a:ext uri="{FF2B5EF4-FFF2-40B4-BE49-F238E27FC236}">
                <a16:creationId xmlns:a16="http://schemas.microsoft.com/office/drawing/2014/main" id="{1232EC9B-64C5-4CC5-8B5E-77D88E0DE15B}"/>
              </a:ext>
            </a:extLst>
          </p:cNvPr>
          <p:cNvCxnSpPr>
            <a:stCxn id="5" idx="3"/>
            <a:endCxn id="9" idx="0"/>
          </p:cNvCxnSpPr>
          <p:nvPr/>
        </p:nvCxnSpPr>
        <p:spPr bwMode="auto">
          <a:xfrm>
            <a:off x="7868193" y="3049270"/>
            <a:ext cx="121921" cy="696504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F6EAC9AE-44EA-4908-891D-D22BC6D87DD2}"/>
              </a:ext>
            </a:extLst>
          </p:cNvPr>
          <p:cNvCxnSpPr>
            <a:stCxn id="4" idx="2"/>
            <a:endCxn id="5" idx="0"/>
          </p:cNvCxnSpPr>
          <p:nvPr/>
        </p:nvCxnSpPr>
        <p:spPr bwMode="auto">
          <a:xfrm>
            <a:off x="7091136" y="2210707"/>
            <a:ext cx="6349" cy="47389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Connector: Elbow 15">
            <a:extLst>
              <a:ext uri="{FF2B5EF4-FFF2-40B4-BE49-F238E27FC236}">
                <a16:creationId xmlns:a16="http://schemas.microsoft.com/office/drawing/2014/main" id="{A840179B-7EEE-4F4F-9E34-99D9DCCDFD84}"/>
              </a:ext>
            </a:extLst>
          </p:cNvPr>
          <p:cNvCxnSpPr>
            <a:stCxn id="5" idx="1"/>
            <a:endCxn id="6" idx="0"/>
          </p:cNvCxnSpPr>
          <p:nvPr/>
        </p:nvCxnSpPr>
        <p:spPr bwMode="auto">
          <a:xfrm rot="10800000" flipV="1">
            <a:off x="6204858" y="3049270"/>
            <a:ext cx="121918" cy="696504"/>
          </a:xfrm>
          <a:prstGeom prst="bentConnector2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8" name="Connector: Elbow 17">
            <a:extLst>
              <a:ext uri="{FF2B5EF4-FFF2-40B4-BE49-F238E27FC236}">
                <a16:creationId xmlns:a16="http://schemas.microsoft.com/office/drawing/2014/main" id="{9CC2C70F-24A3-4498-90CC-AF9EEF0C2DDE}"/>
              </a:ext>
            </a:extLst>
          </p:cNvPr>
          <p:cNvCxnSpPr>
            <a:stCxn id="6" idx="2"/>
            <a:endCxn id="11" idx="0"/>
          </p:cNvCxnSpPr>
          <p:nvPr/>
        </p:nvCxnSpPr>
        <p:spPr bwMode="auto">
          <a:xfrm rot="16200000" flipH="1">
            <a:off x="6244318" y="4080782"/>
            <a:ext cx="813707" cy="892627"/>
          </a:xfrm>
          <a:prstGeom prst="bentConnector3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20" name="Connector: Elbow 19">
            <a:extLst>
              <a:ext uri="{FF2B5EF4-FFF2-40B4-BE49-F238E27FC236}">
                <a16:creationId xmlns:a16="http://schemas.microsoft.com/office/drawing/2014/main" id="{27ED0DA7-1383-430E-AA19-63F42C889790}"/>
              </a:ext>
            </a:extLst>
          </p:cNvPr>
          <p:cNvCxnSpPr>
            <a:stCxn id="9" idx="2"/>
            <a:endCxn id="11" idx="0"/>
          </p:cNvCxnSpPr>
          <p:nvPr/>
        </p:nvCxnSpPr>
        <p:spPr bwMode="auto">
          <a:xfrm rot="5400000">
            <a:off x="7136947" y="4080782"/>
            <a:ext cx="813707" cy="892629"/>
          </a:xfrm>
          <a:prstGeom prst="bentConnector3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1501040412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5B00-1793-41CA-925B-166F2E20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in 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F19D4-782C-49F3-BF69-DD77AE2CD5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op1(void);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op2(void);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void decision(int 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op1();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 else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op2();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B0E01-F609-426D-89ED-041FBF20DE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decision: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$8,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je      .L2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op1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.L1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.L2: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op2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.L1: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$8,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</p:spTree>
    <p:extLst>
      <p:ext uri="{BB962C8B-B14F-4D97-AF65-F5344CB8AC3E}">
        <p14:creationId xmlns:p14="http://schemas.microsoft.com/office/powerpoint/2010/main" val="3661712897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195B00-1793-41CA-925B-166F2E2059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in 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7F19D4-782C-49F3-BF69-DD77AE2CD55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op1(void);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extern void op2(void);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void decision(int 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if (x)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op1();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 else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op2();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2000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D7B0E01-F609-426D-89ED-041FBF20DE3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decision: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$8,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edi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je      .L2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op1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jmp</a:t>
            </a: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.L1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CC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.L2: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call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op2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.L1: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   $8,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rsp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ret</a:t>
            </a:r>
          </a:p>
        </p:txBody>
      </p:sp>
      <p:sp>
        <p:nvSpPr>
          <p:cNvPr id="5" name="Explosion: 8 Points 4">
            <a:extLst>
              <a:ext uri="{FF2B5EF4-FFF2-40B4-BE49-F238E27FC236}">
                <a16:creationId xmlns:a16="http://schemas.microsoft.com/office/drawing/2014/main" id="{5DB7D49B-926D-447A-AD85-393551D18283}"/>
              </a:ext>
            </a:extLst>
          </p:cNvPr>
          <p:cNvSpPr/>
          <p:nvPr/>
        </p:nvSpPr>
        <p:spPr bwMode="auto">
          <a:xfrm>
            <a:off x="4423954" y="4847046"/>
            <a:ext cx="4563292" cy="1985554"/>
          </a:xfrm>
          <a:prstGeom prst="irregularSeal1">
            <a:avLst/>
          </a:prstGeom>
          <a:solidFill>
            <a:srgbClr val="FFFF00"/>
          </a:solidFill>
          <a:ln w="254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dirty="0">
                <a:solidFill>
                  <a:schemeClr val="accent1"/>
                </a:solidFill>
              </a:rPr>
              <a:t>It’s all done with GOTO!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chemeClr val="accent1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4665292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Processor State (x86-64, Partial)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3340100" cy="5435600"/>
          </a:xfrm>
          <a:ln/>
        </p:spPr>
        <p:txBody>
          <a:bodyPr/>
          <a:lstStyle/>
          <a:p>
            <a:r>
              <a:rPr lang="en-US" dirty="0"/>
              <a:t>Information about currently executing program</a:t>
            </a:r>
          </a:p>
          <a:p>
            <a:pPr marL="552450" lvl="1"/>
            <a:r>
              <a:rPr lang="en-US" dirty="0"/>
              <a:t>Temporary data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Location of runtime stack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dirty="0"/>
              <a:t> )</a:t>
            </a:r>
          </a:p>
          <a:p>
            <a:pPr marL="552450" lvl="1"/>
            <a:r>
              <a:rPr lang="en-US" dirty="0"/>
              <a:t>Location of current code control point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  <a:r>
              <a:rPr lang="en-US" dirty="0"/>
              <a:t>, … )</a:t>
            </a:r>
          </a:p>
          <a:p>
            <a:pPr marL="552450" lvl="1"/>
            <a:r>
              <a:rPr lang="en-US" dirty="0"/>
              <a:t>Status of recent tests</a:t>
            </a:r>
            <a:br>
              <a:rPr lang="en-US" dirty="0"/>
            </a:br>
            <a:r>
              <a:rPr lang="en-US" dirty="0"/>
              <a:t>(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CF, ZF, SF, OF</a:t>
            </a:r>
            <a:r>
              <a:rPr lang="en-US" dirty="0"/>
              <a:t> )</a:t>
            </a:r>
          </a:p>
        </p:txBody>
      </p:sp>
      <p:sp>
        <p:nvSpPr>
          <p:cNvPr id="33797" name="Rectangle 5"/>
          <p:cNvSpPr>
            <a:spLocks/>
          </p:cNvSpPr>
          <p:nvPr/>
        </p:nvSpPr>
        <p:spPr bwMode="auto">
          <a:xfrm>
            <a:off x="4466772" y="5410200"/>
            <a:ext cx="2057400" cy="308610"/>
          </a:xfrm>
          <a:prstGeom prst="rect">
            <a:avLst/>
          </a:prstGeom>
          <a:solidFill>
            <a:srgbClr val="D6D6F4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33798" name="Rectangle 6"/>
          <p:cNvSpPr>
            <a:spLocks/>
          </p:cNvSpPr>
          <p:nvPr/>
        </p:nvSpPr>
        <p:spPr bwMode="auto">
          <a:xfrm>
            <a:off x="4466772" y="1828800"/>
            <a:ext cx="1026974" cy="384721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</p:txBody>
      </p:sp>
      <p:sp>
        <p:nvSpPr>
          <p:cNvPr id="33799" name="Rectangle 7"/>
          <p:cNvSpPr>
            <a:spLocks/>
          </p:cNvSpPr>
          <p:nvPr/>
        </p:nvSpPr>
        <p:spPr bwMode="auto">
          <a:xfrm>
            <a:off x="1981200" y="5638800"/>
            <a:ext cx="18986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Current stack top</a:t>
            </a:r>
          </a:p>
        </p:txBody>
      </p:sp>
      <p:sp>
        <p:nvSpPr>
          <p:cNvPr id="33801" name="Rectangle 9"/>
          <p:cNvSpPr>
            <a:spLocks/>
          </p:cNvSpPr>
          <p:nvPr/>
        </p:nvSpPr>
        <p:spPr bwMode="auto">
          <a:xfrm>
            <a:off x="6676572" y="5334000"/>
            <a:ext cx="2063750" cy="3810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Instruction pointer</a:t>
            </a:r>
          </a:p>
        </p:txBody>
      </p:sp>
      <p:sp>
        <p:nvSpPr>
          <p:cNvPr id="33802" name="Rectangle 10"/>
          <p:cNvSpPr>
            <a:spLocks/>
          </p:cNvSpPr>
          <p:nvPr/>
        </p:nvSpPr>
        <p:spPr bwMode="auto">
          <a:xfrm>
            <a:off x="44858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CF</a:t>
            </a:r>
          </a:p>
        </p:txBody>
      </p:sp>
      <p:sp>
        <p:nvSpPr>
          <p:cNvPr id="33803" name="Rectangle 11"/>
          <p:cNvSpPr>
            <a:spLocks/>
          </p:cNvSpPr>
          <p:nvPr/>
        </p:nvSpPr>
        <p:spPr bwMode="auto">
          <a:xfrm>
            <a:off x="51589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ZF</a:t>
            </a:r>
          </a:p>
        </p:txBody>
      </p:sp>
      <p:sp>
        <p:nvSpPr>
          <p:cNvPr id="33804" name="Rectangle 12"/>
          <p:cNvSpPr>
            <a:spLocks/>
          </p:cNvSpPr>
          <p:nvPr/>
        </p:nvSpPr>
        <p:spPr bwMode="auto">
          <a:xfrm>
            <a:off x="58320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SF</a:t>
            </a:r>
          </a:p>
        </p:txBody>
      </p:sp>
      <p:sp>
        <p:nvSpPr>
          <p:cNvPr id="33805" name="Rectangle 13"/>
          <p:cNvSpPr>
            <a:spLocks/>
          </p:cNvSpPr>
          <p:nvPr/>
        </p:nvSpPr>
        <p:spPr bwMode="auto">
          <a:xfrm>
            <a:off x="6505122" y="6019800"/>
            <a:ext cx="533400" cy="533400"/>
          </a:xfrm>
          <a:prstGeom prst="rect">
            <a:avLst/>
          </a:prstGeom>
          <a:solidFill>
            <a:srgbClr val="C5FEB8"/>
          </a:solidFill>
          <a:ln w="2556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>
              <a:lnSpc>
                <a:spcPct val="95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OF</a:t>
            </a:r>
          </a:p>
        </p:txBody>
      </p:sp>
      <p:sp>
        <p:nvSpPr>
          <p:cNvPr id="33806" name="Rectangle 14"/>
          <p:cNvSpPr>
            <a:spLocks/>
          </p:cNvSpPr>
          <p:nvPr/>
        </p:nvSpPr>
        <p:spPr bwMode="auto">
          <a:xfrm>
            <a:off x="7189788" y="6019800"/>
            <a:ext cx="1801812" cy="444500"/>
          </a:xfrm>
          <a:prstGeom prst="rect">
            <a:avLst/>
          </a:prstGeom>
          <a:noFill/>
          <a:ln w="1905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dirty="0">
                <a:solidFill>
                  <a:srgbClr val="C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Condition codes</a:t>
            </a:r>
          </a:p>
        </p:txBody>
      </p:sp>
      <p:grpSp>
        <p:nvGrpSpPr>
          <p:cNvPr id="26" name="Group 25"/>
          <p:cNvGrpSpPr/>
          <p:nvPr/>
        </p:nvGrpSpPr>
        <p:grpSpPr>
          <a:xfrm>
            <a:off x="4466772" y="2286000"/>
            <a:ext cx="4296228" cy="2743200"/>
            <a:chOff x="762000" y="1143000"/>
            <a:chExt cx="7518400" cy="4800600"/>
          </a:xfrm>
        </p:grpSpPr>
        <p:sp>
          <p:nvSpPr>
            <p:cNvPr id="27" name="Rectangle 1"/>
            <p:cNvSpPr>
              <a:spLocks/>
            </p:cNvSpPr>
            <p:nvPr/>
          </p:nvSpPr>
          <p:spPr bwMode="auto">
            <a:xfrm>
              <a:off x="762000" y="4800600"/>
              <a:ext cx="3556000" cy="533400"/>
            </a:xfrm>
            <a:prstGeom prst="rect">
              <a:avLst/>
            </a:prstGeom>
            <a:solidFill>
              <a:srgbClr val="EFBFBF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%rsp</a:t>
              </a:r>
            </a:p>
          </p:txBody>
        </p:sp>
        <p:sp>
          <p:nvSpPr>
            <p:cNvPr id="28" name="Rectangle 22"/>
            <p:cNvSpPr>
              <a:spLocks/>
            </p:cNvSpPr>
            <p:nvPr/>
          </p:nvSpPr>
          <p:spPr bwMode="auto">
            <a:xfrm>
              <a:off x="47244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%r8</a:t>
              </a:r>
            </a:p>
          </p:txBody>
        </p:sp>
        <p:sp>
          <p:nvSpPr>
            <p:cNvPr id="29" name="Rectangle 23"/>
            <p:cNvSpPr>
              <a:spLocks/>
            </p:cNvSpPr>
            <p:nvPr/>
          </p:nvSpPr>
          <p:spPr bwMode="auto">
            <a:xfrm>
              <a:off x="47244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%r9</a:t>
              </a:r>
            </a:p>
          </p:txBody>
        </p:sp>
        <p:sp>
          <p:nvSpPr>
            <p:cNvPr id="30" name="Rectangle 24"/>
            <p:cNvSpPr>
              <a:spLocks/>
            </p:cNvSpPr>
            <p:nvPr/>
          </p:nvSpPr>
          <p:spPr bwMode="auto">
            <a:xfrm>
              <a:off x="47244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%r10</a:t>
              </a:r>
            </a:p>
          </p:txBody>
        </p:sp>
        <p:sp>
          <p:nvSpPr>
            <p:cNvPr id="31" name="Rectangle 25"/>
            <p:cNvSpPr>
              <a:spLocks/>
            </p:cNvSpPr>
            <p:nvPr/>
          </p:nvSpPr>
          <p:spPr bwMode="auto">
            <a:xfrm>
              <a:off x="47244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%r11</a:t>
              </a:r>
            </a:p>
          </p:txBody>
        </p:sp>
        <p:sp>
          <p:nvSpPr>
            <p:cNvPr id="32" name="Rectangle 26"/>
            <p:cNvSpPr>
              <a:spLocks/>
            </p:cNvSpPr>
            <p:nvPr/>
          </p:nvSpPr>
          <p:spPr bwMode="auto">
            <a:xfrm>
              <a:off x="47244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%r12</a:t>
              </a:r>
            </a:p>
          </p:txBody>
        </p:sp>
        <p:sp>
          <p:nvSpPr>
            <p:cNvPr id="33" name="Rectangle 27"/>
            <p:cNvSpPr>
              <a:spLocks/>
            </p:cNvSpPr>
            <p:nvPr/>
          </p:nvSpPr>
          <p:spPr bwMode="auto">
            <a:xfrm>
              <a:off x="47244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%r13</a:t>
              </a:r>
            </a:p>
          </p:txBody>
        </p:sp>
        <p:sp>
          <p:nvSpPr>
            <p:cNvPr id="34" name="Rectangle 28"/>
            <p:cNvSpPr>
              <a:spLocks/>
            </p:cNvSpPr>
            <p:nvPr/>
          </p:nvSpPr>
          <p:spPr bwMode="auto">
            <a:xfrm>
              <a:off x="4724400" y="4800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%r14</a:t>
              </a:r>
            </a:p>
          </p:txBody>
        </p:sp>
        <p:sp>
          <p:nvSpPr>
            <p:cNvPr id="35" name="Rectangle 29"/>
            <p:cNvSpPr>
              <a:spLocks/>
            </p:cNvSpPr>
            <p:nvPr/>
          </p:nvSpPr>
          <p:spPr bwMode="auto">
            <a:xfrm>
              <a:off x="47244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%r15</a:t>
              </a:r>
            </a:p>
          </p:txBody>
        </p:sp>
        <p:sp>
          <p:nvSpPr>
            <p:cNvPr id="36" name="Rectangle 30"/>
            <p:cNvSpPr>
              <a:spLocks/>
            </p:cNvSpPr>
            <p:nvPr/>
          </p:nvSpPr>
          <p:spPr bwMode="auto">
            <a:xfrm>
              <a:off x="762000" y="1143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7" name="Rectangle 31"/>
            <p:cNvSpPr>
              <a:spLocks/>
            </p:cNvSpPr>
            <p:nvPr/>
          </p:nvSpPr>
          <p:spPr bwMode="auto">
            <a:xfrm>
              <a:off x="762000" y="17526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rbx</a:t>
              </a:r>
              <a:endPara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38" name="Rectangle 32"/>
            <p:cNvSpPr>
              <a:spLocks/>
            </p:cNvSpPr>
            <p:nvPr/>
          </p:nvSpPr>
          <p:spPr bwMode="auto">
            <a:xfrm>
              <a:off x="762000" y="2362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%rcx</a:t>
              </a:r>
            </a:p>
          </p:txBody>
        </p:sp>
        <p:sp>
          <p:nvSpPr>
            <p:cNvPr id="39" name="Rectangle 33"/>
            <p:cNvSpPr>
              <a:spLocks/>
            </p:cNvSpPr>
            <p:nvPr/>
          </p:nvSpPr>
          <p:spPr bwMode="auto">
            <a:xfrm>
              <a:off x="762000" y="29718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%rdx</a:t>
              </a:r>
            </a:p>
          </p:txBody>
        </p:sp>
        <p:sp>
          <p:nvSpPr>
            <p:cNvPr id="40" name="Rectangle 34"/>
            <p:cNvSpPr>
              <a:spLocks/>
            </p:cNvSpPr>
            <p:nvPr/>
          </p:nvSpPr>
          <p:spPr bwMode="auto">
            <a:xfrm>
              <a:off x="762000" y="35814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%rsi</a:t>
              </a:r>
            </a:p>
          </p:txBody>
        </p:sp>
        <p:sp>
          <p:nvSpPr>
            <p:cNvPr id="41" name="Rectangle 35"/>
            <p:cNvSpPr>
              <a:spLocks/>
            </p:cNvSpPr>
            <p:nvPr/>
          </p:nvSpPr>
          <p:spPr bwMode="auto">
            <a:xfrm>
              <a:off x="762000" y="41910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%rdi</a:t>
              </a:r>
            </a:p>
          </p:txBody>
        </p:sp>
        <p:sp>
          <p:nvSpPr>
            <p:cNvPr id="42" name="Rectangle 36"/>
            <p:cNvSpPr>
              <a:spLocks/>
            </p:cNvSpPr>
            <p:nvPr/>
          </p:nvSpPr>
          <p:spPr bwMode="auto">
            <a:xfrm>
              <a:off x="762000" y="541020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180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%rbp</a:t>
              </a:r>
            </a:p>
          </p:txBody>
        </p:sp>
      </p:grpSp>
      <p:cxnSp>
        <p:nvCxnSpPr>
          <p:cNvPr id="3" name="Straight Arrow Connector 2"/>
          <p:cNvCxnSpPr>
            <a:endCxn id="27" idx="1"/>
          </p:cNvCxnSpPr>
          <p:nvPr/>
        </p:nvCxnSpPr>
        <p:spPr bwMode="auto">
          <a:xfrm flipV="1">
            <a:off x="3657600" y="4528457"/>
            <a:ext cx="809172" cy="1186543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(Implicit Setting)</a:t>
            </a:r>
          </a:p>
        </p:txBody>
      </p:sp>
      <p:sp>
        <p:nvSpPr>
          <p:cNvPr id="3482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0999" y="1397000"/>
            <a:ext cx="8596745" cy="5435600"/>
          </a:xfrm>
          <a:ln/>
        </p:spPr>
        <p:txBody>
          <a:bodyPr/>
          <a:lstStyle/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Single bit registers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</a:t>
            </a:r>
            <a:r>
              <a:rPr lang="en-US" dirty="0"/>
              <a:t>	 Carry Flag (for unsigned)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</a:t>
            </a:r>
            <a:r>
              <a:rPr lang="en-US" dirty="0"/>
              <a:t>  Sign Flag (for signed)</a:t>
            </a:r>
          </a:p>
          <a:p>
            <a:pPr marL="317500" lvl="1" indent="0"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</a:t>
            </a:r>
            <a:r>
              <a:rPr lang="en-US" dirty="0"/>
              <a:t>	 Zero Flag	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</a:t>
            </a:r>
            <a:r>
              <a:rPr lang="en-US" dirty="0"/>
              <a:t>  Overflow Flag (for signed)</a:t>
            </a:r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Implicitly set (as side effect) of arithmetic operations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/>
              <a:t>Example: 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addq</a:t>
            </a:r>
            <a:r>
              <a:rPr lang="en-US" dirty="0"/>
              <a:t> 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</a:t>
            </a:r>
            <a:r>
              <a:rPr lang="en-US" dirty="0" err="1"/>
              <a:t>,</a:t>
            </a:r>
            <a:r>
              <a:rPr lang="en-US" dirty="0" err="1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Dest</a:t>
            </a:r>
            <a:r>
              <a:rPr lang="en-US" dirty="0"/>
              <a:t>   ↔  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a+b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CF set</a:t>
            </a:r>
            <a:r>
              <a:rPr lang="en-US" dirty="0">
                <a:ea typeface="Calibri Bold" charset="0"/>
                <a:cs typeface="Calibri Bold" charset="0"/>
              </a:rPr>
              <a:t>	</a:t>
            </a:r>
            <a:r>
              <a:rPr lang="en-US" dirty="0"/>
              <a:t>if carry/borrow out from most significant bit (unsigned overflow)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ZF set</a:t>
            </a:r>
            <a:r>
              <a:rPr lang="en-US" dirty="0">
                <a:ea typeface="Calibri Bold" charset="0"/>
                <a:cs typeface="Calibri Bold" charset="0"/>
              </a:rPr>
              <a:t>	</a:t>
            </a:r>
            <a:r>
              <a:rPr lang="en-US" dirty="0"/>
              <a:t>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== 0</a:t>
            </a:r>
            <a:endParaRPr lang="en-US" dirty="0"/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SF set</a:t>
            </a:r>
            <a:r>
              <a:rPr lang="en-US" dirty="0">
                <a:ea typeface="Calibri Bold" charset="0"/>
                <a:cs typeface="Calibri Bold" charset="0"/>
              </a:rPr>
              <a:t>	</a:t>
            </a:r>
            <a:r>
              <a:rPr lang="en-US" dirty="0"/>
              <a:t>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t &lt; 0</a:t>
            </a:r>
            <a:r>
              <a:rPr lang="en-US" dirty="0"/>
              <a:t> (as signed)</a:t>
            </a:r>
          </a:p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 OF set	</a:t>
            </a:r>
            <a:r>
              <a:rPr lang="en-US" dirty="0"/>
              <a:t>if two’s-complement (signed) overflow</a:t>
            </a:r>
            <a:br>
              <a:rPr lang="en-US" dirty="0"/>
            </a:br>
            <a:r>
              <a:rPr lang="en-US" dirty="0"/>
              <a:t>    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endParaRPr lang="en-US" dirty="0"/>
          </a:p>
          <a:p>
            <a:pPr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dirty="0">
                <a:solidFill>
                  <a:srgbClr val="FF0000"/>
                </a:solidFill>
              </a:rPr>
              <a:t>Not set by </a:t>
            </a:r>
            <a:r>
              <a:rPr lang="en-US" dirty="0" err="1">
                <a:solidFill>
                  <a:srgbClr val="FF0000"/>
                </a:solidFill>
                <a:latin typeface="Courier New Bold" charset="0"/>
                <a:cs typeface="Courier New Bold" charset="0"/>
                <a:sym typeface="Courier New Bold" charset="0"/>
              </a:rPr>
              <a:t>leaq</a:t>
            </a:r>
            <a:r>
              <a:rPr lang="en-US" dirty="0">
                <a:solidFill>
                  <a:srgbClr val="FF0000"/>
                </a:solidFill>
              </a:rPr>
              <a:t> instruction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ZF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000000000000…00000000000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7675255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SF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yxxxxxxxxxxxx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xxxxxxxxxxxx...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C1DD63C-C39C-4F1C-9C27-013FB1273AD6}"/>
              </a:ext>
            </a:extLst>
          </p:cNvPr>
          <p:cNvSpPr txBox="1"/>
          <p:nvPr/>
        </p:nvSpPr>
        <p:spPr>
          <a:xfrm>
            <a:off x="1154721" y="4413184"/>
            <a:ext cx="718292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signed arithmetic, this reports when result is a negative number</a:t>
            </a:r>
          </a:p>
        </p:txBody>
      </p:sp>
    </p:spTree>
    <p:extLst>
      <p:ext uri="{BB962C8B-B14F-4D97-AF65-F5344CB8AC3E}">
        <p14:creationId xmlns:p14="http://schemas.microsoft.com/office/powerpoint/2010/main" val="1761925241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CF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1xxxxxxxxxxxx...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1xxxxxxxxxxxx...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142565" y="2964487"/>
            <a:ext cx="457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B9CDA50-41BB-446A-86E0-40363CE16F06}"/>
              </a:ext>
            </a:extLst>
          </p:cNvPr>
          <p:cNvSpPr txBox="1"/>
          <p:nvPr/>
        </p:nvSpPr>
        <p:spPr>
          <a:xfrm>
            <a:off x="2063528" y="6078215"/>
            <a:ext cx="496629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unsigned arithmetic, this reports overflow</a:t>
            </a: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0E0DA0B-E262-4B93-BC72-478B7D664DE0}"/>
              </a:ext>
            </a:extLst>
          </p:cNvPr>
          <p:cNvGrpSpPr/>
          <p:nvPr/>
        </p:nvGrpSpPr>
        <p:grpSpPr>
          <a:xfrm>
            <a:off x="1990164" y="4068626"/>
            <a:ext cx="5262282" cy="1801907"/>
            <a:chOff x="1990164" y="4068626"/>
            <a:chExt cx="5262282" cy="1801907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D30D5466-50A8-4989-9386-DC017859BEE4}"/>
                </a:ext>
              </a:extLst>
            </p:cNvPr>
            <p:cNvSpPr/>
            <p:nvPr/>
          </p:nvSpPr>
          <p:spPr bwMode="auto">
            <a:xfrm>
              <a:off x="2707340" y="4068626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0xxxxxxxxxxxx...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31DC4EE-8735-4997-94FD-D35E79343EAE}"/>
                </a:ext>
              </a:extLst>
            </p:cNvPr>
            <p:cNvSpPr/>
            <p:nvPr/>
          </p:nvSpPr>
          <p:spPr bwMode="auto">
            <a:xfrm>
              <a:off x="2707340" y="4570650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1xxxxxxxxxxxx...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B9B6EC14-41AB-4CE4-8B87-A455B036572C}"/>
                </a:ext>
              </a:extLst>
            </p:cNvPr>
            <p:cNvCxnSpPr/>
            <p:nvPr/>
          </p:nvCxnSpPr>
          <p:spPr bwMode="auto">
            <a:xfrm>
              <a:off x="1990164" y="5234038"/>
              <a:ext cx="5262282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4F29907-ABF2-47FC-9B0D-CA56A7C80696}"/>
                </a:ext>
              </a:extLst>
            </p:cNvPr>
            <p:cNvSpPr txBox="1"/>
            <p:nvPr/>
          </p:nvSpPr>
          <p:spPr>
            <a:xfrm>
              <a:off x="2142564" y="4452330"/>
              <a:ext cx="457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16" name="Rectangle 15">
              <a:extLst>
                <a:ext uri="{FF2B5EF4-FFF2-40B4-BE49-F238E27FC236}">
                  <a16:creationId xmlns:a16="http://schemas.microsoft.com/office/drawing/2014/main" id="{9CF7245C-E525-4050-A737-48F4CC9C89FD}"/>
                </a:ext>
              </a:extLst>
            </p:cNvPr>
            <p:cNvSpPr/>
            <p:nvPr/>
          </p:nvSpPr>
          <p:spPr bwMode="auto">
            <a:xfrm>
              <a:off x="2707340" y="5368509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1xxxxxxxxxxxx...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F8844C9-CD86-4390-BFD5-A309109CB972}"/>
                </a:ext>
              </a:extLst>
            </p:cNvPr>
            <p:cNvSpPr txBox="1"/>
            <p:nvPr/>
          </p:nvSpPr>
          <p:spPr>
            <a:xfrm>
              <a:off x="2252112" y="4149018"/>
              <a:ext cx="4572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111DFDBA-AEDF-40CB-A1F7-39AF2A046538}"/>
              </a:ext>
            </a:extLst>
          </p:cNvPr>
          <p:cNvSpPr txBox="1"/>
          <p:nvPr/>
        </p:nvSpPr>
        <p:spPr>
          <a:xfrm>
            <a:off x="7686103" y="2003208"/>
            <a:ext cx="96064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Carry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C010D2E-2ED6-42F5-8C4C-3336046C4B12}"/>
              </a:ext>
            </a:extLst>
          </p:cNvPr>
          <p:cNvSpPr txBox="1"/>
          <p:nvPr/>
        </p:nvSpPr>
        <p:spPr>
          <a:xfrm>
            <a:off x="7537472" y="4437955"/>
            <a:ext cx="1257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Borrow</a:t>
            </a:r>
          </a:p>
        </p:txBody>
      </p:sp>
    </p:spTree>
    <p:extLst>
      <p:ext uri="{BB962C8B-B14F-4D97-AF65-F5344CB8AC3E}">
        <p14:creationId xmlns:p14="http://schemas.microsoft.com/office/powerpoint/2010/main" val="39566245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6A7F77-DF41-454B-B467-2B35AEEB6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about office hours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CA3471-F697-4A19-B7E6-FA87F801AE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6–10PM 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on Zoom and in-person (Sun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–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Fri)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11:30AM – 1:30PM 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(Wed, Fri)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Queue: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hlinkClick r:id="rId2"/>
              </a:rPr>
              <a:t>https://cmqueue.xyz/</a:t>
            </a:r>
            <a:endParaRPr lang="en-US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New queuing system—do not use the link from last year</a:t>
            </a:r>
          </a:p>
          <a:p>
            <a:pPr lvl="1"/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You must be on the queue even if you are attending in person</a:t>
            </a:r>
          </a:p>
          <a:p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More details on Piazza: 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https://piazza.com/class/kr9vqwncw253c4?cid=284</a:t>
            </a:r>
            <a:r>
              <a:rPr lang="en-US" b="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303187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OF set </a:t>
            </a:r>
            <a:r>
              <a:rPr lang="en-US" dirty="0"/>
              <a:t>when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707341" y="1604682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707341" y="2106706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cxnSp>
        <p:nvCxnSpPr>
          <p:cNvPr id="7" name="Straight Connector 6"/>
          <p:cNvCxnSpPr/>
          <p:nvPr/>
        </p:nvCxnSpPr>
        <p:spPr bwMode="auto">
          <a:xfrm>
            <a:off x="1990165" y="2770094"/>
            <a:ext cx="5262282" cy="0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2142565" y="1988386"/>
            <a:ext cx="45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+</a:t>
            </a:r>
          </a:p>
        </p:txBody>
      </p:sp>
      <p:sp>
        <p:nvSpPr>
          <p:cNvPr id="10" name="Rectangle 9"/>
          <p:cNvSpPr/>
          <p:nvPr/>
        </p:nvSpPr>
        <p:spPr bwMode="auto">
          <a:xfrm>
            <a:off x="2707341" y="2904565"/>
            <a:ext cx="3899647" cy="502024"/>
          </a:xfrm>
          <a:prstGeom prst="rect">
            <a:avLst/>
          </a:prstGeom>
          <a:noFill/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</a:t>
            </a:r>
            <a:r>
              <a:rPr lang="en-US" sz="20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xxxxxxxxxxxx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  <a:endParaRPr kumimoji="0" lang="en-US" sz="20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ourier New" panose="02070309020205020404" pitchFamily="49" charset="0"/>
              <a:cs typeface="Courier New" panose="02070309020205020404" pitchFamily="49" charset="0"/>
              <a:sym typeface="Gill Sans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685023" y="3643914"/>
            <a:ext cx="142058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z</a:t>
            </a:r>
            <a:r>
              <a:rPr lang="en-US" dirty="0"/>
              <a:t> = ~</a:t>
            </a:r>
            <a:r>
              <a:rPr lang="en-US" dirty="0">
                <a:solidFill>
                  <a:srgbClr val="7030A0"/>
                </a:solidFill>
              </a:rPr>
              <a:t>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98C8604-892E-419B-8066-C67DDC2BAC57}"/>
              </a:ext>
            </a:extLst>
          </p:cNvPr>
          <p:cNvSpPr txBox="1"/>
          <p:nvPr/>
        </p:nvSpPr>
        <p:spPr>
          <a:xfrm>
            <a:off x="2223504" y="5798543"/>
            <a:ext cx="46969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For signed arithmetic, this reports overflow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ADC978-E23E-45E9-9440-AF4F4112FF37}"/>
              </a:ext>
            </a:extLst>
          </p:cNvPr>
          <p:cNvSpPr/>
          <p:nvPr/>
        </p:nvSpPr>
        <p:spPr>
          <a:xfrm>
            <a:off x="-76200" y="4943797"/>
            <a:ext cx="88392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17500" lvl="1" indent="0">
              <a:buNone/>
              <a:tabLst>
                <a:tab pos="1225550" algn="l"/>
                <a:tab pos="4060825" algn="l"/>
                <a:tab pos="1225550" algn="l"/>
                <a:tab pos="4060825" algn="l"/>
              </a:tabLst>
            </a:pPr>
            <a:r>
              <a:rPr lang="en-US" sz="2400" dirty="0"/>
              <a:t>     </a:t>
            </a:r>
            <a:r>
              <a:rPr lang="en-US" sz="2400" dirty="0">
                <a:solidFill>
                  <a:srgbClr val="00B050"/>
                </a:solidFill>
                <a:latin typeface="Courier New Bold" charset="0"/>
                <a:cs typeface="Courier New Bold" charset="0"/>
                <a:sym typeface="Courier New Bold" charset="0"/>
              </a:rPr>
              <a:t>(a&gt;0 &amp;&amp; b&gt;0 &amp;&amp; t&lt;0) || (a&lt;0 &amp;&amp; b&lt;0 &amp;&amp; t&gt;=0)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99149B9-331C-4B41-A02A-CDEF4445FDBF}"/>
              </a:ext>
            </a:extLst>
          </p:cNvPr>
          <p:cNvSpPr txBox="1"/>
          <p:nvPr/>
        </p:nvSpPr>
        <p:spPr>
          <a:xfrm>
            <a:off x="7731982" y="1604682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a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8B75FF6-8E19-47EA-A027-26D1AA874DAB}"/>
              </a:ext>
            </a:extLst>
          </p:cNvPr>
          <p:cNvSpPr txBox="1"/>
          <p:nvPr/>
        </p:nvSpPr>
        <p:spPr>
          <a:xfrm>
            <a:off x="7731982" y="2171116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b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1507D66-F25F-4722-A85C-4B1F2BC14D00}"/>
              </a:ext>
            </a:extLst>
          </p:cNvPr>
          <p:cNvSpPr txBox="1"/>
          <p:nvPr/>
        </p:nvSpPr>
        <p:spPr>
          <a:xfrm>
            <a:off x="7731982" y="2933025"/>
            <a:ext cx="36901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  <a:latin typeface="Courier New Bold" panose="02070609020205020404" pitchFamily="49" charset="0"/>
                <a:cs typeface="Courier New Bold" panose="02070609020205020404" pitchFamily="49" charset="0"/>
              </a:rPr>
              <a:t>t</a:t>
            </a:r>
          </a:p>
        </p:txBody>
      </p:sp>
    </p:spTree>
    <p:extLst>
      <p:ext uri="{BB962C8B-B14F-4D97-AF65-F5344CB8AC3E}">
        <p14:creationId xmlns:p14="http://schemas.microsoft.com/office/powerpoint/2010/main" val="2169896559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Compare)</a:t>
            </a:r>
          </a:p>
        </p:txBody>
      </p:sp>
      <p:sp>
        <p:nvSpPr>
          <p:cNvPr id="3584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0999" y="1397000"/>
            <a:ext cx="8604183" cy="3575050"/>
          </a:xfrm>
          <a:ln/>
        </p:spPr>
        <p:txBody>
          <a:bodyPr/>
          <a:lstStyle/>
          <a:p>
            <a:r>
              <a:rPr lang="en-US" dirty="0"/>
              <a:t>Explicit Setting by Compare Instruction</a:t>
            </a:r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cmpq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a-b</a:t>
            </a:r>
            <a:r>
              <a:rPr lang="en-US" dirty="0"/>
              <a:t> without setting destination</a:t>
            </a:r>
          </a:p>
          <a:p>
            <a:pPr marL="317500" lvl="1" indent="0"/>
            <a:endParaRPr lang="en-US" dirty="0"/>
          </a:p>
          <a:p>
            <a:pPr marL="317500" lvl="1" indent="0"/>
            <a:endParaRPr lang="en-US" dirty="0"/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CF set</a:t>
            </a:r>
            <a:r>
              <a:rPr lang="en-US" dirty="0"/>
              <a:t>   if carry/borrow out from most significant bit</a:t>
            </a:r>
            <a:br>
              <a:rPr lang="en-US" dirty="0"/>
            </a:br>
            <a:r>
              <a:rPr lang="en-US" dirty="0"/>
              <a:t>                 (used for unsigned comparisons)</a:t>
            </a:r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ZF set</a:t>
            </a:r>
            <a:r>
              <a:rPr lang="en-US" dirty="0"/>
              <a:t>  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 == b</a:t>
            </a:r>
            <a:endParaRPr lang="en-US" dirty="0"/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SF set</a:t>
            </a:r>
            <a:r>
              <a:rPr lang="en-US" dirty="0"/>
              <a:t>   if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(a-b) &lt; 0</a:t>
            </a:r>
            <a:r>
              <a:rPr lang="en-US" dirty="0"/>
              <a:t> (as signed)</a:t>
            </a:r>
          </a:p>
          <a:p>
            <a:pPr marL="660400" lvl="1" indent="-34290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OF set</a:t>
            </a:r>
            <a:r>
              <a:rPr lang="en-US" dirty="0"/>
              <a:t>  if two’s-complement (signed) overflow</a:t>
            </a:r>
            <a:br>
              <a:rPr lang="en-US" dirty="0"/>
            </a:br>
            <a:r>
              <a:rPr lang="en-US" dirty="0"/>
              <a:t>   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(a&gt;0 &amp;&amp; b&lt;0 &amp;&amp; (a-b)&lt;0) || (a&lt;0 &amp;&amp; b&gt;0 &amp;&amp; (a-b)&gt;0)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Condition Codes (Explicit Setting: Test)</a:t>
            </a:r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Explicit Setting by Test instruction</a:t>
            </a:r>
          </a:p>
          <a:p>
            <a:pPr marL="317500" lvl="1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/>
              <a:t>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r>
              <a:rPr lang="en-US" dirty="0"/>
              <a:t>,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endParaRPr lang="en-US" dirty="0"/>
          </a:p>
          <a:p>
            <a:pPr marL="603250" lvl="2" indent="0"/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testq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b,a</a:t>
            </a:r>
            <a:r>
              <a:rPr lang="en-US" dirty="0"/>
              <a:t> like computing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/>
              <a:t> without setting destination 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/>
              <a:t> Sets condition codes based on value of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Src1</a:t>
            </a:r>
            <a:r>
              <a:rPr lang="en-US" dirty="0"/>
              <a:t> &amp; </a:t>
            </a:r>
            <a:r>
              <a:rPr lang="en-US" dirty="0">
                <a:latin typeface="Calibri Italic" charset="0"/>
                <a:ea typeface="Calibri Italic" charset="0"/>
                <a:cs typeface="Calibri Italic" charset="0"/>
                <a:sym typeface="Calibri Italic" charset="0"/>
              </a:rPr>
              <a:t>Src2</a:t>
            </a:r>
            <a:endParaRPr lang="en-US" dirty="0"/>
          </a:p>
          <a:p>
            <a:pPr marL="317500" lvl="1" indent="0"/>
            <a:r>
              <a:rPr lang="en-US" dirty="0"/>
              <a:t> Useful to have one of the operands be a mask</a:t>
            </a:r>
          </a:p>
          <a:p>
            <a:pPr marL="317500" lvl="1" indent="0"/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ZF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== 0</a:t>
            </a:r>
            <a:endParaRPr lang="en-US" dirty="0"/>
          </a:p>
          <a:p>
            <a:pPr marL="317500" lvl="1" indent="0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SF set</a:t>
            </a:r>
            <a:r>
              <a:rPr lang="en-US" dirty="0"/>
              <a:t> when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a&amp;b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 &lt; 0</a:t>
            </a:r>
            <a:endParaRPr lang="en-US" dirty="0"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5255635" y="5174415"/>
            <a:ext cx="348184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Very often:</a:t>
            </a:r>
          </a:p>
          <a:p>
            <a:pPr algn="l"/>
            <a:r>
              <a:rPr lang="en-US" sz="2400" dirty="0"/>
              <a:t>    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2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,%</a:t>
            </a:r>
            <a:r>
              <a:rPr lang="en-US" sz="24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endParaRPr lang="en-US" sz="2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 Codes (Explicit Reading: Set)</a:t>
            </a:r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214360" cy="5435600"/>
          </a:xfrm>
          <a:ln/>
        </p:spPr>
        <p:txBody>
          <a:bodyPr/>
          <a:lstStyle/>
          <a:p>
            <a:r>
              <a:rPr lang="en-US" dirty="0">
                <a:cs typeface="Courier New Bold" panose="02070609020205020404" pitchFamily="49" charset="0"/>
              </a:rPr>
              <a:t>Explicit Reading by Set I</a:t>
            </a:r>
            <a:r>
              <a:rPr lang="en-US" dirty="0"/>
              <a:t>nstructions</a:t>
            </a:r>
          </a:p>
          <a:p>
            <a:pPr marL="552450" lvl="1"/>
            <a:r>
              <a:rPr lang="en-US" dirty="0" err="1">
                <a:latin typeface="Courier New Bold" panose="02070609020205020404" pitchFamily="49" charset="0"/>
                <a:cs typeface="Courier New Bold" panose="02070609020205020404" pitchFamily="49" charset="0"/>
              </a:rPr>
              <a:t>setX</a:t>
            </a:r>
            <a:r>
              <a:rPr lang="en-US" dirty="0">
                <a:latin typeface="Courier New Bold" panose="02070609020205020404" pitchFamily="49" charset="0"/>
                <a:cs typeface="Courier New Bold" panose="02070609020205020404" pitchFamily="49" charset="0"/>
              </a:rPr>
              <a:t> </a:t>
            </a:r>
            <a:r>
              <a:rPr lang="en-US" dirty="0" err="1">
                <a:latin typeface="Calibri Italic" panose="020F05020202040A0204" pitchFamily="34" charset="0"/>
                <a:cs typeface="Calibri Italic" panose="020F05020202040A0204" pitchFamily="34" charset="0"/>
              </a:rPr>
              <a:t>Dest</a:t>
            </a:r>
            <a:r>
              <a:rPr lang="en-US" dirty="0"/>
              <a:t>: Set low-order byte of destination </a:t>
            </a:r>
            <a:r>
              <a:rPr lang="en-US" dirty="0" err="1">
                <a:latin typeface="Calibri Italic" panose="020F05020202040A0204" pitchFamily="34" charset="0"/>
                <a:cs typeface="Calibri Italic" panose="020F05020202040A0204" pitchFamily="34" charset="0"/>
              </a:rPr>
              <a:t>Dest</a:t>
            </a:r>
            <a:r>
              <a:rPr lang="en-US" dirty="0"/>
              <a:t> to 0 or 1</a:t>
            </a:r>
            <a:br>
              <a:rPr lang="en-US" dirty="0"/>
            </a:br>
            <a:r>
              <a:rPr lang="en-US" dirty="0"/>
              <a:t>based on combinations of condition codes</a:t>
            </a:r>
          </a:p>
          <a:p>
            <a:pPr marL="552450" lvl="1"/>
            <a:r>
              <a:rPr lang="en-US" dirty="0"/>
              <a:t>Does not alter remaining 7 bytes of </a:t>
            </a:r>
            <a:r>
              <a:rPr lang="en-US" dirty="0" err="1">
                <a:latin typeface="Calibri Italic" panose="020F05020202040A0204" pitchFamily="34" charset="0"/>
                <a:cs typeface="Calibri Italic" panose="020F05020202040A0204" pitchFamily="34" charset="0"/>
              </a:rPr>
              <a:t>Dest</a:t>
            </a:r>
            <a:endParaRPr lang="en-US" dirty="0"/>
          </a:p>
        </p:txBody>
      </p:sp>
      <p:graphicFrame>
        <p:nvGraphicFramePr>
          <p:cNvPr id="37893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9697013"/>
              </p:ext>
            </p:extLst>
          </p:nvPr>
        </p:nvGraphicFramePr>
        <p:xfrm>
          <a:off x="1295400" y="2976880"/>
          <a:ext cx="6096000" cy="357632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SetX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setns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setge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SF^OF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setle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seta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setb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25400" marR="25400" marT="25400" marB="254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7B4AF-8761-45CD-BBDF-2CAD82FB3B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0" dirty="0"/>
              <a:t>Example: </a:t>
            </a:r>
            <a:r>
              <a:rPr lang="en-US" b="0" dirty="0" err="1"/>
              <a:t>setl</a:t>
            </a:r>
            <a:r>
              <a:rPr lang="en-US" b="0" dirty="0"/>
              <a:t> (Signed &lt;)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1178FB-ED0B-4335-A72E-9A86CB2796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1000" y="1397000"/>
            <a:ext cx="8382000" cy="526011"/>
          </a:xfrm>
        </p:spPr>
        <p:txBody>
          <a:bodyPr/>
          <a:lstStyle/>
          <a:p>
            <a:r>
              <a:rPr lang="en-US" dirty="0"/>
              <a:t>Condition: SF^OF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64EBE17-3726-41C7-ABB9-06593FC30C92}"/>
              </a:ext>
            </a:extLst>
          </p:cNvPr>
          <p:cNvGraphicFramePr>
            <a:graphicFrameLocks noGrp="1"/>
          </p:cNvGraphicFramePr>
          <p:nvPr/>
        </p:nvGraphicFramePr>
        <p:xfrm>
          <a:off x="1174864" y="1993336"/>
          <a:ext cx="7365078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771">
                  <a:extLst>
                    <a:ext uri="{9D8B030D-6E8A-4147-A177-3AD203B41FA5}">
                      <a16:colId xmlns:a16="http://schemas.microsoft.com/office/drawing/2014/main" val="3930898366"/>
                    </a:ext>
                  </a:extLst>
                </a:gridCol>
                <a:gridCol w="609293">
                  <a:extLst>
                    <a:ext uri="{9D8B030D-6E8A-4147-A177-3AD203B41FA5}">
                      <a16:colId xmlns:a16="http://schemas.microsoft.com/office/drawing/2014/main" val="1149785140"/>
                    </a:ext>
                  </a:extLst>
                </a:gridCol>
                <a:gridCol w="1098066">
                  <a:extLst>
                    <a:ext uri="{9D8B030D-6E8A-4147-A177-3AD203B41FA5}">
                      <a16:colId xmlns:a16="http://schemas.microsoft.com/office/drawing/2014/main" val="3838957496"/>
                    </a:ext>
                  </a:extLst>
                </a:gridCol>
                <a:gridCol w="5014948">
                  <a:extLst>
                    <a:ext uri="{9D8B030D-6E8A-4147-A177-3AD203B41FA5}">
                      <a16:colId xmlns:a16="http://schemas.microsoft.com/office/drawing/2014/main" val="156001873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SF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SF ^ OF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Implication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913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61125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77812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171064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3640331"/>
                  </a:ext>
                </a:extLst>
              </a:tr>
            </a:tbl>
          </a:graphicData>
        </a:graphic>
      </p:graphicFrame>
      <p:grpSp>
        <p:nvGrpSpPr>
          <p:cNvPr id="16" name="Group 15">
            <a:extLst>
              <a:ext uri="{FF2B5EF4-FFF2-40B4-BE49-F238E27FC236}">
                <a16:creationId xmlns:a16="http://schemas.microsoft.com/office/drawing/2014/main" id="{54EEED4D-E41D-4E63-8092-46809FE3E6F0}"/>
              </a:ext>
            </a:extLst>
          </p:cNvPr>
          <p:cNvGrpSpPr/>
          <p:nvPr/>
        </p:nvGrpSpPr>
        <p:grpSpPr>
          <a:xfrm>
            <a:off x="1618863" y="4229675"/>
            <a:ext cx="6110829" cy="2269252"/>
            <a:chOff x="1618863" y="4229675"/>
            <a:chExt cx="6110829" cy="2269252"/>
          </a:xfrm>
        </p:grpSpPr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7F241428-8B79-4652-9960-D564FA700E86}"/>
                </a:ext>
              </a:extLst>
            </p:cNvPr>
            <p:cNvSpPr/>
            <p:nvPr/>
          </p:nvSpPr>
          <p:spPr bwMode="auto">
            <a:xfrm>
              <a:off x="2336039" y="4697020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D5553CBF-FFD0-4113-9DD0-4B27DB8A520A}"/>
                </a:ext>
              </a:extLst>
            </p:cNvPr>
            <p:cNvSpPr/>
            <p:nvPr/>
          </p:nvSpPr>
          <p:spPr bwMode="auto">
            <a:xfrm>
              <a:off x="2336039" y="5199044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cxnSp>
          <p:nvCxnSpPr>
            <p:cNvPr id="8" name="Straight Connector 7">
              <a:extLst>
                <a:ext uri="{FF2B5EF4-FFF2-40B4-BE49-F238E27FC236}">
                  <a16:creationId xmlns:a16="http://schemas.microsoft.com/office/drawing/2014/main" id="{BCBC6FFA-DC3E-4797-A70D-5268F6331B1A}"/>
                </a:ext>
              </a:extLst>
            </p:cNvPr>
            <p:cNvCxnSpPr/>
            <p:nvPr/>
          </p:nvCxnSpPr>
          <p:spPr bwMode="auto">
            <a:xfrm>
              <a:off x="1618863" y="5862432"/>
              <a:ext cx="5262282" cy="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79402E7B-B6C9-4B66-84A6-1D5C2A992019}"/>
                </a:ext>
              </a:extLst>
            </p:cNvPr>
            <p:cNvSpPr txBox="1"/>
            <p:nvPr/>
          </p:nvSpPr>
          <p:spPr>
            <a:xfrm>
              <a:off x="1771263" y="5080724"/>
              <a:ext cx="457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-</a:t>
              </a:r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8363B8F8-4537-4592-8B07-306F365F6E71}"/>
                </a:ext>
              </a:extLst>
            </p:cNvPr>
            <p:cNvSpPr/>
            <p:nvPr/>
          </p:nvSpPr>
          <p:spPr bwMode="auto">
            <a:xfrm>
              <a:off x="2336039" y="5996903"/>
              <a:ext cx="3899647" cy="502024"/>
            </a:xfrm>
            <a:prstGeom prst="rect">
              <a:avLst/>
            </a:prstGeom>
            <a:noFill/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b="1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  <a:r>
                <a:rPr lang="en-US" sz="2000" b="1" dirty="0">
                  <a:latin typeface="Courier New" panose="02070309020205020404" pitchFamily="49" charset="0"/>
                  <a:cs typeface="Courier New" panose="02070309020205020404" pitchFamily="49" charset="0"/>
                </a:rPr>
                <a:t>xxxxxxxxxxxx...</a:t>
              </a:r>
              <a:endParaRPr kumimoji="0" lang="en-US" sz="20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ourier New" panose="02070309020205020404" pitchFamily="49" charset="0"/>
                <a:cs typeface="Courier New" panose="02070309020205020404" pitchFamily="49" charset="0"/>
                <a:sym typeface="Gill Sans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31620909-B362-4F84-9E4D-8FB24B6DB451}"/>
                </a:ext>
              </a:extLst>
            </p:cNvPr>
            <p:cNvSpPr txBox="1"/>
            <p:nvPr/>
          </p:nvSpPr>
          <p:spPr>
            <a:xfrm>
              <a:off x="7360680" y="4697020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  <a:latin typeface="Courier New Bold" panose="02070609020205020404" pitchFamily="49" charset="0"/>
                  <a:cs typeface="Courier New Bold" panose="02070609020205020404" pitchFamily="49" charset="0"/>
                </a:rPr>
                <a:t>a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0EA1970-18A0-4E6B-8942-899ADC07BEF3}"/>
                </a:ext>
              </a:extLst>
            </p:cNvPr>
            <p:cNvSpPr txBox="1"/>
            <p:nvPr/>
          </p:nvSpPr>
          <p:spPr>
            <a:xfrm>
              <a:off x="7360680" y="5263454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  <a:latin typeface="Courier New Bold" panose="02070609020205020404" pitchFamily="49" charset="0"/>
                  <a:cs typeface="Courier New Bold" panose="02070609020205020404" pitchFamily="49" charset="0"/>
                </a:rPr>
                <a:t>b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583CDBCE-20EF-4350-9113-1F35ABACAEAD}"/>
                </a:ext>
              </a:extLst>
            </p:cNvPr>
            <p:cNvSpPr txBox="1"/>
            <p:nvPr/>
          </p:nvSpPr>
          <p:spPr>
            <a:xfrm>
              <a:off x="7360680" y="6025363"/>
              <a:ext cx="369012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00B050"/>
                  </a:solidFill>
                  <a:latin typeface="Courier New Bold" panose="02070609020205020404" pitchFamily="49" charset="0"/>
                  <a:cs typeface="Courier New Bold" panose="02070609020205020404" pitchFamily="49" charset="0"/>
                </a:rPr>
                <a:t>t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441B0462-4E35-4677-A6DF-6680C4222CF1}"/>
                </a:ext>
              </a:extLst>
            </p:cNvPr>
            <p:cNvSpPr txBox="1"/>
            <p:nvPr/>
          </p:nvSpPr>
          <p:spPr>
            <a:xfrm>
              <a:off x="2819114" y="4229675"/>
              <a:ext cx="2624629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+mn-lt"/>
                </a:rPr>
                <a:t>negative overflow case</a:t>
              </a:r>
            </a:p>
          </p:txBody>
        </p:sp>
      </p:grpSp>
      <p:sp>
        <p:nvSpPr>
          <p:cNvPr id="18" name="TextBox 17">
            <a:extLst>
              <a:ext uri="{FF2B5EF4-FFF2-40B4-BE49-F238E27FC236}">
                <a16:creationId xmlns:a16="http://schemas.microsoft.com/office/drawing/2014/main" id="{20434386-56C6-408F-9D96-B51CDDD159AC}"/>
              </a:ext>
            </a:extLst>
          </p:cNvPr>
          <p:cNvSpPr txBox="1"/>
          <p:nvPr/>
        </p:nvSpPr>
        <p:spPr>
          <a:xfrm>
            <a:off x="4384319" y="2372242"/>
            <a:ext cx="32294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No overflow, so SF implies not &lt;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4826298-0351-463A-B7DA-10AF7472D82F}"/>
              </a:ext>
            </a:extLst>
          </p:cNvPr>
          <p:cNvSpPr txBox="1"/>
          <p:nvPr/>
        </p:nvSpPr>
        <p:spPr>
          <a:xfrm>
            <a:off x="4572000" y="2718272"/>
            <a:ext cx="2902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No overflow, so SF implies &lt;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645391B-7DE4-40C8-A65F-401B06C3E660}"/>
              </a:ext>
            </a:extLst>
          </p:cNvPr>
          <p:cNvSpPr txBox="1"/>
          <p:nvPr/>
        </p:nvSpPr>
        <p:spPr>
          <a:xfrm>
            <a:off x="3666528" y="3102196"/>
            <a:ext cx="4713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Overflow, so SF implies negative overflow, i.e. &lt;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590A46FB-1081-45E4-BEB7-CD3D85E7A1A4}"/>
              </a:ext>
            </a:extLst>
          </p:cNvPr>
          <p:cNvSpPr txBox="1"/>
          <p:nvPr/>
        </p:nvSpPr>
        <p:spPr>
          <a:xfrm>
            <a:off x="3507923" y="3481102"/>
            <a:ext cx="503201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+mn-lt"/>
              </a:rPr>
              <a:t>Overflow, so SF implies positive overflow, i.e. not &lt;</a:t>
            </a:r>
          </a:p>
        </p:txBody>
      </p:sp>
    </p:spTree>
    <p:extLst>
      <p:ext uri="{BB962C8B-B14F-4D97-AF65-F5344CB8AC3E}">
        <p14:creationId xmlns:p14="http://schemas.microsoft.com/office/powerpoint/2010/main" val="372655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Rectangle 1"/>
          <p:cNvSpPr>
            <a:spLocks/>
          </p:cNvSpPr>
          <p:nvPr/>
        </p:nvSpPr>
        <p:spPr bwMode="auto">
          <a:xfrm>
            <a:off x="762000" y="4800600"/>
            <a:ext cx="3556000" cy="533400"/>
          </a:xfrm>
          <a:prstGeom prst="rect">
            <a:avLst/>
          </a:prstGeom>
          <a:solidFill>
            <a:srgbClr val="EFBFB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%rsp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x86-64 Integer Registers</a:t>
            </a:r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18682" y="6019800"/>
            <a:ext cx="7329487" cy="838200"/>
          </a:xfrm>
          <a:ln/>
        </p:spPr>
        <p:txBody>
          <a:bodyPr/>
          <a:lstStyle/>
          <a:p>
            <a:pPr lvl="1"/>
            <a:r>
              <a:rPr lang="en-US" dirty="0"/>
              <a:t>Can reference low-order byte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36576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%al</a:t>
            </a:r>
          </a:p>
        </p:txBody>
      </p:sp>
      <p:sp>
        <p:nvSpPr>
          <p:cNvPr id="27655" name="Rectangle 7"/>
          <p:cNvSpPr>
            <a:spLocks/>
          </p:cNvSpPr>
          <p:nvPr/>
        </p:nvSpPr>
        <p:spPr bwMode="auto">
          <a:xfrm>
            <a:off x="36576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6" name="Rectangle 8"/>
          <p:cNvSpPr>
            <a:spLocks/>
          </p:cNvSpPr>
          <p:nvPr/>
        </p:nvSpPr>
        <p:spPr bwMode="auto">
          <a:xfrm>
            <a:off x="36576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%cl</a:t>
            </a:r>
          </a:p>
        </p:txBody>
      </p:sp>
      <p:sp>
        <p:nvSpPr>
          <p:cNvPr id="27657" name="Rectangle 9"/>
          <p:cNvSpPr>
            <a:spLocks/>
          </p:cNvSpPr>
          <p:nvPr/>
        </p:nvSpPr>
        <p:spPr bwMode="auto">
          <a:xfrm>
            <a:off x="36576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%dl</a:t>
            </a:r>
          </a:p>
        </p:txBody>
      </p:sp>
      <p:sp>
        <p:nvSpPr>
          <p:cNvPr id="27658" name="Rectangle 10"/>
          <p:cNvSpPr>
            <a:spLocks/>
          </p:cNvSpPr>
          <p:nvPr/>
        </p:nvSpPr>
        <p:spPr bwMode="auto">
          <a:xfrm>
            <a:off x="36576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59" name="Rectangle 11"/>
          <p:cNvSpPr>
            <a:spLocks/>
          </p:cNvSpPr>
          <p:nvPr/>
        </p:nvSpPr>
        <p:spPr bwMode="auto">
          <a:xfrm>
            <a:off x="36576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dil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0" name="Rectangle 12"/>
          <p:cNvSpPr>
            <a:spLocks/>
          </p:cNvSpPr>
          <p:nvPr/>
        </p:nvSpPr>
        <p:spPr bwMode="auto">
          <a:xfrm>
            <a:off x="3649650" y="4838700"/>
            <a:ext cx="655649" cy="444500"/>
          </a:xfrm>
          <a:prstGeom prst="rect">
            <a:avLst/>
          </a:prstGeom>
          <a:solidFill>
            <a:srgbClr val="FF9999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1" name="Rectangle 13"/>
          <p:cNvSpPr>
            <a:spLocks/>
          </p:cNvSpPr>
          <p:nvPr/>
        </p:nvSpPr>
        <p:spPr bwMode="auto">
          <a:xfrm>
            <a:off x="3657600" y="54356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1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bpl</a:t>
            </a:r>
            <a:endParaRPr lang="en-US" sz="1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62" name="Rectangle 14"/>
          <p:cNvSpPr>
            <a:spLocks/>
          </p:cNvSpPr>
          <p:nvPr/>
        </p:nvSpPr>
        <p:spPr bwMode="auto">
          <a:xfrm>
            <a:off x="7620000" y="1181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%r8b</a:t>
            </a:r>
          </a:p>
        </p:txBody>
      </p:sp>
      <p:sp>
        <p:nvSpPr>
          <p:cNvPr id="27663" name="Rectangle 15"/>
          <p:cNvSpPr>
            <a:spLocks/>
          </p:cNvSpPr>
          <p:nvPr/>
        </p:nvSpPr>
        <p:spPr bwMode="auto">
          <a:xfrm>
            <a:off x="7620000" y="1790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%r9b</a:t>
            </a:r>
          </a:p>
        </p:txBody>
      </p:sp>
      <p:sp>
        <p:nvSpPr>
          <p:cNvPr id="27664" name="Rectangle 16"/>
          <p:cNvSpPr>
            <a:spLocks/>
          </p:cNvSpPr>
          <p:nvPr/>
        </p:nvSpPr>
        <p:spPr bwMode="auto">
          <a:xfrm>
            <a:off x="7620000" y="2400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%r10b</a:t>
            </a:r>
          </a:p>
        </p:txBody>
      </p:sp>
      <p:sp>
        <p:nvSpPr>
          <p:cNvPr id="27665" name="Rectangle 17"/>
          <p:cNvSpPr>
            <a:spLocks/>
          </p:cNvSpPr>
          <p:nvPr/>
        </p:nvSpPr>
        <p:spPr bwMode="auto">
          <a:xfrm>
            <a:off x="7620000" y="30099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%r11b</a:t>
            </a:r>
          </a:p>
        </p:txBody>
      </p:sp>
      <p:sp>
        <p:nvSpPr>
          <p:cNvPr id="27666" name="Rectangle 18"/>
          <p:cNvSpPr>
            <a:spLocks/>
          </p:cNvSpPr>
          <p:nvPr/>
        </p:nvSpPr>
        <p:spPr bwMode="auto">
          <a:xfrm>
            <a:off x="7620000" y="36195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%r12b</a:t>
            </a:r>
          </a:p>
        </p:txBody>
      </p:sp>
      <p:sp>
        <p:nvSpPr>
          <p:cNvPr id="27667" name="Rectangle 19"/>
          <p:cNvSpPr>
            <a:spLocks/>
          </p:cNvSpPr>
          <p:nvPr/>
        </p:nvSpPr>
        <p:spPr bwMode="auto">
          <a:xfrm>
            <a:off x="7620000" y="42291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%r13b</a:t>
            </a:r>
          </a:p>
        </p:txBody>
      </p:sp>
      <p:sp>
        <p:nvSpPr>
          <p:cNvPr id="27668" name="Rectangle 20"/>
          <p:cNvSpPr>
            <a:spLocks/>
          </p:cNvSpPr>
          <p:nvPr/>
        </p:nvSpPr>
        <p:spPr bwMode="auto">
          <a:xfrm>
            <a:off x="7620000" y="48387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%r14b</a:t>
            </a:r>
          </a:p>
        </p:txBody>
      </p:sp>
      <p:sp>
        <p:nvSpPr>
          <p:cNvPr id="27669" name="Rectangle 21"/>
          <p:cNvSpPr>
            <a:spLocks/>
          </p:cNvSpPr>
          <p:nvPr/>
        </p:nvSpPr>
        <p:spPr bwMode="auto">
          <a:xfrm>
            <a:off x="7620000" y="5448300"/>
            <a:ext cx="660400" cy="444500"/>
          </a:xfrm>
          <a:prstGeom prst="rect">
            <a:avLst/>
          </a:prstGeom>
          <a:solidFill>
            <a:srgbClr val="D8D8D8"/>
          </a:solidFill>
          <a:ln w="952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%r15b</a:t>
            </a:r>
          </a:p>
        </p:txBody>
      </p:sp>
      <p:sp>
        <p:nvSpPr>
          <p:cNvPr id="27670" name="Rectangle 22"/>
          <p:cNvSpPr>
            <a:spLocks/>
          </p:cNvSpPr>
          <p:nvPr/>
        </p:nvSpPr>
        <p:spPr bwMode="auto">
          <a:xfrm>
            <a:off x="47244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27671" name="Rectangle 23"/>
          <p:cNvSpPr>
            <a:spLocks/>
          </p:cNvSpPr>
          <p:nvPr/>
        </p:nvSpPr>
        <p:spPr bwMode="auto">
          <a:xfrm>
            <a:off x="47244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27672" name="Rectangle 24"/>
          <p:cNvSpPr>
            <a:spLocks/>
          </p:cNvSpPr>
          <p:nvPr/>
        </p:nvSpPr>
        <p:spPr bwMode="auto">
          <a:xfrm>
            <a:off x="47244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%r10</a:t>
            </a:r>
          </a:p>
        </p:txBody>
      </p:sp>
      <p:sp>
        <p:nvSpPr>
          <p:cNvPr id="27673" name="Rectangle 25"/>
          <p:cNvSpPr>
            <a:spLocks/>
          </p:cNvSpPr>
          <p:nvPr/>
        </p:nvSpPr>
        <p:spPr bwMode="auto">
          <a:xfrm>
            <a:off x="47244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%r11</a:t>
            </a:r>
          </a:p>
        </p:txBody>
      </p:sp>
      <p:sp>
        <p:nvSpPr>
          <p:cNvPr id="27674" name="Rectangle 26"/>
          <p:cNvSpPr>
            <a:spLocks/>
          </p:cNvSpPr>
          <p:nvPr/>
        </p:nvSpPr>
        <p:spPr bwMode="auto">
          <a:xfrm>
            <a:off x="47244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%r12</a:t>
            </a:r>
          </a:p>
        </p:txBody>
      </p:sp>
      <p:sp>
        <p:nvSpPr>
          <p:cNvPr id="27675" name="Rectangle 27"/>
          <p:cNvSpPr>
            <a:spLocks/>
          </p:cNvSpPr>
          <p:nvPr/>
        </p:nvSpPr>
        <p:spPr bwMode="auto">
          <a:xfrm>
            <a:off x="47244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%r13</a:t>
            </a:r>
          </a:p>
        </p:txBody>
      </p:sp>
      <p:sp>
        <p:nvSpPr>
          <p:cNvPr id="27676" name="Rectangle 28"/>
          <p:cNvSpPr>
            <a:spLocks/>
          </p:cNvSpPr>
          <p:nvPr/>
        </p:nvSpPr>
        <p:spPr bwMode="auto">
          <a:xfrm>
            <a:off x="4724400" y="4800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%r14</a:t>
            </a:r>
          </a:p>
        </p:txBody>
      </p:sp>
      <p:sp>
        <p:nvSpPr>
          <p:cNvPr id="27677" name="Rectangle 29"/>
          <p:cNvSpPr>
            <a:spLocks/>
          </p:cNvSpPr>
          <p:nvPr/>
        </p:nvSpPr>
        <p:spPr bwMode="auto">
          <a:xfrm>
            <a:off x="47244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%r15</a:t>
            </a:r>
          </a:p>
        </p:txBody>
      </p:sp>
      <p:sp>
        <p:nvSpPr>
          <p:cNvPr id="27678" name="Rectangle 30"/>
          <p:cNvSpPr>
            <a:spLocks/>
          </p:cNvSpPr>
          <p:nvPr/>
        </p:nvSpPr>
        <p:spPr bwMode="auto">
          <a:xfrm>
            <a:off x="762000" y="1143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rax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79" name="Rectangle 31"/>
          <p:cNvSpPr>
            <a:spLocks/>
          </p:cNvSpPr>
          <p:nvPr/>
        </p:nvSpPr>
        <p:spPr bwMode="auto">
          <a:xfrm>
            <a:off x="762000" y="17526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sz="24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rbx</a:t>
            </a:r>
            <a:endParaRPr lang="en-US" sz="2400" dirty="0">
              <a:solidFill>
                <a:schemeClr val="tx1"/>
              </a:solidFill>
              <a:latin typeface="Courier New Bold" charset="0"/>
              <a:cs typeface="Courier New Bold" charset="0"/>
              <a:sym typeface="Courier New Bold" charset="0"/>
            </a:endParaRPr>
          </a:p>
        </p:txBody>
      </p:sp>
      <p:sp>
        <p:nvSpPr>
          <p:cNvPr id="27680" name="Rectangle 32"/>
          <p:cNvSpPr>
            <a:spLocks/>
          </p:cNvSpPr>
          <p:nvPr/>
        </p:nvSpPr>
        <p:spPr bwMode="auto">
          <a:xfrm>
            <a:off x="762000" y="2362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%rcx</a:t>
            </a:r>
          </a:p>
        </p:txBody>
      </p:sp>
      <p:sp>
        <p:nvSpPr>
          <p:cNvPr id="27681" name="Rectangle 33"/>
          <p:cNvSpPr>
            <a:spLocks/>
          </p:cNvSpPr>
          <p:nvPr/>
        </p:nvSpPr>
        <p:spPr bwMode="auto">
          <a:xfrm>
            <a:off x="762000" y="29718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%rdx</a:t>
            </a:r>
          </a:p>
        </p:txBody>
      </p:sp>
      <p:sp>
        <p:nvSpPr>
          <p:cNvPr id="27682" name="Rectangle 34"/>
          <p:cNvSpPr>
            <a:spLocks/>
          </p:cNvSpPr>
          <p:nvPr/>
        </p:nvSpPr>
        <p:spPr bwMode="auto">
          <a:xfrm>
            <a:off x="762000" y="35814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%rsi</a:t>
            </a:r>
          </a:p>
        </p:txBody>
      </p:sp>
      <p:sp>
        <p:nvSpPr>
          <p:cNvPr id="27683" name="Rectangle 35"/>
          <p:cNvSpPr>
            <a:spLocks/>
          </p:cNvSpPr>
          <p:nvPr/>
        </p:nvSpPr>
        <p:spPr bwMode="auto">
          <a:xfrm>
            <a:off x="762000" y="41910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%rdi</a:t>
            </a:r>
          </a:p>
        </p:txBody>
      </p:sp>
      <p:sp>
        <p:nvSpPr>
          <p:cNvPr id="27684" name="Rectangle 36"/>
          <p:cNvSpPr>
            <a:spLocks/>
          </p:cNvSpPr>
          <p:nvPr/>
        </p:nvSpPr>
        <p:spPr bwMode="auto">
          <a:xfrm>
            <a:off x="762000" y="5410200"/>
            <a:ext cx="3556000" cy="533400"/>
          </a:xfrm>
          <a:prstGeom prst="rect">
            <a:avLst/>
          </a:prstGeom>
          <a:noFill/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l"/>
            <a:r>
              <a:rPr lang="en-US" sz="24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%rbp</a:t>
            </a:r>
          </a:p>
        </p:txBody>
      </p:sp>
    </p:spTree>
    <p:extLst>
      <p:ext uri="{BB962C8B-B14F-4D97-AF65-F5344CB8AC3E}">
        <p14:creationId xmlns:p14="http://schemas.microsoft.com/office/powerpoint/2010/main" val="334395255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%rdi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Explicit 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1000" y="1155700"/>
            <a:ext cx="6602128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addressable byte registers</a:t>
            </a:r>
          </a:p>
          <a:p>
            <a:pPr marL="552450" lvl="1"/>
            <a:r>
              <a:rPr lang="en-US" dirty="0"/>
              <a:t>Does not alter remaining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  <a:p>
            <a:pPr marL="838200" lvl="2"/>
            <a:r>
              <a:rPr lang="en-US" dirty="0"/>
              <a:t>32-bit instructions also set upper 32 bits to 0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175258"/>
              </p:ext>
            </p:extLst>
          </p:nvPr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6" name="Group 5"/>
          <p:cNvGrpSpPr/>
          <p:nvPr/>
        </p:nvGrpSpPr>
        <p:grpSpPr>
          <a:xfrm>
            <a:off x="2124635" y="4204447"/>
            <a:ext cx="2008094" cy="1308847"/>
            <a:chOff x="2124635" y="4204447"/>
            <a:chExt cx="2008094" cy="1308847"/>
          </a:xfrm>
        </p:grpSpPr>
        <p:cxnSp>
          <p:nvCxnSpPr>
            <p:cNvPr id="3" name="Straight Arrow Connector 2"/>
            <p:cNvCxnSpPr/>
            <p:nvPr/>
          </p:nvCxnSpPr>
          <p:spPr bwMode="auto">
            <a:xfrm flipH="1">
              <a:off x="2994212" y="4204447"/>
              <a:ext cx="53788" cy="130884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chemeClr val="accent1">
                  <a:lumMod val="60000"/>
                  <a:lumOff val="40000"/>
                </a:schemeClr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cxnSp>
          <p:nvCxnSpPr>
            <p:cNvPr id="5" name="Straight Arrow Connector 4"/>
            <p:cNvCxnSpPr/>
            <p:nvPr/>
          </p:nvCxnSpPr>
          <p:spPr bwMode="auto">
            <a:xfrm flipH="1">
              <a:off x="2124635" y="4204447"/>
              <a:ext cx="2008094" cy="1308847"/>
            </a:xfrm>
            <a:prstGeom prst="straightConnector1">
              <a:avLst/>
            </a:prstGeom>
            <a:solidFill>
              <a:schemeClr val="accent1"/>
            </a:solidFill>
            <a:ln w="38100" cap="flat" cmpd="sng" algn="ctr">
              <a:solidFill>
                <a:srgbClr val="7030A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/>
          </p:cNvSpPr>
          <p:nvPr/>
        </p:nvSpPr>
        <p:spPr bwMode="auto">
          <a:xfrm>
            <a:off x="304800" y="5410200"/>
            <a:ext cx="6629400" cy="1117600"/>
          </a:xfrm>
          <a:prstGeom prst="rect">
            <a:avLst/>
          </a:prstGeom>
          <a:solidFill>
            <a:srgbClr val="FFFF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%rdi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Compare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x:y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setg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%al          # Set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when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&gt;</a:t>
            </a:r>
          </a:p>
          <a:p>
            <a:pPr lvl="1"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movzbl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%al,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Zero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rest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of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514350" algn="l"/>
                <a:tab pos="2801938" algn="l"/>
                <a:tab pos="3086100" algn="l"/>
                <a:tab pos="3086100" algn="l"/>
                <a:tab pos="3086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38920" name="Rectangle 8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Explicit Reading Condition Codes (Cont.)</a:t>
            </a:r>
          </a:p>
        </p:txBody>
      </p:sp>
      <p:sp>
        <p:nvSpPr>
          <p:cNvPr id="38921" name="Rectangle 9"/>
          <p:cNvSpPr>
            <a:spLocks noGrp="1" noChangeArrowheads="1"/>
          </p:cNvSpPr>
          <p:nvPr>
            <p:ph type="body" idx="1"/>
          </p:nvPr>
        </p:nvSpPr>
        <p:spPr>
          <a:xfrm>
            <a:off x="380999" y="1155700"/>
            <a:ext cx="6683944" cy="3327400"/>
          </a:xfrm>
          <a:ln/>
        </p:spPr>
        <p:txBody>
          <a:bodyPr/>
          <a:lstStyle/>
          <a:p>
            <a:r>
              <a:rPr lang="en-US" dirty="0" err="1"/>
              <a:t>SetX</a:t>
            </a:r>
            <a:r>
              <a:rPr lang="en-US" dirty="0"/>
              <a:t> Instructions: </a:t>
            </a:r>
          </a:p>
          <a:p>
            <a:pPr marL="552450" lvl="1"/>
            <a:r>
              <a:rPr lang="en-US" dirty="0"/>
              <a:t>Set single byte based on combination of condition codes</a:t>
            </a:r>
          </a:p>
          <a:p>
            <a:r>
              <a:rPr lang="en-US" dirty="0"/>
              <a:t>One of addressable byte registers</a:t>
            </a:r>
          </a:p>
          <a:p>
            <a:pPr marL="552450" lvl="1"/>
            <a:r>
              <a:rPr lang="en-US" dirty="0"/>
              <a:t>Does not alter remaining bytes</a:t>
            </a:r>
          </a:p>
          <a:p>
            <a:pPr marL="552450" lvl="1"/>
            <a:r>
              <a:rPr lang="en-US" dirty="0"/>
              <a:t>Typically use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movzbl</a:t>
            </a:r>
            <a:r>
              <a:rPr lang="en-US" dirty="0"/>
              <a:t> to finish job</a:t>
            </a:r>
          </a:p>
          <a:p>
            <a:pPr marL="838200" lvl="2"/>
            <a:r>
              <a:rPr lang="en-US" dirty="0"/>
              <a:t>32-bit instructions also set upper 32 bits to 0</a:t>
            </a:r>
          </a:p>
        </p:txBody>
      </p:sp>
      <p:sp>
        <p:nvSpPr>
          <p:cNvPr id="38922" name="Rectangle 10"/>
          <p:cNvSpPr>
            <a:spLocks/>
          </p:cNvSpPr>
          <p:nvPr/>
        </p:nvSpPr>
        <p:spPr bwMode="auto">
          <a:xfrm>
            <a:off x="1143000" y="3886200"/>
            <a:ext cx="3429000" cy="1295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x &gt;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719673"/>
              </p:ext>
            </p:extLst>
          </p:nvPr>
        </p:nvGraphicFramePr>
        <p:xfrm>
          <a:off x="5638800" y="37338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5" name="Group 14"/>
          <p:cNvGrpSpPr/>
          <p:nvPr/>
        </p:nvGrpSpPr>
        <p:grpSpPr>
          <a:xfrm>
            <a:off x="185299" y="1302127"/>
            <a:ext cx="7160468" cy="4031873"/>
            <a:chOff x="187989" y="1311996"/>
            <a:chExt cx="7160468" cy="4031873"/>
          </a:xfrm>
        </p:grpSpPr>
        <p:sp>
          <p:nvSpPr>
            <p:cNvPr id="2" name="TextBox 1"/>
            <p:cNvSpPr txBox="1"/>
            <p:nvPr/>
          </p:nvSpPr>
          <p:spPr>
            <a:xfrm>
              <a:off x="187989" y="1311996"/>
              <a:ext cx="7160468" cy="4031873"/>
            </a:xfrm>
            <a:prstGeom prst="rect">
              <a:avLst/>
            </a:prstGeom>
            <a:solidFill>
              <a:schemeClr val="bg1"/>
            </a:solidFill>
            <a:ln w="38100"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lang="en-US" sz="3200" dirty="0">
                  <a:latin typeface="Calibri" panose="020F0502020204030204" pitchFamily="34" charset="0"/>
                  <a:cs typeface="Calibri" panose="020F0502020204030204" pitchFamily="34" charset="0"/>
                </a:rPr>
                <a:t>Beware weirdness </a:t>
              </a:r>
              <a:r>
                <a:rPr lang="en-US" sz="3200" b="1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movzbl</a:t>
              </a:r>
              <a:r>
                <a:rPr lang="en-US" sz="3200" dirty="0">
                  <a:latin typeface="Calibri" panose="020F0502020204030204" pitchFamily="34" charset="0"/>
                  <a:cs typeface="Calibri" panose="020F0502020204030204" pitchFamily="34" charset="0"/>
                </a:rPr>
                <a:t> (and others)</a:t>
              </a: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r>
                <a:rPr lang="cs-CZ" sz="32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movzbl %al, %eax</a:t>
              </a:r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  <a:p>
              <a:endParaRPr lang="en-US" sz="3200" dirty="0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grpSp>
          <p:nvGrpSpPr>
            <p:cNvPr id="6" name="Group 5"/>
            <p:cNvGrpSpPr/>
            <p:nvPr/>
          </p:nvGrpSpPr>
          <p:grpSpPr>
            <a:xfrm>
              <a:off x="1582768" y="3207960"/>
              <a:ext cx="3556000" cy="533400"/>
              <a:chOff x="1582768" y="3207960"/>
              <a:chExt cx="3556000" cy="533400"/>
            </a:xfrm>
          </p:grpSpPr>
          <p:sp>
            <p:nvSpPr>
              <p:cNvPr id="3" name="Rectangle 2"/>
              <p:cNvSpPr/>
              <p:nvPr/>
            </p:nvSpPr>
            <p:spPr bwMode="auto">
              <a:xfrm>
                <a:off x="3418302" y="3253049"/>
                <a:ext cx="1709270" cy="444500"/>
              </a:xfrm>
              <a:prstGeom prst="rect">
                <a:avLst/>
              </a:prstGeom>
              <a:solidFill>
                <a:schemeClr val="accent1">
                  <a:lumMod val="20000"/>
                  <a:lumOff val="80000"/>
                </a:schemeClr>
              </a:solidFill>
              <a:ln w="25400" cap="flat" cmpd="sng" algn="ctr">
                <a:solidFill>
                  <a:srgbClr val="00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800" b="0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  <a:sym typeface="Gill Sans" charset="0"/>
                  </a:rPr>
                  <a:t>%</a:t>
                </a:r>
                <a:r>
                  <a:rPr kumimoji="0" lang="en-US" sz="1800" b="0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Courier New" panose="02070309020205020404" pitchFamily="49" charset="0"/>
                    <a:cs typeface="Courier New" panose="02070309020205020404" pitchFamily="49" charset="0"/>
                    <a:sym typeface="Gill Sans" charset="0"/>
                  </a:rPr>
                  <a:t>eax</a:t>
                </a:r>
                <a:endParaRPr kumimoji="0" lang="en-US" sz="18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endParaRPr>
              </a:p>
            </p:txBody>
          </p:sp>
          <p:sp>
            <p:nvSpPr>
              <p:cNvPr id="20" name="Rectangle 6"/>
              <p:cNvSpPr>
                <a:spLocks/>
              </p:cNvSpPr>
              <p:nvPr/>
            </p:nvSpPr>
            <p:spPr bwMode="auto">
              <a:xfrm>
                <a:off x="4478368" y="3246060"/>
                <a:ext cx="660400" cy="444500"/>
              </a:xfrm>
              <a:prstGeom prst="rect">
                <a:avLst/>
              </a:prstGeom>
              <a:solidFill>
                <a:srgbClr val="D8D8D8"/>
              </a:solidFill>
              <a:ln w="9525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r>
                  <a:rPr lang="en-US" sz="1400" dirty="0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%al</a:t>
                </a:r>
              </a:p>
            </p:txBody>
          </p:sp>
          <p:sp>
            <p:nvSpPr>
              <p:cNvPr id="21" name="Rectangle 30"/>
              <p:cNvSpPr>
                <a:spLocks/>
              </p:cNvSpPr>
              <p:nvPr/>
            </p:nvSpPr>
            <p:spPr bwMode="auto">
              <a:xfrm>
                <a:off x="1582768" y="3207960"/>
                <a:ext cx="3556000" cy="533400"/>
              </a:xfrm>
              <a:prstGeom prst="rect">
                <a:avLst/>
              </a:prstGeom>
              <a:noFill/>
              <a:ln w="25400" cap="flat">
                <a:solidFill>
                  <a:schemeClr val="tx1"/>
                </a:solidFill>
                <a:prstDash val="solid"/>
                <a:miter lim="800000"/>
                <a:headEnd type="none" w="med" len="med"/>
                <a:tailEnd type="none" w="med" len="med"/>
              </a:ln>
            </p:spPr>
            <p:txBody>
              <a:bodyPr lIns="38100" tIns="38100" rIns="38100" bIns="38100" anchor="ctr"/>
              <a:lstStyle/>
              <a:p>
                <a:pPr algn="l"/>
                <a:r>
                  <a:rPr lang="en-US" sz="2400" dirty="0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%</a:t>
                </a:r>
                <a:r>
                  <a:rPr lang="en-US" sz="2400" dirty="0" err="1">
                    <a:solidFill>
                      <a:schemeClr val="tx1"/>
                    </a:solidFill>
                    <a:latin typeface="Courier New Bold" charset="0"/>
                    <a:cs typeface="Courier New Bold" charset="0"/>
                    <a:sym typeface="Courier New Bold" charset="0"/>
                  </a:rPr>
                  <a:t>rax</a:t>
                </a:r>
                <a:endPara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endParaRPr>
              </a:p>
            </p:txBody>
          </p:sp>
        </p:grpSp>
      </p:grpSp>
      <p:grpSp>
        <p:nvGrpSpPr>
          <p:cNvPr id="9" name="Group 8"/>
          <p:cNvGrpSpPr/>
          <p:nvPr/>
        </p:nvGrpSpPr>
        <p:grpSpPr>
          <a:xfrm>
            <a:off x="1580078" y="3191102"/>
            <a:ext cx="3556000" cy="533400"/>
            <a:chOff x="5510699" y="5684520"/>
            <a:chExt cx="3556000" cy="533400"/>
          </a:xfrm>
        </p:grpSpPr>
        <p:sp>
          <p:nvSpPr>
            <p:cNvPr id="24" name="Rectangle 23"/>
            <p:cNvSpPr/>
            <p:nvPr/>
          </p:nvSpPr>
          <p:spPr bwMode="auto">
            <a:xfrm>
              <a:off x="7346233" y="5729609"/>
              <a:ext cx="1709270" cy="4445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rPr>
                <a:t>0x000000</a:t>
              </a:r>
            </a:p>
          </p:txBody>
        </p:sp>
        <p:sp>
          <p:nvSpPr>
            <p:cNvPr id="25" name="Rectangle 6"/>
            <p:cNvSpPr>
              <a:spLocks/>
            </p:cNvSpPr>
            <p:nvPr/>
          </p:nvSpPr>
          <p:spPr bwMode="auto">
            <a:xfrm>
              <a:off x="8406299" y="5722620"/>
              <a:ext cx="660400" cy="444500"/>
            </a:xfrm>
            <a:prstGeom prst="rect">
              <a:avLst/>
            </a:prstGeom>
            <a:solidFill>
              <a:srgbClr val="D8D8D8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%al</a:t>
              </a:r>
            </a:p>
          </p:txBody>
        </p:sp>
        <p:sp>
          <p:nvSpPr>
            <p:cNvPr id="26" name="Rectangle 30"/>
            <p:cNvSpPr>
              <a:spLocks/>
            </p:cNvSpPr>
            <p:nvPr/>
          </p:nvSpPr>
          <p:spPr bwMode="auto">
            <a:xfrm>
              <a:off x="5510699" y="5684520"/>
              <a:ext cx="3556000" cy="533400"/>
            </a:xfrm>
            <a:prstGeom prst="rect">
              <a:avLst/>
            </a:prstGeom>
            <a:noFill/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dirty="0" err="1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rax</a:t>
              </a:r>
              <a:endParaRPr lang="en-US" sz="24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68E13AC-288D-415E-940E-A767CC1E04B8}"/>
              </a:ext>
            </a:extLst>
          </p:cNvPr>
          <p:cNvGrpSpPr/>
          <p:nvPr/>
        </p:nvGrpSpPr>
        <p:grpSpPr>
          <a:xfrm>
            <a:off x="1568882" y="3184752"/>
            <a:ext cx="3556000" cy="533400"/>
            <a:chOff x="1585180" y="3201720"/>
            <a:chExt cx="3556000" cy="533400"/>
          </a:xfrm>
        </p:grpSpPr>
        <p:sp>
          <p:nvSpPr>
            <p:cNvPr id="32" name="Rectangle 30"/>
            <p:cNvSpPr>
              <a:spLocks/>
            </p:cNvSpPr>
            <p:nvPr/>
          </p:nvSpPr>
          <p:spPr bwMode="auto">
            <a:xfrm>
              <a:off x="1585180" y="3201720"/>
              <a:ext cx="3556000" cy="533400"/>
            </a:xfrm>
            <a:prstGeom prst="rect">
              <a:avLst/>
            </a:prstGeom>
            <a:solidFill>
              <a:schemeClr val="bg1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algn="l"/>
              <a:r>
                <a:rPr lang="en-US" sz="20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0x00000000</a:t>
              </a:r>
            </a:p>
          </p:txBody>
        </p:sp>
        <p:sp>
          <p:nvSpPr>
            <p:cNvPr id="30" name="Rectangle 29"/>
            <p:cNvSpPr/>
            <p:nvPr/>
          </p:nvSpPr>
          <p:spPr bwMode="auto">
            <a:xfrm>
              <a:off x="3403436" y="3229529"/>
              <a:ext cx="1709270" cy="444500"/>
            </a:xfrm>
            <a:prstGeom prst="rect">
              <a:avLst/>
            </a:prstGeom>
            <a:solidFill>
              <a:schemeClr val="accent1">
                <a:lumMod val="20000"/>
                <a:lumOff val="80000"/>
              </a:schemeClr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Courier New" panose="02070309020205020404" pitchFamily="49" charset="0"/>
                  <a:cs typeface="Courier New" panose="02070309020205020404" pitchFamily="49" charset="0"/>
                  <a:sym typeface="Gill Sans" charset="0"/>
                </a:rPr>
                <a:t>0x000000</a:t>
              </a:r>
            </a:p>
          </p:txBody>
        </p:sp>
        <p:sp>
          <p:nvSpPr>
            <p:cNvPr id="31" name="Rectangle 6"/>
            <p:cNvSpPr>
              <a:spLocks/>
            </p:cNvSpPr>
            <p:nvPr/>
          </p:nvSpPr>
          <p:spPr bwMode="auto">
            <a:xfrm>
              <a:off x="4463502" y="3222540"/>
              <a:ext cx="660400" cy="444500"/>
            </a:xfrm>
            <a:prstGeom prst="rect">
              <a:avLst/>
            </a:prstGeom>
            <a:solidFill>
              <a:schemeClr val="bg1"/>
            </a:solidFill>
            <a:ln w="9525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r>
                <a:rPr lang="en-US" sz="1400" dirty="0">
                  <a:solidFill>
                    <a:schemeClr val="tx1"/>
                  </a:solidFill>
                  <a:latin typeface="Courier New Bold" charset="0"/>
                  <a:cs typeface="Courier New Bold" charset="0"/>
                  <a:sym typeface="Courier New Bold" charset="0"/>
                </a:rPr>
                <a:t>%al</a:t>
              </a:r>
            </a:p>
          </p:txBody>
        </p:sp>
      </p:grpSp>
      <p:cxnSp>
        <p:nvCxnSpPr>
          <p:cNvPr id="7" name="Straight Arrow Connector 6"/>
          <p:cNvCxnSpPr>
            <a:cxnSpLocks/>
            <a:stCxn id="5" idx="3"/>
          </p:cNvCxnSpPr>
          <p:nvPr/>
        </p:nvCxnSpPr>
        <p:spPr bwMode="auto">
          <a:xfrm flipV="1">
            <a:off x="2439081" y="3731957"/>
            <a:ext cx="349412" cy="81054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8" name="Group 17">
            <a:extLst>
              <a:ext uri="{FF2B5EF4-FFF2-40B4-BE49-F238E27FC236}">
                <a16:creationId xmlns:a16="http://schemas.microsoft.com/office/drawing/2014/main" id="{672EA0F5-0CCB-42DA-9999-BCD0022B449A}"/>
              </a:ext>
            </a:extLst>
          </p:cNvPr>
          <p:cNvGrpSpPr/>
          <p:nvPr/>
        </p:nvGrpSpPr>
        <p:grpSpPr>
          <a:xfrm>
            <a:off x="228598" y="3784600"/>
            <a:ext cx="3568702" cy="988729"/>
            <a:chOff x="228598" y="3784600"/>
            <a:chExt cx="3568702" cy="988729"/>
          </a:xfrm>
        </p:grpSpPr>
        <p:sp>
          <p:nvSpPr>
            <p:cNvPr id="5" name="TextBox 4"/>
            <p:cNvSpPr txBox="1"/>
            <p:nvPr/>
          </p:nvSpPr>
          <p:spPr>
            <a:xfrm>
              <a:off x="228598" y="4311664"/>
              <a:ext cx="22104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latin typeface="Calibri" panose="020F0502020204030204" pitchFamily="34" charset="0"/>
                  <a:cs typeface="Calibri" panose="020F0502020204030204" pitchFamily="34" charset="0"/>
                </a:rPr>
                <a:t>Zapped to all 0’s</a:t>
              </a:r>
            </a:p>
          </p:txBody>
        </p:sp>
        <p:cxnSp>
          <p:nvCxnSpPr>
            <p:cNvPr id="28" name="Straight Arrow Connector 27">
              <a:extLst>
                <a:ext uri="{FF2B5EF4-FFF2-40B4-BE49-F238E27FC236}">
                  <a16:creationId xmlns:a16="http://schemas.microsoft.com/office/drawing/2014/main" id="{E82A80EB-05F2-4CFA-8E03-9966EC00CDFE}"/>
                </a:ext>
              </a:extLst>
            </p:cNvPr>
            <p:cNvCxnSpPr>
              <a:cxnSpLocks/>
            </p:cNvCxnSpPr>
            <p:nvPr/>
          </p:nvCxnSpPr>
          <p:spPr bwMode="auto">
            <a:xfrm flipV="1">
              <a:off x="2439082" y="3784600"/>
              <a:ext cx="1358218" cy="764422"/>
            </a:xfrm>
            <a:prstGeom prst="straightConnector1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21047567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Control: Condition codes</a:t>
            </a:r>
          </a:p>
          <a:p>
            <a:r>
              <a:rPr lang="en-US" dirty="0">
                <a:solidFill>
                  <a:srgbClr val="000000"/>
                </a:solidFill>
              </a:rPr>
              <a:t>Conditional branches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Jumping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69538"/>
            <a:ext cx="8382000" cy="863600"/>
          </a:xfrm>
          <a:ln/>
        </p:spPr>
        <p:txBody>
          <a:bodyPr/>
          <a:lstStyle/>
          <a:p>
            <a:r>
              <a:rPr lang="en-US" dirty="0" err="1"/>
              <a:t>jX</a:t>
            </a:r>
            <a:r>
              <a:rPr lang="en-US" dirty="0"/>
              <a:t> Instructions</a:t>
            </a:r>
          </a:p>
          <a:p>
            <a:pPr marL="552450" lvl="1"/>
            <a:r>
              <a:rPr lang="en-US" dirty="0"/>
              <a:t>Jump to different part of code depending on condition codes</a:t>
            </a:r>
          </a:p>
          <a:p>
            <a:pPr marL="552450" lvl="1"/>
            <a:r>
              <a:rPr lang="en-US" dirty="0"/>
              <a:t>Implicit reading of condition codes</a:t>
            </a:r>
          </a:p>
        </p:txBody>
      </p:sp>
      <p:graphicFrame>
        <p:nvGraphicFramePr>
          <p:cNvPr id="40965" name="Group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5677861"/>
              </p:ext>
            </p:extLst>
          </p:nvPr>
        </p:nvGraphicFramePr>
        <p:xfrm>
          <a:off x="1524000" y="2665614"/>
          <a:ext cx="6096000" cy="3901440"/>
        </p:xfrm>
        <a:graphic>
          <a:graphicData uri="http://schemas.openxmlformats.org/drawingml/2006/table">
            <a:tbl>
              <a:tblPr/>
              <a:tblGrid>
                <a:gridCol w="11096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161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7018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62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jX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Condition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Description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6D6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jmp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1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Unconditional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12900" algn="l"/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Equal /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Not Equal / Not Zero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jns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~SF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Nonnegative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jge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~(SF^OF)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Greater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SF^OF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jle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(SF^OF)|ZF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Less or Equal (signed)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ja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~CF&amp;~ZF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Above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127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jb</a:t>
                      </a:r>
                      <a:endParaRPr kumimoji="0" lang="en-US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CF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16510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 Bold" charset="0"/>
                          <a:ea typeface="ヒラギノ角ゴ ProN W6" charset="0"/>
                          <a:cs typeface="ヒラギノ角ゴ ProN W6" charset="0"/>
                          <a:sym typeface="Calibri Bold" charset="0"/>
                        </a:rPr>
                        <a:t>Below (unsigned)</a:t>
                      </a:r>
                    </a:p>
                  </a:txBody>
                  <a:tcPr marL="38100" marR="38100" marT="38100" marB="38100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59E01D-A903-4061-BE9A-25CE7D10C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 about office hour etiquette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3BB848-8009-4AB5-A6AD-96950058D0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Office hours are for getting ideas on how to debug or better approach your homework.</a:t>
            </a:r>
          </a:p>
          <a:p>
            <a:pPr lvl="1"/>
            <a:r>
              <a:rPr lang="en-US" dirty="0"/>
              <a:t>Conceptual OH coming soon as well so look out for that!</a:t>
            </a:r>
          </a:p>
          <a:p>
            <a:r>
              <a:rPr lang="en-US" dirty="0"/>
              <a:t>Write a description!</a:t>
            </a:r>
          </a:p>
          <a:p>
            <a:pPr lvl="1"/>
            <a:r>
              <a:rPr lang="en-US" dirty="0"/>
              <a:t>If you don’t have a description, you may be frozen/removed from the queue.</a:t>
            </a:r>
          </a:p>
          <a:p>
            <a:r>
              <a:rPr lang="en-US" dirty="0"/>
              <a:t>Try to narrow down your problem area as much as possible</a:t>
            </a:r>
          </a:p>
          <a:p>
            <a:pPr lvl="1"/>
            <a:r>
              <a:rPr lang="en-US" dirty="0"/>
              <a:t>Same principles as asking questions on Piazza</a:t>
            </a:r>
          </a:p>
          <a:p>
            <a:pPr lvl="1"/>
            <a:r>
              <a:rPr lang="en-US" dirty="0">
                <a:hlinkClick r:id="rId2"/>
              </a:rPr>
              <a:t>https://piazza.com/class/kr9vqwncw253c4?cid=352</a:t>
            </a:r>
            <a:endParaRPr lang="en-US" dirty="0"/>
          </a:p>
          <a:p>
            <a:r>
              <a:rPr lang="en-US" dirty="0"/>
              <a:t>The queue closes early</a:t>
            </a:r>
          </a:p>
          <a:p>
            <a:pPr lvl="1"/>
            <a:r>
              <a:rPr lang="en-US" dirty="0"/>
              <a:t>so everyone can be helped by around 9:30pm</a:t>
            </a:r>
          </a:p>
          <a:p>
            <a:r>
              <a:rPr lang="en-US" dirty="0"/>
              <a:t>Please find the TAs at the carrels</a:t>
            </a:r>
          </a:p>
          <a:p>
            <a:pPr lvl="1"/>
            <a:r>
              <a:rPr lang="en-US" dirty="0"/>
              <a:t>TAs should not need to find you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089880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Branch Example (Old Style)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3241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3013" name="Rectangle 5"/>
          <p:cNvSpPr>
            <a:spLocks/>
          </p:cNvSpPr>
          <p:nvPr/>
        </p:nvSpPr>
        <p:spPr bwMode="auto">
          <a:xfrm>
            <a:off x="4481150" y="2129865"/>
            <a:ext cx="4394200" cy="48133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jle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 .L4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0000FF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.L4:       # x &lt;= y</a:t>
            </a: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endParaRPr lang="en-US" sz="1800" b="1" dirty="0">
              <a:solidFill>
                <a:srgbClr val="CC0000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  <a:tab pos="1828800" algn="l"/>
                <a:tab pos="457200" algn="l"/>
                <a:tab pos="13716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155700"/>
            <a:ext cx="8153400" cy="1041400"/>
          </a:xfrm>
        </p:spPr>
        <p:txBody>
          <a:bodyPr/>
          <a:lstStyle/>
          <a:p>
            <a:r>
              <a:rPr lang="en-US" dirty="0"/>
              <a:t>Generation</a:t>
            </a:r>
          </a:p>
          <a:p>
            <a:pPr marL="279400" lvl="1" indent="0">
              <a:buNone/>
            </a:pP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shark&gt; 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gcc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 –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Og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 -S –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fno</a:t>
            </a:r>
            <a:r>
              <a:rPr lang="en-US" b="1" dirty="0">
                <a:solidFill>
                  <a:srgbClr val="800000"/>
                </a:solidFill>
                <a:latin typeface="Courier New"/>
                <a:cs typeface="Courier New"/>
              </a:rPr>
              <a:t>-if-conversion </a:t>
            </a:r>
            <a:r>
              <a:rPr lang="en-US" b="1" dirty="0" err="1">
                <a:solidFill>
                  <a:srgbClr val="800000"/>
                </a:solidFill>
                <a:latin typeface="Courier New"/>
                <a:cs typeface="Courier New"/>
              </a:rPr>
              <a:t>control.c</a:t>
            </a:r>
            <a:endParaRPr lang="en-US" b="1" dirty="0">
              <a:solidFill>
                <a:srgbClr val="800000"/>
              </a:solidFill>
              <a:latin typeface="Courier New"/>
              <a:cs typeface="Courier New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5254207"/>
              </p:ext>
            </p:extLst>
          </p:nvPr>
        </p:nvGraphicFramePr>
        <p:xfrm>
          <a:off x="4800600" y="50292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3451412" y="1112490"/>
            <a:ext cx="5688687" cy="944910"/>
            <a:chOff x="3451412" y="1023590"/>
            <a:chExt cx="5688687" cy="944910"/>
          </a:xfrm>
        </p:grpSpPr>
        <p:sp>
          <p:nvSpPr>
            <p:cNvPr id="2" name="Oval 1"/>
            <p:cNvSpPr/>
            <p:nvPr/>
          </p:nvSpPr>
          <p:spPr bwMode="auto">
            <a:xfrm>
              <a:off x="3451412" y="1380565"/>
              <a:ext cx="2949388" cy="587935"/>
            </a:xfrm>
            <a:prstGeom prst="ellipse">
              <a:avLst/>
            </a:prstGeom>
            <a:noFill/>
            <a:ln w="254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6197600" y="1023590"/>
              <a:ext cx="2942499" cy="523220"/>
            </a:xfrm>
            <a:prstGeom prst="rect">
              <a:avLst/>
            </a:prstGeom>
            <a:solidFill>
              <a:srgbClr val="FFC000"/>
            </a:solidFill>
          </p:spPr>
          <p:txBody>
            <a:bodyPr wrap="square" rtlCol="0">
              <a:spAutoFit/>
            </a:bodyPr>
            <a:lstStyle/>
            <a:p>
              <a:r>
                <a:rPr lang="en-US" sz="2800" dirty="0">
                  <a:latin typeface="Calibri" panose="020F0502020204030204" pitchFamily="34" charset="0"/>
                  <a:cs typeface="Calibri" panose="020F0502020204030204" pitchFamily="34" charset="0"/>
                </a:rPr>
                <a:t>Get to this shortly</a:t>
              </a:r>
            </a:p>
          </p:txBody>
        </p:sp>
        <p:sp>
          <p:nvSpPr>
            <p:cNvPr id="4" name="Freeform 3"/>
            <p:cNvSpPr/>
            <p:nvPr/>
          </p:nvSpPr>
          <p:spPr bwMode="auto">
            <a:xfrm>
              <a:off x="5138928" y="1101793"/>
              <a:ext cx="1058672" cy="206307"/>
            </a:xfrm>
            <a:custGeom>
              <a:avLst/>
              <a:gdLst>
                <a:gd name="connsiteX0" fmla="*/ 1307592 w 1307592"/>
                <a:gd name="connsiteY0" fmla="*/ 132647 h 278951"/>
                <a:gd name="connsiteX1" fmla="*/ 521208 w 1307592"/>
                <a:gd name="connsiteY1" fmla="*/ 4631 h 278951"/>
                <a:gd name="connsiteX2" fmla="*/ 0 w 1307592"/>
                <a:gd name="connsiteY2" fmla="*/ 278951 h 2789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307592" h="278951">
                  <a:moveTo>
                    <a:pt x="1307592" y="132647"/>
                  </a:moveTo>
                  <a:cubicBezTo>
                    <a:pt x="1023366" y="56447"/>
                    <a:pt x="739140" y="-19753"/>
                    <a:pt x="521208" y="4631"/>
                  </a:cubicBezTo>
                  <a:cubicBezTo>
                    <a:pt x="303276" y="29015"/>
                    <a:pt x="0" y="278951"/>
                    <a:pt x="0" y="278951"/>
                  </a:cubicBezTo>
                </a:path>
              </a:pathLst>
            </a:custGeom>
            <a:noFill/>
            <a:ln w="38100" cap="flat" cmpd="sng" algn="ctr">
              <a:solidFill>
                <a:srgbClr val="C00000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200" b="0" i="0" u="none" strike="noStrike" cap="none" normalizeH="0" baseline="0">
                <a:ln>
                  <a:noFill/>
                </a:ln>
                <a:solidFill>
                  <a:srgbClr val="000000"/>
                </a:solidFill>
                <a:effectLst/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Expressing with </a:t>
            </a:r>
            <a:r>
              <a:rPr lang="en-US" dirty="0" err="1"/>
              <a:t>Goto</a:t>
            </a:r>
            <a:r>
              <a:rPr lang="en-US" dirty="0"/>
              <a:t> Code</a:t>
            </a:r>
          </a:p>
        </p:txBody>
      </p:sp>
      <p:sp>
        <p:nvSpPr>
          <p:cNvPr id="43012" name="Rectangle 4"/>
          <p:cNvSpPr>
            <a:spLocks/>
          </p:cNvSpPr>
          <p:nvPr/>
        </p:nvSpPr>
        <p:spPr bwMode="auto">
          <a:xfrm>
            <a:off x="508000" y="22352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7" name="Content Placeholder 1"/>
          <p:cNvSpPr>
            <a:spLocks noGrp="1"/>
          </p:cNvSpPr>
          <p:nvPr>
            <p:ph idx="1"/>
          </p:nvPr>
        </p:nvSpPr>
        <p:spPr>
          <a:xfrm>
            <a:off x="457200" y="1066800"/>
            <a:ext cx="8153400" cy="1041400"/>
          </a:xfrm>
        </p:spPr>
        <p:txBody>
          <a:bodyPr/>
          <a:lstStyle/>
          <a:p>
            <a:r>
              <a:rPr lang="en-US" dirty="0"/>
              <a:t>C allows </a:t>
            </a:r>
            <a:r>
              <a:rPr lang="en-US" b="1" dirty="0" err="1">
                <a:latin typeface="Courier New"/>
                <a:cs typeface="Courier New"/>
              </a:rPr>
              <a:t>goto</a:t>
            </a:r>
            <a:r>
              <a:rPr lang="en-US" dirty="0"/>
              <a:t> statement</a:t>
            </a:r>
          </a:p>
          <a:p>
            <a:r>
              <a:rPr lang="en-US" dirty="0"/>
              <a:t>Jump to position designated by label</a:t>
            </a:r>
          </a:p>
          <a:p>
            <a:endParaRPr lang="en-US" dirty="0"/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495800" y="2209800"/>
            <a:ext cx="36576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absdiff_j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 &lt;= 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Else: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262145235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366713" y="141605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457200" y="1887538"/>
            <a:ext cx="5715000" cy="419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381000" y="339725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457200" y="3816350"/>
            <a:ext cx="3746500" cy="2355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Done;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Else: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Conditional Expression Translation (Using Branches)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4330700" y="3886200"/>
            <a:ext cx="4432300" cy="2946400"/>
          </a:xfrm>
          <a:ln/>
        </p:spPr>
        <p:txBody>
          <a:bodyPr/>
          <a:lstStyle/>
          <a:p>
            <a:pPr marL="552450" lvl="1"/>
            <a:r>
              <a:rPr lang="en-US" dirty="0"/>
              <a:t>Create separate code regions for then &amp; else expressions</a:t>
            </a:r>
          </a:p>
          <a:p>
            <a:pPr marL="552450" lvl="1"/>
            <a:r>
              <a:rPr lang="en-US" dirty="0"/>
              <a:t>Execute appropriate one</a:t>
            </a:r>
          </a:p>
        </p:txBody>
      </p:sp>
      <p:sp>
        <p:nvSpPr>
          <p:cNvPr id="49161" name="Rectangle 9"/>
          <p:cNvSpPr>
            <a:spLocks/>
          </p:cNvSpPr>
          <p:nvPr/>
        </p:nvSpPr>
        <p:spPr bwMode="auto">
          <a:xfrm>
            <a:off x="1193800" y="2540000"/>
            <a:ext cx="3149600" cy="355600"/>
          </a:xfrm>
          <a:prstGeom prst="rect">
            <a:avLst/>
          </a:prstGeom>
          <a:solidFill>
            <a:srgbClr val="99CC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x&gt;y ? x-y : y-x;</a:t>
            </a:r>
          </a:p>
        </p:txBody>
      </p:sp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3"/>
          <p:cNvSpPr>
            <a:spLocks/>
          </p:cNvSpPr>
          <p:nvPr/>
        </p:nvSpPr>
        <p:spPr bwMode="auto">
          <a:xfrm>
            <a:off x="5181600" y="2362200"/>
            <a:ext cx="29337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49156" name="Rectangle 4"/>
          <p:cNvSpPr>
            <a:spLocks/>
          </p:cNvSpPr>
          <p:nvPr/>
        </p:nvSpPr>
        <p:spPr bwMode="auto">
          <a:xfrm>
            <a:off x="5181600" y="2819400"/>
            <a:ext cx="2514600" cy="1160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0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2000" b="1" i="1" dirty="0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Test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?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Then_Expr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: </a:t>
            </a:r>
            <a:r>
              <a:rPr lang="en-US" sz="2000" b="1" i="1" dirty="0" err="1">
                <a:solidFill>
                  <a:schemeClr val="tx1"/>
                </a:solidFill>
                <a:latin typeface="Calibri"/>
                <a:ea typeface="Calibri Bold Italic" charset="0"/>
                <a:cs typeface="Calibri"/>
                <a:sym typeface="Calibri Bold Italic" charset="0"/>
              </a:rPr>
              <a:t>Else_Expr</a:t>
            </a:r>
            <a:r>
              <a: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sp>
        <p:nvSpPr>
          <p:cNvPr id="49157" name="Rectangle 5"/>
          <p:cNvSpPr>
            <a:spLocks/>
          </p:cNvSpPr>
          <p:nvPr/>
        </p:nvSpPr>
        <p:spPr bwMode="auto">
          <a:xfrm>
            <a:off x="5105400" y="40386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49158" name="Rectangle 6"/>
          <p:cNvSpPr>
            <a:spLocks/>
          </p:cNvSpPr>
          <p:nvPr/>
        </p:nvSpPr>
        <p:spPr bwMode="auto">
          <a:xfrm>
            <a:off x="5105400" y="4495800"/>
            <a:ext cx="3746500" cy="159385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result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Then_Expr</a:t>
            </a:r>
            <a:r>
              <a:rPr lang="en-US" sz="24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Arial Narro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i="1" dirty="0" err="1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Else_Expr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!</a:t>
            </a:r>
            <a:r>
              <a:rPr lang="en-US" sz="1800" b="1" i="1" dirty="0">
                <a:solidFill>
                  <a:schemeClr val="tx1"/>
                </a:solidFill>
                <a:latin typeface="Calibri"/>
                <a:ea typeface="Monaco" charset="0"/>
                <a:cs typeface="Calibri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if (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nt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) result = </a:t>
            </a:r>
            <a:r>
              <a:rPr lang="en-US" sz="1800" b="1" dirty="0" err="1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eval</a:t>
            </a:r>
            <a:r>
              <a:rPr lang="en-US" sz="1800" b="1" dirty="0">
                <a:solidFill>
                  <a:srgbClr val="C0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>
              <a:tabLst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  <a:tab pos="2794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 return result;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Using Conditional Moves</a:t>
            </a:r>
          </a:p>
        </p:txBody>
      </p:sp>
      <p:sp>
        <p:nvSpPr>
          <p:cNvPr id="4916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69850" y="1625600"/>
            <a:ext cx="4889500" cy="4038600"/>
          </a:xfrm>
          <a:ln/>
        </p:spPr>
        <p:txBody>
          <a:bodyPr/>
          <a:lstStyle/>
          <a:p>
            <a:pPr marL="292100"/>
            <a:r>
              <a:rPr lang="en-US" dirty="0"/>
              <a:t>Conditional Move Instructions</a:t>
            </a:r>
          </a:p>
          <a:p>
            <a:pPr marL="552450" lvl="1"/>
            <a:r>
              <a:rPr lang="en-US" dirty="0"/>
              <a:t>Instruction supports:</a:t>
            </a:r>
          </a:p>
          <a:p>
            <a:pPr marL="838200" lvl="2">
              <a:buNone/>
            </a:pPr>
            <a:r>
              <a:rPr lang="en-US" dirty="0"/>
              <a:t>if (Test) </a:t>
            </a:r>
            <a:r>
              <a:rPr lang="en-US" dirty="0" err="1"/>
              <a:t>Dest</a:t>
            </a:r>
            <a:r>
              <a:rPr lang="en-US" dirty="0"/>
              <a:t> </a:t>
            </a:r>
            <a:r>
              <a:rPr lang="en-US" dirty="0">
                <a:sym typeface="Wingdings" pitchFamily="2" charset="2"/>
              </a:rPr>
              <a:t> </a:t>
            </a:r>
            <a:r>
              <a:rPr lang="en-US" dirty="0" err="1">
                <a:sym typeface="Wingdings" pitchFamily="2" charset="2"/>
              </a:rPr>
              <a:t>Src</a:t>
            </a:r>
            <a:endParaRPr lang="en-US" dirty="0"/>
          </a:p>
          <a:p>
            <a:pPr marL="552450" lvl="1"/>
            <a:r>
              <a:rPr lang="en-US" dirty="0"/>
              <a:t>Supported in post-1995 x86 processors</a:t>
            </a:r>
          </a:p>
          <a:p>
            <a:pPr marL="552450" lvl="1"/>
            <a:r>
              <a:rPr lang="en-US" dirty="0"/>
              <a:t>GCC tries to use them</a:t>
            </a:r>
          </a:p>
          <a:p>
            <a:pPr marL="838200" lvl="2"/>
            <a:r>
              <a:rPr lang="en-US" dirty="0"/>
              <a:t>But, only when known to be safe</a:t>
            </a:r>
          </a:p>
          <a:p>
            <a:pPr marL="292100"/>
            <a:r>
              <a:rPr lang="en-US" dirty="0"/>
              <a:t>Why?</a:t>
            </a:r>
          </a:p>
          <a:p>
            <a:pPr marL="552450" lvl="1"/>
            <a:r>
              <a:rPr lang="en-US" dirty="0"/>
              <a:t>Branches are very disruptive to instruction flow through pipelines</a:t>
            </a:r>
          </a:p>
          <a:p>
            <a:pPr marL="552450" lvl="1"/>
            <a:r>
              <a:rPr lang="en-US" dirty="0"/>
              <a:t>Conditional moves do not require control transfer</a:t>
            </a:r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3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Conditional Move Example</a:t>
            </a:r>
          </a:p>
        </p:txBody>
      </p:sp>
      <p:sp>
        <p:nvSpPr>
          <p:cNvPr id="50186" name="Rectangle 10"/>
          <p:cNvSpPr>
            <a:spLocks/>
          </p:cNvSpPr>
          <p:nvPr/>
        </p:nvSpPr>
        <p:spPr bwMode="auto">
          <a:xfrm>
            <a:off x="6616700" y="1752600"/>
            <a:ext cx="2286000" cy="19812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8"/>
          <p:cNvSpPr>
            <a:spLocks/>
          </p:cNvSpPr>
          <p:nvPr/>
        </p:nvSpPr>
        <p:spPr bwMode="auto">
          <a:xfrm>
            <a:off x="2286000" y="4267200"/>
            <a:ext cx="6642100" cy="25908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absdiff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: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rgbClr val="0000FF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x-y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subq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r>
              <a:rPr lang="tr-TR" sz="1800" b="1" dirty="0">
                <a:solidFill>
                  <a:srgbClr val="CC0000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y-x</a:t>
            </a: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cmpq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rsi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rdi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x:y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cmovle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, %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rax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#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&lt;=,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</a:t>
            </a: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= </a:t>
            </a:r>
            <a:r>
              <a:rPr lang="tr-TR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eval</a:t>
            </a:r>
            <a:endParaRPr lang="tr-TR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  <a:p>
            <a:pPr algn="l">
              <a:tabLst>
                <a:tab pos="215900" algn="l"/>
                <a:tab pos="1195388" algn="l"/>
                <a:tab pos="215900" algn="l"/>
                <a:tab pos="2860675" algn="l"/>
                <a:tab pos="2959100" algn="l"/>
                <a:tab pos="2159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  <a:tab pos="215900" algn="l"/>
                <a:tab pos="1308100" algn="l"/>
                <a:tab pos="2959100" algn="l"/>
              </a:tabLst>
            </a:pPr>
            <a:r>
              <a:rPr lang="tr-TR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57200" y="1295400"/>
            <a:ext cx="3670300" cy="2946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absdiff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(long x, long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if (x &gt; y)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x-y;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else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result = y-x;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5982559"/>
              </p:ext>
            </p:extLst>
          </p:nvPr>
        </p:nvGraphicFramePr>
        <p:xfrm>
          <a:off x="4724400" y="1905000"/>
          <a:ext cx="3352800" cy="1524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CD7D3603-0456-4B30-8AAB-CAF8CDCEFE30}"/>
              </a:ext>
            </a:extLst>
          </p:cNvPr>
          <p:cNvSpPr txBox="1"/>
          <p:nvPr/>
        </p:nvSpPr>
        <p:spPr>
          <a:xfrm>
            <a:off x="381000" y="5147101"/>
            <a:ext cx="132279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When is</a:t>
            </a:r>
          </a:p>
          <a:p>
            <a:r>
              <a:rPr 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this bad?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/>
          </p:cNvSpPr>
          <p:nvPr/>
        </p:nvSpPr>
        <p:spPr bwMode="auto">
          <a:xfrm>
            <a:off x="457200" y="1206500"/>
            <a:ext cx="4724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Expensive Computations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Bad Cases for Conditional Move</a:t>
            </a:r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body" idx="1"/>
          </p:nvPr>
        </p:nvSpPr>
        <p:spPr>
          <a:xfrm>
            <a:off x="685800" y="2214562"/>
            <a:ext cx="6108700" cy="609600"/>
          </a:xfrm>
          <a:ln/>
        </p:spPr>
        <p:txBody>
          <a:bodyPr/>
          <a:lstStyle/>
          <a:p>
            <a:r>
              <a:rPr lang="en-US" sz="2000" dirty="0"/>
              <a:t>Both values get computed</a:t>
            </a:r>
          </a:p>
          <a:p>
            <a:r>
              <a:rPr lang="en-US" sz="2000" dirty="0"/>
              <a:t>Only makes sense when computations are very simple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533400" y="1681162"/>
            <a:ext cx="5410200" cy="398462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val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Test(x)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?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Hard1(x)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: Hard2(x);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7EC6B92B-037F-4402-ADDF-2D08D7B87816}"/>
              </a:ext>
            </a:extLst>
          </p:cNvPr>
          <p:cNvGrpSpPr/>
          <p:nvPr/>
        </p:nvGrpSpPr>
        <p:grpSpPr>
          <a:xfrm>
            <a:off x="457200" y="3117850"/>
            <a:ext cx="5486400" cy="1617662"/>
            <a:chOff x="457200" y="3117850"/>
            <a:chExt cx="5486400" cy="1617662"/>
          </a:xfrm>
        </p:grpSpPr>
        <p:sp>
          <p:nvSpPr>
            <p:cNvPr id="10" name="Rectangle 3"/>
            <p:cNvSpPr>
              <a:spLocks/>
            </p:cNvSpPr>
            <p:nvPr/>
          </p:nvSpPr>
          <p:spPr bwMode="auto">
            <a:xfrm>
              <a:off x="457200" y="3117850"/>
              <a:ext cx="4724400" cy="4445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 algn="l">
                <a:spcBef>
                  <a:spcPts val="863"/>
                </a:spcBef>
              </a:pPr>
              <a:r>
                <a:rPr lang="en-US" sz="24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Risky Computations</a:t>
              </a:r>
            </a:p>
          </p:txBody>
        </p:sp>
        <p:sp>
          <p:nvSpPr>
            <p:cNvPr id="11" name="Rectangle 7"/>
            <p:cNvSpPr txBox="1">
              <a:spLocks noChangeArrowheads="1"/>
            </p:cNvSpPr>
            <p:nvPr/>
          </p:nvSpPr>
          <p:spPr bwMode="auto">
            <a:xfrm>
              <a:off x="685800" y="4125912"/>
              <a:ext cx="4724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38100" tIns="38100" rIns="38100" bIns="38100" numCol="1" anchor="t" anchorCtr="0" compatLnSpc="1">
              <a:prstTxWarp prst="textNoShape">
                <a:avLst/>
              </a:prstTxWarp>
            </a:bodyPr>
            <a:lstStyle/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Calibri Bold" charset="0"/>
                </a:rPr>
                <a:t>Both values get computed</a:t>
              </a:r>
            </a:p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lang="en-US" sz="2000" kern="0" dirty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Calibri Bold" charset="0"/>
                </a:rPr>
                <a:t>May have undesirable effects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endParaRPr>
            </a:p>
          </p:txBody>
        </p:sp>
        <p:sp>
          <p:nvSpPr>
            <p:cNvPr id="12" name="Rectangle 8"/>
            <p:cNvSpPr>
              <a:spLocks/>
            </p:cNvSpPr>
            <p:nvPr/>
          </p:nvSpPr>
          <p:spPr bwMode="auto">
            <a:xfrm>
              <a:off x="533400" y="3592512"/>
              <a:ext cx="5410200" cy="398462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50799" dir="5400000" algn="ctr" rotWithShape="0">
                <a:schemeClr val="bg2">
                  <a:alpha val="50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val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=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?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*p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: 0;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74F4C416-640D-404C-9772-F2F4A1C247C7}"/>
              </a:ext>
            </a:extLst>
          </p:cNvPr>
          <p:cNvGrpSpPr/>
          <p:nvPr/>
        </p:nvGrpSpPr>
        <p:grpSpPr>
          <a:xfrm>
            <a:off x="457200" y="4978400"/>
            <a:ext cx="5486400" cy="1617662"/>
            <a:chOff x="457200" y="4978400"/>
            <a:chExt cx="5486400" cy="1617662"/>
          </a:xfrm>
        </p:grpSpPr>
        <p:sp>
          <p:nvSpPr>
            <p:cNvPr id="13" name="Rectangle 3"/>
            <p:cNvSpPr>
              <a:spLocks/>
            </p:cNvSpPr>
            <p:nvPr/>
          </p:nvSpPr>
          <p:spPr bwMode="auto">
            <a:xfrm>
              <a:off x="457200" y="4978400"/>
              <a:ext cx="4724400" cy="444500"/>
            </a:xfrm>
            <a:prstGeom prst="rect">
              <a:avLst/>
            </a:prstGeom>
            <a:noFill/>
            <a:ln w="127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marL="185738" indent="-185738" algn="l">
                <a:spcBef>
                  <a:spcPts val="863"/>
                </a:spcBef>
              </a:pPr>
              <a:r>
                <a:rPr lang="en-US" sz="2400" dirty="0">
                  <a:solidFill>
                    <a:schemeClr val="tx1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Computations with side effects</a:t>
              </a:r>
            </a:p>
          </p:txBody>
        </p:sp>
        <p:sp>
          <p:nvSpPr>
            <p:cNvPr id="14" name="Rectangle 7"/>
            <p:cNvSpPr txBox="1">
              <a:spLocks noChangeArrowheads="1"/>
            </p:cNvSpPr>
            <p:nvPr/>
          </p:nvSpPr>
          <p:spPr bwMode="auto">
            <a:xfrm>
              <a:off x="685800" y="5986462"/>
              <a:ext cx="4724400" cy="609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vert="horz" wrap="square" lIns="38100" tIns="38100" rIns="38100" bIns="38100" numCol="1" anchor="t" anchorCtr="0" compatLnSpc="1">
              <a:prstTxWarp prst="textNoShape">
                <a:avLst/>
              </a:prstTxWarp>
            </a:bodyPr>
            <a:lstStyle/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kumimoji="0" lang="en-US" sz="2000" b="0" i="0" u="none" strike="noStrike" kern="0" cap="none" spc="0" normalizeH="0" baseline="0" noProof="0" dirty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  <a:sym typeface="Calibri Bold" charset="0"/>
                </a:rPr>
                <a:t>Both values get computed</a:t>
              </a:r>
            </a:p>
            <a:p>
              <a:pPr marL="254000" marR="0" lvl="0" indent="-254000" algn="l" defTabSz="914400" rtl="0" eaLnBrk="1" fontAlgn="base" latinLnBrk="0" hangingPunct="1">
                <a:lnSpc>
                  <a:spcPct val="100000"/>
                </a:lnSpc>
                <a:spcBef>
                  <a:spcPts val="600"/>
                </a:spcBef>
                <a:spcAft>
                  <a:spcPct val="0"/>
                </a:spcAft>
                <a:buClr>
                  <a:srgbClr val="990000"/>
                </a:buClr>
                <a:buSzPct val="60000"/>
                <a:buFont typeface="Wingdings 2" charset="2"/>
                <a:buChar char="¢"/>
                <a:tabLst/>
                <a:defRPr/>
              </a:pPr>
              <a:r>
                <a:rPr lang="en-US" sz="2000" kern="0" dirty="0">
                  <a:solidFill>
                    <a:schemeClr val="tx1"/>
                  </a:solidFill>
                  <a:latin typeface="+mn-lt"/>
                  <a:ea typeface="+mn-ea"/>
                  <a:cs typeface="+mn-cs"/>
                  <a:sym typeface="Calibri Bold" charset="0"/>
                </a:rPr>
                <a:t>Must be side-effect free</a:t>
              </a:r>
              <a:endPara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Calibri Bold" charset="0"/>
              </a:endParaRPr>
            </a:p>
          </p:txBody>
        </p:sp>
        <p:sp>
          <p:nvSpPr>
            <p:cNvPr id="15" name="Rectangle 8"/>
            <p:cNvSpPr>
              <a:spLocks/>
            </p:cNvSpPr>
            <p:nvPr/>
          </p:nvSpPr>
          <p:spPr bwMode="auto">
            <a:xfrm>
              <a:off x="533400" y="5453062"/>
              <a:ext cx="5410200" cy="398462"/>
            </a:xfrm>
            <a:prstGeom prst="rect">
              <a:avLst/>
            </a:prstGeom>
            <a:solidFill>
              <a:srgbClr val="F6F5BD"/>
            </a:solidFill>
            <a:ln w="127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>
              <a:outerShdw dist="50799" dir="5400000" algn="ctr" rotWithShape="0">
                <a:schemeClr val="bg2">
                  <a:alpha val="50000"/>
                </a:schemeClr>
              </a:outerShdw>
            </a:effectLst>
          </p:spPr>
          <p:txBody>
            <a:bodyPr lIns="38100" tIns="38100" rIns="38100" bIns="38100"/>
            <a:lstStyle/>
            <a:p>
              <a:pPr algn="l"/>
              <a:r>
                <a:rPr lang="en-US" sz="1800" b="1" dirty="0" err="1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val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=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x &gt; 0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? 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ea typeface="Calibri Bold Italic" charset="0"/>
                  <a:cs typeface="Courier New" pitchFamily="49" charset="0"/>
                  <a:sym typeface="Calibri Bold Italic" charset="0"/>
                </a:rPr>
                <a:t>x*=7</a:t>
              </a:r>
              <a:r>
                <a:rPr lang="en-US" sz="1800" b="1" dirty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  <a:sym typeface="Courier New Bold" charset="0"/>
                </a:rPr>
                <a:t> : x+=3;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6310038" y="1952952"/>
            <a:ext cx="269785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Bad Performance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562493" y="4153274"/>
            <a:ext cx="119314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Unsafe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745074" y="5857398"/>
            <a:ext cx="10307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Illegal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6" grpId="0"/>
      <p:bldP spid="17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>
                <a:solidFill>
                  <a:srgbClr val="7F7F7F"/>
                </a:solidFill>
              </a:rPr>
              <a:t>Control: Condition codes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dirty="0"/>
              <a:t>Loops</a:t>
            </a:r>
          </a:p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0123216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pcount_do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 while (x);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293687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“Do-While” Loop Example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4953000"/>
            <a:ext cx="6752771" cy="1282700"/>
          </a:xfrm>
          <a:ln/>
        </p:spPr>
        <p:txBody>
          <a:bodyPr/>
          <a:lstStyle/>
          <a:p>
            <a:r>
              <a:rPr lang="en-US" dirty="0"/>
              <a:t>Count number of 1’s in argument </a:t>
            </a:r>
            <a:r>
              <a:rPr lang="en-US" dirty="0">
                <a:latin typeface="Courier New"/>
                <a:cs typeface="Courier New"/>
              </a:rPr>
              <a:t>x</a:t>
            </a:r>
            <a:r>
              <a:rPr lang="en-US" dirty="0"/>
              <a:t> (“</a:t>
            </a:r>
            <a:r>
              <a:rPr lang="en-US" dirty="0" err="1"/>
              <a:t>popcount</a:t>
            </a:r>
            <a:r>
              <a:rPr lang="en-US" dirty="0"/>
              <a:t>”)</a:t>
            </a:r>
          </a:p>
          <a:p>
            <a:r>
              <a:rPr lang="en-US" dirty="0"/>
              <a:t>Use conditional branch to either continue looping or to exit loop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EC4775-70C4-440E-B41D-EC74BC87CB00}"/>
              </a:ext>
            </a:extLst>
          </p:cNvPr>
          <p:cNvSpPr txBox="1"/>
          <p:nvPr/>
        </p:nvSpPr>
        <p:spPr>
          <a:xfrm>
            <a:off x="5072243" y="5903893"/>
            <a:ext cx="3492136" cy="954107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x86 being CISC has a </a:t>
            </a:r>
            <a:r>
              <a:rPr lang="en-US" sz="2800" dirty="0" err="1">
                <a:latin typeface="Calibri" panose="020F0502020204030204" pitchFamily="34" charset="0"/>
                <a:cs typeface="Calibri" panose="020F0502020204030204" pitchFamily="34" charset="0"/>
              </a:rPr>
              <a:t>popcount</a:t>
            </a:r>
            <a:r>
              <a:rPr lang="en-US" sz="2800" dirty="0">
                <a:latin typeface="Calibri" panose="020F0502020204030204" pitchFamily="34" charset="0"/>
                <a:cs typeface="Calibri" panose="020F0502020204030204" pitchFamily="34" charset="0"/>
              </a:rPr>
              <a:t> instruction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/>
          </p:cNvSpPr>
          <p:nvPr/>
        </p:nvSpPr>
        <p:spPr bwMode="auto">
          <a:xfrm>
            <a:off x="444500" y="1562554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533400" y="1975304"/>
            <a:ext cx="2895600" cy="1219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810000" y="1553029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886200" y="1965778"/>
            <a:ext cx="2743200" cy="1685925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</a:p>
        </p:txBody>
      </p:sp>
      <p:sp>
        <p:nvSpPr>
          <p:cNvPr id="56327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General “Do-While” Translation</a:t>
            </a:r>
          </a:p>
        </p:txBody>
      </p:sp>
      <p:sp>
        <p:nvSpPr>
          <p:cNvPr id="56328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3772808"/>
            <a:ext cx="8382000" cy="2487386"/>
          </a:xfrm>
          <a:ln/>
        </p:spPr>
        <p:txBody>
          <a:bodyPr/>
          <a:lstStyle/>
          <a:p>
            <a:r>
              <a:rPr lang="en-US" dirty="0"/>
              <a:t>Body:</a:t>
            </a:r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pPr marL="234950" lvl="1"/>
            <a:endParaRPr lang="en-US" dirty="0"/>
          </a:p>
          <a:p>
            <a:endParaRPr lang="en-US" dirty="0"/>
          </a:p>
        </p:txBody>
      </p:sp>
      <p:sp>
        <p:nvSpPr>
          <p:cNvPr id="56329" name="Rectangle 9"/>
          <p:cNvSpPr>
            <a:spLocks/>
          </p:cNvSpPr>
          <p:nvPr/>
        </p:nvSpPr>
        <p:spPr bwMode="auto">
          <a:xfrm>
            <a:off x="1625600" y="3782333"/>
            <a:ext cx="2222500" cy="2260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{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1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Statement</a:t>
            </a:r>
            <a:r>
              <a:rPr lang="en-US" sz="2000" b="1" baseline="-25000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2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  …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  </a:t>
            </a:r>
            <a:r>
              <a:rPr lang="en-US" sz="2000" b="1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Statement</a:t>
            </a:r>
            <a:r>
              <a:rPr lang="en-US" sz="2000" b="1" baseline="-25000" dirty="0" err="1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n</a:t>
            </a:r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;</a:t>
            </a:r>
            <a:endParaRPr lang="en-US" b="1" dirty="0">
              <a:solidFill>
                <a:schemeClr val="tx1"/>
              </a:solidFill>
              <a:latin typeface="Courier New"/>
              <a:ea typeface="Monaco" charset="0"/>
              <a:cs typeface="Courier New"/>
              <a:sym typeface="Monaco" charset="0"/>
            </a:endParaRPr>
          </a:p>
          <a:p>
            <a:pPr algn="l"/>
            <a:r>
              <a:rPr lang="en-US" sz="2000" b="1" dirty="0">
                <a:solidFill>
                  <a:schemeClr val="tx1"/>
                </a:solidFill>
                <a:latin typeface="Courier New"/>
                <a:ea typeface="Monaco" charset="0"/>
                <a:cs typeface="Courier New"/>
                <a:sym typeface="Monaco" charset="0"/>
              </a:rPr>
              <a:t>}</a:t>
            </a:r>
          </a:p>
        </p:txBody>
      </p:sp>
    </p:spTree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5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“Do-While” Loop Compilation</a:t>
            </a:r>
          </a:p>
        </p:txBody>
      </p:sp>
      <p:sp>
        <p:nvSpPr>
          <p:cNvPr id="55307" name="Rectangle 11"/>
          <p:cNvSpPr>
            <a:spLocks/>
          </p:cNvSpPr>
          <p:nvPr/>
        </p:nvSpPr>
        <p:spPr bwMode="auto">
          <a:xfrm>
            <a:off x="2133599" y="4343399"/>
            <a:ext cx="6328229" cy="2383971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movl    $0, %eax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 = 0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.L2:			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# loop: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 %rdi,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	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andl    $1, %edx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t = x &amp; 0x1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addq    %rdx, %rax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result += t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shrq    %rdi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x &gt;&gt;= 1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jne     .L2		#  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if(x) goto loop</a:t>
            </a:r>
          </a:p>
          <a:p>
            <a:pPr algn="l">
              <a:tabLst>
                <a:tab pos="292100" algn="l"/>
                <a:tab pos="292100" algn="l"/>
                <a:tab pos="292100" algn="l"/>
                <a:tab pos="1150938" algn="l"/>
                <a:tab pos="292100" algn="l"/>
                <a:tab pos="2860675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  <a:tab pos="292100" algn="l"/>
                <a:tab pos="30861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rep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Monaco" charset="0"/>
              </a:rPr>
              <a:t>; 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Monaco" charset="0"/>
            </a:endParaRPr>
          </a:p>
        </p:txBody>
      </p:sp>
      <p:sp>
        <p:nvSpPr>
          <p:cNvPr id="9" name="Rectangle 6"/>
          <p:cNvSpPr>
            <a:spLocks/>
          </p:cNvSpPr>
          <p:nvPr/>
        </p:nvSpPr>
        <p:spPr bwMode="auto">
          <a:xfrm>
            <a:off x="381000" y="1524001"/>
            <a:ext cx="4041775" cy="25908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11" name="Table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4437412"/>
              </p:ext>
            </p:extLst>
          </p:nvPr>
        </p:nvGraphicFramePr>
        <p:xfrm>
          <a:off x="4724400" y="1905000"/>
          <a:ext cx="3352800" cy="114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result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482" name="Rectangle 2"/>
          <p:cNvSpPr>
            <a:spLocks noChangeArrowheads="1"/>
          </p:cNvSpPr>
          <p:nvPr/>
        </p:nvSpPr>
        <p:spPr bwMode="auto">
          <a:xfrm>
            <a:off x="1101725" y="25146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text</a:t>
            </a:r>
          </a:p>
        </p:txBody>
      </p:sp>
      <p:sp>
        <p:nvSpPr>
          <p:cNvPr id="148483" name="Rectangle 3"/>
          <p:cNvSpPr>
            <a:spLocks noChangeArrowheads="1"/>
          </p:cNvSpPr>
          <p:nvPr/>
        </p:nvSpPr>
        <p:spPr bwMode="auto">
          <a:xfrm>
            <a:off x="1101725" y="3655700"/>
            <a:ext cx="72707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text</a:t>
            </a:r>
          </a:p>
        </p:txBody>
      </p:sp>
      <p:sp>
        <p:nvSpPr>
          <p:cNvPr id="148484" name="Rectangle 4"/>
          <p:cNvSpPr>
            <a:spLocks noChangeArrowheads="1"/>
          </p:cNvSpPr>
          <p:nvPr/>
        </p:nvSpPr>
        <p:spPr bwMode="auto">
          <a:xfrm>
            <a:off x="828675" y="4724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binary</a:t>
            </a:r>
          </a:p>
        </p:txBody>
      </p:sp>
      <p:sp>
        <p:nvSpPr>
          <p:cNvPr id="148485" name="Rectangle 5"/>
          <p:cNvSpPr>
            <a:spLocks noChangeArrowheads="1"/>
          </p:cNvSpPr>
          <p:nvPr/>
        </p:nvSpPr>
        <p:spPr bwMode="auto">
          <a:xfrm>
            <a:off x="828675" y="5867400"/>
            <a:ext cx="1000125" cy="459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r">
              <a:lnSpc>
                <a:spcPct val="100000"/>
              </a:lnSpc>
            </a:pPr>
            <a:r>
              <a:rPr lang="en-US" sz="2400" i="1" dirty="0">
                <a:latin typeface="Calibri" pitchFamily="34" charset="0"/>
              </a:rPr>
              <a:t>binary</a:t>
            </a:r>
          </a:p>
        </p:txBody>
      </p:sp>
      <p:sp>
        <p:nvSpPr>
          <p:cNvPr id="148486" name="Line 6"/>
          <p:cNvSpPr>
            <a:spLocks noChangeShapeType="1"/>
          </p:cNvSpPr>
          <p:nvPr/>
        </p:nvSpPr>
        <p:spPr bwMode="auto">
          <a:xfrm>
            <a:off x="3989388" y="2977233"/>
            <a:ext cx="0" cy="68036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87" name="Rectangle 7"/>
          <p:cNvSpPr>
            <a:spLocks noChangeArrowheads="1"/>
          </p:cNvSpPr>
          <p:nvPr/>
        </p:nvSpPr>
        <p:spPr bwMode="auto">
          <a:xfrm>
            <a:off x="4295774" y="3124200"/>
            <a:ext cx="30321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Compiler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ourier New" pitchFamily="49" charset="0"/>
              </a:rPr>
              <a:t> –</a:t>
            </a:r>
            <a:r>
              <a:rPr lang="en-US" sz="2000" dirty="0" err="1">
                <a:latin typeface="Courier New" pitchFamily="49" charset="0"/>
              </a:rPr>
              <a:t>Og</a:t>
            </a:r>
            <a:r>
              <a:rPr lang="en-US" sz="2000" dirty="0">
                <a:latin typeface="Courier New" pitchFamily="49" charset="0"/>
              </a:rPr>
              <a:t> -S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8" name="Rectangle 8"/>
          <p:cNvSpPr>
            <a:spLocks noChangeArrowheads="1"/>
          </p:cNvSpPr>
          <p:nvPr/>
        </p:nvSpPr>
        <p:spPr bwMode="auto">
          <a:xfrm>
            <a:off x="4279900" y="4191000"/>
            <a:ext cx="3048000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Assembler (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–c</a:t>
            </a:r>
            <a:r>
              <a:rPr lang="en-US" sz="2000" dirty="0">
                <a:latin typeface="+mn-lt"/>
                <a:cs typeface="Courier New" panose="02070309020205020404" pitchFamily="49" charset="0"/>
              </a:rPr>
              <a:t> </a:t>
            </a:r>
            <a:r>
              <a:rPr lang="en-US" sz="2000" dirty="0">
                <a:latin typeface="Calibri" pitchFamily="34" charset="0"/>
              </a:rPr>
              <a:t>or </a:t>
            </a:r>
            <a:r>
              <a:rPr lang="en-US" sz="2000" dirty="0">
                <a:latin typeface="Courier New" pitchFamily="49" charset="0"/>
              </a:rPr>
              <a:t>as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89" name="Rectangle 9"/>
          <p:cNvSpPr>
            <a:spLocks noChangeArrowheads="1"/>
          </p:cNvSpPr>
          <p:nvPr/>
        </p:nvSpPr>
        <p:spPr bwMode="auto">
          <a:xfrm>
            <a:off x="4295775" y="5334000"/>
            <a:ext cx="2638425" cy="39754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l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Linker (</a:t>
            </a:r>
            <a:r>
              <a:rPr lang="en-US" sz="2000" dirty="0" err="1">
                <a:latin typeface="Courier New" pitchFamily="49" charset="0"/>
              </a:rPr>
              <a:t>gcc</a:t>
            </a:r>
            <a:r>
              <a:rPr lang="en-US" sz="2000" dirty="0">
                <a:latin typeface="Calibri" pitchFamily="34" charset="0"/>
              </a:rPr>
              <a:t> or</a:t>
            </a:r>
            <a:r>
              <a:rPr lang="en-US" sz="2000" dirty="0">
                <a:latin typeface="Courier" pitchFamily="49" charset="0"/>
              </a:rPr>
              <a:t> </a:t>
            </a:r>
            <a:r>
              <a:rPr lang="en-US" sz="2000" dirty="0">
                <a:latin typeface="Courier New" pitchFamily="49" charset="0"/>
              </a:rPr>
              <a:t>ld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0" name="Rectangle 10"/>
          <p:cNvSpPr>
            <a:spLocks noChangeArrowheads="1"/>
          </p:cNvSpPr>
          <p:nvPr/>
        </p:nvSpPr>
        <p:spPr bwMode="auto">
          <a:xfrm>
            <a:off x="2373313" y="2579688"/>
            <a:ext cx="32639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C program (</a:t>
            </a:r>
            <a:r>
              <a:rPr lang="en-US" sz="2000" dirty="0">
                <a:latin typeface="Courier New" pitchFamily="49" charset="0"/>
              </a:rPr>
              <a:t>p1.c p2.c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1" name="Rectangle 11"/>
          <p:cNvSpPr>
            <a:spLocks noChangeArrowheads="1"/>
          </p:cNvSpPr>
          <p:nvPr/>
        </p:nvSpPr>
        <p:spPr bwMode="auto">
          <a:xfrm>
            <a:off x="2259013" y="3657600"/>
            <a:ext cx="3492500" cy="397545"/>
          </a:xfrm>
          <a:prstGeom prst="rect">
            <a:avLst/>
          </a:prstGeom>
          <a:solidFill>
            <a:srgbClr val="F6F5BD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 err="1">
                <a:latin typeface="Calibri" pitchFamily="34" charset="0"/>
              </a:rPr>
              <a:t>Asm</a:t>
            </a:r>
            <a:r>
              <a:rPr lang="en-US" sz="2000" dirty="0">
                <a:latin typeface="Calibri" pitchFamily="34" charset="0"/>
              </a:rPr>
              <a:t> program (</a:t>
            </a:r>
            <a:r>
              <a:rPr lang="en-US" sz="2000" dirty="0">
                <a:latin typeface="Courier New" pitchFamily="49" charset="0"/>
              </a:rPr>
              <a:t>p1.s p2.s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2" name="Rectangle 12"/>
          <p:cNvSpPr>
            <a:spLocks noChangeArrowheads="1"/>
          </p:cNvSpPr>
          <p:nvPr/>
        </p:nvSpPr>
        <p:spPr bwMode="auto">
          <a:xfrm>
            <a:off x="2144713" y="4800600"/>
            <a:ext cx="3721100" cy="3975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Object program (</a:t>
            </a:r>
            <a:r>
              <a:rPr lang="en-US" sz="2000" dirty="0">
                <a:latin typeface="Courier New" pitchFamily="49" charset="0"/>
              </a:rPr>
              <a:t>p1.o p2.o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3" name="Rectangle 13"/>
          <p:cNvSpPr>
            <a:spLocks noChangeArrowheads="1"/>
          </p:cNvSpPr>
          <p:nvPr/>
        </p:nvSpPr>
        <p:spPr bwMode="auto">
          <a:xfrm>
            <a:off x="2131219" y="5943600"/>
            <a:ext cx="3748088" cy="397545"/>
          </a:xfrm>
          <a:prstGeom prst="rect">
            <a:avLst/>
          </a:prstGeom>
          <a:solidFill>
            <a:srgbClr val="FF9999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Executable program (</a:t>
            </a:r>
            <a:r>
              <a:rPr lang="en-US" sz="2000" dirty="0">
                <a:latin typeface="Courier New" pitchFamily="49" charset="0"/>
              </a:rPr>
              <a:t>p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4" name="Line 14"/>
          <p:cNvSpPr>
            <a:spLocks noChangeShapeType="1"/>
          </p:cNvSpPr>
          <p:nvPr/>
        </p:nvSpPr>
        <p:spPr bwMode="auto">
          <a:xfrm>
            <a:off x="3989388" y="4055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5" name="Line 15"/>
          <p:cNvSpPr>
            <a:spLocks noChangeShapeType="1"/>
          </p:cNvSpPr>
          <p:nvPr/>
        </p:nvSpPr>
        <p:spPr bwMode="auto">
          <a:xfrm>
            <a:off x="3989388" y="5198145"/>
            <a:ext cx="0" cy="72640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square"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6" name="Rectangle 16"/>
          <p:cNvSpPr>
            <a:spLocks noChangeArrowheads="1"/>
          </p:cNvSpPr>
          <p:nvPr/>
        </p:nvSpPr>
        <p:spPr bwMode="auto">
          <a:xfrm>
            <a:off x="6858000" y="4800600"/>
            <a:ext cx="2044700" cy="7053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dirty="0">
                <a:latin typeface="Calibri" pitchFamily="34" charset="0"/>
              </a:rPr>
              <a:t>Static libraries (</a:t>
            </a:r>
            <a:r>
              <a:rPr lang="en-US" sz="2000" dirty="0">
                <a:latin typeface="Courier New" pitchFamily="49" charset="0"/>
              </a:rPr>
              <a:t>.a</a:t>
            </a:r>
            <a:r>
              <a:rPr lang="en-US" sz="2000" dirty="0">
                <a:latin typeface="Calibri" pitchFamily="34" charset="0"/>
              </a:rPr>
              <a:t>)</a:t>
            </a:r>
          </a:p>
        </p:txBody>
      </p:sp>
      <p:sp>
        <p:nvSpPr>
          <p:cNvPr id="148497" name="Line 17"/>
          <p:cNvSpPr>
            <a:spLocks noChangeShapeType="1"/>
          </p:cNvSpPr>
          <p:nvPr/>
        </p:nvSpPr>
        <p:spPr bwMode="auto">
          <a:xfrm flipH="1">
            <a:off x="5865813" y="5334000"/>
            <a:ext cx="990600" cy="9144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lIns="90487" tIns="44450" rIns="90487" bIns="44450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48498" name="Rectangle 18"/>
          <p:cNvSpPr>
            <a:spLocks noGrp="1" noChangeArrowheads="1"/>
          </p:cNvSpPr>
          <p:nvPr>
            <p:ph type="title"/>
          </p:nvPr>
        </p:nvSpPr>
        <p:spPr>
          <a:xfrm>
            <a:off x="381000" y="341312"/>
            <a:ext cx="6997700" cy="573088"/>
          </a:xfrm>
        </p:spPr>
        <p:txBody>
          <a:bodyPr/>
          <a:lstStyle/>
          <a:p>
            <a:r>
              <a:rPr lang="en-US" dirty="0"/>
              <a:t>Turning C into Machine Code</a:t>
            </a:r>
          </a:p>
        </p:txBody>
      </p:sp>
      <p:sp>
        <p:nvSpPr>
          <p:cNvPr id="148499" name="Rectangle 19"/>
          <p:cNvSpPr>
            <a:spLocks noGrp="1" noChangeArrowheads="1"/>
          </p:cNvSpPr>
          <p:nvPr>
            <p:ph type="body" idx="1"/>
          </p:nvPr>
        </p:nvSpPr>
        <p:spPr>
          <a:xfrm>
            <a:off x="290513" y="990600"/>
            <a:ext cx="8307387" cy="1463675"/>
          </a:xfrm>
        </p:spPr>
        <p:txBody>
          <a:bodyPr/>
          <a:lstStyle/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Code in files  </a:t>
            </a:r>
            <a:r>
              <a:rPr lang="en-US" b="1" dirty="0">
                <a:latin typeface="Courier New" pitchFamily="49" charset="0"/>
              </a:rPr>
              <a:t>p1.c p2.c</a:t>
            </a:r>
            <a:endParaRPr lang="en-US" b="1" dirty="0">
              <a:latin typeface="Courier" pitchFamily="49" charset="0"/>
            </a:endParaRPr>
          </a:p>
          <a:p>
            <a:pPr marL="560388" lvl="1" indent="-222250" defTabSz="895350">
              <a:tabLst>
                <a:tab pos="2286000" algn="l"/>
                <a:tab pos="3543300" algn="l"/>
              </a:tabLst>
            </a:pPr>
            <a:r>
              <a:rPr lang="en-US" dirty="0"/>
              <a:t>Compile with command:  </a:t>
            </a:r>
            <a:r>
              <a:rPr lang="en-US" b="1" dirty="0" err="1">
                <a:latin typeface="Courier New" pitchFamily="49" charset="0"/>
              </a:rPr>
              <a:t>gcc</a:t>
            </a:r>
            <a:r>
              <a:rPr lang="en-US" b="1" dirty="0">
                <a:latin typeface="Courier New" pitchFamily="49" charset="0"/>
              </a:rPr>
              <a:t> –</a:t>
            </a:r>
            <a:r>
              <a:rPr lang="en-US" b="1" dirty="0" err="1">
                <a:latin typeface="Courier New" pitchFamily="49" charset="0"/>
              </a:rPr>
              <a:t>Og</a:t>
            </a:r>
            <a:r>
              <a:rPr lang="en-US" b="1" dirty="0">
                <a:latin typeface="Courier New" pitchFamily="49" charset="0"/>
              </a:rPr>
              <a:t> p1.c p2.c -o p</a:t>
            </a:r>
            <a:endParaRPr lang="en-US" b="1" dirty="0">
              <a:latin typeface="Courier" pitchFamily="49" charset="0"/>
            </a:endParaRP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Use basic optimizations (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-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Og</a:t>
            </a:r>
            <a:r>
              <a:rPr lang="en-US" dirty="0"/>
              <a:t>) [New to recent versions of GCC]</a:t>
            </a:r>
          </a:p>
          <a:p>
            <a:pPr marL="839788" lvl="2" indent="-165100" defTabSz="895350">
              <a:tabLst>
                <a:tab pos="2286000" algn="l"/>
                <a:tab pos="3543300" algn="l"/>
              </a:tabLst>
            </a:pPr>
            <a:r>
              <a:rPr lang="en-US" dirty="0"/>
              <a:t>Put resulting binary in file 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p</a:t>
            </a:r>
            <a:endParaRPr lang="en-US" b="1" dirty="0"/>
          </a:p>
        </p:txBody>
      </p:sp>
    </p:spTree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Check out:</a:t>
            </a:r>
          </a:p>
          <a:p>
            <a:endParaRPr lang="en-US" sz="2800" dirty="0"/>
          </a:p>
          <a:p>
            <a:r>
              <a:rPr lang="en-US" sz="2400" dirty="0">
                <a:hlinkClick r:id="rId3"/>
              </a:rPr>
              <a:t>https://canvas.cmu.edu/courses/24383/quizzes/67235</a:t>
            </a:r>
            <a:r>
              <a:rPr lang="en-US" sz="24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76205562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/>
          </p:cNvSpPr>
          <p:nvPr/>
        </p:nvSpPr>
        <p:spPr bwMode="auto">
          <a:xfrm>
            <a:off x="304800" y="30861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81000" y="3505200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#1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“Jump-to-middle” translation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-</a:t>
            </a:r>
            <a:r>
              <a:rPr lang="en-US" b="1" dirty="0" err="1">
                <a:latin typeface="Courier New"/>
                <a:cs typeface="Courier New"/>
              </a:rPr>
              <a:t>Og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181600" y="2095501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257800" y="2514600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3657600" y="3048000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to Middle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pcount_goto_jtm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test: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#1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118100"/>
            <a:ext cx="8382000" cy="1282700"/>
          </a:xfrm>
          <a:ln/>
        </p:spPr>
        <p:txBody>
          <a:bodyPr/>
          <a:lstStyle/>
          <a:p>
            <a:r>
              <a:rPr lang="en-US" dirty="0"/>
              <a:t>Compare to do-while version of function</a:t>
            </a:r>
          </a:p>
          <a:p>
            <a:r>
              <a:rPr lang="en-US" dirty="0"/>
              <a:t>Initial </a:t>
            </a:r>
            <a:r>
              <a:rPr lang="en-US" dirty="0" err="1"/>
              <a:t>goto</a:t>
            </a:r>
            <a:r>
              <a:rPr lang="en-US" dirty="0"/>
              <a:t> starts loop at test</a:t>
            </a:r>
          </a:p>
        </p:txBody>
      </p:sp>
    </p:spTree>
    <p:extLst>
      <p:ext uri="{BB962C8B-B14F-4D97-AF65-F5344CB8AC3E}">
        <p14:creationId xmlns:p14="http://schemas.microsoft.com/office/powerpoint/2010/main" val="2094010615"/>
      </p:ext>
    </p:extLst>
  </p:cSld>
  <p:clrMapOvr>
    <a:masterClrMapping/>
  </p:clrMapOvr>
  <p:transition/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/>
          </p:cNvSpPr>
          <p:nvPr/>
        </p:nvSpPr>
        <p:spPr bwMode="auto">
          <a:xfrm>
            <a:off x="533400" y="1524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While version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609600" y="2006601"/>
            <a:ext cx="2514600" cy="8001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while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cs typeface="Courier New" pitchFamily="49" charset="0"/>
                <a:sym typeface="Courier New Bold" charset="0"/>
              </a:rPr>
              <a:t>Body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533400" y="3687764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457200" y="4106863"/>
            <a:ext cx="3048000" cy="22050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while(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General “While” Translation #2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267200" y="1752600"/>
            <a:ext cx="4419600" cy="3992563"/>
          </a:xfrm>
        </p:spPr>
        <p:txBody>
          <a:bodyPr/>
          <a:lstStyle/>
          <a:p>
            <a:r>
              <a:rPr lang="en-US" dirty="0"/>
              <a:t>“Do-while” conversion</a:t>
            </a:r>
          </a:p>
          <a:p>
            <a:r>
              <a:rPr lang="en-US" dirty="0"/>
              <a:t>Used with </a:t>
            </a:r>
            <a:r>
              <a:rPr lang="en-US" b="1" dirty="0">
                <a:latin typeface="Courier New"/>
                <a:cs typeface="Courier New"/>
              </a:rPr>
              <a:t>–O1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5257800" y="3352800"/>
            <a:ext cx="29083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 Version</a:t>
            </a:r>
          </a:p>
        </p:txBody>
      </p:sp>
      <p:sp>
        <p:nvSpPr>
          <p:cNvPr id="59401" name="Rectangle 9"/>
          <p:cNvSpPr>
            <a:spLocks/>
          </p:cNvSpPr>
          <p:nvPr/>
        </p:nvSpPr>
        <p:spPr bwMode="auto">
          <a:xfrm>
            <a:off x="5334000" y="3771899"/>
            <a:ext cx="3429000" cy="2624138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loop: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Body</a:t>
            </a:r>
            <a:endParaRPr lang="en-US" sz="3200" i="1" dirty="0">
              <a:solidFill>
                <a:schemeClr val="tx1"/>
              </a:solidFill>
              <a:latin typeface="+mj-lt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2400" i="1" dirty="0">
                <a:solidFill>
                  <a:schemeClr val="tx1"/>
                </a:solidFill>
                <a:latin typeface="+mj-lt"/>
                <a:ea typeface="Calibri Bold Italic" charset="0"/>
                <a:cs typeface="Courier New" pitchFamily="49" charset="0"/>
                <a:sym typeface="Calibri Bold Italic" charset="0"/>
              </a:rPr>
              <a:t>Test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24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loop</a:t>
            </a: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3200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 Italic" charset="0"/>
              </a:rPr>
              <a:t>done:</a:t>
            </a:r>
          </a:p>
        </p:txBody>
      </p:sp>
      <p:sp>
        <p:nvSpPr>
          <p:cNvPr id="59402" name="AutoShape 10"/>
          <p:cNvSpPr>
            <a:spLocks/>
          </p:cNvSpPr>
          <p:nvPr/>
        </p:nvSpPr>
        <p:spPr bwMode="auto">
          <a:xfrm>
            <a:off x="1371600" y="2878138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59403" name="AutoShape 11"/>
          <p:cNvSpPr>
            <a:spLocks/>
          </p:cNvSpPr>
          <p:nvPr/>
        </p:nvSpPr>
        <p:spPr bwMode="auto">
          <a:xfrm rot="16200000">
            <a:off x="4038600" y="4178301"/>
            <a:ext cx="762000" cy="1524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6200"/>
                </a:moveTo>
                <a:lnTo>
                  <a:pt x="5400" y="162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6200"/>
                </a:lnTo>
                <a:lnTo>
                  <a:pt x="21600" y="16200"/>
                </a:lnTo>
                <a:lnTo>
                  <a:pt x="10800" y="21600"/>
                </a:lnTo>
                <a:close/>
                <a:moveTo>
                  <a:pt x="0" y="162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020306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/>
          </p:cNvSpPr>
          <p:nvPr/>
        </p:nvSpPr>
        <p:spPr bwMode="auto">
          <a:xfrm>
            <a:off x="457200" y="14478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530225" y="1863724"/>
            <a:ext cx="3736976" cy="2632076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4724400" y="1447800"/>
            <a:ext cx="23114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Do-While Version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4797424" y="1863724"/>
            <a:ext cx="4041775" cy="3165476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x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x &gt;&gt;=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if(x)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loop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4279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While Loop Example #2</a:t>
            </a:r>
          </a:p>
        </p:txBody>
      </p:sp>
      <p:sp>
        <p:nvSpPr>
          <p:cNvPr id="54280" name="Rectangle 8"/>
          <p:cNvSpPr>
            <a:spLocks noGrp="1" noChangeArrowheads="1"/>
          </p:cNvSpPr>
          <p:nvPr>
            <p:ph type="body" idx="1"/>
          </p:nvPr>
        </p:nvSpPr>
        <p:spPr>
          <a:xfrm>
            <a:off x="381000" y="5219700"/>
            <a:ext cx="8382000" cy="1282700"/>
          </a:xfrm>
          <a:ln/>
        </p:spPr>
        <p:txBody>
          <a:bodyPr/>
          <a:lstStyle/>
          <a:p>
            <a:r>
              <a:rPr lang="en-US" dirty="0"/>
              <a:t>Initial conditional guards entrance to loop</a:t>
            </a:r>
          </a:p>
          <a:p>
            <a:r>
              <a:rPr lang="en-US" dirty="0"/>
              <a:t>Compare to do-while version of function</a:t>
            </a:r>
          </a:p>
          <a:p>
            <a:pPr lvl="1"/>
            <a:r>
              <a:rPr lang="en-US" dirty="0"/>
              <a:t>Removes jump to middle.  </a:t>
            </a:r>
            <a:r>
              <a:rPr lang="en-US" dirty="0">
                <a:solidFill>
                  <a:srgbClr val="FF0000"/>
                </a:solidFill>
              </a:rPr>
              <a:t>When is this good or bad?</a:t>
            </a:r>
          </a:p>
        </p:txBody>
      </p:sp>
    </p:spTree>
    <p:extLst>
      <p:ext uri="{BB962C8B-B14F-4D97-AF65-F5344CB8AC3E}">
        <p14:creationId xmlns:p14="http://schemas.microsoft.com/office/powerpoint/2010/main" val="1169195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Form</a:t>
            </a:r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for (</a:t>
            </a:r>
            <a:r>
              <a:rPr lang="en-US" sz="2400" i="1"/>
              <a:t>Init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Test</a:t>
            </a:r>
            <a:r>
              <a:rPr lang="en-US" sz="2400">
                <a:latin typeface="Courier New" charset="0"/>
              </a:rPr>
              <a:t>; </a:t>
            </a:r>
            <a:r>
              <a:rPr lang="en-US" sz="2400" i="1"/>
              <a:t>Update </a:t>
            </a:r>
            <a:r>
              <a:rPr lang="en-US" sz="240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>
                <a:latin typeface="Courier New" charset="0"/>
              </a:rPr>
              <a:t>    </a:t>
            </a:r>
            <a:r>
              <a:rPr lang="en-US" sz="2400" i="1"/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38100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ctr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General Form</a:t>
            </a:r>
          </a:p>
          <a:p>
            <a:pPr marL="223838" indent="-223838" algn="ctr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381000" y="2819400"/>
            <a:ext cx="4495800" cy="3962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#define WSIZE 8*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sizeof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5181600" y="1295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5181600" y="22098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181600" y="32004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5029200" y="4191000"/>
            <a:ext cx="3323771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unsigned bit =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5238750" y="838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5238750" y="17970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5257800" y="27876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5276850" y="37782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 </a:t>
            </a:r>
            <a:r>
              <a:rPr lang="en-US" dirty="0">
                <a:sym typeface="Wingdings" pitchFamily="2" charset="2"/>
              </a:rPr>
              <a:t> While Loop</a:t>
            </a:r>
            <a:endParaRPr lang="en-US" dirty="0"/>
          </a:p>
        </p:txBody>
      </p:sp>
      <p:sp>
        <p:nvSpPr>
          <p:cNvPr id="11" name="Rectangle 3"/>
          <p:cNvSpPr>
            <a:spLocks noChangeArrowheads="1"/>
          </p:cNvSpPr>
          <p:nvPr/>
        </p:nvSpPr>
        <p:spPr bwMode="auto">
          <a:xfrm>
            <a:off x="381000" y="1676400"/>
            <a:ext cx="4419600" cy="101309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for (</a:t>
            </a:r>
            <a:r>
              <a:rPr lang="en-US" sz="2400" i="1" dirty="0">
                <a:latin typeface="+mj-lt"/>
              </a:rPr>
              <a:t>Init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Test</a:t>
            </a:r>
            <a:r>
              <a:rPr lang="en-US" sz="2400" dirty="0">
                <a:latin typeface="Courier New" charset="0"/>
              </a:rPr>
              <a:t>;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i="1" dirty="0"/>
              <a:t> </a:t>
            </a:r>
            <a:r>
              <a:rPr lang="en-US" sz="2400" dirty="0">
                <a:latin typeface="Courier New" charset="0"/>
              </a:rPr>
              <a:t>)</a:t>
            </a:r>
          </a:p>
          <a:p>
            <a:pPr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</a:p>
        </p:txBody>
      </p:sp>
      <p:sp>
        <p:nvSpPr>
          <p:cNvPr id="12" name="Rectangle 5"/>
          <p:cNvSpPr>
            <a:spLocks noChangeArrowheads="1"/>
          </p:cNvSpPr>
          <p:nvPr/>
        </p:nvSpPr>
        <p:spPr bwMode="auto">
          <a:xfrm>
            <a:off x="514350" y="1143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For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7" name="Rectangle 3"/>
          <p:cNvSpPr>
            <a:spLocks noChangeArrowheads="1"/>
          </p:cNvSpPr>
          <p:nvPr/>
        </p:nvSpPr>
        <p:spPr bwMode="auto">
          <a:xfrm>
            <a:off x="1447800" y="3962400"/>
            <a:ext cx="2819400" cy="267509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57150" cmpd="thickThin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i="1" dirty="0">
                <a:latin typeface="+mj-lt"/>
              </a:rPr>
              <a:t>Init</a:t>
            </a:r>
            <a:r>
              <a:rPr lang="en-US" sz="2400" i="1" dirty="0">
                <a:latin typeface="Courier New" charset="0"/>
              </a:rPr>
              <a:t>;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while (</a:t>
            </a:r>
            <a:r>
              <a:rPr lang="en-US" sz="2400" i="1" dirty="0">
                <a:latin typeface="+mj-lt"/>
              </a:rPr>
              <a:t>Test </a:t>
            </a:r>
            <a:r>
              <a:rPr lang="en-US" sz="2400" dirty="0">
                <a:latin typeface="Courier New" charset="0"/>
              </a:rPr>
              <a:t>) {</a:t>
            </a:r>
          </a:p>
          <a:p>
            <a:pPr algn="l">
              <a:lnSpc>
                <a:spcPct val="100000"/>
              </a:lnSpc>
              <a:spcBef>
                <a:spcPct val="50000"/>
              </a:spcBef>
            </a:pPr>
            <a:r>
              <a:rPr lang="en-US" sz="2400" dirty="0">
                <a:latin typeface="Courier New" charset="0"/>
              </a:rPr>
              <a:t>    </a:t>
            </a:r>
            <a:r>
              <a:rPr lang="en-US" sz="2400" i="1" dirty="0">
                <a:latin typeface="+mj-lt"/>
              </a:rPr>
              <a:t>Body</a:t>
            </a:r>
            <a:endParaRPr lang="en-US" sz="2400" i="1" dirty="0"/>
          </a:p>
          <a:p>
            <a:pPr algn="l">
              <a:spcBef>
                <a:spcPct val="50000"/>
              </a:spcBef>
            </a:pPr>
            <a:r>
              <a:rPr lang="en-US" sz="2400" i="1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i="1" dirty="0">
                <a:latin typeface="+mj-lt"/>
              </a:rPr>
              <a:t>Update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algn="l">
              <a:spcBef>
                <a:spcPct val="50000"/>
              </a:spcBef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}</a:t>
            </a:r>
          </a:p>
        </p:txBody>
      </p:sp>
      <p:sp>
        <p:nvSpPr>
          <p:cNvPr id="18" name="Rectangle 5"/>
          <p:cNvSpPr>
            <a:spLocks noChangeArrowheads="1"/>
          </p:cNvSpPr>
          <p:nvPr/>
        </p:nvSpPr>
        <p:spPr bwMode="auto">
          <a:xfrm>
            <a:off x="590550" y="34290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</a:rPr>
              <a:t>While Version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19" name="AutoShape 10"/>
          <p:cNvSpPr>
            <a:spLocks/>
          </p:cNvSpPr>
          <p:nvPr/>
        </p:nvSpPr>
        <p:spPr bwMode="auto">
          <a:xfrm>
            <a:off x="2438400" y="2895600"/>
            <a:ext cx="762000" cy="842963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1842"/>
                </a:moveTo>
                <a:lnTo>
                  <a:pt x="5400" y="11842"/>
                </a:lnTo>
                <a:lnTo>
                  <a:pt x="5400" y="0"/>
                </a:lnTo>
                <a:lnTo>
                  <a:pt x="16200" y="0"/>
                </a:lnTo>
                <a:lnTo>
                  <a:pt x="16200" y="11842"/>
                </a:lnTo>
                <a:lnTo>
                  <a:pt x="21600" y="11842"/>
                </a:lnTo>
                <a:lnTo>
                  <a:pt x="10800" y="21600"/>
                </a:lnTo>
                <a:close/>
                <a:moveTo>
                  <a:pt x="0" y="11842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34700"/>
      </p:ext>
    </p:extLst>
  </p:cSld>
  <p:clrMapOvr>
    <a:masterClrMapping/>
  </p:clrMapOvr>
  <p:transition/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For-While Conversion</a:t>
            </a:r>
          </a:p>
        </p:txBody>
      </p:sp>
      <p:sp>
        <p:nvSpPr>
          <p:cNvPr id="24" name="Rectangle 4"/>
          <p:cNvSpPr>
            <a:spLocks/>
          </p:cNvSpPr>
          <p:nvPr/>
        </p:nvSpPr>
        <p:spPr bwMode="auto">
          <a:xfrm>
            <a:off x="5138057" y="1498600"/>
            <a:ext cx="3360057" cy="4343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pcount_for_while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while (</a:t>
            </a:r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 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5" name="Rectangle 4"/>
          <p:cNvSpPr>
            <a:spLocks/>
          </p:cNvSpPr>
          <p:nvPr/>
        </p:nvSpPr>
        <p:spPr bwMode="auto">
          <a:xfrm>
            <a:off x="381000" y="18605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00FF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</a:t>
            </a:r>
          </a:p>
        </p:txBody>
      </p:sp>
      <p:sp>
        <p:nvSpPr>
          <p:cNvPr id="26" name="Rectangle 4"/>
          <p:cNvSpPr>
            <a:spLocks/>
          </p:cNvSpPr>
          <p:nvPr/>
        </p:nvSpPr>
        <p:spPr bwMode="auto">
          <a:xfrm>
            <a:off x="381000" y="277495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FF66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381000" y="3810000"/>
            <a:ext cx="2133600" cy="381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 err="1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008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</a:t>
            </a:r>
          </a:p>
        </p:txBody>
      </p:sp>
      <p:sp>
        <p:nvSpPr>
          <p:cNvPr id="28" name="Rectangle 4"/>
          <p:cNvSpPr>
            <a:spLocks/>
          </p:cNvSpPr>
          <p:nvPr/>
        </p:nvSpPr>
        <p:spPr bwMode="auto">
          <a:xfrm>
            <a:off x="228600" y="4756150"/>
            <a:ext cx="4114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unsigned bit =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(x &gt;&gt; </a:t>
            </a:r>
            <a:r>
              <a:rPr lang="en-US" sz="1800" b="1" dirty="0" err="1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rgbClr val="CC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5"/>
          <p:cNvSpPr>
            <a:spLocks noChangeArrowheads="1"/>
          </p:cNvSpPr>
          <p:nvPr/>
        </p:nvSpPr>
        <p:spPr bwMode="auto">
          <a:xfrm>
            <a:off x="438150" y="140335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Init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0" name="Rectangle 5"/>
          <p:cNvSpPr>
            <a:spLocks noChangeArrowheads="1"/>
          </p:cNvSpPr>
          <p:nvPr/>
        </p:nvSpPr>
        <p:spPr bwMode="auto">
          <a:xfrm>
            <a:off x="438150" y="23622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Test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  <p:sp>
        <p:nvSpPr>
          <p:cNvPr id="31" name="Rectangle 5"/>
          <p:cNvSpPr>
            <a:spLocks noChangeArrowheads="1"/>
          </p:cNvSpPr>
          <p:nvPr/>
        </p:nvSpPr>
        <p:spPr bwMode="auto">
          <a:xfrm>
            <a:off x="457200" y="33528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Update</a:t>
            </a:r>
          </a:p>
        </p:txBody>
      </p:sp>
      <p:sp>
        <p:nvSpPr>
          <p:cNvPr id="32" name="Rectangle 5"/>
          <p:cNvSpPr>
            <a:spLocks noChangeArrowheads="1"/>
          </p:cNvSpPr>
          <p:nvPr/>
        </p:nvSpPr>
        <p:spPr bwMode="auto">
          <a:xfrm>
            <a:off x="476250" y="4343400"/>
            <a:ext cx="344805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indent="-223838" algn="l" defTabSz="895350">
              <a:spcBef>
                <a:spcPct val="30000"/>
              </a:spcBef>
            </a:pPr>
            <a:r>
              <a:rPr lang="en-US" sz="2400" dirty="0">
                <a:solidFill>
                  <a:schemeClr val="tx2"/>
                </a:solidFill>
                <a:latin typeface="+mj-lt"/>
                <a:cs typeface="Calibri"/>
              </a:rPr>
              <a:t>Body</a:t>
            </a:r>
          </a:p>
          <a:p>
            <a:pPr marL="223838" indent="-223838" algn="l" defTabSz="895350">
              <a:lnSpc>
                <a:spcPct val="100000"/>
              </a:lnSpc>
            </a:pPr>
            <a:endParaRPr lang="en-US" sz="2400" dirty="0">
              <a:solidFill>
                <a:schemeClr val="tx2"/>
              </a:solidFill>
              <a:latin typeface="+mj-lt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26100210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51" name="Rectangle 7"/>
          <p:cNvSpPr>
            <a:spLocks/>
          </p:cNvSpPr>
          <p:nvPr/>
        </p:nvSpPr>
        <p:spPr bwMode="auto">
          <a:xfrm>
            <a:off x="381000" y="1354138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 Code</a:t>
            </a:r>
          </a:p>
        </p:txBody>
      </p:sp>
      <p:sp>
        <p:nvSpPr>
          <p:cNvPr id="57355" name="Rectangle 1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“For” Loop</a:t>
            </a:r>
            <a:r>
              <a:rPr lang="en-US" dirty="0">
                <a:sym typeface="Wingdings"/>
              </a:rPr>
              <a:t> Do-While Conversion</a:t>
            </a:r>
            <a:endParaRPr lang="en-US" dirty="0"/>
          </a:p>
        </p:txBody>
      </p:sp>
      <p:sp>
        <p:nvSpPr>
          <p:cNvPr id="57356" name="Rectangle 12"/>
          <p:cNvSpPr>
            <a:spLocks noGrp="1" noChangeArrowheads="1"/>
          </p:cNvSpPr>
          <p:nvPr>
            <p:ph type="body" idx="1"/>
          </p:nvPr>
        </p:nvSpPr>
        <p:spPr>
          <a:xfrm>
            <a:off x="381000" y="5676900"/>
            <a:ext cx="4191000" cy="876300"/>
          </a:xfrm>
          <a:ln/>
        </p:spPr>
        <p:txBody>
          <a:bodyPr/>
          <a:lstStyle/>
          <a:p>
            <a:r>
              <a:rPr lang="en-US" dirty="0"/>
              <a:t>Initial test can be optimized away – </a:t>
            </a:r>
            <a:r>
              <a:rPr lang="en-US" dirty="0">
                <a:solidFill>
                  <a:srgbClr val="FF0000"/>
                </a:solidFill>
              </a:rPr>
              <a:t>why?</a:t>
            </a: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228600" y="1905000"/>
            <a:ext cx="4191000" cy="3733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for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057400" y="1143000"/>
            <a:ext cx="2616200" cy="4445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863"/>
              </a:spcBef>
            </a:pPr>
            <a:r>
              <a:rPr lang="en-US" sz="2400" dirty="0" err="1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Goto</a:t>
            </a:r>
            <a:r>
              <a:rPr lang="en-US" sz="24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Version</a:t>
            </a:r>
          </a:p>
        </p:txBody>
      </p:sp>
      <p:sp>
        <p:nvSpPr>
          <p:cNvPr id="9" name="Rectangle 4"/>
          <p:cNvSpPr>
            <a:spLocks/>
          </p:cNvSpPr>
          <p:nvPr/>
        </p:nvSpPr>
        <p:spPr bwMode="auto">
          <a:xfrm>
            <a:off x="4724400" y="1371600"/>
            <a:ext cx="4343400" cy="5410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50799" dir="5400000" algn="ctr" rotWithShape="0">
              <a:schemeClr val="bg2">
                <a:alpha val="50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pcount_for_goto_dw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(unsigned long x)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size_t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long result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0;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(!(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{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unsigned bit =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(x &gt;&gt;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 &amp; 0x1;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result += bit;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}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++;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if (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&lt; WSIZE)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loop;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done: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result;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15200" y="2514600"/>
            <a:ext cx="49244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Init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315200" y="2971800"/>
            <a:ext cx="750206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itchFamily="49" charset="0"/>
                <a:cs typeface="Courier New" pitchFamily="49" charset="0"/>
              </a:rPr>
              <a:t>!</a:t>
            </a:r>
            <a:r>
              <a:rPr lang="en-US" sz="1800" i="1" dirty="0">
                <a:latin typeface="+mj-lt"/>
              </a:rPr>
              <a:t>Test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696200" y="4038600"/>
            <a:ext cx="710451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Body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638800" y="4876800"/>
            <a:ext cx="928459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Update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010400" y="5334000"/>
            <a:ext cx="612347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latin typeface="+mj-lt"/>
              </a:rPr>
              <a:t>Test</a:t>
            </a:r>
          </a:p>
        </p:txBody>
      </p:sp>
      <p:grpSp>
        <p:nvGrpSpPr>
          <p:cNvPr id="20" name="Group 19"/>
          <p:cNvGrpSpPr/>
          <p:nvPr/>
        </p:nvGrpSpPr>
        <p:grpSpPr>
          <a:xfrm>
            <a:off x="5029200" y="2819400"/>
            <a:ext cx="2209800" cy="533400"/>
            <a:chOff x="5029200" y="2743200"/>
            <a:chExt cx="2209800" cy="533400"/>
          </a:xfrm>
        </p:grpSpPr>
        <p:cxnSp>
          <p:nvCxnSpPr>
            <p:cNvPr id="18" name="Straight Connector 17"/>
            <p:cNvCxnSpPr/>
            <p:nvPr/>
          </p:nvCxnSpPr>
          <p:spPr bwMode="auto">
            <a:xfrm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9" name="Straight Connector 18"/>
            <p:cNvCxnSpPr/>
            <p:nvPr/>
          </p:nvCxnSpPr>
          <p:spPr bwMode="auto">
            <a:xfrm flipH="1">
              <a:off x="5029200" y="2743200"/>
              <a:ext cx="2209800" cy="533400"/>
            </a:xfrm>
            <a:prstGeom prst="line">
              <a:avLst/>
            </a:prstGeom>
            <a:solidFill>
              <a:schemeClr val="accent1"/>
            </a:solidFill>
            <a:ln w="25400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b="1" dirty="0">
                <a:solidFill>
                  <a:srgbClr val="7F7F7F"/>
                </a:solidFill>
              </a:rPr>
              <a:t>Control: Condition codes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Conditional branches</a:t>
            </a:r>
          </a:p>
          <a:p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Loops</a:t>
            </a:r>
          </a:p>
          <a:p>
            <a:r>
              <a:rPr lang="en-US" b="1" dirty="0"/>
              <a:t>Switch Statements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0444956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 value </a:t>
            </a:r>
            <a:r>
              <a:rPr lang="en-US" b="1" dirty="0">
                <a:latin typeface="Courier New"/>
                <a:cs typeface="Courier New"/>
              </a:rPr>
              <a:t>t</a:t>
            </a:r>
            <a:r>
              <a:rPr lang="en-US" dirty="0"/>
              <a:t> where designated by </a:t>
            </a:r>
            <a:r>
              <a:rPr lang="en-US" b="1" dirty="0" err="1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Move 8-byte value to memory</a:t>
            </a:r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/>
              <a:t>Quad words in x86-64 parlance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	</a:t>
            </a:r>
            <a:r>
              <a:rPr lang="en-US" dirty="0"/>
              <a:t>Register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*</a:t>
            </a: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 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Machine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 bytes at address </a:t>
            </a:r>
            <a:r>
              <a:rPr lang="en-US" b="1" dirty="0">
                <a:latin typeface="Courier New" pitchFamily="49" charset="0"/>
              </a:rPr>
              <a:t>0x40059e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Compact representation of the assembly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(Relatively) easy for hardware to interpret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5494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21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0x40059e:  48 89 03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2746829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713034918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667000" cy="3937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*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[x];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3385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Translation (Extended C)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  <p:extLst>
      <p:ext uri="{BB962C8B-B14F-4D97-AF65-F5344CB8AC3E}">
        <p14:creationId xmlns:p14="http://schemas.microsoft.com/office/powerpoint/2010/main" val="538493611"/>
      </p:ext>
    </p:extLst>
  </p:cSld>
  <p:clrMapOvr>
    <a:masterClrMapping/>
  </p:clrMapOvr>
  <p:transition/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.L8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 flipV="1">
            <a:off x="1295400" y="5334000"/>
            <a:ext cx="990600" cy="609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838200" y="5943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What range of values takes default?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4888483"/>
              </p:ext>
            </p:extLst>
          </p:nvPr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0463907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2028598" y="5892799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BF7C1A93-68E2-4DCC-9802-CDE4648F5C8C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02FC3882-54A0-4DE7-8FD9-97783E8961DF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DECF1AF7-4ACD-431B-923C-E5555572CE1E}"/>
              </a:ext>
            </a:extLst>
          </p:cNvPr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ja      .L8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# use default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jmp     *.L4(,%rdi,8)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5C40CC2-4F5D-455B-8884-F763535715B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458686" y="5704115"/>
            <a:ext cx="569912" cy="28302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481483643"/>
      </p:ext>
    </p:extLst>
  </p:cSld>
  <p:clrMapOvr>
    <a:masterClrMapping/>
  </p:clrMapOvr>
  <p:transition/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8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.L8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.L8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*.L4(,%rdi,8)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pPr marL="552450" lvl="1"/>
            <a:r>
              <a:rPr lang="en-US" dirty="0"/>
              <a:t>Must scale by factor of 8 (addresses are 8 bytes)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 + x*8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697329"/>
      </p:ext>
    </p:extLst>
  </p:cSld>
  <p:clrMapOvr>
    <a:masterClrMapping/>
  </p:clrMapOvr>
  <p:transition/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990600" y="1981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.L9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75050" y="2146298"/>
            <a:ext cx="1384300" cy="814071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5050" y="2906710"/>
            <a:ext cx="1387475" cy="27083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75050" y="2743200"/>
            <a:ext cx="1379538" cy="2724150"/>
            <a:chOff x="3575050" y="2743200"/>
            <a:chExt cx="1379538" cy="2724150"/>
          </a:xfrm>
        </p:grpSpPr>
        <p:sp>
          <p:nvSpPr>
            <p:cNvPr id="26631" name="Line 7"/>
            <p:cNvSpPr>
              <a:spLocks noChangeShapeType="1"/>
            </p:cNvSpPr>
            <p:nvPr/>
          </p:nvSpPr>
          <p:spPr bwMode="auto">
            <a:xfrm>
              <a:off x="3581400" y="2743200"/>
              <a:ext cx="1371600" cy="272415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35" name="Line 11"/>
            <p:cNvSpPr>
              <a:spLocks noChangeShapeType="1"/>
            </p:cNvSpPr>
            <p:nvPr/>
          </p:nvSpPr>
          <p:spPr bwMode="auto">
            <a:xfrm>
              <a:off x="3575050" y="3611880"/>
              <a:ext cx="1379538" cy="185547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75050" y="3832860"/>
            <a:ext cx="1301750" cy="73914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75050" y="4057650"/>
            <a:ext cx="1301750" cy="7429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541759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1)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1:	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193612"/>
              </p:ext>
            </p:extLst>
          </p:nvPr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8505191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Handling Fall-Through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3: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115016476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2, x == 3)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                  # Case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cqto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				  # sign extend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         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rdx:rax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.L6 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                  # Case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              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</a:t>
            </a: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2239872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09433227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5, x == 6, default)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               # Case 5,6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               # Default: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$2,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  // .L7</a:t>
            </a:r>
          </a:p>
          <a:p>
            <a:pPr algn="l"/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038513"/>
              </p:ext>
            </p:extLst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026601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7264400" cy="573088"/>
          </a:xfrm>
        </p:spPr>
        <p:txBody>
          <a:bodyPr/>
          <a:lstStyle/>
          <a:p>
            <a:r>
              <a:rPr lang="en-US"/>
              <a:t>Machine Instruction Example</a:t>
            </a:r>
          </a:p>
        </p:txBody>
      </p:sp>
      <p:sp>
        <p:nvSpPr>
          <p:cNvPr id="1525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0" y="838200"/>
            <a:ext cx="4572000" cy="5791200"/>
          </a:xfrm>
        </p:spPr>
        <p:txBody>
          <a:bodyPr/>
          <a:lstStyle/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C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Store value </a:t>
            </a:r>
            <a:r>
              <a:rPr lang="en-US" b="1" dirty="0">
                <a:latin typeface="Courier New"/>
                <a:cs typeface="Courier New"/>
              </a:rPr>
              <a:t>t</a:t>
            </a:r>
            <a:r>
              <a:rPr lang="en-US" dirty="0"/>
              <a:t> where designated by </a:t>
            </a:r>
            <a:r>
              <a:rPr lang="en-US" b="1" dirty="0" err="1">
                <a:latin typeface="Courier New"/>
                <a:cs typeface="Courier New"/>
              </a:rPr>
              <a:t>dest</a:t>
            </a:r>
            <a:endParaRPr lang="en-US" b="1" dirty="0">
              <a:latin typeface="Courier New"/>
              <a:cs typeface="Courier New"/>
            </a:endParaRPr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Assembly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Move 8-byte value to memory</a:t>
            </a:r>
          </a:p>
          <a:p>
            <a:pPr marL="839788" lvl="2" indent="-165100" defTabSz="895350">
              <a:tabLst>
                <a:tab pos="1603375" algn="l"/>
                <a:tab pos="2514600" algn="l"/>
              </a:tabLst>
            </a:pPr>
            <a:r>
              <a:rPr lang="en-US" dirty="0"/>
              <a:t>Quad words in x86-64 parlance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Operands:</a:t>
            </a:r>
          </a:p>
          <a:p>
            <a:pPr marL="839788" lvl="2" indent="-165100" defTabSz="895350"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t</a:t>
            </a:r>
            <a:r>
              <a:rPr lang="en-US" b="1" dirty="0"/>
              <a:t>:	</a:t>
            </a:r>
            <a:r>
              <a:rPr lang="en-US" dirty="0"/>
              <a:t>Register	</a:t>
            </a:r>
            <a:r>
              <a:rPr lang="en-US" b="1" dirty="0">
                <a:latin typeface="Courier New" pitchFamily="49" charset="0"/>
              </a:rPr>
              <a:t>%</a:t>
            </a:r>
            <a:r>
              <a:rPr lang="en-US" b="1" dirty="0" err="1">
                <a:latin typeface="Courier New" pitchFamily="49" charset="0"/>
              </a:rPr>
              <a:t>rax</a:t>
            </a:r>
            <a:endParaRPr lang="en-US" b="1" dirty="0"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	Register	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endParaRPr lang="en-US" b="1" dirty="0">
              <a:solidFill>
                <a:schemeClr val="tx1"/>
              </a:solidFill>
              <a:latin typeface="Courier New" pitchFamily="49" charset="0"/>
            </a:endParaRPr>
          </a:p>
          <a:p>
            <a:pPr marL="839788" lvl="2" indent="-165100" defTabSz="895350">
              <a:buFont typeface="Wingdings" pitchFamily="2" charset="2"/>
              <a:buNone/>
              <a:tabLst>
                <a:tab pos="1603375" algn="l"/>
                <a:tab pos="2514600" algn="l"/>
              </a:tabLst>
            </a:pPr>
            <a:r>
              <a:rPr lang="en-US" b="1" dirty="0">
                <a:latin typeface="Courier New" pitchFamily="49" charset="0"/>
              </a:rPr>
              <a:t>*</a:t>
            </a:r>
            <a:r>
              <a:rPr lang="en-US" b="1" dirty="0" err="1">
                <a:latin typeface="Courier New" pitchFamily="49" charset="0"/>
              </a:rPr>
              <a:t>dest</a:t>
            </a:r>
            <a:r>
              <a:rPr lang="en-US" b="1" dirty="0"/>
              <a:t>:</a:t>
            </a:r>
            <a:r>
              <a:rPr lang="en-US" dirty="0"/>
              <a:t> 	Memory	</a:t>
            </a:r>
            <a:r>
              <a:rPr lang="en-US" b="1" dirty="0"/>
              <a:t>M[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%</a:t>
            </a:r>
            <a:r>
              <a:rPr lang="en-US" b="1" dirty="0" err="1">
                <a:solidFill>
                  <a:schemeClr val="tx1"/>
                </a:solidFill>
                <a:latin typeface="Courier New" pitchFamily="49" charset="0"/>
              </a:rPr>
              <a:t>rbx</a:t>
            </a:r>
            <a:r>
              <a:rPr lang="en-US" b="1" dirty="0">
                <a:solidFill>
                  <a:schemeClr val="tx1"/>
                </a:solidFill>
                <a:latin typeface="Courier New" pitchFamily="49" charset="0"/>
              </a:rPr>
              <a:t>]</a:t>
            </a:r>
            <a:endParaRPr lang="en-US" b="1" dirty="0"/>
          </a:p>
          <a:p>
            <a:pPr marL="223838" indent="-223838" defTabSz="895350">
              <a:tabLst>
                <a:tab pos="1603375" algn="l"/>
                <a:tab pos="2514600" algn="l"/>
              </a:tabLst>
            </a:pPr>
            <a:r>
              <a:rPr lang="en-US" dirty="0"/>
              <a:t>Machine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/>
              <a:t>3 bytes at address </a:t>
            </a:r>
            <a:r>
              <a:rPr lang="en-US" b="1" dirty="0">
                <a:latin typeface="Courier New" pitchFamily="49" charset="0"/>
              </a:rPr>
              <a:t>0x40059e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Compact representation of the assembly instruction</a:t>
            </a:r>
          </a:p>
          <a:p>
            <a:pPr marL="560388" lvl="1" indent="-222250" defTabSz="895350">
              <a:tabLst>
                <a:tab pos="1603375" algn="l"/>
                <a:tab pos="2514600" algn="l"/>
              </a:tabLst>
            </a:pPr>
            <a:r>
              <a:rPr lang="en-US" dirty="0">
                <a:cs typeface="Calibri" panose="020F0502020204030204" pitchFamily="34" charset="0"/>
              </a:rPr>
              <a:t>(Relatively) easy for hardware to interpret</a:t>
            </a:r>
          </a:p>
        </p:txBody>
      </p:sp>
      <p:sp>
        <p:nvSpPr>
          <p:cNvPr id="152580" name="Rectangle 4"/>
          <p:cNvSpPr>
            <a:spLocks noChangeArrowheads="1"/>
          </p:cNvSpPr>
          <p:nvPr/>
        </p:nvSpPr>
        <p:spPr bwMode="auto">
          <a:xfrm>
            <a:off x="533400" y="1143000"/>
            <a:ext cx="3883025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</p:txBody>
      </p:sp>
      <p:sp>
        <p:nvSpPr>
          <p:cNvPr id="152581" name="Rectangle 5"/>
          <p:cNvSpPr>
            <a:spLocks noChangeArrowheads="1"/>
          </p:cNvSpPr>
          <p:nvPr/>
        </p:nvSpPr>
        <p:spPr bwMode="auto">
          <a:xfrm>
            <a:off x="533400" y="2286000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5494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</p:txBody>
      </p:sp>
      <p:sp>
        <p:nvSpPr>
          <p:cNvPr id="152582" name="Rectangle 6"/>
          <p:cNvSpPr>
            <a:spLocks noChangeArrowheads="1"/>
          </p:cNvSpPr>
          <p:nvPr/>
        </p:nvSpPr>
        <p:spPr bwMode="auto">
          <a:xfrm>
            <a:off x="530225" y="4912519"/>
            <a:ext cx="3886200" cy="37623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21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0x40059e:  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48 89 03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08BCE0-E91C-4353-8DC8-ECE0E854B3AA}"/>
              </a:ext>
            </a:extLst>
          </p:cNvPr>
          <p:cNvSpPr txBox="1"/>
          <p:nvPr/>
        </p:nvSpPr>
        <p:spPr>
          <a:xfrm>
            <a:off x="530225" y="5399980"/>
            <a:ext cx="4041775" cy="5232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0100 1 0 0 0  10001011  00 000 011</a:t>
            </a:r>
          </a:p>
          <a:p>
            <a:r>
              <a:rPr lang="en-US" sz="1400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REX  W R X B    Move   Mod   R   M</a:t>
            </a:r>
          </a:p>
        </p:txBody>
      </p:sp>
      <p:sp>
        <p:nvSpPr>
          <p:cNvPr id="3" name="Oval 2">
            <a:extLst>
              <a:ext uri="{FF2B5EF4-FFF2-40B4-BE49-F238E27FC236}">
                <a16:creationId xmlns:a16="http://schemas.microsoft.com/office/drawing/2014/main" id="{15A9C16A-2A4B-49B8-9183-ED118CCF398E}"/>
              </a:ext>
            </a:extLst>
          </p:cNvPr>
          <p:cNvSpPr/>
          <p:nvPr/>
        </p:nvSpPr>
        <p:spPr bwMode="auto">
          <a:xfrm>
            <a:off x="1994262" y="4912519"/>
            <a:ext cx="1384663" cy="376238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4A63BF2C-DB8F-46AC-9F44-20701FB78B28}"/>
              </a:ext>
            </a:extLst>
          </p:cNvPr>
          <p:cNvCxnSpPr>
            <a:cxnSpLocks/>
            <a:stCxn id="3" idx="2"/>
          </p:cNvCxnSpPr>
          <p:nvPr/>
        </p:nvCxnSpPr>
        <p:spPr bwMode="auto">
          <a:xfrm flipH="1">
            <a:off x="530225" y="5100638"/>
            <a:ext cx="1464037" cy="299342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BBE0FEF-39AC-490A-991E-4E50757B59B2}"/>
              </a:ext>
            </a:extLst>
          </p:cNvPr>
          <p:cNvCxnSpPr>
            <a:cxnSpLocks/>
            <a:stCxn id="3" idx="6"/>
          </p:cNvCxnSpPr>
          <p:nvPr/>
        </p:nvCxnSpPr>
        <p:spPr bwMode="auto">
          <a:xfrm>
            <a:off x="3378925" y="5100638"/>
            <a:ext cx="1189900" cy="299342"/>
          </a:xfrm>
          <a:prstGeom prst="lin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049602835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8382000" cy="1143000"/>
          </a:xfrm>
          <a:ln/>
        </p:spPr>
        <p:txBody>
          <a:bodyPr/>
          <a:lstStyle/>
          <a:p>
            <a:pPr marL="119063" indent="-119063"/>
            <a:r>
              <a:rPr lang="en-US" dirty="0"/>
              <a:t>Summarizing</a:t>
            </a:r>
          </a:p>
        </p:txBody>
      </p:sp>
      <p:sp>
        <p:nvSpPr>
          <p:cNvPr id="3994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8382000" cy="5435600"/>
          </a:xfrm>
          <a:ln/>
        </p:spPr>
        <p:txBody>
          <a:bodyPr/>
          <a:lstStyle/>
          <a:p>
            <a:r>
              <a:rPr lang="en-US" dirty="0"/>
              <a:t>C Control</a:t>
            </a:r>
          </a:p>
          <a:p>
            <a:pPr marL="546100" lvl="1"/>
            <a:r>
              <a:rPr lang="en-US" dirty="0"/>
              <a:t>if-then-else</a:t>
            </a:r>
          </a:p>
          <a:p>
            <a:pPr marL="546100" lvl="1"/>
            <a:r>
              <a:rPr lang="en-US" dirty="0"/>
              <a:t>do-while</a:t>
            </a:r>
          </a:p>
          <a:p>
            <a:pPr marL="546100" lvl="1"/>
            <a:r>
              <a:rPr lang="en-US" dirty="0"/>
              <a:t>while, for</a:t>
            </a:r>
          </a:p>
          <a:p>
            <a:pPr marL="546100" lvl="1"/>
            <a:r>
              <a:rPr lang="en-US" dirty="0"/>
              <a:t>switch</a:t>
            </a:r>
          </a:p>
          <a:p>
            <a:r>
              <a:rPr lang="en-US" dirty="0"/>
              <a:t>Assembler Control</a:t>
            </a:r>
          </a:p>
          <a:p>
            <a:pPr marL="546100" lvl="1"/>
            <a:r>
              <a:rPr lang="en-US" dirty="0"/>
              <a:t>Conditional jump</a:t>
            </a:r>
          </a:p>
          <a:p>
            <a:pPr marL="546100" lvl="1"/>
            <a:r>
              <a:rPr lang="en-US" dirty="0"/>
              <a:t>Conditional move</a:t>
            </a:r>
          </a:p>
          <a:p>
            <a:pPr marL="546100" lvl="1"/>
            <a:r>
              <a:rPr lang="en-US" dirty="0"/>
              <a:t>Indirect jump (via jump tables)</a:t>
            </a:r>
          </a:p>
          <a:p>
            <a:pPr marL="546100" lvl="1"/>
            <a:r>
              <a:rPr lang="en-US" dirty="0"/>
              <a:t>Compiler generates code sequence to implement more complex control</a:t>
            </a:r>
          </a:p>
          <a:p>
            <a:r>
              <a:rPr lang="en-US" dirty="0"/>
              <a:t>Standard Techniques</a:t>
            </a:r>
          </a:p>
          <a:p>
            <a:pPr marL="546100" lvl="1"/>
            <a:r>
              <a:rPr lang="en-US" dirty="0"/>
              <a:t>Loops converted to do-while or jump-to-middle form</a:t>
            </a:r>
          </a:p>
          <a:p>
            <a:pPr marL="546100" lvl="1"/>
            <a:r>
              <a:rPr lang="en-US" dirty="0"/>
              <a:t>Large switch statements use jump tables</a:t>
            </a:r>
          </a:p>
          <a:p>
            <a:pPr marL="546100" lvl="1"/>
            <a:r>
              <a:rPr lang="en-US" dirty="0"/>
              <a:t>Sparse switch statements may use decision trees (if-</a:t>
            </a:r>
            <a:r>
              <a:rPr lang="en-US" dirty="0" err="1"/>
              <a:t>elseif</a:t>
            </a:r>
            <a:r>
              <a:rPr lang="en-US" dirty="0"/>
              <a:t>-</a:t>
            </a:r>
            <a:r>
              <a:rPr lang="en-US" dirty="0" err="1"/>
              <a:t>elseif</a:t>
            </a:r>
            <a:r>
              <a:rPr lang="en-US" dirty="0"/>
              <a:t>-else)</a:t>
            </a:r>
          </a:p>
        </p:txBody>
      </p:sp>
    </p:spTree>
    <p:extLst>
      <p:ext uri="{BB962C8B-B14F-4D97-AF65-F5344CB8AC3E}">
        <p14:creationId xmlns:p14="http://schemas.microsoft.com/office/powerpoint/2010/main" val="1134517555"/>
      </p:ext>
    </p:extLst>
  </p:cSld>
  <p:clrMapOvr>
    <a:masterClrMapping/>
  </p:clrMapOvr>
  <p:transition/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Summary</a:t>
            </a:r>
          </a:p>
        </p:txBody>
      </p:sp>
      <p:sp>
        <p:nvSpPr>
          <p:cNvPr id="64516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Today</a:t>
            </a:r>
          </a:p>
          <a:p>
            <a:pPr marL="552450" lvl="1"/>
            <a:r>
              <a:rPr lang="en-US" dirty="0"/>
              <a:t>Control: Condition codes</a:t>
            </a:r>
          </a:p>
          <a:p>
            <a:pPr marL="552450" lvl="1"/>
            <a:r>
              <a:rPr lang="en-US" dirty="0"/>
              <a:t>Conditional branches &amp; conditional moves</a:t>
            </a:r>
          </a:p>
          <a:p>
            <a:pPr marL="552450" lvl="1"/>
            <a:r>
              <a:rPr lang="en-US" dirty="0"/>
              <a:t>Loops</a:t>
            </a:r>
          </a:p>
          <a:p>
            <a:pPr marL="552450" lvl="1"/>
            <a:r>
              <a:rPr lang="en-US" dirty="0"/>
              <a:t>Switch statements</a:t>
            </a:r>
          </a:p>
          <a:p>
            <a:r>
              <a:rPr lang="en-US" dirty="0"/>
              <a:t>Next Time</a:t>
            </a:r>
          </a:p>
          <a:p>
            <a:pPr marL="552450" lvl="1"/>
            <a:r>
              <a:rPr lang="en-US" dirty="0"/>
              <a:t>Stack</a:t>
            </a:r>
          </a:p>
          <a:p>
            <a:pPr marL="552450" lvl="1"/>
            <a:r>
              <a:rPr lang="en-US" dirty="0"/>
              <a:t>Call / return</a:t>
            </a:r>
          </a:p>
          <a:p>
            <a:pPr marL="552450" lvl="1"/>
            <a:r>
              <a:rPr lang="en-US" dirty="0"/>
              <a:t>Procedure call discipline</a:t>
            </a:r>
          </a:p>
        </p:txBody>
      </p:sp>
    </p:spTree>
  </p:cSld>
  <p:clrMapOvr>
    <a:masterClrMapping/>
  </p:clrMapOvr>
  <p:transition/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</a:t>
            </a:r>
          </a:p>
        </p:txBody>
      </p:sp>
      <p:sp>
        <p:nvSpPr>
          <p:cNvPr id="4" name="Rectangle 6"/>
          <p:cNvSpPr>
            <a:spLocks/>
          </p:cNvSpPr>
          <p:nvPr/>
        </p:nvSpPr>
        <p:spPr bwMode="auto">
          <a:xfrm>
            <a:off x="322385" y="1371600"/>
            <a:ext cx="8379069" cy="4431323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4005e0:       48 89 d1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4005e3:       48 83 ff 06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$0x6,%rdi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4005e7:       77 2b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400614 &lt;switch_eg+0x34&gt;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*0x4007f0(,%rdi,8)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4005f8: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7482479"/>
      </p:ext>
    </p:extLst>
  </p:cSld>
  <p:clrMapOvr>
    <a:masterClrMapping/>
  </p:clrMapOvr>
  <p:transition/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 (cont.)</a:t>
            </a:r>
          </a:p>
        </p:txBody>
      </p:sp>
      <p:sp>
        <p:nvSpPr>
          <p:cNvPr id="3" name="Rectangle 6"/>
          <p:cNvSpPr>
            <a:spLocks/>
          </p:cNvSpPr>
          <p:nvPr/>
        </p:nvSpPr>
        <p:spPr bwMode="auto">
          <a:xfrm>
            <a:off x="322385" y="1371600"/>
            <a:ext cx="8379069" cy="924169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00000000004005e0 &lt;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switch_eg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4005e9:       ff 24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fd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f0 07 40 00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jmpq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*</a:t>
            </a:r>
            <a:r>
              <a:rPr lang="cs-CZ" sz="1400" b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(,%rdi,8)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328246" y="2588847"/>
            <a:ext cx="8379069" cy="178776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0x2c646c25203d2078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</a:t>
            </a:r>
          </a:p>
        </p:txBody>
      </p:sp>
    </p:spTree>
    <p:extLst>
      <p:ext uri="{BB962C8B-B14F-4D97-AF65-F5344CB8AC3E}">
        <p14:creationId xmlns:p14="http://schemas.microsoft.com/office/powerpoint/2010/main" val="159096640"/>
      </p:ext>
    </p:extLst>
  </p:cSld>
  <p:clrMapOvr>
    <a:masterClrMapping/>
  </p:clrMapOvr>
  <p:transition/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Jump Table in Binary (cont.)</a:t>
            </a:r>
          </a:p>
        </p:txBody>
      </p:sp>
      <p:sp>
        <p:nvSpPr>
          <p:cNvPr id="5" name="Rectangle 6"/>
          <p:cNvSpPr>
            <a:spLocks/>
          </p:cNvSpPr>
          <p:nvPr/>
        </p:nvSpPr>
        <p:spPr bwMode="auto">
          <a:xfrm>
            <a:off x="298938" y="1172309"/>
            <a:ext cx="8379069" cy="144584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% 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gdb</a:t>
            </a: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switch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(gdb) x /8xg 0x4007f0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0x4007f0:       0x0000000000400614      0x00000000004005f0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0x400800:       0x00000000004005f8      0x0000000000400602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0x400810:       0x0000000000400614      0x000000000040060b</a:t>
            </a:r>
          </a:p>
          <a:p>
            <a:pPr algn="l"/>
            <a:r>
              <a:rPr lang="fr-FR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0x400820:       0x000000000040060b      0x2c646c25203d2078</a:t>
            </a:r>
          </a:p>
        </p:txBody>
      </p:sp>
      <p:sp>
        <p:nvSpPr>
          <p:cNvPr id="6" name="Rectangle 6"/>
          <p:cNvSpPr>
            <a:spLocks/>
          </p:cNvSpPr>
          <p:nvPr/>
        </p:nvSpPr>
        <p:spPr bwMode="auto">
          <a:xfrm>
            <a:off x="381001" y="2706078"/>
            <a:ext cx="8379069" cy="3565768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. . .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4005f0: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4005f3:       48 0f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af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c2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4005f7: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4005f8:       48 89 f0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4005fb:       48 99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cqto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4005fd:       48 f7 f9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400600: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eb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05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400607 &lt;switch_eg+0x27&gt;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400602: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400607:       48 01 c8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40060a: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40060b:       b8 01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$0x1,%eax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400610:       48 29 d0                sub    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,%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400613: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400614:       b8 02 00 00 00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</a:t>
            </a:r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$0x2,%eax</a:t>
            </a:r>
          </a:p>
          <a:p>
            <a:pPr algn="l"/>
            <a:r>
              <a:rPr lang="cs-CZ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400619:       c3                      </a:t>
            </a:r>
            <a:r>
              <a:rPr lang="cs-CZ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retq</a:t>
            </a:r>
            <a:endParaRPr lang="cs-CZ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H="1">
            <a:off x="1182077" y="1983154"/>
            <a:ext cx="1406769" cy="169007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8" name="Straight Arrow Connector 7"/>
          <p:cNvCxnSpPr/>
          <p:nvPr/>
        </p:nvCxnSpPr>
        <p:spPr bwMode="auto">
          <a:xfrm flipH="1">
            <a:off x="1182077" y="1768231"/>
            <a:ext cx="1680309" cy="40542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 flipH="1">
            <a:off x="1240692" y="2188308"/>
            <a:ext cx="1592386" cy="362438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4" name="Straight Arrow Connector 13"/>
          <p:cNvCxnSpPr/>
          <p:nvPr/>
        </p:nvCxnSpPr>
        <p:spPr bwMode="auto">
          <a:xfrm flipH="1">
            <a:off x="1221154" y="2403231"/>
            <a:ext cx="1651001" cy="279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17" name="Straight Arrow Connector 16"/>
          <p:cNvCxnSpPr/>
          <p:nvPr/>
        </p:nvCxnSpPr>
        <p:spPr bwMode="auto">
          <a:xfrm flipH="1">
            <a:off x="1221154" y="1738923"/>
            <a:ext cx="3810001" cy="1328615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0" name="Straight Arrow Connector 19"/>
          <p:cNvCxnSpPr/>
          <p:nvPr/>
        </p:nvCxnSpPr>
        <p:spPr bwMode="auto">
          <a:xfrm flipH="1">
            <a:off x="1270000" y="1963615"/>
            <a:ext cx="3761155" cy="2598616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>
            <a:off x="1230923" y="2178538"/>
            <a:ext cx="3800232" cy="2999154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C0000"/>
            </a:solidFill>
            <a:prstDash val="solid"/>
            <a:round/>
            <a:headEnd type="oval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92478345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434975"/>
            <a:ext cx="6845300" cy="555625"/>
          </a:xfrm>
          <a:noFill/>
          <a:ln/>
          <a:effectLst/>
        </p:spPr>
        <p:txBody>
          <a:bodyPr/>
          <a:lstStyle/>
          <a:p>
            <a:r>
              <a:rPr lang="en-US"/>
              <a:t>Compiling Into Assembly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946150"/>
            <a:ext cx="2438400" cy="363538"/>
          </a:xfrm>
          <a:noFill/>
          <a:ln/>
        </p:spPr>
        <p:txBody>
          <a:bodyPr lIns="90487" tIns="44450" rIns="90487" bIns="44450"/>
          <a:lstStyle/>
          <a:p>
            <a:pPr>
              <a:buNone/>
            </a:pPr>
            <a:r>
              <a:rPr lang="en-US" dirty="0"/>
              <a:t>C Code (</a:t>
            </a:r>
            <a:r>
              <a:rPr lang="en-US" dirty="0" err="1"/>
              <a:t>sum.c</a:t>
            </a:r>
            <a:r>
              <a:rPr lang="en-US" dirty="0"/>
              <a:t>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149508" name="Rectangle 4"/>
          <p:cNvSpPr>
            <a:spLocks noChangeArrowheads="1"/>
          </p:cNvSpPr>
          <p:nvPr/>
        </p:nvSpPr>
        <p:spPr bwMode="auto">
          <a:xfrm>
            <a:off x="76200" y="1403350"/>
            <a:ext cx="4343400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long plus(long x, long y);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void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(long x, long y,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          long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{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long t = plus(x, y);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*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dest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= t;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}</a:t>
            </a:r>
          </a:p>
        </p:txBody>
      </p:sp>
      <p:sp>
        <p:nvSpPr>
          <p:cNvPr id="149509" name="Rectangle 5"/>
          <p:cNvSpPr>
            <a:spLocks noChangeArrowheads="1"/>
          </p:cNvSpPr>
          <p:nvPr/>
        </p:nvSpPr>
        <p:spPr bwMode="auto">
          <a:xfrm>
            <a:off x="4419600" y="914400"/>
            <a:ext cx="4114800" cy="4127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7" tIns="44450" rIns="90487" bIns="44450"/>
          <a:lstStyle/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Generated x86-64 Assembly</a:t>
            </a:r>
          </a:p>
          <a:p>
            <a:pPr marL="223838" marR="0" lvl="0" indent="-223838" algn="l" defTabSz="89535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49510" name="Rectangle 6"/>
          <p:cNvSpPr>
            <a:spLocks noChangeArrowheads="1"/>
          </p:cNvSpPr>
          <p:nvPr/>
        </p:nvSpPr>
        <p:spPr bwMode="auto">
          <a:xfrm>
            <a:off x="4495800" y="1395413"/>
            <a:ext cx="4195763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sumstore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pushq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rdx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call    plus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movq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rax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, (%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popq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 %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rbx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  <a:tab pos="1485900" algn="l"/>
              </a:tabLst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  ret</a:t>
            </a:r>
          </a:p>
        </p:txBody>
      </p:sp>
      <p:sp>
        <p:nvSpPr>
          <p:cNvPr id="149511" name="Rectangle 7"/>
          <p:cNvSpPr>
            <a:spLocks noChangeArrowheads="1"/>
          </p:cNvSpPr>
          <p:nvPr/>
        </p:nvSpPr>
        <p:spPr bwMode="auto">
          <a:xfrm>
            <a:off x="454025" y="3638098"/>
            <a:ext cx="7467600" cy="341375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Obtain (on shark machine) with command</a:t>
            </a:r>
          </a:p>
          <a:p>
            <a:pPr marL="457200" marR="0" lvl="1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gcc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–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Og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 –S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sum.c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Produces file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ourier New" pitchFamily="49" charset="0"/>
                <a:ea typeface="+mn-ea"/>
                <a:cs typeface="+mn-cs"/>
              </a:rPr>
              <a:t>sum.s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Warning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: Will get different results on non-Shark machines (Andrew Linux, Mac OS-X, …) due to different versions of </a:t>
            </a:r>
            <a:r>
              <a:rPr kumimoji="0" lang="en-US" sz="2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gcc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and different compiler settings.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Courier New" pitchFamily="49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an assembly file really looks like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136447"/>
          </a:xfrm>
        </p:spPr>
        <p:txBody>
          <a:bodyPr/>
          <a:lstStyle/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globl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.type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@function</a:t>
            </a:r>
          </a:p>
          <a:p>
            <a:pPr marL="0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.LFB35: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cfi_startproc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pushq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cfi_def_cfa_offset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16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cfi_offset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3, -16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call	plus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(%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popq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%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rbx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cfi_def_cfa_offset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8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ret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cfi_endproc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.LFE35: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	.size	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, .-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sumstore</a:t>
            </a:r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966956"/>
      </p:ext>
    </p:extLst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Slide">
      <a:majorFont>
        <a:latin typeface="Calibri Bold"/>
        <a:ea typeface="ヒラギノ角ゴ ProN W6"/>
        <a:cs typeface="ヒラギノ角ゴ ProN W6"/>
      </a:majorFont>
      <a:minorFont>
        <a:latin typeface="Calibri"/>
        <a:ea typeface="ヒラギノ角ゴ ProN W3"/>
        <a:cs typeface="ヒラギノ角ゴ ProN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Slid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itle and Content: Build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: Build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: Buil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Title Only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Only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Onl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26813</TotalTime>
  <Pages>0</Pages>
  <Words>7213</Words>
  <Characters>0</Characters>
  <Application>Microsoft Office PowerPoint</Application>
  <PresentationFormat>On-screen Show (4:3)</PresentationFormat>
  <Lines>0</Lines>
  <Paragraphs>1493</Paragraphs>
  <Slides>74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74</vt:i4>
      </vt:variant>
    </vt:vector>
  </HeadingPairs>
  <TitlesOfParts>
    <vt:vector size="95" baseType="lpstr">
      <vt:lpstr>Arial</vt:lpstr>
      <vt:lpstr>Arial Narrow</vt:lpstr>
      <vt:lpstr>Arial Narrow Bold</vt:lpstr>
      <vt:lpstr>Calibri</vt:lpstr>
      <vt:lpstr>Calibri Bold</vt:lpstr>
      <vt:lpstr>Calibri Bold Italic</vt:lpstr>
      <vt:lpstr>Calibri Italic</vt:lpstr>
      <vt:lpstr>Courier</vt:lpstr>
      <vt:lpstr>Courier New</vt:lpstr>
      <vt:lpstr>Courier New Bold</vt:lpstr>
      <vt:lpstr>Courier New Bold Italic</vt:lpstr>
      <vt:lpstr>Gill Sans</vt:lpstr>
      <vt:lpstr>Times New Roman</vt:lpstr>
      <vt:lpstr>Wingdings</vt:lpstr>
      <vt:lpstr>Wingdings 2</vt:lpstr>
      <vt:lpstr>Title Slide</vt:lpstr>
      <vt:lpstr>Title and Content: Build</vt:lpstr>
      <vt:lpstr>Title and Content</vt:lpstr>
      <vt:lpstr>Title Only</vt:lpstr>
      <vt:lpstr>template2007</vt:lpstr>
      <vt:lpstr>1_template2007</vt:lpstr>
      <vt:lpstr>Machine-Level Programming II: Control  15-213/14-513/15-513: Introduction to Computer Systems 5th Lecture,  September 14, 2021</vt:lpstr>
      <vt:lpstr>Today</vt:lpstr>
      <vt:lpstr>Reminder about office hours</vt:lpstr>
      <vt:lpstr>Reminder about office hour etiquette</vt:lpstr>
      <vt:lpstr>Turning C into Machine Code</vt:lpstr>
      <vt:lpstr>Machine Instruction Example</vt:lpstr>
      <vt:lpstr>Machine Instruction Example</vt:lpstr>
      <vt:lpstr>Compiling Into Assembly</vt:lpstr>
      <vt:lpstr>What an assembly file really looks like</vt:lpstr>
      <vt:lpstr>What an assembly file really looks like</vt:lpstr>
      <vt:lpstr>Object Code</vt:lpstr>
      <vt:lpstr>Disassembling Object Code</vt:lpstr>
      <vt:lpstr>Disassembling Executable Code</vt:lpstr>
      <vt:lpstr>Alternate Disassembly</vt:lpstr>
      <vt:lpstr>Alternate Disassembly</vt:lpstr>
      <vt:lpstr>Recall: ISA = Assembly/Machine Code View</vt:lpstr>
      <vt:lpstr>Recall: Addressing Modes</vt:lpstr>
      <vt:lpstr>Memory operands and LEA</vt:lpstr>
      <vt:lpstr>Why use LEA?</vt:lpstr>
      <vt:lpstr>Sidebar: instruction suffixes</vt:lpstr>
      <vt:lpstr>PowerPoint Presentation</vt:lpstr>
      <vt:lpstr>Control flow </vt:lpstr>
      <vt:lpstr>Control flow in assembly language</vt:lpstr>
      <vt:lpstr>Control flow in assembly language</vt:lpstr>
      <vt:lpstr>Processor State (x86-64, Partial)</vt:lpstr>
      <vt:lpstr>Condition Codes (Implicit Setting)</vt:lpstr>
      <vt:lpstr>ZF set when</vt:lpstr>
      <vt:lpstr>SF set when</vt:lpstr>
      <vt:lpstr>CF set when</vt:lpstr>
      <vt:lpstr>OF set when</vt:lpstr>
      <vt:lpstr>Condition Codes (Explicit Setting: Compare)</vt:lpstr>
      <vt:lpstr>Condition Codes (Explicit Setting: Test)</vt:lpstr>
      <vt:lpstr>Condition Codes (Explicit Reading: Set)</vt:lpstr>
      <vt:lpstr>Example: setl (Signed &lt;)</vt:lpstr>
      <vt:lpstr>x86-64 Integer Registers</vt:lpstr>
      <vt:lpstr>Explicit Reading Condition Codes (Cont.)</vt:lpstr>
      <vt:lpstr>Explicit Reading Condition Codes (Cont.)</vt:lpstr>
      <vt:lpstr>Today</vt:lpstr>
      <vt:lpstr>Jumping</vt:lpstr>
      <vt:lpstr>Conditional Branch Example (Old Style)</vt:lpstr>
      <vt:lpstr>Expressing with Goto Code</vt:lpstr>
      <vt:lpstr>General Conditional Expression Translation (Using Branches)</vt:lpstr>
      <vt:lpstr>Using Conditional Moves</vt:lpstr>
      <vt:lpstr>Conditional Move Example</vt:lpstr>
      <vt:lpstr>Bad Cases for Conditional Move</vt:lpstr>
      <vt:lpstr>Today</vt:lpstr>
      <vt:lpstr>“Do-While” Loop Example</vt:lpstr>
      <vt:lpstr>General “Do-While” Translation</vt:lpstr>
      <vt:lpstr>“Do-While” Loop Compilation</vt:lpstr>
      <vt:lpstr>Quiz Time!</vt:lpstr>
      <vt:lpstr>General “While” Translation #1</vt:lpstr>
      <vt:lpstr>While Loop Example #1</vt:lpstr>
      <vt:lpstr>General “While” Translation #2</vt:lpstr>
      <vt:lpstr>While Loop Example #2</vt:lpstr>
      <vt:lpstr>“For” Loop Form</vt:lpstr>
      <vt:lpstr>“For” Loop  While Loop</vt:lpstr>
      <vt:lpstr>For-While Conversion</vt:lpstr>
      <vt:lpstr>“For” Loop Do-While Conversion</vt:lpstr>
      <vt:lpstr>Today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Summarizing</vt:lpstr>
      <vt:lpstr>Summary</vt:lpstr>
      <vt:lpstr>Finding Jump Table in Binary</vt:lpstr>
      <vt:lpstr>Finding Jump Table in Binary (cont.)</vt:lpstr>
      <vt:lpstr>Finding Jump Table in Binary (cont.)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Markus Pueschel</dc:creator>
  <dc:description>Redesign of slides created by Randal E. Bryant and David R. O'Hallaron</dc:description>
  <cp:lastModifiedBy>Zack Weinberg</cp:lastModifiedBy>
  <cp:revision>1168</cp:revision>
  <cp:lastPrinted>2013-09-12T14:46:51Z</cp:lastPrinted>
  <dcterms:created xsi:type="dcterms:W3CDTF">2012-09-13T15:33:55Z</dcterms:created>
  <dcterms:modified xsi:type="dcterms:W3CDTF">2021-09-13T18:06:40Z</dcterms:modified>
</cp:coreProperties>
</file>