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2" r:id="rId3"/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9144000"/>
  <p:notesSz cx="6858000" cy="9144000"/>
  <p:embeddedFontLst>
    <p:embeddedFont>
      <p:font typeface="Arial Narrow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ArialNarrow-bold.fntdata"/><Relationship Id="rId23" Type="http://schemas.openxmlformats.org/officeDocument/2006/relationships/font" Target="fonts/ArialNarrow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font" Target="fonts/ArialNarrow-boldItalic.fntdata"/><Relationship Id="rId25" Type="http://schemas.openxmlformats.org/officeDocument/2006/relationships/font" Target="fonts/ArialNarrow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:notes"/>
          <p:cNvSpPr txBox="1"/>
          <p:nvPr>
            <p:ph idx="1"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Mutex – acquire it before critical region (j -&gt; count)</a:t>
            </a:r>
            <a:endParaRPr/>
          </a:p>
        </p:txBody>
      </p:sp>
      <p:sp>
        <p:nvSpPr>
          <p:cNvPr id="190" name="Google Shape;190;p12:notes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200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sz="1400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" name="Google Shape;191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3:notes"/>
          <p:cNvSpPr txBox="1"/>
          <p:nvPr>
            <p:ph idx="1"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T1: Search …… print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T2: …   Replace entry …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While T2 blocks T1 from printing, it replaces the entry that T1 was going to print.</a:t>
            </a:r>
            <a:endParaRPr/>
          </a:p>
        </p:txBody>
      </p:sp>
      <p:sp>
        <p:nvSpPr>
          <p:cNvPr id="199" name="Google Shape;199;p13:notes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200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sz="1400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" name="Google Shape;20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4:notes"/>
          <p:cNvSpPr txBox="1"/>
          <p:nvPr>
            <p:ph idx="1"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/>
              <a:t>#1- read/ write permissions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#3 – Trylock inside a loop is one valid approach</a:t>
            </a:r>
            <a:endParaRPr/>
          </a:p>
        </p:txBody>
      </p:sp>
      <p:sp>
        <p:nvSpPr>
          <p:cNvPr id="208" name="Google Shape;208;p14:notes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200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sz="1400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9" name="Google Shape;20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launch a thread per client - need to maintain/separate shared memory, be careful to detach to remove possibility of interference</a:t>
            </a:r>
            <a:endParaRPr/>
          </a:p>
        </p:txBody>
      </p:sp>
      <p:sp>
        <p:nvSpPr>
          <p:cNvPr id="216" name="Google Shape;21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Process-based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▪ Hard to share resources: Easy to avoid unintended sharing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▪ High overhead in adding/removing clients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Event-based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▪ Tedious and low level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▪ Total control over scheduling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▪ Very low overhead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▪ Cannot create as fine grained a level of concurrency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▪ Does not make use of multi-core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Thread-based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▪ Easy to share resources: Perhaps too easy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▪ Medium overhead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▪ Not much control over scheduling policies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▪ Difficult to debug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▪ Event orderings not repeatable</a:t>
            </a:r>
            <a:endParaRPr/>
          </a:p>
        </p:txBody>
      </p:sp>
      <p:sp>
        <p:nvSpPr>
          <p:cNvPr id="143" name="Google Shape;14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 txBox="1"/>
          <p:nvPr>
            <p:ph idx="1"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 depends.  There is a race. – Pthread_join causes main to wait until work is complete. So if that runs first, main never terminates.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/>
              <a:t>Blocked if you join on something before you’ve detached.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502000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502000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pthread_create</a:t>
            </a:r>
            <a:r>
              <a:rPr lang="en-US" sz="1200">
                <a:solidFill>
                  <a:srgbClr val="181818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() function starts a new thread in the calling process.</a:t>
            </a:r>
            <a:endParaRPr sz="1200">
              <a:solidFill>
                <a:srgbClr val="181818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6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US" sz="1200">
                <a:solidFill>
                  <a:srgbClr val="502000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pthread_join</a:t>
            </a:r>
            <a:r>
              <a:rPr lang="en-US" sz="1200">
                <a:solidFill>
                  <a:srgbClr val="181818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() function waits for the thread specified by </a:t>
            </a:r>
            <a:r>
              <a:rPr i="1" lang="en-US" sz="1200">
                <a:solidFill>
                  <a:srgbClr val="006000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thread</a:t>
            </a:r>
            <a:r>
              <a:rPr lang="en-US" sz="1200">
                <a:solidFill>
                  <a:srgbClr val="181818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to terminate.</a:t>
            </a:r>
            <a:endParaRPr sz="1200">
              <a:solidFill>
                <a:srgbClr val="181818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6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US" sz="1200">
                <a:solidFill>
                  <a:srgbClr val="502000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pthread_detach</a:t>
            </a:r>
            <a:r>
              <a:rPr lang="en-US" sz="1200">
                <a:solidFill>
                  <a:srgbClr val="181818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() function marks the thread identified by </a:t>
            </a:r>
            <a:r>
              <a:rPr i="1" lang="en-US" sz="1200">
                <a:solidFill>
                  <a:srgbClr val="006000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thread</a:t>
            </a:r>
            <a:endParaRPr sz="1200">
              <a:solidFill>
                <a:srgbClr val="181818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6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1200">
                <a:solidFill>
                  <a:srgbClr val="181818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as detached.  When a detached thread terminates, its resources are</a:t>
            </a:r>
            <a:endParaRPr sz="1200">
              <a:solidFill>
                <a:srgbClr val="181818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6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1200">
                <a:solidFill>
                  <a:srgbClr val="181818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automatically released back to the system without the need for</a:t>
            </a:r>
            <a:endParaRPr sz="1200">
              <a:solidFill>
                <a:srgbClr val="181818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76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rgbClr val="181818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another thread to join with the terminated thread. </a:t>
            </a:r>
            <a:r>
              <a:rPr lang="en-US" sz="1150">
                <a:solidFill>
                  <a:srgbClr val="242729"/>
                </a:solidFill>
                <a:highlight>
                  <a:schemeClr val="lt1"/>
                </a:highlight>
              </a:rPr>
              <a:t>indicates that you don't want the thread's return value or the ability to wait for it to finish.</a:t>
            </a:r>
            <a:endParaRPr sz="2000"/>
          </a:p>
        </p:txBody>
      </p:sp>
      <p:sp>
        <p:nvSpPr>
          <p:cNvPr id="149" name="Google Shape;149;p6:notes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200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sz="1400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Google Shape;15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:notes"/>
          <p:cNvSpPr txBox="1"/>
          <p:nvPr>
            <p:ph idx="1"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 depends.  There is a race.  This will probably terminate as the worker thread will detach before the call to pthread_join. However, not</a:t>
            </a:r>
            <a:r>
              <a:rPr lang="en-US" sz="2000"/>
              <a:t>e that calling pthread_join on a detached thread is undefined behavior (refer to appendix).</a:t>
            </a:r>
            <a:endParaRPr b="0" sz="20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/>
              <a:t>Sleep doesn’t actually create an ordering.</a:t>
            </a:r>
            <a:endParaRPr sz="2000"/>
          </a:p>
        </p:txBody>
      </p:sp>
      <p:sp>
        <p:nvSpPr>
          <p:cNvPr id="156" name="Google Shape;156;p7:notes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200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sz="1400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" name="Google Shape;15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Processes w</a:t>
            </a:r>
            <a:r>
              <a:rPr lang="en-US" sz="1800"/>
              <a:t>e</a:t>
            </a:r>
            <a:r>
              <a:rPr lang="en-US" sz="1800"/>
              <a:t> always have to reap. Don’t have signals to know when thread is terminated, need to manually join on them to reap or they detach and will be automatically reaped. </a:t>
            </a:r>
            <a:endParaRPr sz="1800"/>
          </a:p>
        </p:txBody>
      </p:sp>
      <p:sp>
        <p:nvSpPr>
          <p:cNvPr id="163" name="Google Shape;16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9:notes"/>
          <p:cNvSpPr txBox="1"/>
          <p:nvPr>
            <p:ph idx="1"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or 2 because if j is initialized to 0 when both threads start, then writes to count overwrite (1), if they serialize (2)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No, ++ is not atomic, so just using count does not change anything</a:t>
            </a:r>
            <a:endParaRPr/>
          </a:p>
        </p:txBody>
      </p:sp>
      <p:sp>
        <p:nvSpPr>
          <p:cNvPr id="169" name="Google Shape;169;p9:notes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200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sz="1400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0" name="Google Shape;17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1" type="body"/>
          </p:nvPr>
        </p:nvSpPr>
        <p:spPr>
          <a:xfrm>
            <a:off x="396720" y="1362240"/>
            <a:ext cx="78958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2" type="body"/>
          </p:nvPr>
        </p:nvSpPr>
        <p:spPr>
          <a:xfrm>
            <a:off x="396720" y="3959280"/>
            <a:ext cx="78958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"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2"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3" type="body"/>
          </p:nvPr>
        </p:nvSpPr>
        <p:spPr>
          <a:xfrm>
            <a:off x="4442760" y="395928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4" type="body"/>
          </p:nvPr>
        </p:nvSpPr>
        <p:spPr>
          <a:xfrm>
            <a:off x="396720" y="395928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96720" y="1362240"/>
            <a:ext cx="254232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2" type="body"/>
          </p:nvPr>
        </p:nvSpPr>
        <p:spPr>
          <a:xfrm>
            <a:off x="3066480" y="1362240"/>
            <a:ext cx="254232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3" type="body"/>
          </p:nvPr>
        </p:nvSpPr>
        <p:spPr>
          <a:xfrm>
            <a:off x="5736240" y="1362240"/>
            <a:ext cx="254232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4" type="body"/>
          </p:nvPr>
        </p:nvSpPr>
        <p:spPr>
          <a:xfrm>
            <a:off x="5736240" y="3959280"/>
            <a:ext cx="254232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5" type="body"/>
          </p:nvPr>
        </p:nvSpPr>
        <p:spPr>
          <a:xfrm>
            <a:off x="3066480" y="3959280"/>
            <a:ext cx="254232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6" type="body"/>
          </p:nvPr>
        </p:nvSpPr>
        <p:spPr>
          <a:xfrm>
            <a:off x="396720" y="3959280"/>
            <a:ext cx="254232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subTitle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" type="body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>
            <a:off x="396720" y="1362240"/>
            <a:ext cx="38530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2" type="body"/>
          </p:nvPr>
        </p:nvSpPr>
        <p:spPr>
          <a:xfrm>
            <a:off x="4442760" y="1362240"/>
            <a:ext cx="38530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/>
          <p:nvPr>
            <p:ph idx="1" type="subTitle"/>
          </p:nvPr>
        </p:nvSpPr>
        <p:spPr>
          <a:xfrm>
            <a:off x="357120" y="435600"/>
            <a:ext cx="7591680" cy="3532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"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21"/>
          <p:cNvSpPr txBox="1"/>
          <p:nvPr>
            <p:ph idx="2" type="body"/>
          </p:nvPr>
        </p:nvSpPr>
        <p:spPr>
          <a:xfrm>
            <a:off x="396720" y="395928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3" type="body"/>
          </p:nvPr>
        </p:nvSpPr>
        <p:spPr>
          <a:xfrm>
            <a:off x="4442760" y="1362240"/>
            <a:ext cx="38530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2"/>
          <p:cNvSpPr txBox="1"/>
          <p:nvPr>
            <p:ph idx="1" type="body"/>
          </p:nvPr>
        </p:nvSpPr>
        <p:spPr>
          <a:xfrm>
            <a:off x="396720" y="1362240"/>
            <a:ext cx="38530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2"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22"/>
          <p:cNvSpPr txBox="1"/>
          <p:nvPr>
            <p:ph idx="3" type="body"/>
          </p:nvPr>
        </p:nvSpPr>
        <p:spPr>
          <a:xfrm>
            <a:off x="4442760" y="395928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3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3"/>
          <p:cNvSpPr txBox="1"/>
          <p:nvPr>
            <p:ph idx="1"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23"/>
          <p:cNvSpPr txBox="1"/>
          <p:nvPr>
            <p:ph idx="2"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p23"/>
          <p:cNvSpPr txBox="1"/>
          <p:nvPr>
            <p:ph idx="3" type="body"/>
          </p:nvPr>
        </p:nvSpPr>
        <p:spPr>
          <a:xfrm>
            <a:off x="396720" y="3959280"/>
            <a:ext cx="78958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4"/>
          <p:cNvSpPr txBox="1"/>
          <p:nvPr>
            <p:ph idx="1" type="body"/>
          </p:nvPr>
        </p:nvSpPr>
        <p:spPr>
          <a:xfrm>
            <a:off x="396720" y="1362240"/>
            <a:ext cx="78958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2" name="Google Shape;102;p24"/>
          <p:cNvSpPr txBox="1"/>
          <p:nvPr>
            <p:ph idx="2" type="body"/>
          </p:nvPr>
        </p:nvSpPr>
        <p:spPr>
          <a:xfrm>
            <a:off x="396720" y="3959280"/>
            <a:ext cx="78958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5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5"/>
          <p:cNvSpPr txBox="1"/>
          <p:nvPr>
            <p:ph idx="1"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6" name="Google Shape;106;p25"/>
          <p:cNvSpPr txBox="1"/>
          <p:nvPr>
            <p:ph idx="2"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7" name="Google Shape;107;p25"/>
          <p:cNvSpPr txBox="1"/>
          <p:nvPr>
            <p:ph idx="3" type="body"/>
          </p:nvPr>
        </p:nvSpPr>
        <p:spPr>
          <a:xfrm>
            <a:off x="4442760" y="395928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25"/>
          <p:cNvSpPr txBox="1"/>
          <p:nvPr>
            <p:ph idx="4" type="body"/>
          </p:nvPr>
        </p:nvSpPr>
        <p:spPr>
          <a:xfrm>
            <a:off x="396720" y="395928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6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6"/>
          <p:cNvSpPr txBox="1"/>
          <p:nvPr>
            <p:ph idx="1" type="body"/>
          </p:nvPr>
        </p:nvSpPr>
        <p:spPr>
          <a:xfrm>
            <a:off x="396720" y="1362240"/>
            <a:ext cx="254232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26"/>
          <p:cNvSpPr txBox="1"/>
          <p:nvPr>
            <p:ph idx="2" type="body"/>
          </p:nvPr>
        </p:nvSpPr>
        <p:spPr>
          <a:xfrm>
            <a:off x="3066480" y="1362240"/>
            <a:ext cx="254232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3" name="Google Shape;113;p26"/>
          <p:cNvSpPr txBox="1"/>
          <p:nvPr>
            <p:ph idx="3" type="body"/>
          </p:nvPr>
        </p:nvSpPr>
        <p:spPr>
          <a:xfrm>
            <a:off x="5736240" y="1362240"/>
            <a:ext cx="254232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4" name="Google Shape;114;p26"/>
          <p:cNvSpPr txBox="1"/>
          <p:nvPr>
            <p:ph idx="4" type="body"/>
          </p:nvPr>
        </p:nvSpPr>
        <p:spPr>
          <a:xfrm>
            <a:off x="5736240" y="3959280"/>
            <a:ext cx="254232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26"/>
          <p:cNvSpPr txBox="1"/>
          <p:nvPr>
            <p:ph idx="5" type="body"/>
          </p:nvPr>
        </p:nvSpPr>
        <p:spPr>
          <a:xfrm>
            <a:off x="3066480" y="3959280"/>
            <a:ext cx="254232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6" name="Google Shape;116;p26"/>
          <p:cNvSpPr txBox="1"/>
          <p:nvPr>
            <p:ph idx="6" type="body"/>
          </p:nvPr>
        </p:nvSpPr>
        <p:spPr>
          <a:xfrm>
            <a:off x="396720" y="3959280"/>
            <a:ext cx="254232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96720" y="1362240"/>
            <a:ext cx="38530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442760" y="1362240"/>
            <a:ext cx="38530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idx="1" type="subTitle"/>
          </p:nvPr>
        </p:nvSpPr>
        <p:spPr>
          <a:xfrm>
            <a:off x="357120" y="435600"/>
            <a:ext cx="7591680" cy="3532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2" type="body"/>
          </p:nvPr>
        </p:nvSpPr>
        <p:spPr>
          <a:xfrm>
            <a:off x="396720" y="395928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3" type="body"/>
          </p:nvPr>
        </p:nvSpPr>
        <p:spPr>
          <a:xfrm>
            <a:off x="4442760" y="1362240"/>
            <a:ext cx="38530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396720" y="1362240"/>
            <a:ext cx="38530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3" type="body"/>
          </p:nvPr>
        </p:nvSpPr>
        <p:spPr>
          <a:xfrm>
            <a:off x="4442760" y="395928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"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3" type="body"/>
          </p:nvPr>
        </p:nvSpPr>
        <p:spPr>
          <a:xfrm>
            <a:off x="396720" y="3959280"/>
            <a:ext cx="7895880" cy="23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0"/>
            <a:ext cx="9143640" cy="22824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/>
          <p:nvPr/>
        </p:nvSpPr>
        <p:spPr>
          <a:xfrm>
            <a:off x="7897680" y="-27000"/>
            <a:ext cx="1309320" cy="272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1"/>
          <p:cNvSpPr/>
          <p:nvPr/>
        </p:nvSpPr>
        <p:spPr>
          <a:xfrm>
            <a:off x="8638200" y="6611760"/>
            <a:ext cx="723600" cy="242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1"/>
          <p:cNvSpPr/>
          <p:nvPr/>
        </p:nvSpPr>
        <p:spPr>
          <a:xfrm>
            <a:off x="23760" y="6629400"/>
            <a:ext cx="4565520" cy="242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170784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2" type="sldNum"/>
          </p:nvPr>
        </p:nvSpPr>
        <p:spPr>
          <a:xfrm>
            <a:off x="8618400" y="6595920"/>
            <a:ext cx="491760" cy="228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0" y="0"/>
            <a:ext cx="9143640" cy="22824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/>
          <p:nvPr/>
        </p:nvSpPr>
        <p:spPr>
          <a:xfrm>
            <a:off x="7897680" y="-27000"/>
            <a:ext cx="1309320" cy="272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8638200" y="6611760"/>
            <a:ext cx="723600" cy="242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23760" y="6629400"/>
            <a:ext cx="4565520" cy="242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 txBox="1"/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8618400" y="6595920"/>
            <a:ext cx="491760" cy="228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buNone/>
              <a:defRPr b="1" i="0" sz="24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7"/>
          <p:cNvSpPr txBox="1"/>
          <p:nvPr/>
        </p:nvSpPr>
        <p:spPr>
          <a:xfrm>
            <a:off x="685800" y="170784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Recitation 14: Proxy Lab Part 2</a:t>
            </a:r>
            <a:endParaRPr b="0" i="0" sz="24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2" name="Google Shape;122;p27"/>
          <p:cNvSpPr txBox="1"/>
          <p:nvPr/>
        </p:nvSpPr>
        <p:spPr>
          <a:xfrm>
            <a:off x="685800" y="3886200"/>
            <a:ext cx="7677000" cy="1752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Instructor: TA(s)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6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Synchronization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81" name="Google Shape;181;p36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not cheap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100s of cycles just to acquire without waiting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also not that expensive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Recall your malloc target of 15000kops =&gt; ~100 cycles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May be necessary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Correctness is always more important than performance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7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Which synchronization should I use?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87" name="Google Shape;187;p37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Counting a shared resource, such as shared buffers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Semaphore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Exclusive access to one or more variables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Mutex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Most operations are reading, rarely writing / modifying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RWLock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For proxy it’s sufficient to just use mutexes!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8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Threads Revisited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4" name="Google Shape;194;p38"/>
          <p:cNvSpPr txBox="1"/>
          <p:nvPr/>
        </p:nvSpPr>
        <p:spPr>
          <a:xfrm>
            <a:off x="396720" y="1362240"/>
            <a:ext cx="864036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Which lock type should be used?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Where should it be acquired / released? 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38"/>
          <p:cNvSpPr/>
          <p:nvPr/>
        </p:nvSpPr>
        <p:spPr>
          <a:xfrm>
            <a:off x="276480" y="3324600"/>
            <a:ext cx="8548200" cy="3260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volatile int count = 0;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void* thread(void* v)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int j = count;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j = j + 1;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count = j;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38"/>
          <p:cNvSpPr/>
          <p:nvPr/>
        </p:nvSpPr>
        <p:spPr>
          <a:xfrm>
            <a:off x="3562920" y="3320280"/>
            <a:ext cx="5474160" cy="3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char** argv)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pthread_t tid[2];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for(int i = 0; i &lt; 2; i++)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pthread_create(&amp;tid[i], NULL,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thread, NULL);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for (int i = 0; i &lt; 2; i++)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pthread_join(tid[i]);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printf(“%d\n”, count);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9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Associating locks with data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3" name="Google Shape;203;p39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Given the following key-value store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 and value have separate RWLocks: klock and vlock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an entry is replaced, both locks are acquired.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Describe why the printf may not be accurate.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39"/>
          <p:cNvSpPr/>
          <p:nvPr/>
        </p:nvSpPr>
        <p:spPr>
          <a:xfrm>
            <a:off x="4958280" y="3220200"/>
            <a:ext cx="4618800" cy="2767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pthread_rwlock_rdlock(klock);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match = search(k);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pthread_rwlock_unlock(klock);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if (match != -1)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pthread_rwlock_rdlock(vlock);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printf(“%zd\n”, space[match]);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pthread_rwlock_unlock(vlock);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9"/>
          <p:cNvSpPr/>
          <p:nvPr/>
        </p:nvSpPr>
        <p:spPr>
          <a:xfrm>
            <a:off x="123480" y="3318480"/>
            <a:ext cx="4570200" cy="34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typedef struct _data_t {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int key;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size_t value;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 data_t;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#define SIZE 10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data_t space[SIZE];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 search(int k)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for(int j = 0; j &lt; SIZE; j++)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if (space[j].key == k) return j;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return -1;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0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Locks gone wrong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12" name="Google Shape;212;p40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684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Arial Narrow"/>
              <a:buAutoNum type="arabicPeriod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RWLocks are particularly susceptible to which issue: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a. Starvation		b. Livelock		c. Deadlock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6840" lvl="0" marL="45720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Arial Narrow"/>
              <a:buAutoNum type="arabicPeriod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 some code acquires rwlocks as readers: LockA then LockB, while other readers go LockB then LockA.  What, if any, order can a writer acquire both LockA and LockB?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No order is possible without a potential deadlock.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6840" lvl="0" marL="45720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Arial Narrow"/>
              <a:buAutoNum type="arabicPeriod" startAt="3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Design an approach to acquiring two semaphores that avoids deadlock and livelock, while allowing progress to other threads needing only one semaphore.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40"/>
          <p:cNvSpPr/>
          <p:nvPr/>
        </p:nvSpPr>
        <p:spPr>
          <a:xfrm>
            <a:off x="491520" y="1705440"/>
            <a:ext cx="1654800" cy="448800"/>
          </a:xfrm>
          <a:prstGeom prst="ellipse">
            <a:avLst/>
          </a:prstGeom>
          <a:noFill/>
          <a:ln cap="flat" cmpd="sng" w="572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4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Client-to-Client Communication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19" name="Google Shape;219;p41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Clients don’t have to fetch content from servers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Clients can communicate with each other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a chat system, a server acts as a facilitator between clients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Clients could also send messages directly to each other, but this is more complicated (peer-to-peer networking)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Running the chat server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./chatserver &lt;port&gt;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Running the client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telnet &lt;hostname&gt; &lt;port&gt;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race conditions could arise from having communication between multiple clients?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42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Proxylab Reminders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25" name="Google Shape;225;p4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 out your implementation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“Weeks of programming can save you hours of planning” </a:t>
            </a:r>
            <a:b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Anonymous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Arbitrarily using mutexes will not fix race conditions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Read the writeup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Submit your code (days) early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Test that the submission will build and run on Autolab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Final exam is only a few weeks away!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43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Appendix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31" name="Google Shape;231;p43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Calling exit() will terminate all threads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Calling pthread_join on a detached thread is technically undefined behavior.  Was defined as returning an error.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8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Outline</a:t>
            </a:r>
            <a:endParaRPr b="0" i="0" sz="24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8" name="Google Shape;128;p28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Proxylab</a:t>
            </a:r>
            <a:endParaRPr b="1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Makefiles</a:t>
            </a:r>
            <a:endParaRPr b="1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Threading</a:t>
            </a:r>
            <a:endParaRPr b="1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Threads and Synchronization</a:t>
            </a:r>
            <a:endParaRPr b="1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9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Makefiles</a:t>
            </a:r>
            <a:endParaRPr b="0" i="0" sz="24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4" name="Google Shape;134;p29"/>
          <p:cNvSpPr txBox="1"/>
          <p:nvPr/>
        </p:nvSpPr>
        <p:spPr>
          <a:xfrm>
            <a:off x="357120" y="1240585"/>
            <a:ext cx="842970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 a separate file for your cache!</a:t>
            </a:r>
            <a:endParaRPr b="1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Need to update the makefile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27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80000"/>
              </a:buClr>
              <a:buSzPts val="2000"/>
              <a:buFont typeface="Calibri"/>
              <a:buChar char="▪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Push your new makefile to GitHub!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285480" lvl="0" marL="28584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</a:pPr>
            <a:r>
              <a:rPr b="1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Makefile: tells program how to compile and link files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# List of all header files (for fake cache.c file)</a:t>
            </a:r>
            <a:endParaRPr b="1"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28600" lvl="0" marL="1346200" marR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None/>
            </a:pPr>
            <a:r>
              <a:t/>
            </a:r>
            <a:endParaRPr b="1"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DEPS = csapp.h transpose.h </a:t>
            </a:r>
            <a:endParaRPr b="1"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28600" lvl="0" marL="1346200" marR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None/>
            </a:pPr>
            <a:r>
              <a:t/>
            </a:r>
            <a:endParaRPr b="1"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# Rules for building cache</a:t>
            </a:r>
            <a:endParaRPr b="1"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28600" lvl="0" marL="1346200" marR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None/>
            </a:pPr>
            <a:r>
              <a:t/>
            </a:r>
            <a:endParaRPr b="1"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cache: cache.o transpose.o csapp.o</a:t>
            </a:r>
            <a:endParaRPr b="1"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28600" lvl="0" marL="1346200" marR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None/>
            </a:pPr>
            <a:r>
              <a:t/>
            </a:r>
            <a:endParaRPr b="1"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transpose.o: transpose.c $(DEPS)</a:t>
            </a:r>
            <a:endParaRPr b="1"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28600" lvl="0" marL="1346200" marR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None/>
            </a:pPr>
            <a:r>
              <a:t/>
            </a:r>
            <a:endParaRPr b="1"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cache.o: cache.c $(DEPS)</a:t>
            </a:r>
            <a:endParaRPr b="1"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228600" lvl="0" marL="1346200" marR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None/>
            </a:pPr>
            <a:r>
              <a:t/>
            </a:r>
            <a:endParaRPr b="1" sz="1600"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csapp.o: csapp.c csapp.h</a:t>
            </a:r>
            <a:br>
              <a:rPr b="1" i="0" lang="en-US" sz="2000" u="none" cap="none" strike="noStrike">
                <a:solidFill>
                  <a:schemeClr val="dk1"/>
                </a:solidFill>
              </a:rPr>
            </a:br>
            <a:endParaRPr b="1" sz="2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5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5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0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ProxyLab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0" name="Google Shape;140;p30"/>
          <p:cNvSpPr txBox="1"/>
          <p:nvPr/>
        </p:nvSpPr>
        <p:spPr>
          <a:xfrm>
            <a:off x="357120" y="1197360"/>
            <a:ext cx="842976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ProxyLab is due next Thursday. Checkpoint is due tomorrow.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One grace day for each</a:t>
            </a:r>
            <a:endParaRPr/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 sure to submit well in advance of the deadline in case there are errors in your submission.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Build errors are a common source of failure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proxy is a server process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is expected to be long-lived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not leak resources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be robust against user input</a:t>
            </a:r>
            <a:endParaRPr/>
          </a:p>
          <a:p>
            <a:pPr indent="-1457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Note on CSAPP</a:t>
            </a:r>
            <a:endParaRPr b="1"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Most CSAPP functions have been removed</a:t>
            </a:r>
            <a:endParaRPr/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Error check all system calls and exit only on critical failure</a:t>
            </a:r>
            <a:endParaRPr/>
          </a:p>
          <a:p>
            <a:pPr indent="0" lvl="1" marL="4575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5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5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Proxies and Threads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6" name="Google Shape;146;p31"/>
          <p:cNvSpPr txBox="1"/>
          <p:nvPr/>
        </p:nvSpPr>
        <p:spPr>
          <a:xfrm>
            <a:off x="357120" y="119736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Network connections can be handled concurrently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Three approaches were discussed in lecture for doing so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 proxy should (eventually) use threads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Threaded echo server is a good example of how to do this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Multi-threaded cache design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 careful how you use mutexes. Do not hold locks over network / file operations (read, write, etc)</a:t>
            </a:r>
            <a:endParaRPr/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Using semaphores is not permitted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 careful how you maintain your object age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Tools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 Firefox’s Network Monitor (Developer &gt; Network) to see if all requests have been fulfilled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2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Join / Detach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3" name="Google Shape;153;p3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Does the following code terminate?  Why or why not?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char** argv)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pthread_create(&amp;tid, NULL, work, NULL);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if (pthread_join(tid, NULL) != 0) printf(“Done.\n”);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void* work(void* a)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pthread_detatch(pthread_self());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while(1);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3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Join / Detach cont.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60" name="Google Shape;160;p33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Does the following code terminate now?  Why or why not?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char** argv)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pthread_create(&amp;tid, NULL, work, NULL); </a:t>
            </a:r>
            <a:r>
              <a:rPr b="1" lang="en-US" sz="1800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sleep(1);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if (pthread_join(tid, NULL) != 0) printf(“Done.\n”);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void* work(void* a)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pthread_detach(pthread_self());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while(1);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4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should threads detach?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66" name="Google Shape;166;p34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general, pthreads will wait to be reaped via pthread_join.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should this behavior be overridden?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termination status does not matter.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pthread_join provides a return value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result of thread is not needed.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480" lvl="1" marL="7430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other threads do not depend on this thread having completed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5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8800" lvl="0" marL="1191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Threads</a:t>
            </a:r>
            <a:endParaRPr b="0" sz="2400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73" name="Google Shape;173;p35"/>
          <p:cNvSpPr txBox="1"/>
          <p:nvPr/>
        </p:nvSpPr>
        <p:spPr>
          <a:xfrm>
            <a:off x="396720" y="1362240"/>
            <a:ext cx="8640360" cy="4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720" lvl="0" marL="34308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is the range of value(s) that main will print?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720" lvl="0" marL="34308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b="1" lang="en-US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programmer proposes removing j from thread and just directly accessing count.  Does the answer change?</a:t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None/>
            </a:pPr>
            <a:r>
              <a:t/>
            </a:r>
            <a:endParaRPr b="1" sz="2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35"/>
          <p:cNvSpPr/>
          <p:nvPr/>
        </p:nvSpPr>
        <p:spPr>
          <a:xfrm>
            <a:off x="276480" y="3324600"/>
            <a:ext cx="8548200" cy="3260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volatile int count = 0;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void* thread(void* v)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int j = count;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j = j + 1;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count = j;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35"/>
          <p:cNvSpPr/>
          <p:nvPr/>
        </p:nvSpPr>
        <p:spPr>
          <a:xfrm>
            <a:off x="3562920" y="3320280"/>
            <a:ext cx="5474160" cy="3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char** argv)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pthread_t tid[2];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for(int i = 0; i &lt; 2; i++)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pthread_create(&amp;tid[i], NULL,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thread, NULL);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for (int i = 0; i &lt; 2; i++)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pthread_join(tid[i]);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printf(“%d\n”, count);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