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y="6858000" cx="9144000"/>
  <p:notesSz cx="6858000" cy="9144000"/>
  <p:embeddedFontLst>
    <p:embeddedFont>
      <p:font typeface="Arial Narrow"/>
      <p:regular r:id="rId43"/>
      <p:bold r:id="rId44"/>
      <p:italic r:id="rId45"/>
      <p:boldItalic r:id="rId4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47" roundtripDataSignature="AMtx7mi6hcwlbGXVI7VoarHrK9vsyRJH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font" Target="fonts/ArialNarrow-bold.fntdata"/><Relationship Id="rId21" Type="http://schemas.openxmlformats.org/officeDocument/2006/relationships/slide" Target="slides/slide16.xml"/><Relationship Id="rId43" Type="http://schemas.openxmlformats.org/officeDocument/2006/relationships/font" Target="fonts/ArialNarrow-regular.fntdata"/><Relationship Id="rId24" Type="http://schemas.openxmlformats.org/officeDocument/2006/relationships/slide" Target="slides/slide19.xml"/><Relationship Id="rId46" Type="http://schemas.openxmlformats.org/officeDocument/2006/relationships/font" Target="fonts/ArialNarrow-boldItalic.fntdata"/><Relationship Id="rId23" Type="http://schemas.openxmlformats.org/officeDocument/2006/relationships/slide" Target="slides/slide18.xml"/><Relationship Id="rId45" Type="http://schemas.openxmlformats.org/officeDocument/2006/relationships/font" Target="fonts/ArialNarrow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47" Type="http://customschemas.google.com/relationships/presentationmetadata" Target="metadata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fr-FR" sz="1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12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Note, exit status is just the LSB.</a:t>
            </a:r>
            <a:endParaRPr/>
          </a:p>
        </p:txBody>
      </p:sp>
      <p:sp>
        <p:nvSpPr>
          <p:cNvPr id="232" name="Google Shape;232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8" name="Google Shape;23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Note, exit status is just the LSB.</a:t>
            </a:r>
            <a:endParaRPr/>
          </a:p>
        </p:txBody>
      </p:sp>
      <p:sp>
        <p:nvSpPr>
          <p:cNvPr id="239" name="Google Shape;239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6" name="Google Shape;246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The parent process only has 1 child, but calls waitpid twice.  The second call will return an error</a:t>
            </a:r>
            <a:endParaRPr/>
          </a:p>
        </p:txBody>
      </p:sp>
      <p:sp>
        <p:nvSpPr>
          <p:cNvPr id="247" name="Google Shape;247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The parent process only has 1 child, but calls waitpid twice.  The second call will return an error</a:t>
            </a:r>
            <a:endParaRPr/>
          </a:p>
        </p:txBody>
      </p:sp>
      <p:sp>
        <p:nvSpPr>
          <p:cNvPr id="254" name="Google Shape;254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1" name="Google Shape;261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8" name="Google Shape;268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2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2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5" name="Google Shape;335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Answer on Lecture 15, slide 56</a:t>
            </a:r>
            <a:endParaRPr/>
          </a:p>
        </p:txBody>
      </p:sp>
      <p:sp>
        <p:nvSpPr>
          <p:cNvPr id="336" name="Google Shape;336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2" name="Google Shape;342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Answer on Lecture 15, slide 56</a:t>
            </a:r>
            <a:endParaRPr/>
          </a:p>
        </p:txBody>
      </p:sp>
      <p:sp>
        <p:nvSpPr>
          <p:cNvPr id="343" name="Google Shape;343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2" name="Google Shape;352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find a good code example to put on the right of the slide. Need to pick an interesting syscall.</a:t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3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8" name="Google Shape;368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errno may be EINTR, EACCESS, ENFILE, EMFILE… EINTR should just retry. Some error mean complain to the user and continue, other mean exit</a:t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3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6" name="Google Shape;376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failed because no child process where available ???</a:t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3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65a32ea021_0_4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65a32ea021_0_4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Possible answers: 01342, 03412, 03142 (from Fall 2012 Final Exam, Question 8)</a:t>
            </a:r>
            <a:endParaRPr/>
          </a:p>
        </p:txBody>
      </p:sp>
      <p:sp>
        <p:nvSpPr>
          <p:cNvPr id="392" name="Google Shape;392;g65a32ea021_0_4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3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3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0" name="Google Shape;410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Elaborate a little bit on what “preserve errno” means and tell the students your favorite error number to build rapport</a:t>
            </a:r>
            <a:endParaRPr/>
          </a:p>
        </p:txBody>
      </p:sp>
      <p:sp>
        <p:nvSpPr>
          <p:cNvPr id="411" name="Google Shape;411;p3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 Narrow"/>
              <a:buNone/>
            </a:pPr>
            <a:fld id="{00000000-1234-1234-1234-123412341234}" type="slidenum">
              <a:rPr b="1" i="0" lang="fr-FR" sz="12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12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8" name="Google Shape;418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3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 Narrow"/>
              <a:buNone/>
            </a:pPr>
            <a:fld id="{00000000-1234-1234-1234-123412341234}" type="slidenum">
              <a:rPr b="1" i="0" lang="fr-FR" sz="12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12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Two lines printed, same address, different PID values, one pid is 0</a:t>
            </a:r>
            <a:endParaRPr/>
          </a:p>
        </p:txBody>
      </p:sp>
      <p:sp>
        <p:nvSpPr>
          <p:cNvPr id="178" name="Google Shape;17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Two lines printed, same address, different PID values, one pid is 0</a:t>
            </a:r>
            <a:endParaRPr/>
          </a:p>
        </p:txBody>
      </p:sp>
      <p:sp>
        <p:nvSpPr>
          <p:cNvPr id="185" name="Google Shape;18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9"/>
          <p:cNvSpPr txBox="1"/>
          <p:nvPr>
            <p:ph type="ctrTitle"/>
          </p:nvPr>
        </p:nvSpPr>
        <p:spPr>
          <a:xfrm>
            <a:off x="685800" y="1708014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9"/>
          <p:cNvSpPr txBox="1"/>
          <p:nvPr>
            <p:ph idx="1" type="subTitle"/>
          </p:nvPr>
        </p:nvSpPr>
        <p:spPr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400"/>
              </a:spcBef>
              <a:spcAft>
                <a:spcPts val="0"/>
              </a:spcAft>
              <a:buSzPts val="1200"/>
              <a:buNone/>
              <a:defRPr b="0" sz="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2200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9" name="Google Shape;19;p39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0"/>
          <p:cNvSpPr txBox="1"/>
          <p:nvPr>
            <p:ph type="title"/>
          </p:nvPr>
        </p:nvSpPr>
        <p:spPr>
          <a:xfrm>
            <a:off x="374651" y="371475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50"/>
          <p:cNvSpPr txBox="1"/>
          <p:nvPr>
            <p:ph idx="1" type="body"/>
          </p:nvPr>
        </p:nvSpPr>
        <p:spPr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8" name="Google Shape;58;p50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1"/>
          <p:cNvSpPr txBox="1"/>
          <p:nvPr>
            <p:ph type="title"/>
          </p:nvPr>
        </p:nvSpPr>
        <p:spPr>
          <a:xfrm rot="5400000">
            <a:off x="4998245" y="2188371"/>
            <a:ext cx="6105525" cy="218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51"/>
          <p:cNvSpPr txBox="1"/>
          <p:nvPr>
            <p:ph idx="1" type="body"/>
          </p:nvPr>
        </p:nvSpPr>
        <p:spPr>
          <a:xfrm rot="5400000">
            <a:off x="548482" y="76996"/>
            <a:ext cx="6105525" cy="6408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2" name="Google Shape;62;p51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, and 2 Content" type="objAndTwoObj">
  <p:cSld name="OBJECT_AND_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2"/>
          <p:cNvSpPr txBox="1"/>
          <p:nvPr>
            <p:ph type="title"/>
          </p:nvPr>
        </p:nvSpPr>
        <p:spPr>
          <a:xfrm>
            <a:off x="396876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52"/>
          <p:cNvSpPr txBox="1"/>
          <p:nvPr>
            <p:ph idx="1" type="body"/>
          </p:nvPr>
        </p:nvSpPr>
        <p:spPr>
          <a:xfrm>
            <a:off x="638176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6" name="Google Shape;66;p52"/>
          <p:cNvSpPr txBox="1"/>
          <p:nvPr>
            <p:ph idx="2" type="body"/>
          </p:nvPr>
        </p:nvSpPr>
        <p:spPr>
          <a:xfrm>
            <a:off x="4662489" y="1362077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7" name="Google Shape;67;p52"/>
          <p:cNvSpPr txBox="1"/>
          <p:nvPr>
            <p:ph idx="3" type="body"/>
          </p:nvPr>
        </p:nvSpPr>
        <p:spPr>
          <a:xfrm>
            <a:off x="4662489" y="3924302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8" name="Google Shape;68;p52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Content" type="txAndObj">
  <p:cSld name="TEXT_AND_OBJEC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3"/>
          <p:cNvSpPr txBox="1"/>
          <p:nvPr>
            <p:ph type="title"/>
          </p:nvPr>
        </p:nvSpPr>
        <p:spPr>
          <a:xfrm>
            <a:off x="396876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53"/>
          <p:cNvSpPr txBox="1"/>
          <p:nvPr>
            <p:ph idx="1" type="body"/>
          </p:nvPr>
        </p:nvSpPr>
        <p:spPr>
          <a:xfrm>
            <a:off x="638176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2" name="Google Shape;72;p53"/>
          <p:cNvSpPr txBox="1"/>
          <p:nvPr>
            <p:ph idx="2" type="body"/>
          </p:nvPr>
        </p:nvSpPr>
        <p:spPr>
          <a:xfrm>
            <a:off x="4662489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3" name="Google Shape;73;p53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2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2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4" name="Google Shape;84;p42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4"/>
          <p:cNvSpPr txBox="1"/>
          <p:nvPr>
            <p:ph type="ctrTitle"/>
          </p:nvPr>
        </p:nvSpPr>
        <p:spPr>
          <a:xfrm>
            <a:off x="685800" y="17080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54"/>
          <p:cNvSpPr txBox="1"/>
          <p:nvPr>
            <p:ph idx="1" type="subTitle"/>
          </p:nvPr>
        </p:nvSpPr>
        <p:spPr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400"/>
              </a:spcBef>
              <a:spcAft>
                <a:spcPts val="0"/>
              </a:spcAft>
              <a:buSzPts val="1200"/>
              <a:buNone/>
              <a:defRPr b="0" sz="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2200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88" name="Google Shape;88;p54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5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200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980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92" name="Google Shape;92;p55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6"/>
          <p:cNvSpPr txBox="1"/>
          <p:nvPr>
            <p:ph type="title"/>
          </p:nvPr>
        </p:nvSpPr>
        <p:spPr>
          <a:xfrm>
            <a:off x="374650" y="371475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56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/>
            </a:lvl1pPr>
            <a:lvl2pPr indent="-396240" lvl="1" marL="914400" algn="l"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96" name="Google Shape;96;p56"/>
          <p:cNvSpPr txBox="1"/>
          <p:nvPr>
            <p:ph idx="2" type="body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/>
            </a:lvl1pPr>
            <a:lvl2pPr indent="-396240" lvl="1" marL="914400" algn="l"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97" name="Google Shape;97;p56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5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01" name="Google Shape;101;p5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/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02" name="Google Shape;102;p5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03" name="Google Shape;103;p5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/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04" name="Google Shape;104;p57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8"/>
          <p:cNvSpPr txBox="1"/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58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0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0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3" name="Google Shape;23;p40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9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6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0520" lvl="0" marL="457200" algn="l">
              <a:spcBef>
                <a:spcPts val="640"/>
              </a:spcBef>
              <a:spcAft>
                <a:spcPts val="0"/>
              </a:spcAft>
              <a:buSzPts val="1920"/>
              <a:buChar char="⬛"/>
              <a:defRPr sz="3200"/>
            </a:lvl1pPr>
            <a:lvl2pPr indent="-424180" lvl="1" marL="914400" algn="l">
              <a:spcBef>
                <a:spcPts val="560"/>
              </a:spcBef>
              <a:spcAft>
                <a:spcPts val="0"/>
              </a:spcAft>
              <a:buSzPts val="3080"/>
              <a:buChar char="▪"/>
              <a:defRPr sz="2800"/>
            </a:lvl2pPr>
            <a:lvl3pPr indent="-350519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Char char="▪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113" name="Google Shape;113;p6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14" name="Google Shape;114;p60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6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b="1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8" name="Google Shape;118;p6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19" name="Google Shape;119;p61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2"/>
          <p:cNvSpPr txBox="1"/>
          <p:nvPr>
            <p:ph type="title"/>
          </p:nvPr>
        </p:nvSpPr>
        <p:spPr>
          <a:xfrm>
            <a:off x="374650" y="371475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62"/>
          <p:cNvSpPr txBox="1"/>
          <p:nvPr>
            <p:ph idx="1" type="body"/>
          </p:nvPr>
        </p:nvSpPr>
        <p:spPr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23" name="Google Shape;123;p62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3"/>
          <p:cNvSpPr txBox="1"/>
          <p:nvPr>
            <p:ph type="title"/>
          </p:nvPr>
        </p:nvSpPr>
        <p:spPr>
          <a:xfrm rot="5400000">
            <a:off x="4998244" y="2188369"/>
            <a:ext cx="6105525" cy="218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63"/>
          <p:cNvSpPr txBox="1"/>
          <p:nvPr>
            <p:ph idx="1" type="body"/>
          </p:nvPr>
        </p:nvSpPr>
        <p:spPr>
          <a:xfrm rot="5400000">
            <a:off x="548482" y="76994"/>
            <a:ext cx="6105525" cy="6408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27" name="Google Shape;127;p63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, and 2 Content" type="objAndTwoObj">
  <p:cSld name="OBJECT_AND_TWO_OBJECTS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4"/>
          <p:cNvSpPr txBox="1"/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64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31" name="Google Shape;131;p64"/>
          <p:cNvSpPr txBox="1"/>
          <p:nvPr>
            <p:ph idx="2" type="body"/>
          </p:nvPr>
        </p:nvSpPr>
        <p:spPr>
          <a:xfrm>
            <a:off x="4662488" y="1362075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32" name="Google Shape;132;p64"/>
          <p:cNvSpPr txBox="1"/>
          <p:nvPr>
            <p:ph idx="3" type="body"/>
          </p:nvPr>
        </p:nvSpPr>
        <p:spPr>
          <a:xfrm>
            <a:off x="4662488" y="3924300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33" name="Google Shape;133;p64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Content" type="txAndObj">
  <p:cSld name="TEXT_AND_OBJEC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5"/>
          <p:cNvSpPr txBox="1"/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65"/>
          <p:cNvSpPr txBox="1"/>
          <p:nvPr>
            <p:ph idx="1" type="body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37" name="Google Shape;137;p65"/>
          <p:cNvSpPr txBox="1"/>
          <p:nvPr>
            <p:ph idx="2" type="body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97180" lvl="0" marL="457200" algn="l">
              <a:spcBef>
                <a:spcPts val="360"/>
              </a:spcBef>
              <a:spcAft>
                <a:spcPts val="0"/>
              </a:spcAft>
              <a:buSzPts val="1080"/>
              <a:buChar char="⬛"/>
              <a:defRPr/>
            </a:lvl1pPr>
            <a:lvl2pPr indent="-354330" lvl="1" marL="914400" algn="l"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38" name="Google Shape;138;p65"/>
          <p:cNvSpPr txBox="1"/>
          <p:nvPr>
            <p:ph idx="12" type="sldNum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3"/>
          <p:cNvSpPr txBox="1"/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200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980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7" name="Google Shape;27;p43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4"/>
          <p:cNvSpPr txBox="1"/>
          <p:nvPr>
            <p:ph type="title"/>
          </p:nvPr>
        </p:nvSpPr>
        <p:spPr>
          <a:xfrm>
            <a:off x="374651" y="371475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4"/>
          <p:cNvSpPr txBox="1"/>
          <p:nvPr>
            <p:ph idx="1" type="body"/>
          </p:nvPr>
        </p:nvSpPr>
        <p:spPr>
          <a:xfrm>
            <a:off x="638176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/>
            </a:lvl1pPr>
            <a:lvl2pPr indent="-396240" lvl="1" marL="914400" algn="l"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1" name="Google Shape;31;p44"/>
          <p:cNvSpPr txBox="1"/>
          <p:nvPr>
            <p:ph idx="2" type="body"/>
          </p:nvPr>
        </p:nvSpPr>
        <p:spPr>
          <a:xfrm>
            <a:off x="4662489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spcBef>
                <a:spcPts val="560"/>
              </a:spcBef>
              <a:spcAft>
                <a:spcPts val="0"/>
              </a:spcAft>
              <a:buSzPts val="1680"/>
              <a:buChar char="⬛"/>
              <a:defRPr sz="2800"/>
            </a:lvl1pPr>
            <a:lvl2pPr indent="-396240" lvl="1" marL="914400" algn="l"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302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▪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2" name="Google Shape;32;p44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6" name="Google Shape;36;p4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/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7" name="Google Shape;37;p45"/>
          <p:cNvSpPr txBox="1"/>
          <p:nvPr>
            <p:ph idx="3" type="body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44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8" name="Google Shape;38;p45"/>
          <p:cNvSpPr txBox="1"/>
          <p:nvPr>
            <p:ph idx="4" type="body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480"/>
              </a:spcBef>
              <a:spcAft>
                <a:spcPts val="0"/>
              </a:spcAft>
              <a:buSzPts val="1440"/>
              <a:buChar char="⬛"/>
              <a:defRPr sz="2400"/>
            </a:lvl1pPr>
            <a:lvl2pPr indent="-368300" lvl="1" marL="914400" algn="l">
              <a:spcBef>
                <a:spcPts val="400"/>
              </a:spcBef>
              <a:spcAft>
                <a:spcPts val="0"/>
              </a:spcAft>
              <a:buSzPts val="2200"/>
              <a:buChar char="▪"/>
              <a:defRPr sz="2000"/>
            </a:lvl2pPr>
            <a:lvl3pPr indent="-320039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Char char="▪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9" name="Google Shape;39;p45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6"/>
          <p:cNvSpPr txBox="1"/>
          <p:nvPr>
            <p:ph type="title"/>
          </p:nvPr>
        </p:nvSpPr>
        <p:spPr>
          <a:xfrm>
            <a:off x="357763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6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7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8"/>
          <p:cNvSpPr txBox="1"/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8"/>
          <p:cNvSpPr txBox="1"/>
          <p:nvPr>
            <p:ph idx="1" type="body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0520" lvl="0" marL="457200" algn="l">
              <a:spcBef>
                <a:spcPts val="640"/>
              </a:spcBef>
              <a:spcAft>
                <a:spcPts val="0"/>
              </a:spcAft>
              <a:buSzPts val="1920"/>
              <a:buChar char="⬛"/>
              <a:defRPr sz="3200"/>
            </a:lvl1pPr>
            <a:lvl2pPr indent="-424180" lvl="1" marL="914400" algn="l">
              <a:spcBef>
                <a:spcPts val="560"/>
              </a:spcBef>
              <a:spcAft>
                <a:spcPts val="0"/>
              </a:spcAft>
              <a:buSzPts val="3080"/>
              <a:buChar char="▪"/>
              <a:defRPr sz="2800"/>
            </a:lvl2pPr>
            <a:lvl3pPr indent="-350519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Char char="▪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8" name="Google Shape;48;p48"/>
          <p:cNvSpPr txBox="1"/>
          <p:nvPr>
            <p:ph idx="2" type="body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9" name="Google Shape;49;p48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b="1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4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4" name="Google Shape;54;p49"/>
          <p:cNvSpPr txBox="1"/>
          <p:nvPr>
            <p:ph idx="12" type="sldNum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 txBox="1"/>
          <p:nvPr>
            <p:ph type="title"/>
          </p:nvPr>
        </p:nvSpPr>
        <p:spPr>
          <a:xfrm>
            <a:off x="374651" y="371475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38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38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Google Shape;13;p38"/>
          <p:cNvSpPr txBox="1"/>
          <p:nvPr/>
        </p:nvSpPr>
        <p:spPr>
          <a:xfrm>
            <a:off x="7897814" y="-26988"/>
            <a:ext cx="1309687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  <p:sp>
        <p:nvSpPr>
          <p:cNvPr id="14" name="Google Shape;14;p38"/>
          <p:cNvSpPr/>
          <p:nvPr/>
        </p:nvSpPr>
        <p:spPr>
          <a:xfrm>
            <a:off x="8830843" y="6611781"/>
            <a:ext cx="33855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fr-FR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8"/>
          <p:cNvSpPr txBox="1"/>
          <p:nvPr/>
        </p:nvSpPr>
        <p:spPr>
          <a:xfrm>
            <a:off x="-16031" y="6629402"/>
            <a:ext cx="464582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Bryant</a:t>
            </a:r>
            <a:r>
              <a:rPr b="0" i="0" lang="fr-FR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O’Hallaron, Computer Systems: A Programmer’s Perspective, Third Edition</a:t>
            </a:r>
            <a:endParaRPr b="0" i="0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1"/>
          <p:cNvSpPr txBox="1"/>
          <p:nvPr>
            <p:ph type="title"/>
          </p:nvPr>
        </p:nvSpPr>
        <p:spPr>
          <a:xfrm>
            <a:off x="374650" y="371475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76" name="Google Shape;76;p41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83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4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" name="Google Shape;78;p41"/>
          <p:cNvSpPr txBox="1"/>
          <p:nvPr/>
        </p:nvSpPr>
        <p:spPr>
          <a:xfrm>
            <a:off x="7897813" y="-26988"/>
            <a:ext cx="1309687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  <p:sp>
        <p:nvSpPr>
          <p:cNvPr id="79" name="Google Shape;79;p41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fr-FR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1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Bryant</a:t>
            </a:r>
            <a:r>
              <a:rPr b="0" i="0" lang="fr-FR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O’Hallaron, Computer Systems: A Programmer’s Perspective, Third Edition</a:t>
            </a:r>
            <a:endParaRPr b="0" i="0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type="ctrTitle"/>
          </p:nvPr>
        </p:nvSpPr>
        <p:spPr>
          <a:xfrm>
            <a:off x="685800" y="185884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15-213 Recitation 11</a:t>
            </a:r>
            <a:br>
              <a:rPr b="0" lang="fr-FR"/>
            </a:br>
            <a:r>
              <a:rPr b="0" lang="fr-FR"/>
              <a:t>Processes, Signals, Tshlab</a:t>
            </a:r>
            <a:endParaRPr b="0"/>
          </a:p>
        </p:txBody>
      </p:sp>
      <p:sp>
        <p:nvSpPr>
          <p:cNvPr id="144" name="Google Shape;144;p1"/>
          <p:cNvSpPr txBox="1"/>
          <p:nvPr>
            <p:ph idx="1" type="subTitle"/>
          </p:nvPr>
        </p:nvSpPr>
        <p:spPr>
          <a:xfrm>
            <a:off x="685800" y="3622252"/>
            <a:ext cx="7677492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fr-FR" sz="2800"/>
              <a:t>4 November 2019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Processes Change</a:t>
            </a:r>
            <a:endParaRPr/>
          </a:p>
        </p:txBody>
      </p:sp>
      <p:sp>
        <p:nvSpPr>
          <p:cNvPr id="201" name="Google Shape;201;p10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What does this program print?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2000">
              <a:solidFill>
                <a:srgbClr val="8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400"/>
              <a:buNone/>
            </a:pP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char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/bin/echo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Hi 18213!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7D0045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execv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],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Hi 15213!</a:t>
            </a:r>
            <a:r>
              <a:rPr b="0" lang="fr-FR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  <p:sp>
        <p:nvSpPr>
          <p:cNvPr id="202" name="Google Shape;202;p10"/>
          <p:cNvSpPr/>
          <p:nvPr/>
        </p:nvSpPr>
        <p:spPr>
          <a:xfrm>
            <a:off x="6127423" y="5608948"/>
            <a:ext cx="2165677" cy="725177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8000" lIns="180000" spcFirstLastPara="1" rIns="180000" wrap="square" tIns="108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Hi 18213!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1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Processes Change</a:t>
            </a:r>
            <a:endParaRPr/>
          </a:p>
        </p:txBody>
      </p:sp>
      <p:sp>
        <p:nvSpPr>
          <p:cNvPr id="208" name="Google Shape;208;p11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What about this program? What does it print?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2000">
              <a:solidFill>
                <a:srgbClr val="8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400"/>
              <a:buNone/>
            </a:pP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char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/bin/</a:t>
            </a:r>
            <a:r>
              <a:rPr b="0" lang="fr-FR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blahblah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Hi </a:t>
            </a:r>
            <a:r>
              <a:rPr b="0" lang="fr-FR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15513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!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7D0045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execv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],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Hi </a:t>
            </a:r>
            <a:r>
              <a:rPr b="0" lang="fr-FR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14513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!</a:t>
            </a:r>
            <a:r>
              <a:rPr b="0" lang="fr-FR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2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Processes Change</a:t>
            </a:r>
            <a:endParaRPr/>
          </a:p>
        </p:txBody>
      </p:sp>
      <p:sp>
        <p:nvSpPr>
          <p:cNvPr id="214" name="Google Shape;214;p12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What about this program? What does it print?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2000">
              <a:solidFill>
                <a:srgbClr val="8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400"/>
              <a:buNone/>
            </a:pP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char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/bin/</a:t>
            </a:r>
            <a:r>
              <a:rPr b="0" lang="fr-FR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blahblah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Hi </a:t>
            </a:r>
            <a:r>
              <a:rPr b="0" lang="fr-FR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15513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!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7D0045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execv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],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Hi </a:t>
            </a:r>
            <a:r>
              <a:rPr b="0" lang="fr-FR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14513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!</a:t>
            </a:r>
            <a:r>
              <a:rPr b="0" lang="fr-FR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  <p:sp>
        <p:nvSpPr>
          <p:cNvPr id="215" name="Google Shape;215;p12"/>
          <p:cNvSpPr/>
          <p:nvPr/>
        </p:nvSpPr>
        <p:spPr>
          <a:xfrm>
            <a:off x="6127423" y="5608948"/>
            <a:ext cx="2165677" cy="725177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8000" lIns="180000" spcFirstLastPara="1" rIns="180000" wrap="square" tIns="108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Hi 14513!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3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On Error</a:t>
            </a:r>
            <a:endParaRPr/>
          </a:p>
        </p:txBody>
      </p:sp>
      <p:sp>
        <p:nvSpPr>
          <p:cNvPr id="221" name="Google Shape;221;p13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What should we do if 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malloc</a:t>
            </a:r>
            <a:r>
              <a:rPr b="0" lang="fr-FR"/>
              <a:t> fails?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t/>
            </a:r>
            <a:endParaRPr b="0" sz="1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size_t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HUGE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1024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1024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1024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char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buf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malloc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HUGE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HUGE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Buf at 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%p</a:t>
            </a:r>
            <a:r>
              <a:rPr b="0" lang="fr-FR" sz="20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buf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free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buf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 sz="1800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4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On Error</a:t>
            </a:r>
            <a:endParaRPr/>
          </a:p>
        </p:txBody>
      </p:sp>
      <p:sp>
        <p:nvSpPr>
          <p:cNvPr id="227" name="Google Shape;227;p14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What should we do if 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malloc</a:t>
            </a:r>
            <a:r>
              <a:rPr b="0" lang="fr-FR"/>
              <a:t> fails?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t/>
            </a:r>
            <a:endParaRPr b="0" sz="1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const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size_t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HUGE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1024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1024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1024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char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buf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malloc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HUGE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HUGE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Buf at 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%p</a:t>
            </a:r>
            <a:r>
              <a:rPr b="0" lang="fr-FR" sz="20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buf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free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buf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 sz="1800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0"/>
          </a:p>
        </p:txBody>
      </p:sp>
      <p:sp>
        <p:nvSpPr>
          <p:cNvPr id="228" name="Google Shape;228;p14"/>
          <p:cNvSpPr/>
          <p:nvPr/>
        </p:nvSpPr>
        <p:spPr>
          <a:xfrm>
            <a:off x="869757" y="3268741"/>
            <a:ext cx="7284430" cy="1309639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8000" lIns="180000" spcFirstLastPara="1" rIns="180000" wrap="square" tIns="108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buf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7D0045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fprintf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stderr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Failure at 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%u</a:t>
            </a:r>
            <a:r>
              <a:rPr b="0" lang="fr-FR" sz="20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__LINE__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5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Exit values can convey information</a:t>
            </a:r>
            <a:endParaRPr/>
          </a:p>
        </p:txBody>
      </p:sp>
      <p:sp>
        <p:nvSpPr>
          <p:cNvPr id="235" name="Google Shape;235;p15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Two values are printed. Are they related?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b="0"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if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else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waitpid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0x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%x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 exited with 0x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%x</a:t>
            </a:r>
            <a:r>
              <a:rPr b="0" lang="fr-FR" sz="20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  WEXITSTATUS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2000"/>
              <a:buNone/>
            </a:pP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 sz="2000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6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Exit values can convey information</a:t>
            </a:r>
            <a:endParaRPr/>
          </a:p>
        </p:txBody>
      </p:sp>
      <p:sp>
        <p:nvSpPr>
          <p:cNvPr id="242" name="Google Shape;242;p16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Two values are printed. Are they related?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b="0"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if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else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waitpid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0x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%x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 exited with 0x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%x</a:t>
            </a:r>
            <a:r>
              <a:rPr b="0" lang="fr-FR" sz="20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   WEXITSTATUS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2000"/>
              <a:buNone/>
            </a:pP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 sz="2000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  <p:sp>
        <p:nvSpPr>
          <p:cNvPr id="243" name="Google Shape;243;p16"/>
          <p:cNvSpPr/>
          <p:nvPr/>
        </p:nvSpPr>
        <p:spPr>
          <a:xfrm>
            <a:off x="3657600" y="5052767"/>
            <a:ext cx="4644927" cy="1281358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8000" lIns="180000" spcFirstLastPara="1" rIns="180000" wrap="square" tIns="108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0x7b54 exited with 0x54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0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They're the same!... almost.</a:t>
            </a:r>
            <a:br>
              <a:rPr b="0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Exit codes are only one byte in size.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7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Processes have ancestry</a:t>
            </a:r>
            <a:endParaRPr/>
          </a:p>
        </p:txBody>
      </p:sp>
      <p:sp>
        <p:nvSpPr>
          <p:cNvPr id="250" name="Google Shape;250;p17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200"/>
              <a:buChar char="⬛"/>
            </a:pPr>
            <a:r>
              <a:rPr b="0" lang="fr-FR" sz="2000"/>
              <a:t>What's wrong with this code? (assume that fork succeeds)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960"/>
              <a:buNone/>
            </a:pPr>
            <a:r>
              <a:t/>
            </a:r>
            <a:endParaRPr b="0"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ret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if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1800"/>
              <a:buNone/>
            </a:pP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    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ret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waitpid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(-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1800"/>
              <a:buNone/>
            </a:pP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printf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Process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 exited with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ret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ret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waitpid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(-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1800"/>
              <a:buNone/>
            </a:pP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printf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Process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 exited with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ret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1800"/>
              <a:buNone/>
            </a:pP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b="0" sz="4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8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Processes have ancestry</a:t>
            </a:r>
            <a:endParaRPr/>
          </a:p>
        </p:txBody>
      </p:sp>
      <p:sp>
        <p:nvSpPr>
          <p:cNvPr id="257" name="Google Shape;257;p18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200"/>
              <a:buChar char="⬛"/>
            </a:pPr>
            <a:r>
              <a:rPr b="0" lang="fr-FR" sz="2000"/>
              <a:t>What's wrong with this code? (assume that fork succeeds)</a:t>
            </a:r>
            <a:endParaRPr/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SzPts val="960"/>
              <a:buNone/>
            </a:pPr>
            <a:r>
              <a:t/>
            </a:r>
            <a:endParaRPr b="0"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ret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if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1800"/>
              <a:buNone/>
            </a:pP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    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getpid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ret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waitpid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(-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1800"/>
              <a:buNone/>
            </a:pP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printf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Process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 exited with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ret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ret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waitpid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(-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1800"/>
              <a:buNone/>
            </a:pP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printf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Process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 exited with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ret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1800"/>
              <a:buNone/>
            </a:pP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b="0" sz="4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8" name="Google Shape;258;p18"/>
          <p:cNvSpPr/>
          <p:nvPr/>
        </p:nvSpPr>
        <p:spPr>
          <a:xfrm>
            <a:off x="4572000" y="2147642"/>
            <a:ext cx="4041612" cy="1726774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8000" lIns="180000" spcFirstLastPara="1" rIns="180000" wrap="square" tIns="108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waitpid</a:t>
            </a:r>
            <a:r>
              <a:rPr b="0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reap only children, not grandchildren, so the second </a:t>
            </a:r>
            <a:r>
              <a:rPr b="0" lang="fr-FR" sz="2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waitpid</a:t>
            </a:r>
            <a:r>
              <a:rPr b="0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call will return an error.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9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 Graphs</a:t>
            </a:r>
            <a:endParaRPr/>
          </a:p>
        </p:txBody>
      </p:sp>
      <p:sp>
        <p:nvSpPr>
          <p:cNvPr id="265" name="Google Shape;265;p19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How many different sequences can be printed?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t/>
            </a:r>
            <a:endParaRPr b="0" sz="1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pid_t 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Child: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getpid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1800">
                <a:solidFill>
                  <a:srgbClr val="696969"/>
                </a:solidFill>
                <a:latin typeface="Consolas"/>
                <a:ea typeface="Consolas"/>
                <a:cs typeface="Consolas"/>
                <a:sym typeface="Consolas"/>
              </a:rPr>
              <a:t>// Continues execution...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wait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(&amp;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Parent: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1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t/>
            </a:r>
            <a:endParaRPr b="0" sz="18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Outline</a:t>
            </a:r>
            <a:endParaRPr/>
          </a:p>
        </p:txBody>
      </p:sp>
      <p:sp>
        <p:nvSpPr>
          <p:cNvPr id="150" name="Google Shape;150;p2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Logistics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Process Lifecycle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Error Handling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Signal Handling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0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 Graphs</a:t>
            </a:r>
            <a:endParaRPr/>
          </a:p>
        </p:txBody>
      </p:sp>
      <p:sp>
        <p:nvSpPr>
          <p:cNvPr id="272" name="Google Shape;272;p20"/>
          <p:cNvSpPr txBox="1"/>
          <p:nvPr>
            <p:ph idx="1" type="body"/>
          </p:nvPr>
        </p:nvSpPr>
        <p:spPr>
          <a:xfrm>
            <a:off x="357025" y="1308688"/>
            <a:ext cx="78963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How many different sequences can be printed?</a:t>
            </a:r>
            <a:endParaRPr b="0" sz="1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status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pid_t 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Child: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getpid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1800">
                <a:solidFill>
                  <a:srgbClr val="696969"/>
                </a:solidFill>
                <a:latin typeface="Consolas"/>
                <a:ea typeface="Consolas"/>
                <a:cs typeface="Consolas"/>
                <a:sym typeface="Consolas"/>
              </a:rPr>
              <a:t>// Continues execution...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wait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(&amp;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status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Parent: </a:t>
            </a:r>
            <a:r>
              <a:rPr b="0" lang="fr-FR" sz="18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18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18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080"/>
              <a:buNone/>
            </a:pPr>
            <a:r>
              <a:t/>
            </a:r>
            <a:endParaRPr b="0" sz="1800"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273" name="Google Shape;273;p20"/>
          <p:cNvGrpSpPr/>
          <p:nvPr/>
        </p:nvGrpSpPr>
        <p:grpSpPr>
          <a:xfrm>
            <a:off x="2518135" y="5368213"/>
            <a:ext cx="6449450" cy="1137744"/>
            <a:chOff x="360000" y="2121027"/>
            <a:chExt cx="7731300" cy="1799373"/>
          </a:xfrm>
        </p:grpSpPr>
        <p:sp>
          <p:nvSpPr>
            <p:cNvPr id="274" name="Google Shape;274;p20"/>
            <p:cNvSpPr/>
            <p:nvPr/>
          </p:nvSpPr>
          <p:spPr>
            <a:xfrm>
              <a:off x="360000" y="2160000"/>
              <a:ext cx="801300" cy="320400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fork</a:t>
              </a:r>
              <a:endParaRPr/>
            </a:p>
          </p:txBody>
        </p:sp>
        <p:sp>
          <p:nvSpPr>
            <p:cNvPr id="275" name="Google Shape;275;p20"/>
            <p:cNvSpPr/>
            <p:nvPr/>
          </p:nvSpPr>
          <p:spPr>
            <a:xfrm>
              <a:off x="1350000" y="2880000"/>
              <a:ext cx="801300" cy="320400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fork</a:t>
              </a:r>
              <a:endParaRPr/>
            </a:p>
          </p:txBody>
        </p:sp>
        <p:sp>
          <p:nvSpPr>
            <p:cNvPr id="276" name="Google Shape;276;p20"/>
            <p:cNvSpPr/>
            <p:nvPr/>
          </p:nvSpPr>
          <p:spPr>
            <a:xfrm>
              <a:off x="2340000" y="2880000"/>
              <a:ext cx="801300" cy="320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print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77" name="Google Shape;277;p20"/>
            <p:cNvCxnSpPr>
              <a:stCxn id="275" idx="3"/>
              <a:endCxn id="276" idx="1"/>
            </p:cNvCxnSpPr>
            <p:nvPr/>
          </p:nvCxnSpPr>
          <p:spPr>
            <a:xfrm>
              <a:off x="2151300" y="3040200"/>
              <a:ext cx="188700" cy="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278" name="Google Shape;278;p20"/>
            <p:cNvCxnSpPr>
              <a:stCxn id="274" idx="2"/>
              <a:endCxn id="275" idx="1"/>
            </p:cNvCxnSpPr>
            <p:nvPr/>
          </p:nvCxnSpPr>
          <p:spPr>
            <a:xfrm flipH="1" rot="-5400000">
              <a:off x="775500" y="2465550"/>
              <a:ext cx="559800" cy="589500"/>
            </a:xfrm>
            <a:prstGeom prst="bentConnector2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279" name="Google Shape;279;p20"/>
            <p:cNvSpPr/>
            <p:nvPr/>
          </p:nvSpPr>
          <p:spPr>
            <a:xfrm>
              <a:off x="2340000" y="3600000"/>
              <a:ext cx="801300" cy="320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print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0" name="Google Shape;280;p20"/>
            <p:cNvCxnSpPr>
              <a:stCxn id="275" idx="2"/>
              <a:endCxn id="279" idx="1"/>
            </p:cNvCxnSpPr>
            <p:nvPr/>
          </p:nvCxnSpPr>
          <p:spPr>
            <a:xfrm flipH="1" rot="-5400000">
              <a:off x="1765500" y="3185550"/>
              <a:ext cx="559800" cy="589500"/>
            </a:xfrm>
            <a:prstGeom prst="bentConnector2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281" name="Google Shape;281;p20"/>
            <p:cNvSpPr/>
            <p:nvPr/>
          </p:nvSpPr>
          <p:spPr>
            <a:xfrm>
              <a:off x="3330000" y="3600000"/>
              <a:ext cx="801300" cy="320400"/>
            </a:xfrm>
            <a:prstGeom prst="rect">
              <a:avLst/>
            </a:prstGeom>
            <a:solidFill>
              <a:srgbClr val="FF7C80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exit</a:t>
              </a:r>
              <a:endParaRPr/>
            </a:p>
          </p:txBody>
        </p:sp>
        <p:sp>
          <p:nvSpPr>
            <p:cNvPr id="282" name="Google Shape;282;p20"/>
            <p:cNvSpPr/>
            <p:nvPr/>
          </p:nvSpPr>
          <p:spPr>
            <a:xfrm>
              <a:off x="3330000" y="2880000"/>
              <a:ext cx="801300" cy="320400"/>
            </a:xfrm>
            <a:prstGeom prst="rect">
              <a:avLst/>
            </a:prstGeom>
            <a:solidFill>
              <a:srgbClr val="FFCC66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wait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3" name="Google Shape;283;p20"/>
            <p:cNvCxnSpPr>
              <a:stCxn id="276" idx="3"/>
              <a:endCxn id="282" idx="1"/>
            </p:cNvCxnSpPr>
            <p:nvPr/>
          </p:nvCxnSpPr>
          <p:spPr>
            <a:xfrm>
              <a:off x="3141300" y="3040200"/>
              <a:ext cx="188700" cy="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284" name="Google Shape;284;p20"/>
            <p:cNvCxnSpPr>
              <a:stCxn id="279" idx="3"/>
              <a:endCxn id="281" idx="1"/>
            </p:cNvCxnSpPr>
            <p:nvPr/>
          </p:nvCxnSpPr>
          <p:spPr>
            <a:xfrm>
              <a:off x="3141300" y="3760200"/>
              <a:ext cx="188700" cy="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285" name="Google Shape;285;p20"/>
            <p:cNvCxnSpPr>
              <a:stCxn id="281" idx="0"/>
              <a:endCxn id="282" idx="2"/>
            </p:cNvCxnSpPr>
            <p:nvPr/>
          </p:nvCxnSpPr>
          <p:spPr>
            <a:xfrm rot="10800000">
              <a:off x="3730650" y="3200400"/>
              <a:ext cx="0" cy="39960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286" name="Google Shape;286;p20"/>
            <p:cNvSpPr/>
            <p:nvPr/>
          </p:nvSpPr>
          <p:spPr>
            <a:xfrm>
              <a:off x="4320000" y="2880000"/>
              <a:ext cx="801300" cy="320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print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20"/>
            <p:cNvSpPr/>
            <p:nvPr/>
          </p:nvSpPr>
          <p:spPr>
            <a:xfrm>
              <a:off x="5310000" y="2880000"/>
              <a:ext cx="801300" cy="320400"/>
            </a:xfrm>
            <a:prstGeom prst="rect">
              <a:avLst/>
            </a:prstGeom>
            <a:solidFill>
              <a:srgbClr val="FF7C80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exit</a:t>
              </a:r>
              <a:endParaRPr/>
            </a:p>
          </p:txBody>
        </p:sp>
        <p:cxnSp>
          <p:nvCxnSpPr>
            <p:cNvPr id="288" name="Google Shape;288;p20"/>
            <p:cNvCxnSpPr>
              <a:stCxn id="282" idx="3"/>
              <a:endCxn id="286" idx="1"/>
            </p:cNvCxnSpPr>
            <p:nvPr/>
          </p:nvCxnSpPr>
          <p:spPr>
            <a:xfrm>
              <a:off x="4131300" y="3040200"/>
              <a:ext cx="188700" cy="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289" name="Google Shape;289;p20"/>
            <p:cNvCxnSpPr>
              <a:stCxn id="286" idx="3"/>
              <a:endCxn id="287" idx="1"/>
            </p:cNvCxnSpPr>
            <p:nvPr/>
          </p:nvCxnSpPr>
          <p:spPr>
            <a:xfrm>
              <a:off x="5121300" y="3040200"/>
              <a:ext cx="188700" cy="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290" name="Google Shape;290;p20"/>
            <p:cNvSpPr/>
            <p:nvPr/>
          </p:nvSpPr>
          <p:spPr>
            <a:xfrm>
              <a:off x="5310000" y="2121029"/>
              <a:ext cx="801300" cy="320400"/>
            </a:xfrm>
            <a:prstGeom prst="rect">
              <a:avLst/>
            </a:prstGeom>
            <a:solidFill>
              <a:srgbClr val="FFCC66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wait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1" name="Google Shape;291;p20"/>
            <p:cNvCxnSpPr>
              <a:stCxn id="274" idx="3"/>
              <a:endCxn id="290" idx="1"/>
            </p:cNvCxnSpPr>
            <p:nvPr/>
          </p:nvCxnSpPr>
          <p:spPr>
            <a:xfrm flipH="1" rot="10800000">
              <a:off x="1161300" y="2281200"/>
              <a:ext cx="4148700" cy="3900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292" name="Google Shape;292;p20"/>
            <p:cNvCxnSpPr>
              <a:stCxn id="287" idx="0"/>
              <a:endCxn id="290" idx="2"/>
            </p:cNvCxnSpPr>
            <p:nvPr/>
          </p:nvCxnSpPr>
          <p:spPr>
            <a:xfrm rot="10800000">
              <a:off x="5710650" y="2441700"/>
              <a:ext cx="0" cy="43830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293" name="Google Shape;293;p20"/>
            <p:cNvSpPr/>
            <p:nvPr/>
          </p:nvSpPr>
          <p:spPr>
            <a:xfrm>
              <a:off x="6300000" y="2121028"/>
              <a:ext cx="801300" cy="320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print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20"/>
            <p:cNvSpPr/>
            <p:nvPr/>
          </p:nvSpPr>
          <p:spPr>
            <a:xfrm>
              <a:off x="7290000" y="2121027"/>
              <a:ext cx="801300" cy="320400"/>
            </a:xfrm>
            <a:prstGeom prst="rect">
              <a:avLst/>
            </a:prstGeom>
            <a:solidFill>
              <a:srgbClr val="FF7C80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lang="fr-FR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exit</a:t>
              </a:r>
              <a:endParaRPr/>
            </a:p>
          </p:txBody>
        </p:sp>
        <p:cxnSp>
          <p:nvCxnSpPr>
            <p:cNvPr id="295" name="Google Shape;295;p20"/>
            <p:cNvCxnSpPr>
              <a:stCxn id="290" idx="3"/>
              <a:endCxn id="293" idx="1"/>
            </p:cNvCxnSpPr>
            <p:nvPr/>
          </p:nvCxnSpPr>
          <p:spPr>
            <a:xfrm>
              <a:off x="6111300" y="2281229"/>
              <a:ext cx="188700" cy="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296" name="Google Shape;296;p20"/>
            <p:cNvCxnSpPr>
              <a:stCxn id="293" idx="3"/>
              <a:endCxn id="294" idx="1"/>
            </p:cNvCxnSpPr>
            <p:nvPr/>
          </p:nvCxnSpPr>
          <p:spPr>
            <a:xfrm>
              <a:off x="7101300" y="2281228"/>
              <a:ext cx="188700" cy="0"/>
            </a:xfrm>
            <a:prstGeom prst="straightConnector1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2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 Graphs</a:t>
            </a:r>
            <a:endParaRPr/>
          </a:p>
        </p:txBody>
      </p:sp>
      <p:sp>
        <p:nvSpPr>
          <p:cNvPr id="302" name="Google Shape;302;p22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How many different lines are printed?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b="0"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char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tgt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child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if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getppid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696969"/>
                </a:solidFill>
                <a:latin typeface="Consolas"/>
                <a:ea typeface="Consolas"/>
                <a:cs typeface="Consolas"/>
                <a:sym typeface="Consolas"/>
              </a:rPr>
              <a:t>// Get parent pid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tgt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parent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kill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SIGKILL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2000"/>
              <a:buNone/>
            </a:pP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printf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Sent SIGKILL to 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%s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20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tgt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2000"/>
              <a:buNone/>
            </a:pP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b="0" sz="44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3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 Graphs</a:t>
            </a:r>
            <a:endParaRPr/>
          </a:p>
        </p:txBody>
      </p:sp>
      <p:sp>
        <p:nvSpPr>
          <p:cNvPr id="308" name="Google Shape;308;p23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How many different lines are printed?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b="0" sz="2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char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tgt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child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000"/>
              <a:buNone/>
            </a:pPr>
            <a:r>
              <a:rPr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    if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getppid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696969"/>
                </a:solidFill>
                <a:latin typeface="Consolas"/>
                <a:ea typeface="Consolas"/>
                <a:cs typeface="Consolas"/>
                <a:sym typeface="Consolas"/>
              </a:rPr>
              <a:t>// Get parent pid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tgt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parent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kill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SIGKILL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2000"/>
              <a:buNone/>
            </a:pP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printf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Sent SIGKILL to 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%s</a:t>
            </a:r>
            <a:r>
              <a:rPr b="0" lang="fr-FR" sz="2000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b="0" lang="fr-FR" sz="2000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 sz="2000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tgt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03000"/>
              </a:buClr>
              <a:buSzPts val="2000"/>
              <a:buNone/>
            </a:pPr>
            <a:r>
              <a:rPr b="0" lang="fr-FR" sz="20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    exit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b="0" sz="44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9" name="Google Shape;309;p23"/>
          <p:cNvSpPr/>
          <p:nvPr/>
        </p:nvSpPr>
        <p:spPr>
          <a:xfrm>
            <a:off x="3157979" y="5184741"/>
            <a:ext cx="5135121" cy="952107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8000" lIns="180000" spcFirstLastPara="1" rIns="180000" wrap="square" tIns="108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Anywhere from 0-2 lines. The parent and child try to terminate each other.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4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Signals and Handling</a:t>
            </a:r>
            <a:endParaRPr/>
          </a:p>
        </p:txBody>
      </p:sp>
      <p:sp>
        <p:nvSpPr>
          <p:cNvPr id="315" name="Google Shape;315;p24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Signals can happen at any time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Control when through blocking signals</a:t>
            </a:r>
            <a:endParaRPr/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Signals also communicate that events have occurred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What event(s) correspond to each signal?</a:t>
            </a:r>
            <a:endParaRPr/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Write separate routines for receiving (i.e., signals)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5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Counting with signals</a:t>
            </a:r>
            <a:endParaRPr/>
          </a:p>
        </p:txBody>
      </p:sp>
      <p:sp>
        <p:nvSpPr>
          <p:cNvPr id="321" name="Google Shape;321;p25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Will this code terminate?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SzPts val="840"/>
              <a:buNone/>
            </a:pPr>
            <a:r>
              <a:t/>
            </a:r>
            <a:endParaRPr b="0"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volatile 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counter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handler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sig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counter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++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signal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SIGCHLD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handler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for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i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i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i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++)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while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counter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mine_bitcoin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4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6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Counting with signals</a:t>
            </a:r>
            <a:endParaRPr/>
          </a:p>
        </p:txBody>
      </p:sp>
      <p:sp>
        <p:nvSpPr>
          <p:cNvPr id="327" name="Google Shape;327;p26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Will this code terminate?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SzPts val="840"/>
              <a:buNone/>
            </a:pPr>
            <a:r>
              <a:t/>
            </a:r>
            <a:endParaRPr b="0"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volatile 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counter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handler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sig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counter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++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1800"/>
              <a:buNone/>
            </a:pP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signal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SIGCHLD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handler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for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i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i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i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++)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fork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==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while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counter 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10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mine_bitcoin</a:t>
            </a:r>
            <a:r>
              <a:rPr b="0" lang="fr-FR" sz="18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b="0" lang="fr-FR" sz="18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18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18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800"/>
              <a:buNone/>
            </a:pPr>
            <a:r>
              <a:rPr b="0" lang="fr-FR" sz="18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4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8" name="Google Shape;328;p26"/>
          <p:cNvSpPr/>
          <p:nvPr/>
        </p:nvSpPr>
        <p:spPr>
          <a:xfrm>
            <a:off x="5329238" y="5172076"/>
            <a:ext cx="2963861" cy="964772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8000" lIns="180000" spcFirstLastPara="1" rIns="180000" wrap="square" tIns="108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might not, since signals can coalesce.</a:t>
            </a:r>
            <a:endParaRPr b="0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9" name="Google Shape;329;p26"/>
          <p:cNvCxnSpPr/>
          <p:nvPr/>
        </p:nvCxnSpPr>
        <p:spPr>
          <a:xfrm rot="10800000">
            <a:off x="4305300" y="3267075"/>
            <a:ext cx="1304925" cy="0"/>
          </a:xfrm>
          <a:prstGeom prst="straightConnector1">
            <a:avLst/>
          </a:prstGeom>
          <a:noFill/>
          <a:ln cap="flat" cmpd="sng" w="25400">
            <a:solidFill>
              <a:srgbClr val="7F7F7F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30" name="Google Shape;330;p26"/>
          <p:cNvSpPr txBox="1"/>
          <p:nvPr/>
        </p:nvSpPr>
        <p:spPr>
          <a:xfrm>
            <a:off x="5610225" y="3028950"/>
            <a:ext cx="31369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(Don't use 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signal</a:t>
            </a:r>
            <a:r>
              <a:rPr b="0"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use 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Signal</a:t>
            </a:r>
            <a:r>
              <a:rPr b="0"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sigaction</a:t>
            </a:r>
            <a:r>
              <a:rPr b="0"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instead!)</a:t>
            </a:r>
            <a:endParaRPr/>
          </a:p>
        </p:txBody>
      </p:sp>
      <p:cxnSp>
        <p:nvCxnSpPr>
          <p:cNvPr id="331" name="Google Shape;331;p26"/>
          <p:cNvCxnSpPr/>
          <p:nvPr/>
        </p:nvCxnSpPr>
        <p:spPr>
          <a:xfrm rot="10800000">
            <a:off x="2686050" y="4857750"/>
            <a:ext cx="0" cy="571500"/>
          </a:xfrm>
          <a:prstGeom prst="straightConnector1">
            <a:avLst/>
          </a:prstGeom>
          <a:noFill/>
          <a:ln cap="flat" cmpd="sng" w="25400">
            <a:solidFill>
              <a:srgbClr val="7F7F7F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32" name="Google Shape;332;p26"/>
          <p:cNvSpPr txBox="1"/>
          <p:nvPr/>
        </p:nvSpPr>
        <p:spPr>
          <a:xfrm>
            <a:off x="2424112" y="5495925"/>
            <a:ext cx="253365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(Don't busy-wait, use 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sigsuspend</a:t>
            </a:r>
            <a:r>
              <a:rPr b="0"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instead!)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7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Proper signal handling</a:t>
            </a:r>
            <a:endParaRPr/>
          </a:p>
        </p:txBody>
      </p:sp>
      <p:sp>
        <p:nvSpPr>
          <p:cNvPr id="339" name="Google Shape;339;p27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How can we fix the previous code?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Remember that signals will be coalesced, so the number of times a signal handler has executed is </a:t>
            </a:r>
            <a:r>
              <a:rPr b="1" lang="fr-FR"/>
              <a:t>not</a:t>
            </a:r>
            <a:r>
              <a:rPr lang="fr-FR"/>
              <a:t> necessarily the same as number of times a signal was sent.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We need some other way to count the number of children.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8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Proper signal handling</a:t>
            </a:r>
            <a:endParaRPr/>
          </a:p>
        </p:txBody>
      </p:sp>
      <p:sp>
        <p:nvSpPr>
          <p:cNvPr id="346" name="Google Shape;346;p28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How can we fix the previous code?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Remember that signals will be coalesced, so the number of times a signal handler has executed is </a:t>
            </a:r>
            <a:r>
              <a:rPr b="1" lang="fr-FR"/>
              <a:t>not</a:t>
            </a:r>
            <a:r>
              <a:rPr lang="fr-FR"/>
              <a:t> necessarily the same as number of times a signal was sent.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We need some other way to count the number of children.</a:t>
            </a:r>
            <a:endParaRPr/>
          </a:p>
        </p:txBody>
      </p:sp>
      <p:sp>
        <p:nvSpPr>
          <p:cNvPr id="347" name="Google Shape;347;p28"/>
          <p:cNvSpPr/>
          <p:nvPr/>
        </p:nvSpPr>
        <p:spPr>
          <a:xfrm>
            <a:off x="396875" y="3478291"/>
            <a:ext cx="7757312" cy="2122409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8000" lIns="180000" spcFirstLastPara="1" rIns="180000" wrap="square" tIns="108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handler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sig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while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((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waitpid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(-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7D0045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WNOHANG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counter</a:t>
            </a:r>
            <a:r>
              <a:rPr b="0" lang="fr-FR" sz="2000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++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000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348" name="Google Shape;348;p28"/>
          <p:cNvCxnSpPr/>
          <p:nvPr/>
        </p:nvCxnSpPr>
        <p:spPr>
          <a:xfrm rot="10800000">
            <a:off x="2171700" y="4914900"/>
            <a:ext cx="0" cy="904875"/>
          </a:xfrm>
          <a:prstGeom prst="straightConnector1">
            <a:avLst/>
          </a:prstGeom>
          <a:noFill/>
          <a:ln cap="flat" cmpd="sng" w="25400">
            <a:solidFill>
              <a:srgbClr val="7F7F7F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49" name="Google Shape;349;p28"/>
          <p:cNvSpPr txBox="1"/>
          <p:nvPr/>
        </p:nvSpPr>
        <p:spPr>
          <a:xfrm>
            <a:off x="1828800" y="5857875"/>
            <a:ext cx="355282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(This instruction isn't atomic. Why won't there be a race condition?)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9"/>
          <p:cNvSpPr txBox="1"/>
          <p:nvPr>
            <p:ph idx="12" type="sldNum"/>
          </p:nvPr>
        </p:nvSpPr>
        <p:spPr>
          <a:xfrm>
            <a:off x="8830843" y="6611780"/>
            <a:ext cx="232877" cy="2565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 Narrow"/>
              <a:buNone/>
            </a:pPr>
            <a:fld id="{00000000-1234-1234-1234-123412341234}" type="slidenum">
              <a:rPr b="1" i="0" lang="fr-FR" sz="10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10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5" name="Google Shape;355;p29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Error in UNIX - return value</a:t>
            </a:r>
            <a:endParaRPr/>
          </a:p>
        </p:txBody>
      </p:sp>
      <p:sp>
        <p:nvSpPr>
          <p:cNvPr id="356" name="Google Shape;356;p29"/>
          <p:cNvSpPr txBox="1"/>
          <p:nvPr>
            <p:ph idx="1" type="body"/>
          </p:nvPr>
        </p:nvSpPr>
        <p:spPr>
          <a:xfrm>
            <a:off x="226733" y="1362075"/>
            <a:ext cx="3331771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System call fail ?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tell the difference ?</a:t>
            </a:r>
            <a:endParaRPr/>
          </a:p>
        </p:txBody>
      </p:sp>
      <p:sp>
        <p:nvSpPr>
          <p:cNvPr id="357" name="Google Shape;357;p29"/>
          <p:cNvSpPr txBox="1"/>
          <p:nvPr/>
        </p:nvSpPr>
        <p:spPr>
          <a:xfrm>
            <a:off x="4614878" y="1362075"/>
            <a:ext cx="450052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main() {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fd = open(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"213Grades.txt"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          O_RDWR);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// Change grades to As or Fs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0"/>
          <p:cNvSpPr txBox="1"/>
          <p:nvPr>
            <p:ph idx="12" type="sldNum"/>
          </p:nvPr>
        </p:nvSpPr>
        <p:spPr>
          <a:xfrm>
            <a:off x="8830843" y="6611780"/>
            <a:ext cx="232877" cy="2565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 Narrow"/>
              <a:buNone/>
            </a:pPr>
            <a:fld id="{00000000-1234-1234-1234-123412341234}" type="slidenum">
              <a:rPr b="1" i="0" lang="fr-FR" sz="10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10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3" name="Google Shape;363;p30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Error in UNIX - What error ?</a:t>
            </a:r>
            <a:endParaRPr/>
          </a:p>
        </p:txBody>
      </p:sp>
      <p:sp>
        <p:nvSpPr>
          <p:cNvPr id="364" name="Google Shape;364;p30"/>
          <p:cNvSpPr txBox="1"/>
          <p:nvPr>
            <p:ph idx="1" type="body"/>
          </p:nvPr>
        </p:nvSpPr>
        <p:spPr>
          <a:xfrm>
            <a:off x="396875" y="1362075"/>
            <a:ext cx="4306696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System call fail ?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tell the difference 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Returned -1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So, my fantastic system call failed.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can I tell what got wrong ?</a:t>
            </a:r>
            <a:endParaRPr/>
          </a:p>
        </p:txBody>
      </p:sp>
      <p:sp>
        <p:nvSpPr>
          <p:cNvPr id="365" name="Google Shape;365;p30"/>
          <p:cNvSpPr txBox="1"/>
          <p:nvPr/>
        </p:nvSpPr>
        <p:spPr>
          <a:xfrm>
            <a:off x="4614878" y="1362075"/>
            <a:ext cx="450052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main() {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fd = open(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"213Grades.txt"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          O_RDWR);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(fd &lt; 0) {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printf(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"Failed\n"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exit(-1);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// Change grades to As or Fs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Logistics</a:t>
            </a:r>
            <a:endParaRPr/>
          </a:p>
        </p:txBody>
      </p:sp>
      <p:sp>
        <p:nvSpPr>
          <p:cNvPr id="156" name="Google Shape;156;p3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Malloc Final due tomorrow (11/5)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640"/>
              <a:buChar char="▪"/>
            </a:pPr>
            <a:r>
              <a:rPr lang="fr-FR" sz="2400"/>
              <a:t>Can use up to 2 late days!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640"/>
              <a:buChar char="▪"/>
            </a:pPr>
            <a:r>
              <a:rPr b="0" lang="fr-FR" sz="2400"/>
              <a:t>Style </a:t>
            </a:r>
            <a:r>
              <a:rPr lang="fr-FR" sz="2400"/>
              <a:t>grading mm.c (not checkheap)</a:t>
            </a:r>
            <a:endParaRPr sz="2400"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Midterm regrades released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640"/>
              <a:buChar char="▪"/>
            </a:pPr>
            <a:r>
              <a:rPr lang="fr-FR" sz="2400"/>
              <a:t>Review exam in Professor OH</a:t>
            </a:r>
            <a:endParaRPr b="0"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1"/>
          <p:cNvSpPr txBox="1"/>
          <p:nvPr>
            <p:ph idx="12" type="sldNum"/>
          </p:nvPr>
        </p:nvSpPr>
        <p:spPr>
          <a:xfrm>
            <a:off x="8830843" y="6611780"/>
            <a:ext cx="232877" cy="2565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 Narrow"/>
              <a:buNone/>
            </a:pPr>
            <a:fld id="{00000000-1234-1234-1234-123412341234}" type="slidenum">
              <a:rPr b="1" i="0" lang="fr-FR" sz="10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10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1" name="Google Shape;371;p31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Error handling - What now ?</a:t>
            </a:r>
            <a:endParaRPr/>
          </a:p>
        </p:txBody>
      </p:sp>
      <p:sp>
        <p:nvSpPr>
          <p:cNvPr id="372" name="Google Shape;372;p31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System call fail ?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tell the difference 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Returned -1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So, my fantastic system call failed.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can I tell what got wrong 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error is in errno (global)</a:t>
            </a:r>
            <a:b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1" lang="fr-FR"/>
              <a:t>only if the syscall fail</a:t>
            </a: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get on success ?)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I do ?</a:t>
            </a:r>
            <a:endParaRPr/>
          </a:p>
        </p:txBody>
      </p:sp>
      <p:sp>
        <p:nvSpPr>
          <p:cNvPr id="373" name="Google Shape;373;p31"/>
          <p:cNvSpPr txBox="1"/>
          <p:nvPr/>
        </p:nvSpPr>
        <p:spPr>
          <a:xfrm>
            <a:off x="4614878" y="1362075"/>
            <a:ext cx="4500523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main() {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…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while (!quit) {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…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fd = open(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userfile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,O_RDWR);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(fd &lt; 0) {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printf(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"Failed\n"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);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perror(</a:t>
            </a:r>
            <a:r>
              <a:rPr b="0" lang="fr-FR" sz="18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"open"</a:t>
            </a: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); // use errno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exit(-1);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…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}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…</a:t>
            </a:r>
            <a:endParaRPr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2"/>
          <p:cNvSpPr txBox="1"/>
          <p:nvPr>
            <p:ph idx="12" type="sldNum"/>
          </p:nvPr>
        </p:nvSpPr>
        <p:spPr>
          <a:xfrm>
            <a:off x="8830843" y="6611780"/>
            <a:ext cx="232877" cy="2565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 Narrow"/>
              <a:buNone/>
            </a:pPr>
            <a:fld id="{00000000-1234-1234-1234-123412341234}" type="slidenum">
              <a:rPr b="1" i="0" lang="fr-FR" sz="10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10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9" name="Google Shape;379;p32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Error and signals</a:t>
            </a:r>
            <a:endParaRPr/>
          </a:p>
        </p:txBody>
      </p:sp>
      <p:sp>
        <p:nvSpPr>
          <p:cNvPr id="380" name="Google Shape;380;p32"/>
          <p:cNvSpPr txBox="1"/>
          <p:nvPr>
            <p:ph idx="1" type="body"/>
          </p:nvPr>
        </p:nvSpPr>
        <p:spPr>
          <a:xfrm>
            <a:off x="396875" y="1362075"/>
            <a:ext cx="4236758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System call fail ?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tell the difference 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Returned -1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So, my fantastic system call failed.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can I tell what got wrong 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error is in errno (a global)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success errno may contain anything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I do 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 at errno and take action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Hey, here comes a signal…</a:t>
            </a:r>
            <a:endParaRPr/>
          </a:p>
        </p:txBody>
      </p:sp>
      <p:sp>
        <p:nvSpPr>
          <p:cNvPr id="381" name="Google Shape;381;p32"/>
          <p:cNvSpPr txBox="1"/>
          <p:nvPr/>
        </p:nvSpPr>
        <p:spPr>
          <a:xfrm>
            <a:off x="4614878" y="283795"/>
            <a:ext cx="4500523" cy="653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745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main() {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…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while (!quit) {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…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fr-FR" sz="1745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fd = open(</a:t>
            </a:r>
            <a:r>
              <a:rPr b="0" lang="fr-FR" sz="1745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userfile</a:t>
            </a: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,O_RDWR);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fr-FR" sz="1745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(fd &lt; 0) {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if (errno == EACCESS) {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// tell user he’s wrong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continue;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} else if(…) {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…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} else {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perror(</a:t>
            </a:r>
            <a:r>
              <a:rPr b="0" lang="fr-FR" sz="1745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"open"</a:t>
            </a: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); // use errno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  exit(-1);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  }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…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}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…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0" lang="fr-FR" sz="174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3"/>
          <p:cNvSpPr txBox="1"/>
          <p:nvPr>
            <p:ph idx="12" type="sldNum"/>
          </p:nvPr>
        </p:nvSpPr>
        <p:spPr>
          <a:xfrm>
            <a:off x="8830843" y="6611780"/>
            <a:ext cx="232877" cy="2565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 Narrow"/>
              <a:buNone/>
            </a:pPr>
            <a:fld id="{00000000-1234-1234-1234-123412341234}" type="slidenum">
              <a:rPr b="1" i="0" lang="fr-FR" sz="10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1" i="0" sz="10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7" name="Google Shape;387;p33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Error and signals : Recap</a:t>
            </a:r>
            <a:endParaRPr/>
          </a:p>
        </p:txBody>
      </p:sp>
      <p:sp>
        <p:nvSpPr>
          <p:cNvPr id="388" name="Google Shape;388;p33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can’t expect people to block signals around all error handling logic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Hence, your signal handler shouldn’t interfere with them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1" lang="fr-FR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 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not make any system call that could set errno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 and restore errno (</a:t>
            </a:r>
            <a:r>
              <a:rPr lang="fr-FR"/>
              <a:t>store at beginning of handler and restore after)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65a32ea021_0_48"/>
          <p:cNvSpPr txBox="1"/>
          <p:nvPr>
            <p:ph type="title"/>
          </p:nvPr>
        </p:nvSpPr>
        <p:spPr>
          <a:xfrm>
            <a:off x="357019" y="435678"/>
            <a:ext cx="75921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Example Question</a:t>
            </a:r>
            <a:endParaRPr/>
          </a:p>
        </p:txBody>
      </p:sp>
      <p:sp>
        <p:nvSpPr>
          <p:cNvPr id="395" name="Google Shape;395;g65a32ea021_0_48"/>
          <p:cNvSpPr txBox="1"/>
          <p:nvPr>
            <p:ph idx="1" type="body"/>
          </p:nvPr>
        </p:nvSpPr>
        <p:spPr>
          <a:xfrm>
            <a:off x="357025" y="1045275"/>
            <a:ext cx="78963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What are all possible output values?</a:t>
            </a:r>
            <a:endParaRPr b="0" sz="1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int main( ) { </a:t>
            </a:r>
            <a:endParaRPr b="0" sz="1600"/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int val = 2; </a:t>
            </a:r>
            <a:endParaRPr b="0" sz="1600"/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printf("%d", 0); </a:t>
            </a:r>
            <a:endParaRPr b="0" sz="1600"/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fflush(stdout); </a:t>
            </a:r>
            <a:endParaRPr b="0" sz="1600"/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if (fork( ) == 0) { 							</a:t>
            </a:r>
            <a:endParaRPr b="0" sz="1600"/>
          </a:p>
          <a:p>
            <a:pPr indent="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val++; </a:t>
            </a:r>
            <a:endParaRPr b="0" sz="1600"/>
          </a:p>
          <a:p>
            <a:pPr indent="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printf("%d", val); </a:t>
            </a:r>
            <a:endParaRPr b="0" sz="1600"/>
          </a:p>
          <a:p>
            <a:pPr indent="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fflush(stdout); </a:t>
            </a:r>
            <a:endParaRPr b="0" sz="1600"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} else { </a:t>
            </a:r>
            <a:endParaRPr b="0" sz="1600"/>
          </a:p>
          <a:p>
            <a:pPr indent="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val--; </a:t>
            </a:r>
            <a:endParaRPr b="0" sz="1600"/>
          </a:p>
          <a:p>
            <a:pPr indent="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printf("%d", val); </a:t>
            </a:r>
            <a:endParaRPr b="0" sz="1600"/>
          </a:p>
          <a:p>
            <a:pPr indent="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fflush(stdout); </a:t>
            </a:r>
            <a:endParaRPr b="0" sz="1600"/>
          </a:p>
          <a:p>
            <a:pPr indent="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wait(NULL);</a:t>
            </a:r>
            <a:endParaRPr b="0" sz="1600"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} </a:t>
            </a:r>
            <a:endParaRPr b="0" sz="1600"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val++; </a:t>
            </a:r>
            <a:endParaRPr b="0" sz="1600"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printf("%d", val); </a:t>
            </a:r>
            <a:endParaRPr b="0" sz="1600"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fflush(stdout); </a:t>
            </a:r>
            <a:endParaRPr b="0" sz="1600"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exit(0); </a:t>
            </a:r>
            <a:endParaRPr b="0" sz="1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lang="fr-FR" sz="1600"/>
              <a:t>}</a:t>
            </a:r>
            <a:endParaRPr b="0" sz="16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4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If you get stuck</a:t>
            </a:r>
            <a:endParaRPr/>
          </a:p>
        </p:txBody>
      </p:sp>
      <p:sp>
        <p:nvSpPr>
          <p:cNvPr id="401" name="Google Shape;401;p34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Read the writeup!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Do manual unit testing before 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runtrace</a:t>
            </a:r>
            <a:r>
              <a:rPr lang="fr-FR"/>
              <a:t> and 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sdriver</a:t>
            </a:r>
            <a:r>
              <a:rPr lang="fr-FR"/>
              <a:t>!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Read the writeup!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Post private questions on Piazza!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Think carefully about error conditions.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Read the man pages for each syscall when in doubt.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What errors can each syscall return?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How should the errors be handled?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5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Appendix: Blocking signals</a:t>
            </a:r>
            <a:endParaRPr/>
          </a:p>
        </p:txBody>
      </p:sp>
      <p:sp>
        <p:nvSpPr>
          <p:cNvPr id="407" name="Google Shape;407;p35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Surround blocks of code with calls to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sigprocmask</a:t>
            </a:r>
            <a:r>
              <a:rPr lang="fr-FR"/>
              <a:t>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Use SIG_BLOCK to block signals at the start.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Use SIG_SETMASK to restore the previous signal mask at the end.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Don't use SIG_UNBLOCK.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We don't want to unblock a signal if it was already blocked.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This allows us to nest this procedure multiple times.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SzPts val="840"/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sigset_t mask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prev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sigemptyset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(&amp;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mask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SIGINT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sigaddset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(&amp;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mask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SIGINT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sigprocmask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SIG_BLOCK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mask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// 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sigprocmask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SIG_SETMASK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7D0045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6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Appendix: Errno</a:t>
            </a:r>
            <a:endParaRPr/>
          </a:p>
        </p:txBody>
      </p:sp>
      <p:sp>
        <p:nvSpPr>
          <p:cNvPr id="414" name="Google Shape;414;p36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Global integer variable used to store an error code.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Its value is set when a system call fails.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Only examine its value when the system call's return code indicates that an error has occurred!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Be careful not to call make other system calls before checking the value of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errno</a:t>
            </a:r>
            <a:r>
              <a:rPr lang="fr-FR"/>
              <a:t>!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Lets you know why a system call failed.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Use functions like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strerror</a:t>
            </a:r>
            <a:r>
              <a:rPr lang="fr-FR"/>
              <a:t>,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perror</a:t>
            </a:r>
            <a:r>
              <a:rPr lang="fr-FR"/>
              <a:t> to get error messages.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Example: assume there is no “foo.txt” in our path</a:t>
            </a:r>
            <a:endParaRPr/>
          </a:p>
          <a:p>
            <a:pPr indent="0" lvl="1" marL="400050" rtl="0" algn="l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fd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open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foo.txt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O_RDONLY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fd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perror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open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b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>
                <a:solidFill>
                  <a:srgbClr val="696969"/>
                </a:solidFill>
                <a:latin typeface="Consolas"/>
                <a:ea typeface="Consolas"/>
                <a:cs typeface="Consolas"/>
                <a:sym typeface="Consolas"/>
              </a:rPr>
              <a:t>// open: No such file or directory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b="0" sz="54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5" name="Google Shape;415;p36"/>
          <p:cNvSpPr txBox="1"/>
          <p:nvPr/>
        </p:nvSpPr>
        <p:spPr>
          <a:xfrm>
            <a:off x="5684363" y="616623"/>
            <a:ext cx="274980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000">
                <a:solidFill>
                  <a:srgbClr val="004A43"/>
                </a:solidFill>
                <a:latin typeface="Consolas"/>
                <a:ea typeface="Consolas"/>
                <a:cs typeface="Consolas"/>
                <a:sym typeface="Consolas"/>
              </a:rPr>
              <a:t>#include 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0" lang="fr-FR" sz="2000">
                <a:solidFill>
                  <a:srgbClr val="40015A"/>
                </a:solidFill>
                <a:latin typeface="Consolas"/>
                <a:ea typeface="Consolas"/>
                <a:cs typeface="Consolas"/>
                <a:sym typeface="Consolas"/>
              </a:rPr>
              <a:t>errno.h</a:t>
            </a:r>
            <a:r>
              <a:rPr b="0" lang="fr-FR" sz="2000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  <a:r>
              <a:rPr b="0" lang="fr-FR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b="0" sz="4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37"/>
          <p:cNvSpPr txBox="1"/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Appendix: Writing signal handlers</a:t>
            </a:r>
            <a:endParaRPr/>
          </a:p>
        </p:txBody>
      </p:sp>
      <p:sp>
        <p:nvSpPr>
          <p:cNvPr id="422" name="Google Shape;422;p37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G1. Call only async-signal-safe functions in your handlers.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Do not call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lang="fr-FR"/>
              <a:t>,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sprintf</a:t>
            </a:r>
            <a:r>
              <a:rPr lang="fr-FR"/>
              <a:t>,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malloc</a:t>
            </a:r>
            <a:r>
              <a:rPr lang="fr-FR"/>
              <a:t>,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lang="fr-FR"/>
              <a:t>! Doing so can cause deadlocks, since these functions may require global locks.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We've provided you with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sio_printf</a:t>
            </a:r>
            <a:r>
              <a:rPr lang="fr-FR"/>
              <a:t> which you can use instead.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G2. Save and restore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errno</a:t>
            </a:r>
            <a:r>
              <a:rPr lang="fr-FR"/>
              <a:t> on entry and exit.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If not, the signal handler can corrupt code that tries to read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errno</a:t>
            </a:r>
            <a:r>
              <a:rPr lang="fr-FR"/>
              <a:t>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The driver will print a warning if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errno</a:t>
            </a:r>
            <a:r>
              <a:rPr lang="fr-FR"/>
              <a:t> is corrupted.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G3. Temporarily block signals to protect shared data.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This will prevent race conditions when writing to shared data.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Avoid the use of global variables in tshlab.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They are a source of pernicious race conditions!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You do not need to declare any global variables to complete tshlab.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Use the functions provided by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tsh_helper</a:t>
            </a:r>
            <a:r>
              <a:rPr lang="fr-FR"/>
              <a:t>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Shell Lab	</a:t>
            </a:r>
            <a:endParaRPr/>
          </a:p>
        </p:txBody>
      </p:sp>
      <p:sp>
        <p:nvSpPr>
          <p:cNvPr id="162" name="Google Shape;162;p4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Due date:</a:t>
            </a:r>
            <a:r>
              <a:rPr b="0" lang="fr-FR"/>
              <a:t> next Thursday (November 14</a:t>
            </a:r>
            <a:r>
              <a:rPr b="0" baseline="30000" lang="fr-FR"/>
              <a:t>th</a:t>
            </a:r>
            <a:r>
              <a:rPr b="0" lang="fr-FR"/>
              <a:t>)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Simulate a Linux-like shell with I/O redirection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Review the writeup carefully.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Review once</a:t>
            </a:r>
            <a:r>
              <a:rPr b="0" lang="fr-FR"/>
              <a:t> before starting, and again when halfway through 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b="0" lang="fr-FR"/>
              <a:t>This will save you a lot of style points and a lot of grief!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Read Chapter 8 in the textbook: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Process lifecycle and signal handling</a:t>
            </a:r>
            <a:endParaRPr b="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b="0" lang="fr-FR"/>
              <a:t>How race conditions occur, and how to avoid them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640"/>
              <a:buChar char="▪"/>
            </a:pPr>
            <a:r>
              <a:rPr b="1" lang="fr-FR" sz="2400"/>
              <a:t>Be careful not to use code from the textbook without understanding it first.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 “Lifecycle”</a:t>
            </a:r>
            <a:endParaRPr/>
          </a:p>
        </p:txBody>
      </p:sp>
      <p:sp>
        <p:nvSpPr>
          <p:cNvPr id="168" name="Google Shape;168;p5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fork()</a:t>
            </a:r>
            <a:br>
              <a:rPr b="0" lang="fr-FR"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/>
              <a:t>Create a duplicate, a “child”, of the process</a:t>
            </a:r>
            <a:endParaRPr b="0"/>
          </a:p>
          <a:p>
            <a:pPr indent="0" lvl="1" marL="457200" rtl="0" algn="l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b="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execve()</a:t>
            </a:r>
            <a:br>
              <a:rPr b="0" lang="fr-FR"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/>
              <a:t>Replace the running program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b="0" sz="20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SzPts val="1200"/>
              <a:buChar char="⬛"/>
            </a:pPr>
            <a:r>
              <a:rPr b="0" lang="fr-FR" sz="2000"/>
              <a:t>... [Complete Work]</a:t>
            </a:r>
            <a:endParaRPr b="0"/>
          </a:p>
          <a:p>
            <a:pPr indent="0" lvl="1" marL="457200" rtl="0" algn="l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b="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exit()</a:t>
            </a:r>
            <a:br>
              <a:rPr b="0" lang="fr-FR"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/>
              <a:t>End the running program</a:t>
            </a:r>
            <a:endParaRPr b="0"/>
          </a:p>
          <a:p>
            <a:pPr indent="0" lvl="1" marL="457200" rtl="0" algn="l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 b="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waitpid()</a:t>
            </a:r>
            <a:br>
              <a:rPr b="0" lang="fr-FR">
                <a:latin typeface="Consolas"/>
                <a:ea typeface="Consolas"/>
                <a:cs typeface="Consolas"/>
                <a:sym typeface="Consolas"/>
              </a:rPr>
            </a:br>
            <a:r>
              <a:rPr b="0" lang="fr-FR" sz="2000"/>
              <a:t>Wait for a child process to terminate</a:t>
            </a:r>
            <a:endParaRPr b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Notes on Examples</a:t>
            </a:r>
            <a:endParaRPr/>
          </a:p>
        </p:txBody>
      </p:sp>
      <p:sp>
        <p:nvSpPr>
          <p:cNvPr id="174" name="Google Shape;174;p6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Full source code of all programs is available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TAs may demo specific programs</a:t>
            </a:r>
            <a:endParaRPr/>
          </a:p>
          <a:p>
            <a:pPr indent="-251459" lvl="0" marL="34290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In the following examples, </a:t>
            </a:r>
            <a:r>
              <a:rPr lang="fr-FR">
                <a:latin typeface="Consolas"/>
                <a:ea typeface="Consolas"/>
                <a:cs typeface="Consolas"/>
                <a:sym typeface="Consolas"/>
              </a:rPr>
              <a:t>exit()</a:t>
            </a:r>
            <a:r>
              <a:rPr lang="fr-FR"/>
              <a:t> is called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We do this to be explicit about the program’s behavior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Exit should generally be reserved for terminating on error</a:t>
            </a:r>
            <a:endParaRPr/>
          </a:p>
          <a:p>
            <a:pPr indent="-146050" lvl="1" marL="742950" rtl="0" algn="l">
              <a:spcBef>
                <a:spcPts val="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lang="fr-FR"/>
              <a:t>Unless otherwise noted, assume all syscalls succeed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Error checking code is omitted.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200"/>
              <a:buChar char="▪"/>
            </a:pPr>
            <a:r>
              <a:rPr lang="fr-FR"/>
              <a:t>Be careful to check errors when writing your own shell!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Processes are separate</a:t>
            </a:r>
            <a:endParaRPr/>
          </a:p>
        </p:txBody>
      </p:sp>
      <p:sp>
        <p:nvSpPr>
          <p:cNvPr id="181" name="Google Shape;181;p7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How many lines are printed?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If pid is at address 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0x7fff2bcc264c</a:t>
            </a:r>
            <a:r>
              <a:rPr b="0" lang="fr-FR"/>
              <a:t>, what is printed?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400"/>
              <a:buNone/>
            </a:pP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%p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 - </a:t>
            </a:r>
            <a:r>
              <a:rPr b="0" lang="fr-FR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48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Processes are separate</a:t>
            </a:r>
            <a:endParaRPr/>
          </a:p>
        </p:txBody>
      </p:sp>
      <p:sp>
        <p:nvSpPr>
          <p:cNvPr id="188" name="Google Shape;188;p8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How many lines are printed?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If pid is at address 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0x7fff2bcc264c</a:t>
            </a:r>
            <a:r>
              <a:rPr b="0" lang="fr-FR"/>
              <a:t>, what is printed?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400"/>
              <a:buNone/>
            </a:pP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pid_t pid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pid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fork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%p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 - </a:t>
            </a:r>
            <a:r>
              <a:rPr b="0" lang="fr-FR">
                <a:solidFill>
                  <a:srgbClr val="007997"/>
                </a:solidFill>
                <a:latin typeface="Consolas"/>
                <a:ea typeface="Consolas"/>
                <a:cs typeface="Consolas"/>
                <a:sym typeface="Consolas"/>
              </a:rPr>
              <a:t>%d</a:t>
            </a:r>
            <a:r>
              <a:rPr b="0" lang="fr-FR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&amp;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pid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b="0" sz="4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3657600" y="4381500"/>
            <a:ext cx="4644927" cy="1952626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8000" lIns="180000" spcFirstLastPara="1" rIns="180000" wrap="square" tIns="108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0x7fff2bcc264c - 24750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2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0x7fff2bcc264c - 0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0" lang="fr-F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order and the child's PID (printed by the parent) may vary, but the address will be the same in the parent and child.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"/>
          <p:cNvSpPr txBox="1"/>
          <p:nvPr>
            <p:ph type="title"/>
          </p:nvPr>
        </p:nvSpPr>
        <p:spPr>
          <a:xfrm>
            <a:off x="357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3" lvl="0" marL="1190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Processes Change</a:t>
            </a:r>
            <a:endParaRPr/>
          </a:p>
        </p:txBody>
      </p:sp>
      <p:sp>
        <p:nvSpPr>
          <p:cNvPr id="195" name="Google Shape;195;p9"/>
          <p:cNvSpPr txBox="1"/>
          <p:nvPr>
            <p:ph idx="1" type="body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⬛"/>
            </a:pPr>
            <a:r>
              <a:rPr b="0" lang="fr-FR"/>
              <a:t>What does this program print?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 sz="2000">
              <a:solidFill>
                <a:srgbClr val="8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2400"/>
              <a:buNone/>
            </a:pP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400000"/>
                </a:solidFill>
                <a:latin typeface="Consolas"/>
                <a:ea typeface="Consolas"/>
                <a:cs typeface="Consolas"/>
                <a:sym typeface="Consolas"/>
              </a:rPr>
              <a:t>main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char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*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]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{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/bin/echo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Hi 18213!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0" lang="fr-FR">
                <a:solidFill>
                  <a:srgbClr val="7D0045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execv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],</a:t>
            </a: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args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lang="fr-FR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0000E6"/>
                </a:solidFill>
                <a:latin typeface="Consolas"/>
                <a:ea typeface="Consolas"/>
                <a:cs typeface="Consolas"/>
                <a:sym typeface="Consolas"/>
              </a:rPr>
              <a:t>Hi 15213!</a:t>
            </a:r>
            <a:r>
              <a:rPr b="0" lang="fr-FR">
                <a:solidFill>
                  <a:srgbClr val="0F69FF"/>
                </a:solidFill>
                <a:latin typeface="Consolas"/>
                <a:ea typeface="Consolas"/>
                <a:cs typeface="Consolas"/>
                <a:sym typeface="Consolas"/>
              </a:rPr>
              <a:t>\n</a:t>
            </a:r>
            <a:r>
              <a:rPr b="0" lang="fr-FR">
                <a:solidFill>
                  <a:srgbClr val="800000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0" lang="fr-FR">
                <a:solidFill>
                  <a:srgbClr val="603000"/>
                </a:solidFill>
                <a:latin typeface="Consolas"/>
                <a:ea typeface="Consolas"/>
                <a:cs typeface="Consolas"/>
                <a:sym typeface="Consolas"/>
              </a:rPr>
              <a:t>exit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0" lang="fr-FR">
                <a:solidFill>
                  <a:srgbClr val="008C00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b="0" lang="fr-FR">
                <a:solidFill>
                  <a:srgbClr val="808030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None/>
            </a:pPr>
            <a:r>
              <a:rPr b="0" lang="fr-FR">
                <a:solidFill>
                  <a:srgbClr val="800080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r>
              <a:rPr b="0" lang="fr-FR"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2016-10-23T01:20:45Z</dcterms:created>
  <dc:creator>Brian Railing</dc:creator>
</cp:coreProperties>
</file>