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61e2d25209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61e2d2520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61e2d2520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61e2d2520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61e2d25209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61e2d25209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1131296"/>
            <a:ext cx="6858000" cy="99590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85800" y="3145134"/>
            <a:ext cx="7315200" cy="79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cs.cmu.edu/~213/codeStyle.html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://cs.cmu.edu/~213/recitations/rec6.tar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3.jp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://cs.cmu.edu/~213" TargetMode="Externa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1131296"/>
            <a:ext cx="6858000" cy="99590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>
                <a:solidFill>
                  <a:srgbClr val="000000"/>
                </a:solidFill>
              </a:rPr>
              <a:t>15-213 Recitation: C Review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685800" y="3145134"/>
            <a:ext cx="7315200" cy="79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20"/>
              <a:buNone/>
            </a:pPr>
            <a:r>
              <a:rPr lang="en-US" sz="2220">
                <a:solidFill>
                  <a:srgbClr val="000000"/>
                </a:solidFill>
              </a:rPr>
              <a:t>TA’s</a:t>
            </a:r>
            <a:endParaRPr sz="1665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220"/>
              <a:buNone/>
            </a:pPr>
            <a:r>
              <a:rPr lang="en-US" sz="2220">
                <a:solidFill>
                  <a:srgbClr val="000000"/>
                </a:solidFill>
              </a:rPr>
              <a:t>30</a:t>
            </a:r>
            <a:r>
              <a:rPr lang="en-US" sz="2220">
                <a:solidFill>
                  <a:srgbClr val="000000"/>
                </a:solidFill>
              </a:rPr>
              <a:t> Sept 2019</a:t>
            </a:r>
            <a:endParaRPr sz="166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1</a:t>
            </a:r>
            <a:endParaRPr/>
          </a:p>
        </p:txBody>
      </p:sp>
      <p:sp>
        <p:nvSpPr>
          <p:cNvPr id="139" name="Google Shape;139;p22"/>
          <p:cNvSpPr txBox="1"/>
          <p:nvPr>
            <p:ph idx="1" type="body"/>
          </p:nvPr>
        </p:nvSpPr>
        <p:spPr>
          <a:xfrm>
            <a:off x="628649" y="1369218"/>
            <a:ext cx="8088229" cy="35774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All allocated memory must be freed!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	int main(int argc, char** argv)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2		int *a = (int*) calloc(213, sizeof(int));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	if (a == NULL) return 0;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3		for (int i=0; i&lt;213; i++)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4			if (a[i] == 0) a[i]=i;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5			else a[i]=-i;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6		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	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free(a);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7		return 0;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8	}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2</a:t>
            </a:r>
            <a:endParaRPr/>
          </a:p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>
            <a:off x="628649" y="1369219"/>
            <a:ext cx="8088229" cy="29995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What are the values of A and B?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#define SUM(x, y) x + y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sum(int x, int y)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return x + y;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A = SUM(2, 1) * 3;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B = sum(2, 1) * 3;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2</a:t>
            </a:r>
            <a:endParaRPr/>
          </a:p>
        </p:txBody>
      </p:sp>
      <p:sp>
        <p:nvSpPr>
          <p:cNvPr id="151" name="Google Shape;151;p24"/>
          <p:cNvSpPr txBox="1"/>
          <p:nvPr>
            <p:ph idx="1" type="body"/>
          </p:nvPr>
        </p:nvSpPr>
        <p:spPr>
          <a:xfrm>
            <a:off x="628649" y="1369219"/>
            <a:ext cx="8088229" cy="29995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What is wrong with our macro 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SUM</a:t>
            </a:r>
            <a:r>
              <a:rPr lang="en-US" sz="1627">
                <a:solidFill>
                  <a:srgbClr val="000000"/>
                </a:solidFill>
              </a:rPr>
              <a:t>?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#define SUM(x, y) x + y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sum(int x, int y)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return x + y;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A = SUM(2, 1) * 3;		// A = 2 + 1 * 3 = 5!?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B = sum(2, 1) * 3;		// B = 9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2</a:t>
            </a:r>
            <a:endParaRPr/>
          </a:p>
        </p:txBody>
      </p:sp>
      <p:sp>
        <p:nvSpPr>
          <p:cNvPr id="157" name="Google Shape;157;p25"/>
          <p:cNvSpPr txBox="1"/>
          <p:nvPr>
            <p:ph idx="1" type="body"/>
          </p:nvPr>
        </p:nvSpPr>
        <p:spPr>
          <a:xfrm>
            <a:off x="628649" y="1369219"/>
            <a:ext cx="8088229" cy="29995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Use </a:t>
            </a:r>
            <a:r>
              <a:rPr lang="en-US" sz="1627">
                <a:solidFill>
                  <a:srgbClr val="000000"/>
                </a:solidFill>
              </a:rPr>
              <a:t>parentheses</a:t>
            </a:r>
            <a:r>
              <a:rPr lang="en-US" sz="1627">
                <a:solidFill>
                  <a:srgbClr val="000000"/>
                </a:solidFill>
              </a:rPr>
              <a:t> around result!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#define SUM(x, y) 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(x + y)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sum(int x, int y)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return x + y;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A = SUM(2, 1) * 3;		// A = 9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B = sum(2, 1) * 3;		// B = 9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2 Part B</a:t>
            </a:r>
            <a:endParaRPr/>
          </a:p>
        </p:txBody>
      </p:sp>
      <p:sp>
        <p:nvSpPr>
          <p:cNvPr id="163" name="Google Shape;163;p26"/>
          <p:cNvSpPr txBox="1"/>
          <p:nvPr>
            <p:ph idx="1" type="body"/>
          </p:nvPr>
        </p:nvSpPr>
        <p:spPr>
          <a:xfrm>
            <a:off x="628649" y="1369219"/>
            <a:ext cx="8088229" cy="29995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What are the values of A and B?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#define MULT(x, y) (x * y)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mult(int x, int y)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return x * y;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A = MULT(2, 0 + 1) * 3;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B = mult(2, 0 + 1) * 3;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2 Part B</a:t>
            </a:r>
            <a:endParaRPr/>
          </a:p>
        </p:txBody>
      </p:sp>
      <p:sp>
        <p:nvSpPr>
          <p:cNvPr id="169" name="Google Shape;169;p27"/>
          <p:cNvSpPr txBox="1"/>
          <p:nvPr>
            <p:ph idx="1" type="body"/>
          </p:nvPr>
        </p:nvSpPr>
        <p:spPr>
          <a:xfrm>
            <a:off x="628649" y="1369219"/>
            <a:ext cx="8088229" cy="29995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What is wrong with our macro 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MULT</a:t>
            </a:r>
            <a:r>
              <a:rPr lang="en-US" sz="1627">
                <a:solidFill>
                  <a:srgbClr val="000000"/>
                </a:solidFill>
              </a:rPr>
              <a:t>?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#define MULT(x, y) (x * y)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mult(int x, int y)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return x * y;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A = MULT(2, 0 + 1) * 3;		// A = (2 * 0 + 1) * 3 = 3?!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B = mult(2, 0 + 1) * 3;		// B = 6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2 Part B</a:t>
            </a:r>
            <a:endParaRPr/>
          </a:p>
        </p:txBody>
      </p:sp>
      <p:sp>
        <p:nvSpPr>
          <p:cNvPr id="175" name="Google Shape;175;p28"/>
          <p:cNvSpPr txBox="1"/>
          <p:nvPr>
            <p:ph idx="1" type="body"/>
          </p:nvPr>
        </p:nvSpPr>
        <p:spPr>
          <a:xfrm>
            <a:off x="628649" y="1369219"/>
            <a:ext cx="8088229" cy="29995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Use </a:t>
            </a:r>
            <a:r>
              <a:rPr lang="en-US" sz="1627">
                <a:solidFill>
                  <a:srgbClr val="000000"/>
                </a:solidFill>
              </a:rPr>
              <a:t>parentheses</a:t>
            </a:r>
            <a:r>
              <a:rPr lang="en-US" sz="1627">
                <a:solidFill>
                  <a:srgbClr val="000000"/>
                </a:solidFill>
              </a:rPr>
              <a:t> around macro arguments (and result)!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#define MULT(x, y) (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(x)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* 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(y)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mult(int x, int y)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return x * y;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t/>
            </a:r>
            <a:endParaRPr sz="162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A = MULT(2, 0 + 1) * 3;		// A = ((2) * (0 + 1)) * 3 = 6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B = mult(2, 0 + 1) * 3;		// B = 6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2</a:t>
            </a:r>
            <a:endParaRPr/>
          </a:p>
        </p:txBody>
      </p:sp>
      <p:sp>
        <p:nvSpPr>
          <p:cNvPr id="181" name="Google Shape;181;p29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Macros are good for compile-time decisions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Assert, requires, etc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dbg_print</a:t>
            </a:r>
            <a:endParaRPr/>
          </a:p>
          <a:p>
            <a:pPr indent="-571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Macros are not functions and should not be used interchangeably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3</a:t>
            </a:r>
            <a:endParaRPr/>
          </a:p>
        </p:txBody>
      </p:sp>
      <p:sp>
        <p:nvSpPr>
          <p:cNvPr id="187" name="Google Shape;187;p30"/>
          <p:cNvSpPr txBox="1"/>
          <p:nvPr>
            <p:ph idx="1" type="body"/>
          </p:nvPr>
        </p:nvSpPr>
        <p:spPr>
          <a:xfrm>
            <a:off x="628649" y="1369219"/>
            <a:ext cx="8088229" cy="2078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What lines make 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safe_int_malloc</a:t>
            </a:r>
            <a:r>
              <a:rPr lang="en-US" sz="1627">
                <a:solidFill>
                  <a:srgbClr val="000000"/>
                </a:solidFill>
              </a:rPr>
              <a:t> not so safe?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	int *safe_int_malloc(int *pointer)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2		pointer = malloc(sizeof(int));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3		if (pointer == NULL) exit(-1);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4		return &amp;pointer;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5	}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3</a:t>
            </a:r>
            <a:endParaRPr/>
          </a:p>
        </p:txBody>
      </p:sp>
      <p:sp>
        <p:nvSpPr>
          <p:cNvPr id="193" name="Google Shape;193;p31"/>
          <p:cNvSpPr txBox="1"/>
          <p:nvPr>
            <p:ph idx="1" type="body"/>
          </p:nvPr>
        </p:nvSpPr>
        <p:spPr>
          <a:xfrm>
            <a:off x="628649" y="1369219"/>
            <a:ext cx="8088229" cy="2078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59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pointer</a:t>
            </a:r>
            <a:r>
              <a:rPr lang="en-US" sz="1627">
                <a:solidFill>
                  <a:srgbClr val="000000"/>
                </a:solidFill>
              </a:rPr>
              <a:t> is a local copy of the pointer! Modifying *pointer only changes the value within the scope of this function not outside</a:t>
            </a:r>
            <a:endParaRPr sz="1627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-227191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628"/>
              <a:buChar char="■"/>
            </a:pPr>
            <a:r>
              <a:rPr lang="en-US" sz="1627">
                <a:solidFill>
                  <a:srgbClr val="000000"/>
                </a:solidFill>
              </a:rPr>
              <a:t>Passing in an int** let’s us change the value of int* pointer</a:t>
            </a:r>
            <a:endParaRPr sz="1627">
              <a:solidFill>
                <a:srgbClr val="000000"/>
              </a:solidFill>
            </a:endParaRPr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	int *safe_int_malloc(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int **pointer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2		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*pointer</a:t>
            </a:r>
            <a:r>
              <a:rPr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= malloc(sizeof(int));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3		if (pointer == NULL) exit(-1);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4		return &amp;pointer;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5	}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628650" y="1162093"/>
            <a:ext cx="7886700" cy="377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Logistics</a:t>
            </a:r>
            <a:endParaRPr/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Attack Lab Conclusion</a:t>
            </a:r>
            <a:endParaRPr/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 Assessment</a:t>
            </a:r>
            <a:endParaRPr/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 Programming Style</a:t>
            </a:r>
            <a:endParaRPr/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 Exercise</a:t>
            </a:r>
            <a:endParaRPr/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Cache Lab Overview</a:t>
            </a:r>
            <a:endParaRPr/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Appendix: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Valgrind</a:t>
            </a:r>
            <a:endParaRPr>
              <a:solidFill>
                <a:srgbClr val="000000"/>
              </a:solidFill>
            </a:endParaRPr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Clang / LLVM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Cache Structure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3</a:t>
            </a:r>
            <a:endParaRPr/>
          </a:p>
        </p:txBody>
      </p:sp>
      <p:sp>
        <p:nvSpPr>
          <p:cNvPr id="199" name="Google Shape;199;p32"/>
          <p:cNvSpPr txBox="1"/>
          <p:nvPr>
            <p:ph idx="1" type="body"/>
          </p:nvPr>
        </p:nvSpPr>
        <p:spPr>
          <a:xfrm>
            <a:off x="628649" y="1369219"/>
            <a:ext cx="8088229" cy="2078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59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&amp;pointer</a:t>
            </a:r>
            <a:r>
              <a:rPr lang="en-US" sz="1627">
                <a:solidFill>
                  <a:srgbClr val="000000"/>
                </a:solidFill>
              </a:rPr>
              <a:t> is a location on the stack in 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safe_int_malloc’s</a:t>
            </a:r>
            <a:r>
              <a:rPr lang="en-US" sz="1627">
                <a:solidFill>
                  <a:srgbClr val="000000"/>
                </a:solidFill>
              </a:rPr>
              <a:t> frame!</a:t>
            </a:r>
            <a:endParaRPr sz="1627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-227191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28"/>
              <a:buChar char="■"/>
            </a:pPr>
            <a:r>
              <a:rPr lang="en-US" sz="1627">
                <a:solidFill>
                  <a:srgbClr val="000000"/>
                </a:solidFill>
              </a:rPr>
              <a:t>The address of something on the stack will be invalid after the function’s execution</a:t>
            </a:r>
            <a:endParaRPr sz="1627">
              <a:solidFill>
                <a:srgbClr val="000000"/>
              </a:solidFill>
            </a:endParaRPr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	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int **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safe_int_malloc(int **pointer)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2		*pointer = malloc(sizeof(int));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3		if (pointer == NULL) exit(-1);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4		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return pointer;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5	}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 Concepts: Pointers</a:t>
            </a:r>
            <a:endParaRPr/>
          </a:p>
        </p:txBody>
      </p:sp>
      <p:sp>
        <p:nvSpPr>
          <p:cNvPr id="205" name="Google Shape;205;p3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Pointer: stores address of some value in memory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Example: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Let us have a pointer a where int* a = 0x100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*a = accesses value stored at location 0x100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 + i = 0x100 + sizeof(*a) * 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Dereferencing a NULL pointer causes segfault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Concepts: Valgrind</a:t>
            </a:r>
            <a:endParaRPr/>
          </a:p>
        </p:txBody>
      </p:sp>
      <p:sp>
        <p:nvSpPr>
          <p:cNvPr id="211" name="Google Shape;211;p34"/>
          <p:cNvSpPr txBox="1"/>
          <p:nvPr>
            <p:ph idx="1" type="body"/>
          </p:nvPr>
        </p:nvSpPr>
        <p:spPr>
          <a:xfrm>
            <a:off x="628649" y="1369219"/>
            <a:ext cx="8088229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59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Tool used for debugging memory use</a:t>
            </a:r>
            <a:endParaRPr>
              <a:solidFill>
                <a:srgbClr val="000000"/>
              </a:solidFill>
            </a:endParaRPr>
          </a:p>
          <a:p>
            <a:pPr indent="-227159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Find corrupted memory and unexpected program behavior</a:t>
            </a:r>
            <a:endParaRPr>
              <a:solidFill>
                <a:srgbClr val="000000"/>
              </a:solidFill>
            </a:endParaRPr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Find many potential memory leaks and double frees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Shows heap usage over time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Detects invalid memory reads and writes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To learn more… man valgrind</a:t>
            </a:r>
            <a:endParaRPr>
              <a:solidFill>
                <a:srgbClr val="000000"/>
              </a:solidFill>
            </a:endParaRPr>
          </a:p>
          <a:p>
            <a:pPr indent="-1128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227160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Finding memory leaks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$ valgrind –leak-resolution=high –leak-check=full –show-reachable=yes –track-fds=yes ./myProgram arg1 arg2</a:t>
            </a:r>
            <a:endParaRPr/>
          </a:p>
          <a:p>
            <a:pPr indent="-1128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 Concepts: Structs + Unions</a:t>
            </a:r>
            <a:endParaRPr/>
          </a:p>
        </p:txBody>
      </p:sp>
      <p:sp>
        <p:nvSpPr>
          <p:cNvPr id="217" name="Google Shape;217;p3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Struct: groups list of variables under one block in memory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Union: store different data types in same region of memory</a:t>
            </a:r>
            <a:endParaRPr/>
          </a:p>
          <a:p>
            <a:pPr indent="-342900" lvl="0" marL="457200" rtl="0" algn="l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Many ways to refer to same memory location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struct temp { 						union temp {</a:t>
            </a:r>
            <a:endParaRPr/>
          </a:p>
          <a:p>
            <a:pPr indent="45720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int i; 								int i;</a:t>
            </a:r>
            <a:endParaRPr/>
          </a:p>
          <a:p>
            <a:pPr indent="45720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char c; 								char c;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}; 									};</a:t>
            </a:r>
            <a:endParaRPr/>
          </a:p>
        </p:txBody>
      </p:sp>
      <p:sp>
        <p:nvSpPr>
          <p:cNvPr id="218" name="Google Shape;218;p35"/>
          <p:cNvSpPr/>
          <p:nvPr/>
        </p:nvSpPr>
        <p:spPr>
          <a:xfrm>
            <a:off x="2564100" y="3408300"/>
            <a:ext cx="1031100" cy="39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i (4 bytes)</a:t>
            </a:r>
            <a:endParaRPr/>
          </a:p>
        </p:txBody>
      </p:sp>
      <p:sp>
        <p:nvSpPr>
          <p:cNvPr id="219" name="Google Shape;219;p35"/>
          <p:cNvSpPr/>
          <p:nvPr/>
        </p:nvSpPr>
        <p:spPr>
          <a:xfrm>
            <a:off x="3595200" y="3408300"/>
            <a:ext cx="556200" cy="39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 (1)</a:t>
            </a:r>
            <a:endParaRPr/>
          </a:p>
        </p:txBody>
      </p:sp>
      <p:sp>
        <p:nvSpPr>
          <p:cNvPr id="220" name="Google Shape;220;p35"/>
          <p:cNvSpPr/>
          <p:nvPr/>
        </p:nvSpPr>
        <p:spPr>
          <a:xfrm>
            <a:off x="7185775" y="3408300"/>
            <a:ext cx="1483500" cy="39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	i / c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 Conclusion</a:t>
            </a:r>
            <a:endParaRPr/>
          </a:p>
        </p:txBody>
      </p:sp>
      <p:sp>
        <p:nvSpPr>
          <p:cNvPr id="226" name="Google Shape;226;p36"/>
          <p:cNvSpPr txBox="1"/>
          <p:nvPr>
            <p:ph idx="1" type="body"/>
          </p:nvPr>
        </p:nvSpPr>
        <p:spPr>
          <a:xfrm>
            <a:off x="628649" y="1369219"/>
            <a:ext cx="8088229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59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785"/>
              <a:buFont typeface="Arial"/>
              <a:buChar char="■"/>
            </a:pPr>
            <a:r>
              <a:rPr lang="en-US" sz="1785">
                <a:solidFill>
                  <a:srgbClr val="000000"/>
                </a:solidFill>
              </a:rPr>
              <a:t>Did you answer every question correctly and know each concept? If not…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30"/>
              <a:buFont typeface="Arial"/>
              <a:buChar char="■"/>
            </a:pPr>
            <a:r>
              <a:rPr lang="en-US" sz="1530">
                <a:solidFill>
                  <a:srgbClr val="000000"/>
                </a:solidFill>
              </a:rPr>
              <a:t>Refer to the C Bootcamp slides</a:t>
            </a:r>
            <a:endParaRPr/>
          </a:p>
          <a:p>
            <a:pPr indent="-130005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30"/>
              <a:buFont typeface="Arial"/>
              <a:buNone/>
            </a:pPr>
            <a:r>
              <a:t/>
            </a:r>
            <a:endParaRPr sz="1530">
              <a:solidFill>
                <a:srgbClr val="000000"/>
              </a:solidFill>
            </a:endParaRPr>
          </a:p>
          <a:p>
            <a:pPr indent="-227159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785"/>
              <a:buFont typeface="Arial"/>
              <a:buChar char="■"/>
            </a:pPr>
            <a:r>
              <a:rPr lang="en-US" sz="1785">
                <a:solidFill>
                  <a:srgbClr val="000000"/>
                </a:solidFill>
              </a:rPr>
              <a:t>Were</a:t>
            </a:r>
            <a:r>
              <a:rPr lang="en-US" sz="1785">
                <a:solidFill>
                  <a:srgbClr val="000000"/>
                </a:solidFill>
              </a:rPr>
              <a:t> the test and concepts so easy you were bored? If not…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30"/>
              <a:buFont typeface="Arial"/>
              <a:buChar char="■"/>
            </a:pPr>
            <a:r>
              <a:rPr lang="en-US" sz="1530">
                <a:solidFill>
                  <a:srgbClr val="000000"/>
                </a:solidFill>
              </a:rPr>
              <a:t>Refer </a:t>
            </a:r>
            <a:r>
              <a:rPr lang="en-US" sz="1530"/>
              <a:t>to </a:t>
            </a:r>
            <a:r>
              <a:rPr lang="en-US" sz="1530">
                <a:solidFill>
                  <a:srgbClr val="000000"/>
                </a:solidFill>
              </a:rPr>
              <a:t>the C Bootcamp slides</a:t>
            </a:r>
            <a:endParaRPr/>
          </a:p>
          <a:p>
            <a:pPr indent="-130005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30"/>
              <a:buFont typeface="Arial"/>
              <a:buNone/>
            </a:pPr>
            <a:r>
              <a:t/>
            </a:r>
            <a:endParaRPr sz="1530">
              <a:solidFill>
                <a:srgbClr val="000000"/>
              </a:solidFill>
            </a:endParaRPr>
          </a:p>
          <a:p>
            <a:pPr indent="-227159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785"/>
              <a:buFont typeface="Arial"/>
              <a:buChar char="■"/>
            </a:pPr>
            <a:r>
              <a:rPr lang="en-US" sz="1785">
                <a:solidFill>
                  <a:srgbClr val="000000"/>
                </a:solidFill>
              </a:rPr>
              <a:t>When in doubt…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30"/>
              <a:buFont typeface="Arial"/>
              <a:buChar char="■"/>
            </a:pPr>
            <a:r>
              <a:rPr lang="en-US" sz="1530">
                <a:solidFill>
                  <a:srgbClr val="000000"/>
                </a:solidFill>
              </a:rPr>
              <a:t>Refer </a:t>
            </a:r>
            <a:r>
              <a:rPr lang="en-US" sz="1530"/>
              <a:t>to </a:t>
            </a:r>
            <a:r>
              <a:rPr lang="en-US" sz="1530">
                <a:solidFill>
                  <a:srgbClr val="000000"/>
                </a:solidFill>
              </a:rPr>
              <a:t>the C Bootcamp slides</a:t>
            </a:r>
            <a:endParaRPr/>
          </a:p>
          <a:p>
            <a:pPr indent="-130005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30"/>
              <a:buFont typeface="Arial"/>
              <a:buNone/>
            </a:pPr>
            <a:r>
              <a:t/>
            </a:r>
            <a:endParaRPr sz="1530">
              <a:solidFill>
                <a:srgbClr val="000000"/>
              </a:solidFill>
            </a:endParaRPr>
          </a:p>
          <a:p>
            <a:pPr indent="-227159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785"/>
              <a:buFont typeface="Arial"/>
              <a:buChar char="■"/>
            </a:pPr>
            <a:r>
              <a:rPr lang="en-US" sz="1785">
                <a:solidFill>
                  <a:srgbClr val="000000"/>
                </a:solidFill>
              </a:rPr>
              <a:t>This will be </a:t>
            </a:r>
            <a:r>
              <a:rPr i="1" lang="en-US" sz="1785">
                <a:solidFill>
                  <a:srgbClr val="000000"/>
                </a:solidFill>
              </a:rPr>
              <a:t>very</a:t>
            </a:r>
            <a:r>
              <a:rPr lang="en-US" sz="1785">
                <a:solidFill>
                  <a:srgbClr val="000000"/>
                </a:solidFill>
              </a:rPr>
              <a:t> important for the rest of this class, so make sure you are comfortable with the material covered or come to the C Bootcamp!</a:t>
            </a:r>
            <a:endParaRPr/>
          </a:p>
          <a:p>
            <a:pPr indent="-130005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30"/>
              <a:buFont typeface="Arial"/>
              <a:buNone/>
            </a:pPr>
            <a:r>
              <a:t/>
            </a:r>
            <a:endParaRPr sz="153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Programming Style</a:t>
            </a:r>
            <a:endParaRPr/>
          </a:p>
        </p:txBody>
      </p:sp>
      <p:sp>
        <p:nvSpPr>
          <p:cNvPr id="232" name="Google Shape;232;p37"/>
          <p:cNvSpPr txBox="1"/>
          <p:nvPr>
            <p:ph idx="1" type="body"/>
          </p:nvPr>
        </p:nvSpPr>
        <p:spPr>
          <a:xfrm>
            <a:off x="628649" y="1369219"/>
            <a:ext cx="8088229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59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Write comments and then implement functionality</a:t>
            </a:r>
            <a:endParaRPr/>
          </a:p>
          <a:p>
            <a:pPr indent="-227159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Communicate meaning through naming choices</a:t>
            </a:r>
            <a:endParaRPr/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Code should be testable. Modularity supports this</a:t>
            </a:r>
            <a:endParaRPr/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Use consistent formatting</a:t>
            </a:r>
            <a:endParaRPr/>
          </a:p>
          <a:p>
            <a:pPr indent="-227159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Common bugs: memory and file descriptor leaks, check errors and failure conditions</a:t>
            </a:r>
            <a:endParaRPr>
              <a:solidFill>
                <a:srgbClr val="000000"/>
              </a:solidFill>
            </a:endParaRPr>
          </a:p>
          <a:p>
            <a:pPr indent="-93809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Warning: </a:t>
            </a:r>
            <a:r>
              <a:rPr i="1" lang="en-US">
                <a:solidFill>
                  <a:srgbClr val="000000"/>
                </a:solidFill>
              </a:rPr>
              <a:t>Dr. Evil </a:t>
            </a:r>
            <a:r>
              <a:rPr lang="en-US">
                <a:solidFill>
                  <a:srgbClr val="000000"/>
                </a:solidFill>
              </a:rPr>
              <a:t>has returned to grade style on Cache Lab! ☺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Refer to full 213 Style Guide: </a:t>
            </a:r>
            <a:r>
              <a:rPr lang="en-US" u="sng">
                <a:solidFill>
                  <a:srgbClr val="000000"/>
                </a:solidFill>
                <a:hlinkClick r:id="rId3"/>
              </a:rPr>
              <a:t>http://cs.cmu.edu/~213/codeStyle.html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Exercise: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$ man 3 getopt</a:t>
            </a:r>
            <a:endParaRPr/>
          </a:p>
        </p:txBody>
      </p:sp>
      <p:sp>
        <p:nvSpPr>
          <p:cNvPr id="238" name="Google Shape;238;p38"/>
          <p:cNvSpPr txBox="1"/>
          <p:nvPr>
            <p:ph idx="1" type="body"/>
          </p:nvPr>
        </p:nvSpPr>
        <p:spPr>
          <a:xfrm>
            <a:off x="628649" y="1369218"/>
            <a:ext cx="8088229" cy="37742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59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942"/>
              <a:buFont typeface="Arial"/>
              <a:buChar char="■"/>
            </a:pPr>
            <a:r>
              <a:rPr lang="en-US" sz="1942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getopt(int argc, char * const argv[], const char *optstring);</a:t>
            </a:r>
            <a:endParaRPr/>
          </a:p>
          <a:p>
            <a:pPr indent="-103842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942"/>
              <a:buFont typeface="Arial"/>
              <a:buNone/>
            </a:pPr>
            <a:r>
              <a:t/>
            </a:r>
            <a:endParaRPr sz="1942">
              <a:solidFill>
                <a:srgbClr val="000000"/>
              </a:solidFill>
            </a:endParaRPr>
          </a:p>
          <a:p>
            <a:pPr indent="-227159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942"/>
              <a:buFont typeface="Arial"/>
              <a:buChar char="■"/>
            </a:pPr>
            <a:r>
              <a:rPr lang="en-US" sz="1942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getopt</a:t>
            </a:r>
            <a:r>
              <a:rPr lang="en-US" sz="1942">
                <a:solidFill>
                  <a:srgbClr val="000000"/>
                </a:solidFill>
              </a:rPr>
              <a:t> returns -1 when done parsing</a:t>
            </a:r>
            <a:endParaRPr/>
          </a:p>
          <a:p>
            <a:pPr indent="-103842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942"/>
              <a:buFont typeface="Arial"/>
              <a:buNone/>
            </a:pPr>
            <a:r>
              <a:t/>
            </a:r>
            <a:endParaRPr sz="1942">
              <a:solidFill>
                <a:srgbClr val="000000"/>
              </a:solidFill>
            </a:endParaRPr>
          </a:p>
          <a:p>
            <a:pPr indent="-227159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942"/>
              <a:buFont typeface="Arial"/>
              <a:buChar char="■"/>
            </a:pPr>
            <a:r>
              <a:rPr lang="en-US" sz="1942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optstring</a:t>
            </a:r>
            <a:r>
              <a:rPr lang="en-US" sz="1942">
                <a:solidFill>
                  <a:srgbClr val="000000"/>
                </a:solidFill>
              </a:rPr>
              <a:t> is string with command line arguments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</a:rPr>
              <a:t>Characters followed by colon require arguments</a:t>
            </a:r>
            <a:endParaRPr/>
          </a:p>
          <a:p>
            <a:pPr indent="-227159" lvl="2" marL="11430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387"/>
              <a:buFont typeface="Arial"/>
              <a:buChar char="■"/>
            </a:pPr>
            <a:r>
              <a:rPr lang="en-US" sz="1387">
                <a:solidFill>
                  <a:srgbClr val="000000"/>
                </a:solidFill>
              </a:rPr>
              <a:t>Find argument text in </a:t>
            </a:r>
            <a:r>
              <a:rPr lang="en-US" sz="138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char *optarg</a:t>
            </a:r>
            <a:endParaRPr sz="1387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getopt</a:t>
            </a:r>
            <a:r>
              <a:rPr lang="en-US" sz="1665">
                <a:solidFill>
                  <a:srgbClr val="000000"/>
                </a:solidFill>
              </a:rPr>
              <a:t> can’t find argument or finds illegal argument sets </a:t>
            </a:r>
            <a:r>
              <a:rPr lang="en-US" sz="166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optarg</a:t>
            </a:r>
            <a:r>
              <a:rPr lang="en-US" sz="1665">
                <a:solidFill>
                  <a:srgbClr val="000000"/>
                </a:solidFill>
              </a:rPr>
              <a:t> to </a:t>
            </a:r>
            <a:r>
              <a:rPr lang="en-US" sz="166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“?”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</a:rPr>
              <a:t>Example: </a:t>
            </a:r>
            <a:r>
              <a:rPr lang="en-US" sz="166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“abc:d:”</a:t>
            </a:r>
            <a:endParaRPr/>
          </a:p>
          <a:p>
            <a:pPr indent="-227159" lvl="2" marL="11430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387"/>
              <a:buFont typeface="Arial"/>
              <a:buChar char="■"/>
            </a:pPr>
            <a:r>
              <a:rPr lang="en-US" sz="138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r>
              <a:rPr lang="en-US" sz="1387">
                <a:solidFill>
                  <a:srgbClr val="000000"/>
                </a:solidFill>
              </a:rPr>
              <a:t> and </a:t>
            </a:r>
            <a:r>
              <a:rPr lang="en-US" sz="138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b</a:t>
            </a:r>
            <a:r>
              <a:rPr lang="en-US" sz="1387">
                <a:solidFill>
                  <a:srgbClr val="000000"/>
                </a:solidFill>
              </a:rPr>
              <a:t> are boolean arguments (not followed by text)</a:t>
            </a:r>
            <a:endParaRPr/>
          </a:p>
          <a:p>
            <a:pPr indent="-227159" lvl="2" marL="11430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387"/>
              <a:buFont typeface="Arial"/>
              <a:buChar char="■"/>
            </a:pPr>
            <a:r>
              <a:rPr lang="en-US" sz="138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c</a:t>
            </a:r>
            <a:r>
              <a:rPr lang="en-US" sz="1387">
                <a:solidFill>
                  <a:srgbClr val="000000"/>
                </a:solidFill>
              </a:rPr>
              <a:t> and </a:t>
            </a:r>
            <a:r>
              <a:rPr lang="en-US" sz="138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d</a:t>
            </a:r>
            <a:r>
              <a:rPr lang="en-US" sz="1387">
                <a:solidFill>
                  <a:srgbClr val="000000"/>
                </a:solidFill>
              </a:rPr>
              <a:t> are followed by text (found in </a:t>
            </a:r>
            <a:r>
              <a:rPr lang="en-US" sz="138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char *optarg</a:t>
            </a:r>
            <a:r>
              <a:rPr lang="en-US" sz="1387">
                <a:solidFill>
                  <a:srgbClr val="000000"/>
                </a:solidFill>
              </a:rPr>
              <a:t>)</a:t>
            </a:r>
            <a:endParaRPr/>
          </a:p>
          <a:p>
            <a:pPr indent="0" lvl="1" marL="57294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None/>
            </a:pPr>
            <a:r>
              <a:t/>
            </a:r>
            <a:endParaRPr sz="1665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9"/>
          <p:cNvSpPr txBox="1"/>
          <p:nvPr>
            <p:ph idx="1" type="body"/>
          </p:nvPr>
        </p:nvSpPr>
        <p:spPr>
          <a:xfrm>
            <a:off x="67825" y="255450"/>
            <a:ext cx="7592700" cy="4632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while ((opt = getopt(argc, argv, "vn:")) != -1) {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switch (opt) {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    case 'v':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        verbose = 1;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        break;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    case 'n':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        n = atoi(optarg);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        break;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    default: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        fprintf(stderr, "usage: …");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        exit(1);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44" name="Google Shape;244;p39"/>
          <p:cNvCxnSpPr/>
          <p:nvPr/>
        </p:nvCxnSpPr>
        <p:spPr>
          <a:xfrm rot="10800000">
            <a:off x="6661575" y="718675"/>
            <a:ext cx="366000" cy="5973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45" name="Google Shape;245;p39"/>
          <p:cNvSpPr txBox="1"/>
          <p:nvPr/>
        </p:nvSpPr>
        <p:spPr>
          <a:xfrm>
            <a:off x="6919050" y="1180325"/>
            <a:ext cx="2157000" cy="8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R</a:t>
            </a:r>
            <a:r>
              <a:rPr lang="en-US" sz="1800">
                <a:solidFill>
                  <a:schemeClr val="dk1"/>
                </a:solidFill>
              </a:rPr>
              <a:t>eturns -1 when done parsing</a:t>
            </a:r>
            <a:endParaRPr sz="1800"/>
          </a:p>
        </p:txBody>
      </p:sp>
      <p:cxnSp>
        <p:nvCxnSpPr>
          <p:cNvPr id="246" name="Google Shape;246;p39"/>
          <p:cNvCxnSpPr/>
          <p:nvPr/>
        </p:nvCxnSpPr>
        <p:spPr>
          <a:xfrm rot="10800000">
            <a:off x="5430150" y="718525"/>
            <a:ext cx="1366800" cy="1967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47" name="Google Shape;247;p39"/>
          <p:cNvSpPr txBox="1"/>
          <p:nvPr/>
        </p:nvSpPr>
        <p:spPr>
          <a:xfrm>
            <a:off x="6759425" y="2580875"/>
            <a:ext cx="2157000" cy="8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Parses value to store in n b/c colon</a:t>
            </a:r>
            <a:endParaRPr sz="18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0"/>
          <p:cNvSpPr txBox="1"/>
          <p:nvPr>
            <p:ph type="title"/>
          </p:nvPr>
        </p:nvSpPr>
        <p:spPr>
          <a:xfrm>
            <a:off x="628650" y="273844"/>
            <a:ext cx="8088228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Exercise: C Hints and Math Reminders</a:t>
            </a:r>
            <a:endParaRPr/>
          </a:p>
        </p:txBody>
      </p:sp>
      <p:sp>
        <p:nvSpPr>
          <p:cNvPr id="253" name="Google Shape;253;p40"/>
          <p:cNvSpPr txBox="1"/>
          <p:nvPr>
            <p:ph idx="1" type="body"/>
          </p:nvPr>
        </p:nvSpPr>
        <p:spPr>
          <a:xfrm>
            <a:off x="680550" y="1927074"/>
            <a:ext cx="7782900" cy="3311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-1529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 </a:t>
            </a:r>
            <a:endParaRPr/>
          </a:p>
        </p:txBody>
      </p:sp>
      <p:sp>
        <p:nvSpPr>
          <p:cNvPr id="254" name="Google Shape;254;p40"/>
          <p:cNvSpPr txBox="1"/>
          <p:nvPr/>
        </p:nvSpPr>
        <p:spPr>
          <a:xfrm>
            <a:off x="680550" y="990350"/>
            <a:ext cx="7782900" cy="5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/>
              <a:t>Goal: determine whether triangle is Pythagorean triple</a:t>
            </a:r>
            <a:endParaRPr sz="2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/>
              <a:t>Parse input side lengths a, b, c and optional help flag (1 or 0)</a:t>
            </a:r>
            <a:endParaRPr sz="21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Exercise</a:t>
            </a:r>
            <a:endParaRPr/>
          </a:p>
        </p:txBody>
      </p:sp>
      <p:sp>
        <p:nvSpPr>
          <p:cNvPr id="260" name="Google Shape;260;p41"/>
          <p:cNvSpPr txBox="1"/>
          <p:nvPr>
            <p:ph idx="1" type="body"/>
          </p:nvPr>
        </p:nvSpPr>
        <p:spPr>
          <a:xfrm>
            <a:off x="628650" y="1081550"/>
            <a:ext cx="8378100" cy="4001100"/>
          </a:xfrm>
          <a:prstGeom prst="rect">
            <a:avLst/>
          </a:prstGeom>
          <a:noFill/>
          <a:ln cap="flat" cmpd="sng" w="9525">
            <a:solidFill>
              <a:srgbClr val="98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59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942"/>
              <a:buFont typeface="Arial"/>
              <a:buChar char="■"/>
            </a:pPr>
            <a:r>
              <a:rPr lang="en-US" sz="1942">
                <a:solidFill>
                  <a:srgbClr val="000000"/>
                </a:solidFill>
              </a:rPr>
              <a:t>Learn to use </a:t>
            </a:r>
            <a:r>
              <a:rPr lang="en-US" sz="1942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getopt</a:t>
            </a:r>
            <a:endParaRPr sz="1942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</a:rPr>
              <a:t>Extremely useful for Cache Lab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</a:rPr>
              <a:t>Processes command line arguments</a:t>
            </a:r>
            <a:endParaRPr/>
          </a:p>
          <a:p>
            <a:pPr indent="-121432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None/>
            </a:pPr>
            <a:r>
              <a:t/>
            </a:r>
            <a:endParaRPr sz="1665">
              <a:solidFill>
                <a:srgbClr val="000000"/>
              </a:solidFill>
            </a:endParaRPr>
          </a:p>
          <a:p>
            <a:pPr indent="-227159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942"/>
              <a:buFont typeface="Arial"/>
              <a:buChar char="■"/>
            </a:pPr>
            <a:r>
              <a:rPr lang="en-US" sz="1942">
                <a:solidFill>
                  <a:srgbClr val="000000"/>
                </a:solidFill>
              </a:rPr>
              <a:t>Let’s write a Pythagorean Triples Solver!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</a:rPr>
              <a:t>Pair up!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</a:rPr>
              <a:t>Login to a shark machine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$ wget </a:t>
            </a:r>
            <a:r>
              <a:rPr lang="en-US" sz="1665" u="sng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  <a:hlinkClick r:id="rId3"/>
              </a:rPr>
              <a:t>http://cs.cmu.edu/~213/recitations/rec6.tar</a:t>
            </a:r>
            <a:endParaRPr sz="1665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$ tar xvf rec6.tar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Font typeface="Arial"/>
              <a:buChar char="■"/>
            </a:pPr>
            <a:r>
              <a:rPr lang="en-US" sz="166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$ cd rec6</a:t>
            </a:r>
            <a:endParaRPr sz="1665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None/>
            </a:pPr>
            <a:r>
              <a:t/>
            </a:r>
            <a:endParaRPr sz="1665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227159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942"/>
              <a:buChar char="■"/>
            </a:pPr>
            <a:r>
              <a:rPr lang="en-US" sz="1942"/>
              <a:t>Test Cases</a:t>
            </a:r>
            <a:endParaRPr sz="1942">
              <a:latin typeface="Consolas"/>
              <a:ea typeface="Consolas"/>
              <a:cs typeface="Consolas"/>
              <a:sym typeface="Consolas"/>
            </a:endParaRPr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Char char="■"/>
            </a:pPr>
            <a:r>
              <a:rPr lang="en-US" sz="1665"/>
              <a:t>3, 4, 5</a:t>
            </a:r>
            <a:endParaRPr sz="1665"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Char char="■"/>
            </a:pPr>
            <a:r>
              <a:rPr lang="en-US" sz="1665"/>
              <a:t>5, 12, 13</a:t>
            </a:r>
            <a:endParaRPr sz="1665"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665"/>
              <a:buChar char="■"/>
            </a:pPr>
            <a:r>
              <a:rPr lang="en-US" sz="1665"/>
              <a:t>7, 24, 25</a:t>
            </a:r>
            <a:endParaRPr sz="1665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Logistics</a:t>
            </a:r>
            <a:endParaRPr/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Attack Lab is due </a:t>
            </a:r>
            <a:r>
              <a:rPr b="1" lang="en-US"/>
              <a:t>tomorrow</a:t>
            </a:r>
            <a:r>
              <a:rPr lang="en-US">
                <a:solidFill>
                  <a:srgbClr val="000000"/>
                </a:solidFill>
              </a:rPr>
              <a:t>!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Come to office hours for help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Phase 5</a:t>
            </a:r>
            <a:r>
              <a:rPr lang="en-US">
                <a:solidFill>
                  <a:srgbClr val="000000"/>
                </a:solidFill>
              </a:rPr>
              <a:t> is only worth 5 points</a:t>
            </a:r>
            <a:endParaRPr/>
          </a:p>
          <a:p>
            <a:pPr indent="-227159" lvl="2" marL="11430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0.2% of your grade </a:t>
            </a:r>
            <a:r>
              <a:rPr lang="en-US"/>
              <a:t>≈ 0% of your grade</a:t>
            </a:r>
            <a:endParaRPr>
              <a:solidFill>
                <a:srgbClr val="000000"/>
              </a:solidFill>
            </a:endParaRPr>
          </a:p>
          <a:p>
            <a:pPr indent="-1128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227160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Cache Lab will be released shortly after!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Cache Lab Overview</a:t>
            </a:r>
            <a:endParaRPr/>
          </a:p>
        </p:txBody>
      </p:sp>
      <p:sp>
        <p:nvSpPr>
          <p:cNvPr id="266" name="Google Shape;266;p42"/>
          <p:cNvSpPr txBox="1"/>
          <p:nvPr>
            <p:ph idx="1" type="body"/>
          </p:nvPr>
        </p:nvSpPr>
        <p:spPr>
          <a:xfrm>
            <a:off x="628649" y="1369219"/>
            <a:ext cx="5077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59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Programs exhibiting locality run </a:t>
            </a:r>
            <a:r>
              <a:rPr i="1" lang="en-US" sz="1627">
                <a:solidFill>
                  <a:srgbClr val="000000"/>
                </a:solidFill>
              </a:rPr>
              <a:t>a lot </a:t>
            </a:r>
            <a:r>
              <a:rPr lang="en-US" sz="1627">
                <a:solidFill>
                  <a:srgbClr val="000000"/>
                </a:solidFill>
              </a:rPr>
              <a:t>faster!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395"/>
              <a:buFont typeface="Arial"/>
              <a:buChar char="■"/>
            </a:pPr>
            <a:r>
              <a:rPr lang="en-US" sz="1395">
                <a:solidFill>
                  <a:srgbClr val="000000"/>
                </a:solidFill>
              </a:rPr>
              <a:t>Temporal Locality – same item referenced again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395"/>
              <a:buFont typeface="Arial"/>
              <a:buChar char="■"/>
            </a:pPr>
            <a:r>
              <a:rPr lang="en-US" sz="1395">
                <a:solidFill>
                  <a:srgbClr val="000000"/>
                </a:solidFill>
              </a:rPr>
              <a:t>Spatial Locality – nearby items referenced again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-227159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Cache Lab’s Goal: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395"/>
              <a:buFont typeface="Arial"/>
              <a:buChar char="■"/>
            </a:pPr>
            <a:r>
              <a:rPr lang="en-US" sz="1395">
                <a:solidFill>
                  <a:srgbClr val="000000"/>
                </a:solidFill>
              </a:rPr>
              <a:t>Understand how L1, L2, … etc. caches work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395"/>
              <a:buFont typeface="Arial"/>
              <a:buChar char="■"/>
            </a:pPr>
            <a:r>
              <a:rPr lang="en-US" sz="1395">
                <a:solidFill>
                  <a:srgbClr val="000000"/>
                </a:solidFill>
              </a:rPr>
              <a:t>Optimize memory dependent code to minimize cache misses and evictions</a:t>
            </a:r>
            <a:endParaRPr/>
          </a:p>
          <a:p>
            <a:pPr indent="-227159" lvl="2" marL="11430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162"/>
              <a:buFont typeface="Arial"/>
              <a:buChar char="■"/>
            </a:pPr>
            <a:r>
              <a:rPr lang="en-US" sz="1162">
                <a:solidFill>
                  <a:srgbClr val="000000"/>
                </a:solidFill>
              </a:rPr>
              <a:t>Noticeable increase in speed</a:t>
            </a:r>
            <a:endParaRPr/>
          </a:p>
          <a:p>
            <a:pPr indent="-153372" lvl="2" marL="11430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162"/>
              <a:buFont typeface="Arial"/>
              <a:buNone/>
            </a:pPr>
            <a:r>
              <a:t/>
            </a:r>
            <a:endParaRPr sz="1162">
              <a:solidFill>
                <a:srgbClr val="000000"/>
              </a:solidFill>
            </a:endParaRPr>
          </a:p>
          <a:p>
            <a:pPr indent="-227159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The use of git is required </a:t>
            </a:r>
            <a:endParaRPr/>
          </a:p>
          <a:p>
            <a:pPr indent="-227159" lvl="1" marL="800100" rtl="0" algn="l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395"/>
              <a:buFont typeface="Arial"/>
              <a:buChar char="■"/>
            </a:pPr>
            <a:r>
              <a:rPr lang="en-US" sz="1395">
                <a:solidFill>
                  <a:srgbClr val="000000"/>
                </a:solidFill>
              </a:rPr>
              <a:t>Commit regularly with meaningful commit messages</a:t>
            </a:r>
            <a:endParaRPr/>
          </a:p>
        </p:txBody>
      </p:sp>
      <p:pic>
        <p:nvPicPr>
          <p:cNvPr descr="http://images.slideplayer.com/27/9023159/slides/slide_13.jpg" id="267" name="Google Shape;267;p42"/>
          <p:cNvPicPr preferRelativeResize="0"/>
          <p:nvPr/>
        </p:nvPicPr>
        <p:blipFill rotWithShape="1">
          <a:blip r:embed="rId3">
            <a:alphaModFix/>
          </a:blip>
          <a:srcRect b="3117" l="6808" r="14931" t="17143"/>
          <a:stretch/>
        </p:blipFill>
        <p:spPr>
          <a:xfrm>
            <a:off x="5680506" y="1652016"/>
            <a:ext cx="3310651" cy="25298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If you get stuck…</a:t>
            </a:r>
            <a:endParaRPr/>
          </a:p>
        </p:txBody>
      </p:sp>
      <p:sp>
        <p:nvSpPr>
          <p:cNvPr id="273" name="Google Shape;273;p43"/>
          <p:cNvSpPr txBox="1"/>
          <p:nvPr>
            <p:ph idx="1" type="body"/>
          </p:nvPr>
        </p:nvSpPr>
        <p:spPr>
          <a:xfrm>
            <a:off x="628650" y="1369225"/>
            <a:ext cx="84501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59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Reread the writeup</a:t>
            </a:r>
            <a:endParaRPr>
              <a:solidFill>
                <a:srgbClr val="000000"/>
              </a:solidFill>
            </a:endParaRPr>
          </a:p>
          <a:p>
            <a:pPr indent="-227159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Look at CS:APP Chapter 6</a:t>
            </a:r>
            <a:endParaRPr/>
          </a:p>
          <a:p>
            <a:pPr indent="-227159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Review lecture notes (</a:t>
            </a:r>
            <a:r>
              <a:rPr lang="en-US" u="sng">
                <a:solidFill>
                  <a:srgbClr val="000000"/>
                </a:solidFill>
                <a:hlinkClick r:id="rId3"/>
              </a:rPr>
              <a:t>http://cs.cmu.edu/~213</a:t>
            </a:r>
            <a:r>
              <a:rPr lang="en-US">
                <a:solidFill>
                  <a:srgbClr val="000000"/>
                </a:solidFill>
              </a:rPr>
              <a:t>)</a:t>
            </a:r>
            <a:endParaRPr/>
          </a:p>
          <a:p>
            <a:pPr indent="-227159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Come to Office Hours (Sunday to Friday, 5:30-9:30pm GHC-5207)</a:t>
            </a:r>
            <a:endParaRPr/>
          </a:p>
          <a:p>
            <a:pPr indent="-227159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Post private question on Piazza</a:t>
            </a:r>
            <a:endParaRPr/>
          </a:p>
          <a:p>
            <a:pPr indent="-227159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man malloc</a:t>
            </a:r>
            <a:r>
              <a:rPr lang="en-US">
                <a:solidFill>
                  <a:srgbClr val="000000"/>
                </a:solidFill>
              </a:rPr>
              <a:t>, 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man valgrind</a:t>
            </a:r>
            <a:r>
              <a:rPr lang="en-US">
                <a:solidFill>
                  <a:srgbClr val="000000"/>
                </a:solidFill>
              </a:rPr>
              <a:t>, 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man gdb</a:t>
            </a:r>
            <a:endParaRPr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Cache Lab Tips!</a:t>
            </a:r>
            <a:endParaRPr/>
          </a:p>
        </p:txBody>
      </p:sp>
      <p:sp>
        <p:nvSpPr>
          <p:cNvPr id="279" name="Google Shape;279;p44"/>
          <p:cNvSpPr txBox="1"/>
          <p:nvPr>
            <p:ph idx="1" type="body"/>
          </p:nvPr>
        </p:nvSpPr>
        <p:spPr>
          <a:xfrm>
            <a:off x="628649" y="1369218"/>
            <a:ext cx="8088229" cy="35202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Review cache and memory lectures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Ask if you don’t understand something</a:t>
            </a:r>
            <a:endParaRPr/>
          </a:p>
          <a:p>
            <a:pPr indent="-1128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Start early, this can be a challenging lab!</a:t>
            </a:r>
            <a:endParaRPr/>
          </a:p>
          <a:p>
            <a:pPr indent="-93809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Don’t get discouraged!</a:t>
            </a:r>
            <a:endParaRPr/>
          </a:p>
          <a:p>
            <a:pPr indent="-2271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If you try something that doesn't work, take a well deserved break, and then try again</a:t>
            </a:r>
            <a:endParaRPr/>
          </a:p>
          <a:p>
            <a:pPr indent="-11286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22716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Finally, </a:t>
            </a:r>
            <a:r>
              <a:rPr b="1" lang="en-US">
                <a:solidFill>
                  <a:srgbClr val="000000"/>
                </a:solidFill>
              </a:rPr>
              <a:t>Good luck on Cache Lab!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Appendix</a:t>
            </a:r>
            <a:endParaRPr/>
          </a:p>
        </p:txBody>
      </p:sp>
      <p:sp>
        <p:nvSpPr>
          <p:cNvPr id="285" name="Google Shape;285;p45"/>
          <p:cNvSpPr txBox="1"/>
          <p:nvPr>
            <p:ph idx="1" type="body"/>
          </p:nvPr>
        </p:nvSpPr>
        <p:spPr>
          <a:xfrm>
            <a:off x="628649" y="1369219"/>
            <a:ext cx="8088229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Valgrind</a:t>
            </a:r>
            <a:endParaRPr>
              <a:solidFill>
                <a:srgbClr val="000000"/>
              </a:solidFill>
            </a:endParaRPr>
          </a:p>
          <a:p>
            <a:pPr indent="-227160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Clang / LLVM</a:t>
            </a:r>
            <a:endParaRPr/>
          </a:p>
          <a:p>
            <a:pPr indent="-227160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Cache Structure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4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Appendix: Clang / LLVM</a:t>
            </a:r>
            <a:endParaRPr/>
          </a:p>
        </p:txBody>
      </p:sp>
      <p:sp>
        <p:nvSpPr>
          <p:cNvPr id="291" name="Google Shape;291;p46"/>
          <p:cNvSpPr txBox="1"/>
          <p:nvPr>
            <p:ph idx="1" type="body"/>
          </p:nvPr>
        </p:nvSpPr>
        <p:spPr>
          <a:xfrm>
            <a:off x="628649" y="1369219"/>
            <a:ext cx="8088229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Clang is a (gcc equivalent) C compiler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Support for code analyses and transformation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Compiler will check you variable usage and declarations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Compiler will create code recording all memory accesses to a file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Useful for Cache Lab Part B (Matrix Transpose)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Appendix: Cache Structure</a:t>
            </a:r>
            <a:endParaRPr/>
          </a:p>
        </p:txBody>
      </p:sp>
      <p:pic>
        <p:nvPicPr>
          <p:cNvPr id="297" name="Google Shape;297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67777" y="1039415"/>
            <a:ext cx="6608445" cy="40048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Attack Lab Conclusion</a:t>
            </a:r>
            <a:endParaRPr/>
          </a:p>
        </p:txBody>
      </p:sp>
      <p:sp>
        <p:nvSpPr>
          <p:cNvPr id="103" name="Google Shape;103;p16"/>
          <p:cNvSpPr txBox="1"/>
          <p:nvPr>
            <p:ph idx="1" type="body"/>
          </p:nvPr>
        </p:nvSpPr>
        <p:spPr>
          <a:xfrm>
            <a:off x="628649" y="1369219"/>
            <a:ext cx="8088229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Don’t use functions vulnerable to buffer overflow (like 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gets</a:t>
            </a:r>
            <a:r>
              <a:rPr lang="en-US">
                <a:solidFill>
                  <a:srgbClr val="000000"/>
                </a:solidFill>
              </a:rPr>
              <a:t>)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Use functions that allow you to specify buffer lengths:</a:t>
            </a:r>
            <a:endParaRPr/>
          </a:p>
          <a:p>
            <a:pPr indent="-227159" lvl="2" marL="11430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00"/>
              <a:buFont typeface="Arial"/>
              <a:buChar char="■"/>
            </a:pP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fgets</a:t>
            </a:r>
            <a:r>
              <a:rPr lang="en-US">
                <a:solidFill>
                  <a:srgbClr val="000000"/>
                </a:solidFill>
              </a:rPr>
              <a:t> instead of 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gets</a:t>
            </a:r>
            <a:endParaRPr/>
          </a:p>
          <a:p>
            <a:pPr indent="-227159" lvl="2" marL="11430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00"/>
              <a:buFont typeface="Arial"/>
              <a:buChar char="■"/>
            </a:pP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strncpy</a:t>
            </a:r>
            <a:r>
              <a:rPr lang="en-US">
                <a:solidFill>
                  <a:srgbClr val="000000"/>
                </a:solidFill>
              </a:rPr>
              <a:t> instead of 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strcpy</a:t>
            </a:r>
            <a:endParaRPr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227159" lvl="2" marL="11430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00"/>
              <a:buFont typeface="Arial"/>
              <a:buChar char="■"/>
            </a:pP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strncat</a:t>
            </a:r>
            <a:r>
              <a:rPr lang="en-US">
                <a:solidFill>
                  <a:srgbClr val="000000"/>
                </a:solidFill>
              </a:rPr>
              <a:t> instead of 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strcat</a:t>
            </a:r>
            <a:endParaRPr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227159" lvl="2" marL="11430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500"/>
              <a:buFont typeface="Arial"/>
              <a:buChar char="■"/>
            </a:pP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snprintf</a:t>
            </a:r>
            <a:r>
              <a:rPr lang="en-US">
                <a:solidFill>
                  <a:srgbClr val="000000"/>
                </a:solidFill>
              </a:rPr>
              <a:t> instead of 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sprint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Use 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sscanf</a:t>
            </a:r>
            <a:r>
              <a:rPr lang="en-US">
                <a:solidFill>
                  <a:srgbClr val="000000"/>
                </a:solidFill>
              </a:rPr>
              <a:t> and 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fscanf</a:t>
            </a:r>
            <a:r>
              <a:rPr lang="en-US">
                <a:solidFill>
                  <a:srgbClr val="000000"/>
                </a:solidFill>
              </a:rPr>
              <a:t> with input lengths (</a:t>
            </a:r>
            <a:r>
              <a:rPr lang="en-US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%213s</a:t>
            </a:r>
            <a:r>
              <a:rPr lang="en-US">
                <a:solidFill>
                  <a:srgbClr val="000000"/>
                </a:solidFill>
              </a:rPr>
              <a:t>)</a:t>
            </a:r>
            <a:endParaRPr/>
          </a:p>
          <a:p>
            <a:pPr indent="-1128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227160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Stack protection makes buffer overflow very hard…</a:t>
            </a:r>
            <a:endParaRPr/>
          </a:p>
          <a:p>
            <a:pPr indent="-227160" lvl="1" marL="8001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But very hard ≠ impossible!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</a:t>
            </a:r>
            <a:endParaRPr/>
          </a:p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628649" y="1369219"/>
            <a:ext cx="8088229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3.5 Basic C Programming Questions</a:t>
            </a:r>
            <a:endParaRPr/>
          </a:p>
          <a:p>
            <a:pPr indent="-93809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227160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Char char="■"/>
            </a:pPr>
            <a:r>
              <a:rPr lang="en-US">
                <a:solidFill>
                  <a:srgbClr val="000000"/>
                </a:solidFill>
              </a:rPr>
              <a:t>Take some time to write down your answer for each question</a:t>
            </a:r>
            <a:endParaRPr/>
          </a:p>
          <a:p>
            <a:pPr indent="-93809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1</a:t>
            </a:r>
            <a:endParaRPr/>
          </a:p>
        </p:txBody>
      </p:sp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547250" y="1369225"/>
            <a:ext cx="8325300" cy="30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27">
                <a:solidFill>
                  <a:srgbClr val="000000"/>
                </a:solidFill>
              </a:rPr>
              <a:t>Consider the following code snippet which allocates an array and sets the values. </a:t>
            </a:r>
            <a:r>
              <a:rPr lang="en-US" sz="1627">
                <a:solidFill>
                  <a:srgbClr val="000000"/>
                </a:solidFill>
              </a:rPr>
              <a:t>Which lines have a problem and how can you fix it?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	int main(int argc, char** argv)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2		int *a = (int*) malloc(213 * sizeof(int));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3		for (int i=0; i&lt;213; i++)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4			if (a[i] == 0) a[i]=i;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5			else a[i]=-i;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6		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7		return 0;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8	}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1</a:t>
            </a:r>
            <a:endParaRPr/>
          </a:p>
        </p:txBody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628649" y="1369218"/>
            <a:ext cx="8088229" cy="33551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malloc</a:t>
            </a:r>
            <a:r>
              <a:rPr lang="en-US" sz="1627">
                <a:solidFill>
                  <a:srgbClr val="000000"/>
                </a:solidFill>
              </a:rPr>
              <a:t> can fail!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	int main(int argc, char** argv)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r>
              <a:rPr b="1"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	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int *a = (int*) malloc(213 * sizeof(int));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b="1"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	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if (a == NULL) return 0;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3		for (int i=0; i&lt;213; i++)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4			if (a[i] == 0) a[i]=i;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5			else a[i]=-i;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6		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7		return 0;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8	}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1</a:t>
            </a:r>
            <a:endParaRPr/>
          </a:p>
        </p:txBody>
      </p:sp>
      <p:sp>
        <p:nvSpPr>
          <p:cNvPr id="127" name="Google Shape;127;p20"/>
          <p:cNvSpPr txBox="1"/>
          <p:nvPr>
            <p:ph idx="1" type="body"/>
          </p:nvPr>
        </p:nvSpPr>
        <p:spPr>
          <a:xfrm>
            <a:off x="628649" y="1369219"/>
            <a:ext cx="8088229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Allocated memory is not initialized!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	int main(int argc, char** argv)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r>
              <a:rPr b="1"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	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int *a = (int*) 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calloc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(213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sizeof(int));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	if (a == NULL) return 0;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3		for (int i=0; i&lt;213; i++)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4			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if (a[i] == 0) 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a[i]=i;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5			else a[i]=-i;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6		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7		return 0;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8	}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C Assessment: Question 1</a:t>
            </a:r>
            <a:endParaRPr/>
          </a:p>
        </p:txBody>
      </p:sp>
      <p:sp>
        <p:nvSpPr>
          <p:cNvPr id="133" name="Google Shape;133;p21"/>
          <p:cNvSpPr txBox="1"/>
          <p:nvPr>
            <p:ph idx="1" type="body"/>
          </p:nvPr>
        </p:nvSpPr>
        <p:spPr>
          <a:xfrm>
            <a:off x="628649" y="1369219"/>
            <a:ext cx="8088229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16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Char char="■"/>
            </a:pPr>
            <a:r>
              <a:rPr lang="en-US" sz="1627">
                <a:solidFill>
                  <a:srgbClr val="000000"/>
                </a:solidFill>
              </a:rPr>
              <a:t>Declaring variables inside a for loop requires </a:t>
            </a:r>
            <a:r>
              <a:rPr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-std=c99</a:t>
            </a:r>
            <a:endParaRPr/>
          </a:p>
          <a:p>
            <a:pPr indent="-123845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Font typeface="Arial"/>
              <a:buNone/>
            </a:pPr>
            <a:r>
              <a:t/>
            </a:r>
            <a:endParaRPr sz="1627">
              <a:solidFill>
                <a:srgbClr val="000000"/>
              </a:solidFill>
            </a:endParaRPr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	int main(int argc, char** argv)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2		int *a = (int*) calloc(213, sizeof(int));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		if (a == NULL) return 0;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3		for (</a:t>
            </a:r>
            <a:r>
              <a:rPr b="1" lang="en-US" sz="1627">
                <a:solidFill>
                  <a:srgbClr val="548135"/>
                </a:solidFill>
                <a:latin typeface="Consolas"/>
                <a:ea typeface="Consolas"/>
                <a:cs typeface="Consolas"/>
                <a:sym typeface="Consolas"/>
              </a:rPr>
              <a:t>int i=0</a:t>
            </a: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; i&lt;213; i++) {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4			if (a[i] == 0) a[i]=i;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5			else a[i]=-i;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6		}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7		return 0;</a:t>
            </a:r>
            <a:endParaRPr/>
          </a:p>
          <a:p>
            <a:pPr indent="0" lvl="0" marL="23004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90000"/>
              </a:buClr>
              <a:buSzPts val="1627"/>
              <a:buNone/>
            </a:pPr>
            <a:r>
              <a:rPr lang="en-US" sz="1627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8	}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