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7" roundtripDataSignature="AMtx7mhBFPExu/SabCjFgwbT0GV3Hnen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9E555398-A9B9-4BBE-94E6-578075867F01}">
  <a:tblStyle styleId="{9E555398-A9B9-4BBE-94E6-578075867F0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0aa12db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60aa12dbf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6150893fcf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6150893fc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 txBox="1"/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7"/>
          <p:cNvSpPr txBox="1"/>
          <p:nvPr>
            <p:ph idx="1" type="subTitle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None/>
              <a:defRPr/>
            </a:lvl1pPr>
            <a:lvl2pPr lvl="1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None/>
              <a:defRPr/>
            </a:lvl2pPr>
            <a:lvl3pPr lvl="2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6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6"/>
          <p:cNvSpPr txBox="1"/>
          <p:nvPr>
            <p:ph idx="1" type="body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7"/>
          <p:cNvSpPr txBox="1"/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7"/>
          <p:cNvSpPr txBox="1"/>
          <p:nvPr>
            <p:ph idx="1" type="body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, and 2 Content" type="objAndTwoObj">
  <p:cSld name="OBJECT_AND_TWO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8"/>
          <p:cNvSpPr txBox="1"/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8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50" name="Google Shape;50;p38"/>
          <p:cNvSpPr txBox="1"/>
          <p:nvPr>
            <p:ph idx="2" type="body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51" name="Google Shape;51;p38"/>
          <p:cNvSpPr txBox="1"/>
          <p:nvPr>
            <p:ph idx="3" type="body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9"/>
          <p:cNvSpPr txBox="1"/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9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55" name="Google Shape;55;p39"/>
          <p:cNvSpPr txBox="1"/>
          <p:nvPr>
            <p:ph idx="2" type="body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_1">
  <p:cSld name="TITLE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0"/>
          <p:cNvSpPr txBox="1"/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9pPr>
          </a:lstStyle>
          <a:p/>
        </p:txBody>
      </p:sp>
      <p:sp>
        <p:nvSpPr>
          <p:cNvPr id="58" name="Google Shape;58;p40"/>
          <p:cNvSpPr txBox="1"/>
          <p:nvPr>
            <p:ph idx="1" type="subTitle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8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■"/>
              <a:defRPr sz="2400">
                <a:solidFill>
                  <a:schemeClr val="dk1"/>
                </a:solidFill>
              </a:defRPr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9"/>
          <p:cNvSpPr txBox="1"/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9"/>
          <p:cNvSpPr txBox="1"/>
          <p:nvPr>
            <p:ph idx="1" type="body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0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" type="body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2" type="body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1"/>
          <p:cNvSpPr txBox="1"/>
          <p:nvPr>
            <p:ph idx="1" type="body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2" type="body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3" type="body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9pPr>
          </a:lstStyle>
          <a:p/>
        </p:txBody>
      </p:sp>
      <p:sp>
        <p:nvSpPr>
          <p:cNvPr id="29" name="Google Shape;29;p31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2"/>
          <p:cNvSpPr txBox="1"/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/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" type="body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▪"/>
              <a:defRPr/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  <a:defRPr/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»"/>
              <a:defRPr/>
            </a:lvl9pPr>
          </a:lstStyle>
          <a:p/>
        </p:txBody>
      </p:sp>
      <p:sp>
        <p:nvSpPr>
          <p:cNvPr id="36" name="Google Shape;36;p34"/>
          <p:cNvSpPr txBox="1"/>
          <p:nvPr>
            <p:ph idx="2" type="body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5"/>
          <p:cNvSpPr txBox="1"/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5"/>
          <p:cNvSpPr/>
          <p:nvPr>
            <p:ph idx="2" type="pic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0" name="Google Shape;40;p35"/>
          <p:cNvSpPr txBox="1"/>
          <p:nvPr>
            <p:ph idx="1" type="body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Calibri"/>
              <a:buChar char="»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10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10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10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10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6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9;p26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"/>
              <a:buFont typeface="Times New Roman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/>
          </a:p>
        </p:txBody>
      </p:sp>
      <p:sp>
        <p:nvSpPr>
          <p:cNvPr id="10" name="Google Shape;10;p26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cs.cmu.edu/~213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cs.cmu.edu/~213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cs.cmu.edu/~213/activities/rec5.tar" TargetMode="External"/><Relationship Id="rId4" Type="http://schemas.openxmlformats.org/officeDocument/2006/relationships/hyperlink" Target="http://www.cs.cmu.edu/~213/activities/rec5.tar" TargetMode="External"/><Relationship Id="rId5" Type="http://schemas.openxmlformats.org/officeDocument/2006/relationships/hyperlink" Target="http://www.cs.cmu.edu/~213/activities/rec5.tar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/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lang="en-US"/>
              <a:t>15-213 Recitation: Attack Lab</a:t>
            </a:r>
            <a:endParaRPr/>
          </a:p>
        </p:txBody>
      </p:sp>
      <p:sp>
        <p:nvSpPr>
          <p:cNvPr id="64" name="Google Shape;64;p1"/>
          <p:cNvSpPr txBox="1"/>
          <p:nvPr>
            <p:ph idx="1" type="subTitle"/>
          </p:nvPr>
        </p:nvSpPr>
        <p:spPr>
          <a:xfrm>
            <a:off x="780600" y="2914650"/>
            <a:ext cx="76776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Your TAs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/>
              <a:t>September 23rd, 2019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1 Continued</a:t>
            </a:r>
            <a:endParaRPr/>
          </a:p>
        </p:txBody>
      </p:sp>
      <p:sp>
        <p:nvSpPr>
          <p:cNvPr id="129" name="Google Shape;129;p8"/>
          <p:cNvSpPr txBox="1"/>
          <p:nvPr>
            <p:ph idx="1" type="body"/>
          </p:nvPr>
        </p:nvSpPr>
        <p:spPr>
          <a:xfrm>
            <a:off x="396874" y="1021556"/>
            <a:ext cx="8747125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x /2gx $rdi	</a:t>
            </a:r>
            <a:r>
              <a:rPr b="1" lang="en-US">
                <a:solidFill>
                  <a:srgbClr val="606060"/>
                </a:solidFill>
              </a:rPr>
              <a:t>// Here are the two key values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stepi 		</a:t>
            </a:r>
            <a:r>
              <a:rPr b="1" lang="en-US">
                <a:solidFill>
                  <a:srgbClr val="606060"/>
                </a:solidFill>
              </a:rPr>
              <a:t>// Keep doing this until</a:t>
            </a:r>
            <a:endParaRPr/>
          </a:p>
          <a:p>
            <a:pPr indent="0" lvl="7" marL="213105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606060"/>
                </a:solidFill>
              </a:rPr>
              <a:t>      </a:t>
            </a:r>
            <a:r>
              <a:rPr b="1" lang="en-US" sz="1400">
                <a:solidFill>
                  <a:srgbClr val="606060"/>
                </a:solidFill>
              </a:rPr>
              <a:t> </a:t>
            </a:r>
            <a:r>
              <a:rPr lang="en-US" sz="1400"/>
              <a:t>(gdb)</a:t>
            </a:r>
            <a:endParaRPr/>
          </a:p>
          <a:p>
            <a:pPr indent="0" lvl="7" marL="213105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/>
              <a:t>     clobber () at support.s:16</a:t>
            </a:r>
            <a:endParaRPr/>
          </a:p>
          <a:p>
            <a:pPr indent="0" lvl="7" marL="213105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/>
              <a:t>     16              ret</a:t>
            </a:r>
            <a:endParaRPr b="1" sz="1400">
              <a:solidFill>
                <a:srgbClr val="606060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x/gx $rsp</a:t>
            </a:r>
            <a:endParaRPr b="1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Has the return address changed?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finish                    </a:t>
            </a:r>
            <a:r>
              <a:rPr b="1" lang="en-US">
                <a:solidFill>
                  <a:srgbClr val="606060"/>
                </a:solidFill>
              </a:rPr>
              <a:t>// Should exit and print out “Hi!”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1 Post</a:t>
            </a:r>
            <a:endParaRPr b="1"/>
          </a:p>
        </p:txBody>
      </p:sp>
      <p:cxnSp>
        <p:nvCxnSpPr>
          <p:cNvPr id="135" name="Google Shape;135;p9"/>
          <p:cNvCxnSpPr/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6" name="Google Shape;136;p9"/>
          <p:cNvSpPr txBox="1"/>
          <p:nvPr/>
        </p:nvSpPr>
        <p:spPr>
          <a:xfrm>
            <a:off x="314921" y="910047"/>
            <a:ext cx="8292857" cy="175695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Clobber overwrites part of the stack with memory at $rdi, including the all-important return address</a:t>
            </a:r>
            <a:endParaRPr/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In act1 it writes two new return addresses: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0x40</a:t>
            </a:r>
            <a:r>
              <a:rPr lang="en-US" sz="1800"/>
              <a:t>1040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: address of printHi()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0x400</a:t>
            </a:r>
            <a:r>
              <a:rPr lang="en-US" sz="1800"/>
              <a:t>c63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: address in main</a:t>
            </a:r>
            <a:endParaRPr/>
          </a:p>
        </p:txBody>
      </p:sp>
      <p:graphicFrame>
        <p:nvGraphicFramePr>
          <p:cNvPr id="137" name="Google Shape;137;p9"/>
          <p:cNvGraphicFramePr/>
          <p:nvPr/>
        </p:nvGraphicFramePr>
        <p:xfrm>
          <a:off x="243227" y="426071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{9E555398-A9B9-4BBE-94E6-578075867F01}</a:tableStyleId>
              </a:tblPr>
              <a:tblGrid>
                <a:gridCol w="1938325"/>
              </a:tblGrid>
              <a:tr h="27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ourier New"/>
                        <a:buNone/>
                      </a:pPr>
                      <a:r>
                        <a:rPr lang="en-US" sz="16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0x7fffffff</a:t>
                      </a:r>
                      <a:r>
                        <a:rPr lang="en-US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dd78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ourier New"/>
                        <a:buNone/>
                      </a:pPr>
                      <a:r>
                        <a:rPr lang="en-US" sz="16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0x000000</a:t>
                      </a:r>
                      <a:r>
                        <a:rPr lang="en-US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400c63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38" name="Google Shape;138;p9"/>
          <p:cNvGraphicFramePr/>
          <p:nvPr/>
        </p:nvGraphicFramePr>
        <p:xfrm>
          <a:off x="2678864" y="42378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{9E555398-A9B9-4BBE-94E6-578075867F01}</a:tableStyleId>
              </a:tblPr>
              <a:tblGrid>
                <a:gridCol w="1902025"/>
              </a:tblGrid>
              <a:tr h="358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ourier New"/>
                        <a:buNone/>
                      </a:pPr>
                      <a:r>
                        <a:rPr lang="en-US" sz="16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0x00000040</a:t>
                      </a:r>
                      <a:r>
                        <a:rPr lang="en-US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1040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ourier New"/>
                        <a:buNone/>
                      </a:pPr>
                      <a:r>
                        <a:rPr lang="en-US" sz="16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0x00000040</a:t>
                      </a:r>
                      <a:r>
                        <a:rPr lang="en-US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0c63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39" name="Google Shape;139;p9"/>
          <p:cNvGraphicFramePr/>
          <p:nvPr/>
        </p:nvGraphicFramePr>
        <p:xfrm>
          <a:off x="5136129" y="435514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{9E555398-A9B9-4BBE-94E6-578075867F01}</a:tableStyleId>
              </a:tblPr>
              <a:tblGrid>
                <a:gridCol w="2018925"/>
              </a:tblGrid>
              <a:tr h="278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ourier New"/>
                        <a:buNone/>
                      </a:pPr>
                      <a:r>
                        <a:rPr lang="en-US" sz="1600" u="none" cap="none" strike="noStrik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0x00000040</a:t>
                      </a:r>
                      <a:r>
                        <a:rPr lang="en-US" sz="160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1040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140" name="Google Shape;140;p9"/>
          <p:cNvCxnSpPr/>
          <p:nvPr/>
        </p:nvCxnSpPr>
        <p:spPr>
          <a:xfrm flipH="1">
            <a:off x="1182513" y="3425867"/>
            <a:ext cx="11723" cy="638908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41" name="Google Shape;141;p9"/>
          <p:cNvSpPr txBox="1"/>
          <p:nvPr/>
        </p:nvSpPr>
        <p:spPr>
          <a:xfrm>
            <a:off x="340944" y="2964202"/>
            <a:ext cx="184061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Call clobber()</a:t>
            </a:r>
            <a:endParaRPr/>
          </a:p>
        </p:txBody>
      </p:sp>
      <p:cxnSp>
        <p:nvCxnSpPr>
          <p:cNvPr id="142" name="Google Shape;142;p9"/>
          <p:cNvCxnSpPr/>
          <p:nvPr/>
        </p:nvCxnSpPr>
        <p:spPr>
          <a:xfrm>
            <a:off x="2181562" y="4614224"/>
            <a:ext cx="398601" cy="0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43" name="Google Shape;143;p9"/>
          <p:cNvSpPr txBox="1"/>
          <p:nvPr/>
        </p:nvSpPr>
        <p:spPr>
          <a:xfrm>
            <a:off x="1836839" y="3632899"/>
            <a:ext cx="234315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Clobber executes</a:t>
            </a:r>
            <a:endParaRPr/>
          </a:p>
        </p:txBody>
      </p:sp>
      <p:cxnSp>
        <p:nvCxnSpPr>
          <p:cNvPr id="144" name="Google Shape;144;p9"/>
          <p:cNvCxnSpPr/>
          <p:nvPr/>
        </p:nvCxnSpPr>
        <p:spPr>
          <a:xfrm>
            <a:off x="4650006" y="4614267"/>
            <a:ext cx="427893" cy="0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45" name="Google Shape;145;p9"/>
          <p:cNvSpPr txBox="1"/>
          <p:nvPr/>
        </p:nvSpPr>
        <p:spPr>
          <a:xfrm>
            <a:off x="4650006" y="4208600"/>
            <a:ext cx="48760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</a:t>
            </a:r>
            <a:endParaRPr/>
          </a:p>
        </p:txBody>
      </p:sp>
      <p:sp>
        <p:nvSpPr>
          <p:cNvPr id="146" name="Google Shape;146;p9"/>
          <p:cNvSpPr txBox="1"/>
          <p:nvPr/>
        </p:nvSpPr>
        <p:spPr>
          <a:xfrm>
            <a:off x="5344687" y="3746935"/>
            <a:ext cx="154696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printHi()</a:t>
            </a:r>
            <a:endParaRPr/>
          </a:p>
        </p:txBody>
      </p:sp>
      <p:cxnSp>
        <p:nvCxnSpPr>
          <p:cNvPr id="147" name="Google Shape;147;p9"/>
          <p:cNvCxnSpPr/>
          <p:nvPr/>
        </p:nvCxnSpPr>
        <p:spPr>
          <a:xfrm>
            <a:off x="7280647" y="4587443"/>
            <a:ext cx="427893" cy="0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48" name="Google Shape;148;p9"/>
          <p:cNvSpPr txBox="1"/>
          <p:nvPr/>
        </p:nvSpPr>
        <p:spPr>
          <a:xfrm>
            <a:off x="7220932" y="4201836"/>
            <a:ext cx="48760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ret</a:t>
            </a:r>
            <a:endParaRPr/>
          </a:p>
        </p:txBody>
      </p:sp>
      <p:sp>
        <p:nvSpPr>
          <p:cNvPr id="149" name="Google Shape;149;p9"/>
          <p:cNvSpPr txBox="1"/>
          <p:nvPr/>
        </p:nvSpPr>
        <p:spPr>
          <a:xfrm>
            <a:off x="7708540" y="3791888"/>
            <a:ext cx="13057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main()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2</a:t>
            </a:r>
            <a:endParaRPr b="1"/>
          </a:p>
        </p:txBody>
      </p:sp>
      <p:sp>
        <p:nvSpPr>
          <p:cNvPr id="155" name="Google Shape;155;p10"/>
          <p:cNvSpPr txBox="1"/>
          <p:nvPr/>
        </p:nvSpPr>
        <p:spPr>
          <a:xfrm>
            <a:off x="201794" y="770824"/>
            <a:ext cx="9181857" cy="47452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chemeClr val="dk1"/>
                </a:solidFill>
              </a:rPr>
              <a:t>$gdb act2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chemeClr val="dk1"/>
                </a:solidFill>
              </a:rPr>
              <a:t>(gdb) break clobber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chemeClr val="dk1"/>
                </a:solidFill>
              </a:rPr>
              <a:t>(gdb) run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chemeClr val="dk1"/>
                </a:solidFill>
              </a:rPr>
              <a:t>(gdb) x $rsp</a:t>
            </a:r>
            <a:endParaRPr b="1" i="0" sz="2402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rgbClr val="FF0000"/>
                </a:solidFill>
              </a:rPr>
              <a:t>Q. What is the address of the stack and the return address?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t/>
            </a:r>
            <a:endParaRPr b="1" i="0" sz="2402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chemeClr val="dk1"/>
                </a:solidFill>
              </a:rPr>
              <a:t>(gdb) x /4gx $rdi</a:t>
            </a:r>
            <a:endParaRPr b="1" i="0" sz="2402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2"/>
              <a:buFont typeface="Arial"/>
              <a:buNone/>
            </a:pPr>
            <a:r>
              <a:rPr b="1" i="0" lang="en-US" sz="2402" u="none" cap="none" strike="noStrike">
                <a:solidFill>
                  <a:srgbClr val="FF0000"/>
                </a:solidFill>
              </a:rPr>
              <a:t>Q. What will the new return address be?</a:t>
            </a:r>
            <a:br>
              <a:rPr b="1" i="0" lang="en-US" sz="2402" u="none" cap="none" strike="noStrike">
                <a:solidFill>
                  <a:srgbClr val="FF0000"/>
                </a:solidFill>
              </a:rPr>
            </a:br>
            <a:r>
              <a:rPr b="1" i="0" lang="en-US" sz="2402" u="none" cap="none" strike="noStrike">
                <a:solidFill>
                  <a:srgbClr val="FF0000"/>
                </a:solidFill>
              </a:rPr>
              <a:t> (i.e., what is the first value?)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60"/>
              <a:buFont typeface="Arial"/>
              <a:buNone/>
            </a:pPr>
            <a:r>
              <a:t/>
            </a:r>
            <a:endParaRPr i="0" sz="186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60"/>
              <a:buFont typeface="Arial"/>
              <a:buNone/>
            </a:pPr>
            <a:r>
              <a:t/>
            </a:r>
            <a:endParaRPr i="0" sz="1860" u="none" cap="none" strike="noStrike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</a:t>
            </a:r>
            <a:r>
              <a:rPr b="1" lang="en-US"/>
              <a:t> 2 Continued</a:t>
            </a:r>
            <a:endParaRPr b="1"/>
          </a:p>
        </p:txBody>
      </p:sp>
      <p:sp>
        <p:nvSpPr>
          <p:cNvPr id="161" name="Google Shape;161;p11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x/5i $rdi + 8	// Display as instructions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Why rdi + 8?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What are the three addresses?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break puts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break exit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Do these addresses look familiar?</a:t>
            </a:r>
            <a:endParaRPr/>
          </a:p>
          <a:p>
            <a:pPr indent="0" lvl="0" marL="9144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2 Post</a:t>
            </a:r>
            <a:endParaRPr b="1"/>
          </a:p>
        </p:txBody>
      </p:sp>
      <p:sp>
        <p:nvSpPr>
          <p:cNvPr id="167" name="Google Shape;167;p12"/>
          <p:cNvSpPr txBox="1"/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Normally programs cannot execute instructions on the stack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Main used mprotect to disable the memory protection for this activity</a:t>
            </a:r>
            <a:endParaRPr/>
          </a:p>
          <a:p>
            <a:pPr indent="-990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Clobber wrote an address that’s on the stack as a return address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Followed by a sequence of instructions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Three addresses show up in the exploit:</a:t>
            </a:r>
            <a:endParaRPr/>
          </a:p>
          <a:p>
            <a:pPr indent="-1270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▪"/>
            </a:pPr>
            <a:r>
              <a:rPr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lang="en-US" sz="1800"/>
              <a:t>49b259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</a:t>
            </a:r>
            <a:r>
              <a:rPr lang="en-US" sz="1800"/>
              <a:t>→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“Hi\n” string</a:t>
            </a:r>
            <a:endParaRPr/>
          </a:p>
          <a:p>
            <a:pPr indent="-1270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▪"/>
            </a:pPr>
            <a:r>
              <a:rPr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lang="en-US" sz="1800"/>
              <a:t>4023b0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→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puts() function</a:t>
            </a:r>
            <a:endParaRPr/>
          </a:p>
          <a:p>
            <a:pPr indent="-1270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▪"/>
            </a:pPr>
            <a:r>
              <a:rPr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lang="en-US" sz="1800"/>
              <a:t>401fe0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→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exit() function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3</a:t>
            </a:r>
            <a:endParaRPr b="1"/>
          </a:p>
        </p:txBody>
      </p:sp>
      <p:sp>
        <p:nvSpPr>
          <p:cNvPr id="173" name="Google Shape;173;p13"/>
          <p:cNvSpPr txBox="1"/>
          <p:nvPr/>
        </p:nvSpPr>
        <p:spPr>
          <a:xfrm>
            <a:off x="314921" y="898258"/>
            <a:ext cx="8956079" cy="367374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$gdb act3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break clobber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run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x /5gx $rdi</a:t>
            </a:r>
            <a:endParaRPr b="1"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</a:rPr>
              <a:t>Q. Which value will be first on the stack?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</a:rPr>
              <a:t>Q. At the end of clobber, where will the function return to?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3 Continued</a:t>
            </a:r>
            <a:endParaRPr b="1"/>
          </a:p>
        </p:txBody>
      </p:sp>
      <p:sp>
        <p:nvSpPr>
          <p:cNvPr id="179" name="Google Shape;179;p14"/>
          <p:cNvSpPr txBox="1"/>
          <p:nvPr>
            <p:ph idx="1" type="body"/>
          </p:nvPr>
        </p:nvSpPr>
        <p:spPr>
          <a:xfrm>
            <a:off x="396874" y="1021556"/>
            <a:ext cx="8747125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/>
              <a:t>(gdb) x /2i &lt;return address&gt;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What does this sequence do?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rgbClr val="FF0000"/>
                </a:solidFill>
              </a:rPr>
              <a:t>Q. Do the same for the other addresses.  Note that some are return addresses and some are for data.  When you continue, what will the code now do?</a:t>
            </a:r>
            <a:endParaRPr/>
          </a:p>
          <a:p>
            <a:pPr indent="0" lvl="0" marL="91441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3 Post</a:t>
            </a:r>
            <a:endParaRPr/>
          </a:p>
        </p:txBody>
      </p:sp>
      <p:sp>
        <p:nvSpPr>
          <p:cNvPr id="185" name="Google Shape;185;p15"/>
          <p:cNvSpPr txBox="1"/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It’s harder to stop programs from running existing pieces of code in the executable.</a:t>
            </a:r>
            <a:endParaRPr/>
          </a:p>
          <a:p>
            <a:pPr indent="-990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Clobber wrote multiple return addresses (aka gadgets) that each performed a small task, along with data that will get popped off the stack while running the gadgets.</a:t>
            </a:r>
            <a:endParaRPr/>
          </a:p>
          <a:p>
            <a:pPr indent="-990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</a:endParaRPr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b="1" lang="en-US" sz="1800"/>
              <a:t>401a6e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: pop %rdi; retq</a:t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b="1" lang="en-US" sz="1800"/>
              <a:t>4941f0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: Pointer to the string “Hi\n”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b="1" lang="en-US" sz="1800"/>
              <a:t>476397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: pop %rax; retq</a:t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0x40</a:t>
            </a:r>
            <a:r>
              <a:rPr b="1" lang="en-US" sz="1800"/>
              <a:t>1060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: Address of a printing function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0x</a:t>
            </a:r>
            <a:r>
              <a:rPr b="1" lang="en-US" sz="1800"/>
              <a:t>44ad15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: callq *%rax</a:t>
            </a:r>
            <a:endParaRPr b="1" i="0" sz="1800" u="none" cap="none" strike="noStrik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b="1" lang="en-US"/>
              <a:t>Note that some of the return addresses actually cut off bytes from existing instructions</a:t>
            </a:r>
            <a:endParaRPr/>
          </a:p>
          <a:p>
            <a:pPr indent="-9905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 b="1"/>
          </a:p>
        </p:txBody>
      </p:sp>
      <p:sp>
        <p:nvSpPr>
          <p:cNvPr id="191" name="Google Shape;191;p16"/>
          <p:cNvSpPr txBox="1"/>
          <p:nvPr/>
        </p:nvSpPr>
        <p:spPr>
          <a:xfrm>
            <a:off x="509417" y="4791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</a:rPr>
              <a:t>Activity 3 Post</a:t>
            </a:r>
            <a:endParaRPr i="0" sz="3000" u="none" cap="none" strike="noStrike">
              <a:solidFill>
                <a:srgbClr val="000000"/>
              </a:solidFill>
            </a:endParaRPr>
          </a:p>
        </p:txBody>
      </p:sp>
      <p:pic>
        <p:nvPicPr>
          <p:cNvPr id="192" name="Google Shape;19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6685" y="3912289"/>
            <a:ext cx="7106490" cy="954178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16"/>
          <p:cNvSpPr/>
          <p:nvPr/>
        </p:nvSpPr>
        <p:spPr>
          <a:xfrm>
            <a:off x="7495504" y="4553020"/>
            <a:ext cx="515155" cy="231819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6"/>
          <p:cNvSpPr txBox="1"/>
          <p:nvPr/>
        </p:nvSpPr>
        <p:spPr>
          <a:xfrm>
            <a:off x="5769735" y="2011466"/>
            <a:ext cx="2949262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Rounded"/>
              <a:buNone/>
            </a:pPr>
            <a:r>
              <a:rPr b="1" lang="en-US">
                <a:latin typeface="Arial Rounded"/>
                <a:ea typeface="Arial Rounded"/>
                <a:cs typeface="Arial Rounded"/>
                <a:sym typeface="Arial Rounded"/>
              </a:rPr>
              <a:t>0x465b5c</a:t>
            </a: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…0c         …0d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Rounded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-----------------------------------------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Rounded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</a:t>
            </a:r>
            <a:r>
              <a:rPr b="1" i="0" lang="en-US" sz="1400" u="none" cap="none" strike="noStrike">
                <a:solidFill>
                  <a:srgbClr val="C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pop %r15</a:t>
            </a: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retq</a:t>
            </a:r>
            <a:endParaRPr b="1" i="0" sz="1400" u="none" cap="none" strike="noStrik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400"/>
              <a:buFont typeface="Arial Rounded"/>
              <a:buNone/>
            </a:pPr>
            <a:r>
              <a:rPr b="1" i="0" lang="en-US" sz="1400" u="none" cap="none" strike="noStrike">
                <a:solidFill>
                  <a:srgbClr val="C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41         5f</a:t>
            </a: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c3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400"/>
              <a:buFont typeface="Arial Rounded"/>
              <a:buNone/>
            </a:pPr>
            <a:r>
              <a:rPr b="1" i="0" lang="en-US" sz="1400" u="none" cap="none" strike="noStrike">
                <a:solidFill>
                  <a:srgbClr val="00B05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pop %rdi          </a:t>
            </a:r>
            <a:r>
              <a:rPr b="1" i="0" lang="en-US" sz="1400" u="none" cap="none" strike="noStrik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retq</a:t>
            </a:r>
            <a:endParaRPr b="1" i="0" sz="1400" u="none" cap="none" strike="noStrike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 Rounded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                </a:t>
            </a:r>
            <a:r>
              <a:rPr b="1" i="0" lang="en-US" sz="1400" u="none" cap="none" strike="noStrike">
                <a:solidFill>
                  <a:srgbClr val="00B050"/>
                </a:solidFill>
                <a:latin typeface="Arial Rounded"/>
                <a:ea typeface="Arial Rounded"/>
                <a:cs typeface="Arial Rounded"/>
                <a:sym typeface="Arial Rounded"/>
              </a:rPr>
              <a:t>5f</a:t>
            </a:r>
            <a:r>
              <a:rPr b="1" i="0" lang="en-US" sz="1400" u="none" cap="none" strike="noStrike">
                <a:solidFill>
                  <a:srgbClr val="000000"/>
                </a:solidFill>
                <a:latin typeface="Arial Rounded"/>
                <a:ea typeface="Arial Rounded"/>
                <a:cs typeface="Arial Rounded"/>
                <a:sym typeface="Arial Rounded"/>
              </a:rPr>
              <a:t>           c3</a:t>
            </a:r>
            <a:endParaRPr/>
          </a:p>
        </p:txBody>
      </p:sp>
      <p:pic>
        <p:nvPicPr>
          <p:cNvPr id="195" name="Google Shape;19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9425" y="2011476"/>
            <a:ext cx="4818809" cy="1841225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16"/>
          <p:cNvSpPr/>
          <p:nvPr/>
        </p:nvSpPr>
        <p:spPr>
          <a:xfrm>
            <a:off x="1451625" y="3056325"/>
            <a:ext cx="3876600" cy="4533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 Rounded"/>
              <a:buNone/>
            </a:pPr>
            <a:r>
              <a:rPr b="1" lang="en-US" sz="3200"/>
              <a:t>Attack Lab Tools</a:t>
            </a:r>
            <a:endParaRPr b="1"/>
          </a:p>
        </p:txBody>
      </p:sp>
      <p:sp>
        <p:nvSpPr>
          <p:cNvPr id="202" name="Google Shape;202;p17"/>
          <p:cNvSpPr txBox="1"/>
          <p:nvPr/>
        </p:nvSpPr>
        <p:spPr>
          <a:xfrm>
            <a:off x="314921" y="931094"/>
            <a:ext cx="8306968" cy="44931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09956" lvl="0" marL="20995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560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</a:rPr>
              <a:t>gcc –c test.s; objdump –d test.o &gt; test.asm</a:t>
            </a:r>
            <a:endParaRPr/>
          </a:p>
          <a:p>
            <a:pPr indent="0" lvl="1" marL="230951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Compiles the assembly code in test.s and shows the actual bytes for the instructions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t/>
            </a:r>
            <a:endParaRPr b="1" i="0" sz="1800" u="sng" cap="none" strike="noStrike">
              <a:solidFill>
                <a:srgbClr val="0000FF"/>
              </a:solidFill>
              <a:hlinkClick r:id="rId3"/>
            </a:endParaRPr>
          </a:p>
          <a:p>
            <a:pPr indent="-209956" lvl="0" marL="209956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560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</a:rPr>
              <a:t> ./hex2raw &lt; exploit.txt &gt; converted.txt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    Convert hex codes in exploit.txt into raw ASCII strings to pass to targets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    See the writeup for more details on how to use this</a:t>
            </a:r>
            <a:endParaRPr/>
          </a:p>
          <a:p>
            <a:pPr indent="-135661" lvl="0" marL="209956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-209956" lvl="0" marL="209956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560"/>
              <a:buChar char="⬛"/>
            </a:pPr>
            <a:r>
              <a:rPr b="1" i="0" lang="en-US" sz="2400" u="none" cap="none" strike="noStrike">
                <a:solidFill>
                  <a:srgbClr val="000000"/>
                </a:solidFill>
              </a:rPr>
              <a:t> </a:t>
            </a:r>
            <a:r>
              <a:rPr b="1" i="0" lang="en-US" sz="2400" u="none" cap="none" strike="noStrike">
                <a:solidFill>
                  <a:srgbClr val="606060"/>
                </a:solidFill>
              </a:rPr>
              <a:t>(gdb)</a:t>
            </a:r>
            <a:r>
              <a:rPr b="1" i="0" lang="en-US" sz="2400" u="none" cap="none" strike="noStrike">
                <a:solidFill>
                  <a:srgbClr val="000000"/>
                </a:solidFill>
              </a:rPr>
              <a:t> display /12gx $rsp       </a:t>
            </a:r>
            <a:r>
              <a:rPr b="1" i="0" lang="en-US" sz="2400" u="none" cap="none" strike="noStrike">
                <a:solidFill>
                  <a:srgbClr val="606060"/>
                </a:solidFill>
              </a:rPr>
              <a:t>(gdb)</a:t>
            </a:r>
            <a:r>
              <a:rPr b="1" i="0" lang="en-US" sz="2400" u="none" cap="none" strike="noStrike">
                <a:solidFill>
                  <a:srgbClr val="000000"/>
                </a:solidFill>
              </a:rPr>
              <a:t> display /2i $rip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   Displays 12 elements on the stack and the next 2 instructions to run</a:t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GDB is also useful to for tracing to see if an exploit is working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Agenda</a:t>
            </a:r>
            <a:endParaRPr/>
          </a:p>
        </p:txBody>
      </p:sp>
      <p:sp>
        <p:nvSpPr>
          <p:cNvPr id="70" name="Google Shape;70;p2"/>
          <p:cNvSpPr txBox="1"/>
          <p:nvPr>
            <p:ph idx="1" type="body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Reminders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Stacks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Attack Lab Activities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8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If you get stuck</a:t>
            </a:r>
            <a:endParaRPr b="1"/>
          </a:p>
        </p:txBody>
      </p:sp>
      <p:sp>
        <p:nvSpPr>
          <p:cNvPr id="208" name="Google Shape;208;p18"/>
          <p:cNvSpPr txBox="1"/>
          <p:nvPr/>
        </p:nvSpPr>
        <p:spPr>
          <a:xfrm>
            <a:off x="314921" y="1001889"/>
            <a:ext cx="8038857" cy="35983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51459" lvl="0" marL="3429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Please read the writeup.  </a:t>
            </a:r>
            <a:r>
              <a:rPr b="1" i="1" lang="en-US" sz="1950" u="none" cap="none" strike="noStrike">
                <a:solidFill>
                  <a:srgbClr val="000000"/>
                </a:solidFill>
              </a:rPr>
              <a:t>Please read the writeup. </a:t>
            </a:r>
            <a:r>
              <a:rPr b="1" i="1" lang="en-US" sz="2400" u="sng" cap="none" strike="noStrike">
                <a:solidFill>
                  <a:srgbClr val="000000"/>
                </a:solidFill>
              </a:rPr>
              <a:t>Please read the writeup.</a:t>
            </a:r>
            <a:r>
              <a:rPr b="1" i="1" lang="en-US" sz="2400" u="none" cap="none" strike="noStrike">
                <a:solidFill>
                  <a:srgbClr val="000000"/>
                </a:solidFill>
              </a:rPr>
              <a:t> </a:t>
            </a:r>
            <a:r>
              <a:rPr b="1" i="1" lang="en-US" sz="2400" u="none" cap="none" strike="noStrike">
                <a:solidFill>
                  <a:srgbClr val="800000"/>
                </a:solidFill>
              </a:rPr>
              <a:t>Please read the writeup!</a:t>
            </a:r>
            <a:endParaRPr/>
          </a:p>
          <a:p>
            <a:pPr indent="-251459" lvl="0" marL="342900" marR="0" rtl="0" algn="l">
              <a:lnSpc>
                <a:spcPct val="12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CS:APP Chapter 3</a:t>
            </a:r>
            <a:endParaRPr/>
          </a:p>
          <a:p>
            <a:pPr indent="-251459" lvl="0" marL="342900" marR="0" rtl="0" algn="l">
              <a:lnSpc>
                <a:spcPct val="12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View lecture notes and course FAQ at </a:t>
            </a:r>
            <a:r>
              <a:rPr i="0" lang="en-US" sz="1800" u="sng" cap="none" strike="noStrike">
                <a:solidFill>
                  <a:srgbClr val="0000FF"/>
                </a:solidFill>
                <a:hlinkClick r:id="rId3"/>
              </a:rPr>
              <a:t>http://www.cs.cmu.edu/~213</a:t>
            </a:r>
            <a:endParaRPr/>
          </a:p>
          <a:p>
            <a:pPr indent="-251458" lvl="0" marL="342900" marR="0" rtl="0" algn="l">
              <a:lnSpc>
                <a:spcPct val="12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Office hours Sunday through </a:t>
            </a:r>
            <a:r>
              <a:rPr lang="en-US" sz="1800"/>
              <a:t>Friday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5:</a:t>
            </a:r>
            <a:r>
              <a:rPr lang="en-US" sz="1800"/>
              <a:t>3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0-9:</a:t>
            </a:r>
            <a:r>
              <a:rPr lang="en-US" sz="1800"/>
              <a:t>3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0pm in </a:t>
            </a:r>
            <a:r>
              <a:rPr lang="en-US" sz="1800"/>
              <a:t>GHC 5207</a:t>
            </a:r>
            <a:endParaRPr sz="1800"/>
          </a:p>
          <a:p>
            <a:pPr indent="-251459" lvl="0" marL="342900" marR="0" rtl="0" algn="l">
              <a:lnSpc>
                <a:spcPct val="12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Post a </a:t>
            </a:r>
            <a:r>
              <a:rPr b="1" i="0" lang="en-US" sz="1800" u="none" cap="none" strike="noStrike">
                <a:solidFill>
                  <a:srgbClr val="000000"/>
                </a:solidFill>
              </a:rPr>
              <a:t>private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 question on Piazza</a:t>
            </a:r>
            <a:endParaRPr/>
          </a:p>
          <a:p>
            <a:pPr indent="-251459" lvl="0" marL="342900" marR="0" rtl="0" algn="l">
              <a:lnSpc>
                <a:spcPct val="120000"/>
              </a:lnSpc>
              <a:spcBef>
                <a:spcPts val="540"/>
              </a:spcBef>
              <a:spcAft>
                <a:spcPts val="0"/>
              </a:spcAft>
              <a:buClr>
                <a:srgbClr val="B80047"/>
              </a:buClr>
              <a:buSzPts val="1170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man gdb,  gdb's help command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Reminders</a:t>
            </a:r>
            <a:endParaRPr b="1"/>
          </a:p>
        </p:txBody>
      </p:sp>
      <p:sp>
        <p:nvSpPr>
          <p:cNvPr id="76" name="Google Shape;76;p3"/>
          <p:cNvSpPr txBox="1"/>
          <p:nvPr/>
        </p:nvSpPr>
        <p:spPr>
          <a:xfrm>
            <a:off x="357017" y="1056096"/>
            <a:ext cx="8580750" cy="293171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51458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■"/>
            </a:pPr>
            <a:r>
              <a:rPr b="1" lang="en-US" sz="2400">
                <a:solidFill>
                  <a:schemeClr val="dk1"/>
                </a:solidFill>
              </a:rPr>
              <a:t>Bomb Lab is due tomorrow!</a:t>
            </a:r>
            <a:endParaRPr b="1" sz="24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indent="-251458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Attack </a:t>
            </a:r>
            <a:r>
              <a:rPr b="1" lang="en-US" sz="2400">
                <a:solidFill>
                  <a:schemeClr val="dk1"/>
                </a:solidFill>
              </a:rPr>
              <a:t>L</a:t>
            </a:r>
            <a:r>
              <a:rPr b="1" i="0" lang="en-US" sz="2400" u="none" cap="none" strike="noStrike">
                <a:solidFill>
                  <a:schemeClr val="dk1"/>
                </a:solidFill>
              </a:rPr>
              <a:t>ab is due </a:t>
            </a:r>
            <a:r>
              <a:rPr b="1" lang="en-US" sz="2400">
                <a:solidFill>
                  <a:schemeClr val="dk1"/>
                </a:solidFill>
              </a:rPr>
              <a:t>Oct 1st</a:t>
            </a:r>
            <a:r>
              <a:rPr b="1" i="0" lang="en-US" sz="2400" u="none" cap="none" strike="noStrike">
                <a:solidFill>
                  <a:schemeClr val="dk1"/>
                </a:solidFill>
              </a:rPr>
              <a:t>, 2019</a:t>
            </a:r>
            <a:r>
              <a:rPr b="1" lang="en-US" sz="2400">
                <a:solidFill>
                  <a:schemeClr val="dk1"/>
                </a:solidFill>
              </a:rPr>
              <a:t>!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i="0" lang="en-US" sz="1800" u="none" cap="none" strike="noStrike">
                <a:solidFill>
                  <a:srgbClr val="000000"/>
                </a:solidFill>
              </a:rPr>
              <a:t> “But if you wait until the last minute, it only takes a minute!” </a:t>
            </a:r>
            <a:r>
              <a:rPr i="1" lang="en-US" sz="1800" u="none" cap="none" strike="noStrike">
                <a:solidFill>
                  <a:srgbClr val="000000"/>
                </a:solidFill>
              </a:rPr>
              <a:t>– </a:t>
            </a:r>
            <a:r>
              <a:rPr b="1" i="1" lang="en-US" sz="1800" u="none" cap="none" strike="noStrike">
                <a:solidFill>
                  <a:srgbClr val="000000"/>
                </a:solidFill>
              </a:rPr>
              <a:t>NOT!</a:t>
            </a:r>
            <a:endParaRPr b="1" i="1" sz="1800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800"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800"/>
              <a:buFont typeface="Arial"/>
              <a:buChar char="■"/>
            </a:pPr>
            <a:r>
              <a:rPr b="1" i="0" lang="en-US" sz="1800" u="none" cap="none" strike="noStrike">
                <a:solidFill>
                  <a:srgbClr val="000000"/>
                </a:solidFill>
              </a:rPr>
              <a:t> </a:t>
            </a:r>
            <a:r>
              <a:rPr i="0" lang="en-US" sz="1800" u="none" cap="none" strike="noStrike">
                <a:solidFill>
                  <a:srgbClr val="000000"/>
                </a:solidFill>
              </a:rPr>
              <a:t>Don’t waste your grace days on this assignment!</a:t>
            </a:r>
            <a:endParaRPr b="1" i="0" sz="1800" u="none" cap="none" strike="noStrike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Attack Lab</a:t>
            </a:r>
            <a:endParaRPr/>
          </a:p>
        </p:txBody>
      </p:sp>
      <p:sp>
        <p:nvSpPr>
          <p:cNvPr id="82" name="Google Shape;82;p4"/>
          <p:cNvSpPr txBox="1"/>
          <p:nvPr>
            <p:ph idx="1" type="body"/>
          </p:nvPr>
        </p:nvSpPr>
        <p:spPr>
          <a:xfrm>
            <a:off x="396875" y="1021550"/>
            <a:ext cx="90042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8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We’re letting you hijack programs by running buffer overflow attacks on them.</a:t>
            </a:r>
            <a:endParaRPr/>
          </a:p>
          <a:p>
            <a:pPr indent="-12700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en-US" sz="2000"/>
              <a:t> </a:t>
            </a:r>
            <a:r>
              <a:rPr lang="en-US" sz="2000"/>
              <a:t>Is that not justification enough?</a:t>
            </a:r>
            <a:endParaRPr sz="2000"/>
          </a:p>
          <a:p>
            <a:pPr indent="-9905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/>
          </a:p>
          <a:p>
            <a:pPr indent="-251458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Helps you understand stack discipline and stack frames</a:t>
            </a:r>
            <a:endParaRPr/>
          </a:p>
          <a:p>
            <a:pPr indent="-127000" lvl="1" marL="7429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■"/>
            </a:pPr>
            <a:r>
              <a:rPr lang="en-US" sz="2000"/>
              <a:t> Most difficult part of the midterm exam</a:t>
            </a:r>
            <a:endParaRPr sz="2000"/>
          </a:p>
          <a:p>
            <a:pPr indent="-9905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</a:pPr>
            <a:r>
              <a:t/>
            </a:r>
            <a:endParaRPr/>
          </a:p>
          <a:p>
            <a:pPr indent="-251459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■"/>
            </a:pPr>
            <a:r>
              <a:rPr lang="en-US"/>
              <a:t>Also let you defeat relatively secure programs with return oriented programming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0aa12dbf5_0_0"/>
          <p:cNvSpPr txBox="1"/>
          <p:nvPr>
            <p:ph type="title"/>
          </p:nvPr>
        </p:nvSpPr>
        <p:spPr>
          <a:xfrm>
            <a:off x="357017" y="326758"/>
            <a:ext cx="75921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Stack Overview</a:t>
            </a:r>
            <a:endParaRPr/>
          </a:p>
        </p:txBody>
      </p:sp>
      <p:sp>
        <p:nvSpPr>
          <p:cNvPr id="88" name="Google Shape;88;g60aa12dbf5_0_0"/>
          <p:cNvSpPr txBox="1"/>
          <p:nvPr>
            <p:ph idx="1" type="body"/>
          </p:nvPr>
        </p:nvSpPr>
        <p:spPr>
          <a:xfrm>
            <a:off x="396875" y="1021550"/>
            <a:ext cx="8647500" cy="37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say you have the following stack diagram. What happens when you call a function?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information always goes on the stack?</a:t>
            </a:r>
            <a:endParaRPr/>
          </a:p>
        </p:txBody>
      </p:sp>
      <p:sp>
        <p:nvSpPr>
          <p:cNvPr id="89" name="Google Shape;89;g60aa12dbf5_0_0"/>
          <p:cNvSpPr/>
          <p:nvPr/>
        </p:nvSpPr>
        <p:spPr>
          <a:xfrm>
            <a:off x="1764300" y="27271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90" name="Google Shape;90;g60aa12dbf5_0_0"/>
          <p:cNvSpPr/>
          <p:nvPr/>
        </p:nvSpPr>
        <p:spPr>
          <a:xfrm>
            <a:off x="1764300" y="30724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91" name="Google Shape;91;g60aa12dbf5_0_0"/>
          <p:cNvSpPr/>
          <p:nvPr/>
        </p:nvSpPr>
        <p:spPr>
          <a:xfrm>
            <a:off x="1764300" y="34177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92" name="Google Shape;92;g60aa12dbf5_0_0"/>
          <p:cNvSpPr/>
          <p:nvPr/>
        </p:nvSpPr>
        <p:spPr>
          <a:xfrm>
            <a:off x="1764300" y="37630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93" name="Google Shape;93;g60aa12dbf5_0_0"/>
          <p:cNvSpPr/>
          <p:nvPr/>
        </p:nvSpPr>
        <p:spPr>
          <a:xfrm>
            <a:off x="1764300" y="41083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94" name="Google Shape;94;g60aa12dbf5_0_0"/>
          <p:cNvSpPr/>
          <p:nvPr/>
        </p:nvSpPr>
        <p:spPr>
          <a:xfrm>
            <a:off x="1764300" y="4453600"/>
            <a:ext cx="1905000" cy="345300"/>
          </a:xfrm>
          <a:prstGeom prst="rect">
            <a:avLst/>
          </a:prstGeom>
          <a:solidFill>
            <a:srgbClr val="EFEFEF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cxnSp>
        <p:nvCxnSpPr>
          <p:cNvPr id="95" name="Google Shape;95;g60aa12dbf5_0_0"/>
          <p:cNvCxnSpPr/>
          <p:nvPr/>
        </p:nvCxnSpPr>
        <p:spPr>
          <a:xfrm rot="10800000">
            <a:off x="3795725" y="2738600"/>
            <a:ext cx="876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6" name="Google Shape;96;g60aa12dbf5_0_0"/>
          <p:cNvSpPr txBox="1"/>
          <p:nvPr/>
        </p:nvSpPr>
        <p:spPr>
          <a:xfrm>
            <a:off x="4671725" y="2500900"/>
            <a:ext cx="6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rsp</a:t>
            </a:r>
            <a:endParaRPr sz="1800"/>
          </a:p>
        </p:txBody>
      </p:sp>
      <p:cxnSp>
        <p:nvCxnSpPr>
          <p:cNvPr id="97" name="Google Shape;97;g60aa12dbf5_0_0"/>
          <p:cNvCxnSpPr/>
          <p:nvPr/>
        </p:nvCxnSpPr>
        <p:spPr>
          <a:xfrm rot="10800000">
            <a:off x="3800250" y="3083900"/>
            <a:ext cx="8760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8" name="Google Shape;98;g60aa12dbf5_0_0"/>
          <p:cNvSpPr txBox="1"/>
          <p:nvPr/>
        </p:nvSpPr>
        <p:spPr>
          <a:xfrm>
            <a:off x="4676250" y="2846200"/>
            <a:ext cx="6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rsp</a:t>
            </a:r>
            <a:endParaRPr sz="1800"/>
          </a:p>
        </p:txBody>
      </p:sp>
      <p:sp>
        <p:nvSpPr>
          <p:cNvPr id="99" name="Google Shape;99;g60aa12dbf5_0_0"/>
          <p:cNvSpPr/>
          <p:nvPr/>
        </p:nvSpPr>
        <p:spPr>
          <a:xfrm>
            <a:off x="1764300" y="2727100"/>
            <a:ext cx="1905000" cy="345300"/>
          </a:xfrm>
          <a:prstGeom prst="rect">
            <a:avLst/>
          </a:prstGeom>
          <a:solidFill>
            <a:srgbClr val="FFF2CC"/>
          </a:solidFill>
          <a:ln cap="flat" cmpd="sng" w="254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lang="en-US" sz="1800">
                <a:latin typeface="Courier"/>
                <a:ea typeface="Courier"/>
                <a:cs typeface="Courier"/>
                <a:sym typeface="Courier"/>
              </a:rPr>
              <a:t>   ret addr</a:t>
            </a:r>
            <a:endParaRPr b="1" i="0" sz="1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150893fcf_0_0"/>
          <p:cNvSpPr txBox="1"/>
          <p:nvPr>
            <p:ph type="title"/>
          </p:nvPr>
        </p:nvSpPr>
        <p:spPr>
          <a:xfrm>
            <a:off x="357017" y="326758"/>
            <a:ext cx="75921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Attack Lab Activities</a:t>
            </a:r>
            <a:endParaRPr b="1"/>
          </a:p>
        </p:txBody>
      </p:sp>
      <p:sp>
        <p:nvSpPr>
          <p:cNvPr id="105" name="Google Shape;105;g6150893fcf_0_0"/>
          <p:cNvSpPr txBox="1"/>
          <p:nvPr/>
        </p:nvSpPr>
        <p:spPr>
          <a:xfrm>
            <a:off x="291925" y="1357000"/>
            <a:ext cx="8246100" cy="14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</a:rPr>
              <a:t>Don’t be afraid if these concepts are unfamiliar! You will be learning them this week in lecture.</a:t>
            </a:r>
            <a:endParaRPr b="1"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Attack Lab Activities</a:t>
            </a:r>
            <a:endParaRPr b="1"/>
          </a:p>
        </p:txBody>
      </p:sp>
      <p:sp>
        <p:nvSpPr>
          <p:cNvPr id="111" name="Google Shape;111;p5"/>
          <p:cNvSpPr txBox="1"/>
          <p:nvPr/>
        </p:nvSpPr>
        <p:spPr>
          <a:xfrm>
            <a:off x="314921" y="1154789"/>
            <a:ext cx="8829080" cy="38123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Three activities</a:t>
            </a:r>
            <a:endParaRPr/>
          </a:p>
          <a:p>
            <a:pPr indent="-1460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000"/>
              <a:buChar char="■"/>
            </a:pPr>
            <a:r>
              <a:rPr i="0" lang="en-US" sz="2000" u="none" cap="none" strike="noStrike">
                <a:solidFill>
                  <a:srgbClr val="000000"/>
                </a:solidFill>
              </a:rPr>
              <a:t> Each relies on a specially crafted assembly sequence to purposefully overwrite the stack</a:t>
            </a:r>
            <a:endParaRPr/>
          </a:p>
          <a:p>
            <a:pPr indent="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rgbClr val="000000"/>
              </a:solidFill>
            </a:endParaRPr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Activity 1 – Overwrites the return addresses</a:t>
            </a:r>
            <a:endParaRPr/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Activity 2 – Writes an assembly sequence onto the stack</a:t>
            </a:r>
            <a:endParaRPr/>
          </a:p>
          <a:p>
            <a:pPr indent="-251459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Activity 3 – Uses byte sequences in libc as the instructions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Attack Lab Activities</a:t>
            </a:r>
            <a:endParaRPr b="1"/>
          </a:p>
        </p:txBody>
      </p:sp>
      <p:sp>
        <p:nvSpPr>
          <p:cNvPr id="117" name="Google Shape;117;p6"/>
          <p:cNvSpPr txBox="1"/>
          <p:nvPr/>
        </p:nvSpPr>
        <p:spPr>
          <a:xfrm>
            <a:off x="0" y="1154800"/>
            <a:ext cx="9405300" cy="31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51459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One student needs a laptop</a:t>
            </a:r>
            <a:endParaRPr/>
          </a:p>
          <a:p>
            <a:pPr indent="-251459" lvl="0" marL="3429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Char char="■"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Login to a shark machine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 </a:t>
            </a:r>
            <a:r>
              <a:rPr i="0" lang="en-US" sz="2400" u="none" cap="none" strike="noStrike">
                <a:solidFill>
                  <a:schemeClr val="dk1"/>
                </a:solidFill>
              </a:rPr>
              <a:t>$ wget</a:t>
            </a:r>
            <a:r>
              <a:rPr lang="en-US" sz="2400">
                <a:solidFill>
                  <a:schemeClr val="dk1"/>
                </a:solidFill>
              </a:rPr>
              <a:t> </a:t>
            </a:r>
            <a:r>
              <a:rPr i="0" lang="en-US" sz="2400" u="sng" cap="none" strike="noStrike">
                <a:solidFill>
                  <a:schemeClr val="dk1"/>
                </a:solidFill>
                <a:hlinkClick r:id="rId3"/>
              </a:rPr>
              <a:t>http://www.cs.cmu.edu/~213/activities/</a:t>
            </a:r>
            <a:r>
              <a:rPr lang="en-US" sz="2400" u="sng">
                <a:solidFill>
                  <a:schemeClr val="dk1"/>
                </a:solidFill>
                <a:hlinkClick r:id="rId4"/>
              </a:rPr>
              <a:t>attacklab_activity</a:t>
            </a:r>
            <a:r>
              <a:rPr i="0" lang="en-US" sz="2400" u="sng" cap="none" strike="noStrike">
                <a:solidFill>
                  <a:schemeClr val="dk1"/>
                </a:solidFill>
                <a:hlinkClick r:id="rId5"/>
              </a:rPr>
              <a:t>.tar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</a:rPr>
              <a:t> $ tar xvf </a:t>
            </a:r>
            <a:r>
              <a:rPr lang="en-US" sz="2400">
                <a:solidFill>
                  <a:schemeClr val="dk1"/>
                </a:solidFill>
              </a:rPr>
              <a:t>attacklab_activity</a:t>
            </a:r>
            <a:r>
              <a:rPr i="0" lang="en-US" sz="2400" u="none" cap="none" strike="noStrike">
                <a:solidFill>
                  <a:schemeClr val="dk1"/>
                </a:solidFill>
              </a:rPr>
              <a:t>.tar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</a:rPr>
              <a:t> $ cd </a:t>
            </a:r>
            <a:r>
              <a:rPr lang="en-US" sz="2400">
                <a:solidFill>
                  <a:schemeClr val="dk1"/>
                </a:solidFill>
              </a:rPr>
              <a:t>attacklab_activity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</a:rPr>
              <a:t> $ make	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i="0" lang="en-US" sz="2400" u="none" cap="none" strike="noStrike">
                <a:solidFill>
                  <a:schemeClr val="dk1"/>
                </a:solidFill>
              </a:rPr>
              <a:t> $ gdb act1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i="0" sz="2400" u="none" cap="none" strike="noStrike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119062" lvl="0" marL="1190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 Rounded"/>
              <a:buNone/>
            </a:pPr>
            <a:r>
              <a:rPr b="1" lang="en-US"/>
              <a:t>Activity 1</a:t>
            </a:r>
            <a:endParaRPr b="1"/>
          </a:p>
        </p:txBody>
      </p:sp>
      <p:sp>
        <p:nvSpPr>
          <p:cNvPr id="123" name="Google Shape;123;p7"/>
          <p:cNvSpPr txBox="1"/>
          <p:nvPr/>
        </p:nvSpPr>
        <p:spPr>
          <a:xfrm>
            <a:off x="357017" y="1102749"/>
            <a:ext cx="8786983" cy="314469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break clobber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run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x $rsp</a:t>
            </a:r>
            <a:endParaRPr b="1"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</a:rPr>
              <a:t>(gdb) backtrace</a:t>
            </a:r>
            <a:endParaRPr b="1" i="0" sz="240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</a:rPr>
              <a:t>Q. Does the value at the top of the stack match any frame?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Jerry Ding</dc:creator>
</cp:coreProperties>
</file>