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y="6858000" cx="9144000"/>
  <p:notesSz cx="6985000" cy="9283700"/>
  <p:embeddedFontLst>
    <p:embeddedFont>
      <p:font typeface="Arial Narrow"/>
      <p:regular r:id="rId29"/>
      <p:bold r:id="rId30"/>
      <p:italic r:id="rId31"/>
      <p:boldItalic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F5E91D92-D457-4D6B-9A8E-D73A8CAE0BEE}">
  <a:tblStyle styleId="{F5E91D92-D457-4D6B-9A8E-D73A8CAE0B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0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ArialNarrow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ArialNarrow-italic.fntdata"/><Relationship Id="rId30" Type="http://schemas.openxmlformats.org/officeDocument/2006/relationships/font" Target="fonts/ArialNarrow-bold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32" Type="http://schemas.openxmlformats.org/officeDocument/2006/relationships/font" Target="fonts/ArialNarrow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35896" y="0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1-4 are all part of the ABI, only 2 and 4 are calling convention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application binary interface </a:t>
            </a:r>
            <a:endParaRPr/>
          </a:p>
        </p:txBody>
      </p:sp>
      <p:sp>
        <p:nvSpPr>
          <p:cNvPr id="129" name="Google Shape;129;p9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0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2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supposed to push rbx before overwriting it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get students to draw out registers+stack at each step</a:t>
            </a:r>
            <a:endParaRPr/>
          </a:p>
        </p:txBody>
      </p:sp>
      <p:sp>
        <p:nvSpPr>
          <p:cNvPr id="183" name="Google Shape;183;p13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4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4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5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5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6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the big constant is “Hi 15213”</a:t>
            </a:r>
            <a:endParaRPr/>
          </a:p>
        </p:txBody>
      </p:sp>
      <p:sp>
        <p:nvSpPr>
          <p:cNvPr id="206" name="Google Shape;206;p16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622a3a0843_0_13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622a3a0843_0_13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g622a3a0843_0_13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62f0e6e791_1_6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62f0e6e791_1_6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g62f0e6e791_1_6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2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622a3a0843_0_0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622a3a0843_0_0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Each element of the struct has to be aligned on a boundary of its size + the entire struct is aligned on a boundary of the size of its largest element</a:t>
            </a:r>
            <a:endParaRPr/>
          </a:p>
        </p:txBody>
      </p:sp>
      <p:sp>
        <p:nvSpPr>
          <p:cNvPr id="248" name="Google Shape;248;g622a3a0843_0_0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622a3a0843_0_7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622a3a0843_0_7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622a3a0843_0_7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62f0e6e791_2_5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62f0e6e791_2_5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Nested structs must be aligned to the size of the largest element</a:t>
            </a:r>
            <a:endParaRPr/>
          </a:p>
        </p:txBody>
      </p:sp>
      <p:sp>
        <p:nvSpPr>
          <p:cNvPr id="263" name="Google Shape;263;g62f0e6e791_2_5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2f0e6e791_1_0:notes"/>
          <p:cNvSpPr/>
          <p:nvPr>
            <p:ph idx="2" type="sldImg"/>
          </p:nvPr>
        </p:nvSpPr>
        <p:spPr>
          <a:xfrm>
            <a:off x="1138238" y="663575"/>
            <a:ext cx="4721100" cy="35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2f0e6e791_1_0:notes"/>
          <p:cNvSpPr txBox="1"/>
          <p:nvPr>
            <p:ph idx="1" type="body"/>
          </p:nvPr>
        </p:nvSpPr>
        <p:spPr>
          <a:xfrm>
            <a:off x="947530" y="4427398"/>
            <a:ext cx="5102100" cy="4132200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62f0e6e791_1_0:notes"/>
          <p:cNvSpPr txBox="1"/>
          <p:nvPr>
            <p:ph idx="12" type="sldNum"/>
          </p:nvPr>
        </p:nvSpPr>
        <p:spPr>
          <a:xfrm>
            <a:off x="3935896" y="8854795"/>
            <a:ext cx="3061200" cy="442800"/>
          </a:xfrm>
          <a:prstGeom prst="rect">
            <a:avLst/>
          </a:prstGeom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3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OBJECTIVE: RSP points to the newest value on the stack</a:t>
            </a:r>
            <a:endParaRPr/>
          </a:p>
        </p:txBody>
      </p:sp>
      <p:sp>
        <p:nvSpPr>
          <p:cNvPr id="91" name="Google Shape;91;p4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7" name="Google Shape;97;p5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OBJECTIVE: RSP points to the newest value on the stack</a:t>
            </a:r>
            <a:endParaRPr/>
          </a:p>
        </p:txBody>
      </p:sp>
      <p:sp>
        <p:nvSpPr>
          <p:cNvPr id="98" name="Google Shape;98;p5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OBJECTIVE: popping a value does not remove it from the stack</a:t>
            </a:r>
            <a:endParaRPr/>
          </a:p>
        </p:txBody>
      </p:sp>
      <p:sp>
        <p:nvSpPr>
          <p:cNvPr id="107" name="Google Shape;107;p6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OBJECTIVE: popping a value does not remove it from the stack</a:t>
            </a:r>
            <a:endParaRPr/>
          </a:p>
        </p:txBody>
      </p:sp>
      <p:sp>
        <p:nvSpPr>
          <p:cNvPr id="114" name="Google Shape;114;p7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38238" y="663575"/>
            <a:ext cx="4721225" cy="35417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1" name="Google Shape;121;p8:notes"/>
          <p:cNvSpPr txBox="1"/>
          <p:nvPr>
            <p:ph idx="1" type="body"/>
          </p:nvPr>
        </p:nvSpPr>
        <p:spPr>
          <a:xfrm>
            <a:off x="947530" y="4427398"/>
            <a:ext cx="5102087" cy="4132238"/>
          </a:xfrm>
          <a:prstGeom prst="rect">
            <a:avLst/>
          </a:prstGeom>
          <a:noFill/>
          <a:ln>
            <a:noFill/>
          </a:ln>
        </p:spPr>
        <p:txBody>
          <a:bodyPr anchorCtr="0" anchor="t" bIns="44025" lIns="88075" spcFirstLastPara="1" rIns="88075" wrap="square" tIns="44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1-4 are all part of the ABI, only 2 and 4 are calling convention</a:t>
            </a:r>
            <a:endParaRPr/>
          </a:p>
        </p:txBody>
      </p:sp>
      <p:sp>
        <p:nvSpPr>
          <p:cNvPr id="122" name="Google Shape;122;p8:notes"/>
          <p:cNvSpPr txBox="1"/>
          <p:nvPr>
            <p:ph idx="12" type="sldNum"/>
          </p:nvPr>
        </p:nvSpPr>
        <p:spPr>
          <a:xfrm>
            <a:off x="3935896" y="8854795"/>
            <a:ext cx="3061252" cy="442740"/>
          </a:xfrm>
          <a:prstGeom prst="rect">
            <a:avLst/>
          </a:prstGeom>
          <a:noFill/>
          <a:ln>
            <a:noFill/>
          </a:ln>
        </p:spPr>
        <p:txBody>
          <a:bodyPr anchorCtr="0" anchor="b" bIns="44025" lIns="88075" spcFirstLastPara="1" rIns="88075" wrap="square" tIns="44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SzPts val="1200"/>
              <a:buNone/>
              <a:defRPr b="0" sz="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200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" type="body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, and 2 Content" type="objAndTwoObj">
  <p:cSld name="OBJECT_AND_TWO_OBJECT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2" type="body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3" type="body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2" type="body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200"/>
              <a:buNone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98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algn="l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algn="l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3" name="Google Shape;33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4" name="Google Shape;34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spcBef>
                <a:spcPts val="640"/>
              </a:spcBef>
              <a:spcAft>
                <a:spcPts val="0"/>
              </a:spcAft>
              <a:buSzPts val="1920"/>
              <a:buChar char="⬛"/>
              <a:defRPr sz="3200">
                <a:latin typeface="Calibri"/>
                <a:ea typeface="Calibri"/>
                <a:cs typeface="Calibri"/>
                <a:sym typeface="Calibri"/>
              </a:defRPr>
            </a:lvl1pPr>
            <a:lvl2pPr indent="-424180" lvl="1" marL="914400" algn="l">
              <a:spcBef>
                <a:spcPts val="560"/>
              </a:spcBef>
              <a:spcAft>
                <a:spcPts val="0"/>
              </a:spcAft>
              <a:buSzPts val="3080"/>
              <a:buChar char="▪"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indent="-350519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b="1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Google Shape;13;p1"/>
          <p:cNvSpPr txBox="1"/>
          <p:nvPr/>
        </p:nvSpPr>
        <p:spPr>
          <a:xfrm>
            <a:off x="7897813" y="-26988"/>
            <a:ext cx="1309687" cy="277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" name="Google Shape;15;p1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</a:t>
            </a:r>
            <a:r>
              <a:rPr b="0" i="0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O’Hallaron, Computer Systems: A Programmer’s Perspective, Third Edition</a:t>
            </a:r>
            <a:endParaRPr b="0" i="0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685800" y="1295400"/>
            <a:ext cx="77724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Recitation 8: Midterm Review</a:t>
            </a:r>
            <a:br>
              <a:rPr lang="en-US"/>
            </a:br>
            <a:br>
              <a:rPr lang="en-US"/>
            </a:br>
            <a:r>
              <a:rPr b="0" lang="en-US" sz="2000"/>
              <a:t>15-213: Introduction to Computer Systems</a:t>
            </a:r>
            <a:br>
              <a:rPr b="0" lang="en-US"/>
            </a:br>
            <a:r>
              <a:rPr b="0" lang="en-US" sz="2000"/>
              <a:t>Oct 14, 2019</a:t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685800" y="3886200"/>
            <a:ext cx="7678738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b="1" lang="en-US"/>
              <a:t>Instructor:</a:t>
            </a:r>
            <a:r>
              <a:rPr lang="en-US"/>
              <a:t> </a:t>
            </a:r>
            <a:endParaRPr/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Your TA(s)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80276" y="3923862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x86-64 Calling Convention</a:t>
            </a:r>
            <a:endParaRPr/>
          </a:p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What does the calling convention govern?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How large each type is.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How to pass arguments to a function.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The alignment of fields in a struct.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When registers can be used by a function.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5) Whether a function can call itself.</a:t>
            </a:r>
            <a:endParaRPr/>
          </a:p>
        </p:txBody>
      </p:sp>
      <p:sp>
        <p:nvSpPr>
          <p:cNvPr id="133" name="Google Shape;133;p24"/>
          <p:cNvSpPr/>
          <p:nvPr/>
        </p:nvSpPr>
        <p:spPr>
          <a:xfrm>
            <a:off x="1322832" y="2255706"/>
            <a:ext cx="5248656" cy="433011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Google Shape;134;p24"/>
          <p:cNvSpPr/>
          <p:nvPr/>
        </p:nvSpPr>
        <p:spPr>
          <a:xfrm>
            <a:off x="1322832" y="3149337"/>
            <a:ext cx="5785104" cy="433011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Register Usage</a:t>
            </a:r>
            <a:endParaRPr/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357018" y="1197678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The calling convention gives meaning to every register,</a:t>
            </a:r>
            <a:br>
              <a:rPr lang="en-US"/>
            </a:br>
            <a:r>
              <a:rPr lang="en-US"/>
              <a:t>describe the following 9 registers: </a:t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762000" y="4471872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%rdi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42" name="Google Shape;142;p25"/>
          <p:cNvSpPr/>
          <p:nvPr/>
        </p:nvSpPr>
        <p:spPr>
          <a:xfrm>
            <a:off x="762000" y="4094367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%rsi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43" name="Google Shape;143;p25"/>
          <p:cNvSpPr/>
          <p:nvPr/>
        </p:nvSpPr>
        <p:spPr>
          <a:xfrm>
            <a:off x="762000" y="3713367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762000" y="3332367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%rcx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45" name="Google Shape;145;p25"/>
          <p:cNvSpPr/>
          <p:nvPr/>
        </p:nvSpPr>
        <p:spPr>
          <a:xfrm>
            <a:off x="762000" y="4852840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%r8</a:t>
            </a:r>
            <a:endParaRPr/>
          </a:p>
        </p:txBody>
      </p:sp>
      <p:sp>
        <p:nvSpPr>
          <p:cNvPr id="146" name="Google Shape;146;p25"/>
          <p:cNvSpPr/>
          <p:nvPr/>
        </p:nvSpPr>
        <p:spPr>
          <a:xfrm>
            <a:off x="762000" y="5230313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%r9</a:t>
            </a:r>
            <a:endParaRPr/>
          </a:p>
        </p:txBody>
      </p:sp>
      <p:sp>
        <p:nvSpPr>
          <p:cNvPr id="147" name="Google Shape;147;p25"/>
          <p:cNvSpPr/>
          <p:nvPr/>
        </p:nvSpPr>
        <p:spPr>
          <a:xfrm>
            <a:off x="762000" y="2563313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%rax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48" name="Google Shape;148;p25"/>
          <p:cNvSpPr/>
          <p:nvPr/>
        </p:nvSpPr>
        <p:spPr>
          <a:xfrm>
            <a:off x="762000" y="2947840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49" name="Google Shape;149;p25"/>
          <p:cNvSpPr/>
          <p:nvPr/>
        </p:nvSpPr>
        <p:spPr>
          <a:xfrm>
            <a:off x="762000" y="5607754"/>
            <a:ext cx="1346200" cy="381000"/>
          </a:xfrm>
          <a:prstGeom prst="rect">
            <a:avLst/>
          </a:prstGeom>
          <a:solidFill>
            <a:srgbClr val="D5F1CF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%rbp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50" name="Google Shape;150;p25"/>
          <p:cNvSpPr/>
          <p:nvPr/>
        </p:nvSpPr>
        <p:spPr>
          <a:xfrm>
            <a:off x="5620623" y="2779393"/>
            <a:ext cx="3196205" cy="381000"/>
          </a:xfrm>
          <a:prstGeom prst="rect">
            <a:avLst/>
          </a:prstGeom>
          <a:solidFill>
            <a:srgbClr val="D5D5F4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Function Argument</a:t>
            </a:r>
            <a:endParaRPr/>
          </a:p>
        </p:txBody>
      </p:sp>
      <p:sp>
        <p:nvSpPr>
          <p:cNvPr id="151" name="Google Shape;151;p25"/>
          <p:cNvSpPr/>
          <p:nvPr/>
        </p:nvSpPr>
        <p:spPr>
          <a:xfrm>
            <a:off x="5620622" y="3683703"/>
            <a:ext cx="3196205" cy="381000"/>
          </a:xfrm>
          <a:prstGeom prst="rect">
            <a:avLst/>
          </a:prstGeom>
          <a:solidFill>
            <a:srgbClr val="D5D5F4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Return Value</a:t>
            </a:r>
            <a:endParaRPr/>
          </a:p>
        </p:txBody>
      </p:sp>
      <p:sp>
        <p:nvSpPr>
          <p:cNvPr id="152" name="Google Shape;152;p25"/>
          <p:cNvSpPr/>
          <p:nvPr/>
        </p:nvSpPr>
        <p:spPr>
          <a:xfrm>
            <a:off x="5620623" y="4577065"/>
            <a:ext cx="3196205" cy="381000"/>
          </a:xfrm>
          <a:prstGeom prst="rect">
            <a:avLst/>
          </a:prstGeom>
          <a:solidFill>
            <a:srgbClr val="D5D5F4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Callee Save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Register Usage</a:t>
            </a:r>
            <a:endParaRPr/>
          </a:p>
        </p:txBody>
      </p:sp>
      <p:sp>
        <p:nvSpPr>
          <p:cNvPr id="158" name="Google Shape;158;p26"/>
          <p:cNvSpPr txBox="1"/>
          <p:nvPr>
            <p:ph idx="1" type="body"/>
          </p:nvPr>
        </p:nvSpPr>
        <p:spPr>
          <a:xfrm>
            <a:off x="357018" y="1197678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The calling convention gives meaning to every register,</a:t>
            </a:r>
            <a:br>
              <a:rPr lang="en-US"/>
            </a:br>
            <a:r>
              <a:rPr lang="en-US"/>
              <a:t>describe the following 9 registers: </a:t>
            </a:r>
            <a:endParaRPr/>
          </a:p>
        </p:txBody>
      </p:sp>
      <p:sp>
        <p:nvSpPr>
          <p:cNvPr id="159" name="Google Shape;159;p26"/>
          <p:cNvSpPr/>
          <p:nvPr/>
        </p:nvSpPr>
        <p:spPr>
          <a:xfrm>
            <a:off x="762000" y="4471872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%rdi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0" name="Google Shape;160;p26"/>
          <p:cNvSpPr/>
          <p:nvPr/>
        </p:nvSpPr>
        <p:spPr>
          <a:xfrm>
            <a:off x="762000" y="4094367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%rsi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1" name="Google Shape;161;p26"/>
          <p:cNvSpPr/>
          <p:nvPr/>
        </p:nvSpPr>
        <p:spPr>
          <a:xfrm>
            <a:off x="762000" y="3713367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%rdx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2" name="Google Shape;162;p26"/>
          <p:cNvSpPr/>
          <p:nvPr/>
        </p:nvSpPr>
        <p:spPr>
          <a:xfrm>
            <a:off x="762000" y="3332367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%rcx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3" name="Google Shape;163;p26"/>
          <p:cNvSpPr/>
          <p:nvPr/>
        </p:nvSpPr>
        <p:spPr>
          <a:xfrm>
            <a:off x="762000" y="4852840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%r8</a:t>
            </a:r>
            <a:endParaRPr/>
          </a:p>
        </p:txBody>
      </p:sp>
      <p:sp>
        <p:nvSpPr>
          <p:cNvPr id="164" name="Google Shape;164;p26"/>
          <p:cNvSpPr/>
          <p:nvPr/>
        </p:nvSpPr>
        <p:spPr>
          <a:xfrm>
            <a:off x="762000" y="5230313"/>
            <a:ext cx="1346200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%r9</a:t>
            </a:r>
            <a:endParaRPr/>
          </a:p>
        </p:txBody>
      </p:sp>
      <p:sp>
        <p:nvSpPr>
          <p:cNvPr id="165" name="Google Shape;165;p26"/>
          <p:cNvSpPr/>
          <p:nvPr/>
        </p:nvSpPr>
        <p:spPr>
          <a:xfrm>
            <a:off x="762000" y="2563313"/>
            <a:ext cx="1346200" cy="381000"/>
          </a:xfrm>
          <a:prstGeom prst="rect">
            <a:avLst/>
          </a:prstGeom>
          <a:solidFill>
            <a:srgbClr val="FF00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%rax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6" name="Google Shape;166;p26"/>
          <p:cNvSpPr/>
          <p:nvPr/>
        </p:nvSpPr>
        <p:spPr>
          <a:xfrm>
            <a:off x="762000" y="2947840"/>
            <a:ext cx="1346200" cy="381000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%rbx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7" name="Google Shape;167;p26"/>
          <p:cNvSpPr/>
          <p:nvPr/>
        </p:nvSpPr>
        <p:spPr>
          <a:xfrm>
            <a:off x="762000" y="5607754"/>
            <a:ext cx="1346200" cy="381000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%rbp</a:t>
            </a:r>
            <a:endParaRPr b="1" sz="18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68" name="Google Shape;168;p26"/>
          <p:cNvSpPr/>
          <p:nvPr/>
        </p:nvSpPr>
        <p:spPr>
          <a:xfrm>
            <a:off x="5620623" y="2779393"/>
            <a:ext cx="3196205" cy="381000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Function Argument</a:t>
            </a:r>
            <a:endParaRPr/>
          </a:p>
        </p:txBody>
      </p:sp>
      <p:sp>
        <p:nvSpPr>
          <p:cNvPr id="169" name="Google Shape;169;p26"/>
          <p:cNvSpPr/>
          <p:nvPr/>
        </p:nvSpPr>
        <p:spPr>
          <a:xfrm>
            <a:off x="5620622" y="3683703"/>
            <a:ext cx="3196205" cy="381000"/>
          </a:xfrm>
          <a:prstGeom prst="rect">
            <a:avLst/>
          </a:prstGeom>
          <a:solidFill>
            <a:srgbClr val="FF000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Return Value</a:t>
            </a:r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5620623" y="4577065"/>
            <a:ext cx="3196205" cy="381000"/>
          </a:xfrm>
          <a:prstGeom prst="rect">
            <a:avLst/>
          </a:prstGeom>
          <a:solidFill>
            <a:srgbClr val="00B0F0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Callee Save</a:t>
            </a:r>
            <a:endParaRPr/>
          </a:p>
        </p:txBody>
      </p:sp>
      <p:cxnSp>
        <p:nvCxnSpPr>
          <p:cNvPr id="171" name="Google Shape;171;p26"/>
          <p:cNvCxnSpPr>
            <a:stCxn id="165" idx="3"/>
            <a:endCxn id="169" idx="1"/>
          </p:cNvCxnSpPr>
          <p:nvPr/>
        </p:nvCxnSpPr>
        <p:spPr>
          <a:xfrm>
            <a:off x="2108200" y="2753813"/>
            <a:ext cx="3512400" cy="11205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72" name="Google Shape;172;p26"/>
          <p:cNvCxnSpPr>
            <a:stCxn id="166" idx="3"/>
            <a:endCxn id="170" idx="1"/>
          </p:cNvCxnSpPr>
          <p:nvPr/>
        </p:nvCxnSpPr>
        <p:spPr>
          <a:xfrm>
            <a:off x="2108200" y="3138340"/>
            <a:ext cx="3512400" cy="16293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73" name="Google Shape;173;p26"/>
          <p:cNvCxnSpPr>
            <a:stCxn id="167" idx="3"/>
            <a:endCxn id="170" idx="1"/>
          </p:cNvCxnSpPr>
          <p:nvPr/>
        </p:nvCxnSpPr>
        <p:spPr>
          <a:xfrm flipH="1" rot="10800000">
            <a:off x="2108200" y="4767454"/>
            <a:ext cx="3512400" cy="10308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74" name="Google Shape;174;p26"/>
          <p:cNvSpPr txBox="1"/>
          <p:nvPr/>
        </p:nvSpPr>
        <p:spPr>
          <a:xfrm>
            <a:off x="2108200" y="3430924"/>
            <a:ext cx="335559" cy="21390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Register Usage</a:t>
            </a:r>
            <a:endParaRPr/>
          </a:p>
        </p:txBody>
      </p:sp>
      <p:sp>
        <p:nvSpPr>
          <p:cNvPr id="180" name="Google Shape;180;p2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Which line is the first violation of the calling convention?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$0x15213,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push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0x10(%rsp), %rcx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%rbx,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pop %rdx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push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pop %rbx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%rcx, %rbx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Register Usage</a:t>
            </a:r>
            <a:endParaRPr/>
          </a:p>
        </p:txBody>
      </p:sp>
      <p:sp>
        <p:nvSpPr>
          <p:cNvPr id="186" name="Google Shape;186;p2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Which line is the first violation of the calling convention?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$0x15213,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push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0x10(%rsp), %rcx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%rbx,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pop %rdx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push %rax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pop %rbx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mov %rcx, %rbx</a:t>
            </a:r>
            <a:endParaRPr/>
          </a:p>
        </p:txBody>
      </p:sp>
      <p:sp>
        <p:nvSpPr>
          <p:cNvPr id="187" name="Google Shape;187;p28"/>
          <p:cNvSpPr/>
          <p:nvPr/>
        </p:nvSpPr>
        <p:spPr>
          <a:xfrm>
            <a:off x="735435" y="5199776"/>
            <a:ext cx="2734800" cy="5370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8" name="Google Shape;188;p28"/>
          <p:cNvSpPr txBox="1"/>
          <p:nvPr/>
        </p:nvSpPr>
        <p:spPr>
          <a:xfrm>
            <a:off x="5192785" y="5276675"/>
            <a:ext cx="323845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Until this point, the callee has</a:t>
            </a:r>
            <a:b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preserved the callee-save value.</a:t>
            </a:r>
            <a:endParaRPr/>
          </a:p>
        </p:txBody>
      </p:sp>
      <p:cxnSp>
        <p:nvCxnSpPr>
          <p:cNvPr id="189" name="Google Shape;189;p28"/>
          <p:cNvCxnSpPr/>
          <p:nvPr/>
        </p:nvCxnSpPr>
        <p:spPr>
          <a:xfrm rot="10800000">
            <a:off x="3816306" y="5477312"/>
            <a:ext cx="1132500" cy="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9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Sometimes arguments are implicit</a:t>
            </a:r>
            <a:endParaRPr/>
          </a:p>
        </p:txBody>
      </p:sp>
      <p:sp>
        <p:nvSpPr>
          <p:cNvPr id="195" name="Google Shape;195;p29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How many arguments does “rsr” take?  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How many registers are changed before the function call?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(Note, %sil is the low 8 bits of %rsi)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0x0400596 &lt;+0&gt;:     cmp    %sil,(%rdi,%rdx,1)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0x040059a &lt;+4&gt;:     je     0x4005ae &lt;rsr+24&gt;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0x040059c &lt;+6&gt;:     sub    $0x8,%rsp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0x04005a0 &lt;+10&gt;:    sub    $0x1,%rdx     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0x04005a4 &lt;+14&gt;:    callq  0x400596 &lt;rsr&gt;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0x04005a9 &lt;+19&gt;:    add    $0x8,%rsp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0x04005ad &lt;+23&gt;:    retq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0x04005ae &lt;+24&gt;:    mov    %edx,%eax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rPr lang="en-US" sz="2000">
                <a:latin typeface="Courier New"/>
                <a:ea typeface="Courier New"/>
                <a:cs typeface="Courier New"/>
                <a:sym typeface="Courier New"/>
              </a:rPr>
              <a:t>   0x04005b0 &lt;+26&gt;:    retq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0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Arguments can already be “correct”</a:t>
            </a:r>
            <a:endParaRPr/>
          </a:p>
        </p:txBody>
      </p:sp>
      <p:sp>
        <p:nvSpPr>
          <p:cNvPr id="201" name="Google Shape;201;p30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rsr does not modify s and t, so the arguments in those registers are always correct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int rsr(char* s, char t, size_t pos)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if (s[pos] == t) return pos;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return rsr(s, t, pos - 1);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cxnSp>
        <p:nvCxnSpPr>
          <p:cNvPr id="202" name="Google Shape;202;p30"/>
          <p:cNvCxnSpPr/>
          <p:nvPr/>
        </p:nvCxnSpPr>
        <p:spPr>
          <a:xfrm flipH="1">
            <a:off x="3004938" y="2571932"/>
            <a:ext cx="134100" cy="998400"/>
          </a:xfrm>
          <a:prstGeom prst="straightConnector1">
            <a:avLst/>
          </a:prstGeom>
          <a:noFill/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03" name="Google Shape;203;p30"/>
          <p:cNvCxnSpPr/>
          <p:nvPr/>
        </p:nvCxnSpPr>
        <p:spPr>
          <a:xfrm flipH="1">
            <a:off x="3541554" y="2483142"/>
            <a:ext cx="803433" cy="1175857"/>
          </a:xfrm>
          <a:prstGeom prst="straightConnector1">
            <a:avLst/>
          </a:prstGeom>
          <a:noFill/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Recursive calls</a:t>
            </a:r>
            <a:endParaRPr/>
          </a:p>
        </p:txBody>
      </p:sp>
      <p:sp>
        <p:nvSpPr>
          <p:cNvPr id="209" name="Google Shape;209;p3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Describe the stack after doThis(4) returns.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void doThis(int count)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char buf[8];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strncpy(buf, “Hi 15213”, sizeof(buf));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    if (count &gt; 0) doThis(count – 1);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push %rbx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sub $0x10, %rsp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mov    %edi,%ebx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movabs $0x3331323531206948,%rax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mov    %rax,(%rsp)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endParaRPr sz="2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2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Recursive Calls</a:t>
            </a:r>
            <a:endParaRPr/>
          </a:p>
        </p:txBody>
      </p:sp>
      <p:grpSp>
        <p:nvGrpSpPr>
          <p:cNvPr id="216" name="Google Shape;216;p32"/>
          <p:cNvGrpSpPr/>
          <p:nvPr/>
        </p:nvGrpSpPr>
        <p:grpSpPr>
          <a:xfrm>
            <a:off x="3776188" y="1058059"/>
            <a:ext cx="1665488" cy="1348431"/>
            <a:chOff x="6196925" y="4336275"/>
            <a:chExt cx="2069700" cy="1470000"/>
          </a:xfrm>
        </p:grpSpPr>
        <p:sp>
          <p:nvSpPr>
            <p:cNvPr id="217" name="Google Shape;217;p32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saved rbx</a:t>
              </a:r>
              <a:endParaRPr/>
            </a:p>
          </p:txBody>
        </p:sp>
        <p:sp>
          <p:nvSpPr>
            <p:cNvPr id="218" name="Google Shape;218;p32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ret addr (main)</a:t>
              </a:r>
              <a:endParaRPr/>
            </a:p>
          </p:txBody>
        </p:sp>
        <p:sp>
          <p:nvSpPr>
            <p:cNvPr id="219" name="Google Shape;219;p32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32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“Hi 15213”</a:t>
              </a:r>
              <a:endParaRPr/>
            </a:p>
          </p:txBody>
        </p:sp>
      </p:grpSp>
      <p:cxnSp>
        <p:nvCxnSpPr>
          <p:cNvPr id="221" name="Google Shape;221;p32"/>
          <p:cNvCxnSpPr/>
          <p:nvPr/>
        </p:nvCxnSpPr>
        <p:spPr>
          <a:xfrm flipH="1">
            <a:off x="3763925" y="784925"/>
            <a:ext cx="12300" cy="597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22" name="Google Shape;222;p32"/>
          <p:cNvGrpSpPr/>
          <p:nvPr/>
        </p:nvGrpSpPr>
        <p:grpSpPr>
          <a:xfrm>
            <a:off x="3776188" y="2406509"/>
            <a:ext cx="1665488" cy="1348431"/>
            <a:chOff x="6196925" y="4336275"/>
            <a:chExt cx="2069700" cy="1470000"/>
          </a:xfrm>
        </p:grpSpPr>
        <p:sp>
          <p:nvSpPr>
            <p:cNvPr id="223" name="Google Shape;223;p32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saved rbx</a:t>
              </a:r>
              <a:endParaRPr/>
            </a:p>
          </p:txBody>
        </p:sp>
        <p:sp>
          <p:nvSpPr>
            <p:cNvPr id="224" name="Google Shape;224;p32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ret addr (doThis 4)</a:t>
              </a:r>
              <a:endParaRPr/>
            </a:p>
          </p:txBody>
        </p:sp>
        <p:sp>
          <p:nvSpPr>
            <p:cNvPr id="225" name="Google Shape;225;p32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32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“Hi 15213”</a:t>
              </a:r>
              <a:endParaRPr/>
            </a:p>
          </p:txBody>
        </p:sp>
      </p:grpSp>
      <p:grpSp>
        <p:nvGrpSpPr>
          <p:cNvPr id="227" name="Google Shape;227;p32"/>
          <p:cNvGrpSpPr/>
          <p:nvPr/>
        </p:nvGrpSpPr>
        <p:grpSpPr>
          <a:xfrm>
            <a:off x="3777525" y="3754959"/>
            <a:ext cx="1665488" cy="1348431"/>
            <a:chOff x="6196925" y="4336275"/>
            <a:chExt cx="2069700" cy="1470000"/>
          </a:xfrm>
        </p:grpSpPr>
        <p:sp>
          <p:nvSpPr>
            <p:cNvPr id="228" name="Google Shape;228;p32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saved rbx</a:t>
              </a:r>
              <a:endParaRPr/>
            </a:p>
          </p:txBody>
        </p:sp>
        <p:sp>
          <p:nvSpPr>
            <p:cNvPr id="229" name="Google Shape;229;p32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ret addr (doThis 3)</a:t>
              </a:r>
              <a:endParaRPr/>
            </a:p>
          </p:txBody>
        </p:sp>
        <p:sp>
          <p:nvSpPr>
            <p:cNvPr id="230" name="Google Shape;230;p32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32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“Hi 15213”</a:t>
              </a:r>
              <a:endParaRPr/>
            </a:p>
          </p:txBody>
        </p:sp>
      </p:grpSp>
      <p:grpSp>
        <p:nvGrpSpPr>
          <p:cNvPr id="232" name="Google Shape;232;p32"/>
          <p:cNvGrpSpPr/>
          <p:nvPr/>
        </p:nvGrpSpPr>
        <p:grpSpPr>
          <a:xfrm>
            <a:off x="3777525" y="5103409"/>
            <a:ext cx="1665488" cy="1348431"/>
            <a:chOff x="6196925" y="4336275"/>
            <a:chExt cx="2069700" cy="1470000"/>
          </a:xfrm>
        </p:grpSpPr>
        <p:sp>
          <p:nvSpPr>
            <p:cNvPr id="233" name="Google Shape;233;p32"/>
            <p:cNvSpPr/>
            <p:nvPr/>
          </p:nvSpPr>
          <p:spPr>
            <a:xfrm>
              <a:off x="6196925" y="4703775"/>
              <a:ext cx="2069700" cy="367500"/>
            </a:xfrm>
            <a:prstGeom prst="rect">
              <a:avLst/>
            </a:prstGeom>
            <a:solidFill>
              <a:srgbClr val="FCE5C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saved rbx</a:t>
              </a:r>
              <a:endParaRPr/>
            </a:p>
          </p:txBody>
        </p:sp>
        <p:sp>
          <p:nvSpPr>
            <p:cNvPr id="234" name="Google Shape;234;p32"/>
            <p:cNvSpPr/>
            <p:nvPr/>
          </p:nvSpPr>
          <p:spPr>
            <a:xfrm>
              <a:off x="6196925" y="4336275"/>
              <a:ext cx="2069700" cy="367500"/>
            </a:xfrm>
            <a:prstGeom prst="rect">
              <a:avLst/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ret addr (doThis 2)</a:t>
              </a:r>
              <a:endParaRPr/>
            </a:p>
          </p:txBody>
        </p:sp>
        <p:sp>
          <p:nvSpPr>
            <p:cNvPr id="235" name="Google Shape;235;p32"/>
            <p:cNvSpPr/>
            <p:nvPr/>
          </p:nvSpPr>
          <p:spPr>
            <a:xfrm>
              <a:off x="6196925" y="50712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32"/>
            <p:cNvSpPr/>
            <p:nvPr/>
          </p:nvSpPr>
          <p:spPr>
            <a:xfrm>
              <a:off x="6196925" y="5438775"/>
              <a:ext cx="2069700" cy="367500"/>
            </a:xfrm>
            <a:prstGeom prst="rect">
              <a:avLst/>
            </a:prstGeom>
            <a:solidFill>
              <a:srgbClr val="EAD1D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/>
                <a:t>“Hi 15213”</a:t>
              </a:r>
              <a:endParaRPr/>
            </a:p>
          </p:txBody>
        </p:sp>
      </p:grpSp>
      <p:cxnSp>
        <p:nvCxnSpPr>
          <p:cNvPr id="237" name="Google Shape;237;p32"/>
          <p:cNvCxnSpPr/>
          <p:nvPr/>
        </p:nvCxnSpPr>
        <p:spPr>
          <a:xfrm flipH="1">
            <a:off x="5441675" y="821850"/>
            <a:ext cx="12300" cy="597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44" name="Google Shape;244;p33"/>
          <p:cNvSpPr txBox="1"/>
          <p:nvPr>
            <p:ph idx="1" type="body"/>
          </p:nvPr>
        </p:nvSpPr>
        <p:spPr>
          <a:xfrm>
            <a:off x="396875" y="1209675"/>
            <a:ext cx="78963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Char: 1 byte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Short: 2 byte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Int, Float: 4 bytes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Long, Double, Pointer: 8 bytes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struct foo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int *p;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b;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c;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int x;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short y;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char[4] buf;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would this be represented?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Midterm Exam This Week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3 hours + 1 hour for regrade requests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Bring your ID!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1 double-sided page of notes (in English)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No preworked problems from prior exams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7 questions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Report to the room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TA will verify your notes and ID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TAs will give you your exam server password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Login via Andrew, then navigate to exam server and use special exam password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4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51" name="Google Shape;251;p34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 foo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int *p;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char b;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char c;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int x;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short y;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char[4] buf;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52" name="Google Shape;252;p34"/>
          <p:cNvGraphicFramePr/>
          <p:nvPr/>
        </p:nvGraphicFramePr>
        <p:xfrm>
          <a:off x="621500" y="4777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{F5E91D92-D457-4D6B-9A8E-D73A8CAE0BEE}</a:tableStyleId>
              </a:tblPr>
              <a:tblGrid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</a:tblGrid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x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x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x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x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y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y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buf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buf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buf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buf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5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59" name="Google Shape;259;p35"/>
          <p:cNvSpPr txBox="1"/>
          <p:nvPr>
            <p:ph idx="1" type="body"/>
          </p:nvPr>
        </p:nvSpPr>
        <p:spPr>
          <a:xfrm>
            <a:off x="396875" y="1209675"/>
            <a:ext cx="78963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Char: 1 byte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Short: 2 byte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Int, Float: 4 bytes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Long, Double, Pointer: 8 bytes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struct foo {						struct bar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int *p;								char a;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b;								int b;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 c;								</a:t>
            </a:r>
            <a:r>
              <a:rPr lang="en-US"/>
              <a:t>struct foo c;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int x;								}</a:t>
            </a:r>
            <a:r>
              <a:rPr lang="en-US"/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short y;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char[4] buf;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Now how do we represent bar?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6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 Alignment</a:t>
            </a:r>
            <a:endParaRPr/>
          </a:p>
        </p:txBody>
      </p:sp>
      <p:sp>
        <p:nvSpPr>
          <p:cNvPr id="266" name="Google Shape;266;p36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 foo {						struct bar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int *p;								char a;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char b;								int </a:t>
            </a:r>
            <a:r>
              <a:rPr lang="en-US"/>
              <a:t>b;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char c;								</a:t>
            </a:r>
            <a:r>
              <a:rPr lang="en-US"/>
              <a:t>struct foo c;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int x;								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short y;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char[4] buf;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67" name="Google Shape;267;p36"/>
          <p:cNvGraphicFramePr/>
          <p:nvPr/>
        </p:nvGraphicFramePr>
        <p:xfrm>
          <a:off x="609250" y="4422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{F5E91D92-D457-4D6B-9A8E-D73A8CAE0BEE}</a:tableStyleId>
              </a:tblPr>
              <a:tblGrid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  <a:gridCol w="977225"/>
              </a:tblGrid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a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b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51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c</a:t>
                      </a:r>
                      <a:endParaRPr b="1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57018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Midterm Topics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96875" y="1362075"/>
            <a:ext cx="78963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0040" lvl="0" marL="4572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Arrays</a:t>
            </a:r>
            <a:endParaRPr/>
          </a:p>
          <a:p>
            <a:pPr indent="-320040" lvl="0" marL="4572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Cache</a:t>
            </a:r>
            <a:endParaRPr/>
          </a:p>
          <a:p>
            <a:pPr indent="-320040" lvl="0" marL="4572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Bit Operations</a:t>
            </a:r>
            <a:endParaRPr/>
          </a:p>
          <a:p>
            <a:pPr indent="-320040" lvl="0" marL="4572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Floating Point</a:t>
            </a:r>
            <a:endParaRPr/>
          </a:p>
          <a:p>
            <a:pPr indent="-320040" lvl="0" marL="4572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Stack</a:t>
            </a:r>
            <a:endParaRPr/>
          </a:p>
          <a:p>
            <a:pPr indent="-320040" lvl="0" marL="4572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Structs</a:t>
            </a:r>
            <a:endParaRPr/>
          </a:p>
          <a:p>
            <a:pPr indent="-320040" lvl="0" marL="4572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Assembly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Review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In the following questions, treat them like the exam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Can you answer them from memory?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Write down your answer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en-US"/>
              <a:t>Talk to your neighbor, do you agree?</a:t>
            </a:r>
            <a:endParaRPr/>
          </a:p>
          <a:p>
            <a:pPr indent="-146050" lvl="1" marL="742950" rtl="0" algn="l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Discuss:</a:t>
            </a:r>
            <a:br>
              <a:rPr lang="en-US"/>
            </a:br>
            <a:r>
              <a:rPr lang="en-US"/>
              <a:t>	 What is the stack used for?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Manipulation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For each of the following instructions, determine if they will result in the value 0x15213 being placed in %rcx?</a:t>
            </a:r>
            <a:endParaRPr/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1) mov 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2) mov 0x8(%rsp),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3) mov %rsp,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4) popq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Manipulation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For each of the following instructions, determine if they will result in the value 0x15213 being placed in %rcx?</a:t>
            </a:r>
            <a:endParaRPr/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1) mov 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2) mov 0x8(%rsp),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3) mov %rsp,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2573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4) popq %rcx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2" name="Google Shape;102;p20"/>
          <p:cNvSpPr/>
          <p:nvPr/>
        </p:nvSpPr>
        <p:spPr>
          <a:xfrm>
            <a:off x="1719072" y="3950208"/>
            <a:ext cx="4840224" cy="597408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1700784" y="5480304"/>
            <a:ext cx="4840224" cy="597408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is memory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popq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If we now execute:      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mov -0x8(%rsp), %rcx</a:t>
            </a:r>
            <a:br>
              <a:rPr lang="en-US"/>
            </a:br>
            <a:r>
              <a:rPr lang="en-US"/>
              <a:t>what value is in %rcx?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0x0 / NULL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Seg fault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Unknown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0x15213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is memory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We execute:</a:t>
            </a:r>
            <a:endParaRPr/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mov $0x15213, %rax</a:t>
            </a:r>
            <a:br>
              <a:rPr lang="en-US" sz="2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pushq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popq %rax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3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If we now execute:      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mov -0x8(%rsp), %rcx</a:t>
            </a:r>
            <a:br>
              <a:rPr lang="en-US"/>
            </a:br>
            <a:r>
              <a:rPr lang="en-US"/>
              <a:t>what value is in %rcx?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0x0 / NULL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Seg fault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Unknown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0x15213</a:t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1274064" y="5901114"/>
            <a:ext cx="1664208" cy="433011"/>
          </a:xfrm>
          <a:prstGeom prst="rect">
            <a:avLst/>
          </a:prstGeom>
          <a:noFill/>
          <a:ln cap="flat" cmpd="sng" w="25400">
            <a:solidFill>
              <a:srgbClr val="0099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x86-64 Calling Convention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en-US"/>
              <a:t>What does the calling convention govern?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1) How large each type is.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2) How to pass arguments to a function.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3) The alignment of fields in a struct.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4) When registers can be used by a function.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/>
              <a:t>	5) Whether a function can call itself.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