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179" r:id="rId2"/>
    <p:sldId id="542" r:id="rId3"/>
    <p:sldId id="1286" r:id="rId4"/>
    <p:sldId id="1287" r:id="rId5"/>
    <p:sldId id="1283" r:id="rId6"/>
    <p:sldId id="1204" r:id="rId7"/>
    <p:sldId id="1282" r:id="rId8"/>
    <p:sldId id="1202" r:id="rId9"/>
    <p:sldId id="1252" r:id="rId10"/>
    <p:sldId id="1213" r:id="rId11"/>
    <p:sldId id="1310" r:id="rId12"/>
    <p:sldId id="1309" r:id="rId13"/>
    <p:sldId id="1289" r:id="rId14"/>
    <p:sldId id="1292" r:id="rId15"/>
    <p:sldId id="1293" r:id="rId16"/>
    <p:sldId id="1294" r:id="rId17"/>
    <p:sldId id="1295" r:id="rId18"/>
    <p:sldId id="1296" r:id="rId19"/>
    <p:sldId id="1299" r:id="rId20"/>
    <p:sldId id="1297" r:id="rId21"/>
    <p:sldId id="1216" r:id="rId22"/>
    <p:sldId id="1217" r:id="rId23"/>
    <p:sldId id="1249" r:id="rId24"/>
    <p:sldId id="1218" r:id="rId25"/>
    <p:sldId id="1219" r:id="rId26"/>
    <p:sldId id="1300" r:id="rId27"/>
    <p:sldId id="1302" r:id="rId28"/>
    <p:sldId id="1301" r:id="rId29"/>
    <p:sldId id="1303" r:id="rId30"/>
    <p:sldId id="1306" r:id="rId31"/>
    <p:sldId id="1220" r:id="rId32"/>
    <p:sldId id="1221" r:id="rId33"/>
    <p:sldId id="1222" r:id="rId34"/>
    <p:sldId id="1307" r:id="rId35"/>
    <p:sldId id="1223" r:id="rId36"/>
    <p:sldId id="1224" r:id="rId37"/>
    <p:sldId id="1253" r:id="rId38"/>
    <p:sldId id="1254" r:id="rId39"/>
    <p:sldId id="1225" r:id="rId40"/>
    <p:sldId id="1226" r:id="rId41"/>
    <p:sldId id="1261" r:id="rId42"/>
    <p:sldId id="1227" r:id="rId43"/>
    <p:sldId id="1228" r:id="rId44"/>
    <p:sldId id="1229" r:id="rId45"/>
    <p:sldId id="1230" r:id="rId46"/>
    <p:sldId id="1247" r:id="rId47"/>
    <p:sldId id="1266" r:id="rId48"/>
    <p:sldId id="1268" r:id="rId49"/>
    <p:sldId id="1269" r:id="rId50"/>
    <p:sldId id="1267" r:id="rId51"/>
    <p:sldId id="1270" r:id="rId52"/>
    <p:sldId id="1260" r:id="rId53"/>
    <p:sldId id="1272" r:id="rId54"/>
    <p:sldId id="1314" r:id="rId55"/>
    <p:sldId id="1255" r:id="rId56"/>
    <p:sldId id="1256" r:id="rId57"/>
    <p:sldId id="1273" r:id="rId58"/>
    <p:sldId id="1274" r:id="rId59"/>
    <p:sldId id="1275" r:id="rId60"/>
    <p:sldId id="1313" r:id="rId61"/>
    <p:sldId id="1277" r:id="rId62"/>
    <p:sldId id="1276" r:id="rId63"/>
    <p:sldId id="1278" r:id="rId64"/>
    <p:sldId id="1279" r:id="rId65"/>
    <p:sldId id="1280" r:id="rId66"/>
    <p:sldId id="1250" r:id="rId67"/>
    <p:sldId id="1238" r:id="rId68"/>
    <p:sldId id="1265" r:id="rId69"/>
    <p:sldId id="1232" r:id="rId70"/>
    <p:sldId id="1233" r:id="rId71"/>
    <p:sldId id="1281" r:id="rId72"/>
    <p:sldId id="1234" r:id="rId73"/>
    <p:sldId id="1235" r:id="rId74"/>
    <p:sldId id="1236" r:id="rId75"/>
    <p:sldId id="1237" r:id="rId76"/>
  </p:sldIdLst>
  <p:sldSz cx="9144000" cy="6858000" type="screen4x3"/>
  <p:notesSz cx="6985000" cy="9283700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84360" autoAdjust="0"/>
  </p:normalViewPr>
  <p:slideViewPr>
    <p:cSldViewPr snapToGrid="0" snapToObjects="1">
      <p:cViewPr varScale="1">
        <p:scale>
          <a:sx n="75" d="100"/>
          <a:sy n="75" d="100"/>
        </p:scale>
        <p:origin x="750" y="72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4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</a:t>
            </a:r>
          </a:p>
          <a:p>
            <a:pPr marL="63500" indent="287338"/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Signals and Nonlocal Jumps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31,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  <p:extLst>
      <p:ext uri="{BB962C8B-B14F-4D97-AF65-F5344CB8AC3E}">
        <p14:creationId xmlns:p14="http://schemas.microsoft.com/office/powerpoint/2010/main" val="393400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  <p:extLst>
      <p:ext uri="{BB962C8B-B14F-4D97-AF65-F5344CB8AC3E}">
        <p14:creationId xmlns:p14="http://schemas.microsoft.com/office/powerpoint/2010/main" val="161727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  <p:extLst>
      <p:ext uri="{BB962C8B-B14F-4D97-AF65-F5344CB8AC3E}">
        <p14:creationId xmlns:p14="http://schemas.microsoft.com/office/powerpoint/2010/main" val="3117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ECF Exists at All Levels of a System</a:t>
            </a:r>
            <a:endParaRPr lang="en-US" dirty="0"/>
          </a:p>
        </p:txBody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285875"/>
            <a:ext cx="7896225" cy="4972050"/>
          </a:xfrm>
        </p:spPr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Hardware and operating system kernel software</a:t>
            </a:r>
          </a:p>
          <a:p>
            <a:r>
              <a:rPr lang="en-US" dirty="0"/>
              <a:t>Process Context Switch</a:t>
            </a:r>
          </a:p>
          <a:p>
            <a:pPr lvl="1"/>
            <a:r>
              <a:rPr lang="en-US" dirty="0"/>
              <a:t>Hardware timer and kernel software</a:t>
            </a:r>
          </a:p>
          <a:p>
            <a:r>
              <a:rPr lang="en-US" dirty="0"/>
              <a:t>Signals</a:t>
            </a:r>
          </a:p>
          <a:p>
            <a:pPr lvl="1"/>
            <a:r>
              <a:rPr lang="en-US" dirty="0"/>
              <a:t>Kernel software and application software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Application code</a:t>
            </a:r>
          </a:p>
        </p:txBody>
      </p:sp>
      <p:sp>
        <p:nvSpPr>
          <p:cNvPr id="545797" name="AutoShape 1029"/>
          <p:cNvSpPr>
            <a:spLocks/>
          </p:cNvSpPr>
          <p:nvPr/>
        </p:nvSpPr>
        <p:spPr bwMode="auto">
          <a:xfrm>
            <a:off x="6239933" y="1481435"/>
            <a:ext cx="228600" cy="1295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5798" name="Text Box 1030"/>
          <p:cNvSpPr txBox="1">
            <a:spLocks noChangeArrowheads="1"/>
          </p:cNvSpPr>
          <p:nvPr/>
        </p:nvSpPr>
        <p:spPr bwMode="auto">
          <a:xfrm>
            <a:off x="6480490" y="1900535"/>
            <a:ext cx="2206310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Previous Lecture</a:t>
            </a:r>
          </a:p>
        </p:txBody>
      </p:sp>
      <p:sp>
        <p:nvSpPr>
          <p:cNvPr id="8" name="AutoShape 1029"/>
          <p:cNvSpPr>
            <a:spLocks/>
          </p:cNvSpPr>
          <p:nvPr/>
        </p:nvSpPr>
        <p:spPr bwMode="auto">
          <a:xfrm>
            <a:off x="6248399" y="31242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6477000" y="3119735"/>
            <a:ext cx="1624547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This Lecture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477000" y="3664803"/>
            <a:ext cx="2632241" cy="83099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Textbook and </a:t>
            </a:r>
          </a:p>
          <a:p>
            <a:r>
              <a:rPr lang="en-US" dirty="0">
                <a:latin typeface="Calibri" pitchFamily="34" charset="0"/>
              </a:rPr>
              <a:t>supplemental slides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AutoShape 1029"/>
          <p:cNvSpPr>
            <a:spLocks/>
          </p:cNvSpPr>
          <p:nvPr/>
        </p:nvSpPr>
        <p:spPr bwMode="auto">
          <a:xfrm>
            <a:off x="6248399" y="37719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111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5416" y="281475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517" y="4601020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/>
              <a:t>Portable signal handling</a:t>
            </a:r>
          </a:p>
          <a:p>
            <a:pPr lvl="1"/>
            <a:r>
              <a:rPr lang="en-US" dirty="0"/>
              <a:t>Consult textbook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Consult your textbook and additional slides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endParaRPr lang="en-US" dirty="0"/>
          </a:p>
          <a:p>
            <a:r>
              <a:rPr lang="en-US" dirty="0"/>
              <a:t>Nonlocal 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  <a:p>
            <a:r>
              <a:rPr lang="en-US" dirty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20100</TotalTime>
  <Words>7176</Words>
  <Application>Microsoft Office PowerPoint</Application>
  <PresentationFormat>On-screen Show (4:3)</PresentationFormat>
  <Paragraphs>1467</Paragraphs>
  <Slides>75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Signals and Nonlocal Jumps  15-213/18-213/14-513/15-513/18-613: Introduction to Computer Systems 20th Lecture, October 31, 2019</vt:lpstr>
      <vt:lpstr>Review from last lecture</vt:lpstr>
      <vt:lpstr>Review (cont.)</vt:lpstr>
      <vt:lpstr>execve: Loading and Running Programs</vt:lpstr>
      <vt:lpstr>ECF Exists at All Levels of a System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Quiz Time!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Brian Railing</cp:lastModifiedBy>
  <cp:revision>694</cp:revision>
  <cp:lastPrinted>2013-10-10T00:06:34Z</cp:lastPrinted>
  <dcterms:created xsi:type="dcterms:W3CDTF">2011-10-13T14:55:16Z</dcterms:created>
  <dcterms:modified xsi:type="dcterms:W3CDTF">2019-11-05T21:10:40Z</dcterms:modified>
  <cp:category/>
</cp:coreProperties>
</file>