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179" r:id="rId2"/>
    <p:sldId id="1144" r:id="rId3"/>
    <p:sldId id="1180" r:id="rId4"/>
    <p:sldId id="1181" r:id="rId5"/>
    <p:sldId id="1182" r:id="rId6"/>
    <p:sldId id="1145" r:id="rId7"/>
    <p:sldId id="1088" r:id="rId8"/>
    <p:sldId id="1089" r:id="rId9"/>
    <p:sldId id="1091" r:id="rId10"/>
    <p:sldId id="1092" r:id="rId11"/>
    <p:sldId id="1093" r:id="rId12"/>
    <p:sldId id="1094" r:id="rId13"/>
    <p:sldId id="1165" r:id="rId14"/>
    <p:sldId id="1166" r:id="rId15"/>
    <p:sldId id="1167" r:id="rId16"/>
    <p:sldId id="1168" r:id="rId17"/>
    <p:sldId id="1169" r:id="rId18"/>
    <p:sldId id="1170" r:id="rId19"/>
    <p:sldId id="1171" r:id="rId20"/>
    <p:sldId id="1177" r:id="rId21"/>
    <p:sldId id="1178" r:id="rId22"/>
    <p:sldId id="1174" r:id="rId23"/>
    <p:sldId id="1090" r:id="rId24"/>
    <p:sldId id="1095" r:id="rId25"/>
    <p:sldId id="1096" r:id="rId26"/>
    <p:sldId id="1097" r:id="rId27"/>
    <p:sldId id="1098" r:id="rId28"/>
    <p:sldId id="1099" r:id="rId29"/>
    <p:sldId id="1100" r:id="rId30"/>
    <p:sldId id="1101" r:id="rId31"/>
    <p:sldId id="1102" r:id="rId32"/>
    <p:sldId id="1103" r:id="rId33"/>
    <p:sldId id="1104" r:id="rId34"/>
    <p:sldId id="1106" r:id="rId35"/>
    <p:sldId id="427" r:id="rId36"/>
    <p:sldId id="1173" r:id="rId37"/>
    <p:sldId id="1146" r:id="rId38"/>
    <p:sldId id="1147" r:id="rId39"/>
    <p:sldId id="1150" r:id="rId40"/>
    <p:sldId id="1053" r:id="rId41"/>
    <p:sldId id="1153" r:id="rId42"/>
    <p:sldId id="1152" r:id="rId43"/>
    <p:sldId id="1154" r:id="rId44"/>
    <p:sldId id="1041" r:id="rId45"/>
    <p:sldId id="1042" r:id="rId46"/>
    <p:sldId id="1160" r:id="rId47"/>
    <p:sldId id="1043" r:id="rId48"/>
    <p:sldId id="1054" r:id="rId49"/>
    <p:sldId id="1055" r:id="rId50"/>
    <p:sldId id="1056" r:id="rId51"/>
    <p:sldId id="1057" r:id="rId52"/>
    <p:sldId id="1058" r:id="rId53"/>
    <p:sldId id="1059" r:id="rId54"/>
    <p:sldId id="1060" r:id="rId55"/>
    <p:sldId id="1061" r:id="rId56"/>
    <p:sldId id="1062" r:id="rId57"/>
    <p:sldId id="1063" r:id="rId58"/>
    <p:sldId id="1064" r:id="rId59"/>
    <p:sldId id="1065" r:id="rId60"/>
    <p:sldId id="1155" r:id="rId61"/>
    <p:sldId id="1158" r:id="rId62"/>
    <p:sldId id="1162" r:id="rId63"/>
    <p:sldId id="1163" r:id="rId64"/>
    <p:sldId id="1159" r:id="rId65"/>
    <p:sldId id="1076" r:id="rId66"/>
    <p:sldId id="1161" r:id="rId67"/>
    <p:sldId id="1077" r:id="rId68"/>
    <p:sldId id="1078" r:id="rId69"/>
    <p:sldId id="1079" r:id="rId70"/>
    <p:sldId id="1080" r:id="rId71"/>
    <p:sldId id="1081" r:id="rId72"/>
    <p:sldId id="1164" r:id="rId73"/>
    <p:sldId id="1183" r:id="rId74"/>
    <p:sldId id="1086" r:id="rId75"/>
    <p:sldId id="1176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1CF"/>
    <a:srgbClr val="CC9900"/>
    <a:srgbClr val="E9FAFF"/>
    <a:srgbClr val="D4EEFF"/>
    <a:srgbClr val="CBDBFF"/>
    <a:srgbClr val="F1C7C7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DD071-E8CE-478A-B43E-29193074827D}" v="827" dt="2018-09-27T02:12:3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93" d="100"/>
          <a:sy n="93" d="100"/>
        </p:scale>
        <p:origin x="73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t9 is (j-1)*4 -</a:t>
            </a:r>
            <a:r>
              <a:rPr lang="en-US" dirty="0">
                <a:sym typeface="Wingdings" panose="05000000000000000000" pitchFamily="2" charset="2"/>
              </a:rPr>
              <a:t> reuse 19 to avoid recomputing in t15</a:t>
            </a:r>
          </a:p>
          <a:p>
            <a:r>
              <a:rPr lang="en-US" dirty="0">
                <a:sym typeface="Wingdings" panose="05000000000000000000" pitchFamily="2" charset="2"/>
              </a:rPr>
              <a:t>Yellow same as light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j, t6 is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still j</a:t>
            </a:r>
          </a:p>
          <a:p>
            <a:endParaRPr lang="en-US" dirty="0"/>
          </a:p>
          <a:p>
            <a:r>
              <a:rPr lang="en-US" dirty="0"/>
              <a:t>T6 is still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jwac-2/program/JWAC-2-program.htm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0000FF"/>
                </a:solidFill>
              </a:rPr>
              <a:t>four bytes</a:t>
            </a:r>
            <a:r>
              <a:rPr lang="en-US" dirty="0"/>
              <a:t> of a byte-addressed machine</a:t>
            </a:r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0000FF"/>
                </a:solidFill>
              </a:rPr>
              <a:t>1 through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B703AD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pt-BR" sz="2000" b="1" dirty="0">
                <a:latin typeface="Courier New" pitchFamily="49" charset="0"/>
                <a:cs typeface="Courier New" pitchFamily="49" charset="0"/>
              </a:rPr>
              <a:t>for (i = n-1; i &gt;= </a:t>
            </a:r>
            <a:r>
              <a:rPr lang="pt-BR" sz="2000" dirty="0">
                <a:latin typeface="Courier New" pitchFamily="49" charset="0"/>
                <a:cs typeface="Courier New" pitchFamily="49" charset="0"/>
              </a:rPr>
              <a:t>1; i--) {</a:t>
            </a:r>
            <a:endParaRPr lang="pt-BR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l-PL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for (j = 1; j &lt;=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endParaRPr lang="pl-PL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A[j] &gt; A[j+1])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temp = A[j];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A[j] = A[j+1];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          A[j+1] = temp;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    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5" y="4572000"/>
            <a:ext cx="3813255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for (i = n-1; i &gt;= 1; i--) {</a:t>
            </a:r>
          </a:p>
          <a:p>
            <a:pPr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for (j = 1; j &lt;=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(A[j] &gt; A[j+1])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temp = A[j];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A[j] = A[j+1];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A[j+1] = temp;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A0ECA-2B0C-4C3B-A3B8-E765D91628EF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8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95400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136F8-7330-483C-A3C7-DB2F94C3A25A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4EF98-3FB1-4996-9C5A-5EFF19C829A6}"/>
              </a:ext>
            </a:extLst>
          </p:cNvPr>
          <p:cNvSpPr txBox="1"/>
          <p:nvPr/>
        </p:nvSpPr>
        <p:spPr>
          <a:xfrm>
            <a:off x="6503189" y="5257800"/>
            <a:ext cx="2211888" cy="1200329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8,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1600" y="1290253"/>
            <a:ext cx="40401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21A74E1-6EE1-42D0-AC96-D934566B2A2C}"/>
              </a:ext>
            </a:extLst>
          </p:cNvPr>
          <p:cNvSpPr/>
          <p:nvPr/>
        </p:nvSpPr>
        <p:spPr>
          <a:xfrm>
            <a:off x="5729806" y="4449763"/>
            <a:ext cx="152731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5199719" y="38862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fr-FR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1011347" y="3891455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9906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2A4B8-2E58-4775-AA77-139CBFA5C922}"/>
              </a:ext>
            </a:extLst>
          </p:cNvPr>
          <p:cNvSpPr txBox="1"/>
          <p:nvPr/>
        </p:nvSpPr>
        <p:spPr>
          <a:xfrm>
            <a:off x="5088779" y="3276600"/>
            <a:ext cx="2689582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BA354-3313-49FA-9590-C8E1461F7B4E}"/>
              </a:ext>
            </a:extLst>
          </p:cNvPr>
          <p:cNvSpPr txBox="1"/>
          <p:nvPr/>
        </p:nvSpPr>
        <p:spPr>
          <a:xfrm>
            <a:off x="4953000" y="1278834"/>
            <a:ext cx="2883353" cy="1569660"/>
          </a:xfrm>
          <a:prstGeom prst="rect">
            <a:avLst/>
          </a:prstGeom>
          <a:solidFill>
            <a:srgbClr val="D5F1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Count</a:t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3200400" y="5355270"/>
            <a:ext cx="573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These were </a:t>
            </a:r>
            <a:r>
              <a:rPr lang="en-US" sz="1800" dirty="0">
                <a:latin typeface="Calibri" pitchFamily="34" charset="0"/>
              </a:rPr>
              <a:t>Machine-Independent Optimizations</a:t>
            </a:r>
            <a:r>
              <a:rPr lang="en-US" sz="18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itchFamily="34" charset="0"/>
              </a:rPr>
              <a:t>Will be followed by </a:t>
            </a:r>
            <a:r>
              <a:rPr lang="en-US" sz="1800" dirty="0">
                <a:latin typeface="Calibri" pitchFamily="34" charset="0"/>
              </a:rPr>
              <a:t>Machine-Dependent Optimizations</a:t>
            </a:r>
            <a:r>
              <a:rPr lang="en-US" sz="1800" b="0" dirty="0">
                <a:latin typeface="Calibri" pitchFamily="34" charset="0"/>
              </a:rPr>
              <a:t>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          converting to assembly code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Fall,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</a:p>
          <a:p>
            <a:pPr marL="457200" lvl="1" indent="0">
              <a:buNone/>
              <a:defRPr/>
            </a:pPr>
            <a:r>
              <a:rPr lang="en-US" kern="0" dirty="0"/>
              <a:t>     (which ran the world for years)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I decided data processors ought to be able to write their programs in English, and the computers would translate them into machine code”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7362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3" y="838200"/>
            <a:ext cx="402559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</a:t>
            </a:r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T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93646" y="4169220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5225123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3621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r>
              <a:rPr lang="en-US" dirty="0"/>
              <a:t>Annual branch predictor contests at top Computer Architecture conferences</a:t>
            </a:r>
          </a:p>
          <a:p>
            <a:pPr lvl="1"/>
            <a:r>
              <a:rPr lang="en-US" dirty="0">
                <a:hlinkClick r:id="rId2"/>
              </a:rPr>
              <a:t>https://www.jilp.org/jwac-2/program/JWAC-2-program.htm</a:t>
            </a:r>
            <a:endParaRPr lang="en-US" dirty="0"/>
          </a:p>
          <a:p>
            <a:pPr lvl="1"/>
            <a:r>
              <a:rPr lang="en-US" dirty="0"/>
              <a:t>Winner: 34.1 mispredictions per kilo-instruction (!)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</a:t>
            </a:r>
            <a:r>
              <a:rPr lang="en-US"/>
              <a:t>anything sub-optimal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 (Covered later in course)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15375</TotalTime>
  <Words>6406</Words>
  <Application>Microsoft Office PowerPoint</Application>
  <PresentationFormat>On-screen Show (4:3)</PresentationFormat>
  <Paragraphs>1621</Paragraphs>
  <Slides>75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15-213/18-213/14-513/15-513/18-613: Introduction to Computer Systems 13th Lecture, October 8, 2019</vt:lpstr>
      <vt:lpstr>PowerPoint Presentation</vt:lpstr>
      <vt:lpstr>PowerPoint Presentation</vt:lpstr>
      <vt:lpstr>PowerPoint Presentation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Reduction in Strength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446</cp:revision>
  <cp:lastPrinted>1999-09-20T15:19:18Z</cp:lastPrinted>
  <dcterms:created xsi:type="dcterms:W3CDTF">2011-08-30T20:07:27Z</dcterms:created>
  <dcterms:modified xsi:type="dcterms:W3CDTF">2019-10-08T17:11:30Z</dcterms:modified>
</cp:coreProperties>
</file>