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3" r:id="rId4"/>
    <p:sldMasterId id="2147483721" r:id="rId5"/>
  </p:sldMasterIdLst>
  <p:notesMasterIdLst>
    <p:notesMasterId r:id="rId86"/>
  </p:notesMasterIdLst>
  <p:sldIdLst>
    <p:sldId id="690" r:id="rId6"/>
    <p:sldId id="335" r:id="rId7"/>
    <p:sldId id="425" r:id="rId8"/>
    <p:sldId id="691" r:id="rId9"/>
    <p:sldId id="370" r:id="rId10"/>
    <p:sldId id="399" r:id="rId11"/>
    <p:sldId id="398" r:id="rId12"/>
    <p:sldId id="400" r:id="rId13"/>
    <p:sldId id="401" r:id="rId14"/>
    <p:sldId id="397" r:id="rId15"/>
    <p:sldId id="289" r:id="rId16"/>
    <p:sldId id="403" r:id="rId17"/>
    <p:sldId id="402" r:id="rId18"/>
    <p:sldId id="290" r:id="rId19"/>
    <p:sldId id="404" r:id="rId20"/>
    <p:sldId id="405" r:id="rId21"/>
    <p:sldId id="256" r:id="rId22"/>
    <p:sldId id="407" r:id="rId23"/>
    <p:sldId id="260" r:id="rId24"/>
    <p:sldId id="371" r:id="rId25"/>
    <p:sldId id="292" r:id="rId26"/>
    <p:sldId id="372" r:id="rId27"/>
    <p:sldId id="373" r:id="rId28"/>
    <p:sldId id="374" r:id="rId29"/>
    <p:sldId id="375" r:id="rId30"/>
    <p:sldId id="387" r:id="rId31"/>
    <p:sldId id="376" r:id="rId32"/>
    <p:sldId id="377" r:id="rId33"/>
    <p:sldId id="388" r:id="rId34"/>
    <p:sldId id="295" r:id="rId35"/>
    <p:sldId id="296" r:id="rId36"/>
    <p:sldId id="297" r:id="rId37"/>
    <p:sldId id="298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343" r:id="rId46"/>
    <p:sldId id="344" r:id="rId47"/>
    <p:sldId id="345" r:id="rId48"/>
    <p:sldId id="309" r:id="rId49"/>
    <p:sldId id="310" r:id="rId50"/>
    <p:sldId id="408" r:id="rId51"/>
    <p:sldId id="409" r:id="rId52"/>
    <p:sldId id="411" r:id="rId53"/>
    <p:sldId id="412" r:id="rId54"/>
    <p:sldId id="413" r:id="rId55"/>
    <p:sldId id="385" r:id="rId56"/>
    <p:sldId id="381" r:id="rId57"/>
    <p:sldId id="410" r:id="rId58"/>
    <p:sldId id="382" r:id="rId59"/>
    <p:sldId id="325" r:id="rId60"/>
    <p:sldId id="326" r:id="rId61"/>
    <p:sldId id="327" r:id="rId62"/>
    <p:sldId id="383" r:id="rId63"/>
    <p:sldId id="427" r:id="rId64"/>
    <p:sldId id="384" r:id="rId65"/>
    <p:sldId id="414" r:id="rId66"/>
    <p:sldId id="415" r:id="rId67"/>
    <p:sldId id="416" r:id="rId68"/>
    <p:sldId id="417" r:id="rId69"/>
    <p:sldId id="418" r:id="rId70"/>
    <p:sldId id="419" r:id="rId71"/>
    <p:sldId id="420" r:id="rId72"/>
    <p:sldId id="386" r:id="rId73"/>
    <p:sldId id="389" r:id="rId74"/>
    <p:sldId id="328" r:id="rId75"/>
    <p:sldId id="390" r:id="rId76"/>
    <p:sldId id="391" r:id="rId77"/>
    <p:sldId id="393" r:id="rId78"/>
    <p:sldId id="394" r:id="rId79"/>
    <p:sldId id="395" r:id="rId80"/>
    <p:sldId id="396" r:id="rId81"/>
    <p:sldId id="366" r:id="rId82"/>
    <p:sldId id="334" r:id="rId83"/>
    <p:sldId id="423" r:id="rId84"/>
    <p:sldId id="424" r:id="rId8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5" autoAdjust="0"/>
    <p:restoredTop sz="97805" autoAdjust="0"/>
  </p:normalViewPr>
  <p:slideViewPr>
    <p:cSldViewPr snapToGrid="0">
      <p:cViewPr varScale="1">
        <p:scale>
          <a:sx n="106" d="100"/>
          <a:sy n="106" d="100"/>
        </p:scale>
        <p:origin x="339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88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tableStyles" Target="tableStyle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viewProps" Target="viewProps.xml"/><Relationship Id="rId9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E5A215F5-E8F3-4D8B-B1B1-91A35F04AEF7}"/>
    <pc:docChg chg="modSld">
      <pc:chgData name="Phil Gibbons" userId="f619c6e5d38ed7a7" providerId="LiveId" clId="{E5A215F5-E8F3-4D8B-B1B1-91A35F04AEF7}" dt="2019-09-17T15:27:53.760" v="14" actId="20577"/>
      <pc:docMkLst>
        <pc:docMk/>
      </pc:docMkLst>
      <pc:sldChg chg="modSp">
        <pc:chgData name="Phil Gibbons" userId="f619c6e5d38ed7a7" providerId="LiveId" clId="{E5A215F5-E8F3-4D8B-B1B1-91A35F04AEF7}" dt="2019-09-17T15:24:59.177" v="13" actId="20577"/>
        <pc:sldMkLst>
          <pc:docMk/>
          <pc:sldMk cId="0" sldId="335"/>
        </pc:sldMkLst>
        <pc:spChg chg="mod">
          <ac:chgData name="Phil Gibbons" userId="f619c6e5d38ed7a7" providerId="LiveId" clId="{E5A215F5-E8F3-4D8B-B1B1-91A35F04AEF7}" dt="2019-09-17T15:24:59.177" v="13" actId="20577"/>
          <ac:spMkLst>
            <pc:docMk/>
            <pc:sldMk cId="0" sldId="335"/>
            <ac:spMk id="8199" creationId="{00000000-0000-0000-0000-000000000000}"/>
          </ac:spMkLst>
        </pc:spChg>
      </pc:sldChg>
      <pc:sldChg chg="modSp">
        <pc:chgData name="Phil Gibbons" userId="f619c6e5d38ed7a7" providerId="LiveId" clId="{E5A215F5-E8F3-4D8B-B1B1-91A35F04AEF7}" dt="2019-09-17T15:27:53.760" v="14" actId="20577"/>
        <pc:sldMkLst>
          <pc:docMk/>
          <pc:sldMk cId="1103154497" sldId="387"/>
        </pc:sldMkLst>
        <pc:spChg chg="mod">
          <ac:chgData name="Phil Gibbons" userId="f619c6e5d38ed7a7" providerId="LiveId" clId="{E5A215F5-E8F3-4D8B-B1B1-91A35F04AEF7}" dt="2019-09-17T15:27:53.760" v="14" actId="20577"/>
          <ac:spMkLst>
            <pc:docMk/>
            <pc:sldMk cId="1103154497" sldId="387"/>
            <ac:spMk id="12292" creationId="{00000000-0000-0000-0000-000000000000}"/>
          </ac:spMkLst>
        </pc:spChg>
      </pc:sldChg>
    </pc:docChg>
  </pc:docChgLst>
  <pc:docChgLst>
    <pc:chgData name="Phil Gibbons" userId="f619c6e5d38ed7a7" providerId="LiveId" clId="{9F6265F2-261E-4255-95B6-A7B761D31D2B}"/>
    <pc:docChg chg="undo custSel addSld delSld modSld">
      <pc:chgData name="Phil Gibbons" userId="f619c6e5d38ed7a7" providerId="LiveId" clId="{9F6265F2-261E-4255-95B6-A7B761D31D2B}" dt="2018-09-18T02:41:07.543" v="187"/>
      <pc:docMkLst>
        <pc:docMk/>
      </pc:docMkLst>
      <pc:sldChg chg="modSp">
        <pc:chgData name="Phil Gibbons" userId="f619c6e5d38ed7a7" providerId="LiveId" clId="{9F6265F2-261E-4255-95B6-A7B761D31D2B}" dt="2018-09-18T02:35:25.860" v="141" actId="1038"/>
        <pc:sldMkLst>
          <pc:docMk/>
          <pc:sldMk cId="0" sldId="328"/>
        </pc:sldMkLst>
        <pc:spChg chg="mod">
          <ac:chgData name="Phil Gibbons" userId="f619c6e5d38ed7a7" providerId="LiveId" clId="{9F6265F2-261E-4255-95B6-A7B761D31D2B}" dt="2018-09-18T02:35:25.860" v="141" actId="1038"/>
          <ac:spMkLst>
            <pc:docMk/>
            <pc:sldMk cId="0" sldId="328"/>
            <ac:spMk id="77838" creationId="{00000000-0000-0000-0000-000000000000}"/>
          </ac:spMkLst>
        </pc:spChg>
      </pc:sldChg>
      <pc:sldChg chg="modSp">
        <pc:chgData name="Phil Gibbons" userId="f619c6e5d38ed7a7" providerId="LiveId" clId="{9F6265F2-261E-4255-95B6-A7B761D31D2B}" dt="2018-09-17T22:56:51.625" v="6" actId="20577"/>
        <pc:sldMkLst>
          <pc:docMk/>
          <pc:sldMk cId="0" sldId="335"/>
        </pc:sldMkLst>
        <pc:spChg chg="mod">
          <ac:chgData name="Phil Gibbons" userId="f619c6e5d38ed7a7" providerId="LiveId" clId="{9F6265F2-261E-4255-95B6-A7B761D31D2B}" dt="2018-09-17T22:56:51.625" v="6" actId="20577"/>
          <ac:spMkLst>
            <pc:docMk/>
            <pc:sldMk cId="0" sldId="335"/>
            <ac:spMk id="8199" creationId="{00000000-0000-0000-0000-000000000000}"/>
          </ac:spMkLst>
        </pc:spChg>
      </pc:sldChg>
      <pc:sldChg chg="modSp">
        <pc:chgData name="Phil Gibbons" userId="f619c6e5d38ed7a7" providerId="LiveId" clId="{9F6265F2-261E-4255-95B6-A7B761D31D2B}" dt="2018-09-17T23:11:42.845" v="10" actId="20577"/>
        <pc:sldMkLst>
          <pc:docMk/>
          <pc:sldMk cId="3475169628" sldId="372"/>
        </pc:sldMkLst>
        <pc:spChg chg="mod">
          <ac:chgData name="Phil Gibbons" userId="f619c6e5d38ed7a7" providerId="LiveId" clId="{9F6265F2-261E-4255-95B6-A7B761D31D2B}" dt="2018-09-17T23:11:42.845" v="10" actId="20577"/>
          <ac:spMkLst>
            <pc:docMk/>
            <pc:sldMk cId="3475169628" sldId="372"/>
            <ac:spMk id="27" creationId="{00000000-0000-0000-0000-000000000000}"/>
          </ac:spMkLst>
        </pc:spChg>
      </pc:sldChg>
      <pc:sldChg chg="modSp">
        <pc:chgData name="Phil Gibbons" userId="f619c6e5d38ed7a7" providerId="LiveId" clId="{9F6265F2-261E-4255-95B6-A7B761D31D2B}" dt="2018-09-18T02:36:59.792" v="150" actId="20577"/>
        <pc:sldMkLst>
          <pc:docMk/>
          <pc:sldMk cId="3747545878" sldId="393"/>
        </pc:sldMkLst>
        <pc:graphicFrameChg chg="modGraphic">
          <ac:chgData name="Phil Gibbons" userId="f619c6e5d38ed7a7" providerId="LiveId" clId="{9F6265F2-261E-4255-95B6-A7B761D31D2B}" dt="2018-09-18T02:36:59.792" v="150" actId="20577"/>
          <ac:graphicFrameMkLst>
            <pc:docMk/>
            <pc:sldMk cId="3747545878" sldId="393"/>
            <ac:graphicFrameMk id="20" creationId="{00000000-0000-0000-0000-000000000000}"/>
          </ac:graphicFrameMkLst>
        </pc:graphicFrameChg>
      </pc:sldChg>
      <pc:sldChg chg="modSp">
        <pc:chgData name="Phil Gibbons" userId="f619c6e5d38ed7a7" providerId="LiveId" clId="{9F6265F2-261E-4255-95B6-A7B761D31D2B}" dt="2018-09-18T02:38:33.667" v="186" actId="1038"/>
        <pc:sldMkLst>
          <pc:docMk/>
          <pc:sldMk cId="817057790" sldId="396"/>
        </pc:sldMkLst>
        <pc:spChg chg="mod">
          <ac:chgData name="Phil Gibbons" userId="f619c6e5d38ed7a7" providerId="LiveId" clId="{9F6265F2-261E-4255-95B6-A7B761D31D2B}" dt="2018-09-18T02:37:51.670" v="181" actId="1035"/>
          <ac:spMkLst>
            <pc:docMk/>
            <pc:sldMk cId="817057790" sldId="396"/>
            <ac:spMk id="10" creationId="{00000000-0000-0000-0000-000000000000}"/>
          </ac:spMkLst>
        </pc:spChg>
        <pc:spChg chg="mod">
          <ac:chgData name="Phil Gibbons" userId="f619c6e5d38ed7a7" providerId="LiveId" clId="{9F6265F2-261E-4255-95B6-A7B761D31D2B}" dt="2018-09-18T02:37:51.670" v="181" actId="1035"/>
          <ac:spMkLst>
            <pc:docMk/>
            <pc:sldMk cId="817057790" sldId="396"/>
            <ac:spMk id="11" creationId="{00000000-0000-0000-0000-000000000000}"/>
          </ac:spMkLst>
        </pc:spChg>
        <pc:spChg chg="mod">
          <ac:chgData name="Phil Gibbons" userId="f619c6e5d38ed7a7" providerId="LiveId" clId="{9F6265F2-261E-4255-95B6-A7B761D31D2B}" dt="2018-09-18T02:37:51.670" v="181" actId="1035"/>
          <ac:spMkLst>
            <pc:docMk/>
            <pc:sldMk cId="817057790" sldId="396"/>
            <ac:spMk id="12" creationId="{00000000-0000-0000-0000-000000000000}"/>
          </ac:spMkLst>
        </pc:spChg>
        <pc:spChg chg="mod">
          <ac:chgData name="Phil Gibbons" userId="f619c6e5d38ed7a7" providerId="LiveId" clId="{9F6265F2-261E-4255-95B6-A7B761D31D2B}" dt="2018-09-18T02:38:33.667" v="186" actId="1038"/>
          <ac:spMkLst>
            <pc:docMk/>
            <pc:sldMk cId="817057790" sldId="396"/>
            <ac:spMk id="77838" creationId="{00000000-0000-0000-0000-000000000000}"/>
          </ac:spMkLst>
        </pc:spChg>
      </pc:sldChg>
      <pc:sldChg chg="modSp">
        <pc:chgData name="Phil Gibbons" userId="f619c6e5d38ed7a7" providerId="LiveId" clId="{9F6265F2-261E-4255-95B6-A7B761D31D2B}" dt="2018-09-18T01:59:07.378" v="24" actId="20577"/>
        <pc:sldMkLst>
          <pc:docMk/>
          <pc:sldMk cId="899641772" sldId="411"/>
        </pc:sldMkLst>
        <pc:spChg chg="mod">
          <ac:chgData name="Phil Gibbons" userId="f619c6e5d38ed7a7" providerId="LiveId" clId="{9F6265F2-261E-4255-95B6-A7B761D31D2B}" dt="2018-09-18T01:59:07.378" v="24" actId="20577"/>
          <ac:spMkLst>
            <pc:docMk/>
            <pc:sldMk cId="899641772" sldId="411"/>
            <ac:spMk id="2" creationId="{00000000-0000-0000-0000-000000000000}"/>
          </ac:spMkLst>
        </pc:spChg>
      </pc:sldChg>
      <pc:sldChg chg="modSp">
        <pc:chgData name="Phil Gibbons" userId="f619c6e5d38ed7a7" providerId="LiveId" clId="{9F6265F2-261E-4255-95B6-A7B761D31D2B}" dt="2018-09-18T02:22:28.935" v="60" actId="1036"/>
        <pc:sldMkLst>
          <pc:docMk/>
          <pc:sldMk cId="2261537001" sldId="415"/>
        </pc:sldMkLst>
        <pc:spChg chg="mod">
          <ac:chgData name="Phil Gibbons" userId="f619c6e5d38ed7a7" providerId="LiveId" clId="{9F6265F2-261E-4255-95B6-A7B761D31D2B}" dt="2018-09-18T02:22:28.935" v="60" actId="1036"/>
          <ac:spMkLst>
            <pc:docMk/>
            <pc:sldMk cId="2261537001" sldId="415"/>
            <ac:spMk id="25" creationId="{00000000-0000-0000-0000-000000000000}"/>
          </ac:spMkLst>
        </pc:spChg>
        <pc:spChg chg="mod">
          <ac:chgData name="Phil Gibbons" userId="f619c6e5d38ed7a7" providerId="LiveId" clId="{9F6265F2-261E-4255-95B6-A7B761D31D2B}" dt="2018-09-18T02:22:28.935" v="60" actId="1036"/>
          <ac:spMkLst>
            <pc:docMk/>
            <pc:sldMk cId="2261537001" sldId="415"/>
            <ac:spMk id="28" creationId="{00000000-0000-0000-0000-000000000000}"/>
          </ac:spMkLst>
        </pc:spChg>
      </pc:sldChg>
      <pc:sldChg chg="modSp">
        <pc:chgData name="Phil Gibbons" userId="f619c6e5d38ed7a7" providerId="LiveId" clId="{9F6265F2-261E-4255-95B6-A7B761D31D2B}" dt="2018-09-18T02:27:37.288" v="77" actId="20577"/>
        <pc:sldMkLst>
          <pc:docMk/>
          <pc:sldMk cId="3205499414" sldId="416"/>
        </pc:sldMkLst>
        <pc:spChg chg="mod">
          <ac:chgData name="Phil Gibbons" userId="f619c6e5d38ed7a7" providerId="LiveId" clId="{9F6265F2-261E-4255-95B6-A7B761D31D2B}" dt="2018-09-18T02:27:37.288" v="77" actId="20577"/>
          <ac:spMkLst>
            <pc:docMk/>
            <pc:sldMk cId="3205499414" sldId="416"/>
            <ac:spMk id="2" creationId="{00000000-0000-0000-0000-000000000000}"/>
          </ac:spMkLst>
        </pc:spChg>
      </pc:sldChg>
      <pc:sldChg chg="addSp delSp modSp">
        <pc:chgData name="Phil Gibbons" userId="f619c6e5d38ed7a7" providerId="LiveId" clId="{9F6265F2-261E-4255-95B6-A7B761D31D2B}" dt="2018-09-18T02:28:01.742" v="81"/>
        <pc:sldMkLst>
          <pc:docMk/>
          <pc:sldMk cId="1526351269" sldId="417"/>
        </pc:sldMkLst>
        <pc:spChg chg="del mod">
          <ac:chgData name="Phil Gibbons" userId="f619c6e5d38ed7a7" providerId="LiveId" clId="{9F6265F2-261E-4255-95B6-A7B761D31D2B}" dt="2018-09-18T02:27:54.764" v="80" actId="478"/>
          <ac:spMkLst>
            <pc:docMk/>
            <pc:sldMk cId="1526351269" sldId="417"/>
            <ac:spMk id="2" creationId="{00000000-0000-0000-0000-000000000000}"/>
          </ac:spMkLst>
        </pc:spChg>
        <pc:spChg chg="add del">
          <ac:chgData name="Phil Gibbons" userId="f619c6e5d38ed7a7" providerId="LiveId" clId="{9F6265F2-261E-4255-95B6-A7B761D31D2B}" dt="2018-09-18T02:27:50.873" v="79"/>
          <ac:spMkLst>
            <pc:docMk/>
            <pc:sldMk cId="1526351269" sldId="417"/>
            <ac:spMk id="16" creationId="{897FA1A8-29D4-4930-82C7-0DAB967EB4A4}"/>
          </ac:spMkLst>
        </pc:spChg>
        <pc:spChg chg="add">
          <ac:chgData name="Phil Gibbons" userId="f619c6e5d38ed7a7" providerId="LiveId" clId="{9F6265F2-261E-4255-95B6-A7B761D31D2B}" dt="2018-09-18T02:28:01.742" v="81"/>
          <ac:spMkLst>
            <pc:docMk/>
            <pc:sldMk cId="1526351269" sldId="417"/>
            <ac:spMk id="25" creationId="{CB1C85D7-2700-4749-A790-875B4BD121BD}"/>
          </ac:spMkLst>
        </pc:spChg>
      </pc:sldChg>
      <pc:sldChg chg="modSp">
        <pc:chgData name="Phil Gibbons" userId="f619c6e5d38ed7a7" providerId="LiveId" clId="{9F6265F2-261E-4255-95B6-A7B761D31D2B}" dt="2018-09-18T02:31:11.654" v="137" actId="1076"/>
        <pc:sldMkLst>
          <pc:docMk/>
          <pc:sldMk cId="2572890997" sldId="418"/>
        </pc:sldMkLst>
        <pc:spChg chg="mod">
          <ac:chgData name="Phil Gibbons" userId="f619c6e5d38ed7a7" providerId="LiveId" clId="{9F6265F2-261E-4255-95B6-A7B761D31D2B}" dt="2018-09-18T02:31:11.654" v="137" actId="1076"/>
          <ac:spMkLst>
            <pc:docMk/>
            <pc:sldMk cId="2572890997" sldId="418"/>
            <ac:spMk id="2" creationId="{00000000-0000-0000-0000-000000000000}"/>
          </ac:spMkLst>
        </pc:spChg>
      </pc:sldChg>
      <pc:sldChg chg="del">
        <pc:chgData name="Phil Gibbons" userId="f619c6e5d38ed7a7" providerId="LiveId" clId="{9F6265F2-261E-4255-95B6-A7B761D31D2B}" dt="2018-09-18T02:19:56.991" v="25" actId="2696"/>
        <pc:sldMkLst>
          <pc:docMk/>
          <pc:sldMk cId="2215318350" sldId="423"/>
        </pc:sldMkLst>
      </pc:sldChg>
      <pc:sldChg chg="add">
        <pc:chgData name="Phil Gibbons" userId="f619c6e5d38ed7a7" providerId="LiveId" clId="{9F6265F2-261E-4255-95B6-A7B761D31D2B}" dt="2018-09-18T02:20:03.393" v="27"/>
        <pc:sldMkLst>
          <pc:docMk/>
          <pc:sldMk cId="2575910912" sldId="423"/>
        </pc:sldMkLst>
      </pc:sldChg>
      <pc:sldChg chg="del">
        <pc:chgData name="Phil Gibbons" userId="f619c6e5d38ed7a7" providerId="LiveId" clId="{9F6265F2-261E-4255-95B6-A7B761D31D2B}" dt="2018-09-18T02:19:56.991" v="26" actId="2696"/>
        <pc:sldMkLst>
          <pc:docMk/>
          <pc:sldMk cId="994360824" sldId="424"/>
        </pc:sldMkLst>
      </pc:sldChg>
      <pc:sldChg chg="add">
        <pc:chgData name="Phil Gibbons" userId="f619c6e5d38ed7a7" providerId="LiveId" clId="{9F6265F2-261E-4255-95B6-A7B761D31D2B}" dt="2018-09-18T02:20:03.393" v="27"/>
        <pc:sldMkLst>
          <pc:docMk/>
          <pc:sldMk cId="3574492403" sldId="424"/>
        </pc:sldMkLst>
      </pc:sldChg>
      <pc:sldChg chg="add">
        <pc:chgData name="Phil Gibbons" userId="f619c6e5d38ed7a7" providerId="LiveId" clId="{9F6265F2-261E-4255-95B6-A7B761D31D2B}" dt="2018-09-18T02:41:07.543" v="187"/>
        <pc:sldMkLst>
          <pc:docMk/>
          <pc:sldMk cId="1836215328" sldId="689"/>
        </pc:sldMkLst>
      </pc:sldChg>
    </pc:docChg>
  </pc:docChgLst>
  <pc:docChgLst>
    <pc:chgData name="Phil Gibbons" userId="f619c6e5d38ed7a7" providerId="LiveId" clId="{18A90531-99A9-4724-8A70-7A53DA2377E4}"/>
    <pc:docChg chg="custSel addSld delSld modSld">
      <pc:chgData name="Phil Gibbons" userId="f619c6e5d38ed7a7" providerId="LiveId" clId="{18A90531-99A9-4724-8A70-7A53DA2377E4}" dt="2018-09-13T20:23:21.145" v="8" actId="2696"/>
      <pc:docMkLst>
        <pc:docMk/>
      </pc:docMkLst>
      <pc:sldChg chg="delSp modSp">
        <pc:chgData name="Phil Gibbons" userId="f619c6e5d38ed7a7" providerId="LiveId" clId="{18A90531-99A9-4724-8A70-7A53DA2377E4}" dt="2018-09-13T20:21:53.616" v="4" actId="478"/>
        <pc:sldMkLst>
          <pc:docMk/>
          <pc:sldMk cId="0" sldId="335"/>
        </pc:sldMkLst>
        <pc:spChg chg="del">
          <ac:chgData name="Phil Gibbons" userId="f619c6e5d38ed7a7" providerId="LiveId" clId="{18A90531-99A9-4724-8A70-7A53DA2377E4}" dt="2018-09-13T20:21:53.616" v="4" actId="478"/>
          <ac:spMkLst>
            <pc:docMk/>
            <pc:sldMk cId="0" sldId="335"/>
            <ac:spMk id="8196" creationId="{00000000-0000-0000-0000-000000000000}"/>
          </ac:spMkLst>
        </pc:spChg>
        <pc:spChg chg="mod">
          <ac:chgData name="Phil Gibbons" userId="f619c6e5d38ed7a7" providerId="LiveId" clId="{18A90531-99A9-4724-8A70-7A53DA2377E4}" dt="2018-09-13T20:21:50.288" v="3" actId="20577"/>
          <ac:spMkLst>
            <pc:docMk/>
            <pc:sldMk cId="0" sldId="335"/>
            <ac:spMk id="8199" creationId="{00000000-0000-0000-0000-000000000000}"/>
          </ac:spMkLst>
        </pc:spChg>
      </pc:sldChg>
      <pc:sldChg chg="add del modTransition">
        <pc:chgData name="Phil Gibbons" userId="f619c6e5d38ed7a7" providerId="LiveId" clId="{18A90531-99A9-4724-8A70-7A53DA2377E4}" dt="2018-09-13T20:23:15.570" v="7"/>
        <pc:sldMkLst>
          <pc:docMk/>
          <pc:sldMk cId="2745294754" sldId="4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84245-4571-4C90-8BD5-DFDBDCB8E868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485A2-FA6A-46DD-B3E5-15C95E45F6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23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75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Rdi</a:t>
            </a:r>
            <a:r>
              <a:rPr lang="en-US" dirty="0"/>
              <a:t> is x;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81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dirty="0" err="1"/>
              <a:t>incr</a:t>
            </a:r>
            <a:r>
              <a:rPr lang="en-US" dirty="0"/>
              <a:t>() used </a:t>
            </a:r>
            <a:r>
              <a:rPr lang="en-US" dirty="0" err="1"/>
              <a:t>rbx</a:t>
            </a:r>
            <a:r>
              <a:rPr lang="en-US" dirty="0"/>
              <a:t>, it had to restore call_incr2()’s </a:t>
            </a:r>
            <a:r>
              <a:rPr lang="en-US" dirty="0" err="1"/>
              <a:t>rbx</a:t>
            </a:r>
            <a:r>
              <a:rPr lang="en-US" dirty="0"/>
              <a:t> value before returning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25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Remember: we saved %</a:t>
            </a:r>
            <a:r>
              <a:rPr lang="en-US" dirty="0" err="1"/>
              <a:t>rbx</a:t>
            </a:r>
            <a:r>
              <a:rPr lang="en-US" dirty="0"/>
              <a:t> onto stack earlier.  Need to restore.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42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Load up 0 return, test </a:t>
            </a:r>
            <a:r>
              <a:rPr lang="en-US" dirty="0" err="1"/>
              <a:t>rdi</a:t>
            </a:r>
            <a:r>
              <a:rPr lang="en-US" dirty="0"/>
              <a:t> for 0, jump to L6.  </a:t>
            </a:r>
            <a:r>
              <a:rPr lang="en-US" dirty="0" err="1"/>
              <a:t>rep;ret</a:t>
            </a:r>
            <a:r>
              <a:rPr lang="en-US" dirty="0"/>
              <a:t> -&gt; no-op padding that is more efficient than actual </a:t>
            </a:r>
            <a:r>
              <a:rPr lang="en-US" dirty="0" err="1"/>
              <a:t>nop</a:t>
            </a:r>
            <a:r>
              <a:rPr lang="en-US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76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x into </a:t>
            </a:r>
            <a:r>
              <a:rPr lang="en-US" dirty="0" err="1"/>
              <a:t>rbx</a:t>
            </a:r>
            <a:r>
              <a:rPr lang="en-US" dirty="0"/>
              <a:t>; (safe – caller-saved) and with 1 to get addend, shift </a:t>
            </a:r>
            <a:r>
              <a:rPr lang="en-US" dirty="0" err="1"/>
              <a:t>rdi</a:t>
            </a:r>
            <a:r>
              <a:rPr lang="en-US" dirty="0"/>
              <a:t> to make new arg.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1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</a:t>
            </a:r>
            <a:r>
              <a:rPr lang="en-US" dirty="0" err="1"/>
              <a:t>rbx</a:t>
            </a:r>
            <a:r>
              <a:rPr lang="en-US" dirty="0"/>
              <a:t> is save because the </a:t>
            </a:r>
            <a:r>
              <a:rPr lang="en-US" dirty="0" err="1"/>
              <a:t>callee</a:t>
            </a:r>
            <a:r>
              <a:rPr lang="en-US" dirty="0"/>
              <a:t> had to restore it before returning.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8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</a:t>
            </a:r>
            <a:r>
              <a:rPr lang="en-US" dirty="0" err="1"/>
              <a:t>Rdi</a:t>
            </a:r>
            <a:r>
              <a:rPr lang="en-US" dirty="0"/>
              <a:t>, </a:t>
            </a:r>
            <a:r>
              <a:rPr lang="en-US" dirty="0" err="1"/>
              <a:t>rsi</a:t>
            </a:r>
            <a:r>
              <a:rPr lang="en-US" dirty="0"/>
              <a:t>, </a:t>
            </a:r>
            <a:r>
              <a:rPr lang="en-US" dirty="0" err="1"/>
              <a:t>rdx</a:t>
            </a:r>
            <a:r>
              <a:rPr lang="en-US" dirty="0"/>
              <a:t>, </a:t>
            </a:r>
            <a:r>
              <a:rPr lang="en-US" dirty="0" err="1"/>
              <a:t>rcx</a:t>
            </a:r>
            <a:r>
              <a:rPr lang="en-US" dirty="0"/>
              <a:t>, r8, r9, stack</a:t>
            </a:r>
          </a:p>
          <a:p>
            <a:r>
              <a:rPr lang="en-US" dirty="0"/>
              <a:t>2)rdi,rsi,rdx,rcx,r8, r9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75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0x120-0x118 =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67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Rdi</a:t>
            </a:r>
            <a:r>
              <a:rPr lang="en-US" dirty="0"/>
              <a:t>, </a:t>
            </a:r>
            <a:r>
              <a:rPr lang="en-US" dirty="0" err="1"/>
              <a:t>rsi</a:t>
            </a:r>
            <a:r>
              <a:rPr lang="en-US" dirty="0"/>
              <a:t> outer =&gt; </a:t>
            </a:r>
            <a:r>
              <a:rPr lang="en-US" dirty="0" err="1"/>
              <a:t>x,y</a:t>
            </a:r>
            <a:r>
              <a:rPr lang="en-US" dirty="0"/>
              <a:t>; </a:t>
            </a:r>
            <a:r>
              <a:rPr lang="en-US" dirty="0" err="1"/>
              <a:t>rdi,rsi</a:t>
            </a:r>
            <a:r>
              <a:rPr lang="en-US" dirty="0"/>
              <a:t> inner =&gt; </a:t>
            </a:r>
            <a:r>
              <a:rPr lang="en-US" dirty="0" err="1"/>
              <a:t>a,b</a:t>
            </a:r>
            <a:r>
              <a:rPr lang="en-US" dirty="0"/>
              <a:t>.  Change names without moving data.</a:t>
            </a:r>
          </a:p>
          <a:p>
            <a:r>
              <a:rPr lang="en-US" dirty="0"/>
              <a:t>Mov </a:t>
            </a:r>
            <a:r>
              <a:rPr lang="en-US" dirty="0" err="1"/>
              <a:t>rdx</a:t>
            </a:r>
            <a:r>
              <a:rPr lang="en-US" dirty="0"/>
              <a:t>, </a:t>
            </a:r>
            <a:r>
              <a:rPr lang="en-US" dirty="0" err="1"/>
              <a:t>rbx</a:t>
            </a:r>
            <a:r>
              <a:rPr lang="en-US" dirty="0"/>
              <a:t> =&gt; defer until caller/</a:t>
            </a:r>
            <a:r>
              <a:rPr lang="en-US" dirty="0" err="1"/>
              <a:t>callee</a:t>
            </a:r>
            <a:r>
              <a:rPr lang="en-US" dirty="0"/>
              <a:t> save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39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dirty="0" err="1"/>
              <a:t>rbp</a:t>
            </a:r>
            <a:r>
              <a:rPr lang="en-US" dirty="0"/>
              <a:t> not optional? Variable arity argument passing – need to track extents of </a:t>
            </a:r>
            <a:r>
              <a:rPr lang="en-US" dirty="0" err="1"/>
              <a:t>args</a:t>
            </a:r>
            <a:r>
              <a:rPr lang="en-US" dirty="0"/>
              <a:t> on stack to allow deallocation during tear-down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53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the unused bytes? Could be alignment.  Or space to spill something later.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90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Leaq</a:t>
            </a:r>
            <a:r>
              <a:rPr lang="en-US" dirty="0"/>
              <a:t>: stash known address of “15213” for use in function.  Will be safely there until return to </a:t>
            </a:r>
            <a:r>
              <a:rPr lang="en-US" dirty="0" err="1"/>
              <a:t>call_incr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77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Rsp+8 still contains 15213 which is v1.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14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a </a:t>
            </a:r>
            <a:r>
              <a:rPr lang="en-US" dirty="0" err="1"/>
              <a:t>callee</a:t>
            </a:r>
            <a:r>
              <a:rPr lang="en-US" dirty="0"/>
              <a:t>, must save %</a:t>
            </a:r>
            <a:r>
              <a:rPr lang="en-US" dirty="0" err="1"/>
              <a:t>rbx</a:t>
            </a:r>
            <a:r>
              <a:rPr lang="en-US" dirty="0"/>
              <a:t> (to stack)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2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6499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42246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97929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2908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9582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0683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2650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91396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55834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32223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96149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08196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951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2032000"/>
            <a:ext cx="77724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" name="Rectangle 2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65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096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0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/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28889082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/>
          </p:cNvSpPr>
          <p:nvPr/>
        </p:nvSpPr>
        <p:spPr bwMode="auto">
          <a:xfrm>
            <a:off x="7494561" y="235863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ln/>
        </p:spPr>
        <p:txBody>
          <a:bodyPr/>
          <a:lstStyle/>
          <a:p>
            <a:r>
              <a:rPr lang="en-US" dirty="0"/>
              <a:t>Region of memory managed with stack discipline</a:t>
            </a:r>
          </a:p>
          <a:p>
            <a:pPr marL="569913" indent="-225425">
              <a:buFont typeface="Wingdings" panose="05000000000000000000" pitchFamily="2" charset="2"/>
              <a:buChar char="§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Memory viewed as array of bytes.</a:t>
            </a:r>
          </a:p>
          <a:p>
            <a:pPr marL="569913" indent="-225425">
              <a:buFont typeface="Wingdings" panose="05000000000000000000" pitchFamily="2" charset="2"/>
              <a:buChar char="§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Different regions have different purposes.</a:t>
            </a:r>
          </a:p>
          <a:p>
            <a:pPr marL="569913" indent="-225425">
              <a:buFont typeface="Wingdings" panose="05000000000000000000" pitchFamily="2" charset="2"/>
              <a:buChar char="§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(Like ABI, a policy decision)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7075460" y="975638"/>
            <a:ext cx="1142349" cy="541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75461" y="654389"/>
            <a:ext cx="1142349" cy="559420"/>
            <a:chOff x="1154801" y="3021980"/>
            <a:chExt cx="1142349" cy="559420"/>
          </a:xfrm>
        </p:grpSpPr>
        <p:sp>
          <p:nvSpPr>
            <p:cNvPr id="4" name="Freeform 3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V="1">
            <a:off x="7064311" y="6014053"/>
            <a:ext cx="1142349" cy="559420"/>
            <a:chOff x="1154801" y="3021980"/>
            <a:chExt cx="1142349" cy="559420"/>
          </a:xfrm>
        </p:grpSpPr>
        <p:sp>
          <p:nvSpPr>
            <p:cNvPr id="25" name="Freeform 24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>
            <a:off x="7075460" y="1507179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7075460" y="2733814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7075460" y="4071961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7075460" y="5581928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126486" y="4364003"/>
            <a:ext cx="1091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78283" y="1780510"/>
            <a:ext cx="1135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5A5C50-C591-41F4-B02C-D32C016D56E4}"/>
              </a:ext>
            </a:extLst>
          </p:cNvPr>
          <p:cNvSpPr txBox="1"/>
          <p:nvPr/>
        </p:nvSpPr>
        <p:spPr>
          <a:xfrm>
            <a:off x="8281506" y="1908358"/>
            <a:ext cx="696024" cy="3162212"/>
          </a:xfrm>
          <a:prstGeom prst="rect">
            <a:avLst/>
          </a:prstGeom>
          <a:noFill/>
        </p:spPr>
        <p:txBody>
          <a:bodyPr vert="wordArtVert" wrap="none" rtlCol="0" anchor="ctr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 flipV="1">
            <a:off x="4083442" y="1507180"/>
            <a:ext cx="2980869" cy="3828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4081854" y="2733814"/>
            <a:ext cx="3006851" cy="23566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1986" name="Rectangle 2"/>
          <p:cNvSpPr>
            <a:spLocks/>
          </p:cNvSpPr>
          <p:nvPr/>
        </p:nvSpPr>
        <p:spPr bwMode="auto">
          <a:xfrm>
            <a:off x="7494561" y="235863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ln/>
        </p:spPr>
        <p:txBody>
          <a:bodyPr/>
          <a:lstStyle/>
          <a:p>
            <a:r>
              <a:rPr lang="en-US" dirty="0"/>
              <a:t>Region of memory</a:t>
            </a:r>
            <a:br>
              <a:rPr lang="en-US" dirty="0"/>
            </a:br>
            <a:r>
              <a:rPr lang="en-US" dirty="0"/>
              <a:t>managed with</a:t>
            </a:r>
            <a:br>
              <a:rPr lang="en-US" dirty="0"/>
            </a:br>
            <a:r>
              <a:rPr lang="en-US" dirty="0"/>
              <a:t>stack discipline</a:t>
            </a: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3457816" y="4938038"/>
            <a:ext cx="50812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1" name="Rectangle 7"/>
          <p:cNvSpPr>
            <a:spLocks/>
          </p:cNvSpPr>
          <p:nvPr/>
        </p:nvSpPr>
        <p:spPr bwMode="auto">
          <a:xfrm>
            <a:off x="791758" y="4706263"/>
            <a:ext cx="2634300" cy="457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1992" name="Rectangle 8"/>
          <p:cNvSpPr>
            <a:spLocks/>
          </p:cNvSpPr>
          <p:nvPr/>
        </p:nvSpPr>
        <p:spPr bwMode="auto">
          <a:xfrm>
            <a:off x="4083442" y="1890038"/>
            <a:ext cx="1305241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7" name="Rectangle 13"/>
          <p:cNvSpPr>
            <a:spLocks/>
          </p:cNvSpPr>
          <p:nvPr/>
        </p:nvSpPr>
        <p:spPr bwMode="auto">
          <a:xfrm>
            <a:off x="4027565" y="5176516"/>
            <a:ext cx="1557714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4081854" y="4785638"/>
            <a:ext cx="1295714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9" name="Rectangle 15"/>
          <p:cNvSpPr>
            <a:spLocks/>
          </p:cNvSpPr>
          <p:nvPr/>
        </p:nvSpPr>
        <p:spPr bwMode="auto">
          <a:xfrm>
            <a:off x="3711877" y="1335358"/>
            <a:ext cx="2040431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075460" y="975638"/>
            <a:ext cx="1142349" cy="541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75461" y="654389"/>
            <a:ext cx="1142349" cy="559420"/>
            <a:chOff x="1154801" y="3021980"/>
            <a:chExt cx="1142349" cy="559420"/>
          </a:xfrm>
        </p:grpSpPr>
        <p:sp>
          <p:nvSpPr>
            <p:cNvPr id="4" name="Freeform 3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V="1">
            <a:off x="7064311" y="6014053"/>
            <a:ext cx="1142349" cy="559420"/>
            <a:chOff x="1154801" y="3021980"/>
            <a:chExt cx="1142349" cy="559420"/>
          </a:xfrm>
        </p:grpSpPr>
        <p:sp>
          <p:nvSpPr>
            <p:cNvPr id="25" name="Freeform 24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>
            <a:off x="7075460" y="1507179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7075460" y="2733814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7075460" y="4071961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7075460" y="5581928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126486" y="4364003"/>
            <a:ext cx="1091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78283" y="1780510"/>
            <a:ext cx="1135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5377568" y="1507180"/>
            <a:ext cx="2840242" cy="3828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5388683" y="2733814"/>
            <a:ext cx="2766278" cy="23566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AutoShape 16">
            <a:extLst>
              <a:ext uri="{FF2B5EF4-FFF2-40B4-BE49-F238E27FC236}">
                <a16:creationId xmlns:a16="http://schemas.microsoft.com/office/drawing/2014/main" id="{17A15FED-2143-445C-B158-AB8DED884911}"/>
              </a:ext>
            </a:extLst>
          </p:cNvPr>
          <p:cNvSpPr>
            <a:spLocks/>
          </p:cNvSpPr>
          <p:nvPr/>
        </p:nvSpPr>
        <p:spPr bwMode="auto">
          <a:xfrm>
            <a:off x="4380882" y="4251152"/>
            <a:ext cx="609748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4133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ln/>
        </p:spPr>
        <p:txBody>
          <a:bodyPr/>
          <a:lstStyle/>
          <a:p>
            <a:r>
              <a:rPr lang="en-US" dirty="0"/>
              <a:t>Region of memory managed with stack discipline</a:t>
            </a:r>
          </a:p>
          <a:p>
            <a:r>
              <a:rPr lang="en-US" dirty="0"/>
              <a:t>Grows toward lower addresses</a:t>
            </a:r>
          </a:p>
          <a:p>
            <a:endParaRPr lang="en-US" dirty="0"/>
          </a:p>
          <a:p>
            <a:r>
              <a:rPr lang="en-US" dirty="0"/>
              <a:t>Register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contains </a:t>
            </a:r>
            <a:br>
              <a:rPr lang="en-US" dirty="0"/>
            </a:br>
            <a:r>
              <a:rPr lang="en-US" dirty="0"/>
              <a:t>lowest  stack address</a:t>
            </a:r>
          </a:p>
          <a:p>
            <a:pPr marL="552450" lvl="1"/>
            <a:r>
              <a:rPr lang="en-US" dirty="0"/>
              <a:t>address of “top” element</a:t>
            </a:r>
          </a:p>
        </p:txBody>
      </p:sp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2359766" y="1655413"/>
            <a:ext cx="6791381" cy="4492625"/>
            <a:chOff x="0" y="288"/>
            <a:chExt cx="4277" cy="2830"/>
          </a:xfrm>
        </p:grpSpPr>
        <p:sp>
          <p:nvSpPr>
            <p:cNvPr id="41990" name="Line 6"/>
            <p:cNvSpPr>
              <a:spLocks noChangeShapeType="1"/>
            </p:cNvSpPr>
            <p:nvPr/>
          </p:nvSpPr>
          <p:spPr bwMode="auto">
            <a:xfrm>
              <a:off x="1679" y="2496"/>
              <a:ext cx="3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1" name="Rectangle 7"/>
            <p:cNvSpPr>
              <a:spLocks/>
            </p:cNvSpPr>
            <p:nvPr/>
          </p:nvSpPr>
          <p:spPr bwMode="auto">
            <a:xfrm>
              <a:off x="0" y="2350"/>
              <a:ext cx="1659" cy="28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1992" name="Rectangle 8"/>
            <p:cNvSpPr>
              <a:spLocks/>
            </p:cNvSpPr>
            <p:nvPr/>
          </p:nvSpPr>
          <p:spPr bwMode="auto">
            <a:xfrm>
              <a:off x="2073" y="576"/>
              <a:ext cx="822" cy="2016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3" name="Line 9"/>
            <p:cNvSpPr>
              <a:spLocks noChangeShapeType="1"/>
            </p:cNvSpPr>
            <p:nvPr/>
          </p:nvSpPr>
          <p:spPr bwMode="auto">
            <a:xfrm>
              <a:off x="3418" y="1824"/>
              <a:ext cx="0" cy="86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4" name="Rectangle 10"/>
            <p:cNvSpPr>
              <a:spLocks/>
            </p:cNvSpPr>
            <p:nvPr/>
          </p:nvSpPr>
          <p:spPr bwMode="auto">
            <a:xfrm>
              <a:off x="3479" y="1915"/>
              <a:ext cx="798" cy="1203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r>
                <a:rPr lang="en-US"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Stack Grows</a:t>
              </a:r>
              <a:endParaRPr lang="en-US" dirty="0">
                <a:solidFill>
                  <a:schemeClr val="tx1"/>
                </a:solidFill>
                <a:latin typeface="Arial Narrow" charset="0"/>
                <a:ea typeface="Lucida Grande" charset="0"/>
                <a:cs typeface="Lucida Grande" charset="0"/>
                <a:sym typeface="Arial Narrow" charset="0"/>
              </a:endParaRPr>
            </a:p>
            <a:p>
              <a:r>
                <a:rPr lang="en-US"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Down</a:t>
              </a:r>
            </a:p>
            <a:p>
              <a:r>
                <a:rPr lang="en-US"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(toward lower addresses)</a:t>
              </a:r>
            </a:p>
          </p:txBody>
        </p:sp>
        <p:sp>
          <p:nvSpPr>
            <p:cNvPr id="41995" name="Line 11"/>
            <p:cNvSpPr>
              <a:spLocks noChangeShapeType="1"/>
            </p:cNvSpPr>
            <p:nvPr/>
          </p:nvSpPr>
          <p:spPr bwMode="auto">
            <a:xfrm rot="10800000" flipH="1">
              <a:off x="3418" y="432"/>
              <a:ext cx="0" cy="91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6" name="Rectangle 12"/>
            <p:cNvSpPr>
              <a:spLocks/>
            </p:cNvSpPr>
            <p:nvPr/>
          </p:nvSpPr>
          <p:spPr bwMode="auto">
            <a:xfrm>
              <a:off x="3480" y="690"/>
              <a:ext cx="651" cy="4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Increasing</a:t>
              </a:r>
              <a:endParaRPr lang="en-US">
                <a:solidFill>
                  <a:schemeClr val="tx1"/>
                </a:solidFill>
                <a:latin typeface="Arial Narrow" charset="0"/>
                <a:ea typeface="Lucida Grande" charset="0"/>
                <a:cs typeface="Lucida Grande" charset="0"/>
                <a:sym typeface="Arial Narrow" charset="0"/>
              </a:endParaRPr>
            </a:p>
            <a:p>
              <a:r>
                <a:rPr lang="en-US"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Addresses</a:t>
              </a:r>
            </a:p>
          </p:txBody>
        </p:sp>
        <p:sp>
          <p:nvSpPr>
            <p:cNvPr id="41997" name="Rectangle 13"/>
            <p:cNvSpPr>
              <a:spLocks/>
            </p:cNvSpPr>
            <p:nvPr/>
          </p:nvSpPr>
          <p:spPr bwMode="auto">
            <a:xfrm>
              <a:off x="2048" y="2688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  <p:sp>
          <p:nvSpPr>
            <p:cNvPr id="41998" name="Line 14"/>
            <p:cNvSpPr>
              <a:spLocks noChangeShapeType="1"/>
            </p:cNvSpPr>
            <p:nvPr/>
          </p:nvSpPr>
          <p:spPr bwMode="auto">
            <a:xfrm>
              <a:off x="2072" y="2400"/>
              <a:ext cx="816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9" name="Rectangle 15"/>
            <p:cNvSpPr>
              <a:spLocks/>
            </p:cNvSpPr>
            <p:nvPr/>
          </p:nvSpPr>
          <p:spPr bwMode="auto">
            <a:xfrm>
              <a:off x="1872" y="288"/>
              <a:ext cx="1285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“Bottom”</a:t>
              </a:r>
            </a:p>
          </p:txBody>
        </p:sp>
        <p:sp>
          <p:nvSpPr>
            <p:cNvPr id="42000" name="AutoShape 16"/>
            <p:cNvSpPr>
              <a:spLocks/>
            </p:cNvSpPr>
            <p:nvPr/>
          </p:nvSpPr>
          <p:spPr bwMode="auto">
            <a:xfrm>
              <a:off x="2288" y="1992"/>
              <a:ext cx="384" cy="24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816037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Push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pushq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Fetch operand at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endParaRPr lang="en-US" dirty="0"/>
          </a:p>
          <a:p>
            <a:pPr marL="552450" lvl="1"/>
            <a:r>
              <a:rPr lang="en-US" dirty="0"/>
              <a:t>Decrement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Write operand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5" name="Rectangle 17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7" name="Rectangle 19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9" name="Rectangle 21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1" name="Rectangle 23"/>
          <p:cNvSpPr>
            <a:spLocks/>
          </p:cNvSpPr>
          <p:nvPr/>
        </p:nvSpPr>
        <p:spPr bwMode="auto">
          <a:xfrm>
            <a:off x="5524926" y="1555751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grpSp>
        <p:nvGrpSpPr>
          <p:cNvPr id="43033" name="Group 25"/>
          <p:cNvGrpSpPr>
            <a:grpSpLocks/>
          </p:cNvGrpSpPr>
          <p:nvPr/>
        </p:nvGrpSpPr>
        <p:grpSpPr bwMode="auto">
          <a:xfrm>
            <a:off x="2544763" y="4759325"/>
            <a:ext cx="4730751" cy="968375"/>
            <a:chOff x="59" y="0"/>
            <a:chExt cx="2980" cy="610"/>
          </a:xfrm>
        </p:grpSpPr>
        <p:sp>
          <p:nvSpPr>
            <p:cNvPr id="43034" name="Rectangle 26"/>
            <p:cNvSpPr>
              <a:spLocks/>
            </p:cNvSpPr>
            <p:nvPr/>
          </p:nvSpPr>
          <p:spPr bwMode="auto">
            <a:xfrm>
              <a:off x="59" y="0"/>
              <a:ext cx="1600" cy="23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3035" name="Rectangle 27"/>
            <p:cNvSpPr>
              <a:spLocks/>
            </p:cNvSpPr>
            <p:nvPr/>
          </p:nvSpPr>
          <p:spPr bwMode="auto">
            <a:xfrm>
              <a:off x="2058" y="330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3590693" y="1870385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Push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pushq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Fetch operand at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endParaRPr lang="en-US" dirty="0"/>
          </a:p>
          <a:p>
            <a:pPr marL="552450" lvl="1"/>
            <a:r>
              <a:rPr lang="en-US" dirty="0"/>
              <a:t>Decrement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Write operand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3019" name="Group 11"/>
          <p:cNvGrpSpPr>
            <a:grpSpLocks/>
          </p:cNvGrpSpPr>
          <p:nvPr/>
        </p:nvGrpSpPr>
        <p:grpSpPr bwMode="auto">
          <a:xfrm>
            <a:off x="5040313" y="5011738"/>
            <a:ext cx="2016125" cy="474662"/>
            <a:chOff x="0" y="0"/>
            <a:chExt cx="1270" cy="298"/>
          </a:xfrm>
        </p:grpSpPr>
        <p:sp>
          <p:nvSpPr>
            <p:cNvPr id="43020" name="Rectangle 12"/>
            <p:cNvSpPr>
              <a:spLocks/>
            </p:cNvSpPr>
            <p:nvPr/>
          </p:nvSpPr>
          <p:spPr bwMode="auto">
            <a:xfrm>
              <a:off x="450" y="106"/>
              <a:ext cx="820" cy="192"/>
            </a:xfrm>
            <a:prstGeom prst="rect">
              <a:avLst/>
            </a:prstGeom>
            <a:solidFill>
              <a:srgbClr val="8484E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1" name="Line 13"/>
            <p:cNvSpPr>
              <a:spLocks noChangeShapeType="1"/>
            </p:cNvSpPr>
            <p:nvPr/>
          </p:nvSpPr>
          <p:spPr bwMode="auto">
            <a:xfrm>
              <a:off x="56" y="203"/>
              <a:ext cx="3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2" name="Rectangle 14"/>
            <p:cNvSpPr>
              <a:spLocks/>
            </p:cNvSpPr>
            <p:nvPr/>
          </p:nvSpPr>
          <p:spPr bwMode="auto">
            <a:xfrm>
              <a:off x="222" y="0"/>
              <a:ext cx="154" cy="203"/>
            </a:xfrm>
            <a:prstGeom prst="rect">
              <a:avLst/>
            </a:prstGeom>
            <a:noFill/>
            <a:ln w="1905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-8</a:t>
              </a:r>
            </a:p>
          </p:txBody>
        </p:sp>
        <p:sp>
          <p:nvSpPr>
            <p:cNvPr id="43023" name="AutoShape 15"/>
            <p:cNvSpPr>
              <a:spLocks/>
            </p:cNvSpPr>
            <p:nvPr/>
          </p:nvSpPr>
          <p:spPr bwMode="auto">
            <a:xfrm>
              <a:off x="0" y="53"/>
              <a:ext cx="232" cy="12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5" name="Rectangle 17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7" name="Rectangle 19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9" name="Rectangle 21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1" name="Rectangle 23"/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grpSp>
        <p:nvGrpSpPr>
          <p:cNvPr id="43033" name="Group 25"/>
          <p:cNvGrpSpPr>
            <a:grpSpLocks/>
          </p:cNvGrpSpPr>
          <p:nvPr/>
        </p:nvGrpSpPr>
        <p:grpSpPr bwMode="auto">
          <a:xfrm>
            <a:off x="2544763" y="4759325"/>
            <a:ext cx="4691063" cy="1287463"/>
            <a:chOff x="59" y="0"/>
            <a:chExt cx="2955" cy="811"/>
          </a:xfrm>
        </p:grpSpPr>
        <p:sp>
          <p:nvSpPr>
            <p:cNvPr id="43034" name="Rectangle 26"/>
            <p:cNvSpPr>
              <a:spLocks/>
            </p:cNvSpPr>
            <p:nvPr/>
          </p:nvSpPr>
          <p:spPr bwMode="auto">
            <a:xfrm>
              <a:off x="59" y="0"/>
              <a:ext cx="1600" cy="23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3035" name="Rectangle 27"/>
            <p:cNvSpPr>
              <a:spLocks/>
            </p:cNvSpPr>
            <p:nvPr/>
          </p:nvSpPr>
          <p:spPr bwMode="auto">
            <a:xfrm>
              <a:off x="2033" y="531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3590693" y="1870385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146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7037E-7 L 0.05122 0.25185 L 0.09636 0.35764 L 0.09514 0.52338 L 0.24271 0.47639 " pathEditMode="relative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/>
          <p:cNvSpPr txBox="1">
            <a:spLocks noChangeArrowheads="1"/>
          </p:cNvSpPr>
          <p:nvPr/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popq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Dest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Read value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cs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Store value at </a:t>
            </a:r>
            <a:r>
              <a:rPr lang="en-US" dirty="0" err="1"/>
              <a:t>Dest</a:t>
            </a:r>
            <a:r>
              <a:rPr lang="en-US" dirty="0"/>
              <a:t> (usually a register)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4034" name="Line 2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5" name="Rectangle 3"/>
          <p:cNvSpPr>
            <a:spLocks/>
          </p:cNvSpPr>
          <p:nvPr/>
        </p:nvSpPr>
        <p:spPr bwMode="auto">
          <a:xfrm>
            <a:off x="2559593" y="4797425"/>
            <a:ext cx="2539457" cy="36933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4036" name="Rectangle 4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4041" name="Rectangle 9"/>
          <p:cNvSpPr>
            <a:spLocks/>
          </p:cNvSpPr>
          <p:nvPr/>
        </p:nvSpPr>
        <p:spPr bwMode="auto">
          <a:xfrm>
            <a:off x="5677693" y="5367198"/>
            <a:ext cx="1555750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5" name="Rectangle 13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44046" name="Rectangle 14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Pop</a:t>
            </a:r>
          </a:p>
        </p:txBody>
      </p:sp>
      <p:sp>
        <p:nvSpPr>
          <p:cNvPr id="44052" name="Rectangle 20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8" name="Rectangle 26"/>
          <p:cNvSpPr>
            <a:spLocks/>
          </p:cNvSpPr>
          <p:nvPr/>
        </p:nvSpPr>
        <p:spPr bwMode="auto">
          <a:xfrm>
            <a:off x="5754688" y="4876800"/>
            <a:ext cx="1301750" cy="3048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9" name="Rectangle 27"/>
          <p:cNvSpPr>
            <a:spLocks/>
          </p:cNvSpPr>
          <p:nvPr/>
        </p:nvSpPr>
        <p:spPr bwMode="auto">
          <a:xfrm>
            <a:off x="5753100" y="4876800"/>
            <a:ext cx="130175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5946118" y="4876800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E5255E48-EB03-4816-A817-1DBFC5F35A12}"/>
              </a:ext>
            </a:extLst>
          </p:cNvPr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</p:spTree>
    <p:extLst>
      <p:ext uri="{BB962C8B-B14F-4D97-AF65-F5344CB8AC3E}">
        <p14:creationId xmlns:p14="http://schemas.microsoft.com/office/powerpoint/2010/main" val="36414319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/>
          <p:cNvSpPr txBox="1">
            <a:spLocks noChangeArrowheads="1"/>
          </p:cNvSpPr>
          <p:nvPr/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popq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Dest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Read value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cs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Store value at </a:t>
            </a:r>
            <a:r>
              <a:rPr lang="en-US" dirty="0" err="1"/>
              <a:t>Dest</a:t>
            </a:r>
            <a:r>
              <a:rPr lang="en-US" dirty="0"/>
              <a:t> (usually a register)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59593" y="4797425"/>
            <a:ext cx="3079207" cy="369332"/>
            <a:chOff x="2559593" y="4797425"/>
            <a:chExt cx="3079207" cy="369332"/>
          </a:xfrm>
        </p:grpSpPr>
        <p:sp>
          <p:nvSpPr>
            <p:cNvPr id="44034" name="Line 2"/>
            <p:cNvSpPr>
              <a:spLocks noChangeShapeType="1"/>
            </p:cNvSpPr>
            <p:nvPr/>
          </p:nvSpPr>
          <p:spPr bwMode="auto">
            <a:xfrm>
              <a:off x="5130800" y="5029200"/>
              <a:ext cx="50800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35" name="Rectangle 3"/>
            <p:cNvSpPr>
              <a:spLocks/>
            </p:cNvSpPr>
            <p:nvPr/>
          </p:nvSpPr>
          <p:spPr bwMode="auto">
            <a:xfrm>
              <a:off x="2559593" y="4797425"/>
              <a:ext cx="2539457" cy="369332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44036" name="Rectangle 4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4041" name="Rectangle 9"/>
          <p:cNvSpPr>
            <a:spLocks/>
          </p:cNvSpPr>
          <p:nvPr/>
        </p:nvSpPr>
        <p:spPr bwMode="auto">
          <a:xfrm>
            <a:off x="5691426" y="5340151"/>
            <a:ext cx="1555750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Pop</a:t>
            </a:r>
          </a:p>
        </p:txBody>
      </p:sp>
      <p:sp>
        <p:nvSpPr>
          <p:cNvPr id="44052" name="Rectangle 20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6" name="Rectangle 24"/>
          <p:cNvSpPr>
            <a:spLocks/>
          </p:cNvSpPr>
          <p:nvPr/>
        </p:nvSpPr>
        <p:spPr bwMode="auto">
          <a:xfrm>
            <a:off x="5392738" y="4706938"/>
            <a:ext cx="282575" cy="32385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+8</a:t>
            </a:r>
          </a:p>
        </p:txBody>
      </p:sp>
      <p:sp>
        <p:nvSpPr>
          <p:cNvPr id="44057" name="AutoShape 25"/>
          <p:cNvSpPr>
            <a:spLocks/>
          </p:cNvSpPr>
          <p:nvPr/>
        </p:nvSpPr>
        <p:spPr bwMode="auto">
          <a:xfrm rot="10800000" flipH="1">
            <a:off x="5040313" y="4791076"/>
            <a:ext cx="368300" cy="1905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8" name="Rectangle 26"/>
          <p:cNvSpPr>
            <a:spLocks/>
          </p:cNvSpPr>
          <p:nvPr/>
        </p:nvSpPr>
        <p:spPr bwMode="auto">
          <a:xfrm>
            <a:off x="5754688" y="4876800"/>
            <a:ext cx="1301750" cy="3048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9" name="Rectangle 27"/>
          <p:cNvSpPr>
            <a:spLocks/>
          </p:cNvSpPr>
          <p:nvPr/>
        </p:nvSpPr>
        <p:spPr bwMode="auto">
          <a:xfrm>
            <a:off x="5753100" y="4876800"/>
            <a:ext cx="130175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2116827" y="3396475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21E6DD8B-A023-484A-9CB8-6D8B774C14F6}"/>
              </a:ext>
            </a:extLst>
          </p:cNvPr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44033" name="AutoShape 1"/>
          <p:cNvSpPr>
            <a:spLocks/>
          </p:cNvSpPr>
          <p:nvPr/>
        </p:nvSpPr>
        <p:spPr bwMode="auto">
          <a:xfrm rot="10800000" flipH="1">
            <a:off x="6097588" y="4949826"/>
            <a:ext cx="6096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48751E-6 L 5E-6 -0.05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/>
          <p:cNvSpPr txBox="1">
            <a:spLocks noChangeArrowheads="1"/>
          </p:cNvSpPr>
          <p:nvPr/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popq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Dest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Read value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cs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Store value at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/>
              <a:t>(usually a </a:t>
            </a:r>
            <a:r>
              <a:rPr lang="en-US" dirty="0"/>
              <a:t>register)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4034" name="Line 2"/>
          <p:cNvSpPr>
            <a:spLocks noChangeShapeType="1"/>
          </p:cNvSpPr>
          <p:nvPr/>
        </p:nvSpPr>
        <p:spPr bwMode="auto">
          <a:xfrm>
            <a:off x="5130800" y="4693525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5" name="Rectangle 3"/>
          <p:cNvSpPr>
            <a:spLocks/>
          </p:cNvSpPr>
          <p:nvPr/>
        </p:nvSpPr>
        <p:spPr bwMode="auto">
          <a:xfrm>
            <a:off x="2559593" y="4461750"/>
            <a:ext cx="2539457" cy="36933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4036" name="Rectangle 4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Pop</a:t>
            </a:r>
          </a:p>
        </p:txBody>
      </p:sp>
      <p:sp>
        <p:nvSpPr>
          <p:cNvPr id="44052" name="Rectangle 20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8" name="Rectangle 26"/>
          <p:cNvSpPr>
            <a:spLocks/>
          </p:cNvSpPr>
          <p:nvPr/>
        </p:nvSpPr>
        <p:spPr bwMode="auto">
          <a:xfrm>
            <a:off x="5754688" y="4876800"/>
            <a:ext cx="1301750" cy="3048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9" name="Rectangle 27"/>
          <p:cNvSpPr>
            <a:spLocks/>
          </p:cNvSpPr>
          <p:nvPr/>
        </p:nvSpPr>
        <p:spPr bwMode="auto">
          <a:xfrm>
            <a:off x="5753100" y="4876800"/>
            <a:ext cx="130175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5946118" y="4876800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650" y="5293232"/>
            <a:ext cx="5335841" cy="10772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(The memory doesn’t change,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only the value of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56EFD4F1-5698-40E8-86FC-42E752902BE8}"/>
              </a:ext>
            </a:extLst>
          </p:cNvPr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E6A13F9B-2838-4E0A-9CE8-0F8BFF2F98F1}"/>
              </a:ext>
            </a:extLst>
          </p:cNvPr>
          <p:cNvSpPr>
            <a:spLocks/>
          </p:cNvSpPr>
          <p:nvPr/>
        </p:nvSpPr>
        <p:spPr bwMode="auto">
          <a:xfrm>
            <a:off x="5691426" y="5340151"/>
            <a:ext cx="1555750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24" name="AutoShape 1">
            <a:extLst>
              <a:ext uri="{FF2B5EF4-FFF2-40B4-BE49-F238E27FC236}">
                <a16:creationId xmlns:a16="http://schemas.microsoft.com/office/drawing/2014/main" id="{39CC9290-FA29-4445-9E40-1D97850D8A93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6097588" y="4949826"/>
            <a:ext cx="6096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6952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/>
              <a:t>Passing control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 of Recursion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/>
          <p:cNvSpPr>
            <a:spLocks noGrp="1" noChangeArrowheads="1"/>
          </p:cNvSpPr>
          <p:nvPr>
            <p:ph type="title"/>
          </p:nvPr>
        </p:nvSpPr>
        <p:spPr>
          <a:xfrm>
            <a:off x="531118" y="1769026"/>
            <a:ext cx="8760719" cy="2590800"/>
          </a:xfrm>
          <a:ln/>
        </p:spPr>
        <p:txBody>
          <a:bodyPr/>
          <a:lstStyle/>
          <a:p>
            <a:pPr marL="119063" indent="-119063"/>
            <a:r>
              <a:rPr lang="en-US" b="1" dirty="0"/>
              <a:t>Machine-Level Programming III: Procedures</a:t>
            </a:r>
            <a:br>
              <a:rPr lang="en-US" b="1" dirty="0"/>
            </a:br>
            <a:br>
              <a:rPr lang="en-US" b="1" dirty="0"/>
            </a:br>
            <a:r>
              <a:rPr lang="en-US" sz="2000" dirty="0"/>
              <a:t>15-213/18-213/14-513/15-513/18-613</a:t>
            </a:r>
            <a:r>
              <a:rPr lang="en-US" sz="2000" dirty="0">
                <a:solidFill>
                  <a:srgbClr val="000000"/>
                </a:solidFill>
                <a:latin typeface="Calibri" charset="0"/>
                <a:sym typeface="Calibri" charset="0"/>
              </a:rPr>
              <a:t>:</a:t>
            </a:r>
            <a:r>
              <a:rPr lang="en-US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Introduction to Computer Systems </a:t>
            </a:r>
            <a:br>
              <a:rPr lang="en-US" sz="2000" dirty="0"/>
            </a:br>
            <a:r>
              <a:rPr lang="en-US" sz="2000" dirty="0">
                <a:latin typeface="+mn-lt"/>
              </a:rPr>
              <a:t>7</a:t>
            </a:r>
            <a:r>
              <a:rPr lang="en-US" sz="2000" baseline="30000" dirty="0">
                <a:latin typeface="+mn-lt"/>
              </a:rPr>
              <a:t>th</a:t>
            </a:r>
            <a:r>
              <a:rPr lang="en-US" sz="2000" dirty="0">
                <a:latin typeface="+mn-lt"/>
              </a:rPr>
              <a:t> Lecture, September 17, 2019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3816" y="0"/>
            <a:ext cx="3070184" cy="1143000"/>
          </a:xfrm>
        </p:spPr>
        <p:txBody>
          <a:bodyPr/>
          <a:lstStyle/>
          <a:p>
            <a:r>
              <a:rPr lang="en-US" dirty="0"/>
              <a:t>Code Examples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76199" y="4395486"/>
            <a:ext cx="3963365" cy="1507603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mult2(long a, long b)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s = a * b;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s;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76199" y="624069"/>
            <a:ext cx="5835569" cy="154039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void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multstore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y, long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t = mult2(x, y);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t;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971800" y="4800600"/>
            <a:ext cx="5867400" cy="18288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	# a 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400553:  imul   %rsi,%rax	# a * b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	# Return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00154" y="1828800"/>
            <a:ext cx="6781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400540: push   %rbx		# Save %rbx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400541: mov    %rdx,%rbx		# Save dest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	# mult2(x,y)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	# Save at dest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40054c: pop    %rbx		# Restore %rbx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40054d: retq			# Return</a:t>
            </a:r>
          </a:p>
        </p:txBody>
      </p:sp>
    </p:spTree>
    <p:extLst>
      <p:ext uri="{BB962C8B-B14F-4D97-AF65-F5344CB8AC3E}">
        <p14:creationId xmlns:p14="http://schemas.microsoft.com/office/powerpoint/2010/main" val="373388473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Procedure Control Flow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Use stack to support procedure call and return</a:t>
            </a:r>
          </a:p>
          <a:p>
            <a:r>
              <a:rPr lang="en-US" dirty="0">
                <a:solidFill>
                  <a:srgbClr val="980002"/>
                </a:solidFill>
              </a:rPr>
              <a:t>Procedure call: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call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label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Push return address on stack</a:t>
            </a:r>
          </a:p>
          <a:p>
            <a:pPr marL="552450" lvl="1"/>
            <a:r>
              <a:rPr lang="en-US" dirty="0"/>
              <a:t>Jump to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label</a:t>
            </a:r>
            <a:endParaRPr lang="en-US" dirty="0"/>
          </a:p>
          <a:p>
            <a:r>
              <a:rPr lang="en-US" dirty="0"/>
              <a:t>Return address:</a:t>
            </a:r>
          </a:p>
          <a:p>
            <a:pPr marL="552450" lvl="1"/>
            <a:r>
              <a:rPr lang="en-US" dirty="0"/>
              <a:t>Address of the next instruction right after call</a:t>
            </a:r>
          </a:p>
          <a:p>
            <a:pPr marL="552450" lvl="1"/>
            <a:r>
              <a:rPr lang="en-US" dirty="0"/>
              <a:t>Example from disassembly</a:t>
            </a:r>
          </a:p>
          <a:p>
            <a:r>
              <a:rPr lang="en-US" dirty="0">
                <a:solidFill>
                  <a:srgbClr val="980002"/>
                </a:solidFill>
              </a:rPr>
              <a:t>Procedure return: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Pop address from stack</a:t>
            </a:r>
          </a:p>
          <a:p>
            <a:pPr marL="552450" lvl="1"/>
            <a:r>
              <a:rPr lang="en-US" dirty="0"/>
              <a:t>Jump to address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#1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0x400544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133600"/>
            <a:ext cx="1676400" cy="990600"/>
          </a:xfrm>
          <a:prstGeom prst="arc">
            <a:avLst>
              <a:gd name="adj1" fmla="val 17108922"/>
              <a:gd name="adj2" fmla="val 4768750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 flipV="1">
            <a:off x="4572000" y="2362200"/>
            <a:ext cx="1676400" cy="1333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3"/>
          <p:cNvSpPr>
            <a:spLocks/>
          </p:cNvSpPr>
          <p:nvPr/>
        </p:nvSpPr>
        <p:spPr bwMode="auto">
          <a:xfrm>
            <a:off x="5472112" y="28956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5" name="Rectangle 10"/>
          <p:cNvSpPr>
            <a:spLocks/>
          </p:cNvSpPr>
          <p:nvPr/>
        </p:nvSpPr>
        <p:spPr bwMode="auto">
          <a:xfrm>
            <a:off x="5334000" y="1905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26" name="Rectangle 11"/>
          <p:cNvSpPr>
            <a:spLocks/>
          </p:cNvSpPr>
          <p:nvPr/>
        </p:nvSpPr>
        <p:spPr bwMode="auto">
          <a:xfrm>
            <a:off x="5334000" y="1524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0x128</a:t>
            </a:r>
          </a:p>
        </p:txBody>
      </p:sp>
      <p:sp>
        <p:nvSpPr>
          <p:cNvPr id="27" name="Rectangle 12"/>
          <p:cNvSpPr>
            <a:spLocks/>
          </p:cNvSpPr>
          <p:nvPr/>
        </p:nvSpPr>
        <p:spPr bwMode="auto">
          <a:xfrm>
            <a:off x="5334000" y="1143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0x130</a:t>
            </a:r>
          </a:p>
        </p:txBody>
      </p:sp>
      <p:sp>
        <p:nvSpPr>
          <p:cNvPr id="29" name="Rectangle 4"/>
          <p:cNvSpPr>
            <a:spLocks/>
          </p:cNvSpPr>
          <p:nvPr/>
        </p:nvSpPr>
        <p:spPr bwMode="auto">
          <a:xfrm>
            <a:off x="5472112" y="35052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347516962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#2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0x400550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0x118</a:t>
            </a:r>
          </a:p>
        </p:txBody>
      </p:sp>
      <p:sp>
        <p:nvSpPr>
          <p:cNvPr id="17" name="Rectangle 14"/>
          <p:cNvSpPr>
            <a:spLocks/>
          </p:cNvSpPr>
          <p:nvPr/>
        </p:nvSpPr>
        <p:spPr bwMode="auto">
          <a:xfrm>
            <a:off x="6248400" y="2286000"/>
            <a:ext cx="13462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0x400549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438400"/>
            <a:ext cx="1676400" cy="685800"/>
          </a:xfrm>
          <a:prstGeom prst="arc">
            <a:avLst>
              <a:gd name="adj1" fmla="val 17108922"/>
              <a:gd name="adj2" fmla="val 4394693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>
            <a:off x="4038600" y="3695700"/>
            <a:ext cx="2209800" cy="723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4114800" y="2514600"/>
            <a:ext cx="2133600" cy="76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" name="Group 4"/>
          <p:cNvGrpSpPr/>
          <p:nvPr/>
        </p:nvGrpSpPr>
        <p:grpSpPr>
          <a:xfrm>
            <a:off x="5334000" y="1143000"/>
            <a:ext cx="776287" cy="2743200"/>
            <a:chOff x="5334000" y="1143000"/>
            <a:chExt cx="776287" cy="2743200"/>
          </a:xfrm>
        </p:grpSpPr>
        <p:sp>
          <p:nvSpPr>
            <p:cNvPr id="7" name="Rectangle 3"/>
            <p:cNvSpPr>
              <a:spLocks/>
            </p:cNvSpPr>
            <p:nvPr/>
          </p:nvSpPr>
          <p:spPr bwMode="auto">
            <a:xfrm>
              <a:off x="5472112" y="28956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13" name="Rectangle 10"/>
            <p:cNvSpPr>
              <a:spLocks/>
            </p:cNvSpPr>
            <p:nvPr/>
          </p:nvSpPr>
          <p:spPr bwMode="auto">
            <a:xfrm>
              <a:off x="5334000" y="1905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0x120</a:t>
              </a:r>
            </a:p>
          </p:txBody>
        </p:sp>
        <p:sp>
          <p:nvSpPr>
            <p:cNvPr id="14" name="Rectangle 11"/>
            <p:cNvSpPr>
              <a:spLocks/>
            </p:cNvSpPr>
            <p:nvPr/>
          </p:nvSpPr>
          <p:spPr bwMode="auto">
            <a:xfrm>
              <a:off x="5334000" y="1524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0x128</a:t>
              </a:r>
            </a:p>
          </p:txBody>
        </p:sp>
        <p:sp>
          <p:nvSpPr>
            <p:cNvPr id="15" name="Rectangle 12"/>
            <p:cNvSpPr>
              <a:spLocks/>
            </p:cNvSpPr>
            <p:nvPr/>
          </p:nvSpPr>
          <p:spPr bwMode="auto">
            <a:xfrm>
              <a:off x="5334000" y="1143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0x130</a:t>
              </a:r>
            </a:p>
          </p:txBody>
        </p:sp>
        <p:sp>
          <p:nvSpPr>
            <p:cNvPr id="21" name="Rectangle 11"/>
            <p:cNvSpPr>
              <a:spLocks/>
            </p:cNvSpPr>
            <p:nvPr/>
          </p:nvSpPr>
          <p:spPr bwMode="auto">
            <a:xfrm>
              <a:off x="5334000" y="2286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0x118</a:t>
              </a:r>
            </a:p>
          </p:txBody>
        </p:sp>
        <p:sp>
          <p:nvSpPr>
            <p:cNvPr id="9" name="Rectangle 4"/>
            <p:cNvSpPr>
              <a:spLocks/>
            </p:cNvSpPr>
            <p:nvPr/>
          </p:nvSpPr>
          <p:spPr bwMode="auto">
            <a:xfrm>
              <a:off x="5472112" y="35052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430417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#3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0x400557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0x118</a:t>
            </a:r>
          </a:p>
        </p:txBody>
      </p:sp>
      <p:sp>
        <p:nvSpPr>
          <p:cNvPr id="17" name="Rectangle 14"/>
          <p:cNvSpPr>
            <a:spLocks/>
          </p:cNvSpPr>
          <p:nvPr/>
        </p:nvSpPr>
        <p:spPr bwMode="auto">
          <a:xfrm>
            <a:off x="6248400" y="2286000"/>
            <a:ext cx="13462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0x400549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438400"/>
            <a:ext cx="1676400" cy="685800"/>
          </a:xfrm>
          <a:prstGeom prst="arc">
            <a:avLst>
              <a:gd name="adj1" fmla="val 17108922"/>
              <a:gd name="adj2" fmla="val 4394693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>
            <a:off x="2362200" y="3695700"/>
            <a:ext cx="3886200" cy="15621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4114800" y="2514600"/>
            <a:ext cx="2133600" cy="76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1" name="Group 20"/>
          <p:cNvGrpSpPr/>
          <p:nvPr/>
        </p:nvGrpSpPr>
        <p:grpSpPr>
          <a:xfrm>
            <a:off x="5334000" y="1143000"/>
            <a:ext cx="776287" cy="2743200"/>
            <a:chOff x="5334000" y="1143000"/>
            <a:chExt cx="776287" cy="2743200"/>
          </a:xfrm>
        </p:grpSpPr>
        <p:sp>
          <p:nvSpPr>
            <p:cNvPr id="23" name="Rectangle 3"/>
            <p:cNvSpPr>
              <a:spLocks/>
            </p:cNvSpPr>
            <p:nvPr/>
          </p:nvSpPr>
          <p:spPr bwMode="auto">
            <a:xfrm>
              <a:off x="5472112" y="28956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24" name="Rectangle 10"/>
            <p:cNvSpPr>
              <a:spLocks/>
            </p:cNvSpPr>
            <p:nvPr/>
          </p:nvSpPr>
          <p:spPr bwMode="auto">
            <a:xfrm>
              <a:off x="5334000" y="1905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0x120</a:t>
              </a:r>
            </a:p>
          </p:txBody>
        </p:sp>
        <p:sp>
          <p:nvSpPr>
            <p:cNvPr id="25" name="Rectangle 11"/>
            <p:cNvSpPr>
              <a:spLocks/>
            </p:cNvSpPr>
            <p:nvPr/>
          </p:nvSpPr>
          <p:spPr bwMode="auto">
            <a:xfrm>
              <a:off x="5334000" y="1524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0x128</a:t>
              </a:r>
            </a:p>
          </p:txBody>
        </p:sp>
        <p:sp>
          <p:nvSpPr>
            <p:cNvPr id="26" name="Rectangle 12"/>
            <p:cNvSpPr>
              <a:spLocks/>
            </p:cNvSpPr>
            <p:nvPr/>
          </p:nvSpPr>
          <p:spPr bwMode="auto">
            <a:xfrm>
              <a:off x="5334000" y="1143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0x130</a:t>
              </a:r>
            </a:p>
          </p:txBody>
        </p:sp>
        <p:sp>
          <p:nvSpPr>
            <p:cNvPr id="27" name="Rectangle 11"/>
            <p:cNvSpPr>
              <a:spLocks/>
            </p:cNvSpPr>
            <p:nvPr/>
          </p:nvSpPr>
          <p:spPr bwMode="auto">
            <a:xfrm>
              <a:off x="5334000" y="2286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0x118</a:t>
              </a:r>
            </a:p>
          </p:txBody>
        </p:sp>
        <p:sp>
          <p:nvSpPr>
            <p:cNvPr id="28" name="Rectangle 4"/>
            <p:cNvSpPr>
              <a:spLocks/>
            </p:cNvSpPr>
            <p:nvPr/>
          </p:nvSpPr>
          <p:spPr bwMode="auto">
            <a:xfrm>
              <a:off x="5472112" y="35052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313769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#4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0x400549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133600"/>
            <a:ext cx="1676400" cy="990600"/>
          </a:xfrm>
          <a:prstGeom prst="arc">
            <a:avLst>
              <a:gd name="adj1" fmla="val 17108922"/>
              <a:gd name="adj2" fmla="val 4768750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 flipV="1">
            <a:off x="4114800" y="2590800"/>
            <a:ext cx="2133600" cy="1104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Rectangle 3"/>
          <p:cNvSpPr>
            <a:spLocks/>
          </p:cNvSpPr>
          <p:nvPr/>
        </p:nvSpPr>
        <p:spPr bwMode="auto">
          <a:xfrm>
            <a:off x="5472112" y="28956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3" name="Rectangle 10"/>
          <p:cNvSpPr>
            <a:spLocks/>
          </p:cNvSpPr>
          <p:nvPr/>
        </p:nvSpPr>
        <p:spPr bwMode="auto">
          <a:xfrm>
            <a:off x="5334000" y="1905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24" name="Rectangle 11"/>
          <p:cNvSpPr>
            <a:spLocks/>
          </p:cNvSpPr>
          <p:nvPr/>
        </p:nvSpPr>
        <p:spPr bwMode="auto">
          <a:xfrm>
            <a:off x="5334000" y="1524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0x128</a:t>
            </a:r>
          </a:p>
        </p:txBody>
      </p:sp>
      <p:sp>
        <p:nvSpPr>
          <p:cNvPr id="25" name="Rectangle 12"/>
          <p:cNvSpPr>
            <a:spLocks/>
          </p:cNvSpPr>
          <p:nvPr/>
        </p:nvSpPr>
        <p:spPr bwMode="auto">
          <a:xfrm>
            <a:off x="5334000" y="1143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0x130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5472112" y="35052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366256581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>
                <a:solidFill>
                  <a:schemeClr val="bg1">
                    <a:lumMod val="50000"/>
                  </a:schemeClr>
                </a:solidFill>
              </a:rPr>
              <a:t>Stack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/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Illustrations of Recursion &amp; Pointers</a:t>
            </a:r>
          </a:p>
        </p:txBody>
      </p:sp>
    </p:spTree>
    <p:extLst>
      <p:ext uri="{BB962C8B-B14F-4D97-AF65-F5344CB8AC3E}">
        <p14:creationId xmlns:p14="http://schemas.microsoft.com/office/powerpoint/2010/main" val="110315449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Procedure Data Flow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Registers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6 arguments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Return value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Stack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5791199"/>
            <a:ext cx="4041775" cy="334963"/>
          </a:xfrm>
        </p:spPr>
        <p:txBody>
          <a:bodyPr/>
          <a:lstStyle/>
          <a:p>
            <a:r>
              <a:rPr lang="en-US" dirty="0"/>
              <a:t>Only allocate stack space when needed</a:t>
            </a:r>
          </a:p>
        </p:txBody>
      </p:sp>
      <p:sp>
        <p:nvSpPr>
          <p:cNvPr id="9" name="Rectangle 9"/>
          <p:cNvSpPr>
            <a:spLocks/>
          </p:cNvSpPr>
          <p:nvPr/>
        </p:nvSpPr>
        <p:spPr bwMode="auto">
          <a:xfrm>
            <a:off x="762000" y="2819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762000" y="3200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rsi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762000" y="3581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rdx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762000" y="3962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rcx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 bwMode="auto">
          <a:xfrm>
            <a:off x="762000" y="4343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762000" y="4724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15" name="Rectangle 14"/>
          <p:cNvSpPr>
            <a:spLocks/>
          </p:cNvSpPr>
          <p:nvPr/>
        </p:nvSpPr>
        <p:spPr bwMode="auto">
          <a:xfrm>
            <a:off x="762000" y="57912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38800" y="2438400"/>
            <a:ext cx="1346200" cy="2667000"/>
            <a:chOff x="5943600" y="2057400"/>
            <a:chExt cx="1346200" cy="2667000"/>
          </a:xfrm>
        </p:grpSpPr>
        <p:sp>
          <p:nvSpPr>
            <p:cNvPr id="16" name="Rectangle 14"/>
            <p:cNvSpPr>
              <a:spLocks/>
            </p:cNvSpPr>
            <p:nvPr/>
          </p:nvSpPr>
          <p:spPr bwMode="auto">
            <a:xfrm>
              <a:off x="5943600" y="4343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dirty="0" err="1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Arg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7</a:t>
              </a:r>
            </a:p>
          </p:txBody>
        </p:sp>
        <p:sp>
          <p:nvSpPr>
            <p:cNvPr id="17" name="Rectangle 15"/>
            <p:cNvSpPr>
              <a:spLocks/>
            </p:cNvSpPr>
            <p:nvPr/>
          </p:nvSpPr>
          <p:spPr bwMode="auto">
            <a:xfrm>
              <a:off x="5943600" y="3200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2400" dirty="0"/>
                <a:t>• • •</a:t>
              </a:r>
            </a:p>
          </p:txBody>
        </p:sp>
        <p:sp>
          <p:nvSpPr>
            <p:cNvPr id="18" name="Rectangle 14"/>
            <p:cNvSpPr>
              <a:spLocks/>
            </p:cNvSpPr>
            <p:nvPr/>
          </p:nvSpPr>
          <p:spPr bwMode="auto">
            <a:xfrm>
              <a:off x="5943600" y="3962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dirty="0" err="1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Arg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8</a:t>
              </a:r>
            </a:p>
          </p:txBody>
        </p:sp>
        <p:sp>
          <p:nvSpPr>
            <p:cNvPr id="19" name="Rectangle 14"/>
            <p:cNvSpPr>
              <a:spLocks/>
            </p:cNvSpPr>
            <p:nvPr/>
          </p:nvSpPr>
          <p:spPr bwMode="auto">
            <a:xfrm>
              <a:off x="5943600" y="2819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dirty="0" err="1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Arg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 </a:t>
              </a:r>
              <a:r>
                <a:rPr lang="en-US" sz="1800" i="1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n</a:t>
              </a:r>
            </a:p>
          </p:txBody>
        </p:sp>
        <p:sp>
          <p:nvSpPr>
            <p:cNvPr id="20" name="Rectangle 15"/>
            <p:cNvSpPr>
              <a:spLocks/>
            </p:cNvSpPr>
            <p:nvPr/>
          </p:nvSpPr>
          <p:spPr bwMode="auto">
            <a:xfrm>
              <a:off x="5943600" y="2057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2400" dirty="0"/>
                <a:t>• • 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855045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</a:t>
            </a:r>
            <a:br>
              <a:rPr lang="en-US" dirty="0"/>
            </a:br>
            <a:r>
              <a:rPr lang="en-US" dirty="0"/>
              <a:t>Examples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76200" y="4800600"/>
            <a:ext cx="2667000" cy="18288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mult2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a, long b)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s = a * b;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s;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505200" y="152400"/>
            <a:ext cx="4267200" cy="1828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void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multstore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(long x, long y, long 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t = mult2(x, y);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971800" y="4800600"/>
            <a:ext cx="5867400" cy="18288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a in %rdi, b in %rsi</a:t>
            </a:r>
          </a:p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	# a </a:t>
            </a:r>
          </a:p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400553:  imul   %rsi,%rax	# a * b</a:t>
            </a:r>
          </a:p>
          <a:p>
            <a:pPr algn="l"/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s in %rax</a:t>
            </a:r>
            <a:endParaRPr lang="ro-RO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	# Return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1066800" y="2362200"/>
            <a:ext cx="6781800" cy="2286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x in %rdi, y in %rsi, dest in %rdx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/>
              <a:t>• • •</a:t>
            </a:r>
            <a:endParaRPr lang="sk-SK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400541: mov    %rdx,%rbx		# Save dest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	# mult2(x,y)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# t in %rax</a:t>
            </a:r>
            <a:endParaRPr lang="sk-SK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	# Save at dest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/>
              <a:t>• • •</a:t>
            </a:r>
            <a:endParaRPr lang="sk-SK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89657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>
                <a:solidFill>
                  <a:srgbClr val="7F7F7F"/>
                </a:solidFill>
              </a:rPr>
              <a:t>Passing data</a:t>
            </a:r>
          </a:p>
          <a:p>
            <a:pPr lvl="2"/>
            <a:r>
              <a:rPr lang="en-US" b="1" dirty="0"/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238313009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/>
              <a:t>Mechanisms</a:t>
            </a:r>
          </a:p>
          <a:p>
            <a:pPr lvl="1"/>
            <a:r>
              <a:rPr lang="en-US" b="1" dirty="0"/>
              <a:t>Stack Structure</a:t>
            </a:r>
          </a:p>
          <a:p>
            <a:pPr lvl="1"/>
            <a:r>
              <a:rPr lang="en-US" b="1" dirty="0"/>
              <a:t>Calling Conventions</a:t>
            </a:r>
          </a:p>
          <a:p>
            <a:pPr lvl="2"/>
            <a:r>
              <a:rPr lang="en-US" b="1" dirty="0"/>
              <a:t>Passing control</a:t>
            </a:r>
          </a:p>
          <a:p>
            <a:pPr lvl="2"/>
            <a:r>
              <a:rPr lang="en-US" b="1" dirty="0"/>
              <a:t>Passing data</a:t>
            </a:r>
          </a:p>
          <a:p>
            <a:pPr lvl="2"/>
            <a:r>
              <a:rPr lang="en-US" b="1" dirty="0"/>
              <a:t>Managing local data</a:t>
            </a:r>
          </a:p>
          <a:p>
            <a:pPr lvl="1"/>
            <a:r>
              <a:rPr lang="en-US" b="1" dirty="0"/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148283529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Stack-Based Languages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Languages that support recursion</a:t>
            </a:r>
          </a:p>
          <a:p>
            <a:pPr marL="552450" lvl="1"/>
            <a:r>
              <a:rPr lang="en-US" dirty="0"/>
              <a:t>e.g., C, Pascal, Java</a:t>
            </a:r>
          </a:p>
          <a:p>
            <a:pPr marL="552450" lvl="1"/>
            <a:r>
              <a:rPr lang="en-US" dirty="0"/>
              <a:t>Code must be “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Reentrant</a:t>
            </a:r>
            <a:r>
              <a:rPr lang="en-US" dirty="0"/>
              <a:t>”</a:t>
            </a:r>
          </a:p>
          <a:p>
            <a:pPr marL="838200" lvl="2"/>
            <a:r>
              <a:rPr lang="en-US" dirty="0"/>
              <a:t>Multiple simultaneous instantiations of single procedure</a:t>
            </a:r>
          </a:p>
          <a:p>
            <a:pPr marL="552450" lvl="1"/>
            <a:r>
              <a:rPr lang="en-US" dirty="0"/>
              <a:t>Need some place to store state of each instantiation</a:t>
            </a:r>
          </a:p>
          <a:p>
            <a:pPr marL="838200" lvl="2"/>
            <a:r>
              <a:rPr lang="en-US" dirty="0"/>
              <a:t>Arguments</a:t>
            </a:r>
          </a:p>
          <a:p>
            <a:pPr marL="838200" lvl="2"/>
            <a:r>
              <a:rPr lang="en-US" dirty="0"/>
              <a:t>Local variables</a:t>
            </a:r>
          </a:p>
          <a:p>
            <a:pPr marL="838200" lvl="2"/>
            <a:r>
              <a:rPr lang="en-US" dirty="0"/>
              <a:t>Return address</a:t>
            </a:r>
          </a:p>
          <a:p>
            <a:r>
              <a:rPr lang="en-US" dirty="0"/>
              <a:t>Stack discipline</a:t>
            </a:r>
          </a:p>
          <a:p>
            <a:pPr marL="552450" lvl="1"/>
            <a:r>
              <a:rPr lang="en-US" dirty="0"/>
              <a:t>State for given procedure needed for limited time</a:t>
            </a:r>
          </a:p>
          <a:p>
            <a:pPr marL="838200" lvl="2"/>
            <a:r>
              <a:rPr lang="en-US" dirty="0"/>
              <a:t>From when called to when return</a:t>
            </a: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 returns before caller does</a:t>
            </a:r>
          </a:p>
          <a:p>
            <a:r>
              <a:rPr lang="en-US" dirty="0"/>
              <a:t>Stack allocated in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Frames</a:t>
            </a:r>
            <a:endParaRPr lang="en-US" dirty="0"/>
          </a:p>
          <a:p>
            <a:pPr marL="552450" lvl="1"/>
            <a:r>
              <a:rPr lang="en-US" dirty="0"/>
              <a:t>state for single procedure instantiation</a:t>
            </a:r>
          </a:p>
        </p:txBody>
      </p:sp>
      <p:pic>
        <p:nvPicPr>
          <p:cNvPr id="3" name="Picture 2" descr="A close up of a building&#10;&#10;Description automatically generated">
            <a:extLst>
              <a:ext uri="{FF2B5EF4-FFF2-40B4-BE49-F238E27FC236}">
                <a16:creationId xmlns:a16="http://schemas.microsoft.com/office/drawing/2014/main" id="{E3F23539-90F0-47A8-B916-B1099C3215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04" y="3352432"/>
            <a:ext cx="3270219" cy="28314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Call Chain Example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457200" y="14478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2286000" y="2362200"/>
            <a:ext cx="16129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4191000" y="3276600"/>
            <a:ext cx="1536700" cy="23622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9159" name="Rectangle 7"/>
          <p:cNvSpPr>
            <a:spLocks/>
          </p:cNvSpPr>
          <p:nvPr/>
        </p:nvSpPr>
        <p:spPr bwMode="auto">
          <a:xfrm>
            <a:off x="6883400" y="1676400"/>
            <a:ext cx="1549400" cy="3581400"/>
          </a:xfrm>
          <a:prstGeom prst="rect">
            <a:avLst/>
          </a:prstGeom>
          <a:solidFill>
            <a:srgbClr val="D8D8D8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0" name="Rectangle 8"/>
          <p:cNvSpPr>
            <a:spLocks/>
          </p:cNvSpPr>
          <p:nvPr/>
        </p:nvSpPr>
        <p:spPr bwMode="auto">
          <a:xfrm>
            <a:off x="7096125" y="19050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49161" name="Rectangle 9"/>
          <p:cNvSpPr>
            <a:spLocks/>
          </p:cNvSpPr>
          <p:nvPr/>
        </p:nvSpPr>
        <p:spPr bwMode="auto">
          <a:xfrm>
            <a:off x="7096125" y="25908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49162" name="Rectangle 10"/>
          <p:cNvSpPr>
            <a:spLocks/>
          </p:cNvSpPr>
          <p:nvPr/>
        </p:nvSpPr>
        <p:spPr bwMode="auto">
          <a:xfrm>
            <a:off x="7085013" y="32654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63" name="Rectangle 11"/>
          <p:cNvSpPr>
            <a:spLocks/>
          </p:cNvSpPr>
          <p:nvPr/>
        </p:nvSpPr>
        <p:spPr bwMode="auto">
          <a:xfrm>
            <a:off x="7096125" y="39624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64" name="Rectangle 12"/>
          <p:cNvSpPr>
            <a:spLocks/>
          </p:cNvSpPr>
          <p:nvPr/>
        </p:nvSpPr>
        <p:spPr bwMode="auto">
          <a:xfrm>
            <a:off x="7096125" y="47244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7402513" y="22098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7402513" y="2895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7402513" y="3581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7402513" y="4343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9" name="Rectangle 17"/>
          <p:cNvSpPr>
            <a:spLocks/>
          </p:cNvSpPr>
          <p:nvPr/>
        </p:nvSpPr>
        <p:spPr bwMode="auto">
          <a:xfrm>
            <a:off x="6848475" y="1066800"/>
            <a:ext cx="1020763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Example</a:t>
            </a:r>
            <a:endParaRPr lang="en-US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 Chain</a:t>
            </a:r>
          </a:p>
        </p:txBody>
      </p:sp>
      <p:sp>
        <p:nvSpPr>
          <p:cNvPr id="49170" name="Rectangle 18"/>
          <p:cNvSpPr>
            <a:spLocks/>
          </p:cNvSpPr>
          <p:nvPr/>
        </p:nvSpPr>
        <p:spPr bwMode="auto">
          <a:xfrm>
            <a:off x="7762875" y="32654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>
            <a:off x="7543800" y="2895600"/>
            <a:ext cx="536575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72" name="Rectangle 20"/>
          <p:cNvSpPr>
            <a:spLocks/>
          </p:cNvSpPr>
          <p:nvPr/>
        </p:nvSpPr>
        <p:spPr bwMode="auto">
          <a:xfrm>
            <a:off x="3505200" y="5715000"/>
            <a:ext cx="2908300" cy="3683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Procedure 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()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is recursive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6535737" y="2271713"/>
            <a:ext cx="717550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0" name="Rectangle 4"/>
          <p:cNvSpPr>
            <a:spLocks/>
          </p:cNvSpPr>
          <p:nvPr/>
        </p:nvSpPr>
        <p:spPr bwMode="auto">
          <a:xfrm>
            <a:off x="4019550" y="2084388"/>
            <a:ext cx="2439987" cy="36671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 Pointer: 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Stack Frames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648200" cy="5435600"/>
          </a:xfrm>
          <a:ln/>
        </p:spPr>
        <p:txBody>
          <a:bodyPr/>
          <a:lstStyle/>
          <a:p>
            <a:r>
              <a:rPr lang="en-US" dirty="0"/>
              <a:t>Contents</a:t>
            </a:r>
          </a:p>
          <a:p>
            <a:pPr marL="552450" lvl="1"/>
            <a:r>
              <a:rPr lang="en-US" dirty="0"/>
              <a:t>Return information</a:t>
            </a:r>
          </a:p>
          <a:p>
            <a:pPr marL="552450" lvl="1"/>
            <a:r>
              <a:rPr lang="en-US" dirty="0"/>
              <a:t>Local storage (if needed)</a:t>
            </a:r>
          </a:p>
          <a:p>
            <a:pPr marL="552450" lvl="1"/>
            <a:r>
              <a:rPr lang="en-US" dirty="0"/>
              <a:t>Temporary space (if needed)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Management</a:t>
            </a:r>
          </a:p>
          <a:p>
            <a:pPr marL="552450" lvl="1"/>
            <a:r>
              <a:rPr lang="en-US" dirty="0"/>
              <a:t>Space allocated when enter procedure</a:t>
            </a:r>
          </a:p>
          <a:p>
            <a:pPr marL="838200" lvl="2"/>
            <a:r>
              <a:rPr lang="en-US" dirty="0"/>
              <a:t>“Set-up” code</a:t>
            </a:r>
          </a:p>
          <a:p>
            <a:pPr marL="838200" lvl="2"/>
            <a:r>
              <a:rPr lang="en-US" dirty="0"/>
              <a:t>Includes push by </a:t>
            </a:r>
            <a:r>
              <a:rPr lang="en-US" b="1" dirty="0">
                <a:latin typeface="Courier New"/>
                <a:cs typeface="Courier New"/>
              </a:rPr>
              <a:t>call</a:t>
            </a:r>
            <a:r>
              <a:rPr lang="en-US" dirty="0"/>
              <a:t> instruction</a:t>
            </a:r>
          </a:p>
          <a:p>
            <a:pPr marL="552450" lvl="1"/>
            <a:r>
              <a:rPr lang="en-US" dirty="0" err="1"/>
              <a:t>Deallocated</a:t>
            </a:r>
            <a:r>
              <a:rPr lang="en-US" dirty="0"/>
              <a:t> when return</a:t>
            </a:r>
          </a:p>
          <a:p>
            <a:pPr marL="838200" lvl="2"/>
            <a:r>
              <a:rPr lang="en-US" dirty="0"/>
              <a:t>“Tear-down” code</a:t>
            </a:r>
          </a:p>
          <a:p>
            <a:pPr marL="838200" lvl="2"/>
            <a:r>
              <a:rPr lang="en-US" dirty="0"/>
              <a:t>Includes pop by </a:t>
            </a:r>
            <a:r>
              <a:rPr lang="en-US" b="1" dirty="0">
                <a:latin typeface="Courier New"/>
                <a:cs typeface="Courier New"/>
              </a:rPr>
              <a:t>ret</a:t>
            </a:r>
            <a:r>
              <a:rPr lang="en-US" dirty="0"/>
              <a:t> instruction</a:t>
            </a: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6545262" y="3641725"/>
            <a:ext cx="71755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4" name="Rectangle 8"/>
          <p:cNvSpPr>
            <a:spLocks/>
          </p:cNvSpPr>
          <p:nvPr/>
        </p:nvSpPr>
        <p:spPr bwMode="auto">
          <a:xfrm>
            <a:off x="4068762" y="3452813"/>
            <a:ext cx="2438400" cy="36671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185" name="Rectangle 9"/>
          <p:cNvSpPr>
            <a:spLocks/>
          </p:cNvSpPr>
          <p:nvPr/>
        </p:nvSpPr>
        <p:spPr bwMode="auto">
          <a:xfrm>
            <a:off x="7262812" y="3892550"/>
            <a:ext cx="1557338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graphicFrame>
        <p:nvGraphicFramePr>
          <p:cNvPr id="50187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923245"/>
              </p:ext>
            </p:extLst>
          </p:nvPr>
        </p:nvGraphicFramePr>
        <p:xfrm>
          <a:off x="7310437" y="396875"/>
          <a:ext cx="1320800" cy="3403600"/>
        </p:xfrm>
        <a:graphic>
          <a:graphicData uri="http://schemas.openxmlformats.org/drawingml/2006/table">
            <a:tbl>
              <a:tblPr/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Previous Frame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Frame for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proc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angle 4"/>
          <p:cNvSpPr>
            <a:spLocks/>
          </p:cNvSpPr>
          <p:nvPr/>
        </p:nvSpPr>
        <p:spPr bwMode="auto">
          <a:xfrm>
            <a:off x="4021137" y="2365375"/>
            <a:ext cx="2439987" cy="36671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	</a:t>
            </a:r>
            <a:r>
              <a:rPr lang="en-US" sz="1800" dirty="0">
                <a:solidFill>
                  <a:schemeClr val="bg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</a:t>
            </a:r>
            <a:endParaRPr lang="en-US" sz="1800" dirty="0">
              <a:solidFill>
                <a:schemeClr val="bg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1204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1205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1206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07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08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3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5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1216" name="Group 16"/>
          <p:cNvGrpSpPr>
            <a:grpSpLocks/>
          </p:cNvGrpSpPr>
          <p:nvPr/>
        </p:nvGrpSpPr>
        <p:grpSpPr bwMode="auto">
          <a:xfrm>
            <a:off x="5397500" y="1592263"/>
            <a:ext cx="1493838" cy="928687"/>
            <a:chOff x="0" y="0"/>
            <a:chExt cx="941" cy="585"/>
          </a:xfrm>
        </p:grpSpPr>
        <p:sp>
          <p:nvSpPr>
            <p:cNvPr id="51217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18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1219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20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1221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2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1223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1254" name="AutoShape 54"/>
          <p:cNvSpPr>
            <a:spLocks/>
          </p:cNvSpPr>
          <p:nvPr/>
        </p:nvSpPr>
        <p:spPr bwMode="auto">
          <a:xfrm>
            <a:off x="203200" y="20320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" name="Rectangle 4"/>
          <p:cNvSpPr>
            <a:spLocks/>
          </p:cNvSpPr>
          <p:nvPr/>
        </p:nvSpPr>
        <p:spPr bwMode="auto">
          <a:xfrm>
            <a:off x="97790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4"/>
          <p:cNvSpPr>
            <a:spLocks/>
          </p:cNvSpPr>
          <p:nvPr/>
        </p:nvSpPr>
        <p:spPr bwMode="auto">
          <a:xfrm>
            <a:off x="9779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2228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2229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2230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1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2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7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9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2240" name="Group 16"/>
          <p:cNvGrpSpPr>
            <a:grpSpLocks/>
          </p:cNvGrpSpPr>
          <p:nvPr/>
        </p:nvGrpSpPr>
        <p:grpSpPr bwMode="auto">
          <a:xfrm>
            <a:off x="5391150" y="2379663"/>
            <a:ext cx="1495425" cy="928687"/>
            <a:chOff x="0" y="0"/>
            <a:chExt cx="941" cy="585"/>
          </a:xfrm>
        </p:grpSpPr>
        <p:sp>
          <p:nvSpPr>
            <p:cNvPr id="52241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42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2243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44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2245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6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2247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2279" name="AutoShape 55"/>
          <p:cNvSpPr>
            <a:spLocks/>
          </p:cNvSpPr>
          <p:nvPr/>
        </p:nvSpPr>
        <p:spPr bwMode="auto">
          <a:xfrm>
            <a:off x="508000" y="23749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" name="Rectangle 5"/>
          <p:cNvSpPr>
            <a:spLocks/>
          </p:cNvSpPr>
          <p:nvPr/>
        </p:nvSpPr>
        <p:spPr bwMode="auto">
          <a:xfrm>
            <a:off x="12954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4"/>
          <p:cNvSpPr>
            <a:spLocks/>
          </p:cNvSpPr>
          <p:nvPr/>
        </p:nvSpPr>
        <p:spPr bwMode="auto">
          <a:xfrm>
            <a:off x="9779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0" name="Rectangle 5"/>
          <p:cNvSpPr>
            <a:spLocks/>
          </p:cNvSpPr>
          <p:nvPr/>
        </p:nvSpPr>
        <p:spPr bwMode="auto">
          <a:xfrm>
            <a:off x="12954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3252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3253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3254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55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56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1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3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3264" name="Group 16"/>
          <p:cNvGrpSpPr>
            <a:grpSpLocks/>
          </p:cNvGrpSpPr>
          <p:nvPr/>
        </p:nvGrpSpPr>
        <p:grpSpPr bwMode="auto">
          <a:xfrm>
            <a:off x="5397500" y="3225800"/>
            <a:ext cx="1493838" cy="928688"/>
            <a:chOff x="0" y="0"/>
            <a:chExt cx="941" cy="585"/>
          </a:xfrm>
        </p:grpSpPr>
        <p:sp>
          <p:nvSpPr>
            <p:cNvPr id="53265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6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3267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8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3269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0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3271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3304" name="AutoShape 56"/>
          <p:cNvSpPr>
            <a:spLocks/>
          </p:cNvSpPr>
          <p:nvPr/>
        </p:nvSpPr>
        <p:spPr bwMode="auto">
          <a:xfrm>
            <a:off x="914400" y="27305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" name="Rectangle 6"/>
          <p:cNvSpPr>
            <a:spLocks/>
          </p:cNvSpPr>
          <p:nvPr/>
        </p:nvSpPr>
        <p:spPr bwMode="auto">
          <a:xfrm>
            <a:off x="16002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79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80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5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7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4288" name="Group 16"/>
          <p:cNvGrpSpPr>
            <a:grpSpLocks/>
          </p:cNvGrpSpPr>
          <p:nvPr/>
        </p:nvGrpSpPr>
        <p:grpSpPr bwMode="auto">
          <a:xfrm>
            <a:off x="5391150" y="4056063"/>
            <a:ext cx="1495425" cy="928687"/>
            <a:chOff x="0" y="0"/>
            <a:chExt cx="941" cy="585"/>
          </a:xfrm>
        </p:grpSpPr>
        <p:sp>
          <p:nvSpPr>
            <p:cNvPr id="54289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290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4291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292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4293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4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4295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9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0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" name="Rectangle 6"/>
          <p:cNvSpPr>
            <a:spLocks/>
          </p:cNvSpPr>
          <p:nvPr/>
        </p:nvSpPr>
        <p:spPr bwMode="auto"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/>
        </p:nvSpPr>
        <p:spPr bwMode="auto">
          <a:xfrm>
            <a:off x="609600" y="3112475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5301" name="Rectangle 5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5302" name="Rectangle 6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5303" name="Rectangle 7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04" name="Rectangle 8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05" name="Rectangle 9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0" name="Rectangle 14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2" name="Rectangle 16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5313" name="Group 17"/>
          <p:cNvGrpSpPr>
            <a:grpSpLocks/>
          </p:cNvGrpSpPr>
          <p:nvPr/>
        </p:nvGrpSpPr>
        <p:grpSpPr bwMode="auto">
          <a:xfrm>
            <a:off x="5391150" y="4919663"/>
            <a:ext cx="1495425" cy="928687"/>
            <a:chOff x="0" y="0"/>
            <a:chExt cx="941" cy="585"/>
          </a:xfrm>
        </p:grpSpPr>
        <p:sp>
          <p:nvSpPr>
            <p:cNvPr id="55314" name="Line 18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15" name="Rectangle 19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5316" name="Line 20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17" name="Rectangle 21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5318" name="Rectangle 22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9" name="Rectangle 23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5320" name="Group 24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0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1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" name="Rectangle 6"/>
          <p:cNvSpPr>
            <a:spLocks/>
          </p:cNvSpPr>
          <p:nvPr/>
        </p:nvSpPr>
        <p:spPr bwMode="auto"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4" name="AutoShape 56"/>
          <p:cNvSpPr>
            <a:spLocks/>
          </p:cNvSpPr>
          <p:nvPr/>
        </p:nvSpPr>
        <p:spPr bwMode="auto">
          <a:xfrm>
            <a:off x="1066800" y="37338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5" name="Rectangle 6"/>
          <p:cNvSpPr>
            <a:spLocks/>
          </p:cNvSpPr>
          <p:nvPr/>
        </p:nvSpPr>
        <p:spPr bwMode="auto">
          <a:xfrm>
            <a:off x="1816100" y="30480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6324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6325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6326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27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28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3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5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6336" name="Group 16"/>
          <p:cNvGrpSpPr>
            <a:grpSpLocks/>
          </p:cNvGrpSpPr>
          <p:nvPr/>
        </p:nvGrpSpPr>
        <p:grpSpPr bwMode="auto">
          <a:xfrm>
            <a:off x="5391150" y="4056063"/>
            <a:ext cx="1495425" cy="928687"/>
            <a:chOff x="0" y="0"/>
            <a:chExt cx="941" cy="585"/>
          </a:xfrm>
        </p:grpSpPr>
        <p:sp>
          <p:nvSpPr>
            <p:cNvPr id="56337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338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6339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340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6341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42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6343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9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0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Rectangle 6"/>
          <p:cNvSpPr>
            <a:spLocks/>
          </p:cNvSpPr>
          <p:nvPr/>
        </p:nvSpPr>
        <p:spPr bwMode="auto"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" name="AutoShape 56"/>
          <p:cNvSpPr>
            <a:spLocks/>
          </p:cNvSpPr>
          <p:nvPr/>
        </p:nvSpPr>
        <p:spPr bwMode="auto">
          <a:xfrm>
            <a:off x="685800" y="38225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7348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7349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7350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1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2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7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9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7360" name="Group 16"/>
          <p:cNvGrpSpPr>
            <a:grpSpLocks/>
          </p:cNvGrpSpPr>
          <p:nvPr/>
        </p:nvGrpSpPr>
        <p:grpSpPr bwMode="auto">
          <a:xfrm>
            <a:off x="5397500" y="3225800"/>
            <a:ext cx="1493838" cy="928688"/>
            <a:chOff x="0" y="0"/>
            <a:chExt cx="941" cy="585"/>
          </a:xfrm>
        </p:grpSpPr>
        <p:sp>
          <p:nvSpPr>
            <p:cNvPr id="57361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2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7363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4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7365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66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7367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8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0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AutoShape 56"/>
          <p:cNvSpPr>
            <a:spLocks/>
          </p:cNvSpPr>
          <p:nvPr/>
        </p:nvSpPr>
        <p:spPr bwMode="auto">
          <a:xfrm>
            <a:off x="228600" y="35042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45E75-075A-4B57-899D-6785B9CA1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A599D-7097-4F6D-A089-4C77BC255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11" y="-54053"/>
            <a:ext cx="9317335" cy="70965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682A64-F9AB-4E8E-BFF1-80E95BBABDFA}"/>
              </a:ext>
            </a:extLst>
          </p:cNvPr>
          <p:cNvSpPr txBox="1"/>
          <p:nvPr/>
        </p:nvSpPr>
        <p:spPr>
          <a:xfrm>
            <a:off x="6396295" y="6162065"/>
            <a:ext cx="2873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Image: Arnold </a:t>
            </a:r>
            <a:r>
              <a:rPr lang="en-US" sz="1000" dirty="0" err="1">
                <a:solidFill>
                  <a:schemeClr val="bg1"/>
                </a:solidFill>
              </a:rPr>
              <a:t>Reihnold</a:t>
            </a:r>
            <a:r>
              <a:rPr lang="en-US" sz="1000" dirty="0">
                <a:solidFill>
                  <a:schemeClr val="bg1"/>
                </a:solidFill>
              </a:rPr>
              <a:t> &amp; MIT Computer Museum</a:t>
            </a:r>
            <a:endParaRPr lang="en-US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059306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8372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8373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8374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75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76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1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3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8384" name="Group 16"/>
          <p:cNvGrpSpPr>
            <a:grpSpLocks/>
          </p:cNvGrpSpPr>
          <p:nvPr/>
        </p:nvGrpSpPr>
        <p:grpSpPr bwMode="auto">
          <a:xfrm>
            <a:off x="5391150" y="2379663"/>
            <a:ext cx="1495425" cy="928687"/>
            <a:chOff x="0" y="0"/>
            <a:chExt cx="941" cy="585"/>
          </a:xfrm>
        </p:grpSpPr>
        <p:sp>
          <p:nvSpPr>
            <p:cNvPr id="58385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6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8387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8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8389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0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8391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7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/>
        </p:nvSpPr>
        <p:spPr bwMode="auto">
          <a:xfrm>
            <a:off x="-152400" y="27229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9398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6A6A6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399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6A6A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5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7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9408" name="Group 16"/>
          <p:cNvGrpSpPr>
            <a:grpSpLocks/>
          </p:cNvGrpSpPr>
          <p:nvPr/>
        </p:nvGrpSpPr>
        <p:grpSpPr bwMode="auto">
          <a:xfrm>
            <a:off x="5397500" y="3225800"/>
            <a:ext cx="1493838" cy="928688"/>
            <a:chOff x="0" y="0"/>
            <a:chExt cx="941" cy="585"/>
          </a:xfrm>
        </p:grpSpPr>
        <p:sp>
          <p:nvSpPr>
            <p:cNvPr id="59409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0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9411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2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9413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14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9415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8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0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/>
        </p:nvSpPr>
        <p:spPr bwMode="auto">
          <a:xfrm>
            <a:off x="228600" y="29718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60420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60421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60422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23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24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9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1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60432" name="Group 16"/>
          <p:cNvGrpSpPr>
            <a:grpSpLocks/>
          </p:cNvGrpSpPr>
          <p:nvPr/>
        </p:nvGrpSpPr>
        <p:grpSpPr bwMode="auto">
          <a:xfrm>
            <a:off x="5391150" y="2379663"/>
            <a:ext cx="1495425" cy="928687"/>
            <a:chOff x="0" y="0"/>
            <a:chExt cx="941" cy="585"/>
          </a:xfrm>
        </p:grpSpPr>
        <p:sp>
          <p:nvSpPr>
            <p:cNvPr id="60433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34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60435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36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60437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8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60439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7" name="Rectangle 4"/>
          <p:cNvSpPr>
            <a:spLocks/>
          </p:cNvSpPr>
          <p:nvPr/>
        </p:nvSpPr>
        <p:spPr bwMode="auto">
          <a:xfrm>
            <a:off x="4318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7493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0" name="AutoShape 56"/>
          <p:cNvSpPr>
            <a:spLocks/>
          </p:cNvSpPr>
          <p:nvPr/>
        </p:nvSpPr>
        <p:spPr bwMode="auto">
          <a:xfrm>
            <a:off x="139700" y="3243825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61445" name="Rectangle 5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61446" name="Rectangle 6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61447" name="Rectangle 7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48" name="Rectangle 8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49" name="Rectangle 9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4" name="Rectangle 14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6" name="Rectangle 16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61457" name="Group 17"/>
          <p:cNvGrpSpPr>
            <a:grpSpLocks/>
          </p:cNvGrpSpPr>
          <p:nvPr/>
        </p:nvGrpSpPr>
        <p:grpSpPr bwMode="auto">
          <a:xfrm>
            <a:off x="5397500" y="1592263"/>
            <a:ext cx="1493838" cy="928687"/>
            <a:chOff x="0" y="0"/>
            <a:chExt cx="941" cy="585"/>
          </a:xfrm>
        </p:grpSpPr>
        <p:sp>
          <p:nvSpPr>
            <p:cNvPr id="61458" name="Line 18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459" name="Rectangle 19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61460" name="Line 20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461" name="Rectangle 21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61462" name="Rectangle 22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63" name="Rectangle 23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61465" name="Group 25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6" name="Rectangle 4"/>
          <p:cNvSpPr>
            <a:spLocks/>
          </p:cNvSpPr>
          <p:nvPr/>
        </p:nvSpPr>
        <p:spPr bwMode="auto">
          <a:xfrm>
            <a:off x="825500" y="16764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8" name="AutoShape 56"/>
          <p:cNvSpPr>
            <a:spLocks/>
          </p:cNvSpPr>
          <p:nvPr/>
        </p:nvSpPr>
        <p:spPr bwMode="auto">
          <a:xfrm>
            <a:off x="139700" y="28618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x86-64/Linux Stack Frame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5372100" cy="5435600"/>
          </a:xfrm>
          <a:ln/>
        </p:spPr>
        <p:txBody>
          <a:bodyPr/>
          <a:lstStyle/>
          <a:p>
            <a:r>
              <a:rPr lang="en-US" dirty="0"/>
              <a:t>Current Stack Frame (“Top” to Bottom)</a:t>
            </a:r>
          </a:p>
          <a:p>
            <a:pPr marL="552450" lvl="1"/>
            <a:r>
              <a:rPr lang="en-US" dirty="0"/>
              <a:t>“Argument build:”</a:t>
            </a:r>
            <a:br>
              <a:rPr lang="en-US" dirty="0"/>
            </a:br>
            <a:r>
              <a:rPr lang="en-US" dirty="0"/>
              <a:t>Parameters for function about to call</a:t>
            </a:r>
          </a:p>
          <a:p>
            <a:pPr marL="552450" lvl="1"/>
            <a:r>
              <a:rPr lang="en-US" dirty="0"/>
              <a:t>Local variables</a:t>
            </a:r>
            <a:br>
              <a:rPr lang="en-US" dirty="0"/>
            </a:br>
            <a:r>
              <a:rPr lang="en-US" dirty="0"/>
              <a:t>If can’t keep in registers</a:t>
            </a:r>
          </a:p>
          <a:p>
            <a:pPr marL="552450" lvl="1"/>
            <a:r>
              <a:rPr lang="en-US" dirty="0"/>
              <a:t>Saved register context</a:t>
            </a:r>
          </a:p>
          <a:p>
            <a:pPr marL="552450" lvl="1"/>
            <a:r>
              <a:rPr lang="en-US" dirty="0"/>
              <a:t>Old frame pointer (optional)</a:t>
            </a:r>
          </a:p>
          <a:p>
            <a:endParaRPr lang="en-US" dirty="0"/>
          </a:p>
          <a:p>
            <a:r>
              <a:rPr lang="en-US" dirty="0"/>
              <a:t>Caller Stack Frame</a:t>
            </a:r>
          </a:p>
          <a:p>
            <a:pPr marL="552450" lvl="1"/>
            <a:r>
              <a:rPr lang="en-US" dirty="0"/>
              <a:t>Return address</a:t>
            </a:r>
          </a:p>
          <a:p>
            <a:pPr marL="838200" lvl="2"/>
            <a:r>
              <a:rPr lang="en-US" dirty="0"/>
              <a:t>Pushed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call</a:t>
            </a:r>
            <a:r>
              <a:rPr lang="en-US" dirty="0"/>
              <a:t> instruction</a:t>
            </a:r>
          </a:p>
          <a:p>
            <a:pPr marL="552450" lvl="1"/>
            <a:r>
              <a:rPr lang="en-US" dirty="0"/>
              <a:t>Arguments for this call</a:t>
            </a:r>
          </a:p>
        </p:txBody>
      </p:sp>
      <p:sp>
        <p:nvSpPr>
          <p:cNvPr id="62469" name="Rectangle 5"/>
          <p:cNvSpPr>
            <a:spLocks/>
          </p:cNvSpPr>
          <p:nvPr/>
        </p:nvSpPr>
        <p:spPr bwMode="auto">
          <a:xfrm>
            <a:off x="7366000" y="3276600"/>
            <a:ext cx="1270000" cy="3048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Addr</a:t>
            </a:r>
          </a:p>
        </p:txBody>
      </p:sp>
      <p:sp>
        <p:nvSpPr>
          <p:cNvPr id="62470" name="Rectangle 6"/>
          <p:cNvSpPr>
            <a:spLocks/>
          </p:cNvSpPr>
          <p:nvPr/>
        </p:nvSpPr>
        <p:spPr bwMode="auto">
          <a:xfrm>
            <a:off x="736600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+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Local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Variables</a:t>
            </a:r>
          </a:p>
        </p:txBody>
      </p:sp>
      <p:sp>
        <p:nvSpPr>
          <p:cNvPr id="62471" name="Rectangle 7"/>
          <p:cNvSpPr>
            <a:spLocks/>
          </p:cNvSpPr>
          <p:nvPr/>
        </p:nvSpPr>
        <p:spPr bwMode="auto">
          <a:xfrm>
            <a:off x="7366000" y="5699124"/>
            <a:ext cx="1270000" cy="854075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Build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</a:t>
            </a:r>
          </a:p>
        </p:txBody>
      </p:sp>
      <p:sp>
        <p:nvSpPr>
          <p:cNvPr id="62472" name="Rectangle 8"/>
          <p:cNvSpPr>
            <a:spLocks/>
          </p:cNvSpPr>
          <p:nvPr/>
        </p:nvSpPr>
        <p:spPr bwMode="auto">
          <a:xfrm>
            <a:off x="736600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3" name="Rectangle 9"/>
          <p:cNvSpPr>
            <a:spLocks/>
          </p:cNvSpPr>
          <p:nvPr/>
        </p:nvSpPr>
        <p:spPr bwMode="auto">
          <a:xfrm>
            <a:off x="7366000" y="3581400"/>
            <a:ext cx="12700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Old </a:t>
            </a:r>
            <a:r>
              <a:rPr lang="en-US" sz="1800" b="1" dirty="0">
                <a:solidFill>
                  <a:srgbClr val="7F7F7F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rgbClr val="7F7F7F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rbp</a:t>
            </a:r>
            <a:endParaRPr lang="en-US" sz="1800" b="1" dirty="0">
              <a:solidFill>
                <a:srgbClr val="7F7F7F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62474" name="Rectangle 10"/>
          <p:cNvSpPr>
            <a:spLocks/>
          </p:cNvSpPr>
          <p:nvPr/>
        </p:nvSpPr>
        <p:spPr bwMode="auto">
          <a:xfrm>
            <a:off x="736600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7+</a:t>
            </a:r>
          </a:p>
        </p:txBody>
      </p:sp>
      <p:sp>
        <p:nvSpPr>
          <p:cNvPr id="62475" name="Rectangle 11"/>
          <p:cNvSpPr>
            <a:spLocks/>
          </p:cNvSpPr>
          <p:nvPr/>
        </p:nvSpPr>
        <p:spPr bwMode="auto">
          <a:xfrm>
            <a:off x="6235700" y="2125663"/>
            <a:ext cx="684213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</a:t>
            </a:r>
            <a:endParaRPr lang="en-US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</a:t>
            </a:r>
          </a:p>
        </p:txBody>
      </p:sp>
      <p:sp>
        <p:nvSpPr>
          <p:cNvPr id="62476" name="AutoShape 12"/>
          <p:cNvSpPr>
            <a:spLocks/>
          </p:cNvSpPr>
          <p:nvPr/>
        </p:nvSpPr>
        <p:spPr bwMode="auto">
          <a:xfrm>
            <a:off x="6981825" y="1295400"/>
            <a:ext cx="228600" cy="2260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>
            <a:off x="6469063" y="3732213"/>
            <a:ext cx="71755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8" name="Rectangle 14"/>
          <p:cNvSpPr>
            <a:spLocks/>
          </p:cNvSpPr>
          <p:nvPr/>
        </p:nvSpPr>
        <p:spPr bwMode="auto">
          <a:xfrm>
            <a:off x="4927600" y="3268663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 pointer</a:t>
            </a:r>
            <a:b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</a:b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>
            <a:off x="6478588" y="6488112"/>
            <a:ext cx="719137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80" name="Rectangle 16"/>
          <p:cNvSpPr>
            <a:spLocks/>
          </p:cNvSpPr>
          <p:nvPr/>
        </p:nvSpPr>
        <p:spPr bwMode="auto">
          <a:xfrm>
            <a:off x="5005388" y="6019800"/>
            <a:ext cx="14859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</a:t>
            </a:r>
            <a:endParaRPr lang="en-US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8" name="Rectangle 14"/>
          <p:cNvSpPr>
            <a:spLocks/>
          </p:cNvSpPr>
          <p:nvPr/>
        </p:nvSpPr>
        <p:spPr bwMode="auto">
          <a:xfrm>
            <a:off x="4953000" y="3810000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1371600"/>
            <a:ext cx="4876800" cy="1828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*p, 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x = *p;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y = x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*p = y;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494" name="Rectangle 6"/>
          <p:cNvSpPr>
            <a:spLocks/>
          </p:cNvSpPr>
          <p:nvPr/>
        </p:nvSpPr>
        <p:spPr bwMode="auto">
          <a:xfrm>
            <a:off x="381000" y="4038600"/>
            <a:ext cx="4279900" cy="15240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(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571314"/>
              </p:ext>
            </p:extLst>
          </p:nvPr>
        </p:nvGraphicFramePr>
        <p:xfrm>
          <a:off x="5257800" y="4114800"/>
          <a:ext cx="335280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val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 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#1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477000" y="274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983413" y="25844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5715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609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6330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6102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3886200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4419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5334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5943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5715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</p:spTree>
    <p:extLst>
      <p:ext uri="{BB962C8B-B14F-4D97-AF65-F5344CB8AC3E}">
        <p14:creationId xmlns:p14="http://schemas.microsoft.com/office/powerpoint/2010/main" val="93636033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587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359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1143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00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971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64611"/>
              </p:ext>
            </p:extLst>
          </p:nvPr>
        </p:nvGraphicFramePr>
        <p:xfrm>
          <a:off x="5257800" y="411480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977580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587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359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1143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00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971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992342"/>
              </p:ext>
            </p:extLst>
          </p:nvPr>
        </p:nvGraphicFramePr>
        <p:xfrm>
          <a:off x="5257800" y="411480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11373" y="3200400"/>
            <a:ext cx="6324680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Aside 1: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$3000, 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movl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-&gt; %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exx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zeros out high order 32 bits.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Why use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movl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instead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movq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 1 byte shorter.</a:t>
            </a:r>
          </a:p>
        </p:txBody>
      </p:sp>
    </p:spTree>
    <p:extLst>
      <p:ext uri="{BB962C8B-B14F-4D97-AF65-F5344CB8AC3E}">
        <p14:creationId xmlns:p14="http://schemas.microsoft.com/office/powerpoint/2010/main" val="89964177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587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359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1143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00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971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723457"/>
              </p:ext>
            </p:extLst>
          </p:nvPr>
        </p:nvGraphicFramePr>
        <p:xfrm>
          <a:off x="5257800" y="411480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8053" y="3512971"/>
            <a:ext cx="599453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Aside 2: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8(%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Computes %rsp+8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Actually, used for what it is meant!</a:t>
            </a:r>
          </a:p>
        </p:txBody>
      </p:sp>
    </p:spTree>
    <p:extLst>
      <p:ext uri="{BB962C8B-B14F-4D97-AF65-F5344CB8AC3E}">
        <p14:creationId xmlns:p14="http://schemas.microsoft.com/office/powerpoint/2010/main" val="43078837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 err="1"/>
              <a:t>Deallocate</a:t>
            </a:r>
            <a:r>
              <a:rPr lang="en-US" dirty="0"/>
              <a:t> upon return</a:t>
            </a:r>
          </a:p>
          <a:p>
            <a:r>
              <a:rPr lang="en-US" dirty="0"/>
              <a:t>Mechanisms all implemented with machine instructions</a:t>
            </a:r>
          </a:p>
          <a:p>
            <a:r>
              <a:rPr lang="en-US" dirty="0"/>
              <a:t>x86-64 implementation of a procedure uses only those mechanisms required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0693315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587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359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1143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00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971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63069"/>
              </p:ext>
            </p:extLst>
          </p:nvPr>
        </p:nvGraphicFramePr>
        <p:xfrm>
          <a:off x="5257800" y="411480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812119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#3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  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v2 =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rgbClr val="FF0000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587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359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1143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00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971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426936"/>
              </p:ext>
            </p:extLst>
          </p:nvPr>
        </p:nvGraphicFramePr>
        <p:xfrm>
          <a:off x="5257800" y="411480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464016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#4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6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8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62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5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9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9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90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220560"/>
              </p:ext>
            </p:extLst>
          </p:nvPr>
        </p:nvGraphicFramePr>
        <p:xfrm>
          <a:off x="5257800" y="3733800"/>
          <a:ext cx="3352800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858759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#5a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6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8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62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5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9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9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90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103589"/>
              </p:ext>
            </p:extLst>
          </p:nvPr>
        </p:nvGraphicFramePr>
        <p:xfrm>
          <a:off x="5257800" y="3733800"/>
          <a:ext cx="3352800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Line 10"/>
          <p:cNvSpPr>
            <a:spLocks noChangeShapeType="1"/>
          </p:cNvSpPr>
          <p:nvPr/>
        </p:nvSpPr>
        <p:spPr bwMode="auto">
          <a:xfrm flipH="1">
            <a:off x="6477000" y="6324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Rectangle 11"/>
          <p:cNvSpPr>
            <a:spLocks/>
          </p:cNvSpPr>
          <p:nvPr/>
        </p:nvSpPr>
        <p:spPr bwMode="auto">
          <a:xfrm>
            <a:off x="6983413" y="60960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1" name="Rectangle 12"/>
          <p:cNvSpPr>
            <a:spLocks/>
          </p:cNvSpPr>
          <p:nvPr/>
        </p:nvSpPr>
        <p:spPr bwMode="auto">
          <a:xfrm>
            <a:off x="5943600" y="4648200"/>
            <a:ext cx="262384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Updated Stack Structure</a:t>
            </a:r>
          </a:p>
        </p:txBody>
      </p:sp>
      <p:sp>
        <p:nvSpPr>
          <p:cNvPr id="32" name="Rectangle 13"/>
          <p:cNvSpPr>
            <a:spLocks/>
          </p:cNvSpPr>
          <p:nvPr/>
        </p:nvSpPr>
        <p:spPr bwMode="auto">
          <a:xfrm>
            <a:off x="5181600" y="518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6" name="Rectangle 9"/>
          <p:cNvSpPr>
            <a:spLocks/>
          </p:cNvSpPr>
          <p:nvPr/>
        </p:nvSpPr>
        <p:spPr bwMode="auto">
          <a:xfrm>
            <a:off x="5181600" y="609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</p:spTree>
    <p:extLst>
      <p:ext uri="{BB962C8B-B14F-4D97-AF65-F5344CB8AC3E}">
        <p14:creationId xmlns:p14="http://schemas.microsoft.com/office/powerpoint/2010/main" val="1753888500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#5b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917685"/>
              </p:ext>
            </p:extLst>
          </p:nvPr>
        </p:nvGraphicFramePr>
        <p:xfrm>
          <a:off x="5257800" y="3733800"/>
          <a:ext cx="3352800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Line 10"/>
          <p:cNvSpPr>
            <a:spLocks noChangeShapeType="1"/>
          </p:cNvSpPr>
          <p:nvPr/>
        </p:nvSpPr>
        <p:spPr bwMode="auto">
          <a:xfrm flipH="1">
            <a:off x="6553200" y="2895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Rectangle 11"/>
          <p:cNvSpPr>
            <a:spLocks/>
          </p:cNvSpPr>
          <p:nvPr/>
        </p:nvSpPr>
        <p:spPr bwMode="auto">
          <a:xfrm>
            <a:off x="7059613" y="26670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1" name="Rectangle 12"/>
          <p:cNvSpPr>
            <a:spLocks/>
          </p:cNvSpPr>
          <p:nvPr/>
        </p:nvSpPr>
        <p:spPr bwMode="auto">
          <a:xfrm>
            <a:off x="6019800" y="1219200"/>
            <a:ext cx="262384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Updated Stack Structure</a:t>
            </a:r>
          </a:p>
        </p:txBody>
      </p:sp>
      <p:sp>
        <p:nvSpPr>
          <p:cNvPr id="32" name="Rectangle 13"/>
          <p:cNvSpPr>
            <a:spLocks/>
          </p:cNvSpPr>
          <p:nvPr/>
        </p:nvSpPr>
        <p:spPr bwMode="auto">
          <a:xfrm>
            <a:off x="5257800" y="1752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6" name="Rectangle 9"/>
          <p:cNvSpPr>
            <a:spLocks/>
          </p:cNvSpPr>
          <p:nvPr/>
        </p:nvSpPr>
        <p:spPr bwMode="auto">
          <a:xfrm>
            <a:off x="52578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H="1">
            <a:off x="6553200" y="5943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11"/>
          <p:cNvSpPr>
            <a:spLocks/>
          </p:cNvSpPr>
          <p:nvPr/>
        </p:nvSpPr>
        <p:spPr bwMode="auto">
          <a:xfrm>
            <a:off x="7059613" y="57150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3" name="Rectangle 12"/>
          <p:cNvSpPr>
            <a:spLocks/>
          </p:cNvSpPr>
          <p:nvPr/>
        </p:nvSpPr>
        <p:spPr bwMode="auto">
          <a:xfrm>
            <a:off x="6019800" y="4648200"/>
            <a:ext cx="2211818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Final Stack Structure</a:t>
            </a:r>
          </a:p>
        </p:txBody>
      </p:sp>
      <p:sp>
        <p:nvSpPr>
          <p:cNvPr id="34" name="Rectangle 13"/>
          <p:cNvSpPr>
            <a:spLocks/>
          </p:cNvSpPr>
          <p:nvPr/>
        </p:nvSpPr>
        <p:spPr bwMode="auto">
          <a:xfrm>
            <a:off x="5257800" y="518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241787487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Register Saving Conventions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When procedure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calls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:</a:t>
            </a:r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is the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caller</a:t>
            </a:r>
            <a:endParaRPr lang="en-US" dirty="0"/>
          </a:p>
          <a:p>
            <a:pPr marL="55245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 is the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callee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Can a register be used for temporary storage?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52450" lvl="1"/>
            <a:r>
              <a:rPr lang="en-US" dirty="0"/>
              <a:t>Contents of register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rdx</a:t>
            </a:r>
            <a:r>
              <a:rPr lang="en-US" dirty="0"/>
              <a:t> overwritten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  <a:p>
            <a:pPr marL="552450" lvl="1"/>
            <a:r>
              <a:rPr lang="en-US" dirty="0">
                <a:ea typeface="Zapf Dingbats" charset="0"/>
                <a:cs typeface="Zapf Dingbats" charset="0"/>
              </a:rPr>
              <a:t>If a </a:t>
            </a:r>
            <a:r>
              <a:rPr lang="en-US" dirty="0" err="1">
                <a:ea typeface="Zapf Dingbats" charset="0"/>
                <a:cs typeface="Zapf Dingbats" charset="0"/>
              </a:rPr>
              <a:t>callee</a:t>
            </a:r>
            <a:r>
              <a:rPr lang="en-US" dirty="0">
                <a:ea typeface="Zapf Dingbats" charset="0"/>
                <a:cs typeface="Zapf Dingbats" charset="0"/>
              </a:rPr>
              <a:t> </a:t>
            </a:r>
            <a:r>
              <a:rPr lang="en-US" i="1" dirty="0">
                <a:ea typeface="Zapf Dingbats" charset="0"/>
                <a:cs typeface="Zapf Dingbats" charset="0"/>
              </a:rPr>
              <a:t>clobbers</a:t>
            </a:r>
            <a:r>
              <a:rPr lang="en-US" dirty="0">
                <a:ea typeface="Zapf Dingbats" charset="0"/>
                <a:cs typeface="Zapf Dingbats" charset="0"/>
              </a:rPr>
              <a:t> your register, its value is lost!</a:t>
            </a:r>
            <a:endParaRPr lang="en-US" sz="1800" dirty="0"/>
          </a:p>
          <a:p>
            <a:pPr marL="838200" lvl="2"/>
            <a:r>
              <a:rPr lang="en-US" dirty="0"/>
              <a:t>Need coordination between caller/</a:t>
            </a:r>
            <a:r>
              <a:rPr lang="en-US" dirty="0" err="1"/>
              <a:t>callee</a:t>
            </a:r>
            <a:endParaRPr lang="en-US" dirty="0"/>
          </a:p>
        </p:txBody>
      </p:sp>
      <p:sp>
        <p:nvSpPr>
          <p:cNvPr id="74757" name="Rectangle 5"/>
          <p:cNvSpPr>
            <a:spLocks/>
          </p:cNvSpPr>
          <p:nvPr/>
        </p:nvSpPr>
        <p:spPr bwMode="auto">
          <a:xfrm>
            <a:off x="760413" y="3200400"/>
            <a:ext cx="3797300" cy="1976438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$15213,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endParaRPr lang="en-US" sz="2400" b="1" dirty="0">
              <a:solidFill>
                <a:srgbClr val="C0000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call who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</a:t>
            </a:r>
          </a:p>
        </p:txBody>
      </p:sp>
      <p:sp>
        <p:nvSpPr>
          <p:cNvPr id="74758" name="Rectangle 6"/>
          <p:cNvSpPr>
            <a:spLocks/>
          </p:cNvSpPr>
          <p:nvPr/>
        </p:nvSpPr>
        <p:spPr bwMode="auto">
          <a:xfrm>
            <a:off x="4751388" y="3200400"/>
            <a:ext cx="3797300" cy="1981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$18213,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endParaRPr lang="en-US" sz="2400" b="1" dirty="0">
              <a:solidFill>
                <a:srgbClr val="C0000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Register Saving Conventions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When procedure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calls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:</a:t>
            </a:r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is the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caller</a:t>
            </a:r>
            <a:endParaRPr lang="en-US" dirty="0"/>
          </a:p>
          <a:p>
            <a:pPr marL="55245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 is the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callee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Can register be used for temporary storage?</a:t>
            </a:r>
          </a:p>
          <a:p>
            <a:r>
              <a:rPr lang="en-US" dirty="0"/>
              <a:t>Conventions</a:t>
            </a:r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“Caller Saved”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838200" lvl="2"/>
            <a:r>
              <a:rPr lang="en-US" dirty="0"/>
              <a:t>Caller must save values in its stack frame before call</a:t>
            </a:r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“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Callee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Saved”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838200" lvl="2"/>
            <a:r>
              <a:rPr lang="en-US" dirty="0" err="1"/>
              <a:t>Callee</a:t>
            </a:r>
            <a:r>
              <a:rPr lang="en-US" dirty="0"/>
              <a:t> saves values in its frame before using</a:t>
            </a:r>
          </a:p>
          <a:p>
            <a:pPr marL="838200" lvl="2"/>
            <a:r>
              <a:rPr lang="en-US" dirty="0" err="1"/>
              <a:t>Callee</a:t>
            </a:r>
            <a:r>
              <a:rPr lang="en-US" dirty="0"/>
              <a:t> restores values before returning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6477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Linux Register Usage #1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064000" cy="5435600"/>
          </a:xfrm>
          <a:ln/>
        </p:spPr>
        <p:txBody>
          <a:bodyPr/>
          <a:lstStyle/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Return value</a:t>
            </a:r>
          </a:p>
          <a:p>
            <a:pPr marL="552450" lvl="1"/>
            <a:r>
              <a:rPr lang="en-US" dirty="0"/>
              <a:t>Also caller-saved</a:t>
            </a:r>
          </a:p>
          <a:p>
            <a:pPr marL="552450" lvl="1"/>
            <a:r>
              <a:rPr lang="en-US" dirty="0"/>
              <a:t>Can be modified by procedure</a:t>
            </a:r>
          </a:p>
          <a:p>
            <a:pPr marL="29210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r>
              <a:rPr lang="en-US" b="0" dirty="0">
                <a:cs typeface="Courier New Bold" charset="0"/>
                <a:sym typeface="Courier New Bold" charset="0"/>
              </a:rPr>
              <a:t>, ...,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%r9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Arguments</a:t>
            </a:r>
          </a:p>
          <a:p>
            <a:pPr marL="552450" lvl="1"/>
            <a:r>
              <a:rPr lang="en-US" dirty="0"/>
              <a:t>Also caller-saved</a:t>
            </a:r>
          </a:p>
          <a:p>
            <a:pPr marL="552450" lvl="1"/>
            <a:r>
              <a:rPr lang="en-US" dirty="0"/>
              <a:t>Can be modified by procedure</a:t>
            </a:r>
          </a:p>
          <a:p>
            <a:pPr marL="29210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  <a:r>
              <a:rPr lang="en-US" b="0" dirty="0">
                <a:cs typeface="Courier New Bold" charset="0"/>
                <a:sym typeface="Courier New Bold" charset="0"/>
              </a:rPr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Caller-saved</a:t>
            </a:r>
          </a:p>
          <a:p>
            <a:pPr marL="552450" lvl="1"/>
            <a:r>
              <a:rPr lang="en-US" dirty="0"/>
              <a:t>Can be modified by procedure</a:t>
            </a:r>
          </a:p>
          <a:p>
            <a:pPr marL="552450" lvl="1"/>
            <a:endParaRPr lang="en-US" dirty="0"/>
          </a:p>
          <a:p>
            <a:pPr marL="552450" lvl="1"/>
            <a:endParaRPr lang="en-US" dirty="0"/>
          </a:p>
          <a:p>
            <a:pPr marL="552450" lvl="1"/>
            <a:endParaRPr lang="en-US" dirty="0"/>
          </a:p>
        </p:txBody>
      </p:sp>
      <p:sp>
        <p:nvSpPr>
          <p:cNvPr id="76805" name="Rectangle 5"/>
          <p:cNvSpPr>
            <a:spLocks/>
          </p:cNvSpPr>
          <p:nvPr/>
        </p:nvSpPr>
        <p:spPr bwMode="auto">
          <a:xfrm>
            <a:off x="6324600" y="1600200"/>
            <a:ext cx="2540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06" name="Rectangle 6"/>
          <p:cNvSpPr>
            <a:spLocks/>
          </p:cNvSpPr>
          <p:nvPr/>
        </p:nvSpPr>
        <p:spPr bwMode="auto">
          <a:xfrm>
            <a:off x="6324600" y="29718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07" name="Rectangle 7"/>
          <p:cNvSpPr>
            <a:spLocks/>
          </p:cNvSpPr>
          <p:nvPr/>
        </p:nvSpPr>
        <p:spPr bwMode="auto">
          <a:xfrm>
            <a:off x="6324600" y="34290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rcx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13" name="AutoShape 13"/>
          <p:cNvSpPr>
            <a:spLocks/>
          </p:cNvSpPr>
          <p:nvPr/>
        </p:nvSpPr>
        <p:spPr bwMode="auto">
          <a:xfrm>
            <a:off x="5867400" y="2057400"/>
            <a:ext cx="304800" cy="2667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6" name="Rectangle 16"/>
          <p:cNvSpPr>
            <a:spLocks/>
          </p:cNvSpPr>
          <p:nvPr/>
        </p:nvSpPr>
        <p:spPr bwMode="auto">
          <a:xfrm>
            <a:off x="4502807" y="1600200"/>
            <a:ext cx="1293304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Caller-saved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value</a:t>
            </a:r>
          </a:p>
        </p:txBody>
      </p:sp>
      <p:sp>
        <p:nvSpPr>
          <p:cNvPr id="20" name="Rectangle 7"/>
          <p:cNvSpPr>
            <a:spLocks/>
          </p:cNvSpPr>
          <p:nvPr/>
        </p:nvSpPr>
        <p:spPr bwMode="auto">
          <a:xfrm>
            <a:off x="6324600" y="38862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1" name="Rectangle 7"/>
          <p:cNvSpPr>
            <a:spLocks/>
          </p:cNvSpPr>
          <p:nvPr/>
        </p:nvSpPr>
        <p:spPr bwMode="auto">
          <a:xfrm>
            <a:off x="6324600" y="4343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2" name="Rectangle 7"/>
          <p:cNvSpPr>
            <a:spLocks/>
          </p:cNvSpPr>
          <p:nvPr/>
        </p:nvSpPr>
        <p:spPr bwMode="auto">
          <a:xfrm>
            <a:off x="6324600" y="4800600"/>
            <a:ext cx="25400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3" name="Rectangle 7"/>
          <p:cNvSpPr>
            <a:spLocks/>
          </p:cNvSpPr>
          <p:nvPr/>
        </p:nvSpPr>
        <p:spPr bwMode="auto">
          <a:xfrm>
            <a:off x="6324600" y="5257800"/>
            <a:ext cx="25400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4" name="Rectangle 5"/>
          <p:cNvSpPr>
            <a:spLocks/>
          </p:cNvSpPr>
          <p:nvPr/>
        </p:nvSpPr>
        <p:spPr bwMode="auto">
          <a:xfrm>
            <a:off x="6324600" y="2057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5" name="Rectangle 5"/>
          <p:cNvSpPr>
            <a:spLocks/>
          </p:cNvSpPr>
          <p:nvPr/>
        </p:nvSpPr>
        <p:spPr bwMode="auto">
          <a:xfrm>
            <a:off x="6324600" y="25146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rsi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6" name="Rectangle 16"/>
          <p:cNvSpPr>
            <a:spLocks/>
          </p:cNvSpPr>
          <p:nvPr/>
        </p:nvSpPr>
        <p:spPr bwMode="auto">
          <a:xfrm>
            <a:off x="4555964" y="3200400"/>
            <a:ext cx="1240147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Caller-saved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</p:txBody>
      </p:sp>
      <p:sp>
        <p:nvSpPr>
          <p:cNvPr id="27" name="Rectangle 16"/>
          <p:cNvSpPr>
            <a:spLocks/>
          </p:cNvSpPr>
          <p:nvPr/>
        </p:nvSpPr>
        <p:spPr bwMode="auto">
          <a:xfrm>
            <a:off x="4486772" y="5029200"/>
            <a:ext cx="1270468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Caller-saved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Temporaries</a:t>
            </a:r>
          </a:p>
        </p:txBody>
      </p:sp>
      <p:sp>
        <p:nvSpPr>
          <p:cNvPr id="28" name="AutoShape 13"/>
          <p:cNvSpPr>
            <a:spLocks/>
          </p:cNvSpPr>
          <p:nvPr/>
        </p:nvSpPr>
        <p:spPr bwMode="auto">
          <a:xfrm>
            <a:off x="5867400" y="4800600"/>
            <a:ext cx="304800" cy="8382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60198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Linux Register Usage #2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064000" cy="4394200"/>
          </a:xfrm>
          <a:ln/>
        </p:spPr>
        <p:txBody>
          <a:bodyPr/>
          <a:lstStyle/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-saved</a:t>
            </a: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 must save &amp; restore</a:t>
            </a:r>
          </a:p>
          <a:p>
            <a:pPr marL="29210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dirty="0"/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-saved</a:t>
            </a: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 must save &amp; restore</a:t>
            </a:r>
          </a:p>
          <a:p>
            <a:pPr marL="552450" lvl="1"/>
            <a:r>
              <a:rPr lang="en-US" dirty="0"/>
              <a:t>May be used as frame pointer</a:t>
            </a:r>
          </a:p>
          <a:p>
            <a:pPr marL="552450" lvl="1"/>
            <a:r>
              <a:rPr lang="en-US" dirty="0"/>
              <a:t>Compiler decides use of 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Special form of </a:t>
            </a:r>
            <a:r>
              <a:rPr lang="en-US" dirty="0" err="1"/>
              <a:t>callee</a:t>
            </a:r>
            <a:r>
              <a:rPr lang="en-US" dirty="0"/>
              <a:t> save</a:t>
            </a:r>
          </a:p>
          <a:p>
            <a:pPr marL="552450" lvl="1"/>
            <a:r>
              <a:rPr lang="en-US" dirty="0"/>
              <a:t>Restored to original value upon exit from procedure</a:t>
            </a:r>
          </a:p>
        </p:txBody>
      </p:sp>
      <p:sp>
        <p:nvSpPr>
          <p:cNvPr id="76808" name="Rectangle 8"/>
          <p:cNvSpPr>
            <a:spLocks/>
          </p:cNvSpPr>
          <p:nvPr/>
        </p:nvSpPr>
        <p:spPr bwMode="auto">
          <a:xfrm>
            <a:off x="6400800" y="13716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11" name="Rectangle 11"/>
          <p:cNvSpPr>
            <a:spLocks/>
          </p:cNvSpPr>
          <p:nvPr/>
        </p:nvSpPr>
        <p:spPr bwMode="auto">
          <a:xfrm>
            <a:off x="6400800" y="3657600"/>
            <a:ext cx="2540000" cy="3810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14" name="AutoShape 14"/>
          <p:cNvSpPr>
            <a:spLocks/>
          </p:cNvSpPr>
          <p:nvPr/>
        </p:nvSpPr>
        <p:spPr bwMode="auto">
          <a:xfrm>
            <a:off x="5943600" y="1371600"/>
            <a:ext cx="304800" cy="22098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5" name="AutoShape 15"/>
          <p:cNvSpPr>
            <a:spLocks/>
          </p:cNvSpPr>
          <p:nvPr/>
        </p:nvSpPr>
        <p:spPr bwMode="auto">
          <a:xfrm>
            <a:off x="5715000" y="3200400"/>
            <a:ext cx="304800" cy="8382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39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7" name="Rectangle 17"/>
          <p:cNvSpPr>
            <a:spLocks/>
          </p:cNvSpPr>
          <p:nvPr/>
        </p:nvSpPr>
        <p:spPr bwMode="auto">
          <a:xfrm>
            <a:off x="4572000" y="1981200"/>
            <a:ext cx="1262062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Callee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-saved</a:t>
            </a:r>
            <a:endParaRPr lang="en-US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Temporaries</a:t>
            </a:r>
          </a:p>
        </p:txBody>
      </p:sp>
      <p:sp>
        <p:nvSpPr>
          <p:cNvPr id="76818" name="Rectangle 18"/>
          <p:cNvSpPr>
            <a:spLocks/>
          </p:cNvSpPr>
          <p:nvPr/>
        </p:nvSpPr>
        <p:spPr bwMode="auto">
          <a:xfrm>
            <a:off x="4933950" y="3429000"/>
            <a:ext cx="755650" cy="355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Special</a:t>
            </a:r>
          </a:p>
        </p:txBody>
      </p:sp>
      <p:sp>
        <p:nvSpPr>
          <p:cNvPr id="24" name="Rectangle 8"/>
          <p:cNvSpPr>
            <a:spLocks/>
          </p:cNvSpPr>
          <p:nvPr/>
        </p:nvSpPr>
        <p:spPr bwMode="auto">
          <a:xfrm>
            <a:off x="6400800" y="3200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5" name="Rectangle 8"/>
          <p:cNvSpPr>
            <a:spLocks/>
          </p:cNvSpPr>
          <p:nvPr/>
        </p:nvSpPr>
        <p:spPr bwMode="auto">
          <a:xfrm>
            <a:off x="6400800" y="18288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6" name="Rectangle 8"/>
          <p:cNvSpPr>
            <a:spLocks/>
          </p:cNvSpPr>
          <p:nvPr/>
        </p:nvSpPr>
        <p:spPr bwMode="auto">
          <a:xfrm>
            <a:off x="6400800" y="22860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" name="Rectangle 8"/>
          <p:cNvSpPr>
            <a:spLocks/>
          </p:cNvSpPr>
          <p:nvPr/>
        </p:nvSpPr>
        <p:spPr bwMode="auto">
          <a:xfrm>
            <a:off x="6400800" y="27432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</p:spTree>
    <p:extLst>
      <p:ext uri="{BB962C8B-B14F-4D97-AF65-F5344CB8AC3E}">
        <p14:creationId xmlns:p14="http://schemas.microsoft.com/office/powerpoint/2010/main" val="185356515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https://canvas.cmu.edu/courses/10968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5294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To beginning of procedure code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 err="1"/>
              <a:t>Deallocate</a:t>
            </a:r>
            <a:r>
              <a:rPr lang="en-US" dirty="0"/>
              <a:t> upon return</a:t>
            </a:r>
          </a:p>
          <a:p>
            <a:r>
              <a:rPr lang="en-US" dirty="0"/>
              <a:t>Mechanisms all implemented with machine instructions</a:t>
            </a:r>
          </a:p>
          <a:p>
            <a:r>
              <a:rPr lang="en-US" dirty="0"/>
              <a:t>x86-64 implementation of a procedure uses only those mechanisms required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1" name="Arc 10"/>
          <p:cNvSpPr/>
          <p:nvPr/>
        </p:nvSpPr>
        <p:spPr bwMode="auto">
          <a:xfrm rot="10800000">
            <a:off x="5333999" y="2171700"/>
            <a:ext cx="1371600" cy="3314700"/>
          </a:xfrm>
          <a:prstGeom prst="arc">
            <a:avLst>
              <a:gd name="adj1" fmla="val 16200000"/>
              <a:gd name="adj2" fmla="val 5567493"/>
            </a:avLst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6043960" y="1996068"/>
            <a:ext cx="2086671" cy="2085278"/>
          </a:xfrm>
          <a:custGeom>
            <a:avLst/>
            <a:gdLst>
              <a:gd name="connsiteX0" fmla="*/ 1616926 w 2665494"/>
              <a:gd name="connsiteY0" fmla="*/ 0 h 2230244"/>
              <a:gd name="connsiteX1" fmla="*/ 2631687 w 2665494"/>
              <a:gd name="connsiteY1" fmla="*/ 1248937 h 2230244"/>
              <a:gd name="connsiteX2" fmla="*/ 512956 w 2665494"/>
              <a:gd name="connsiteY2" fmla="*/ 1873405 h 2230244"/>
              <a:gd name="connsiteX3" fmla="*/ 0 w 2665494"/>
              <a:gd name="connsiteY3" fmla="*/ 2230244 h 2230244"/>
              <a:gd name="connsiteX0" fmla="*/ 1616926 w 2445343"/>
              <a:gd name="connsiteY0" fmla="*/ 0 h 2230244"/>
              <a:gd name="connsiteX1" fmla="*/ 2397512 w 2445343"/>
              <a:gd name="connsiteY1" fmla="*/ 970156 h 2230244"/>
              <a:gd name="connsiteX2" fmla="*/ 512956 w 2445343"/>
              <a:gd name="connsiteY2" fmla="*/ 1873405 h 2230244"/>
              <a:gd name="connsiteX3" fmla="*/ 0 w 2445343"/>
              <a:gd name="connsiteY3" fmla="*/ 2230244 h 2230244"/>
              <a:gd name="connsiteX0" fmla="*/ 1616926 w 2415785"/>
              <a:gd name="connsiteY0" fmla="*/ 0 h 2230244"/>
              <a:gd name="connsiteX1" fmla="*/ 2397512 w 2415785"/>
              <a:gd name="connsiteY1" fmla="*/ 970156 h 2230244"/>
              <a:gd name="connsiteX2" fmla="*/ 512956 w 2415785"/>
              <a:gd name="connsiteY2" fmla="*/ 1873405 h 2230244"/>
              <a:gd name="connsiteX3" fmla="*/ 0 w 2415785"/>
              <a:gd name="connsiteY3" fmla="*/ 2230244 h 2230244"/>
              <a:gd name="connsiteX0" fmla="*/ 1616926 w 2410056"/>
              <a:gd name="connsiteY0" fmla="*/ 0 h 2230244"/>
              <a:gd name="connsiteX1" fmla="*/ 2397512 w 2410056"/>
              <a:gd name="connsiteY1" fmla="*/ 970156 h 2230244"/>
              <a:gd name="connsiteX2" fmla="*/ 1170878 w 2410056"/>
              <a:gd name="connsiteY2" fmla="*/ 970156 h 2230244"/>
              <a:gd name="connsiteX3" fmla="*/ 0 w 2410056"/>
              <a:gd name="connsiteY3" fmla="*/ 2230244 h 2230244"/>
              <a:gd name="connsiteX0" fmla="*/ 1293541 w 2086671"/>
              <a:gd name="connsiteY0" fmla="*/ 0 h 2085278"/>
              <a:gd name="connsiteX1" fmla="*/ 2074127 w 2086671"/>
              <a:gd name="connsiteY1" fmla="*/ 970156 h 2085278"/>
              <a:gd name="connsiteX2" fmla="*/ 847493 w 2086671"/>
              <a:gd name="connsiteY2" fmla="*/ 970156 h 2085278"/>
              <a:gd name="connsiteX3" fmla="*/ 0 w 2086671"/>
              <a:gd name="connsiteY3" fmla="*/ 2085278 h 208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671" h="2085278">
                <a:moveTo>
                  <a:pt x="1293541" y="0"/>
                </a:moveTo>
                <a:cubicBezTo>
                  <a:pt x="1892919" y="468351"/>
                  <a:pt x="2148468" y="808463"/>
                  <a:pt x="2074127" y="970156"/>
                </a:cubicBezTo>
                <a:cubicBezTo>
                  <a:pt x="1999786" y="1131849"/>
                  <a:pt x="1193181" y="784302"/>
                  <a:pt x="847493" y="970156"/>
                </a:cubicBezTo>
                <a:cubicBezTo>
                  <a:pt x="501805" y="1156010"/>
                  <a:pt x="0" y="2085278"/>
                  <a:pt x="0" y="2085278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012262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#1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477000" y="274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983413" y="25844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8621" y="3788339"/>
            <a:ext cx="630180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X comes in register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We need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 the call to incr.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Where should be put x, so we can use it after the call to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incr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84430" y="1285203"/>
            <a:ext cx="1792147" cy="1353343"/>
            <a:chOff x="1784430" y="1285203"/>
            <a:chExt cx="1792147" cy="1353343"/>
          </a:xfrm>
        </p:grpSpPr>
        <p:sp>
          <p:nvSpPr>
            <p:cNvPr id="3" name="Oval 2"/>
            <p:cNvSpPr/>
            <p:nvPr/>
          </p:nvSpPr>
          <p:spPr bwMode="auto">
            <a:xfrm>
              <a:off x="3125165" y="1285203"/>
              <a:ext cx="451412" cy="5001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1784430" y="2138354"/>
              <a:ext cx="451412" cy="5001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791463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477000" y="274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983413" y="25844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57821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55535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3581400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41148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5029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5410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863576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#3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5791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6172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64071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61785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3581400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41148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5029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60198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57912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5410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H="1">
            <a:off x="6503987" y="3019044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11"/>
          <p:cNvSpPr>
            <a:spLocks/>
          </p:cNvSpPr>
          <p:nvPr/>
        </p:nvSpPr>
        <p:spPr bwMode="auto">
          <a:xfrm>
            <a:off x="7010400" y="2790444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9" name="Rectangle 13"/>
          <p:cNvSpPr>
            <a:spLocks/>
          </p:cNvSpPr>
          <p:nvPr/>
        </p:nvSpPr>
        <p:spPr bwMode="auto">
          <a:xfrm>
            <a:off x="5181600" y="1505054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0" name="Rectangle 9"/>
          <p:cNvSpPr>
            <a:spLocks/>
          </p:cNvSpPr>
          <p:nvPr/>
        </p:nvSpPr>
        <p:spPr bwMode="auto">
          <a:xfrm>
            <a:off x="5181600" y="2419454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31" name="Rectangle 9"/>
          <p:cNvSpPr>
            <a:spLocks/>
          </p:cNvSpPr>
          <p:nvPr/>
        </p:nvSpPr>
        <p:spPr bwMode="auto">
          <a:xfrm>
            <a:off x="5181600" y="2800454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37001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#4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663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435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76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3048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0" y="4826643"/>
            <a:ext cx="3975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is saved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callee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saved register</a:t>
            </a:r>
          </a:p>
        </p:txBody>
      </p:sp>
    </p:spTree>
    <p:extLst>
      <p:ext uri="{BB962C8B-B14F-4D97-AF65-F5344CB8AC3E}">
        <p14:creationId xmlns:p14="http://schemas.microsoft.com/office/powerpoint/2010/main" val="3205499414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#5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663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435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76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3048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1C85D7-2700-4749-A790-875B4BD121BD}"/>
              </a:ext>
            </a:extLst>
          </p:cNvPr>
          <p:cNvSpPr txBox="1"/>
          <p:nvPr/>
        </p:nvSpPr>
        <p:spPr>
          <a:xfrm>
            <a:off x="5181600" y="4826643"/>
            <a:ext cx="3975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is saved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callee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saved register</a:t>
            </a:r>
          </a:p>
        </p:txBody>
      </p:sp>
    </p:spTree>
    <p:extLst>
      <p:ext uri="{BB962C8B-B14F-4D97-AF65-F5344CB8AC3E}">
        <p14:creationId xmlns:p14="http://schemas.microsoft.com/office/powerpoint/2010/main" val="1526351269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#6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x+v2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663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435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76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3048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94666" y="4195219"/>
            <a:ext cx="40314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Upon return from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incr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safe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Return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val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v2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Compute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x+v2: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890997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#7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027325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798725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0" y="4826643"/>
            <a:ext cx="397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Return result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76281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#8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027325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798725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2351028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5181600" y="6034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25" name="Rectangle 9"/>
          <p:cNvSpPr>
            <a:spLocks/>
          </p:cNvSpPr>
          <p:nvPr/>
        </p:nvSpPr>
        <p:spPr bwMode="auto">
          <a:xfrm>
            <a:off x="5181600" y="6415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503987" y="5655123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7010400" y="5426523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8" name="Rectangle 13"/>
          <p:cNvSpPr>
            <a:spLocks/>
          </p:cNvSpPr>
          <p:nvPr/>
        </p:nvSpPr>
        <p:spPr bwMode="auto">
          <a:xfrm>
            <a:off x="5181600" y="4347303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9" name="Rectangle 9"/>
          <p:cNvSpPr>
            <a:spLocks/>
          </p:cNvSpPr>
          <p:nvPr/>
        </p:nvSpPr>
        <p:spPr bwMode="auto">
          <a:xfrm>
            <a:off x="5181600" y="5272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30" name="Rectangle 9"/>
          <p:cNvSpPr>
            <a:spLocks/>
          </p:cNvSpPr>
          <p:nvPr/>
        </p:nvSpPr>
        <p:spPr bwMode="auto">
          <a:xfrm>
            <a:off x="5181600" y="5653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31" name="Rectangle 12"/>
          <p:cNvSpPr>
            <a:spLocks/>
          </p:cNvSpPr>
          <p:nvPr/>
        </p:nvSpPr>
        <p:spPr bwMode="auto">
          <a:xfrm>
            <a:off x="5943600" y="3974940"/>
            <a:ext cx="2219582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final Stack Structure</a:t>
            </a:r>
          </a:p>
        </p:txBody>
      </p:sp>
    </p:spTree>
    <p:extLst>
      <p:ext uri="{BB962C8B-B14F-4D97-AF65-F5344CB8AC3E}">
        <p14:creationId xmlns:p14="http://schemas.microsoft.com/office/powerpoint/2010/main" val="1422193003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477000" y="5943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983413" y="57848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4267200"/>
            <a:ext cx="28085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Pre-return Stack Structure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5181600" y="4800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181600" y="5715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663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435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76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3048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492132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177735706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Procedure arguments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 err="1"/>
              <a:t>Deallocate</a:t>
            </a:r>
            <a:r>
              <a:rPr lang="en-US" dirty="0"/>
              <a:t> upon return</a:t>
            </a:r>
          </a:p>
          <a:p>
            <a:r>
              <a:rPr lang="en-US" dirty="0"/>
              <a:t>Mechanisms all implemented with machine instructions</a:t>
            </a:r>
          </a:p>
          <a:p>
            <a:r>
              <a:rPr lang="en-US" dirty="0"/>
              <a:t>x86-64 implementation of a procedure uses only those mechanisms required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7010400" y="2133600"/>
            <a:ext cx="228600" cy="152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6248400" y="2133600"/>
            <a:ext cx="914400" cy="3200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80402559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4419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if (x == 0)</a:t>
            </a:r>
          </a:p>
          <a:p>
            <a:pPr algn="l"/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Terminal Case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768989"/>
              </p:ext>
            </p:extLst>
          </p:nvPr>
        </p:nvGraphicFramePr>
        <p:xfrm>
          <a:off x="228600" y="4724400"/>
          <a:ext cx="5181601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Argument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Return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Return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87680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Register Save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9906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391809"/>
              </p:ext>
            </p:extLst>
          </p:nvPr>
        </p:nvGraphicFramePr>
        <p:xfrm>
          <a:off x="228600" y="4724400"/>
          <a:ext cx="5181601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Argument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7086600" y="655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Rectangle 11"/>
          <p:cNvSpPr>
            <a:spLocks/>
          </p:cNvSpPr>
          <p:nvPr/>
        </p:nvSpPr>
        <p:spPr bwMode="auto">
          <a:xfrm>
            <a:off x="7593013" y="63246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5791200" y="5029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3" name="Rectangle 9"/>
          <p:cNvSpPr>
            <a:spLocks/>
          </p:cNvSpPr>
          <p:nvPr/>
        </p:nvSpPr>
        <p:spPr bwMode="auto">
          <a:xfrm>
            <a:off x="5791200" y="5943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791200" y="632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87032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 &amp; 1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 &gt;&gt; 1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Call Setup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373304"/>
              </p:ext>
            </p:extLst>
          </p:nvPr>
        </p:nvGraphicFramePr>
        <p:xfrm>
          <a:off x="228600" y="4724400"/>
          <a:ext cx="5181601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 &gt;&gt;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Recursive argument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rbx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x &amp; 1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err="1">
                          <a:latin typeface="+mn-lt"/>
                          <a:cs typeface="Courier New"/>
                        </a:rPr>
                        <a:t>Callee</a:t>
                      </a:r>
                      <a:r>
                        <a:rPr lang="en-US" b="0" i="0" dirty="0">
                          <a:latin typeface="+mn-lt"/>
                          <a:cs typeface="Courier New"/>
                        </a:rPr>
                        <a:t>-saved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545878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 &gt;&gt; 1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Call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  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005193"/>
              </p:ext>
            </p:extLst>
          </p:nvPr>
        </p:nvGraphicFramePr>
        <p:xfrm>
          <a:off x="228600" y="4724400"/>
          <a:ext cx="5181601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rbx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x &amp; 1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err="1">
                          <a:latin typeface="+mn-lt"/>
                          <a:cs typeface="Courier New"/>
                        </a:rPr>
                        <a:t>Callee</a:t>
                      </a:r>
                      <a:r>
                        <a:rPr lang="en-US" b="0" i="0" dirty="0">
                          <a:latin typeface="+mn-lt"/>
                          <a:cs typeface="Courier New"/>
                        </a:rPr>
                        <a:t>-saved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Recursive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 call return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12263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Result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404821"/>
              </p:ext>
            </p:extLst>
          </p:nvPr>
        </p:nvGraphicFramePr>
        <p:xfrm>
          <a:off x="228600" y="4724400"/>
          <a:ext cx="5181601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rbx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x &amp; 1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err="1">
                          <a:latin typeface="+mn-lt"/>
                          <a:cs typeface="Courier New"/>
                        </a:rPr>
                        <a:t>Callee</a:t>
                      </a:r>
                      <a:r>
                        <a:rPr lang="en-US" b="0" i="0" dirty="0">
                          <a:latin typeface="+mn-lt"/>
                          <a:cs typeface="Courier New"/>
                        </a:rPr>
                        <a:t>-saved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eturn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906176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Completion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4419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385376"/>
              </p:ext>
            </p:extLst>
          </p:nvPr>
        </p:nvGraphicFramePr>
        <p:xfrm>
          <a:off x="228600" y="4724400"/>
          <a:ext cx="5181601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Return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Return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7086600" y="6283986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Rectangle 11"/>
          <p:cNvSpPr>
            <a:spLocks/>
          </p:cNvSpPr>
          <p:nvPr/>
        </p:nvSpPr>
        <p:spPr bwMode="auto">
          <a:xfrm>
            <a:off x="7593013" y="6055386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5791200" y="5521986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817057790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Observations About Recursion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Handled Without Special Consideration</a:t>
            </a:r>
          </a:p>
          <a:p>
            <a:pPr lvl="1"/>
            <a:r>
              <a:rPr lang="en-US" dirty="0"/>
              <a:t>Stack frames mean that each function call has private storage</a:t>
            </a:r>
          </a:p>
          <a:p>
            <a:pPr lvl="2"/>
            <a:r>
              <a:rPr lang="en-US" dirty="0"/>
              <a:t>Saved registers &amp; local variables</a:t>
            </a:r>
          </a:p>
          <a:p>
            <a:pPr lvl="2"/>
            <a:r>
              <a:rPr lang="en-US" dirty="0"/>
              <a:t>Saved return pointer</a:t>
            </a:r>
          </a:p>
          <a:p>
            <a:pPr lvl="1"/>
            <a:r>
              <a:rPr lang="en-US" dirty="0"/>
              <a:t>Register saving conventions prevent one function call from corrupting another’s data</a:t>
            </a:r>
          </a:p>
          <a:p>
            <a:pPr lvl="2"/>
            <a:r>
              <a:rPr lang="en-US" dirty="0"/>
              <a:t>Unless the C code explicitly does so (e.g., buffer overflow in Lecture 9)</a:t>
            </a:r>
          </a:p>
          <a:p>
            <a:pPr lvl="1"/>
            <a:r>
              <a:rPr lang="en-US" dirty="0"/>
              <a:t>Stack discipline follows call / return pattern</a:t>
            </a:r>
          </a:p>
          <a:p>
            <a:pPr lvl="2"/>
            <a:r>
              <a:rPr lang="en-US" dirty="0"/>
              <a:t>If P calls Q, then Q returns before P</a:t>
            </a:r>
          </a:p>
          <a:p>
            <a:pPr lvl="2"/>
            <a:r>
              <a:rPr lang="en-US" dirty="0"/>
              <a:t>Last-In, First-Out</a:t>
            </a:r>
          </a:p>
          <a:p>
            <a:r>
              <a:rPr lang="en-US" dirty="0"/>
              <a:t>Also works for mutual recursion</a:t>
            </a:r>
          </a:p>
          <a:p>
            <a:pPr lvl="1"/>
            <a:r>
              <a:rPr lang="en-US" dirty="0"/>
              <a:t>P calls Q; Q calls P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Procedure Summary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85195" y="1315975"/>
            <a:ext cx="6516547" cy="5232400"/>
          </a:xfrm>
        </p:spPr>
        <p:txBody>
          <a:bodyPr/>
          <a:lstStyle/>
          <a:p>
            <a:r>
              <a:rPr lang="en-US" dirty="0"/>
              <a:t>Important Points</a:t>
            </a:r>
          </a:p>
          <a:p>
            <a:pPr marL="404813" lvl="1" indent="-173038"/>
            <a:r>
              <a:rPr lang="en-US" dirty="0"/>
              <a:t>Stack is the right data structure for procedure call/return</a:t>
            </a:r>
          </a:p>
          <a:p>
            <a:pPr marL="625475" lvl="2" indent="-220663"/>
            <a:r>
              <a:rPr lang="en-US" dirty="0"/>
              <a:t>If P calls Q, then Q returns before P</a:t>
            </a:r>
          </a:p>
          <a:p>
            <a:r>
              <a:rPr lang="en-US" dirty="0"/>
              <a:t>Recursion (&amp; mutual recursion) handled by normal calling conventions</a:t>
            </a:r>
          </a:p>
          <a:p>
            <a:pPr marL="404813" lvl="1" indent="-173038"/>
            <a:r>
              <a:rPr lang="en-US" dirty="0"/>
              <a:t>Can safely store values in local stack frame and in </a:t>
            </a:r>
            <a:br>
              <a:rPr lang="en-US" dirty="0"/>
            </a:br>
            <a:r>
              <a:rPr lang="en-US" dirty="0" err="1"/>
              <a:t>callee</a:t>
            </a:r>
            <a:r>
              <a:rPr lang="en-US" dirty="0"/>
              <a:t>-saved registers</a:t>
            </a:r>
          </a:p>
          <a:p>
            <a:pPr marL="404813" lvl="1" indent="-173038"/>
            <a:r>
              <a:rPr lang="en-US" dirty="0"/>
              <a:t>Put function arguments at top of stack</a:t>
            </a:r>
          </a:p>
          <a:p>
            <a:pPr marL="404813" lvl="1" indent="-173038"/>
            <a:r>
              <a:rPr lang="en-US" dirty="0"/>
              <a:t>Result return in </a:t>
            </a:r>
            <a:r>
              <a:rPr lang="en-US" dirty="0">
                <a:latin typeface="Courier New Bold"/>
              </a:rPr>
              <a:t>%</a:t>
            </a:r>
            <a:r>
              <a:rPr lang="en-US" dirty="0" err="1">
                <a:latin typeface="Courier New Bold"/>
              </a:rPr>
              <a:t>rax</a:t>
            </a:r>
            <a:endParaRPr lang="en-US" dirty="0">
              <a:latin typeface="Courier New Bold"/>
            </a:endParaRPr>
          </a:p>
          <a:p>
            <a:r>
              <a:rPr lang="en-US" b="0" dirty="0"/>
              <a:t>Pointers are addresses of values</a:t>
            </a:r>
          </a:p>
          <a:p>
            <a:pPr marL="404813" lvl="1" indent="-173038"/>
            <a:r>
              <a:rPr lang="en-US" dirty="0">
                <a:latin typeface="+mn-lt"/>
              </a:rPr>
              <a:t>On stack or global</a:t>
            </a:r>
          </a:p>
        </p:txBody>
      </p:sp>
      <p:sp>
        <p:nvSpPr>
          <p:cNvPr id="81924" name="Rectangle 4"/>
          <p:cNvSpPr>
            <a:spLocks/>
          </p:cNvSpPr>
          <p:nvPr/>
        </p:nvSpPr>
        <p:spPr bwMode="auto">
          <a:xfrm>
            <a:off x="7689450" y="3276600"/>
            <a:ext cx="1270000" cy="3048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Addr</a:t>
            </a:r>
          </a:p>
        </p:txBody>
      </p:sp>
      <p:sp>
        <p:nvSpPr>
          <p:cNvPr id="81925" name="Rectangle 5"/>
          <p:cNvSpPr>
            <a:spLocks/>
          </p:cNvSpPr>
          <p:nvPr/>
        </p:nvSpPr>
        <p:spPr bwMode="auto">
          <a:xfrm>
            <a:off x="768945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+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Local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Variables</a:t>
            </a:r>
          </a:p>
        </p:txBody>
      </p:sp>
      <p:sp>
        <p:nvSpPr>
          <p:cNvPr id="81926" name="Rectangle 6"/>
          <p:cNvSpPr>
            <a:spLocks/>
          </p:cNvSpPr>
          <p:nvPr/>
        </p:nvSpPr>
        <p:spPr bwMode="auto">
          <a:xfrm>
            <a:off x="7689450" y="5699125"/>
            <a:ext cx="1270000" cy="7366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Build</a:t>
            </a:r>
          </a:p>
        </p:txBody>
      </p:sp>
      <p:sp>
        <p:nvSpPr>
          <p:cNvPr id="81927" name="Rectangle 7"/>
          <p:cNvSpPr>
            <a:spLocks/>
          </p:cNvSpPr>
          <p:nvPr/>
        </p:nvSpPr>
        <p:spPr bwMode="auto">
          <a:xfrm>
            <a:off x="768945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8" name="Rectangle 8"/>
          <p:cNvSpPr>
            <a:spLocks/>
          </p:cNvSpPr>
          <p:nvPr/>
        </p:nvSpPr>
        <p:spPr bwMode="auto">
          <a:xfrm>
            <a:off x="7689450" y="3581400"/>
            <a:ext cx="1270000" cy="304800"/>
          </a:xfrm>
          <a:prstGeom prst="rect">
            <a:avLst/>
          </a:prstGeom>
          <a:solidFill>
            <a:srgbClr val="D9D9D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Old %</a:t>
            </a:r>
            <a:r>
              <a:rPr lang="en-US" sz="1800" dirty="0" err="1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rbp</a:t>
            </a:r>
            <a:endParaRPr lang="en-US" sz="1800" dirty="0">
              <a:solidFill>
                <a:srgbClr val="7F7F7F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81929" name="Rectangle 9"/>
          <p:cNvSpPr>
            <a:spLocks/>
          </p:cNvSpPr>
          <p:nvPr/>
        </p:nvSpPr>
        <p:spPr bwMode="auto">
          <a:xfrm>
            <a:off x="768945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7+</a:t>
            </a:r>
          </a:p>
        </p:txBody>
      </p:sp>
      <p:sp>
        <p:nvSpPr>
          <p:cNvPr id="81930" name="Rectangle 10"/>
          <p:cNvSpPr>
            <a:spLocks/>
          </p:cNvSpPr>
          <p:nvPr/>
        </p:nvSpPr>
        <p:spPr bwMode="auto">
          <a:xfrm>
            <a:off x="6605188" y="2125663"/>
            <a:ext cx="684212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</a:t>
            </a:r>
            <a:endParaRPr lang="en-US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</a:t>
            </a:r>
          </a:p>
        </p:txBody>
      </p:sp>
      <p:sp>
        <p:nvSpPr>
          <p:cNvPr id="81931" name="AutoShape 11"/>
          <p:cNvSpPr>
            <a:spLocks/>
          </p:cNvSpPr>
          <p:nvPr/>
        </p:nvSpPr>
        <p:spPr bwMode="auto">
          <a:xfrm>
            <a:off x="7352900" y="1295400"/>
            <a:ext cx="228600" cy="2286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>
            <a:off x="7276700" y="3732213"/>
            <a:ext cx="280988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3" name="Rectangle 13"/>
          <p:cNvSpPr>
            <a:spLocks/>
          </p:cNvSpPr>
          <p:nvPr/>
        </p:nvSpPr>
        <p:spPr bwMode="auto">
          <a:xfrm>
            <a:off x="5716188" y="3552825"/>
            <a:ext cx="15621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+mn-lt"/>
                <a:cs typeface="Courier New Bold" charset="0"/>
                <a:sym typeface="Courier New Bold" charset="0"/>
              </a:rPr>
              <a:t>(Optional)</a:t>
            </a:r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>
            <a:off x="7276700" y="6365875"/>
            <a:ext cx="29051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5" name="Rectangle 15"/>
          <p:cNvSpPr>
            <a:spLocks/>
          </p:cNvSpPr>
          <p:nvPr/>
        </p:nvSpPr>
        <p:spPr bwMode="auto">
          <a:xfrm>
            <a:off x="5835250" y="6184900"/>
            <a:ext cx="14859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Small Exercise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23" y="1224776"/>
            <a:ext cx="2471173" cy="391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9642" y="1149467"/>
            <a:ext cx="5977581" cy="174232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add5(long b0, long b1, long b2, long b3, long b4) {                                                                                     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b0+b1+b2+b3+b4;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add10(long a0, long a1, long a2, long a3, long a4, long a5,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long a6, long a7, long a8, long a9)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add5(a0, a1, a2, a3, a4)+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add5(a5, a6, a7, a8, a9);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381000" y="302514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228600" indent="-228600"/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Where are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a0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,…,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a9</a:t>
            </a:r>
            <a:r>
              <a:rPr lang="en-US" kern="0" dirty="0">
                <a:latin typeface="+mj-lt"/>
                <a:cs typeface="Courier New" panose="02070309020205020404" pitchFamily="49" charset="0"/>
                <a:sym typeface="Courier New Bold" charset="0"/>
              </a:rPr>
              <a:t> passed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?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381000" y="415290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228600" indent="-228600"/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Where are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b0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,…,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b4</a:t>
            </a:r>
            <a:r>
              <a:rPr lang="en-US" kern="0" dirty="0">
                <a:latin typeface="+mj-lt"/>
                <a:cs typeface="Courier New" panose="02070309020205020404" pitchFamily="49" charset="0"/>
                <a:sym typeface="Courier New Bold" charset="0"/>
              </a:rPr>
              <a:t> passed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?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381000" y="336804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r8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r9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stack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381000" y="459486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r8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81000" y="521589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228600" indent="-228600"/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Which registers do we need to save?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81000" y="565785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r>
              <a:rPr lang="en-US" kern="0" dirty="0">
                <a:latin typeface="+mj-lt"/>
                <a:cs typeface="Courier New" panose="02070309020205020404" pitchFamily="49" charset="0"/>
                <a:sym typeface="Courier New Bold" charset="0"/>
              </a:rPr>
              <a:t>Ill-posed question. Need assembly. </a:t>
            </a:r>
            <a:endParaRPr lang="en-US" kern="0" dirty="0">
              <a:latin typeface="+mj-lt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381000" y="606933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endParaRPr lang="en-US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5910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Memory management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Allocate during procedure execution</a:t>
            </a:r>
          </a:p>
          <a:p>
            <a:pPr lvl="1"/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Deallocate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upon return</a:t>
            </a:r>
          </a:p>
          <a:p>
            <a:r>
              <a:rPr lang="en-US" dirty="0"/>
              <a:t>Mechanisms all implemented with machine instructions</a:t>
            </a:r>
          </a:p>
          <a:p>
            <a:r>
              <a:rPr lang="en-US" dirty="0"/>
              <a:t>x86-64 implementation of a procedure uses only those mechanisms required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019800" y="4419600"/>
            <a:ext cx="1447800" cy="381000"/>
          </a:xfrm>
          <a:prstGeom prst="rect">
            <a:avLst/>
          </a:prstGeom>
          <a:solidFill>
            <a:schemeClr val="accent1">
              <a:alpha val="23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492292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Small Exercise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23" y="1224776"/>
            <a:ext cx="2471173" cy="391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9642" y="1149467"/>
            <a:ext cx="5977581" cy="174232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add5(long b0, long b1, long b2, long b3, long b4) {                                                                                     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b0+b1+b2+b3+b4;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add10(long a0, long a1, long a2, long a3, long a4, long a5,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long a6, long a7, long a8, long a9)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add5(a0, a1, a2, a3, a4)+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add5(a5, a6, a7, a8, a9);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4760" y="5089602"/>
            <a:ext cx="3089849" cy="123559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add5: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rsi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rdi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rdi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rdx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rdx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rcx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leaq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(%rcx,%r8),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rax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ret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642" y="3179639"/>
            <a:ext cx="3089849" cy="3103051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add10: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pushq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rbp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pushq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rbx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%r9,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rbp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call    add5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rax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rbx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48(%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%r8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40(%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rcx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32(%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rdx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24(%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rsi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rbp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rdi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call    add5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rbx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rax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popq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rbx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popq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rbp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ret</a:t>
            </a:r>
          </a:p>
        </p:txBody>
      </p:sp>
    </p:spTree>
    <p:extLst>
      <p:ext uri="{BB962C8B-B14F-4D97-AF65-F5344CB8AC3E}">
        <p14:creationId xmlns:p14="http://schemas.microsoft.com/office/powerpoint/2010/main" val="357449240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 err="1"/>
              <a:t>Deallocate</a:t>
            </a:r>
            <a:r>
              <a:rPr lang="en-US" dirty="0"/>
              <a:t> upon return</a:t>
            </a:r>
          </a:p>
          <a:p>
            <a:r>
              <a:rPr lang="en-US" dirty="0"/>
              <a:t>Mechanisms all implemented with machine instructions</a:t>
            </a:r>
          </a:p>
          <a:p>
            <a:r>
              <a:rPr lang="en-US" dirty="0"/>
              <a:t>x86-64 implementation of a procedure uses only those mechanisms required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219200"/>
            <a:ext cx="8686800" cy="3139321"/>
          </a:xfrm>
          <a:prstGeom prst="rect">
            <a:avLst/>
          </a:prstGeom>
          <a:solidFill>
            <a:srgbClr val="FFC000"/>
          </a:solidFill>
        </p:spPr>
        <p:txBody>
          <a:bodyPr wrap="square" lIns="182880" tIns="182880" rIns="182880" bIns="182880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Machine instructions implement the mechanisms, but the choices are determined by designers.  These choices make up the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 Binary Interface (ABI)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435053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: Build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6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Title and Content: Bu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20399</TotalTime>
  <Pages>0</Pages>
  <Words>6751</Words>
  <Characters>0</Characters>
  <Application>Microsoft Office PowerPoint</Application>
  <PresentationFormat>On-screen Show (4:3)</PresentationFormat>
  <Lines>0</Lines>
  <Paragraphs>1901</Paragraphs>
  <Slides>80</Slides>
  <Notes>16</Notes>
  <HiddenSlides>2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80</vt:i4>
      </vt:variant>
    </vt:vector>
  </HeadingPairs>
  <TitlesOfParts>
    <vt:vector size="100" baseType="lpstr">
      <vt:lpstr>Arial</vt:lpstr>
      <vt:lpstr>Arial Narrow</vt:lpstr>
      <vt:lpstr>Arial Narrow Bold</vt:lpstr>
      <vt:lpstr>Calibri</vt:lpstr>
      <vt:lpstr>Calibri Bold</vt:lpstr>
      <vt:lpstr>Calibri Bold Italic</vt:lpstr>
      <vt:lpstr>Calibri Italic</vt:lpstr>
      <vt:lpstr>Courier New</vt:lpstr>
      <vt:lpstr>Courier New Bold</vt:lpstr>
      <vt:lpstr>Gill Sans</vt:lpstr>
      <vt:lpstr>Gill Sans MT</vt:lpstr>
      <vt:lpstr>Gill Sans MT Condensed</vt:lpstr>
      <vt:lpstr>Times New Roman</vt:lpstr>
      <vt:lpstr>Wingdings</vt:lpstr>
      <vt:lpstr>Wingdings 2</vt:lpstr>
      <vt:lpstr>Title Slide</vt:lpstr>
      <vt:lpstr>Title and Content</vt:lpstr>
      <vt:lpstr>Title Only</vt:lpstr>
      <vt:lpstr>Title and Content: Build</vt:lpstr>
      <vt:lpstr>1_template2007</vt:lpstr>
      <vt:lpstr>PowerPoint Presentation</vt:lpstr>
      <vt:lpstr>Machine-Level Programming III: Procedures  15-213/18-213/14-513/15-513/18-613: Introduction to Computer Systems  7th Lecture, September 17, 2019</vt:lpstr>
      <vt:lpstr>Today</vt:lpstr>
      <vt:lpstr>PowerPoint Presentation</vt:lpstr>
      <vt:lpstr>Mechanisms in Procedures</vt:lpstr>
      <vt:lpstr>Mechanisms in Procedures</vt:lpstr>
      <vt:lpstr>Mechanisms in Procedures</vt:lpstr>
      <vt:lpstr>Mechanisms in Procedures</vt:lpstr>
      <vt:lpstr>Mechanisms in Procedures</vt:lpstr>
      <vt:lpstr>Today</vt:lpstr>
      <vt:lpstr>x86-64 Stack</vt:lpstr>
      <vt:lpstr>x86-64 Stack</vt:lpstr>
      <vt:lpstr>x86-64 Stack</vt:lpstr>
      <vt:lpstr>x86-64 Stack: Push</vt:lpstr>
      <vt:lpstr>x86-64 Stack: Push</vt:lpstr>
      <vt:lpstr>x86-64 Stack: Pop</vt:lpstr>
      <vt:lpstr>x86-64 Stack: Pop</vt:lpstr>
      <vt:lpstr>x86-64 Stack: Pop</vt:lpstr>
      <vt:lpstr>Today</vt:lpstr>
      <vt:lpstr>Code Examples</vt:lpstr>
      <vt:lpstr>Procedure Control Flow</vt:lpstr>
      <vt:lpstr>Control Flow Example #1</vt:lpstr>
      <vt:lpstr>Control Flow Example #2</vt:lpstr>
      <vt:lpstr>Control Flow Example #3</vt:lpstr>
      <vt:lpstr>Control Flow Example #4</vt:lpstr>
      <vt:lpstr>Today</vt:lpstr>
      <vt:lpstr>Procedure Data Flow</vt:lpstr>
      <vt:lpstr>Data Flow Examples</vt:lpstr>
      <vt:lpstr>Today</vt:lpstr>
      <vt:lpstr>Stack-Based Languages</vt:lpstr>
      <vt:lpstr>Call Chain Example</vt:lpstr>
      <vt:lpstr>Stack Frames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x86-64/Linux Stack Frame</vt:lpstr>
      <vt:lpstr>Example: incr</vt:lpstr>
      <vt:lpstr>Example: Calling incr #1</vt:lpstr>
      <vt:lpstr>Example: Calling incr #2</vt:lpstr>
      <vt:lpstr>Example: Calling incr #2</vt:lpstr>
      <vt:lpstr>Example: Calling incr #2</vt:lpstr>
      <vt:lpstr>Example: Calling incr #2</vt:lpstr>
      <vt:lpstr>Example: Calling incr #3</vt:lpstr>
      <vt:lpstr>Example: Calling incr #4</vt:lpstr>
      <vt:lpstr>Example: Calling incr #5a</vt:lpstr>
      <vt:lpstr>Example: Calling incr #5b</vt:lpstr>
      <vt:lpstr>Register Saving Conventions</vt:lpstr>
      <vt:lpstr>Register Saving Conventions</vt:lpstr>
      <vt:lpstr>x86-64 Linux Register Usage #1</vt:lpstr>
      <vt:lpstr>x86-64 Linux Register Usage #2</vt:lpstr>
      <vt:lpstr>Quiz Time!</vt:lpstr>
      <vt:lpstr>Callee-Saved Example #1</vt:lpstr>
      <vt:lpstr>Callee-Saved Example #2</vt:lpstr>
      <vt:lpstr>Callee-Saved Example #3</vt:lpstr>
      <vt:lpstr>Callee-Saved Example #4</vt:lpstr>
      <vt:lpstr>Callee-Saved Example #5</vt:lpstr>
      <vt:lpstr>Callee-Saved Example #6</vt:lpstr>
      <vt:lpstr>Callee-Saved Example #7</vt:lpstr>
      <vt:lpstr>Callee-Saved Example #8</vt:lpstr>
      <vt:lpstr>Callee-Saved Example #2</vt:lpstr>
      <vt:lpstr>Today</vt:lpstr>
      <vt:lpstr>Recursive Function</vt:lpstr>
      <vt:lpstr>Recursive Function Terminal Case</vt:lpstr>
      <vt:lpstr>Recursive Function Register Save</vt:lpstr>
      <vt:lpstr>Recursive Function Call Setup</vt:lpstr>
      <vt:lpstr>Recursive Function Call</vt:lpstr>
      <vt:lpstr>Recursive Function Result</vt:lpstr>
      <vt:lpstr>Recursive Function Completion</vt:lpstr>
      <vt:lpstr>Observations About Recursion</vt:lpstr>
      <vt:lpstr>x86-64 Procedure Summary</vt:lpstr>
      <vt:lpstr>Small Exercise</vt:lpstr>
      <vt:lpstr>Small 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Brandon Lucia</cp:lastModifiedBy>
  <cp:revision>476</cp:revision>
  <dcterms:created xsi:type="dcterms:W3CDTF">2012-09-18T14:16:22Z</dcterms:created>
  <dcterms:modified xsi:type="dcterms:W3CDTF">2019-09-17T17:13:11Z</dcterms:modified>
</cp:coreProperties>
</file>