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</p:sldIdLst>
  <p:sldSz cy="5143500" cx="9144000"/>
  <p:notesSz cx="9144000" cy="51435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56" roundtripDataSignature="AMtx7mgifMjFUyZxYa28fafwls1QE3SA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356AD3F9-9B74-42CD-ABB3-FC92DE2AB6C5}">
  <a:tblStyle styleId="{356AD3F9-9B74-42CD-ABB3-FC92DE2AB6C5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1" Type="http://schemas.openxmlformats.org/officeDocument/2006/relationships/slide" Target="slides/slide45.xml"/><Relationship Id="rId50" Type="http://schemas.openxmlformats.org/officeDocument/2006/relationships/slide" Target="slides/slide44.xml"/><Relationship Id="rId53" Type="http://schemas.openxmlformats.org/officeDocument/2006/relationships/slide" Target="slides/slide47.xml"/><Relationship Id="rId52" Type="http://schemas.openxmlformats.org/officeDocument/2006/relationships/slide" Target="slides/slide46.xml"/><Relationship Id="rId11" Type="http://schemas.openxmlformats.org/officeDocument/2006/relationships/slide" Target="slides/slide5.xml"/><Relationship Id="rId55" Type="http://schemas.openxmlformats.org/officeDocument/2006/relationships/slide" Target="slides/slide49.xml"/><Relationship Id="rId10" Type="http://schemas.openxmlformats.org/officeDocument/2006/relationships/slide" Target="slides/slide4.xml"/><Relationship Id="rId54" Type="http://schemas.openxmlformats.org/officeDocument/2006/relationships/slide" Target="slides/slide48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56" Type="http://customschemas.google.com/relationships/presentationmetadata" Target="metadata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4" name="Google Shape;44;p1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0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8" name="Google Shape;178;p10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1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5" name="Google Shape;195;p11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2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3" name="Google Shape;203;p12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3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1" name="Google Shape;211;p13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4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9" name="Google Shape;219;p14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5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7" name="Google Shape;227;p15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6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5" name="Google Shape;235;p16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7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0" name="Google Shape;250;p17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8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2" name="Google Shape;262;p18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9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77" name="Google Shape;277;p19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1" name="Google Shape;51;p2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0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7" name="Google Shape;287;p20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1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94" name="Google Shape;294;p21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2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2" name="Google Shape;302;p22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3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10" name="Google Shape;310;p23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5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18" name="Google Shape;318;p25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6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26" name="Google Shape;326;p26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7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34" name="Google Shape;334;p27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8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42" name="Google Shape;342;p28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29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50" name="Google Shape;350;p29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30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59" name="Google Shape;359;p30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9" name="Google Shape;59;p3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31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67" name="Google Shape;367;p31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32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75" name="Google Shape;375;p32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33:notes"/>
          <p:cNvSpPr txBox="1"/>
          <p:nvPr>
            <p:ph idx="1" type="body"/>
          </p:nvPr>
        </p:nvSpPr>
        <p:spPr>
          <a:xfrm>
            <a:off x="914400" y="2443150"/>
            <a:ext cx="7315200" cy="23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83" name="Google Shape;383;p33:notes"/>
          <p:cNvSpPr/>
          <p:nvPr>
            <p:ph idx="2" type="sldImg"/>
          </p:nvPr>
        </p:nvSpPr>
        <p:spPr>
          <a:xfrm>
            <a:off x="1524300" y="385750"/>
            <a:ext cx="6096300" cy="192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34:notes"/>
          <p:cNvSpPr txBox="1"/>
          <p:nvPr>
            <p:ph idx="1" type="body"/>
          </p:nvPr>
        </p:nvSpPr>
        <p:spPr>
          <a:xfrm>
            <a:off x="914400" y="2443150"/>
            <a:ext cx="7315200" cy="23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96" name="Google Shape;396;p34:notes"/>
          <p:cNvSpPr/>
          <p:nvPr>
            <p:ph idx="2" type="sldImg"/>
          </p:nvPr>
        </p:nvSpPr>
        <p:spPr>
          <a:xfrm>
            <a:off x="1524300" y="385750"/>
            <a:ext cx="6096300" cy="192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35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05" name="Google Shape;405;p35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36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13" name="Google Shape;413;p36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37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22" name="Google Shape;422;p37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38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36" name="Google Shape;436;p38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39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44" name="Google Shape;444;p39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40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54" name="Google Shape;454;p40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6" name="Google Shape;66;p4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41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64" name="Google Shape;464;p41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42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83" name="Google Shape;483;p42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43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91" name="Google Shape;491;p43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7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44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99" name="Google Shape;499;p44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45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27" name="Google Shape;527;p45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46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35" name="Google Shape;535;p46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47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43" name="Google Shape;543;p47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4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48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56" name="Google Shape;656;p48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4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49:notes"/>
          <p:cNvSpPr txBox="1"/>
          <p:nvPr>
            <p:ph idx="1" type="body"/>
          </p:nvPr>
        </p:nvSpPr>
        <p:spPr>
          <a:xfrm>
            <a:off x="914400" y="2443150"/>
            <a:ext cx="7315200" cy="23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66" name="Google Shape;666;p49:notes"/>
          <p:cNvSpPr/>
          <p:nvPr>
            <p:ph idx="2" type="sldImg"/>
          </p:nvPr>
        </p:nvSpPr>
        <p:spPr>
          <a:xfrm>
            <a:off x="1524300" y="385750"/>
            <a:ext cx="6096300" cy="192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9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50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81" name="Google Shape;681;p50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4" name="Google Shape;74;p5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1" name="Google Shape;111;p6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8" name="Google Shape;138;p7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0" name="Google Shape;150;p8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9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3" name="Google Shape;163;p9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 type="obj">
  <p:cSld name="OBJECT">
    <p:bg>
      <p:bgPr>
        <a:solidFill>
          <a:schemeClr val="lt1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52"/>
          <p:cNvSpPr/>
          <p:nvPr/>
        </p:nvSpPr>
        <p:spPr>
          <a:xfrm>
            <a:off x="0" y="0"/>
            <a:ext cx="9144000" cy="172085"/>
          </a:xfrm>
          <a:custGeom>
            <a:rect b="b" l="l" r="r" t="t"/>
            <a:pathLst>
              <a:path extrusionOk="0" h="172085" w="9144000">
                <a:moveTo>
                  <a:pt x="0" y="0"/>
                </a:moveTo>
                <a:lnTo>
                  <a:pt x="9143999" y="0"/>
                </a:lnTo>
                <a:lnTo>
                  <a:pt x="9143999" y="171598"/>
                </a:lnTo>
                <a:lnTo>
                  <a:pt x="0" y="171598"/>
                </a:lnTo>
                <a:lnTo>
                  <a:pt x="0" y="0"/>
                </a:ln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52"/>
          <p:cNvSpPr txBox="1"/>
          <p:nvPr>
            <p:ph type="ctrTitle"/>
          </p:nvPr>
        </p:nvSpPr>
        <p:spPr>
          <a:xfrm>
            <a:off x="758825" y="1575718"/>
            <a:ext cx="7626349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2"/>
          <p:cNvSpPr txBox="1"/>
          <p:nvPr>
            <p:ph idx="1" type="subTitle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2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2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52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54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>
  <p:cSld name="Title and Conten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3"/>
          <p:cNvSpPr txBox="1"/>
          <p:nvPr>
            <p:ph type="title"/>
          </p:nvPr>
        </p:nvSpPr>
        <p:spPr>
          <a:xfrm>
            <a:off x="343566" y="339642"/>
            <a:ext cx="8456867" cy="51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3"/>
          <p:cNvSpPr txBox="1"/>
          <p:nvPr>
            <p:ph idx="1" type="body"/>
          </p:nvPr>
        </p:nvSpPr>
        <p:spPr>
          <a:xfrm>
            <a:off x="446247" y="996886"/>
            <a:ext cx="8251505" cy="33508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3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3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3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54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showMasterSp="0">
  <p:cSld name="Title Only">
    <p:bg>
      <p:bgPr>
        <a:solidFill>
          <a:schemeClr val="lt1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4"/>
          <p:cNvSpPr/>
          <p:nvPr/>
        </p:nvSpPr>
        <p:spPr>
          <a:xfrm>
            <a:off x="0" y="0"/>
            <a:ext cx="9144000" cy="172085"/>
          </a:xfrm>
          <a:custGeom>
            <a:rect b="b" l="l" r="r" t="t"/>
            <a:pathLst>
              <a:path extrusionOk="0" h="172085" w="9144000">
                <a:moveTo>
                  <a:pt x="0" y="0"/>
                </a:moveTo>
                <a:lnTo>
                  <a:pt x="9143999" y="0"/>
                </a:lnTo>
                <a:lnTo>
                  <a:pt x="9143999" y="171598"/>
                </a:lnTo>
                <a:lnTo>
                  <a:pt x="0" y="171598"/>
                </a:lnTo>
                <a:lnTo>
                  <a:pt x="0" y="0"/>
                </a:ln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54"/>
          <p:cNvSpPr txBox="1"/>
          <p:nvPr>
            <p:ph type="title"/>
          </p:nvPr>
        </p:nvSpPr>
        <p:spPr>
          <a:xfrm>
            <a:off x="343566" y="339642"/>
            <a:ext cx="8456867" cy="51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4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4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4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54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>
  <p:cSld name="Two Conte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5"/>
          <p:cNvSpPr txBox="1"/>
          <p:nvPr>
            <p:ph type="title"/>
          </p:nvPr>
        </p:nvSpPr>
        <p:spPr>
          <a:xfrm>
            <a:off x="343566" y="339642"/>
            <a:ext cx="8456867" cy="51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5"/>
          <p:cNvSpPr txBox="1"/>
          <p:nvPr>
            <p:ph idx="1" type="body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5"/>
          <p:cNvSpPr txBox="1"/>
          <p:nvPr>
            <p:ph idx="2" type="body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5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5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5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54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>
  <p:cSld name="Blank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6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6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6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5400" marR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54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1"/>
          <p:cNvSpPr/>
          <p:nvPr/>
        </p:nvSpPr>
        <p:spPr>
          <a:xfrm>
            <a:off x="324" y="324"/>
            <a:ext cx="9143365" cy="171450"/>
          </a:xfrm>
          <a:custGeom>
            <a:rect b="b" l="l" r="r" t="t"/>
            <a:pathLst>
              <a:path extrusionOk="0" h="171450" w="9143365">
                <a:moveTo>
                  <a:pt x="0" y="0"/>
                </a:moveTo>
                <a:lnTo>
                  <a:pt x="9143099" y="0"/>
                </a:lnTo>
                <a:lnTo>
                  <a:pt x="9143099" y="171299"/>
                </a:lnTo>
                <a:lnTo>
                  <a:pt x="0" y="171299"/>
                </a:lnTo>
                <a:lnTo>
                  <a:pt x="0" y="0"/>
                </a:ln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51"/>
          <p:cNvSpPr txBox="1"/>
          <p:nvPr>
            <p:ph type="title"/>
          </p:nvPr>
        </p:nvSpPr>
        <p:spPr>
          <a:xfrm>
            <a:off x="343566" y="339642"/>
            <a:ext cx="8456867" cy="51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1"/>
          <p:cNvSpPr txBox="1"/>
          <p:nvPr>
            <p:ph idx="1" type="body"/>
          </p:nvPr>
        </p:nvSpPr>
        <p:spPr>
          <a:xfrm>
            <a:off x="446247" y="996886"/>
            <a:ext cx="8251505" cy="33508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51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51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51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25400" marR="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5400" marR="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5400" marR="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5400" marR="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5400" marR="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5400" marR="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400" marR="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5400" marR="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5400" marR="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54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hyperlink" Target="http://www.cs.cmu.edu/~213" TargetMode="External"/><Relationship Id="rId4" Type="http://schemas.openxmlformats.org/officeDocument/2006/relationships/hyperlink" Target="https://tinyurl.com/malloc-f18" TargetMode="Externa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hyperlink" Target="https://gcc.gnu.org/onlinedocs/gcc/Zero-Length.html#Zero-Length" TargetMode="Externa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Relationship Id="rId3" Type="http://schemas.openxmlformats.org/officeDocument/2006/relationships/image" Target="../media/image4.png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"/>
          <p:cNvSpPr txBox="1"/>
          <p:nvPr/>
        </p:nvSpPr>
        <p:spPr>
          <a:xfrm>
            <a:off x="7970838" y="0"/>
            <a:ext cx="1112520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7" name="Google Shape;47;p1"/>
          <p:cNvSpPr txBox="1"/>
          <p:nvPr/>
        </p:nvSpPr>
        <p:spPr>
          <a:xfrm>
            <a:off x="758825" y="1575718"/>
            <a:ext cx="313436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Malloc Bootcamp</a:t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"/>
          <p:cNvSpPr txBox="1"/>
          <p:nvPr/>
        </p:nvSpPr>
        <p:spPr>
          <a:xfrm>
            <a:off x="758825" y="2724150"/>
            <a:ext cx="7212013" cy="152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>
                <a:solidFill>
                  <a:schemeClr val="dk1"/>
                </a:solidFill>
              </a:rPr>
              <a:t>Minji, Pallavi, Gauri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>
                <a:solidFill>
                  <a:schemeClr val="dk1"/>
                </a:solidFill>
              </a:rPr>
              <a:t>October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27, 2019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0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1" name="Google Shape;181;p10"/>
          <p:cNvSpPr txBox="1"/>
          <p:nvPr>
            <p:ph type="title"/>
          </p:nvPr>
        </p:nvSpPr>
        <p:spPr>
          <a:xfrm>
            <a:off x="343566" y="354946"/>
            <a:ext cx="339090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Coalescing Memory</a:t>
            </a:r>
            <a:endParaRPr sz="3000"/>
          </a:p>
        </p:txBody>
      </p:sp>
      <p:sp>
        <p:nvSpPr>
          <p:cNvPr id="182" name="Google Shape;182;p10"/>
          <p:cNvSpPr/>
          <p:nvPr/>
        </p:nvSpPr>
        <p:spPr>
          <a:xfrm>
            <a:off x="6552576" y="2819997"/>
            <a:ext cx="426720" cy="0"/>
          </a:xfrm>
          <a:custGeom>
            <a:rect b="b" l="l" r="r" t="t"/>
            <a:pathLst>
              <a:path extrusionOk="0" h="120000" w="426720">
                <a:moveTo>
                  <a:pt x="0" y="0"/>
                </a:moveTo>
                <a:lnTo>
                  <a:pt x="426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0"/>
          <p:cNvSpPr/>
          <p:nvPr/>
        </p:nvSpPr>
        <p:spPr>
          <a:xfrm>
            <a:off x="6978839" y="2799064"/>
            <a:ext cx="57785" cy="41910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0"/>
          <p:cNvSpPr/>
          <p:nvPr/>
        </p:nvSpPr>
        <p:spPr>
          <a:xfrm>
            <a:off x="6978839" y="2799064"/>
            <a:ext cx="57785" cy="41910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0"/>
          <p:cNvSpPr/>
          <p:nvPr/>
        </p:nvSpPr>
        <p:spPr>
          <a:xfrm>
            <a:off x="1990655" y="2819997"/>
            <a:ext cx="426720" cy="0"/>
          </a:xfrm>
          <a:custGeom>
            <a:rect b="b" l="l" r="r" t="t"/>
            <a:pathLst>
              <a:path extrusionOk="0" h="120000" w="426719">
                <a:moveTo>
                  <a:pt x="0" y="0"/>
                </a:moveTo>
                <a:lnTo>
                  <a:pt x="426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0"/>
          <p:cNvSpPr/>
          <p:nvPr/>
        </p:nvSpPr>
        <p:spPr>
          <a:xfrm>
            <a:off x="2416917" y="2799064"/>
            <a:ext cx="57785" cy="41910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0"/>
          <p:cNvSpPr/>
          <p:nvPr/>
        </p:nvSpPr>
        <p:spPr>
          <a:xfrm>
            <a:off x="2416917" y="2799064"/>
            <a:ext cx="57785" cy="41910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88" name="Google Shape;188;p10"/>
          <p:cNvGraphicFramePr/>
          <p:nvPr/>
        </p:nvGraphicFramePr>
        <p:xfrm>
          <a:off x="4967463" y="98611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83175"/>
                <a:gridCol w="1161425"/>
                <a:gridCol w="166375"/>
                <a:gridCol w="83175"/>
              </a:tblGrid>
              <a:tr h="347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next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prev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E6E6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5220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r>
                        <a:t/>
                      </a:r>
                      <a:endParaRPr sz="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 hMerge="1"/>
                <a:tc hMerge="1"/>
                <a:tc hMerge="1"/>
              </a:tr>
              <a:tr h="347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47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 hMerge="1"/>
              </a:tr>
              <a:tr h="28567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 hMerge="1"/>
                <a:tc hMerge="1"/>
                <a:tc hMerge="1"/>
              </a:tr>
              <a:tr h="34717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 hMerge="1"/>
              </a:tr>
              <a:tr h="347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m2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next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prev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E6E6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6755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"/>
                        <a:buFont typeface="Arial"/>
                        <a:buNone/>
                      </a:pPr>
                      <a:r>
                        <a:t/>
                      </a:r>
                      <a:endParaRPr sz="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  <a:tr h="34722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m2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  <p:sp>
        <p:nvSpPr>
          <p:cNvPr id="189" name="Google Shape;189;p10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190" name="Google Shape;190;p10"/>
          <p:cNvGraphicFramePr/>
          <p:nvPr/>
        </p:nvGraphicFramePr>
        <p:xfrm>
          <a:off x="405544" y="98611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83175"/>
                <a:gridCol w="1161425"/>
                <a:gridCol w="166375"/>
                <a:gridCol w="83175"/>
              </a:tblGrid>
              <a:tr h="347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next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prev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E6E6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5220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r>
                        <a:t/>
                      </a:r>
                      <a:endParaRPr sz="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 hMerge="1"/>
                <a:tc hMerge="1"/>
                <a:tc hMerge="1"/>
              </a:tr>
              <a:tr h="347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47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 hMerge="1"/>
              </a:tr>
              <a:tr h="28567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 hMerge="1"/>
                <a:tc hMerge="1"/>
                <a:tc hMerge="1"/>
              </a:tr>
              <a:tr h="34717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 hMerge="1"/>
              </a:tr>
              <a:tr h="347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m2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</a:tr>
              <a:tr h="73112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50"/>
                        <a:buFont typeface="Arial"/>
                        <a:buNone/>
                      </a:pPr>
                      <a:r>
                        <a:t/>
                      </a:r>
                      <a:endParaRPr sz="15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39052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payload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  <a:tc hMerge="1"/>
                <a:tc hMerge="1"/>
              </a:tr>
              <a:tr h="34722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m2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</a:tr>
            </a:tbl>
          </a:graphicData>
        </a:graphic>
      </p:graphicFrame>
      <p:graphicFrame>
        <p:nvGraphicFramePr>
          <p:cNvPr id="191" name="Google Shape;191;p10"/>
          <p:cNvGraphicFramePr/>
          <p:nvPr/>
        </p:nvGraphicFramePr>
        <p:xfrm>
          <a:off x="2562088" y="98611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83175"/>
                <a:gridCol w="1161425"/>
                <a:gridCol w="165725"/>
                <a:gridCol w="82550"/>
              </a:tblGrid>
              <a:tr h="347100">
                <a:tc gridSpan="2">
                  <a:txBody>
                    <a:bodyPr/>
                    <a:lstStyle/>
                    <a:p>
                      <a:pPr indent="0" lvl="0" marL="36512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n+m1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next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prev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E6E6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103215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  <a:tr h="347100">
                <a:tc gridSpan="2">
                  <a:txBody>
                    <a:bodyPr/>
                    <a:lstStyle/>
                    <a:p>
                      <a:pPr indent="0" lvl="0" marL="36512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n+m1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47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m2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</a:tr>
              <a:tr h="73112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50"/>
                        <a:buFont typeface="Arial"/>
                        <a:buNone/>
                      </a:pPr>
                      <a:r>
                        <a:t/>
                      </a:r>
                      <a:endParaRPr sz="15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39052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payload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  <a:tc hMerge="1"/>
                <a:tc hMerge="1"/>
              </a:tr>
              <a:tr h="34722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m2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</a:tr>
            </a:tbl>
          </a:graphicData>
        </a:graphic>
      </p:graphicFrame>
      <p:graphicFrame>
        <p:nvGraphicFramePr>
          <p:cNvPr id="192" name="Google Shape;192;p10"/>
          <p:cNvGraphicFramePr/>
          <p:nvPr/>
        </p:nvGraphicFramePr>
        <p:xfrm>
          <a:off x="7124007" y="98611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83175"/>
                <a:gridCol w="1161425"/>
                <a:gridCol w="166375"/>
                <a:gridCol w="83175"/>
              </a:tblGrid>
              <a:tr h="347100">
                <a:tc gridSpan="2">
                  <a:txBody>
                    <a:bodyPr/>
                    <a:lstStyle/>
                    <a:p>
                      <a:pPr indent="0" lvl="0" marL="1644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n+m1+m2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next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prev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E6E6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245750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  <a:tr h="347225">
                <a:tc gridSpan="2">
                  <a:txBody>
                    <a:bodyPr/>
                    <a:lstStyle/>
                    <a:p>
                      <a:pPr indent="0" lvl="0" marL="1644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n+m1+m2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1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8" name="Google Shape;198;p11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9" name="Google Shape;199;p11"/>
          <p:cNvSpPr txBox="1"/>
          <p:nvPr>
            <p:ph type="title"/>
          </p:nvPr>
        </p:nvSpPr>
        <p:spPr>
          <a:xfrm>
            <a:off x="343566" y="354946"/>
            <a:ext cx="3856354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Design Considerations</a:t>
            </a:r>
            <a:endParaRPr sz="3000"/>
          </a:p>
        </p:txBody>
      </p:sp>
      <p:sp>
        <p:nvSpPr>
          <p:cNvPr id="200" name="Google Shape;200;p11"/>
          <p:cNvSpPr txBox="1"/>
          <p:nvPr/>
        </p:nvSpPr>
        <p:spPr>
          <a:xfrm>
            <a:off x="453547" y="996886"/>
            <a:ext cx="7809865" cy="34937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Finding a matching free block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First fit vs. next fit vs. best fit vs. “good enough” fit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2222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continue searching for a closer fit after finding a big-enough free  block?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Free block ordering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LIFO, FIFO, or address-ordered?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to coalesce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5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while freeing a block or while searching for free memory?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much memory to request with sbrk()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5080" rtl="0" algn="l">
              <a:lnSpc>
                <a:spcPct val="120000"/>
              </a:lnSpc>
              <a:spcBef>
                <a:spcPts val="75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larger requests save time in system calls but increase maximum  memory use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2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6" name="Google Shape;206;p12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7" name="Google Shape;207;p12"/>
          <p:cNvSpPr txBox="1"/>
          <p:nvPr>
            <p:ph type="title"/>
          </p:nvPr>
        </p:nvSpPr>
        <p:spPr>
          <a:xfrm>
            <a:off x="343565" y="354946"/>
            <a:ext cx="233235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Hints on hints</a:t>
            </a:r>
            <a:endParaRPr sz="3000"/>
          </a:p>
        </p:txBody>
      </p:sp>
      <p:sp>
        <p:nvSpPr>
          <p:cNvPr id="208" name="Google Shape;208;p12"/>
          <p:cNvSpPr txBox="1"/>
          <p:nvPr/>
        </p:nvSpPr>
        <p:spPr>
          <a:xfrm>
            <a:off x="383080" y="997902"/>
            <a:ext cx="8267700" cy="34137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45021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the final, you must greatly increase the utilization and keep a high  throughput.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Clr>
                <a:srgbClr val="000000"/>
              </a:buClr>
              <a:buSzPts val="2050"/>
              <a:buFont typeface="Arial"/>
              <a:buNone/>
            </a:pPr>
            <a:r>
              <a:t/>
            </a:r>
            <a:endParaRPr b="0" i="0" sz="2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2270" lvl="0" marL="4699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Reducing external fragmentation requires achieving something closer  to best-fit allocated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2269" lvl="1" marL="927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Using a better fit algorithm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2269" lvl="1" marL="927100" marR="71691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Combine with a better data structure that lets you run more  complex algorithms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>
                <a:schemeClr val="dk1"/>
              </a:buClr>
              <a:buSzPts val="2050"/>
              <a:buFont typeface="Arial"/>
              <a:buNone/>
            </a:pPr>
            <a:r>
              <a:t/>
            </a:r>
            <a:endParaRPr b="0" i="0" sz="2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2270" lvl="0" marL="469900" marR="54102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Reducing internal fragmentation requires reducing data structure  overhead and using a ‘good’ free block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3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" name="Google Shape;214;p13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5" name="Google Shape;215;p13"/>
          <p:cNvSpPr txBox="1"/>
          <p:nvPr>
            <p:ph type="title"/>
          </p:nvPr>
        </p:nvSpPr>
        <p:spPr>
          <a:xfrm>
            <a:off x="343566" y="354946"/>
            <a:ext cx="287718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Segregated Lists</a:t>
            </a:r>
            <a:endParaRPr sz="3000"/>
          </a:p>
        </p:txBody>
      </p:sp>
      <p:sp>
        <p:nvSpPr>
          <p:cNvPr id="216" name="Google Shape;216;p13"/>
          <p:cNvSpPr txBox="1"/>
          <p:nvPr/>
        </p:nvSpPr>
        <p:spPr>
          <a:xfrm>
            <a:off x="409767" y="997902"/>
            <a:ext cx="8108950" cy="35566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247650" lvl="0" marL="27114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Multiple explicit lists where the free blocks are of a certain size range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None/>
            </a:pPr>
            <a:r>
              <a:t/>
            </a:r>
            <a:endParaRPr b="0" i="0" sz="2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47650" lvl="0" marL="2711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Increases throughput and raises probability of choosing a better-sized  block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None/>
            </a:pPr>
            <a:r>
              <a:t/>
            </a:r>
            <a:endParaRPr b="0" i="0" sz="2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47650" lvl="0" marL="27114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Need to decide what size classes (only 128 bytes of stack space)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99794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Diminishing returns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9979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do you do if you can’t find something in the current size class?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8445" lvl="0" marL="271145" marR="0" rtl="0" algn="l">
              <a:lnSpc>
                <a:spcPct val="118857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RootSizeClass1 -&gt; free-block 1 -&gt; free-block 2 -&gt; free-block 3 -&gt;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8445" lvl="0" marL="271145" marR="0" rtl="0" algn="l">
              <a:lnSpc>
                <a:spcPct val="117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RootSizeClass2 -&gt; free-block 1 -&gt; free-block 2 -&gt; free-block 3 -&gt; ...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8445" lvl="0" marL="271145" marR="0" rtl="0" algn="l">
              <a:lnSpc>
                <a:spcPct val="117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RootSizeClass3 -&gt; free-block 1 -&gt; free-block 2 -&gt; free-block 3 -&gt; ...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8445" lvl="0" marL="271145" marR="0" rtl="0" algn="l">
              <a:lnSpc>
                <a:spcPct val="118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...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4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2" name="Google Shape;222;p14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3" name="Google Shape;223;p14"/>
          <p:cNvSpPr txBox="1"/>
          <p:nvPr>
            <p:ph type="title"/>
          </p:nvPr>
        </p:nvSpPr>
        <p:spPr>
          <a:xfrm>
            <a:off x="343565" y="354946"/>
            <a:ext cx="3815079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Modularity and Design</a:t>
            </a:r>
            <a:endParaRPr sz="3000"/>
          </a:p>
        </p:txBody>
      </p:sp>
      <p:sp>
        <p:nvSpPr>
          <p:cNvPr id="224" name="Google Shape;224;p14"/>
          <p:cNvSpPr txBox="1"/>
          <p:nvPr/>
        </p:nvSpPr>
        <p:spPr>
          <a:xfrm>
            <a:off x="473604" y="976309"/>
            <a:ext cx="5839460" cy="2509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366395" lvl="0" marL="37909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Now you need to have more than one list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3629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operations are the same for all lists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4" lvl="2" marL="12934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Insert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4" lvl="2" marL="12934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Remove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3629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Deciding which size class a block should go into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4" lvl="2" marL="12934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14 if statements :(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4" lvl="2" marL="12934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small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array of sizes + a loop :)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0" marL="3790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would be quite painful to maintain copy-pasted code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3629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Abstractions are nice - it’s what CS is all about!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5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0" name="Google Shape;230;p15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1" name="Google Shape;231;p15"/>
          <p:cNvSpPr txBox="1"/>
          <p:nvPr>
            <p:ph type="title"/>
          </p:nvPr>
        </p:nvSpPr>
        <p:spPr>
          <a:xfrm>
            <a:off x="343565" y="354946"/>
            <a:ext cx="3815079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Modularity and Design</a:t>
            </a:r>
            <a:endParaRPr sz="3000"/>
          </a:p>
        </p:txBody>
      </p:sp>
      <p:sp>
        <p:nvSpPr>
          <p:cNvPr id="232" name="Google Shape;232;p15"/>
          <p:cNvSpPr txBox="1"/>
          <p:nvPr/>
        </p:nvSpPr>
        <p:spPr>
          <a:xfrm>
            <a:off x="473604" y="976309"/>
            <a:ext cx="8235950" cy="3614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366395" lvl="0" marL="37909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you have modular, extensible code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3629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will save you a lot of time spent debugging and style points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3629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will make you happy when you come back to your code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4" lvl="2" marL="12934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6 days when you start the final submission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4" lvl="2" marL="12934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in 6 hours if you’re missing sleep - please get some rest!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3629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will make it easier to explain to students when you become a TA later :)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0" marL="3790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Labs in this course are NOT meant to be done in one sitting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0" marL="3790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Labs in this course are NOT meant to be done in 2-3 nights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0" marL="3790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Plan ahead, leave plenty of time for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design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3629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Measure twice, cut once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0" marL="3790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Take a break between sittings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3629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Your brain can keep working subconsciously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3629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Leave time for “aha!” moments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6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8" name="Google Shape;238;p16"/>
          <p:cNvSpPr txBox="1"/>
          <p:nvPr>
            <p:ph type="title"/>
          </p:nvPr>
        </p:nvSpPr>
        <p:spPr>
          <a:xfrm>
            <a:off x="343565" y="354946"/>
            <a:ext cx="339090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Coalescing Memory</a:t>
            </a:r>
            <a:endParaRPr sz="3000"/>
          </a:p>
        </p:txBody>
      </p:sp>
      <p:sp>
        <p:nvSpPr>
          <p:cNvPr id="239" name="Google Shape;239;p16"/>
          <p:cNvSpPr txBox="1"/>
          <p:nvPr/>
        </p:nvSpPr>
        <p:spPr>
          <a:xfrm>
            <a:off x="453548" y="996886"/>
            <a:ext cx="7963534" cy="14928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Combine adjacent blocks if both are free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segregated lists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look forward and back using block sizes, then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0975" lvl="2" marL="1021714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B80047"/>
              </a:buClr>
              <a:buSzPts val="12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the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size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the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coalesced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block to determine the proper list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7030" lvl="3" marL="177101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else might you need to do to maintain your seglists?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0975" lvl="2" marL="102171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B80047"/>
              </a:buClr>
              <a:buSzPts val="12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Insert into list using the insertion policy (LIFO, address-ordered, etc.)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40" name="Google Shape;240;p16"/>
          <p:cNvGraphicFramePr/>
          <p:nvPr/>
        </p:nvGraphicFramePr>
        <p:xfrm>
          <a:off x="1654117" y="38934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243975"/>
              </a:tblGrid>
              <a:tr h="319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Allocated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</a:tr>
              <a:tr h="31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Allocated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16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241" name="Google Shape;241;p16"/>
          <p:cNvSpPr txBox="1"/>
          <p:nvPr/>
        </p:nvSpPr>
        <p:spPr>
          <a:xfrm>
            <a:off x="312331" y="3292411"/>
            <a:ext cx="1820545" cy="1352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4" lvl="0" marL="34988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Four cases: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t/>
            </a:r>
            <a:endParaRPr b="0" i="0" sz="3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block to	</a:t>
            </a:r>
            <a:r>
              <a:rPr b="0" i="0" lang="en-US" sz="16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	</a:t>
            </a:r>
            <a:endParaRPr b="0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freed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42" name="Google Shape;242;p16"/>
          <p:cNvGraphicFramePr/>
          <p:nvPr/>
        </p:nvGraphicFramePr>
        <p:xfrm>
          <a:off x="3147108" y="38934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243975"/>
              </a:tblGrid>
              <a:tr h="319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Allocated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</a:tr>
              <a:tr h="31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Free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16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243" name="Google Shape;243;p16"/>
          <p:cNvGraphicFramePr/>
          <p:nvPr/>
        </p:nvGraphicFramePr>
        <p:xfrm>
          <a:off x="4640099" y="38934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243975"/>
              </a:tblGrid>
              <a:tr h="319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Free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</a:tr>
              <a:tr h="31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Allocated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16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4" name="Google Shape;244;p16"/>
          <p:cNvGraphicFramePr/>
          <p:nvPr/>
        </p:nvGraphicFramePr>
        <p:xfrm>
          <a:off x="6133092" y="38934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243975"/>
              </a:tblGrid>
              <a:tr h="319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Free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</a:tr>
              <a:tr h="31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Free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16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45" name="Google Shape;245;p16"/>
          <p:cNvSpPr/>
          <p:nvPr/>
        </p:nvSpPr>
        <p:spPr>
          <a:xfrm>
            <a:off x="1587427" y="4362536"/>
            <a:ext cx="57785" cy="41910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6"/>
          <p:cNvSpPr/>
          <p:nvPr/>
        </p:nvSpPr>
        <p:spPr>
          <a:xfrm>
            <a:off x="1587427" y="4362536"/>
            <a:ext cx="57785" cy="41910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6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7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Google Shape;253;p17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54" name="Google Shape;254;p17"/>
          <p:cNvSpPr txBox="1"/>
          <p:nvPr>
            <p:ph type="title"/>
          </p:nvPr>
        </p:nvSpPr>
        <p:spPr>
          <a:xfrm>
            <a:off x="343566" y="339642"/>
            <a:ext cx="6471285" cy="51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Eliminate footers in allocated blocks</a:t>
            </a:r>
            <a:endParaRPr/>
          </a:p>
        </p:txBody>
      </p:sp>
      <p:sp>
        <p:nvSpPr>
          <p:cNvPr id="255" name="Google Shape;255;p17"/>
          <p:cNvSpPr txBox="1"/>
          <p:nvPr/>
        </p:nvSpPr>
        <p:spPr>
          <a:xfrm>
            <a:off x="473599" y="998906"/>
            <a:ext cx="5520055" cy="30619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noAutofit/>
          </a:bodyPr>
          <a:lstStyle/>
          <a:p>
            <a:pPr indent="-366395" lvl="0" marL="379095" marR="958214" rtl="0" algn="l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Reduces internal fragmentation (increase  utilization)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0" marL="3790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do we need footers?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3629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Coalescing blocks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3629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kind of blocks do we coalesce?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0" marL="379095" marR="5080" rtl="0" algn="l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we need to know the size of a block if we’re not  going to coalesce it?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0" marL="379095" marR="107314" rtl="0" algn="l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Based on that idea, can you design a method that  helps you determine when to coalesce?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36294" marR="76835" rtl="0" algn="l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Hint: where could you store a little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bit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extra  information for each block?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56" name="Google Shape;256;p17"/>
          <p:cNvGraphicFramePr/>
          <p:nvPr/>
        </p:nvGraphicFramePr>
        <p:xfrm>
          <a:off x="6304919" y="89232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83175"/>
                <a:gridCol w="1161425"/>
                <a:gridCol w="166375"/>
                <a:gridCol w="83175"/>
              </a:tblGrid>
              <a:tr h="347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6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next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prev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</a:tbl>
          </a:graphicData>
        </a:graphic>
      </p:graphicFrame>
      <p:graphicFrame>
        <p:nvGraphicFramePr>
          <p:cNvPr id="257" name="Google Shape;257;p17"/>
          <p:cNvGraphicFramePr/>
          <p:nvPr/>
        </p:nvGraphicFramePr>
        <p:xfrm>
          <a:off x="6305081" y="195521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243975"/>
                <a:gridCol w="248275"/>
              </a:tblGrid>
              <a:tr h="3471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71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m2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  <a:tr h="73110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50"/>
                        <a:buFont typeface="Arial"/>
                        <a:buNone/>
                      </a:pPr>
                      <a:r>
                        <a:t/>
                      </a:r>
                      <a:endParaRPr sz="15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39052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payload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975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</a:tr>
              <a:tr h="3471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m3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55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  <a:tr h="73110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50"/>
                        <a:buFont typeface="Arial"/>
                        <a:buNone/>
                      </a:pPr>
                      <a:r>
                        <a:t/>
                      </a:r>
                      <a:endParaRPr sz="15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39052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payload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975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258" name="Google Shape;258;p17"/>
          <p:cNvSpPr/>
          <p:nvPr/>
        </p:nvSpPr>
        <p:spPr>
          <a:xfrm>
            <a:off x="8016325" y="507325"/>
            <a:ext cx="940800" cy="1010700"/>
          </a:xfrm>
          <a:prstGeom prst="wedgeRectCallout">
            <a:avLst>
              <a:gd fmla="val -45998" name="adj1"/>
              <a:gd fmla="val 10277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free blocks still have footers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17"/>
          <p:cNvSpPr/>
          <p:nvPr/>
        </p:nvSpPr>
        <p:spPr>
          <a:xfrm>
            <a:off x="8000300" y="2195400"/>
            <a:ext cx="940800" cy="1185000"/>
          </a:xfrm>
          <a:prstGeom prst="wedgeRectCallout">
            <a:avLst>
              <a:gd fmla="val -53629" name="adj1"/>
              <a:gd fmla="val 79904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allocatedblocks don’t have footers!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8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5" name="Google Shape;265;p18"/>
          <p:cNvSpPr txBox="1"/>
          <p:nvPr>
            <p:ph type="title"/>
          </p:nvPr>
        </p:nvSpPr>
        <p:spPr>
          <a:xfrm>
            <a:off x="343565" y="354946"/>
            <a:ext cx="339090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Coalescing Memory</a:t>
            </a:r>
            <a:endParaRPr sz="3000"/>
          </a:p>
        </p:txBody>
      </p:sp>
      <p:sp>
        <p:nvSpPr>
          <p:cNvPr id="266" name="Google Shape;266;p18"/>
          <p:cNvSpPr txBox="1"/>
          <p:nvPr/>
        </p:nvSpPr>
        <p:spPr>
          <a:xfrm>
            <a:off x="453548" y="996886"/>
            <a:ext cx="7380605" cy="6648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Combine adjacent blocks if both are free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footerless: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free, obtain info from footer then use next/prev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67" name="Google Shape;267;p18"/>
          <p:cNvGraphicFramePr/>
          <p:nvPr/>
        </p:nvGraphicFramePr>
        <p:xfrm>
          <a:off x="1654117" y="38934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243975"/>
              </a:tblGrid>
              <a:tr h="319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Allocated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</a:tr>
              <a:tr h="31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Allocated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16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268" name="Google Shape;268;p18"/>
          <p:cNvSpPr txBox="1"/>
          <p:nvPr/>
        </p:nvSpPr>
        <p:spPr>
          <a:xfrm>
            <a:off x="312331" y="3225736"/>
            <a:ext cx="1820545" cy="14192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4" lvl="0" marL="34988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Four cases: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block to	</a:t>
            </a:r>
            <a:r>
              <a:rPr b="0" i="0" lang="en-US" sz="16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	</a:t>
            </a:r>
            <a:endParaRPr b="0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freed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69" name="Google Shape;269;p18"/>
          <p:cNvGraphicFramePr/>
          <p:nvPr/>
        </p:nvGraphicFramePr>
        <p:xfrm>
          <a:off x="3147108" y="38934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243975"/>
              </a:tblGrid>
              <a:tr h="319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Allocated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</a:tr>
              <a:tr h="31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Free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16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270" name="Google Shape;270;p18"/>
          <p:cNvGraphicFramePr/>
          <p:nvPr/>
        </p:nvGraphicFramePr>
        <p:xfrm>
          <a:off x="4640099" y="38934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243975"/>
              </a:tblGrid>
              <a:tr h="319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Free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</a:tr>
              <a:tr h="31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Allocated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16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1" name="Google Shape;271;p18"/>
          <p:cNvGraphicFramePr/>
          <p:nvPr/>
        </p:nvGraphicFramePr>
        <p:xfrm>
          <a:off x="6133092" y="38934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243975"/>
              </a:tblGrid>
              <a:tr h="319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Free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</a:tr>
              <a:tr h="31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Free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16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72" name="Google Shape;272;p18"/>
          <p:cNvSpPr/>
          <p:nvPr/>
        </p:nvSpPr>
        <p:spPr>
          <a:xfrm>
            <a:off x="1587427" y="4362536"/>
            <a:ext cx="57785" cy="41910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8"/>
          <p:cNvSpPr/>
          <p:nvPr/>
        </p:nvSpPr>
        <p:spPr>
          <a:xfrm>
            <a:off x="1587427" y="4362536"/>
            <a:ext cx="57785" cy="41910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8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9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0" name="Google Shape;280;p19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1" name="Google Shape;281;p19"/>
          <p:cNvSpPr txBox="1"/>
          <p:nvPr>
            <p:ph type="title"/>
          </p:nvPr>
        </p:nvSpPr>
        <p:spPr>
          <a:xfrm>
            <a:off x="343566" y="339642"/>
            <a:ext cx="6096000" cy="51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Decrease the minimum block size</a:t>
            </a:r>
            <a:endParaRPr/>
          </a:p>
        </p:txBody>
      </p:sp>
      <p:sp>
        <p:nvSpPr>
          <p:cNvPr id="282" name="Google Shape;282;p19"/>
          <p:cNvSpPr txBox="1"/>
          <p:nvPr/>
        </p:nvSpPr>
        <p:spPr>
          <a:xfrm>
            <a:off x="473604" y="998918"/>
            <a:ext cx="5505450" cy="2785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noAutofit/>
          </a:bodyPr>
          <a:lstStyle/>
          <a:p>
            <a:pPr indent="-366395" lvl="0" marL="379095" marR="944244" rtl="0" algn="l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Reduces internal fragmentation (increase  utilization)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0" marL="3790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Currently, min block size is 32.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3629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byte header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3629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16 byte payload (or 2 8 byte pointers for free)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3629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byte footer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0" marL="379095" marR="91440" rtl="0" algn="l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you just need to malloc(5), and the payload size  is 16 bytes, you waste 11 bytes.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0" marL="379095" marR="5080" rtl="0" algn="l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Must manage free blocks that are too small to hold  the pointers for a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doubly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linked free list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19"/>
          <p:cNvSpPr/>
          <p:nvPr/>
        </p:nvSpPr>
        <p:spPr>
          <a:xfrm>
            <a:off x="2421200" y="4102250"/>
            <a:ext cx="2948100" cy="689700"/>
          </a:xfrm>
          <a:prstGeom prst="wedgeRectCallout">
            <a:avLst>
              <a:gd fmla="val 87022" name="adj1"/>
              <a:gd fmla="val -113662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 bytes are wasted!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can we prevent this?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4" name="Google Shape;28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31454" y="1386122"/>
            <a:ext cx="2860146" cy="27841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"/>
          <p:cNvSpPr/>
          <p:nvPr/>
        </p:nvSpPr>
        <p:spPr>
          <a:xfrm>
            <a:off x="0" y="0"/>
            <a:ext cx="9144000" cy="172085"/>
          </a:xfrm>
          <a:custGeom>
            <a:rect b="b" l="l" r="r" t="t"/>
            <a:pathLst>
              <a:path extrusionOk="0" h="172085" w="9144000">
                <a:moveTo>
                  <a:pt x="0" y="0"/>
                </a:moveTo>
                <a:lnTo>
                  <a:pt x="9143999" y="0"/>
                </a:lnTo>
                <a:lnTo>
                  <a:pt x="9143999" y="171598"/>
                </a:lnTo>
                <a:lnTo>
                  <a:pt x="0" y="171598"/>
                </a:lnTo>
                <a:lnTo>
                  <a:pt x="0" y="0"/>
                </a:ln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2"/>
          <p:cNvSpPr txBox="1"/>
          <p:nvPr/>
        </p:nvSpPr>
        <p:spPr>
          <a:xfrm>
            <a:off x="7970838" y="0"/>
            <a:ext cx="1112520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2"/>
          <p:cNvSpPr txBox="1"/>
          <p:nvPr>
            <p:ph type="title"/>
          </p:nvPr>
        </p:nvSpPr>
        <p:spPr>
          <a:xfrm>
            <a:off x="430040" y="355967"/>
            <a:ext cx="133731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Agenda</a:t>
            </a:r>
            <a:endParaRPr sz="3000"/>
          </a:p>
        </p:txBody>
      </p:sp>
      <p:sp>
        <p:nvSpPr>
          <p:cNvPr id="56" name="Google Shape;56;p2"/>
          <p:cNvSpPr txBox="1"/>
          <p:nvPr/>
        </p:nvSpPr>
        <p:spPr>
          <a:xfrm>
            <a:off x="742999" y="1082381"/>
            <a:ext cx="4552315" cy="33439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297815" lvl="0" marL="310515" marR="0" rtl="0" algn="l">
              <a:lnSpc>
                <a:spcPct val="119375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 Black"/>
              <a:buChar char="▪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Conceptual Overview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7815" lvl="1" marL="767715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 Black"/>
              <a:buChar char="▪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Explicit List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7815" lvl="1" marL="767715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 Black"/>
              <a:buChar char="▪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Segregated list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7815" lvl="1" marL="767715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 Black"/>
              <a:buChar char="▪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Splitting, coalescing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7815" lvl="1" marL="767715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 Black"/>
              <a:buChar char="▪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Hints on hints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7815" lvl="0" marL="310515" marR="0" rtl="0" algn="l">
              <a:lnSpc>
                <a:spcPct val="119375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 Black"/>
              <a:buChar char="▪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Advanced debugging with GDB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7815" lvl="1" marL="767715" marR="0" rtl="0" algn="l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 Black"/>
              <a:buChar char="▪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 GDB tricks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165" lvl="0" marL="367665" marR="0" rtl="0" algn="l">
              <a:lnSpc>
                <a:spcPct val="119375"/>
              </a:lnSpc>
              <a:spcBef>
                <a:spcPts val="2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 Black"/>
              <a:buChar char="▪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Writing a good heap checker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165" lvl="0" marL="367665" marR="0" rtl="0" algn="l">
              <a:lnSpc>
                <a:spcPct val="119375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 Black"/>
              <a:buChar char="▪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Appendix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0"/>
          <p:cNvSpPr txBox="1"/>
          <p:nvPr/>
        </p:nvSpPr>
        <p:spPr>
          <a:xfrm>
            <a:off x="7970838" y="0"/>
            <a:ext cx="1112520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0" name="Google Shape;290;p20"/>
          <p:cNvSpPr txBox="1"/>
          <p:nvPr>
            <p:ph type="title"/>
          </p:nvPr>
        </p:nvSpPr>
        <p:spPr>
          <a:xfrm>
            <a:off x="405448" y="438150"/>
            <a:ext cx="812165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Debugging: GDB &amp; The Almighty Heap Checker</a:t>
            </a:r>
            <a:endParaRPr sz="3000"/>
          </a:p>
        </p:txBody>
      </p:sp>
      <p:pic>
        <p:nvPicPr>
          <p:cNvPr id="291" name="Google Shape;29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34273" y="939800"/>
            <a:ext cx="4064000" cy="420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1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7" name="Google Shape;297;p21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98" name="Google Shape;298;p21"/>
          <p:cNvSpPr txBox="1"/>
          <p:nvPr>
            <p:ph type="title"/>
          </p:nvPr>
        </p:nvSpPr>
        <p:spPr>
          <a:xfrm>
            <a:off x="343566" y="354946"/>
            <a:ext cx="7352634" cy="4744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What’s better than printf? Using GDB</a:t>
            </a:r>
            <a:endParaRPr sz="3000"/>
          </a:p>
        </p:txBody>
      </p:sp>
      <p:sp>
        <p:nvSpPr>
          <p:cNvPr id="299" name="Google Shape;299;p21"/>
          <p:cNvSpPr txBox="1"/>
          <p:nvPr/>
        </p:nvSpPr>
        <p:spPr>
          <a:xfrm>
            <a:off x="458317" y="874138"/>
            <a:ext cx="8187690" cy="398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381635" lvl="0" marL="39433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GDB to determine where segfaults happen!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635" lvl="0" marL="39433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gdb mdriver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will open the malloc driver in gdb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635" lvl="1" marL="85153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run and your program will run until it hits the segfault!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635" lvl="0" marL="39433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step/next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(abbrev.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s/n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step to the next line of code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635" lvl="0" marL="85153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next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steps over function calls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635" lvl="0" marL="39433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finish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continue execution until end of current function, then break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635" lvl="0" marL="394335" marR="292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print &lt;expr&gt;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(abbrev.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Prints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C-like expression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(including  results of function calls!)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635" lvl="1" marL="85153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writing a heap printing function to use in GDB!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635" lvl="0" marL="39433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 &lt;expr&gt;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Evaluate &lt;expr&gt; to obtain address, then examine memory  at that address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635" lvl="1" marL="85153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 /a &lt;expr&gt;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formats as address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635" lvl="1" marL="85153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See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help p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help x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information about more formats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2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5" name="Google Shape;305;p22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6" name="Google Shape;306;p22"/>
          <p:cNvSpPr txBox="1"/>
          <p:nvPr>
            <p:ph type="title"/>
          </p:nvPr>
        </p:nvSpPr>
        <p:spPr>
          <a:xfrm>
            <a:off x="343566" y="354946"/>
            <a:ext cx="497141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Using GDB - Fun with frames</a:t>
            </a:r>
            <a:endParaRPr sz="3000"/>
          </a:p>
        </p:txBody>
      </p:sp>
      <p:sp>
        <p:nvSpPr>
          <p:cNvPr id="307" name="Google Shape;307;p22"/>
          <p:cNvSpPr txBox="1"/>
          <p:nvPr/>
        </p:nvSpPr>
        <p:spPr>
          <a:xfrm>
            <a:off x="383074" y="874138"/>
            <a:ext cx="8176895" cy="36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242570" lvl="0" marL="27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2000"/>
              <a:buFont typeface="Arial"/>
              <a:buChar char="■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backtrace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(abbrev.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bt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print call stack up until current function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2569" lvl="1" marL="673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2000"/>
              <a:buFont typeface="Arial"/>
              <a:buChar char="■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backtrace full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(abbrev.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bt full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print local variables in each frame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Clr>
                <a:srgbClr val="B80047"/>
              </a:buClr>
              <a:buSzPts val="2050"/>
              <a:buFont typeface="Arial"/>
              <a:buNone/>
            </a:pPr>
            <a:r>
              <a:t/>
            </a:r>
            <a:endParaRPr b="0" i="0" sz="2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639191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(gdb) backtrace  #0	find_fit (...)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#1	mm_malloc (...)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27228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#2	0x0000000000403352 in eval_mm_valid (...)  #3	run_tests (...)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#4	0x0000000000403c39 in main (...)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>
                <a:srgbClr val="000000"/>
              </a:buClr>
              <a:buSzPts val="2050"/>
              <a:buFont typeface="Arial"/>
              <a:buNone/>
            </a:pPr>
            <a:r>
              <a:t/>
            </a:r>
            <a:endParaRPr b="0" i="0" sz="2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42570" lvl="0" marL="27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2000"/>
              <a:buFont typeface="Arial"/>
              <a:buChar char="■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frame 1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(abbrev.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 1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switch to mm_malloc’s stack frame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2569" lvl="1" marL="673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20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Good for inspecting local variables of calling functions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3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3" name="Google Shape;313;p23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4" name="Google Shape;314;p23"/>
          <p:cNvSpPr txBox="1"/>
          <p:nvPr>
            <p:ph type="title"/>
          </p:nvPr>
        </p:nvSpPr>
        <p:spPr>
          <a:xfrm>
            <a:off x="343566" y="354946"/>
            <a:ext cx="763905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Using GDB - Setting breakpoints/watchpoints</a:t>
            </a:r>
            <a:endParaRPr sz="3000"/>
          </a:p>
        </p:txBody>
      </p:sp>
      <p:sp>
        <p:nvSpPr>
          <p:cNvPr id="315" name="Google Shape;315;p23"/>
          <p:cNvSpPr txBox="1"/>
          <p:nvPr/>
        </p:nvSpPr>
        <p:spPr>
          <a:xfrm>
            <a:off x="407522" y="874143"/>
            <a:ext cx="8268970" cy="3892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226694" lvl="0" marL="25463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800"/>
              <a:buFont typeface="Arial"/>
              <a:buChar char="■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break mm_checkheap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(abbrev.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break on “mm_checkheap()”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1933" lvl="1" marL="64833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2000"/>
              <a:buFont typeface="Arial"/>
              <a:buChar char="■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 mm.c:25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break on line 25 of file “mm.c” -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very useful!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6694" lvl="0" marL="254634" marR="8991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800"/>
              <a:buFont typeface="Arial"/>
              <a:buChar char="■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 find_fit if size == 24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break on function “find_fit()” if the local  variable “size” is equal to 24 - “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conditional breakpoint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6694" lvl="0" marL="254634" marR="5080" rtl="0" algn="l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rgbClr val="B80047"/>
              </a:buClr>
              <a:buSzPts val="1800"/>
              <a:buFont typeface="Arial"/>
              <a:buChar char="■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watch heap_listp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(abbrev.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break if value of “heap_listp” changes -  “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watchpoint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1934" lvl="0" marL="25463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2000"/>
              <a:buFont typeface="Arial"/>
              <a:buChar char="■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 block == 0x80000010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break if “block” is equal to this value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1934" lvl="0" marL="25463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2000"/>
              <a:buFont typeface="Arial"/>
              <a:buChar char="■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 *0x15213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watch for changes at memory location 0x15213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1933" lvl="1" marL="64833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20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 be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very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slow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Clr>
                <a:srgbClr val="B80047"/>
              </a:buClr>
              <a:buSzPts val="2050"/>
              <a:buFont typeface="Arial"/>
              <a:buNone/>
            </a:pPr>
            <a:r>
              <a:t/>
            </a:r>
            <a:endParaRPr b="0" i="0" sz="2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41934" lvl="0" marL="25463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2000"/>
              <a:buFont typeface="Arial"/>
              <a:buChar char="■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rwatch &lt;thing&gt;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stop on reading a memory location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1934" lvl="0" marL="25463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2000"/>
              <a:buFont typeface="Arial"/>
              <a:buChar char="■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awatch &lt;thing&gt;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stop on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memory access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5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1" name="Google Shape;321;p25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2" name="Google Shape;322;p25"/>
          <p:cNvSpPr txBox="1"/>
          <p:nvPr>
            <p:ph type="title"/>
          </p:nvPr>
        </p:nvSpPr>
        <p:spPr>
          <a:xfrm>
            <a:off x="343566" y="354946"/>
            <a:ext cx="245999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Heap Checker</a:t>
            </a:r>
            <a:endParaRPr sz="3000"/>
          </a:p>
        </p:txBody>
      </p:sp>
      <p:sp>
        <p:nvSpPr>
          <p:cNvPr id="323" name="Google Shape;323;p25"/>
          <p:cNvSpPr txBox="1"/>
          <p:nvPr/>
        </p:nvSpPr>
        <p:spPr>
          <a:xfrm>
            <a:off x="453547" y="996886"/>
            <a:ext cx="8584565" cy="37992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mm_checkheap(int verbose);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critical for debugging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1" i="0" lang="en-US" sz="2000" u="none" cap="none" strike="noStrik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write this function early!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update it when you change your implementation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15367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check all heap invariants, make sure you haven't lost track of any part  of your heap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0975" lvl="2" marL="1021714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B80047"/>
              </a:buClr>
              <a:buSzPts val="12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check should pass if and only if the heap is truly well-formed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5080" rtl="0" algn="l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only generate output if a problem is found, to avoid cluttering up  your program's output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318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meant to be correct, </a:t>
            </a: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efficient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875030" rtl="0" algn="l">
              <a:lnSpc>
                <a:spcPct val="119545"/>
              </a:lnSpc>
              <a:spcBef>
                <a:spcPts val="85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call before/after major operations </a:t>
            </a: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the heap should be  well-formed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6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9" name="Google Shape;329;p26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0" name="Google Shape;330;p26"/>
          <p:cNvSpPr txBox="1"/>
          <p:nvPr>
            <p:ph type="title"/>
          </p:nvPr>
        </p:nvSpPr>
        <p:spPr>
          <a:xfrm>
            <a:off x="343566" y="354946"/>
            <a:ext cx="593280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Heap Invariants (</a:t>
            </a:r>
            <a:r>
              <a:rPr b="1" lang="en-US" sz="3000">
                <a:latin typeface="Arial"/>
                <a:ea typeface="Arial"/>
                <a:cs typeface="Arial"/>
                <a:sym typeface="Arial"/>
              </a:rPr>
              <a:t>Non-Exhaustive</a:t>
            </a:r>
            <a:r>
              <a:rPr lang="en-US" sz="3000"/>
              <a:t>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26"/>
          <p:cNvSpPr txBox="1"/>
          <p:nvPr/>
        </p:nvSpPr>
        <p:spPr>
          <a:xfrm>
            <a:off x="453547" y="873128"/>
            <a:ext cx="8228330" cy="9696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Block level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5080" rtl="0" algn="l">
              <a:lnSpc>
                <a:spcPct val="120000"/>
              </a:lnSpc>
              <a:spcBef>
                <a:spcPts val="75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What are some things which should always be true of every block in  the heap?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7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7" name="Google Shape;337;p27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8" name="Google Shape;338;p27"/>
          <p:cNvSpPr txBox="1"/>
          <p:nvPr>
            <p:ph type="title"/>
          </p:nvPr>
        </p:nvSpPr>
        <p:spPr>
          <a:xfrm>
            <a:off x="343566" y="354946"/>
            <a:ext cx="593280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Heap Invariants (</a:t>
            </a:r>
            <a:r>
              <a:rPr b="1" lang="en-US" sz="3000">
                <a:latin typeface="Arial"/>
                <a:ea typeface="Arial"/>
                <a:cs typeface="Arial"/>
                <a:sym typeface="Arial"/>
              </a:rPr>
              <a:t>Non-Exhaustive</a:t>
            </a:r>
            <a:r>
              <a:rPr lang="en-US" sz="3000"/>
              <a:t>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27"/>
          <p:cNvSpPr txBox="1"/>
          <p:nvPr/>
        </p:nvSpPr>
        <p:spPr>
          <a:xfrm>
            <a:off x="453547" y="873128"/>
            <a:ext cx="7297420" cy="2217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Block level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header and footer match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payload area is aligned, size is valid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contiguous free blocks unless you defer coalescing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level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5080" rtl="0" algn="l">
              <a:lnSpc>
                <a:spcPct val="120000"/>
              </a:lnSpc>
              <a:spcBef>
                <a:spcPts val="75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What are some things which should always be true of every  element of a free list?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8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5" name="Google Shape;345;p28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46" name="Google Shape;346;p28"/>
          <p:cNvSpPr txBox="1"/>
          <p:nvPr>
            <p:ph type="title"/>
          </p:nvPr>
        </p:nvSpPr>
        <p:spPr>
          <a:xfrm>
            <a:off x="343566" y="354946"/>
            <a:ext cx="593280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Heap Invariants (</a:t>
            </a:r>
            <a:r>
              <a:rPr b="1" lang="en-US" sz="3000">
                <a:latin typeface="Arial"/>
                <a:ea typeface="Arial"/>
                <a:cs typeface="Arial"/>
                <a:sym typeface="Arial"/>
              </a:rPr>
              <a:t>Non-Exhaustive</a:t>
            </a:r>
            <a:r>
              <a:rPr lang="en-US" sz="3000"/>
              <a:t>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28"/>
          <p:cNvSpPr txBox="1"/>
          <p:nvPr/>
        </p:nvSpPr>
        <p:spPr>
          <a:xfrm>
            <a:off x="453547" y="873128"/>
            <a:ext cx="8015605" cy="37699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Block level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header and footer match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payload area is aligned, size is valid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contiguous free blocks unless you defer coalescing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level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next/prev pointers in consecutive free blocks are consistent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allocated blocks in free list, all free blocks are in the free list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cycles in free list unless you use a circular list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22352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segregated list contains only blocks in the appropriate size  class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Heap level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What are some things that should be true of the heap as a whole?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29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3" name="Google Shape;353;p29"/>
          <p:cNvSpPr txBox="1"/>
          <p:nvPr/>
        </p:nvSpPr>
        <p:spPr>
          <a:xfrm>
            <a:off x="8092739" y="4772670"/>
            <a:ext cx="251460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29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4" name="Google Shape;354;p29"/>
          <p:cNvSpPr txBox="1"/>
          <p:nvPr>
            <p:ph type="title"/>
          </p:nvPr>
        </p:nvSpPr>
        <p:spPr>
          <a:xfrm>
            <a:off x="343566" y="354946"/>
            <a:ext cx="5932800" cy="4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Heap Invariants (</a:t>
            </a:r>
            <a:r>
              <a:rPr b="1" lang="en-US" sz="3000">
                <a:latin typeface="Arial"/>
                <a:ea typeface="Arial"/>
                <a:cs typeface="Arial"/>
                <a:sym typeface="Arial"/>
              </a:rPr>
              <a:t>Non-Exhaustive</a:t>
            </a:r>
            <a:r>
              <a:rPr lang="en-US" sz="3000"/>
              <a:t>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5" name="Google Shape;355;p29"/>
          <p:cNvSpPr txBox="1"/>
          <p:nvPr/>
        </p:nvSpPr>
        <p:spPr>
          <a:xfrm>
            <a:off x="453547" y="743903"/>
            <a:ext cx="7796400" cy="37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Block level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header and footer match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payload area is aligned, size is valid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contiguous free blocks unless you defer coalescing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level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next/prev pointers in consecutive free blocks are consistent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allocated blocks in free list, all free blocks are in the free list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cycles in free list unless you use a circular list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segregated list contains only blocks in the appropriate size  class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Heap level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blocks between heap boundaries, correct sentinel blocks (if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6" name="Google Shape;356;p29"/>
          <p:cNvSpPr txBox="1"/>
          <p:nvPr/>
        </p:nvSpPr>
        <p:spPr>
          <a:xfrm>
            <a:off x="1049919" y="4813188"/>
            <a:ext cx="1422000" cy="3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used)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0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2" name="Google Shape;362;p30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63" name="Google Shape;363;p30"/>
          <p:cNvSpPr txBox="1"/>
          <p:nvPr>
            <p:ph type="title"/>
          </p:nvPr>
        </p:nvSpPr>
        <p:spPr>
          <a:xfrm>
            <a:off x="343566" y="354946"/>
            <a:ext cx="338518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How to Ask for Help</a:t>
            </a:r>
            <a:endParaRPr sz="3000"/>
          </a:p>
        </p:txBody>
      </p:sp>
      <p:sp>
        <p:nvSpPr>
          <p:cNvPr id="364" name="Google Shape;364;p30"/>
          <p:cNvSpPr txBox="1"/>
          <p:nvPr/>
        </p:nvSpPr>
        <p:spPr>
          <a:xfrm>
            <a:off x="458322" y="997902"/>
            <a:ext cx="8063230" cy="3702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381635" lvl="0" marL="39433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specific about what the problem is, and how to cause it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51535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BAD: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“My program segfaults.”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51535" marR="17780" rtl="0" algn="l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GOOD: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“I ran mdriver in gdb and it says that a segfault occurred due to  an invalid next pointer, so I set a watchpoint on the segfaulting next  pointer. How can I figure out what happened?”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51535" marR="5080" rtl="0" algn="l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GOOD: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“My heap checker indicates that my segregated list has a block  of the wrong size in it after performing a coalesce(). Why might that be  the case?”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51535" marR="185420" rtl="0" algn="l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sequence of events do you expect around the time of the error?  What part of the sequence has already happened?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635" lvl="0" marL="394335" marR="0" rtl="0" algn="l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Have you written your mm_checkheap function, and is it working?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51535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</a:t>
            </a:r>
            <a:r>
              <a:rPr b="1" i="0" lang="en-US" sz="1800" u="none" cap="none" strike="noStrik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WILL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ask to see it!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635" lvl="0" marL="394335" marR="0" rtl="0" algn="l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a rubber duck!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"/>
          <p:cNvSpPr txBox="1"/>
          <p:nvPr/>
        </p:nvSpPr>
        <p:spPr>
          <a:xfrm>
            <a:off x="7970838" y="0"/>
            <a:ext cx="1112520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" name="Google Shape;62;p3"/>
          <p:cNvSpPr txBox="1"/>
          <p:nvPr>
            <p:ph type="title"/>
          </p:nvPr>
        </p:nvSpPr>
        <p:spPr>
          <a:xfrm>
            <a:off x="762000" y="438150"/>
            <a:ext cx="3262629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Conceptual Outline</a:t>
            </a:r>
            <a:endParaRPr sz="3000"/>
          </a:p>
        </p:txBody>
      </p:sp>
      <p:pic>
        <p:nvPicPr>
          <p:cNvPr id="63" name="Google Shape;6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0" y="1047750"/>
            <a:ext cx="4095750" cy="4095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31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0" name="Google Shape;370;p31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1" name="Google Shape;371;p31"/>
          <p:cNvSpPr txBox="1"/>
          <p:nvPr>
            <p:ph type="title"/>
          </p:nvPr>
        </p:nvSpPr>
        <p:spPr>
          <a:xfrm>
            <a:off x="343566" y="354946"/>
            <a:ext cx="279146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If You Get Stuck</a:t>
            </a:r>
            <a:endParaRPr sz="3000"/>
          </a:p>
        </p:txBody>
      </p:sp>
      <p:sp>
        <p:nvSpPr>
          <p:cNvPr id="372" name="Google Shape;372;p31"/>
          <p:cNvSpPr txBox="1"/>
          <p:nvPr/>
        </p:nvSpPr>
        <p:spPr>
          <a:xfrm>
            <a:off x="428392" y="1019228"/>
            <a:ext cx="7668259" cy="3870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550">
            <a:noAutofit/>
          </a:bodyPr>
          <a:lstStyle/>
          <a:p>
            <a:pPr indent="-220979" lvl="0" marL="233679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3300"/>
              <a:buFont typeface="Arial"/>
              <a:buChar char="■"/>
            </a:pPr>
            <a:r>
              <a:rPr b="1" i="1" lang="en-US" sz="2900" u="none" cap="none" strike="noStrik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Please read the writeup!</a:t>
            </a:r>
            <a:endParaRPr b="0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33679" marR="0" rtl="0" algn="l">
              <a:lnSpc>
                <a:spcPct val="119545"/>
              </a:lnSpc>
              <a:spcBef>
                <a:spcPts val="14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CS:APP Chapter 9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33679" marR="2726690" rtl="0" algn="l">
              <a:lnSpc>
                <a:spcPct val="119545"/>
              </a:lnSpc>
              <a:spcBef>
                <a:spcPts val="85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View lecture notes and course FAQ at </a:t>
            </a:r>
            <a:r>
              <a:rPr b="0" i="0" lang="en-US" sz="2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2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http://www.cs.cmu.edu/~213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33679" marR="0" rtl="0" algn="l">
              <a:lnSpc>
                <a:spcPct val="114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Office hours Sunday through </a:t>
            </a:r>
            <a:r>
              <a:rPr lang="en-US" sz="2200">
                <a:solidFill>
                  <a:schemeClr val="dk1"/>
                </a:solidFill>
              </a:rPr>
              <a:t>Friday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5:</a:t>
            </a:r>
            <a:r>
              <a:rPr lang="en-US" sz="2200">
                <a:solidFill>
                  <a:schemeClr val="dk1"/>
                </a:solidFill>
              </a:rPr>
              <a:t>3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0-9:</a:t>
            </a:r>
            <a:r>
              <a:rPr lang="en-US" sz="2200">
                <a:solidFill>
                  <a:schemeClr val="dk1"/>
                </a:solidFill>
              </a:rPr>
              <a:t>3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0pm in </a:t>
            </a:r>
            <a:r>
              <a:rPr lang="en-US" sz="2200">
                <a:solidFill>
                  <a:schemeClr val="dk1"/>
                </a:solidFill>
              </a:rPr>
              <a:t>GHC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233679" marR="0" rtl="0" algn="l">
              <a:lnSpc>
                <a:spcPct val="1193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5207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33679" marR="0" rtl="0" algn="l">
              <a:lnSpc>
                <a:spcPct val="119318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Post a </a:t>
            </a: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private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question on Piazza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33679" marR="0" rtl="0" algn="l">
              <a:lnSpc>
                <a:spcPct val="119318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Obtain a rubber duck at</a:t>
            </a:r>
            <a:b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2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https://tinyurl.com/malloc-f18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b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2"/>
          <p:cNvSpPr/>
          <p:nvPr/>
        </p:nvSpPr>
        <p:spPr>
          <a:xfrm>
            <a:off x="324" y="324"/>
            <a:ext cx="9143365" cy="171450"/>
          </a:xfrm>
          <a:custGeom>
            <a:rect b="b" l="l" r="r" t="t"/>
            <a:pathLst>
              <a:path extrusionOk="0" h="171450" w="9143365">
                <a:moveTo>
                  <a:pt x="0" y="0"/>
                </a:moveTo>
                <a:lnTo>
                  <a:pt x="9143099" y="0"/>
                </a:lnTo>
                <a:lnTo>
                  <a:pt x="9143099" y="171299"/>
                </a:lnTo>
                <a:lnTo>
                  <a:pt x="0" y="171299"/>
                </a:lnTo>
                <a:lnTo>
                  <a:pt x="0" y="0"/>
                </a:ln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32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9" name="Google Shape;379;p32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0" name="Google Shape;380;p32"/>
          <p:cNvSpPr txBox="1"/>
          <p:nvPr>
            <p:ph type="title"/>
          </p:nvPr>
        </p:nvSpPr>
        <p:spPr>
          <a:xfrm>
            <a:off x="3108763" y="2000819"/>
            <a:ext cx="2847340" cy="695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APPENDIX</a:t>
            </a:r>
            <a:endParaRPr sz="44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33"/>
          <p:cNvSpPr txBox="1"/>
          <p:nvPr/>
        </p:nvSpPr>
        <p:spPr>
          <a:xfrm>
            <a:off x="7959835" y="0"/>
            <a:ext cx="1021800" cy="1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6" name="Google Shape;386;p33"/>
          <p:cNvSpPr txBox="1"/>
          <p:nvPr>
            <p:ph idx="12" type="sldNum"/>
          </p:nvPr>
        </p:nvSpPr>
        <p:spPr>
          <a:xfrm>
            <a:off x="8080039" y="4791918"/>
            <a:ext cx="276900" cy="2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7" name="Google Shape;387;p33"/>
          <p:cNvSpPr txBox="1"/>
          <p:nvPr>
            <p:ph type="title"/>
          </p:nvPr>
        </p:nvSpPr>
        <p:spPr>
          <a:xfrm>
            <a:off x="343585" y="354950"/>
            <a:ext cx="8297100" cy="4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000"/>
              <a:t>Anonymous Structs/Unions</a:t>
            </a:r>
            <a:endParaRPr sz="3000"/>
          </a:p>
        </p:txBody>
      </p:sp>
      <p:sp>
        <p:nvSpPr>
          <p:cNvPr id="388" name="Google Shape;388;p33"/>
          <p:cNvSpPr txBox="1"/>
          <p:nvPr/>
        </p:nvSpPr>
        <p:spPr>
          <a:xfrm>
            <a:off x="343575" y="3612325"/>
            <a:ext cx="7736400" cy="11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317500" lvl="0" marL="457200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the type of </a:t>
            </a:r>
            <a:r>
              <a:rPr b="0" i="0" lang="en-US" sz="1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			</a:t>
            </a:r>
            <a:r>
              <a:rPr b="1" i="0" lang="en-US" sz="1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endParaRPr b="1" i="0" sz="14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do we access </a:t>
            </a:r>
            <a:r>
              <a:rPr b="0" i="0" lang="en-US" sz="1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 </a:t>
            </a:r>
            <a:r>
              <a:rPr b="0" i="0" lang="en-US" sz="1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my_a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	</a:t>
            </a:r>
            <a:r>
              <a:rPr b="1" i="0" lang="en-US" sz="1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my_a.x</a:t>
            </a:r>
            <a:endParaRPr b="1" i="0" sz="14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the type of </a:t>
            </a:r>
            <a:r>
              <a:rPr b="0" i="0" lang="en-US" sz="1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my_b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		</a:t>
            </a:r>
            <a:r>
              <a:rPr b="1" i="0" lang="en-US" sz="1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struct B				</a:t>
            </a:r>
            <a: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struct B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do we access </a:t>
            </a:r>
            <a:r>
              <a:rPr b="0" i="0" lang="en-US" sz="1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b="0" i="0" lang="en-US" sz="1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my_a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	</a:t>
            </a:r>
            <a:r>
              <a:rPr b="1" i="0" lang="en-US" sz="1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my_a.my_b.y			my_a.y</a:t>
            </a:r>
            <a:endParaRPr b="1" i="0" sz="14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9" name="Google Shape;389;p33"/>
          <p:cNvSpPr txBox="1"/>
          <p:nvPr/>
        </p:nvSpPr>
        <p:spPr>
          <a:xfrm>
            <a:off x="3511950" y="1492025"/>
            <a:ext cx="2120100" cy="1900800"/>
          </a:xfrm>
          <a:prstGeom prst="rect">
            <a:avLst/>
          </a:prstGeom>
          <a:solidFill>
            <a:srgbClr val="E6E6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11425">
            <a:noAutofit/>
          </a:bodyPr>
          <a:lstStyle/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struct A {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int x;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struct B {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int y;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float z;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 </a:t>
            </a:r>
            <a:r>
              <a:rPr b="1" i="0" lang="en-US" sz="15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my_b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my_a;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0" name="Google Shape;390;p33"/>
          <p:cNvSpPr txBox="1"/>
          <p:nvPr/>
        </p:nvSpPr>
        <p:spPr>
          <a:xfrm>
            <a:off x="5883675" y="1492025"/>
            <a:ext cx="2120100" cy="1900800"/>
          </a:xfrm>
          <a:prstGeom prst="rect">
            <a:avLst/>
          </a:prstGeom>
          <a:solidFill>
            <a:srgbClr val="E6E6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11425">
            <a:noAutofit/>
          </a:bodyPr>
          <a:lstStyle/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struct A {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int x;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struct B {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int y;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float z;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my_a;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1" name="Google Shape;391;p33"/>
          <p:cNvSpPr/>
          <p:nvPr/>
        </p:nvSpPr>
        <p:spPr>
          <a:xfrm>
            <a:off x="4980425" y="1066325"/>
            <a:ext cx="790500" cy="627300"/>
          </a:xfrm>
          <a:prstGeom prst="wedgeRectCallout">
            <a:avLst>
              <a:gd fmla="val -51588" name="adj1"/>
              <a:gd fmla="val 89993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struct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2" name="Google Shape;392;p33"/>
          <p:cNvSpPr/>
          <p:nvPr/>
        </p:nvSpPr>
        <p:spPr>
          <a:xfrm>
            <a:off x="4867525" y="2985025"/>
            <a:ext cx="903300" cy="627300"/>
          </a:xfrm>
          <a:prstGeom prst="wedgeRectCallout">
            <a:avLst>
              <a:gd fmla="val -72224" name="adj1"/>
              <a:gd fmla="val -51885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member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3" name="Google Shape;393;p33"/>
          <p:cNvSpPr/>
          <p:nvPr/>
        </p:nvSpPr>
        <p:spPr>
          <a:xfrm>
            <a:off x="343575" y="1492025"/>
            <a:ext cx="2228100" cy="1493100"/>
          </a:xfrm>
          <a:prstGeom prst="wedgeRectCallout">
            <a:avLst>
              <a:gd fmla="val 113064" name="adj1"/>
              <a:gd fmla="val -7933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Same idea with unions.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the difference between unions and structs, refer to the C bootcamp slides.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34"/>
          <p:cNvSpPr txBox="1"/>
          <p:nvPr/>
        </p:nvSpPr>
        <p:spPr>
          <a:xfrm>
            <a:off x="7959835" y="0"/>
            <a:ext cx="1021800" cy="1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9" name="Google Shape;399;p34"/>
          <p:cNvSpPr txBox="1"/>
          <p:nvPr>
            <p:ph idx="12" type="sldNum"/>
          </p:nvPr>
        </p:nvSpPr>
        <p:spPr>
          <a:xfrm>
            <a:off x="8080039" y="4791918"/>
            <a:ext cx="276900" cy="2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00" name="Google Shape;400;p34"/>
          <p:cNvSpPr txBox="1"/>
          <p:nvPr>
            <p:ph type="title"/>
          </p:nvPr>
        </p:nvSpPr>
        <p:spPr>
          <a:xfrm>
            <a:off x="343585" y="354950"/>
            <a:ext cx="8297100" cy="4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000" u="sng">
                <a:solidFill>
                  <a:schemeClr val="hlink"/>
                </a:solidFill>
                <a:hlinkClick r:id="rId3"/>
              </a:rPr>
              <a:t>Zero-Length Arrays</a:t>
            </a:r>
            <a:endParaRPr sz="3000"/>
          </a:p>
        </p:txBody>
      </p:sp>
      <p:sp>
        <p:nvSpPr>
          <p:cNvPr id="401" name="Google Shape;401;p34"/>
          <p:cNvSpPr txBox="1"/>
          <p:nvPr/>
        </p:nvSpPr>
        <p:spPr>
          <a:xfrm>
            <a:off x="343575" y="3612325"/>
            <a:ext cx="7736400" cy="11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317500" lvl="0" marL="457200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It’s a GCC extension - not part of the C specification!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Must be at the end of a struct / union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simply allows us to represent variable-length structures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b="1" i="0" lang="en-US" sz="1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sizeof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on a zero-length array returns zero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2" name="Google Shape;402;p34"/>
          <p:cNvSpPr txBox="1"/>
          <p:nvPr/>
        </p:nvSpPr>
        <p:spPr>
          <a:xfrm>
            <a:off x="343575" y="1153325"/>
            <a:ext cx="8463000" cy="2383500"/>
          </a:xfrm>
          <a:prstGeom prst="rect">
            <a:avLst/>
          </a:prstGeom>
          <a:solidFill>
            <a:srgbClr val="E6E6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11425">
            <a:noAutofit/>
          </a:bodyPr>
          <a:lstStyle/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struct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line {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length;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char 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contents[0];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main() {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struct 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line my_line;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0" i="0" lang="en-US" sz="15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printf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0" i="0" lang="en-US" sz="1500" u="none" cap="none" strike="noStrike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“sizeof(contents) = </a:t>
            </a:r>
            <a:r>
              <a:rPr b="0" i="0" lang="en-US" sz="1500" u="none" cap="none" strike="noStrik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%zu\n</a:t>
            </a:r>
            <a:r>
              <a:rPr b="0" i="0" lang="en-US" sz="1500" u="none" cap="none" strike="noStrike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”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   </a:t>
            </a:r>
            <a:r>
              <a:rPr b="0" i="0" lang="en-US" sz="1500" u="none" cap="none" strike="noStrike">
                <a:solidFill>
                  <a:srgbClr val="BF9000"/>
                </a:solidFill>
                <a:latin typeface="Courier New"/>
                <a:ea typeface="Courier New"/>
                <a:cs typeface="Courier New"/>
                <a:sym typeface="Courier New"/>
              </a:rPr>
              <a:t>sizeof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(L.contents));  </a:t>
            </a:r>
            <a:r>
              <a:rPr b="0" i="0" lang="en-US" sz="1500" u="none" cap="none" strike="noStrik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// 0</a:t>
            </a:r>
            <a:endParaRPr b="0" i="0" sz="1500" u="none" cap="none" strike="noStrik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0" i="0" lang="en-US" sz="15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printf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0" i="0" lang="en-US" sz="1500" u="none" cap="none" strike="noStrike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“sizeof(struct line) = </a:t>
            </a:r>
            <a:r>
              <a:rPr b="0" i="0" lang="en-US" sz="1500" u="none" cap="none" strike="noStrik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%zu\n</a:t>
            </a:r>
            <a:r>
              <a:rPr b="0" i="0" lang="en-US" sz="1500" u="none" cap="none" strike="noStrike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”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b="0" i="0" lang="en-US" sz="1500" u="none" cap="none" strike="noStrike">
                <a:solidFill>
                  <a:srgbClr val="BF9000"/>
                </a:solidFill>
                <a:latin typeface="Courier New"/>
                <a:ea typeface="Courier New"/>
                <a:cs typeface="Courier New"/>
                <a:sym typeface="Courier New"/>
              </a:rPr>
              <a:t>sizeof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struct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line)); </a:t>
            </a:r>
            <a:r>
              <a:rPr b="0" i="0" lang="en-US" sz="1500" u="none" cap="none" strike="noStrik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// 4</a:t>
            </a:r>
            <a:endParaRPr b="0" i="0" sz="1500" u="none" cap="none" strike="noStrik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35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08" name="Google Shape;408;p35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09" name="Google Shape;409;p35"/>
          <p:cNvSpPr txBox="1"/>
          <p:nvPr>
            <p:ph type="title"/>
          </p:nvPr>
        </p:nvSpPr>
        <p:spPr>
          <a:xfrm>
            <a:off x="343566" y="354946"/>
            <a:ext cx="384937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Internal Fragmentation</a:t>
            </a:r>
            <a:endParaRPr sz="3000"/>
          </a:p>
        </p:txBody>
      </p:sp>
      <p:sp>
        <p:nvSpPr>
          <p:cNvPr id="410" name="Google Shape;410;p35"/>
          <p:cNvSpPr txBox="1"/>
          <p:nvPr/>
        </p:nvSpPr>
        <p:spPr>
          <a:xfrm>
            <a:off x="453547" y="996886"/>
            <a:ext cx="7924165" cy="19418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Occurs when the </a:t>
            </a:r>
            <a:r>
              <a:rPr b="0" i="1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payload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smaller than the block size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due to alignment requirements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due to management overhead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the result of a decision to use a larger-than-necessary block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Depends on the current allocations, i.e. the pattern of </a:t>
            </a:r>
            <a:r>
              <a:rPr b="0" i="1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previous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requests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36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6" name="Google Shape;416;p36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7" name="Google Shape;417;p36"/>
          <p:cNvSpPr txBox="1"/>
          <p:nvPr>
            <p:ph type="title"/>
          </p:nvPr>
        </p:nvSpPr>
        <p:spPr>
          <a:xfrm>
            <a:off x="343566" y="354946"/>
            <a:ext cx="384937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Internal Fragmentation</a:t>
            </a:r>
            <a:endParaRPr sz="3000"/>
          </a:p>
        </p:txBody>
      </p:sp>
      <p:sp>
        <p:nvSpPr>
          <p:cNvPr id="418" name="Google Shape;418;p36"/>
          <p:cNvSpPr txBox="1"/>
          <p:nvPr/>
        </p:nvSpPr>
        <p:spPr>
          <a:xfrm>
            <a:off x="453547" y="996886"/>
            <a:ext cx="8157845" cy="19704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750">
            <a:noAutofit/>
          </a:bodyPr>
          <a:lstStyle/>
          <a:p>
            <a:pPr indent="-196215" lvl="0" marL="208915" marR="508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Due to alignment requirements – the allocator doesn't know how  you'll be using the memory, so it has to use the strictest  alignment: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4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void *m1 = malloc(13); void *m2 = malloc(11);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m1 and m2 both have to be aligned on 8-byte boundaries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Due to management overhead (each cell is 2 bytes):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19" name="Google Shape;419;p36"/>
          <p:cNvGraphicFramePr/>
          <p:nvPr/>
        </p:nvGraphicFramePr>
        <p:xfrm>
          <a:off x="575843" y="29811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</a:tblGrid>
              <a:tr h="3318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l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29F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29F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y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29F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l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29F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o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29F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29F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29F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29F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l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29F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29F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y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29F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l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29F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o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29F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29F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29F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29F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37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5" name="Google Shape;425;p37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26" name="Google Shape;426;p37"/>
          <p:cNvSpPr txBox="1"/>
          <p:nvPr>
            <p:ph type="title"/>
          </p:nvPr>
        </p:nvSpPr>
        <p:spPr>
          <a:xfrm>
            <a:off x="343566" y="354946"/>
            <a:ext cx="397510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External Fragmentation</a:t>
            </a:r>
            <a:endParaRPr sz="3000"/>
          </a:p>
        </p:txBody>
      </p:sp>
      <p:sp>
        <p:nvSpPr>
          <p:cNvPr id="427" name="Google Shape;427;p37"/>
          <p:cNvSpPr txBox="1"/>
          <p:nvPr/>
        </p:nvSpPr>
        <p:spPr>
          <a:xfrm>
            <a:off x="438175" y="996886"/>
            <a:ext cx="8218805" cy="1636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750">
            <a:noAutofit/>
          </a:bodyPr>
          <a:lstStyle/>
          <a:p>
            <a:pPr indent="-211454" lvl="0" marL="224154" marR="15748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6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Occurs when the total free space is sufficient, but no single free  block is large enough to satisfy the request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1454" lvl="0" marL="224154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6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Depends on the pattern of </a:t>
            </a:r>
            <a:r>
              <a:rPr b="0" i="1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future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requests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1785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thus difficult to predict, and any measurement is at best an estimate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1454" lvl="0" marL="22415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6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Less critical to malloc traces than internal fragmentation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28" name="Google Shape;428;p37"/>
          <p:cNvGraphicFramePr/>
          <p:nvPr/>
        </p:nvGraphicFramePr>
        <p:xfrm>
          <a:off x="2298402" y="32586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</a:tblGrid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DC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DC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DC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DC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3FF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3FF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3FF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3FF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29" name="Google Shape;429;p37"/>
          <p:cNvSpPr txBox="1"/>
          <p:nvPr/>
        </p:nvSpPr>
        <p:spPr>
          <a:xfrm>
            <a:off x="395780" y="3263715"/>
            <a:ext cx="1576070" cy="332105"/>
          </a:xfrm>
          <a:prstGeom prst="rect">
            <a:avLst/>
          </a:prstGeom>
          <a:solidFill>
            <a:srgbClr val="23FF23"/>
          </a:solidFill>
          <a:ln>
            <a:noFill/>
          </a:ln>
        </p:spPr>
        <p:txBody>
          <a:bodyPr anchorCtr="0" anchor="t" bIns="0" lIns="0" spcFirstLastPara="1" rIns="0" wrap="square" tIns="33650">
            <a:noAutofit/>
          </a:bodyPr>
          <a:lstStyle/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p5 = malloc(4)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30" name="Google Shape;430;p37"/>
          <p:cNvGraphicFramePr/>
          <p:nvPr/>
        </p:nvGraphicFramePr>
        <p:xfrm>
          <a:off x="2298402" y="375692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</a:tblGrid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DC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DC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DC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DC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3FF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3FF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3FF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3FF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31" name="Google Shape;431;p37"/>
          <p:cNvSpPr txBox="1"/>
          <p:nvPr/>
        </p:nvSpPr>
        <p:spPr>
          <a:xfrm>
            <a:off x="395780" y="3762013"/>
            <a:ext cx="1576070" cy="332105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anchorCtr="0" anchor="t" bIns="0" lIns="0" spcFirstLastPara="1" rIns="0" wrap="square" tIns="33650">
            <a:noAutofit/>
          </a:bodyPr>
          <a:lstStyle/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free(p1)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37"/>
          <p:cNvSpPr txBox="1"/>
          <p:nvPr/>
        </p:nvSpPr>
        <p:spPr>
          <a:xfrm>
            <a:off x="395780" y="4259332"/>
            <a:ext cx="1576070" cy="332105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anchorCtr="0" anchor="t" bIns="0" lIns="0" spcFirstLastPara="1" rIns="0" wrap="square" tIns="33650">
            <a:noAutofit/>
          </a:bodyPr>
          <a:lstStyle/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p6 = malloc(5)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37"/>
          <p:cNvSpPr txBox="1"/>
          <p:nvPr/>
        </p:nvSpPr>
        <p:spPr>
          <a:xfrm>
            <a:off x="2302988" y="4276278"/>
            <a:ext cx="5153025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1" lang="en-US" sz="1600" u="none" cap="none" strike="noStrik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Oops! </a:t>
            </a:r>
            <a:r>
              <a:rPr b="1" i="0" lang="en-US" sz="1600" u="none" cap="none" strike="noStrik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Seven bytes available, but not in one chunk....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38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39" name="Google Shape;439;p38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40" name="Google Shape;440;p38"/>
          <p:cNvSpPr txBox="1"/>
          <p:nvPr>
            <p:ph type="title"/>
          </p:nvPr>
        </p:nvSpPr>
        <p:spPr>
          <a:xfrm>
            <a:off x="343566" y="354946"/>
            <a:ext cx="350901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C: Pointer Arithmetic</a:t>
            </a:r>
            <a:endParaRPr sz="3000"/>
          </a:p>
        </p:txBody>
      </p:sp>
      <p:sp>
        <p:nvSpPr>
          <p:cNvPr id="441" name="Google Shape;441;p38"/>
          <p:cNvSpPr txBox="1"/>
          <p:nvPr/>
        </p:nvSpPr>
        <p:spPr>
          <a:xfrm>
            <a:off x="453547" y="996886"/>
            <a:ext cx="7806055" cy="35223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750">
            <a:noAutofit/>
          </a:bodyPr>
          <a:lstStyle/>
          <a:p>
            <a:pPr indent="-196215" lvl="0" marL="208915" marR="503555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Adding an integer to a pointer is different from adding two  integers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4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value of the integer is always multiplied by the size of the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208915" marR="0" rtl="0" algn="l">
              <a:lnSpc>
                <a:spcPct val="1193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that the pointer points at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Example: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type_a *ptr = ...;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type_a *ptr2 = ptr + a;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really computing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3675" lvl="1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2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ptr2 = ptr + (a * sizeof(type_a));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i.e.	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lea (ptr, a, sizeof(type_a)), ptr2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0" marL="2089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Pointer arithmetic on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void*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undefined (what's the size of a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?)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39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47" name="Google Shape;447;p39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48" name="Google Shape;448;p39"/>
          <p:cNvSpPr txBox="1"/>
          <p:nvPr>
            <p:ph type="title"/>
          </p:nvPr>
        </p:nvSpPr>
        <p:spPr>
          <a:xfrm>
            <a:off x="343566" y="354946"/>
            <a:ext cx="350901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C: Pointer Arithmetic</a:t>
            </a:r>
            <a:endParaRPr sz="3000"/>
          </a:p>
        </p:txBody>
      </p:sp>
      <p:sp>
        <p:nvSpPr>
          <p:cNvPr id="449" name="Google Shape;449;p39"/>
          <p:cNvSpPr txBox="1"/>
          <p:nvPr/>
        </p:nvSpPr>
        <p:spPr>
          <a:xfrm>
            <a:off x="454836" y="973518"/>
            <a:ext cx="4182745" cy="6838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82550" lvl="0" marL="29844" marR="508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*ptr = (int*)0x152130;  int *ptr2 = ptr + 1;</a:t>
            </a:r>
            <a:endParaRPr b="0" i="0" sz="20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aphicFrame>
        <p:nvGraphicFramePr>
          <p:cNvPr id="450" name="Google Shape;450;p39"/>
          <p:cNvGraphicFramePr/>
          <p:nvPr/>
        </p:nvGraphicFramePr>
        <p:xfrm>
          <a:off x="435786" y="189134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661800"/>
                <a:gridCol w="304800"/>
                <a:gridCol w="2559050"/>
              </a:tblGrid>
              <a:tr h="727550">
                <a:tc>
                  <a:txBody>
                    <a:bodyPr/>
                    <a:lstStyle/>
                    <a:p>
                      <a:pPr indent="-194945" lvl="0" marL="226695" marR="0" rtl="0" algn="l">
                        <a:lnSpc>
                          <a:spcPct val="103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80047"/>
                        </a:buClr>
                        <a:buSzPts val="1300"/>
                        <a:buFont typeface="Arial"/>
                        <a:buChar char="■"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char *ptr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48260" marR="0" rtl="0" algn="l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char *ptr2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88900" marR="0" rtl="0" algn="l">
                        <a:lnSpc>
                          <a:spcPct val="103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62864" marR="0" rtl="0" algn="l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88265" marR="0" rtl="0" algn="l">
                        <a:lnSpc>
                          <a:spcPct val="103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(char*)0x152130;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62864" marR="0" rtl="0" algn="l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ptr + 1;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0" marB="0" marR="0" marL="0"/>
                </a:tc>
              </a:tr>
              <a:tr h="419100">
                <a:tc>
                  <a:txBody>
                    <a:bodyPr/>
                    <a:lstStyle/>
                    <a:p>
                      <a:pPr indent="-194945" lvl="0" marL="2266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80047"/>
                        </a:buClr>
                        <a:buSzPts val="1300"/>
                        <a:buFont typeface="Arial"/>
                        <a:buChar char="■"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char *ptr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67950" marB="0" marR="0" marL="0"/>
                </a:tc>
                <a:tc>
                  <a:txBody>
                    <a:bodyPr/>
                    <a:lstStyle/>
                    <a:p>
                      <a:pPr indent="0" lvl="0" marL="0" marR="55244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67950" marB="0" marR="0" marL="0"/>
                </a:tc>
                <a:tc>
                  <a:txBody>
                    <a:bodyPr/>
                    <a:lstStyle/>
                    <a:p>
                      <a:pPr indent="0" lvl="0" marL="882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(char*)0x152130;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67950" marB="0" marR="0" marL="0"/>
                </a:tc>
              </a:tr>
              <a:tr h="485775">
                <a:tc>
                  <a:txBody>
                    <a:bodyPr/>
                    <a:lstStyle/>
                    <a:p>
                      <a:pPr indent="0" lvl="0" marL="48260" marR="0" rtl="0" algn="l">
                        <a:lnSpc>
                          <a:spcPct val="11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void *ptr2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0" marR="80645" rtl="0" algn="r">
                        <a:lnSpc>
                          <a:spcPct val="11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62864" marR="0" rtl="0" algn="l">
                        <a:lnSpc>
                          <a:spcPct val="11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ptr + 1;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0" marB="0" marR="0" marL="0"/>
                </a:tc>
              </a:tr>
              <a:tr h="465050">
                <a:tc>
                  <a:txBody>
                    <a:bodyPr/>
                    <a:lstStyle/>
                    <a:p>
                      <a:pPr indent="-194945" lvl="0" marL="2266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80047"/>
                        </a:buClr>
                        <a:buSzPts val="1300"/>
                        <a:buFont typeface="Arial"/>
                        <a:buChar char="■"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char *ptr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34625" marB="0" marR="0" marL="0"/>
                </a:tc>
                <a:tc>
                  <a:txBody>
                    <a:bodyPr/>
                    <a:lstStyle/>
                    <a:p>
                      <a:pPr indent="0" lvl="0" marL="0" marR="55244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34625" marB="0" marR="0" marL="0"/>
                </a:tc>
                <a:tc>
                  <a:txBody>
                    <a:bodyPr/>
                    <a:lstStyle/>
                    <a:p>
                      <a:pPr indent="0" lvl="0" marL="882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(char*)0x152130;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34625" marB="0" marR="0" marL="0"/>
                </a:tc>
              </a:tr>
            </a:tbl>
          </a:graphicData>
        </a:graphic>
      </p:graphicFrame>
      <p:sp>
        <p:nvSpPr>
          <p:cNvPr id="451" name="Google Shape;451;p39"/>
          <p:cNvSpPr txBox="1"/>
          <p:nvPr/>
        </p:nvSpPr>
        <p:spPr>
          <a:xfrm>
            <a:off x="471980" y="3975036"/>
            <a:ext cx="5511800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char *p2 = ((char*)(((int*)ptr)+1));</a:t>
            </a:r>
            <a:endParaRPr b="0" i="0" sz="20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40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57" name="Google Shape;457;p40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58" name="Google Shape;458;p40"/>
          <p:cNvSpPr txBox="1"/>
          <p:nvPr>
            <p:ph type="title"/>
          </p:nvPr>
        </p:nvSpPr>
        <p:spPr>
          <a:xfrm>
            <a:off x="343566" y="354946"/>
            <a:ext cx="350901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C: Pointer Arithmetic</a:t>
            </a:r>
            <a:endParaRPr sz="3000"/>
          </a:p>
        </p:txBody>
      </p:sp>
      <p:sp>
        <p:nvSpPr>
          <p:cNvPr id="459" name="Google Shape;459;p40"/>
          <p:cNvSpPr txBox="1"/>
          <p:nvPr/>
        </p:nvSpPr>
        <p:spPr>
          <a:xfrm>
            <a:off x="454821" y="997900"/>
            <a:ext cx="7322100" cy="66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4945" lvl="0" marL="20764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*ptr = (int*)0x152130;</a:t>
            </a:r>
            <a:endParaRPr b="0" i="0" sz="20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29209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*ptr2 = ptr + 1; </a:t>
            </a:r>
            <a:r>
              <a:rPr b="0" i="0" lang="en-US" sz="2200" u="none" cap="none" strike="noStrike">
                <a:solidFill>
                  <a:srgbClr val="8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// ptr2 is 0x152134</a:t>
            </a:r>
            <a:endParaRPr b="0" i="0" sz="2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460" name="Google Shape;460;p40"/>
          <p:cNvGraphicFramePr/>
          <p:nvPr/>
        </p:nvGraphicFramePr>
        <p:xfrm>
          <a:off x="435786" y="189134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661800"/>
                <a:gridCol w="304800"/>
                <a:gridCol w="4076700"/>
              </a:tblGrid>
              <a:tr h="289700">
                <a:tc>
                  <a:txBody>
                    <a:bodyPr/>
                    <a:lstStyle/>
                    <a:p>
                      <a:pPr indent="-194945" lvl="0" marL="226695" marR="0" rtl="0" algn="l">
                        <a:lnSpc>
                          <a:spcPct val="103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80047"/>
                        </a:buClr>
                        <a:buSzPts val="1300"/>
                        <a:buFont typeface="Arial"/>
                        <a:buChar char="■"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char *ptr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0" marR="55244" rtl="0" algn="r">
                        <a:lnSpc>
                          <a:spcPct val="103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88265" marR="0" rtl="0" algn="l">
                        <a:lnSpc>
                          <a:spcPct val="103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(char*)0x152130;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0" marB="0" marR="0" marL="0"/>
                </a:tc>
              </a:tr>
              <a:tr h="437850">
                <a:tc>
                  <a:txBody>
                    <a:bodyPr/>
                    <a:lstStyle/>
                    <a:p>
                      <a:pPr indent="0" lvl="0" marL="48260" marR="0" rtl="0" algn="l">
                        <a:lnSpc>
                          <a:spcPct val="1187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char *ptr2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0" marR="80645" rtl="0" algn="r">
                        <a:lnSpc>
                          <a:spcPct val="1187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62864" marR="0" rtl="0" algn="l">
                        <a:lnSpc>
                          <a:spcPct val="109772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ptr + 1; </a:t>
                      </a:r>
                      <a:r>
                        <a:rPr lang="en-US" sz="2200" u="none" cap="none" strike="noStrike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// ptr2 is 0x152131</a:t>
                      </a:r>
                      <a:endParaRPr sz="2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/>
                </a:tc>
              </a:tr>
              <a:tr h="400350">
                <a:tc>
                  <a:txBody>
                    <a:bodyPr/>
                    <a:lstStyle/>
                    <a:p>
                      <a:pPr indent="-194945" lvl="0" marL="2266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80047"/>
                        </a:buClr>
                        <a:buSzPts val="1300"/>
                        <a:buFont typeface="Arial"/>
                        <a:buChar char="■"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char *ptr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67950" marB="0" marR="0" marL="0"/>
                </a:tc>
                <a:tc>
                  <a:txBody>
                    <a:bodyPr/>
                    <a:lstStyle/>
                    <a:p>
                      <a:pPr indent="0" lvl="0" marL="0" marR="55244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67950" marB="0" marR="0" marL="0"/>
                </a:tc>
                <a:tc>
                  <a:txBody>
                    <a:bodyPr/>
                    <a:lstStyle/>
                    <a:p>
                      <a:pPr indent="0" lvl="0" marL="882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(char*)0x152130;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67950" marB="0" marR="0" marL="0"/>
                </a:tc>
              </a:tr>
              <a:tr h="504525">
                <a:tc>
                  <a:txBody>
                    <a:bodyPr/>
                    <a:lstStyle/>
                    <a:p>
                      <a:pPr indent="0" lvl="0" marL="48260" marR="0" rtl="0" algn="l">
                        <a:lnSpc>
                          <a:spcPct val="1187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void *ptr2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0" marR="80645" rtl="0" algn="r">
                        <a:lnSpc>
                          <a:spcPct val="1187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62864" marR="0" rtl="0" algn="l">
                        <a:lnSpc>
                          <a:spcPct val="109772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ptr + 1; </a:t>
                      </a:r>
                      <a:r>
                        <a:rPr lang="en-US" sz="2200" u="none" cap="none" strike="noStrike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// ptr2 is </a:t>
                      </a:r>
                      <a:r>
                        <a:rPr b="1" lang="en-US" sz="2200" u="none" cap="none" strike="noStrike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still </a:t>
                      </a:r>
                      <a:r>
                        <a:rPr lang="en-US" sz="2200" u="none" cap="none" strike="noStrike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0x152131</a:t>
                      </a:r>
                      <a:endParaRPr sz="2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/>
                </a:tc>
              </a:tr>
              <a:tr h="465050">
                <a:tc>
                  <a:txBody>
                    <a:bodyPr/>
                    <a:lstStyle/>
                    <a:p>
                      <a:pPr indent="-194945" lvl="0" marL="2266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80047"/>
                        </a:buClr>
                        <a:buSzPts val="1300"/>
                        <a:buFont typeface="Arial"/>
                        <a:buChar char="■"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char *ptr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34625" marB="0" marR="0" marL="0"/>
                </a:tc>
                <a:tc>
                  <a:txBody>
                    <a:bodyPr/>
                    <a:lstStyle/>
                    <a:p>
                      <a:pPr indent="0" lvl="0" marL="0" marR="55244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34625" marB="0" marR="0" marL="0"/>
                </a:tc>
                <a:tc>
                  <a:txBody>
                    <a:bodyPr/>
                    <a:lstStyle/>
                    <a:p>
                      <a:pPr indent="0" lvl="0" marL="8826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(char*)0x152130;</a:t>
                      </a:r>
                      <a:endParaRPr sz="2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34625" marB="0" marR="0" marL="0"/>
                </a:tc>
              </a:tr>
            </a:tbl>
          </a:graphicData>
        </a:graphic>
      </p:graphicFrame>
      <p:sp>
        <p:nvSpPr>
          <p:cNvPr id="461" name="Google Shape;461;p40"/>
          <p:cNvSpPr txBox="1"/>
          <p:nvPr/>
        </p:nvSpPr>
        <p:spPr>
          <a:xfrm>
            <a:off x="471980" y="3949636"/>
            <a:ext cx="7457440" cy="360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char *p2 = ((char*)(((int*)ptr)+1));</a:t>
            </a:r>
            <a:r>
              <a:rPr b="0" i="0" lang="en-US" sz="2200" u="none" cap="none" strike="noStrike">
                <a:solidFill>
                  <a:srgbClr val="8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// p2 is 0x152134</a:t>
            </a:r>
            <a:endParaRPr b="0" i="0" sz="2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" name="Google Shape;69;p4"/>
          <p:cNvSpPr txBox="1"/>
          <p:nvPr/>
        </p:nvSpPr>
        <p:spPr>
          <a:xfrm>
            <a:off x="8080039" y="4791918"/>
            <a:ext cx="163830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4"/>
          <p:cNvSpPr txBox="1"/>
          <p:nvPr>
            <p:ph type="title"/>
          </p:nvPr>
        </p:nvSpPr>
        <p:spPr>
          <a:xfrm>
            <a:off x="343566" y="354946"/>
            <a:ext cx="474218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Dynamic Memory Allocation</a:t>
            </a:r>
            <a:endParaRPr sz="3000"/>
          </a:p>
        </p:txBody>
      </p:sp>
      <p:sp>
        <p:nvSpPr>
          <p:cNvPr id="71" name="Google Shape;71;p4"/>
          <p:cNvSpPr txBox="1"/>
          <p:nvPr/>
        </p:nvSpPr>
        <p:spPr>
          <a:xfrm>
            <a:off x="455174" y="997902"/>
            <a:ext cx="8089265" cy="30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4309" lvl="0" marL="207009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25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Used when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3" lvl="1" marL="60071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don't know at compile-time how much memory we will need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3" lvl="1" marL="60071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a particular chunk of memory is not needed for the entire run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2" marL="101981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lets us reuse that memory for storing other things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309" lvl="0" marL="207009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25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Important terms: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3" lvl="1" marL="60071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malloc/calloc/realloc/free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3" lvl="1" marL="60071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mem_sbrk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3" lvl="1" marL="60071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payload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3" lvl="1" marL="60071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fragmentation (external vs internal)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3" lvl="1" marL="60071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Splitting / coalescing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41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67" name="Google Shape;467;p41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68" name="Google Shape;468;p41"/>
          <p:cNvSpPr txBox="1"/>
          <p:nvPr>
            <p:ph type="title"/>
          </p:nvPr>
        </p:nvSpPr>
        <p:spPr>
          <a:xfrm>
            <a:off x="343566" y="354946"/>
            <a:ext cx="642874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Dynamic Memory Allocation: Example</a:t>
            </a:r>
            <a:endParaRPr sz="3000"/>
          </a:p>
        </p:txBody>
      </p:sp>
      <p:graphicFrame>
        <p:nvGraphicFramePr>
          <p:cNvPr id="469" name="Google Shape;469;p41"/>
          <p:cNvGraphicFramePr/>
          <p:nvPr/>
        </p:nvGraphicFramePr>
        <p:xfrm>
          <a:off x="2317342" y="13219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</a:tblGrid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70" name="Google Shape;470;p41"/>
          <p:cNvSpPr txBox="1"/>
          <p:nvPr/>
        </p:nvSpPr>
        <p:spPr>
          <a:xfrm>
            <a:off x="414719" y="1327056"/>
            <a:ext cx="1576070" cy="332105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anchorCtr="0" anchor="t" bIns="0" lIns="0" spcFirstLastPara="1" rIns="0" wrap="square" tIns="33650">
            <a:noAutofit/>
          </a:bodyPr>
          <a:lstStyle/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p1 = malloc(3)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71" name="Google Shape;471;p41"/>
          <p:cNvGraphicFramePr/>
          <p:nvPr/>
        </p:nvGraphicFramePr>
        <p:xfrm>
          <a:off x="2317342" y="181994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</a:tblGrid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72" name="Google Shape;472;p41"/>
          <p:cNvSpPr txBox="1"/>
          <p:nvPr/>
        </p:nvSpPr>
        <p:spPr>
          <a:xfrm>
            <a:off x="414719" y="1825030"/>
            <a:ext cx="1576070" cy="33210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anchorCtr="0" anchor="t" bIns="0" lIns="0" spcFirstLastPara="1" rIns="0" wrap="square" tIns="33650">
            <a:noAutofit/>
          </a:bodyPr>
          <a:lstStyle/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p2 = malloc(7)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73" name="Google Shape;473;p41"/>
          <p:cNvGraphicFramePr/>
          <p:nvPr/>
        </p:nvGraphicFramePr>
        <p:xfrm>
          <a:off x="2317668" y="231758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</a:tblGrid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74" name="Google Shape;474;p41"/>
          <p:cNvSpPr txBox="1"/>
          <p:nvPr/>
        </p:nvSpPr>
        <p:spPr>
          <a:xfrm>
            <a:off x="415045" y="2322676"/>
            <a:ext cx="1576070" cy="332105"/>
          </a:xfrm>
          <a:prstGeom prst="rect">
            <a:avLst/>
          </a:prstGeom>
          <a:solidFill>
            <a:srgbClr val="E6E6FF"/>
          </a:solidFill>
          <a:ln>
            <a:noFill/>
          </a:ln>
        </p:spPr>
        <p:txBody>
          <a:bodyPr anchorCtr="0" anchor="t" bIns="0" lIns="0" spcFirstLastPara="1" rIns="0" wrap="square" tIns="33650">
            <a:noAutofit/>
          </a:bodyPr>
          <a:lstStyle/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p3 = malloc(5)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75" name="Google Shape;475;p41"/>
          <p:cNvGraphicFramePr/>
          <p:nvPr/>
        </p:nvGraphicFramePr>
        <p:xfrm>
          <a:off x="2317342" y="281523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</a:tblGrid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76" name="Google Shape;476;p41"/>
          <p:cNvSpPr txBox="1"/>
          <p:nvPr/>
        </p:nvSpPr>
        <p:spPr>
          <a:xfrm>
            <a:off x="414719" y="2820323"/>
            <a:ext cx="1576070" cy="33210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anchorCtr="0" anchor="t" bIns="0" lIns="0" spcFirstLastPara="1" rIns="0" wrap="square" tIns="33650">
            <a:noAutofit/>
          </a:bodyPr>
          <a:lstStyle/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free(p2)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77" name="Google Shape;477;p41"/>
          <p:cNvGraphicFramePr/>
          <p:nvPr/>
        </p:nvGraphicFramePr>
        <p:xfrm>
          <a:off x="2317668" y="331255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</a:tblGrid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DC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DC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DC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DC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78" name="Google Shape;478;p41"/>
          <p:cNvSpPr txBox="1"/>
          <p:nvPr/>
        </p:nvSpPr>
        <p:spPr>
          <a:xfrm>
            <a:off x="415045" y="3317642"/>
            <a:ext cx="1576070" cy="332105"/>
          </a:xfrm>
          <a:prstGeom prst="rect">
            <a:avLst/>
          </a:prstGeom>
          <a:solidFill>
            <a:srgbClr val="00DCFF"/>
          </a:solidFill>
          <a:ln>
            <a:noFill/>
          </a:ln>
        </p:spPr>
        <p:txBody>
          <a:bodyPr anchorCtr="0" anchor="t" bIns="0" lIns="0" spcFirstLastPara="1" rIns="0" wrap="square" tIns="33650">
            <a:noAutofit/>
          </a:bodyPr>
          <a:lstStyle/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p4 = malloc(4)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79" name="Google Shape;479;p41"/>
          <p:cNvGraphicFramePr/>
          <p:nvPr/>
        </p:nvGraphicFramePr>
        <p:xfrm>
          <a:off x="2317668" y="381052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</a:tblGrid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DC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DC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DC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DC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3FF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3FF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3FF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3FF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80" name="Google Shape;480;p41"/>
          <p:cNvSpPr txBox="1"/>
          <p:nvPr/>
        </p:nvSpPr>
        <p:spPr>
          <a:xfrm>
            <a:off x="415045" y="3815617"/>
            <a:ext cx="1576070" cy="332105"/>
          </a:xfrm>
          <a:prstGeom prst="rect">
            <a:avLst/>
          </a:prstGeom>
          <a:solidFill>
            <a:srgbClr val="23FF23"/>
          </a:solidFill>
          <a:ln>
            <a:noFill/>
          </a:ln>
        </p:spPr>
        <p:txBody>
          <a:bodyPr anchorCtr="0" anchor="t" bIns="0" lIns="0" spcFirstLastPara="1" rIns="0" wrap="square" tIns="33650">
            <a:noAutofit/>
          </a:bodyPr>
          <a:lstStyle/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p5 = malloc(4)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42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86" name="Google Shape;486;p42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7" name="Google Shape;487;p42"/>
          <p:cNvSpPr txBox="1"/>
          <p:nvPr>
            <p:ph type="title"/>
          </p:nvPr>
        </p:nvSpPr>
        <p:spPr>
          <a:xfrm>
            <a:off x="343566" y="354946"/>
            <a:ext cx="7782559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The Memory-Block Information Data Structure</a:t>
            </a:r>
            <a:endParaRPr sz="3000"/>
          </a:p>
        </p:txBody>
      </p:sp>
      <p:sp>
        <p:nvSpPr>
          <p:cNvPr id="488" name="Google Shape;488;p42"/>
          <p:cNvSpPr txBox="1"/>
          <p:nvPr/>
        </p:nvSpPr>
        <p:spPr>
          <a:xfrm>
            <a:off x="453547" y="996886"/>
            <a:ext cx="8236584" cy="37128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Requirements: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338455" rtl="0" algn="l">
              <a:lnSpc>
                <a:spcPct val="120000"/>
              </a:lnSpc>
              <a:spcBef>
                <a:spcPts val="75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tells us where the blocks are, how big they are, and whether they  are free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must be able to update the data during calls to malloc and free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need to be able to find the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next free block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which is a “good enough  fit” for a given payload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need to be able to quickly mark a block as free or allocated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need to be able to detect when we run out of blocks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0975" lvl="2" marL="1021714" marR="0" rtl="0" algn="l">
              <a:lnSpc>
                <a:spcPct val="120000"/>
              </a:lnSpc>
              <a:spcBef>
                <a:spcPts val="10"/>
              </a:spcBef>
              <a:spcAft>
                <a:spcPts val="0"/>
              </a:spcAft>
              <a:buClr>
                <a:srgbClr val="B80047"/>
              </a:buClr>
              <a:buSzPts val="12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do we do in that case?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only memory we have is what we're handing out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26669" rtl="0" algn="l">
              <a:lnSpc>
                <a:spcPct val="120000"/>
              </a:lnSpc>
              <a:spcBef>
                <a:spcPts val="75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...but not all of it needs to be payload!	We can use part of it to store  the block information.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43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94" name="Google Shape;494;p43"/>
          <p:cNvSpPr txBox="1"/>
          <p:nvPr/>
        </p:nvSpPr>
        <p:spPr>
          <a:xfrm>
            <a:off x="8092739" y="4791918"/>
            <a:ext cx="251460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42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43"/>
          <p:cNvSpPr txBox="1"/>
          <p:nvPr>
            <p:ph type="title"/>
          </p:nvPr>
        </p:nvSpPr>
        <p:spPr>
          <a:xfrm>
            <a:off x="343566" y="354946"/>
            <a:ext cx="350964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Finding a Free Block</a:t>
            </a:r>
            <a:endParaRPr sz="3000"/>
          </a:p>
        </p:txBody>
      </p:sp>
      <p:sp>
        <p:nvSpPr>
          <p:cNvPr id="496" name="Google Shape;496;p43"/>
          <p:cNvSpPr txBox="1"/>
          <p:nvPr/>
        </p:nvSpPr>
        <p:spPr>
          <a:xfrm>
            <a:off x="453547" y="996886"/>
            <a:ext cx="8044180" cy="37699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First Fit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search from beginning, use first block that's big enough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linear time in total number of blocks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 cause small “splinters” at beginning of list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Next Fit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start search from where previous search finished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7810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often faster than first fit, but some research suggests worse  fragmentation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Best Fit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search entire list, use smallest block that's big enough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keeps fragments small (less wasted memory), but slower than first  fit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44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2" name="Google Shape;502;p44"/>
          <p:cNvSpPr txBox="1"/>
          <p:nvPr>
            <p:ph type="title"/>
          </p:nvPr>
        </p:nvSpPr>
        <p:spPr>
          <a:xfrm>
            <a:off x="343566" y="354946"/>
            <a:ext cx="253873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Freeing Blocks</a:t>
            </a:r>
            <a:endParaRPr sz="3000"/>
          </a:p>
        </p:txBody>
      </p:sp>
      <p:graphicFrame>
        <p:nvGraphicFramePr>
          <p:cNvPr id="503" name="Google Shape;503;p44"/>
          <p:cNvGraphicFramePr/>
          <p:nvPr/>
        </p:nvGraphicFramePr>
        <p:xfrm>
          <a:off x="990563" y="39764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</a:tblGrid>
              <a:tr h="331800"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</a:tr>
            </a:tbl>
          </a:graphicData>
        </a:graphic>
      </p:graphicFrame>
      <p:sp>
        <p:nvSpPr>
          <p:cNvPr id="504" name="Google Shape;504;p44"/>
          <p:cNvSpPr/>
          <p:nvPr/>
        </p:nvSpPr>
        <p:spPr>
          <a:xfrm>
            <a:off x="1161214" y="3806141"/>
            <a:ext cx="1327785" cy="175260"/>
          </a:xfrm>
          <a:custGeom>
            <a:rect b="b" l="l" r="r" t="t"/>
            <a:pathLst>
              <a:path extrusionOk="0" h="175260" w="1327785">
                <a:moveTo>
                  <a:pt x="0" y="174897"/>
                </a:moveTo>
                <a:lnTo>
                  <a:pt x="522312" y="0"/>
                </a:lnTo>
                <a:lnTo>
                  <a:pt x="943532" y="19433"/>
                </a:lnTo>
                <a:lnTo>
                  <a:pt x="1224778" y="116598"/>
                </a:lnTo>
                <a:lnTo>
                  <a:pt x="1327167" y="174897"/>
                </a:lnTo>
              </a:path>
            </a:pathLst>
          </a:custGeom>
          <a:noFill/>
          <a:ln cap="flat" cmpd="sng" w="183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44"/>
          <p:cNvSpPr/>
          <p:nvPr/>
        </p:nvSpPr>
        <p:spPr>
          <a:xfrm>
            <a:off x="5142527" y="3806141"/>
            <a:ext cx="1327785" cy="175260"/>
          </a:xfrm>
          <a:custGeom>
            <a:rect b="b" l="l" r="r" t="t"/>
            <a:pathLst>
              <a:path extrusionOk="0" h="175260" w="1327785">
                <a:moveTo>
                  <a:pt x="0" y="174897"/>
                </a:moveTo>
                <a:lnTo>
                  <a:pt x="522312" y="0"/>
                </a:lnTo>
                <a:lnTo>
                  <a:pt x="943532" y="19433"/>
                </a:lnTo>
                <a:lnTo>
                  <a:pt x="1224778" y="116598"/>
                </a:lnTo>
                <a:lnTo>
                  <a:pt x="1327167" y="174897"/>
                </a:lnTo>
              </a:path>
            </a:pathLst>
          </a:custGeom>
          <a:noFill/>
          <a:ln cap="flat" cmpd="sng" w="183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44"/>
          <p:cNvSpPr/>
          <p:nvPr/>
        </p:nvSpPr>
        <p:spPr>
          <a:xfrm>
            <a:off x="1069095" y="3640232"/>
            <a:ext cx="107132" cy="32412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44"/>
          <p:cNvSpPr/>
          <p:nvPr/>
        </p:nvSpPr>
        <p:spPr>
          <a:xfrm>
            <a:off x="2484399" y="3806141"/>
            <a:ext cx="1327785" cy="175260"/>
          </a:xfrm>
          <a:custGeom>
            <a:rect b="b" l="l" r="r" t="t"/>
            <a:pathLst>
              <a:path extrusionOk="0" h="175260" w="1327785">
                <a:moveTo>
                  <a:pt x="0" y="174897"/>
                </a:moveTo>
                <a:lnTo>
                  <a:pt x="522312" y="0"/>
                </a:lnTo>
                <a:lnTo>
                  <a:pt x="943532" y="19433"/>
                </a:lnTo>
                <a:lnTo>
                  <a:pt x="1224778" y="116598"/>
                </a:lnTo>
                <a:lnTo>
                  <a:pt x="1327167" y="174897"/>
                </a:lnTo>
              </a:path>
            </a:pathLst>
          </a:custGeom>
          <a:noFill/>
          <a:ln cap="flat" cmpd="sng" w="183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44"/>
          <p:cNvSpPr/>
          <p:nvPr/>
        </p:nvSpPr>
        <p:spPr>
          <a:xfrm>
            <a:off x="3811504" y="3806141"/>
            <a:ext cx="1327785" cy="175260"/>
          </a:xfrm>
          <a:custGeom>
            <a:rect b="b" l="l" r="r" t="t"/>
            <a:pathLst>
              <a:path extrusionOk="0" h="175260" w="1327785">
                <a:moveTo>
                  <a:pt x="0" y="174897"/>
                </a:moveTo>
                <a:lnTo>
                  <a:pt x="522312" y="0"/>
                </a:lnTo>
                <a:lnTo>
                  <a:pt x="943532" y="19433"/>
                </a:lnTo>
                <a:lnTo>
                  <a:pt x="1224778" y="116598"/>
                </a:lnTo>
                <a:lnTo>
                  <a:pt x="1327167" y="174897"/>
                </a:lnTo>
              </a:path>
            </a:pathLst>
          </a:custGeom>
          <a:noFill/>
          <a:ln cap="flat" cmpd="sng" w="183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09" name="Google Shape;509;p44"/>
          <p:cNvGraphicFramePr/>
          <p:nvPr/>
        </p:nvGraphicFramePr>
        <p:xfrm>
          <a:off x="990563" y="256641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</a:tblGrid>
              <a:tr h="331800"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</a:tr>
            </a:tbl>
          </a:graphicData>
        </a:graphic>
      </p:graphicFrame>
      <p:sp>
        <p:nvSpPr>
          <p:cNvPr id="510" name="Google Shape;510;p44"/>
          <p:cNvSpPr/>
          <p:nvPr/>
        </p:nvSpPr>
        <p:spPr>
          <a:xfrm>
            <a:off x="1161214" y="2396141"/>
            <a:ext cx="1327785" cy="175260"/>
          </a:xfrm>
          <a:custGeom>
            <a:rect b="b" l="l" r="r" t="t"/>
            <a:pathLst>
              <a:path extrusionOk="0" h="175260" w="1327785">
                <a:moveTo>
                  <a:pt x="0" y="174897"/>
                </a:moveTo>
                <a:lnTo>
                  <a:pt x="522312" y="0"/>
                </a:lnTo>
                <a:lnTo>
                  <a:pt x="943532" y="19433"/>
                </a:lnTo>
                <a:lnTo>
                  <a:pt x="1224778" y="116598"/>
                </a:lnTo>
                <a:lnTo>
                  <a:pt x="1327167" y="174897"/>
                </a:lnTo>
              </a:path>
            </a:pathLst>
          </a:custGeom>
          <a:noFill/>
          <a:ln cap="flat" cmpd="sng" w="183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44"/>
          <p:cNvSpPr/>
          <p:nvPr/>
        </p:nvSpPr>
        <p:spPr>
          <a:xfrm>
            <a:off x="5142527" y="2396141"/>
            <a:ext cx="1327785" cy="175260"/>
          </a:xfrm>
          <a:custGeom>
            <a:rect b="b" l="l" r="r" t="t"/>
            <a:pathLst>
              <a:path extrusionOk="0" h="175260" w="1327785">
                <a:moveTo>
                  <a:pt x="0" y="174897"/>
                </a:moveTo>
                <a:lnTo>
                  <a:pt x="522312" y="0"/>
                </a:lnTo>
                <a:lnTo>
                  <a:pt x="943532" y="19433"/>
                </a:lnTo>
                <a:lnTo>
                  <a:pt x="1224778" y="116598"/>
                </a:lnTo>
                <a:lnTo>
                  <a:pt x="1327167" y="174897"/>
                </a:lnTo>
              </a:path>
            </a:pathLst>
          </a:custGeom>
          <a:noFill/>
          <a:ln cap="flat" cmpd="sng" w="183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44"/>
          <p:cNvSpPr/>
          <p:nvPr/>
        </p:nvSpPr>
        <p:spPr>
          <a:xfrm>
            <a:off x="1069095" y="2230233"/>
            <a:ext cx="107132" cy="32412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3" name="Google Shape;513;p44"/>
          <p:cNvSpPr txBox="1"/>
          <p:nvPr/>
        </p:nvSpPr>
        <p:spPr>
          <a:xfrm>
            <a:off x="453547" y="996886"/>
            <a:ext cx="7479665" cy="13061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Simplest implementation is just clearing the “allocated” flag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but leads to external fragmentation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53467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root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44"/>
          <p:cNvSpPr/>
          <p:nvPr/>
        </p:nvSpPr>
        <p:spPr>
          <a:xfrm>
            <a:off x="2484399" y="2396141"/>
            <a:ext cx="1327785" cy="175260"/>
          </a:xfrm>
          <a:custGeom>
            <a:rect b="b" l="l" r="r" t="t"/>
            <a:pathLst>
              <a:path extrusionOk="0" h="175260" w="1327785">
                <a:moveTo>
                  <a:pt x="0" y="174897"/>
                </a:moveTo>
                <a:lnTo>
                  <a:pt x="522312" y="0"/>
                </a:lnTo>
                <a:lnTo>
                  <a:pt x="943532" y="19433"/>
                </a:lnTo>
                <a:lnTo>
                  <a:pt x="1224778" y="116598"/>
                </a:lnTo>
                <a:lnTo>
                  <a:pt x="1327167" y="174897"/>
                </a:lnTo>
              </a:path>
            </a:pathLst>
          </a:custGeom>
          <a:noFill/>
          <a:ln cap="flat" cmpd="sng" w="183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44"/>
          <p:cNvSpPr/>
          <p:nvPr/>
        </p:nvSpPr>
        <p:spPr>
          <a:xfrm>
            <a:off x="3811504" y="2396141"/>
            <a:ext cx="1327785" cy="175260"/>
          </a:xfrm>
          <a:custGeom>
            <a:rect b="b" l="l" r="r" t="t"/>
            <a:pathLst>
              <a:path extrusionOk="0" h="175260" w="1327785">
                <a:moveTo>
                  <a:pt x="0" y="174897"/>
                </a:moveTo>
                <a:lnTo>
                  <a:pt x="522312" y="0"/>
                </a:lnTo>
                <a:lnTo>
                  <a:pt x="943532" y="19433"/>
                </a:lnTo>
                <a:lnTo>
                  <a:pt x="1224778" y="116598"/>
                </a:lnTo>
                <a:lnTo>
                  <a:pt x="1327167" y="174897"/>
                </a:lnTo>
              </a:path>
            </a:pathLst>
          </a:custGeom>
          <a:noFill/>
          <a:ln cap="flat" cmpd="sng" w="183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44"/>
          <p:cNvSpPr txBox="1"/>
          <p:nvPr/>
        </p:nvSpPr>
        <p:spPr>
          <a:xfrm>
            <a:off x="3755487" y="3169031"/>
            <a:ext cx="138430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44"/>
          <p:cNvSpPr/>
          <p:nvPr/>
        </p:nvSpPr>
        <p:spPr>
          <a:xfrm>
            <a:off x="3815422" y="2974338"/>
            <a:ext cx="0" cy="260985"/>
          </a:xfrm>
          <a:custGeom>
            <a:rect b="b" l="l" r="r" t="t"/>
            <a:pathLst>
              <a:path extrusionOk="0" h="260985" w="120000">
                <a:moveTo>
                  <a:pt x="0" y="260362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p44"/>
          <p:cNvSpPr/>
          <p:nvPr/>
        </p:nvSpPr>
        <p:spPr>
          <a:xfrm>
            <a:off x="3794490" y="2916825"/>
            <a:ext cx="41910" cy="57785"/>
          </a:xfrm>
          <a:custGeom>
            <a:rect b="b" l="l" r="r" t="t"/>
            <a:pathLst>
              <a:path extrusionOk="0" h="57785" w="41910">
                <a:moveTo>
                  <a:pt x="41865" y="57512"/>
                </a:moveTo>
                <a:lnTo>
                  <a:pt x="0" y="57512"/>
                </a:lnTo>
                <a:lnTo>
                  <a:pt x="20932" y="0"/>
                </a:lnTo>
                <a:lnTo>
                  <a:pt x="41865" y="5751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44"/>
          <p:cNvSpPr/>
          <p:nvPr/>
        </p:nvSpPr>
        <p:spPr>
          <a:xfrm>
            <a:off x="3794490" y="2916825"/>
            <a:ext cx="41910" cy="57785"/>
          </a:xfrm>
          <a:custGeom>
            <a:rect b="b" l="l" r="r" t="t"/>
            <a:pathLst>
              <a:path extrusionOk="0" h="57785" w="41910">
                <a:moveTo>
                  <a:pt x="41865" y="57512"/>
                </a:moveTo>
                <a:lnTo>
                  <a:pt x="20932" y="0"/>
                </a:lnTo>
                <a:lnTo>
                  <a:pt x="0" y="57512"/>
                </a:lnTo>
                <a:lnTo>
                  <a:pt x="41865" y="57512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44"/>
          <p:cNvSpPr txBox="1"/>
          <p:nvPr/>
        </p:nvSpPr>
        <p:spPr>
          <a:xfrm>
            <a:off x="229388" y="3244463"/>
            <a:ext cx="657860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free(p)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44"/>
          <p:cNvSpPr txBox="1"/>
          <p:nvPr/>
        </p:nvSpPr>
        <p:spPr>
          <a:xfrm>
            <a:off x="229388" y="4496091"/>
            <a:ext cx="917575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malloc(8)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44"/>
          <p:cNvSpPr txBox="1"/>
          <p:nvPr/>
        </p:nvSpPr>
        <p:spPr>
          <a:xfrm>
            <a:off x="1639434" y="4496091"/>
            <a:ext cx="612140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1" lang="en-US" sz="1600" u="none" cap="none" strike="noStrik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Oops!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3" name="Google Shape;523;p44"/>
          <p:cNvSpPr/>
          <p:nvPr/>
        </p:nvSpPr>
        <p:spPr>
          <a:xfrm>
            <a:off x="2339738" y="4395877"/>
            <a:ext cx="2637155" cy="248920"/>
          </a:xfrm>
          <a:custGeom>
            <a:rect b="b" l="l" r="r" t="t"/>
            <a:pathLst>
              <a:path extrusionOk="0" h="248920" w="2637154">
                <a:moveTo>
                  <a:pt x="0" y="248828"/>
                </a:moveTo>
                <a:lnTo>
                  <a:pt x="1314539" y="244940"/>
                </a:lnTo>
                <a:lnTo>
                  <a:pt x="2120718" y="155518"/>
                </a:lnTo>
                <a:lnTo>
                  <a:pt x="2525781" y="50543"/>
                </a:lnTo>
                <a:lnTo>
                  <a:pt x="2636970" y="0"/>
                </a:lnTo>
              </a:path>
            </a:pathLst>
          </a:custGeom>
          <a:noFill/>
          <a:ln cap="flat" cmpd="sng" w="36675">
            <a:solidFill>
              <a:srgbClr val="00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44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45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0" name="Google Shape;530;p45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1" name="Google Shape;531;p45"/>
          <p:cNvSpPr txBox="1"/>
          <p:nvPr>
            <p:ph type="title"/>
          </p:nvPr>
        </p:nvSpPr>
        <p:spPr>
          <a:xfrm>
            <a:off x="343566" y="354946"/>
            <a:ext cx="260096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Insertion Policy</a:t>
            </a:r>
            <a:endParaRPr sz="3000"/>
          </a:p>
        </p:txBody>
      </p:sp>
      <p:sp>
        <p:nvSpPr>
          <p:cNvPr id="532" name="Google Shape;532;p45"/>
          <p:cNvSpPr txBox="1"/>
          <p:nvPr/>
        </p:nvSpPr>
        <p:spPr>
          <a:xfrm>
            <a:off x="453547" y="996886"/>
            <a:ext cx="7595870" cy="31788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Where do you put a newly-freed block in the free list?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LIFO (last-in-first-out) policy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0975" lvl="2" marL="1021714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B80047"/>
              </a:buClr>
              <a:buSzPts val="12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to the beginning of the free list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0975" lvl="2" marL="102171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B80047"/>
              </a:buClr>
              <a:buSzPts val="12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pro: simple and constant time (very fast)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85661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block-&gt;next = freelist; freelist = block;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0975" lvl="2" marL="102171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B80047"/>
              </a:buClr>
              <a:buSzPts val="12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con: studies suggest fragmentation is worse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Address-ordered policy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76200" lvl="2" marL="856614" marR="5080" rtl="0" algn="l">
              <a:lnSpc>
                <a:spcPct val="121111"/>
              </a:lnSpc>
              <a:spcBef>
                <a:spcPts val="60"/>
              </a:spcBef>
              <a:spcAft>
                <a:spcPts val="0"/>
              </a:spcAft>
              <a:buClr>
                <a:srgbClr val="B80047"/>
              </a:buClr>
              <a:buSzPts val="12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insert blocks so that free list blocks are always sorted by address  addr(prev) &lt; addr(curr) &lt; addr(next)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0975" lvl="2" marL="1021714" marR="0" rtl="0" algn="l">
              <a:lnSpc>
                <a:spcPct val="116388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2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pro: lower fragmentation than LIFO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0975" lvl="2" marL="1021714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B80047"/>
              </a:buClr>
              <a:buSzPts val="12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con: requires search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46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8" name="Google Shape;538;p46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9" name="Google Shape;539;p46"/>
          <p:cNvSpPr txBox="1"/>
          <p:nvPr>
            <p:ph type="title"/>
          </p:nvPr>
        </p:nvSpPr>
        <p:spPr>
          <a:xfrm>
            <a:off x="343566" y="354946"/>
            <a:ext cx="311086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C: Pointer Casting</a:t>
            </a:r>
            <a:endParaRPr sz="3000"/>
          </a:p>
        </p:txBody>
      </p:sp>
      <p:sp>
        <p:nvSpPr>
          <p:cNvPr id="540" name="Google Shape;540;p46"/>
          <p:cNvSpPr txBox="1"/>
          <p:nvPr/>
        </p:nvSpPr>
        <p:spPr>
          <a:xfrm>
            <a:off x="453547" y="996886"/>
            <a:ext cx="7930515" cy="31889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Notation: (</a:t>
            </a:r>
            <a:r>
              <a:rPr b="0" i="0" lang="en-US" sz="2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b*)a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“casts” </a:t>
            </a:r>
            <a:r>
              <a:rPr b="0" i="0" lang="en-US" sz="2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be of type </a:t>
            </a:r>
            <a:r>
              <a:rPr b="0" i="0" lang="en-US" sz="2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b*</a:t>
            </a:r>
            <a:endParaRPr b="0" i="0" sz="22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Casting a pointer doesn't change the bits!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type_a *ptr_a=...; type_b *ptr_b=(type_b*)ptr_a;</a:t>
            </a:r>
            <a:endParaRPr b="0" i="0" sz="20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makes ptr_a and ptr_b contain identical bits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But it does change the behavior when dereferencing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because we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interpret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bits differently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 cast </a:t>
            </a: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type_a*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long/unsigned long and back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9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pointers are really just 64-bit numbers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such casts are important for malloclab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but be careful – </a:t>
            </a:r>
            <a:r>
              <a:rPr b="0" i="0" lang="en-US" sz="2000" u="none" cap="none" strike="noStrik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this can easily lead to hard-to-find errors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4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47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6" name="Google Shape;546;p47"/>
          <p:cNvSpPr txBox="1"/>
          <p:nvPr/>
        </p:nvSpPr>
        <p:spPr>
          <a:xfrm>
            <a:off x="8330709" y="4681125"/>
            <a:ext cx="517800" cy="2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46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7" name="Google Shape;547;p47"/>
          <p:cNvSpPr txBox="1"/>
          <p:nvPr>
            <p:ph type="title"/>
          </p:nvPr>
        </p:nvSpPr>
        <p:spPr>
          <a:xfrm>
            <a:off x="343566" y="354946"/>
            <a:ext cx="763587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Cycle Checking: Hare and Tortoise Algorithm</a:t>
            </a:r>
            <a:endParaRPr sz="3000"/>
          </a:p>
        </p:txBody>
      </p:sp>
      <p:sp>
        <p:nvSpPr>
          <p:cNvPr id="548" name="Google Shape;548;p47"/>
          <p:cNvSpPr txBox="1"/>
          <p:nvPr/>
        </p:nvSpPr>
        <p:spPr>
          <a:xfrm>
            <a:off x="107350" y="959775"/>
            <a:ext cx="5727900" cy="35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750">
            <a:noAutofit/>
          </a:bodyPr>
          <a:lstStyle/>
          <a:p>
            <a:pPr indent="-196214" lvl="0" marL="208915" marR="128904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algorithm detects cycles in 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128904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linked lists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4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Set two pointers, called “hare”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208915" marR="1214755" rtl="0" algn="l">
              <a:lnSpc>
                <a:spcPct val="119545"/>
              </a:lnSpc>
              <a:spcBef>
                <a:spcPts val="9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“tortoise”, to the  beginning of the list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0" rtl="0" algn="l">
              <a:lnSpc>
                <a:spcPct val="114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During each iteration, move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208915" marR="161925" rtl="0" algn="l">
              <a:lnSpc>
                <a:spcPct val="119090"/>
              </a:lnSpc>
              <a:spcBef>
                <a:spcPts val="95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“hare” forward by two nodes, “tortoise” by one node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5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“tortoise” reaches the end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the list, there is no cycle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5968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“tortoise” equals “hare”, the list has a cycle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47"/>
          <p:cNvSpPr/>
          <p:nvPr/>
        </p:nvSpPr>
        <p:spPr>
          <a:xfrm>
            <a:off x="5572109" y="1208343"/>
            <a:ext cx="298063" cy="304706"/>
          </a:xfrm>
          <a:custGeom>
            <a:rect b="b" l="l" r="r" t="t"/>
            <a:pathLst>
              <a:path extrusionOk="0" h="332105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0" name="Google Shape;550;p47"/>
          <p:cNvSpPr/>
          <p:nvPr/>
        </p:nvSpPr>
        <p:spPr>
          <a:xfrm>
            <a:off x="6093108" y="1208343"/>
            <a:ext cx="298063" cy="304706"/>
          </a:xfrm>
          <a:custGeom>
            <a:rect b="b" l="l" r="r" t="t"/>
            <a:pathLst>
              <a:path extrusionOk="0" h="332105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p47"/>
          <p:cNvSpPr/>
          <p:nvPr/>
        </p:nvSpPr>
        <p:spPr>
          <a:xfrm>
            <a:off x="6614107" y="1208343"/>
            <a:ext cx="298063" cy="304706"/>
          </a:xfrm>
          <a:custGeom>
            <a:rect b="b" l="l" r="r" t="t"/>
            <a:pathLst>
              <a:path extrusionOk="0" h="332105" w="332104">
                <a:moveTo>
                  <a:pt x="0" y="0"/>
                </a:moveTo>
                <a:lnTo>
                  <a:pt x="331800" y="0"/>
                </a:lnTo>
                <a:lnTo>
                  <a:pt x="331800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2" name="Google Shape;552;p47"/>
          <p:cNvSpPr/>
          <p:nvPr/>
        </p:nvSpPr>
        <p:spPr>
          <a:xfrm>
            <a:off x="7135107" y="1208343"/>
            <a:ext cx="298063" cy="304706"/>
          </a:xfrm>
          <a:custGeom>
            <a:rect b="b" l="l" r="r" t="t"/>
            <a:pathLst>
              <a:path extrusionOk="0" h="332105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p47"/>
          <p:cNvSpPr/>
          <p:nvPr/>
        </p:nvSpPr>
        <p:spPr>
          <a:xfrm>
            <a:off x="5869824" y="1360546"/>
            <a:ext cx="159575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4" name="Google Shape;554;p47"/>
          <p:cNvSpPr/>
          <p:nvPr/>
        </p:nvSpPr>
        <p:spPr>
          <a:xfrm>
            <a:off x="6028887" y="1341340"/>
            <a:ext cx="51862" cy="38452"/>
          </a:xfrm>
          <a:custGeom>
            <a:rect b="b" l="l" r="r" t="t"/>
            <a:pathLst>
              <a:path extrusionOk="0" h="41909" w="57785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5" name="Google Shape;555;p47"/>
          <p:cNvSpPr/>
          <p:nvPr/>
        </p:nvSpPr>
        <p:spPr>
          <a:xfrm>
            <a:off x="6028887" y="1341340"/>
            <a:ext cx="51862" cy="38452"/>
          </a:xfrm>
          <a:custGeom>
            <a:rect b="b" l="l" r="r" t="t"/>
            <a:pathLst>
              <a:path extrusionOk="0" h="41909" w="57785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6" name="Google Shape;556;p47"/>
          <p:cNvSpPr/>
          <p:nvPr/>
        </p:nvSpPr>
        <p:spPr>
          <a:xfrm>
            <a:off x="6390822" y="1360546"/>
            <a:ext cx="159575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7" name="Google Shape;557;p47"/>
          <p:cNvSpPr/>
          <p:nvPr/>
        </p:nvSpPr>
        <p:spPr>
          <a:xfrm>
            <a:off x="6549887" y="1341340"/>
            <a:ext cx="51862" cy="38452"/>
          </a:xfrm>
          <a:custGeom>
            <a:rect b="b" l="l" r="r" t="t"/>
            <a:pathLst>
              <a:path extrusionOk="0" h="41909" w="57785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8" name="Google Shape;558;p47"/>
          <p:cNvSpPr/>
          <p:nvPr/>
        </p:nvSpPr>
        <p:spPr>
          <a:xfrm>
            <a:off x="6549887" y="1341340"/>
            <a:ext cx="51862" cy="38452"/>
          </a:xfrm>
          <a:custGeom>
            <a:rect b="b" l="l" r="r" t="t"/>
            <a:pathLst>
              <a:path extrusionOk="0" h="41909" w="57785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9" name="Google Shape;559;p47"/>
          <p:cNvSpPr/>
          <p:nvPr/>
        </p:nvSpPr>
        <p:spPr>
          <a:xfrm>
            <a:off x="6911822" y="1360546"/>
            <a:ext cx="159576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47"/>
          <p:cNvSpPr/>
          <p:nvPr/>
        </p:nvSpPr>
        <p:spPr>
          <a:xfrm>
            <a:off x="7070885" y="1341340"/>
            <a:ext cx="51861" cy="38452"/>
          </a:xfrm>
          <a:custGeom>
            <a:rect b="b" l="l" r="r" t="t"/>
            <a:pathLst>
              <a:path extrusionOk="0" h="41909" w="57784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p47"/>
          <p:cNvSpPr/>
          <p:nvPr/>
        </p:nvSpPr>
        <p:spPr>
          <a:xfrm>
            <a:off x="7070885" y="1341340"/>
            <a:ext cx="51861" cy="38452"/>
          </a:xfrm>
          <a:custGeom>
            <a:rect b="b" l="l" r="r" t="t"/>
            <a:pathLst>
              <a:path extrusionOk="0" h="41909" w="57784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2" name="Google Shape;562;p47"/>
          <p:cNvSpPr/>
          <p:nvPr/>
        </p:nvSpPr>
        <p:spPr>
          <a:xfrm>
            <a:off x="7656105" y="1208343"/>
            <a:ext cx="298063" cy="304706"/>
          </a:xfrm>
          <a:custGeom>
            <a:rect b="b" l="l" r="r" t="t"/>
            <a:pathLst>
              <a:path extrusionOk="0" h="332105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" name="Google Shape;563;p47"/>
          <p:cNvSpPr/>
          <p:nvPr/>
        </p:nvSpPr>
        <p:spPr>
          <a:xfrm>
            <a:off x="8177104" y="1208343"/>
            <a:ext cx="298063" cy="304706"/>
          </a:xfrm>
          <a:custGeom>
            <a:rect b="b" l="l" r="r" t="t"/>
            <a:pathLst>
              <a:path extrusionOk="0" h="332105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p47"/>
          <p:cNvSpPr/>
          <p:nvPr/>
        </p:nvSpPr>
        <p:spPr>
          <a:xfrm>
            <a:off x="7432820" y="1360546"/>
            <a:ext cx="159576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p47"/>
          <p:cNvSpPr/>
          <p:nvPr/>
        </p:nvSpPr>
        <p:spPr>
          <a:xfrm>
            <a:off x="7591883" y="1341340"/>
            <a:ext cx="51861" cy="38452"/>
          </a:xfrm>
          <a:custGeom>
            <a:rect b="b" l="l" r="r" t="t"/>
            <a:pathLst>
              <a:path extrusionOk="0" h="41909" w="57784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6" name="Google Shape;566;p47"/>
          <p:cNvSpPr/>
          <p:nvPr/>
        </p:nvSpPr>
        <p:spPr>
          <a:xfrm>
            <a:off x="7591883" y="1341340"/>
            <a:ext cx="51861" cy="38452"/>
          </a:xfrm>
          <a:custGeom>
            <a:rect b="b" l="l" r="r" t="t"/>
            <a:pathLst>
              <a:path extrusionOk="0" h="41909" w="57784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7" name="Google Shape;567;p47"/>
          <p:cNvSpPr/>
          <p:nvPr/>
        </p:nvSpPr>
        <p:spPr>
          <a:xfrm>
            <a:off x="7953819" y="1360546"/>
            <a:ext cx="159576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8" name="Google Shape;568;p47"/>
          <p:cNvSpPr/>
          <p:nvPr/>
        </p:nvSpPr>
        <p:spPr>
          <a:xfrm>
            <a:off x="8112882" y="1341340"/>
            <a:ext cx="51861" cy="38452"/>
          </a:xfrm>
          <a:custGeom>
            <a:rect b="b" l="l" r="r" t="t"/>
            <a:pathLst>
              <a:path extrusionOk="0" h="41909" w="57784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9" name="Google Shape;569;p47"/>
          <p:cNvSpPr/>
          <p:nvPr/>
        </p:nvSpPr>
        <p:spPr>
          <a:xfrm>
            <a:off x="8112882" y="1341340"/>
            <a:ext cx="51861" cy="38452"/>
          </a:xfrm>
          <a:custGeom>
            <a:rect b="b" l="l" r="r" t="t"/>
            <a:pathLst>
              <a:path extrusionOk="0" h="41909" w="57784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47"/>
          <p:cNvSpPr/>
          <p:nvPr/>
        </p:nvSpPr>
        <p:spPr>
          <a:xfrm>
            <a:off x="7283088" y="1365639"/>
            <a:ext cx="1382607" cy="325098"/>
          </a:xfrm>
          <a:custGeom>
            <a:rect b="b" l="l" r="r" t="t"/>
            <a:pathLst>
              <a:path extrusionOk="0" h="354330" w="1540509">
                <a:moveTo>
                  <a:pt x="1329450" y="0"/>
                </a:moveTo>
                <a:lnTo>
                  <a:pt x="1383079" y="5583"/>
                </a:lnTo>
                <a:lnTo>
                  <a:pt x="1432009" y="19934"/>
                </a:lnTo>
                <a:lnTo>
                  <a:pt x="1474199" y="41627"/>
                </a:lnTo>
                <a:lnTo>
                  <a:pt x="1507606" y="69238"/>
                </a:lnTo>
                <a:lnTo>
                  <a:pt x="1530186" y="101342"/>
                </a:lnTo>
                <a:lnTo>
                  <a:pt x="1539897" y="136514"/>
                </a:lnTo>
                <a:lnTo>
                  <a:pt x="1539289" y="154806"/>
                </a:lnTo>
                <a:lnTo>
                  <a:pt x="1525866" y="191910"/>
                </a:lnTo>
                <a:lnTo>
                  <a:pt x="1494468" y="228520"/>
                </a:lnTo>
                <a:lnTo>
                  <a:pt x="1443051" y="263213"/>
                </a:lnTo>
                <a:lnTo>
                  <a:pt x="1369573" y="294563"/>
                </a:lnTo>
                <a:lnTo>
                  <a:pt x="1323922" y="308539"/>
                </a:lnTo>
                <a:lnTo>
                  <a:pt x="1271990" y="321145"/>
                </a:lnTo>
                <a:lnTo>
                  <a:pt x="1213521" y="332203"/>
                </a:lnTo>
                <a:lnTo>
                  <a:pt x="1148260" y="341536"/>
                </a:lnTo>
                <a:lnTo>
                  <a:pt x="1075952" y="348964"/>
                </a:lnTo>
                <a:lnTo>
                  <a:pt x="996341" y="354309"/>
                </a:lnTo>
                <a:lnTo>
                  <a:pt x="385613" y="345258"/>
                </a:lnTo>
                <a:lnTo>
                  <a:pt x="93682" y="271854"/>
                </a:lnTo>
                <a:lnTo>
                  <a:pt x="3995" y="188164"/>
                </a:lnTo>
                <a:lnTo>
                  <a:pt x="0" y="148252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47"/>
          <p:cNvSpPr/>
          <p:nvPr/>
        </p:nvSpPr>
        <p:spPr>
          <a:xfrm>
            <a:off x="5572109" y="2037965"/>
            <a:ext cx="298063" cy="304706"/>
          </a:xfrm>
          <a:custGeom>
            <a:rect b="b" l="l" r="r" t="t"/>
            <a:pathLst>
              <a:path extrusionOk="0" h="332105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47"/>
          <p:cNvSpPr/>
          <p:nvPr/>
        </p:nvSpPr>
        <p:spPr>
          <a:xfrm>
            <a:off x="6093108" y="2037965"/>
            <a:ext cx="298063" cy="304706"/>
          </a:xfrm>
          <a:custGeom>
            <a:rect b="b" l="l" r="r" t="t"/>
            <a:pathLst>
              <a:path extrusionOk="0" h="332105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47"/>
          <p:cNvSpPr/>
          <p:nvPr/>
        </p:nvSpPr>
        <p:spPr>
          <a:xfrm>
            <a:off x="6614107" y="2037965"/>
            <a:ext cx="298063" cy="304706"/>
          </a:xfrm>
          <a:custGeom>
            <a:rect b="b" l="l" r="r" t="t"/>
            <a:pathLst>
              <a:path extrusionOk="0" h="332105" w="332104">
                <a:moveTo>
                  <a:pt x="0" y="0"/>
                </a:moveTo>
                <a:lnTo>
                  <a:pt x="331800" y="0"/>
                </a:lnTo>
                <a:lnTo>
                  <a:pt x="331800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47"/>
          <p:cNvSpPr/>
          <p:nvPr/>
        </p:nvSpPr>
        <p:spPr>
          <a:xfrm>
            <a:off x="7135107" y="2037965"/>
            <a:ext cx="298063" cy="304706"/>
          </a:xfrm>
          <a:custGeom>
            <a:rect b="b" l="l" r="r" t="t"/>
            <a:pathLst>
              <a:path extrusionOk="0" h="332105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47"/>
          <p:cNvSpPr/>
          <p:nvPr/>
        </p:nvSpPr>
        <p:spPr>
          <a:xfrm>
            <a:off x="5869824" y="2190167"/>
            <a:ext cx="159575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6" name="Google Shape;576;p47"/>
          <p:cNvSpPr/>
          <p:nvPr/>
        </p:nvSpPr>
        <p:spPr>
          <a:xfrm>
            <a:off x="6028887" y="2170961"/>
            <a:ext cx="51862" cy="38452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7" name="Google Shape;577;p47"/>
          <p:cNvSpPr/>
          <p:nvPr/>
        </p:nvSpPr>
        <p:spPr>
          <a:xfrm>
            <a:off x="6028887" y="2170961"/>
            <a:ext cx="51862" cy="38452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8" name="Google Shape;578;p47"/>
          <p:cNvSpPr/>
          <p:nvPr/>
        </p:nvSpPr>
        <p:spPr>
          <a:xfrm>
            <a:off x="6390822" y="2190167"/>
            <a:ext cx="159575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Google Shape;579;p47"/>
          <p:cNvSpPr/>
          <p:nvPr/>
        </p:nvSpPr>
        <p:spPr>
          <a:xfrm>
            <a:off x="6549887" y="2170961"/>
            <a:ext cx="51862" cy="38452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Google Shape;580;p47"/>
          <p:cNvSpPr/>
          <p:nvPr/>
        </p:nvSpPr>
        <p:spPr>
          <a:xfrm>
            <a:off x="6549887" y="2170961"/>
            <a:ext cx="51862" cy="38452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1" name="Google Shape;581;p47"/>
          <p:cNvSpPr/>
          <p:nvPr/>
        </p:nvSpPr>
        <p:spPr>
          <a:xfrm>
            <a:off x="6911822" y="2190167"/>
            <a:ext cx="159576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2" name="Google Shape;582;p47"/>
          <p:cNvSpPr/>
          <p:nvPr/>
        </p:nvSpPr>
        <p:spPr>
          <a:xfrm>
            <a:off x="7070885" y="2170961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47"/>
          <p:cNvSpPr/>
          <p:nvPr/>
        </p:nvSpPr>
        <p:spPr>
          <a:xfrm>
            <a:off x="7070885" y="2170961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47"/>
          <p:cNvSpPr/>
          <p:nvPr/>
        </p:nvSpPr>
        <p:spPr>
          <a:xfrm>
            <a:off x="7656105" y="2037965"/>
            <a:ext cx="298063" cy="304706"/>
          </a:xfrm>
          <a:custGeom>
            <a:rect b="b" l="l" r="r" t="t"/>
            <a:pathLst>
              <a:path extrusionOk="0" h="332105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Google Shape;585;p47"/>
          <p:cNvSpPr/>
          <p:nvPr/>
        </p:nvSpPr>
        <p:spPr>
          <a:xfrm>
            <a:off x="8177104" y="2037965"/>
            <a:ext cx="298063" cy="304706"/>
          </a:xfrm>
          <a:custGeom>
            <a:rect b="b" l="l" r="r" t="t"/>
            <a:pathLst>
              <a:path extrusionOk="0" h="332105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6" name="Google Shape;586;p47"/>
          <p:cNvSpPr/>
          <p:nvPr/>
        </p:nvSpPr>
        <p:spPr>
          <a:xfrm>
            <a:off x="7432820" y="2190167"/>
            <a:ext cx="159576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7" name="Google Shape;587;p47"/>
          <p:cNvSpPr/>
          <p:nvPr/>
        </p:nvSpPr>
        <p:spPr>
          <a:xfrm>
            <a:off x="7591883" y="2170961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8" name="Google Shape;588;p47"/>
          <p:cNvSpPr/>
          <p:nvPr/>
        </p:nvSpPr>
        <p:spPr>
          <a:xfrm>
            <a:off x="7591883" y="2170961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p47"/>
          <p:cNvSpPr/>
          <p:nvPr/>
        </p:nvSpPr>
        <p:spPr>
          <a:xfrm>
            <a:off x="7953819" y="2190167"/>
            <a:ext cx="159576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0" name="Google Shape;590;p47"/>
          <p:cNvSpPr/>
          <p:nvPr/>
        </p:nvSpPr>
        <p:spPr>
          <a:xfrm>
            <a:off x="8112882" y="2170961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1" name="Google Shape;591;p47"/>
          <p:cNvSpPr/>
          <p:nvPr/>
        </p:nvSpPr>
        <p:spPr>
          <a:xfrm>
            <a:off x="8112882" y="2170961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2" name="Google Shape;592;p47"/>
          <p:cNvSpPr/>
          <p:nvPr/>
        </p:nvSpPr>
        <p:spPr>
          <a:xfrm>
            <a:off x="7283088" y="2195260"/>
            <a:ext cx="1382607" cy="325098"/>
          </a:xfrm>
          <a:custGeom>
            <a:rect b="b" l="l" r="r" t="t"/>
            <a:pathLst>
              <a:path extrusionOk="0" h="354330" w="1540509">
                <a:moveTo>
                  <a:pt x="1329450" y="0"/>
                </a:moveTo>
                <a:lnTo>
                  <a:pt x="1383079" y="5583"/>
                </a:lnTo>
                <a:lnTo>
                  <a:pt x="1432009" y="19934"/>
                </a:lnTo>
                <a:lnTo>
                  <a:pt x="1474199" y="41627"/>
                </a:lnTo>
                <a:lnTo>
                  <a:pt x="1507606" y="69238"/>
                </a:lnTo>
                <a:lnTo>
                  <a:pt x="1530186" y="101342"/>
                </a:lnTo>
                <a:lnTo>
                  <a:pt x="1539897" y="136514"/>
                </a:lnTo>
                <a:lnTo>
                  <a:pt x="1539289" y="154806"/>
                </a:lnTo>
                <a:lnTo>
                  <a:pt x="1525866" y="191910"/>
                </a:lnTo>
                <a:lnTo>
                  <a:pt x="1494468" y="228520"/>
                </a:lnTo>
                <a:lnTo>
                  <a:pt x="1443051" y="263213"/>
                </a:lnTo>
                <a:lnTo>
                  <a:pt x="1369573" y="294563"/>
                </a:lnTo>
                <a:lnTo>
                  <a:pt x="1323922" y="308539"/>
                </a:lnTo>
                <a:lnTo>
                  <a:pt x="1271990" y="321145"/>
                </a:lnTo>
                <a:lnTo>
                  <a:pt x="1213521" y="332203"/>
                </a:lnTo>
                <a:lnTo>
                  <a:pt x="1148260" y="341535"/>
                </a:lnTo>
                <a:lnTo>
                  <a:pt x="1075952" y="348963"/>
                </a:lnTo>
                <a:lnTo>
                  <a:pt x="996341" y="354309"/>
                </a:lnTo>
                <a:lnTo>
                  <a:pt x="385613" y="345258"/>
                </a:lnTo>
                <a:lnTo>
                  <a:pt x="93682" y="271854"/>
                </a:lnTo>
                <a:lnTo>
                  <a:pt x="3995" y="188164"/>
                </a:lnTo>
                <a:lnTo>
                  <a:pt x="0" y="148252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3" name="Google Shape;593;p47"/>
          <p:cNvSpPr/>
          <p:nvPr/>
        </p:nvSpPr>
        <p:spPr>
          <a:xfrm>
            <a:off x="5572109" y="3022185"/>
            <a:ext cx="298063" cy="304705"/>
          </a:xfrm>
          <a:custGeom>
            <a:rect b="b" l="l" r="r" t="t"/>
            <a:pathLst>
              <a:path extrusionOk="0" h="332104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4" name="Google Shape;594;p47"/>
          <p:cNvSpPr/>
          <p:nvPr/>
        </p:nvSpPr>
        <p:spPr>
          <a:xfrm>
            <a:off x="6093108" y="3022185"/>
            <a:ext cx="298063" cy="304705"/>
          </a:xfrm>
          <a:custGeom>
            <a:rect b="b" l="l" r="r" t="t"/>
            <a:pathLst>
              <a:path extrusionOk="0" h="332104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Google Shape;595;p47"/>
          <p:cNvSpPr/>
          <p:nvPr/>
        </p:nvSpPr>
        <p:spPr>
          <a:xfrm>
            <a:off x="6614107" y="3022185"/>
            <a:ext cx="298063" cy="304705"/>
          </a:xfrm>
          <a:custGeom>
            <a:rect b="b" l="l" r="r" t="t"/>
            <a:pathLst>
              <a:path extrusionOk="0" h="332104" w="332104">
                <a:moveTo>
                  <a:pt x="0" y="0"/>
                </a:moveTo>
                <a:lnTo>
                  <a:pt x="331800" y="0"/>
                </a:lnTo>
                <a:lnTo>
                  <a:pt x="331800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6" name="Google Shape;596;p47"/>
          <p:cNvSpPr/>
          <p:nvPr/>
        </p:nvSpPr>
        <p:spPr>
          <a:xfrm>
            <a:off x="7135107" y="3022185"/>
            <a:ext cx="298063" cy="304705"/>
          </a:xfrm>
          <a:custGeom>
            <a:rect b="b" l="l" r="r" t="t"/>
            <a:pathLst>
              <a:path extrusionOk="0" h="332104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7" name="Google Shape;597;p47"/>
          <p:cNvSpPr/>
          <p:nvPr/>
        </p:nvSpPr>
        <p:spPr>
          <a:xfrm>
            <a:off x="5869824" y="3174388"/>
            <a:ext cx="159575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8" name="Google Shape;598;p47"/>
          <p:cNvSpPr/>
          <p:nvPr/>
        </p:nvSpPr>
        <p:spPr>
          <a:xfrm>
            <a:off x="6028887" y="3155182"/>
            <a:ext cx="51862" cy="38452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9" name="Google Shape;599;p47"/>
          <p:cNvSpPr/>
          <p:nvPr/>
        </p:nvSpPr>
        <p:spPr>
          <a:xfrm>
            <a:off x="6028887" y="3155182"/>
            <a:ext cx="51862" cy="38452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0" name="Google Shape;600;p47"/>
          <p:cNvSpPr/>
          <p:nvPr/>
        </p:nvSpPr>
        <p:spPr>
          <a:xfrm>
            <a:off x="6390822" y="3174388"/>
            <a:ext cx="159575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1" name="Google Shape;601;p47"/>
          <p:cNvSpPr/>
          <p:nvPr/>
        </p:nvSpPr>
        <p:spPr>
          <a:xfrm>
            <a:off x="6549887" y="3155182"/>
            <a:ext cx="51862" cy="38452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2" name="Google Shape;602;p47"/>
          <p:cNvSpPr/>
          <p:nvPr/>
        </p:nvSpPr>
        <p:spPr>
          <a:xfrm>
            <a:off x="6549887" y="3155182"/>
            <a:ext cx="51862" cy="38452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3" name="Google Shape;603;p47"/>
          <p:cNvSpPr/>
          <p:nvPr/>
        </p:nvSpPr>
        <p:spPr>
          <a:xfrm>
            <a:off x="6911822" y="3174388"/>
            <a:ext cx="159576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4" name="Google Shape;604;p47"/>
          <p:cNvSpPr/>
          <p:nvPr/>
        </p:nvSpPr>
        <p:spPr>
          <a:xfrm>
            <a:off x="7070885" y="3155182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5" name="Google Shape;605;p47"/>
          <p:cNvSpPr/>
          <p:nvPr/>
        </p:nvSpPr>
        <p:spPr>
          <a:xfrm>
            <a:off x="7070885" y="3155182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6" name="Google Shape;606;p47"/>
          <p:cNvSpPr/>
          <p:nvPr/>
        </p:nvSpPr>
        <p:spPr>
          <a:xfrm>
            <a:off x="7656105" y="3022185"/>
            <a:ext cx="298063" cy="304705"/>
          </a:xfrm>
          <a:custGeom>
            <a:rect b="b" l="l" r="r" t="t"/>
            <a:pathLst>
              <a:path extrusionOk="0" h="332104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7" name="Google Shape;607;p47"/>
          <p:cNvSpPr/>
          <p:nvPr/>
        </p:nvSpPr>
        <p:spPr>
          <a:xfrm>
            <a:off x="8177104" y="3022185"/>
            <a:ext cx="298063" cy="304705"/>
          </a:xfrm>
          <a:custGeom>
            <a:rect b="b" l="l" r="r" t="t"/>
            <a:pathLst>
              <a:path extrusionOk="0" h="332104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8" name="Google Shape;608;p47"/>
          <p:cNvSpPr/>
          <p:nvPr/>
        </p:nvSpPr>
        <p:spPr>
          <a:xfrm>
            <a:off x="7432820" y="3174388"/>
            <a:ext cx="159576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9" name="Google Shape;609;p47"/>
          <p:cNvSpPr/>
          <p:nvPr/>
        </p:nvSpPr>
        <p:spPr>
          <a:xfrm>
            <a:off x="7591883" y="3155182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0" name="Google Shape;610;p47"/>
          <p:cNvSpPr/>
          <p:nvPr/>
        </p:nvSpPr>
        <p:spPr>
          <a:xfrm>
            <a:off x="7591883" y="3155182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1" name="Google Shape;611;p47"/>
          <p:cNvSpPr/>
          <p:nvPr/>
        </p:nvSpPr>
        <p:spPr>
          <a:xfrm>
            <a:off x="7953819" y="3174388"/>
            <a:ext cx="159576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2" name="Google Shape;612;p47"/>
          <p:cNvSpPr/>
          <p:nvPr/>
        </p:nvSpPr>
        <p:spPr>
          <a:xfrm>
            <a:off x="8112882" y="3155182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3" name="Google Shape;613;p47"/>
          <p:cNvSpPr/>
          <p:nvPr/>
        </p:nvSpPr>
        <p:spPr>
          <a:xfrm>
            <a:off x="8112882" y="3155182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4" name="Google Shape;614;p47"/>
          <p:cNvSpPr/>
          <p:nvPr/>
        </p:nvSpPr>
        <p:spPr>
          <a:xfrm>
            <a:off x="7283088" y="3179481"/>
            <a:ext cx="1382607" cy="325097"/>
          </a:xfrm>
          <a:custGeom>
            <a:rect b="b" l="l" r="r" t="t"/>
            <a:pathLst>
              <a:path extrusionOk="0" h="354329" w="1540509">
                <a:moveTo>
                  <a:pt x="1329450" y="0"/>
                </a:moveTo>
                <a:lnTo>
                  <a:pt x="1383079" y="5583"/>
                </a:lnTo>
                <a:lnTo>
                  <a:pt x="1432009" y="19934"/>
                </a:lnTo>
                <a:lnTo>
                  <a:pt x="1474199" y="41627"/>
                </a:lnTo>
                <a:lnTo>
                  <a:pt x="1507606" y="69238"/>
                </a:lnTo>
                <a:lnTo>
                  <a:pt x="1530186" y="101342"/>
                </a:lnTo>
                <a:lnTo>
                  <a:pt x="1539897" y="136514"/>
                </a:lnTo>
                <a:lnTo>
                  <a:pt x="1539289" y="154806"/>
                </a:lnTo>
                <a:lnTo>
                  <a:pt x="1525866" y="191910"/>
                </a:lnTo>
                <a:lnTo>
                  <a:pt x="1494468" y="228520"/>
                </a:lnTo>
                <a:lnTo>
                  <a:pt x="1443051" y="263213"/>
                </a:lnTo>
                <a:lnTo>
                  <a:pt x="1369573" y="294563"/>
                </a:lnTo>
                <a:lnTo>
                  <a:pt x="1323922" y="308539"/>
                </a:lnTo>
                <a:lnTo>
                  <a:pt x="1271990" y="321145"/>
                </a:lnTo>
                <a:lnTo>
                  <a:pt x="1213521" y="332203"/>
                </a:lnTo>
                <a:lnTo>
                  <a:pt x="1148260" y="341536"/>
                </a:lnTo>
                <a:lnTo>
                  <a:pt x="1075952" y="348964"/>
                </a:lnTo>
                <a:lnTo>
                  <a:pt x="996341" y="354309"/>
                </a:lnTo>
                <a:lnTo>
                  <a:pt x="385613" y="345258"/>
                </a:lnTo>
                <a:lnTo>
                  <a:pt x="93682" y="271854"/>
                </a:lnTo>
                <a:lnTo>
                  <a:pt x="3995" y="188164"/>
                </a:lnTo>
                <a:lnTo>
                  <a:pt x="0" y="148252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5" name="Google Shape;615;p47"/>
          <p:cNvSpPr/>
          <p:nvPr/>
        </p:nvSpPr>
        <p:spPr>
          <a:xfrm>
            <a:off x="5572109" y="3940491"/>
            <a:ext cx="298063" cy="304705"/>
          </a:xfrm>
          <a:custGeom>
            <a:rect b="b" l="l" r="r" t="t"/>
            <a:pathLst>
              <a:path extrusionOk="0" h="332104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6" name="Google Shape;616;p47"/>
          <p:cNvSpPr/>
          <p:nvPr/>
        </p:nvSpPr>
        <p:spPr>
          <a:xfrm>
            <a:off x="6093108" y="3940491"/>
            <a:ext cx="298063" cy="304705"/>
          </a:xfrm>
          <a:custGeom>
            <a:rect b="b" l="l" r="r" t="t"/>
            <a:pathLst>
              <a:path extrusionOk="0" h="332104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7" name="Google Shape;617;p47"/>
          <p:cNvSpPr/>
          <p:nvPr/>
        </p:nvSpPr>
        <p:spPr>
          <a:xfrm>
            <a:off x="6614107" y="3940491"/>
            <a:ext cx="298063" cy="304705"/>
          </a:xfrm>
          <a:custGeom>
            <a:rect b="b" l="l" r="r" t="t"/>
            <a:pathLst>
              <a:path extrusionOk="0" h="332104" w="332104">
                <a:moveTo>
                  <a:pt x="0" y="0"/>
                </a:moveTo>
                <a:lnTo>
                  <a:pt x="331800" y="0"/>
                </a:lnTo>
                <a:lnTo>
                  <a:pt x="331800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47"/>
          <p:cNvSpPr/>
          <p:nvPr/>
        </p:nvSpPr>
        <p:spPr>
          <a:xfrm>
            <a:off x="7135107" y="3940491"/>
            <a:ext cx="298063" cy="304705"/>
          </a:xfrm>
          <a:custGeom>
            <a:rect b="b" l="l" r="r" t="t"/>
            <a:pathLst>
              <a:path extrusionOk="0" h="332104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47"/>
          <p:cNvSpPr/>
          <p:nvPr/>
        </p:nvSpPr>
        <p:spPr>
          <a:xfrm>
            <a:off x="5869824" y="4092695"/>
            <a:ext cx="159575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0" name="Google Shape;620;p47"/>
          <p:cNvSpPr/>
          <p:nvPr/>
        </p:nvSpPr>
        <p:spPr>
          <a:xfrm>
            <a:off x="6028887" y="4073488"/>
            <a:ext cx="51862" cy="38452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1" name="Google Shape;621;p47"/>
          <p:cNvSpPr/>
          <p:nvPr/>
        </p:nvSpPr>
        <p:spPr>
          <a:xfrm>
            <a:off x="6028887" y="4073488"/>
            <a:ext cx="51862" cy="38452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2" name="Google Shape;622;p47"/>
          <p:cNvSpPr/>
          <p:nvPr/>
        </p:nvSpPr>
        <p:spPr>
          <a:xfrm>
            <a:off x="6390822" y="4092695"/>
            <a:ext cx="159575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3" name="Google Shape;623;p47"/>
          <p:cNvSpPr/>
          <p:nvPr/>
        </p:nvSpPr>
        <p:spPr>
          <a:xfrm>
            <a:off x="6549887" y="4073488"/>
            <a:ext cx="51862" cy="38452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4" name="Google Shape;624;p47"/>
          <p:cNvSpPr/>
          <p:nvPr/>
        </p:nvSpPr>
        <p:spPr>
          <a:xfrm>
            <a:off x="6549887" y="4073488"/>
            <a:ext cx="51862" cy="38452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5" name="Google Shape;625;p47"/>
          <p:cNvSpPr/>
          <p:nvPr/>
        </p:nvSpPr>
        <p:spPr>
          <a:xfrm>
            <a:off x="6911822" y="4092695"/>
            <a:ext cx="159576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6" name="Google Shape;626;p47"/>
          <p:cNvSpPr/>
          <p:nvPr/>
        </p:nvSpPr>
        <p:spPr>
          <a:xfrm>
            <a:off x="7070885" y="4073488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7" name="Google Shape;627;p47"/>
          <p:cNvSpPr/>
          <p:nvPr/>
        </p:nvSpPr>
        <p:spPr>
          <a:xfrm>
            <a:off x="7070885" y="4073488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8" name="Google Shape;628;p47"/>
          <p:cNvSpPr/>
          <p:nvPr/>
        </p:nvSpPr>
        <p:spPr>
          <a:xfrm>
            <a:off x="7656105" y="3940491"/>
            <a:ext cx="298063" cy="304705"/>
          </a:xfrm>
          <a:custGeom>
            <a:rect b="b" l="l" r="r" t="t"/>
            <a:pathLst>
              <a:path extrusionOk="0" h="332104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9" name="Google Shape;629;p47"/>
          <p:cNvSpPr/>
          <p:nvPr/>
        </p:nvSpPr>
        <p:spPr>
          <a:xfrm>
            <a:off x="8177104" y="3940491"/>
            <a:ext cx="298063" cy="304705"/>
          </a:xfrm>
          <a:custGeom>
            <a:rect b="b" l="l" r="r" t="t"/>
            <a:pathLst>
              <a:path extrusionOk="0" h="332104" w="332104">
                <a:moveTo>
                  <a:pt x="0" y="0"/>
                </a:moveTo>
                <a:lnTo>
                  <a:pt x="331799" y="0"/>
                </a:lnTo>
                <a:lnTo>
                  <a:pt x="3317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0" name="Google Shape;630;p47"/>
          <p:cNvSpPr/>
          <p:nvPr/>
        </p:nvSpPr>
        <p:spPr>
          <a:xfrm>
            <a:off x="7432820" y="4092695"/>
            <a:ext cx="159576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1" name="Google Shape;631;p47"/>
          <p:cNvSpPr/>
          <p:nvPr/>
        </p:nvSpPr>
        <p:spPr>
          <a:xfrm>
            <a:off x="7591883" y="4073488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2" name="Google Shape;632;p47"/>
          <p:cNvSpPr/>
          <p:nvPr/>
        </p:nvSpPr>
        <p:spPr>
          <a:xfrm>
            <a:off x="7591883" y="4073488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3" name="Google Shape;633;p47"/>
          <p:cNvSpPr/>
          <p:nvPr/>
        </p:nvSpPr>
        <p:spPr>
          <a:xfrm>
            <a:off x="7953819" y="4092695"/>
            <a:ext cx="159576" cy="0"/>
          </a:xfrm>
          <a:custGeom>
            <a:rect b="b" l="l" r="r" t="t"/>
            <a:pathLst>
              <a:path extrusionOk="0" h="120000" w="177800">
                <a:moveTo>
                  <a:pt x="0" y="0"/>
                </a:moveTo>
                <a:lnTo>
                  <a:pt x="177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4" name="Google Shape;634;p47"/>
          <p:cNvSpPr/>
          <p:nvPr/>
        </p:nvSpPr>
        <p:spPr>
          <a:xfrm>
            <a:off x="8112882" y="4073488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5" name="Google Shape;635;p47"/>
          <p:cNvSpPr/>
          <p:nvPr/>
        </p:nvSpPr>
        <p:spPr>
          <a:xfrm>
            <a:off x="8112882" y="4073488"/>
            <a:ext cx="51861" cy="38452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6" name="Google Shape;636;p47"/>
          <p:cNvSpPr/>
          <p:nvPr/>
        </p:nvSpPr>
        <p:spPr>
          <a:xfrm>
            <a:off x="7283088" y="4097786"/>
            <a:ext cx="1382607" cy="325097"/>
          </a:xfrm>
          <a:custGeom>
            <a:rect b="b" l="l" r="r" t="t"/>
            <a:pathLst>
              <a:path extrusionOk="0" h="354329" w="1540509">
                <a:moveTo>
                  <a:pt x="1329450" y="0"/>
                </a:moveTo>
                <a:lnTo>
                  <a:pt x="1383079" y="5583"/>
                </a:lnTo>
                <a:lnTo>
                  <a:pt x="1432009" y="19934"/>
                </a:lnTo>
                <a:lnTo>
                  <a:pt x="1474199" y="41627"/>
                </a:lnTo>
                <a:lnTo>
                  <a:pt x="1507606" y="69238"/>
                </a:lnTo>
                <a:lnTo>
                  <a:pt x="1530186" y="101342"/>
                </a:lnTo>
                <a:lnTo>
                  <a:pt x="1539897" y="136514"/>
                </a:lnTo>
                <a:lnTo>
                  <a:pt x="1539289" y="154806"/>
                </a:lnTo>
                <a:lnTo>
                  <a:pt x="1525866" y="191910"/>
                </a:lnTo>
                <a:lnTo>
                  <a:pt x="1494468" y="228521"/>
                </a:lnTo>
                <a:lnTo>
                  <a:pt x="1443051" y="263213"/>
                </a:lnTo>
                <a:lnTo>
                  <a:pt x="1369573" y="294563"/>
                </a:lnTo>
                <a:lnTo>
                  <a:pt x="1323922" y="308539"/>
                </a:lnTo>
                <a:lnTo>
                  <a:pt x="1271990" y="321145"/>
                </a:lnTo>
                <a:lnTo>
                  <a:pt x="1213521" y="332204"/>
                </a:lnTo>
                <a:lnTo>
                  <a:pt x="1148260" y="341536"/>
                </a:lnTo>
                <a:lnTo>
                  <a:pt x="1075952" y="348964"/>
                </a:lnTo>
                <a:lnTo>
                  <a:pt x="996341" y="354309"/>
                </a:lnTo>
                <a:lnTo>
                  <a:pt x="385613" y="345258"/>
                </a:lnTo>
                <a:lnTo>
                  <a:pt x="93682" y="271854"/>
                </a:lnTo>
                <a:lnTo>
                  <a:pt x="3995" y="188164"/>
                </a:lnTo>
                <a:lnTo>
                  <a:pt x="0" y="148252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7" name="Google Shape;637;p47"/>
          <p:cNvSpPr txBox="1"/>
          <p:nvPr/>
        </p:nvSpPr>
        <p:spPr>
          <a:xfrm>
            <a:off x="5040139" y="914275"/>
            <a:ext cx="172720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8" name="Google Shape;638;p47"/>
          <p:cNvSpPr txBox="1"/>
          <p:nvPr/>
        </p:nvSpPr>
        <p:spPr>
          <a:xfrm>
            <a:off x="5058099" y="1510210"/>
            <a:ext cx="149860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9" name="Google Shape;639;p47"/>
          <p:cNvSpPr txBox="1"/>
          <p:nvPr/>
        </p:nvSpPr>
        <p:spPr>
          <a:xfrm>
            <a:off x="6585819" y="1803639"/>
            <a:ext cx="155100" cy="2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0" name="Google Shape;640;p47"/>
          <p:cNvSpPr txBox="1"/>
          <p:nvPr/>
        </p:nvSpPr>
        <p:spPr>
          <a:xfrm>
            <a:off x="7619026" y="2785162"/>
            <a:ext cx="155100" cy="2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1" name="Google Shape;641;p47"/>
          <p:cNvSpPr txBox="1"/>
          <p:nvPr/>
        </p:nvSpPr>
        <p:spPr>
          <a:xfrm>
            <a:off x="7106818" y="3728036"/>
            <a:ext cx="155100" cy="2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2" name="Google Shape;642;p47"/>
          <p:cNvSpPr txBox="1"/>
          <p:nvPr/>
        </p:nvSpPr>
        <p:spPr>
          <a:xfrm>
            <a:off x="6084745" y="2358218"/>
            <a:ext cx="134400" cy="2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3" name="Google Shape;643;p47"/>
          <p:cNvSpPr txBox="1"/>
          <p:nvPr/>
        </p:nvSpPr>
        <p:spPr>
          <a:xfrm>
            <a:off x="6605745" y="3342439"/>
            <a:ext cx="134400" cy="2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Google Shape;644;p47"/>
          <p:cNvSpPr txBox="1"/>
          <p:nvPr/>
        </p:nvSpPr>
        <p:spPr>
          <a:xfrm>
            <a:off x="7127037" y="4208013"/>
            <a:ext cx="134400" cy="2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Google Shape;645;p47"/>
          <p:cNvSpPr/>
          <p:nvPr/>
        </p:nvSpPr>
        <p:spPr>
          <a:xfrm>
            <a:off x="6214422" y="3407785"/>
            <a:ext cx="372152" cy="95548"/>
          </a:xfrm>
          <a:custGeom>
            <a:rect b="b" l="l" r="r" t="t"/>
            <a:pathLst>
              <a:path extrusionOk="0" h="104139" w="414654">
                <a:moveTo>
                  <a:pt x="0" y="0"/>
                </a:moveTo>
                <a:lnTo>
                  <a:pt x="169715" y="82936"/>
                </a:lnTo>
                <a:lnTo>
                  <a:pt x="300564" y="103669"/>
                </a:lnTo>
                <a:lnTo>
                  <a:pt x="384774" y="93302"/>
                </a:lnTo>
                <a:lnTo>
                  <a:pt x="414571" y="82935"/>
                </a:lnTo>
              </a:path>
            </a:pathLst>
          </a:custGeom>
          <a:noFill/>
          <a:ln cap="flat" cmpd="sng" w="54675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6" name="Google Shape;646;p47"/>
          <p:cNvSpPr/>
          <p:nvPr/>
        </p:nvSpPr>
        <p:spPr>
          <a:xfrm>
            <a:off x="5682287" y="2432853"/>
            <a:ext cx="372152" cy="95548"/>
          </a:xfrm>
          <a:custGeom>
            <a:rect b="b" l="l" r="r" t="t"/>
            <a:pathLst>
              <a:path extrusionOk="0" h="104139" w="414654">
                <a:moveTo>
                  <a:pt x="0" y="0"/>
                </a:moveTo>
                <a:lnTo>
                  <a:pt x="169715" y="82936"/>
                </a:lnTo>
                <a:lnTo>
                  <a:pt x="300564" y="103670"/>
                </a:lnTo>
                <a:lnTo>
                  <a:pt x="384774" y="93303"/>
                </a:lnTo>
                <a:lnTo>
                  <a:pt x="414571" y="82936"/>
                </a:lnTo>
              </a:path>
            </a:pathLst>
          </a:custGeom>
          <a:noFill/>
          <a:ln cap="flat" cmpd="sng" w="54675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7" name="Google Shape;647;p47"/>
          <p:cNvSpPr/>
          <p:nvPr/>
        </p:nvSpPr>
        <p:spPr>
          <a:xfrm>
            <a:off x="6735419" y="2895841"/>
            <a:ext cx="595559" cy="126426"/>
          </a:xfrm>
          <a:custGeom>
            <a:rect b="b" l="l" r="r" t="t"/>
            <a:pathLst>
              <a:path extrusionOk="0" h="137794" w="663575">
                <a:moveTo>
                  <a:pt x="0" y="137562"/>
                </a:moveTo>
                <a:lnTo>
                  <a:pt x="208660" y="0"/>
                </a:lnTo>
                <a:lnTo>
                  <a:pt x="425097" y="15284"/>
                </a:lnTo>
                <a:lnTo>
                  <a:pt x="594878" y="91708"/>
                </a:lnTo>
                <a:lnTo>
                  <a:pt x="663568" y="137562"/>
                </a:lnTo>
              </a:path>
            </a:pathLst>
          </a:custGeom>
          <a:noFill/>
          <a:ln cap="flat" cmpd="sng" w="5467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8" name="Google Shape;648;p47"/>
          <p:cNvSpPr/>
          <p:nvPr/>
        </p:nvSpPr>
        <p:spPr>
          <a:xfrm>
            <a:off x="7330847" y="2864928"/>
            <a:ext cx="298063" cy="157305"/>
          </a:xfrm>
          <a:custGeom>
            <a:rect b="b" l="l" r="r" t="t"/>
            <a:pathLst>
              <a:path extrusionOk="0" h="171450" w="332104">
                <a:moveTo>
                  <a:pt x="0" y="171394"/>
                </a:moveTo>
                <a:lnTo>
                  <a:pt x="121822" y="43711"/>
                </a:lnTo>
                <a:lnTo>
                  <a:pt x="228093" y="0"/>
                </a:lnTo>
                <a:lnTo>
                  <a:pt x="303260" y="1902"/>
                </a:lnTo>
                <a:lnTo>
                  <a:pt x="331772" y="11060"/>
                </a:lnTo>
              </a:path>
            </a:pathLst>
          </a:custGeom>
          <a:noFill/>
          <a:ln cap="flat" cmpd="sng" w="5467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9" name="Google Shape;649;p47"/>
          <p:cNvSpPr/>
          <p:nvPr/>
        </p:nvSpPr>
        <p:spPr>
          <a:xfrm>
            <a:off x="5720967" y="1911621"/>
            <a:ext cx="595559" cy="126426"/>
          </a:xfrm>
          <a:custGeom>
            <a:rect b="b" l="l" r="r" t="t"/>
            <a:pathLst>
              <a:path extrusionOk="0" h="137794" w="663575">
                <a:moveTo>
                  <a:pt x="0" y="137562"/>
                </a:moveTo>
                <a:lnTo>
                  <a:pt x="208659" y="0"/>
                </a:lnTo>
                <a:lnTo>
                  <a:pt x="425097" y="15284"/>
                </a:lnTo>
                <a:lnTo>
                  <a:pt x="594877" y="91708"/>
                </a:lnTo>
                <a:lnTo>
                  <a:pt x="663567" y="137562"/>
                </a:lnTo>
              </a:path>
            </a:pathLst>
          </a:custGeom>
          <a:noFill/>
          <a:ln cap="flat" cmpd="sng" w="5467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0" name="Google Shape;650;p47"/>
          <p:cNvSpPr/>
          <p:nvPr/>
        </p:nvSpPr>
        <p:spPr>
          <a:xfrm>
            <a:off x="6316394" y="1880708"/>
            <a:ext cx="298063" cy="157305"/>
          </a:xfrm>
          <a:custGeom>
            <a:rect b="b" l="l" r="r" t="t"/>
            <a:pathLst>
              <a:path extrusionOk="0" h="171450" w="332104">
                <a:moveTo>
                  <a:pt x="0" y="171394"/>
                </a:moveTo>
                <a:lnTo>
                  <a:pt x="121822" y="43711"/>
                </a:lnTo>
                <a:lnTo>
                  <a:pt x="228093" y="0"/>
                </a:lnTo>
                <a:lnTo>
                  <a:pt x="303260" y="1902"/>
                </a:lnTo>
                <a:lnTo>
                  <a:pt x="331772" y="11060"/>
                </a:lnTo>
              </a:path>
            </a:pathLst>
          </a:custGeom>
          <a:noFill/>
          <a:ln cap="flat" cmpd="sng" w="5467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1" name="Google Shape;651;p47"/>
          <p:cNvSpPr/>
          <p:nvPr/>
        </p:nvSpPr>
        <p:spPr>
          <a:xfrm>
            <a:off x="6735419" y="4301821"/>
            <a:ext cx="372152" cy="95548"/>
          </a:xfrm>
          <a:custGeom>
            <a:rect b="b" l="l" r="r" t="t"/>
            <a:pathLst>
              <a:path extrusionOk="0" h="104139" w="414654">
                <a:moveTo>
                  <a:pt x="0" y="0"/>
                </a:moveTo>
                <a:lnTo>
                  <a:pt x="169715" y="82936"/>
                </a:lnTo>
                <a:lnTo>
                  <a:pt x="300564" y="103670"/>
                </a:lnTo>
                <a:lnTo>
                  <a:pt x="384774" y="93303"/>
                </a:lnTo>
                <a:lnTo>
                  <a:pt x="414571" y="82935"/>
                </a:lnTo>
              </a:path>
            </a:pathLst>
          </a:custGeom>
          <a:noFill/>
          <a:ln cap="flat" cmpd="sng" w="54675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Google Shape;652;p47"/>
          <p:cNvSpPr/>
          <p:nvPr/>
        </p:nvSpPr>
        <p:spPr>
          <a:xfrm>
            <a:off x="7777418" y="3794971"/>
            <a:ext cx="595559" cy="126427"/>
          </a:xfrm>
          <a:custGeom>
            <a:rect b="b" l="l" r="r" t="t"/>
            <a:pathLst>
              <a:path extrusionOk="0" h="137795" w="663575">
                <a:moveTo>
                  <a:pt x="0" y="137562"/>
                </a:moveTo>
                <a:lnTo>
                  <a:pt x="208659" y="0"/>
                </a:lnTo>
                <a:lnTo>
                  <a:pt x="425097" y="15284"/>
                </a:lnTo>
                <a:lnTo>
                  <a:pt x="594877" y="91708"/>
                </a:lnTo>
                <a:lnTo>
                  <a:pt x="663567" y="137562"/>
                </a:lnTo>
              </a:path>
            </a:pathLst>
          </a:custGeom>
          <a:noFill/>
          <a:ln cap="flat" cmpd="sng" w="5467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3" name="Google Shape;653;p47"/>
          <p:cNvSpPr/>
          <p:nvPr/>
        </p:nvSpPr>
        <p:spPr>
          <a:xfrm>
            <a:off x="7256420" y="3830934"/>
            <a:ext cx="1651037" cy="718943"/>
          </a:xfrm>
          <a:custGeom>
            <a:rect b="b" l="l" r="r" t="t"/>
            <a:pathLst>
              <a:path extrusionOk="0" h="783589" w="1839595">
                <a:moveTo>
                  <a:pt x="1244034" y="98848"/>
                </a:moveTo>
                <a:lnTo>
                  <a:pt x="1294614" y="69496"/>
                </a:lnTo>
                <a:lnTo>
                  <a:pt x="1343358" y="45654"/>
                </a:lnTo>
                <a:lnTo>
                  <a:pt x="1390204" y="27063"/>
                </a:lnTo>
                <a:lnTo>
                  <a:pt x="1435091" y="13463"/>
                </a:lnTo>
                <a:lnTo>
                  <a:pt x="1477959" y="4592"/>
                </a:lnTo>
                <a:lnTo>
                  <a:pt x="1518745" y="191"/>
                </a:lnTo>
                <a:lnTo>
                  <a:pt x="1557390" y="0"/>
                </a:lnTo>
                <a:lnTo>
                  <a:pt x="1593830" y="3757"/>
                </a:lnTo>
                <a:lnTo>
                  <a:pt x="1659856" y="22080"/>
                </a:lnTo>
                <a:lnTo>
                  <a:pt x="1716333" y="53078"/>
                </a:lnTo>
                <a:lnTo>
                  <a:pt x="1762771" y="94669"/>
                </a:lnTo>
                <a:lnTo>
                  <a:pt x="1798682" y="144772"/>
                </a:lnTo>
                <a:lnTo>
                  <a:pt x="1823574" y="201304"/>
                </a:lnTo>
                <a:lnTo>
                  <a:pt x="1836959" y="262185"/>
                </a:lnTo>
                <a:lnTo>
                  <a:pt x="1839182" y="293605"/>
                </a:lnTo>
                <a:lnTo>
                  <a:pt x="1838346" y="325332"/>
                </a:lnTo>
                <a:lnTo>
                  <a:pt x="1827246" y="388664"/>
                </a:lnTo>
                <a:lnTo>
                  <a:pt x="1803169" y="450099"/>
                </a:lnTo>
                <a:lnTo>
                  <a:pt x="1765626" y="507555"/>
                </a:lnTo>
                <a:lnTo>
                  <a:pt x="1699445" y="573356"/>
                </a:lnTo>
                <a:lnTo>
                  <a:pt x="1655873" y="608224"/>
                </a:lnTo>
                <a:lnTo>
                  <a:pt x="1611106" y="638999"/>
                </a:lnTo>
                <a:lnTo>
                  <a:pt x="1565316" y="665938"/>
                </a:lnTo>
                <a:lnTo>
                  <a:pt x="1518672" y="689294"/>
                </a:lnTo>
                <a:lnTo>
                  <a:pt x="1471345" y="709324"/>
                </a:lnTo>
                <a:lnTo>
                  <a:pt x="1423506" y="726281"/>
                </a:lnTo>
                <a:lnTo>
                  <a:pt x="1375325" y="740421"/>
                </a:lnTo>
                <a:lnTo>
                  <a:pt x="1326974" y="751999"/>
                </a:lnTo>
                <a:lnTo>
                  <a:pt x="1278622" y="761270"/>
                </a:lnTo>
                <a:lnTo>
                  <a:pt x="1230441" y="768488"/>
                </a:lnTo>
                <a:lnTo>
                  <a:pt x="1182601" y="773910"/>
                </a:lnTo>
                <a:lnTo>
                  <a:pt x="1135273" y="777790"/>
                </a:lnTo>
                <a:lnTo>
                  <a:pt x="1088628" y="780382"/>
                </a:lnTo>
                <a:lnTo>
                  <a:pt x="1042835" y="781943"/>
                </a:lnTo>
                <a:lnTo>
                  <a:pt x="998067" y="782727"/>
                </a:lnTo>
                <a:lnTo>
                  <a:pt x="954493" y="782988"/>
                </a:lnTo>
                <a:lnTo>
                  <a:pt x="912284" y="782983"/>
                </a:lnTo>
                <a:lnTo>
                  <a:pt x="840132" y="782547"/>
                </a:lnTo>
                <a:lnTo>
                  <a:pt x="772956" y="781065"/>
                </a:lnTo>
                <a:lnTo>
                  <a:pt x="710755" y="778274"/>
                </a:lnTo>
                <a:lnTo>
                  <a:pt x="653531" y="773911"/>
                </a:lnTo>
                <a:lnTo>
                  <a:pt x="601281" y="767715"/>
                </a:lnTo>
                <a:lnTo>
                  <a:pt x="554008" y="759422"/>
                </a:lnTo>
                <a:lnTo>
                  <a:pt x="511710" y="748770"/>
                </a:lnTo>
                <a:lnTo>
                  <a:pt x="474387" y="735496"/>
                </a:lnTo>
                <a:lnTo>
                  <a:pt x="414667" y="700033"/>
                </a:lnTo>
                <a:lnTo>
                  <a:pt x="314888" y="590037"/>
                </a:lnTo>
                <a:lnTo>
                  <a:pt x="176233" y="416176"/>
                </a:lnTo>
                <a:lnTo>
                  <a:pt x="53129" y="255418"/>
                </a:lnTo>
                <a:lnTo>
                  <a:pt x="0" y="184728"/>
                </a:lnTo>
              </a:path>
            </a:pathLst>
          </a:custGeom>
          <a:noFill/>
          <a:ln cap="flat" cmpd="sng" w="5467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7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48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59" name="Google Shape;659;p48"/>
          <p:cNvSpPr txBox="1"/>
          <p:nvPr/>
        </p:nvSpPr>
        <p:spPr>
          <a:xfrm>
            <a:off x="8092739" y="4772670"/>
            <a:ext cx="251460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47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Google Shape;660;p48"/>
          <p:cNvSpPr txBox="1"/>
          <p:nvPr>
            <p:ph type="title"/>
          </p:nvPr>
        </p:nvSpPr>
        <p:spPr>
          <a:xfrm>
            <a:off x="343566" y="354946"/>
            <a:ext cx="668464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Debugging Tip: Using the Preprocessor</a:t>
            </a:r>
            <a:endParaRPr sz="3000"/>
          </a:p>
        </p:txBody>
      </p:sp>
      <p:sp>
        <p:nvSpPr>
          <p:cNvPr id="661" name="Google Shape;661;p48"/>
          <p:cNvSpPr txBox="1"/>
          <p:nvPr/>
        </p:nvSpPr>
        <p:spPr>
          <a:xfrm>
            <a:off x="453547" y="996886"/>
            <a:ext cx="7312025" cy="6940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750">
            <a:noAutofit/>
          </a:bodyPr>
          <a:lstStyle/>
          <a:p>
            <a:pPr indent="-196215" lvl="0" marL="208915" marR="508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conditional compilation with #if or #ifdef to easily turn debugging code on or off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2" name="Google Shape;662;p48"/>
          <p:cNvSpPr txBox="1"/>
          <p:nvPr/>
        </p:nvSpPr>
        <p:spPr>
          <a:xfrm>
            <a:off x="343575" y="1929950"/>
            <a:ext cx="7616400" cy="3030900"/>
          </a:xfrm>
          <a:prstGeom prst="rect">
            <a:avLst/>
          </a:prstGeom>
          <a:solidFill>
            <a:srgbClr val="FFFFCC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1575">
            <a:noAutofit/>
          </a:bodyPr>
          <a:lstStyle/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#ifdef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DEBUG</a:t>
            </a:r>
            <a:endParaRPr b="1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6200" marR="1625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#define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DBG_PRINTF(...)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fprintf(stderr, __VA_ARGS__)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6200" marR="1625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#define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CHECKHEAP(verbose)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mm_checkheap(verbose)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6200" marR="1625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#else</a:t>
            </a:r>
            <a:endParaRPr b="1" i="0" sz="1500" u="none" cap="none" strike="noStrike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#define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DBG_PRINTF(...)</a:t>
            </a:r>
            <a:endParaRPr b="1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6200" marR="313372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#define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CHECKHEAP(verbose)</a:t>
            </a:r>
            <a:endParaRPr b="1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6200" marR="313372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#endif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500" u="none" cap="none" strike="noStrike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/* DEBUG */</a:t>
            </a:r>
            <a:endParaRPr b="0" i="0" sz="1500" u="none" cap="none" strike="noStrike">
              <a:solidFill>
                <a:srgbClr val="66666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48"/>
          <p:cNvSpPr txBox="1"/>
          <p:nvPr/>
        </p:nvSpPr>
        <p:spPr>
          <a:xfrm>
            <a:off x="3600450" y="2734000"/>
            <a:ext cx="5381100" cy="1900800"/>
          </a:xfrm>
          <a:prstGeom prst="rect">
            <a:avLst/>
          </a:prstGeom>
          <a:solidFill>
            <a:srgbClr val="E6E6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11425">
            <a:noAutofit/>
          </a:bodyPr>
          <a:lstStyle/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//  comment line below to disable debug code!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#define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DEBUG</a:t>
            </a:r>
            <a:endParaRPr b="1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void free(void *p) {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19100" marR="10350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DBG_PRINTF(“freeing %p\n”, p); CHECKHEAP(1);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19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p49"/>
          <p:cNvSpPr txBox="1"/>
          <p:nvPr/>
        </p:nvSpPr>
        <p:spPr>
          <a:xfrm>
            <a:off x="7959835" y="0"/>
            <a:ext cx="1021800" cy="1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69" name="Google Shape;669;p49"/>
          <p:cNvSpPr txBox="1"/>
          <p:nvPr/>
        </p:nvSpPr>
        <p:spPr>
          <a:xfrm>
            <a:off x="8092739" y="4772670"/>
            <a:ext cx="251400" cy="26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48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0" name="Google Shape;670;p49"/>
          <p:cNvSpPr txBox="1"/>
          <p:nvPr>
            <p:ph type="title"/>
          </p:nvPr>
        </p:nvSpPr>
        <p:spPr>
          <a:xfrm>
            <a:off x="343575" y="354950"/>
            <a:ext cx="8287500" cy="4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Debugging Tip: Using the Preprocessor (contd)</a:t>
            </a:r>
            <a:endParaRPr sz="3000"/>
          </a:p>
        </p:txBody>
      </p:sp>
      <p:sp>
        <p:nvSpPr>
          <p:cNvPr id="671" name="Google Shape;671;p49"/>
          <p:cNvSpPr txBox="1"/>
          <p:nvPr/>
        </p:nvSpPr>
        <p:spPr>
          <a:xfrm>
            <a:off x="193025" y="984700"/>
            <a:ext cx="3959400" cy="1731300"/>
          </a:xfrm>
          <a:prstGeom prst="rect">
            <a:avLst/>
          </a:prstGeom>
          <a:solidFill>
            <a:srgbClr val="E6E6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11425">
            <a:noAutofit/>
          </a:bodyPr>
          <a:lstStyle/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#define</a:t>
            </a: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DEBUG</a:t>
            </a:r>
            <a:endParaRPr b="1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void free(void *p) {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19100" marR="10350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DBG_PRINTF(“freeing %p\n”, p); CHECKHEAP(1);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19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2" name="Google Shape;672;p49"/>
          <p:cNvSpPr txBox="1"/>
          <p:nvPr/>
        </p:nvSpPr>
        <p:spPr>
          <a:xfrm>
            <a:off x="193025" y="2943600"/>
            <a:ext cx="3959400" cy="1731300"/>
          </a:xfrm>
          <a:prstGeom prst="rect">
            <a:avLst/>
          </a:prstGeom>
          <a:solidFill>
            <a:srgbClr val="E6E6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11425">
            <a:noAutofit/>
          </a:bodyPr>
          <a:lstStyle/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//  #define DEBUG</a:t>
            </a:r>
            <a:endParaRPr b="0" i="0" sz="1500" u="none" cap="none" strike="noStrik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void free(void *p) {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19100" marR="10350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DBG_PRINTF(“freeing %p\n”, p); CHECKHEAP(1);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19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3" name="Google Shape;673;p49"/>
          <p:cNvSpPr txBox="1"/>
          <p:nvPr/>
        </p:nvSpPr>
        <p:spPr>
          <a:xfrm>
            <a:off x="4302225" y="984700"/>
            <a:ext cx="4679400" cy="1731300"/>
          </a:xfrm>
          <a:prstGeom prst="rect">
            <a:avLst/>
          </a:prstGeom>
          <a:solidFill>
            <a:srgbClr val="E6E6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11425">
            <a:noAutofit/>
          </a:bodyPr>
          <a:lstStyle/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void free(void *p) {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19100" marR="10350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fprintf(stderr, “freeing %p\n”, p);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10350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mm_checkheap(1);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19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4" name="Google Shape;674;p49"/>
          <p:cNvSpPr txBox="1"/>
          <p:nvPr/>
        </p:nvSpPr>
        <p:spPr>
          <a:xfrm>
            <a:off x="4302225" y="2943600"/>
            <a:ext cx="4679400" cy="1731300"/>
          </a:xfrm>
          <a:prstGeom prst="rect">
            <a:avLst/>
          </a:prstGeom>
          <a:solidFill>
            <a:srgbClr val="E6E6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11425">
            <a:noAutofit/>
          </a:bodyPr>
          <a:lstStyle/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void free(void *p) {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19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5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15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5" name="Google Shape;675;p49"/>
          <p:cNvSpPr/>
          <p:nvPr/>
        </p:nvSpPr>
        <p:spPr>
          <a:xfrm>
            <a:off x="2960650" y="2081650"/>
            <a:ext cx="2584200" cy="5451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𝓹𝓻𝓮𝓹𝓻𝓸𝓬𝓮𝓼𝓼𝓸𝓻 𝓶𝓪𝓰𝓲𝓬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6" name="Google Shape;676;p49"/>
          <p:cNvSpPr/>
          <p:nvPr/>
        </p:nvSpPr>
        <p:spPr>
          <a:xfrm>
            <a:off x="2960650" y="4026900"/>
            <a:ext cx="2584200" cy="5451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𝓹𝓻𝓮𝓹𝓻𝓸𝓬𝓮𝓼𝓼𝓸𝓻 𝓶𝓪𝓰𝓲𝓬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7" name="Google Shape;677;p49"/>
          <p:cNvSpPr/>
          <p:nvPr/>
        </p:nvSpPr>
        <p:spPr>
          <a:xfrm>
            <a:off x="6398025" y="2081650"/>
            <a:ext cx="2433600" cy="482700"/>
          </a:xfrm>
          <a:prstGeom prst="wedgeRectCallout">
            <a:avLst>
              <a:gd fmla="val -36082" name="adj1"/>
              <a:gd fmla="val -143562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Replaced with debug code!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49"/>
          <p:cNvSpPr/>
          <p:nvPr/>
        </p:nvSpPr>
        <p:spPr>
          <a:xfrm>
            <a:off x="6398025" y="4026900"/>
            <a:ext cx="2433600" cy="482700"/>
          </a:xfrm>
          <a:prstGeom prst="wedgeRectCallout">
            <a:avLst>
              <a:gd fmla="val -36082" name="adj1"/>
              <a:gd fmla="val -143562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Debug code gone!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50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4" name="Google Shape;684;p50"/>
          <p:cNvSpPr txBox="1"/>
          <p:nvPr>
            <p:ph type="title"/>
          </p:nvPr>
        </p:nvSpPr>
        <p:spPr>
          <a:xfrm>
            <a:off x="343566" y="339642"/>
            <a:ext cx="3299460" cy="51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Header Reduction</a:t>
            </a:r>
            <a:endParaRPr/>
          </a:p>
        </p:txBody>
      </p:sp>
      <p:sp>
        <p:nvSpPr>
          <p:cNvPr id="685" name="Google Shape;685;p50"/>
          <p:cNvSpPr txBox="1"/>
          <p:nvPr/>
        </p:nvSpPr>
        <p:spPr>
          <a:xfrm>
            <a:off x="434098" y="1010380"/>
            <a:ext cx="5433695" cy="1128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366395" lvl="0" marL="37909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Note: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is completely optional and generally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790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discouraged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due to its relative difficulty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1" marL="836294" marR="5080" rtl="0" algn="l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attempt unless you are satisfied with  your implementation as-is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6" name="Google Shape;686;p50"/>
          <p:cNvSpPr txBox="1"/>
          <p:nvPr/>
        </p:nvSpPr>
        <p:spPr>
          <a:xfrm>
            <a:off x="434098" y="2391506"/>
            <a:ext cx="5429885" cy="1957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noAutofit/>
          </a:bodyPr>
          <a:lstStyle/>
          <a:p>
            <a:pPr indent="-366395" lvl="0" marL="379095" marR="257175" rtl="0" algn="l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to use 8 or 4 byte header? (must support  all possible block sizes)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0" marL="3790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4 byte, how to ensure that payload is aligned?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0" marL="3790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Arrange accordingly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0" marL="379095" marR="5080" rtl="0" algn="l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to coalesce if 4 byte header block is followed  by 8 byte header block?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6395" lvl="0" marL="37909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Store extra information in headers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7" name="Google Shape;687;p50"/>
          <p:cNvSpPr txBox="1"/>
          <p:nvPr/>
        </p:nvSpPr>
        <p:spPr>
          <a:xfrm>
            <a:off x="6447582" y="808165"/>
            <a:ext cx="2079625" cy="179705"/>
          </a:xfrm>
          <a:prstGeom prst="rect">
            <a:avLst/>
          </a:prstGeom>
          <a:noFill/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54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footerless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8" name="Google Shape;688;p50"/>
          <p:cNvSpPr/>
          <p:nvPr/>
        </p:nvSpPr>
        <p:spPr>
          <a:xfrm>
            <a:off x="8059955" y="2133613"/>
            <a:ext cx="370205" cy="347345"/>
          </a:xfrm>
          <a:custGeom>
            <a:rect b="b" l="l" r="r" t="t"/>
            <a:pathLst>
              <a:path extrusionOk="0" h="347344" w="370204">
                <a:moveTo>
                  <a:pt x="0" y="347098"/>
                </a:moveTo>
                <a:lnTo>
                  <a:pt x="369769" y="347098"/>
                </a:lnTo>
                <a:lnTo>
                  <a:pt x="369769" y="0"/>
                </a:lnTo>
                <a:lnTo>
                  <a:pt x="0" y="0"/>
                </a:lnTo>
                <a:lnTo>
                  <a:pt x="0" y="347098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9" name="Google Shape;689;p50"/>
          <p:cNvSpPr/>
          <p:nvPr/>
        </p:nvSpPr>
        <p:spPr>
          <a:xfrm>
            <a:off x="8429724" y="2133624"/>
            <a:ext cx="221615" cy="347345"/>
          </a:xfrm>
          <a:custGeom>
            <a:rect b="b" l="l" r="r" t="t"/>
            <a:pathLst>
              <a:path extrusionOk="0" h="347344" w="221615">
                <a:moveTo>
                  <a:pt x="0" y="0"/>
                </a:moveTo>
                <a:lnTo>
                  <a:pt x="221099" y="0"/>
                </a:lnTo>
                <a:lnTo>
                  <a:pt x="221099" y="347099"/>
                </a:lnTo>
                <a:lnTo>
                  <a:pt x="0" y="347099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690" name="Google Shape;690;p50"/>
          <p:cNvGraphicFramePr/>
          <p:nvPr/>
        </p:nvGraphicFramePr>
        <p:xfrm>
          <a:off x="6319087" y="105362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149975"/>
                <a:gridCol w="575300"/>
                <a:gridCol w="379100"/>
                <a:gridCol w="220350"/>
              </a:tblGrid>
              <a:tr h="34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E4F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381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hd1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20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587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825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  <a:tr h="72815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50"/>
                        <a:buFont typeface="Arial"/>
                        <a:buNone/>
                      </a:pPr>
                      <a:r>
                        <a:t/>
                      </a:r>
                      <a:endParaRPr sz="16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payload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CCFFFF"/>
                    </a:solidFill>
                  </a:tcPr>
                </a:tc>
                <a:tc hMerge="1"/>
                <a:tc hMerge="1"/>
                <a:tc hMerge="1"/>
              </a:tr>
              <a:tr h="340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E4F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381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hd1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2075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587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825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691" name="Google Shape;691;p50"/>
          <p:cNvSpPr/>
          <p:nvPr/>
        </p:nvSpPr>
        <p:spPr>
          <a:xfrm>
            <a:off x="6264111" y="3360125"/>
            <a:ext cx="2395855" cy="1069340"/>
          </a:xfrm>
          <a:custGeom>
            <a:rect b="b" l="l" r="r" t="t"/>
            <a:pathLst>
              <a:path extrusionOk="0" h="1069339" w="2395854">
                <a:moveTo>
                  <a:pt x="0" y="0"/>
                </a:moveTo>
                <a:lnTo>
                  <a:pt x="2395500" y="0"/>
                </a:lnTo>
                <a:lnTo>
                  <a:pt x="2395500" y="1068899"/>
                </a:lnTo>
                <a:lnTo>
                  <a:pt x="0" y="1068899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2" name="Google Shape;692;p50"/>
          <p:cNvSpPr/>
          <p:nvPr/>
        </p:nvSpPr>
        <p:spPr>
          <a:xfrm>
            <a:off x="8040027" y="3013014"/>
            <a:ext cx="389890" cy="347345"/>
          </a:xfrm>
          <a:custGeom>
            <a:rect b="b" l="l" r="r" t="t"/>
            <a:pathLst>
              <a:path extrusionOk="0" h="347345" w="389890">
                <a:moveTo>
                  <a:pt x="0" y="347098"/>
                </a:moveTo>
                <a:lnTo>
                  <a:pt x="389696" y="347098"/>
                </a:lnTo>
                <a:lnTo>
                  <a:pt x="389696" y="0"/>
                </a:lnTo>
                <a:lnTo>
                  <a:pt x="0" y="0"/>
                </a:lnTo>
                <a:lnTo>
                  <a:pt x="0" y="347098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3" name="Google Shape;693;p50"/>
          <p:cNvSpPr/>
          <p:nvPr/>
        </p:nvSpPr>
        <p:spPr>
          <a:xfrm>
            <a:off x="8429724" y="3013025"/>
            <a:ext cx="221615" cy="347345"/>
          </a:xfrm>
          <a:custGeom>
            <a:rect b="b" l="l" r="r" t="t"/>
            <a:pathLst>
              <a:path extrusionOk="0" h="347345" w="221615">
                <a:moveTo>
                  <a:pt x="0" y="0"/>
                </a:moveTo>
                <a:lnTo>
                  <a:pt x="221099" y="0"/>
                </a:lnTo>
                <a:lnTo>
                  <a:pt x="221099" y="347099"/>
                </a:lnTo>
                <a:lnTo>
                  <a:pt x="0" y="347099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4" name="Google Shape;694;p50"/>
          <p:cNvSpPr txBox="1"/>
          <p:nvPr/>
        </p:nvSpPr>
        <p:spPr>
          <a:xfrm>
            <a:off x="6520235" y="2757008"/>
            <a:ext cx="2079625" cy="179705"/>
          </a:xfrm>
          <a:prstGeom prst="rect">
            <a:avLst/>
          </a:prstGeom>
          <a:noFill/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54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free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5" name="Google Shape;695;p50"/>
          <p:cNvSpPr/>
          <p:nvPr/>
        </p:nvSpPr>
        <p:spPr>
          <a:xfrm>
            <a:off x="8040027" y="4088250"/>
            <a:ext cx="389890" cy="347345"/>
          </a:xfrm>
          <a:custGeom>
            <a:rect b="b" l="l" r="r" t="t"/>
            <a:pathLst>
              <a:path extrusionOk="0" h="347345" w="389890">
                <a:moveTo>
                  <a:pt x="0" y="347098"/>
                </a:moveTo>
                <a:lnTo>
                  <a:pt x="389696" y="347098"/>
                </a:lnTo>
                <a:lnTo>
                  <a:pt x="389696" y="0"/>
                </a:lnTo>
                <a:lnTo>
                  <a:pt x="0" y="0"/>
                </a:lnTo>
                <a:lnTo>
                  <a:pt x="0" y="347098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6" name="Google Shape;696;p50"/>
          <p:cNvSpPr/>
          <p:nvPr/>
        </p:nvSpPr>
        <p:spPr>
          <a:xfrm>
            <a:off x="8429724" y="4088250"/>
            <a:ext cx="221615" cy="347345"/>
          </a:xfrm>
          <a:custGeom>
            <a:rect b="b" l="l" r="r" t="t"/>
            <a:pathLst>
              <a:path extrusionOk="0" h="347345" w="221615">
                <a:moveTo>
                  <a:pt x="0" y="0"/>
                </a:moveTo>
                <a:lnTo>
                  <a:pt x="221099" y="0"/>
                </a:lnTo>
                <a:lnTo>
                  <a:pt x="221099" y="347099"/>
                </a:lnTo>
                <a:lnTo>
                  <a:pt x="0" y="347099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7" name="Google Shape;697;p50"/>
          <p:cNvSpPr/>
          <p:nvPr/>
        </p:nvSpPr>
        <p:spPr>
          <a:xfrm>
            <a:off x="6853602" y="4088244"/>
            <a:ext cx="398145" cy="347345"/>
          </a:xfrm>
          <a:custGeom>
            <a:rect b="b" l="l" r="r" t="t"/>
            <a:pathLst>
              <a:path extrusionOk="0" h="347345" w="398145">
                <a:moveTo>
                  <a:pt x="0" y="347099"/>
                </a:moveTo>
                <a:lnTo>
                  <a:pt x="398044" y="347099"/>
                </a:lnTo>
                <a:lnTo>
                  <a:pt x="398044" y="0"/>
                </a:lnTo>
                <a:lnTo>
                  <a:pt x="0" y="0"/>
                </a:lnTo>
                <a:lnTo>
                  <a:pt x="0" y="347099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8" name="Google Shape;698;p50"/>
          <p:cNvSpPr/>
          <p:nvPr/>
        </p:nvSpPr>
        <p:spPr>
          <a:xfrm>
            <a:off x="7251647" y="4085125"/>
            <a:ext cx="221615" cy="347345"/>
          </a:xfrm>
          <a:custGeom>
            <a:rect b="b" l="l" r="r" t="t"/>
            <a:pathLst>
              <a:path extrusionOk="0" h="347345" w="221615">
                <a:moveTo>
                  <a:pt x="0" y="0"/>
                </a:moveTo>
                <a:lnTo>
                  <a:pt x="221099" y="0"/>
                </a:lnTo>
                <a:lnTo>
                  <a:pt x="221099" y="347099"/>
                </a:lnTo>
                <a:lnTo>
                  <a:pt x="0" y="347099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699" name="Google Shape;699;p50"/>
          <p:cNvGraphicFramePr/>
          <p:nvPr/>
        </p:nvGraphicFramePr>
        <p:xfrm>
          <a:off x="6259349" y="300825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589275"/>
                <a:gridCol w="400675"/>
                <a:gridCol w="210825"/>
                <a:gridCol w="572775"/>
                <a:gridCol w="388625"/>
                <a:gridCol w="228600"/>
              </a:tblGrid>
              <a:tr h="347100"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E4F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397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hd1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20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2075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  <a:tr h="726550">
                <a:tc grid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</a:tr>
              <a:tr h="342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E4F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09854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ftr1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3350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302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0800" marB="0" marR="0" marL="0">
                    <a:lnL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E4F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397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hd2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3350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33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700" name="Google Shape;700;p50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01" name="Google Shape;701;p50"/>
          <p:cNvSpPr txBox="1"/>
          <p:nvPr/>
        </p:nvSpPr>
        <p:spPr>
          <a:xfrm>
            <a:off x="6323842" y="313961"/>
            <a:ext cx="2276475" cy="161290"/>
          </a:xfrm>
          <a:prstGeom prst="rect">
            <a:avLst/>
          </a:prstGeom>
          <a:noFill/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7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16 byte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" name="Google Shape;77;p5"/>
          <p:cNvSpPr/>
          <p:nvPr/>
        </p:nvSpPr>
        <p:spPr>
          <a:xfrm>
            <a:off x="4976519" y="1347853"/>
            <a:ext cx="1492885" cy="347345"/>
          </a:xfrm>
          <a:custGeom>
            <a:rect b="b" l="l" r="r" t="t"/>
            <a:pathLst>
              <a:path extrusionOk="0" h="347344" w="1492885">
                <a:moveTo>
                  <a:pt x="0" y="0"/>
                </a:moveTo>
                <a:lnTo>
                  <a:pt x="1492709" y="0"/>
                </a:lnTo>
                <a:lnTo>
                  <a:pt x="1492709" y="347098"/>
                </a:lnTo>
                <a:lnTo>
                  <a:pt x="0" y="347098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5"/>
          <p:cNvSpPr txBox="1"/>
          <p:nvPr>
            <p:ph type="title"/>
          </p:nvPr>
        </p:nvSpPr>
        <p:spPr>
          <a:xfrm>
            <a:off x="343566" y="354946"/>
            <a:ext cx="135953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mm_init</a:t>
            </a:r>
            <a:endParaRPr sz="3000"/>
          </a:p>
        </p:txBody>
      </p:sp>
      <p:sp>
        <p:nvSpPr>
          <p:cNvPr id="79" name="Google Shape;79;p5"/>
          <p:cNvSpPr txBox="1"/>
          <p:nvPr/>
        </p:nvSpPr>
        <p:spPr>
          <a:xfrm>
            <a:off x="380684" y="1012354"/>
            <a:ext cx="3121025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248284" lvl="0" marL="260984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Black"/>
              <a:buChar char="▪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prologue footer and  epilogue header?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5"/>
          <p:cNvSpPr txBox="1"/>
          <p:nvPr/>
        </p:nvSpPr>
        <p:spPr>
          <a:xfrm>
            <a:off x="380684" y="1926755"/>
            <a:ext cx="3079115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248284" lvl="0" marL="260984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Black"/>
              <a:buChar char="▪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Payload must be 16-byte  aligned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5"/>
          <p:cNvSpPr txBox="1"/>
          <p:nvPr/>
        </p:nvSpPr>
        <p:spPr>
          <a:xfrm>
            <a:off x="380684" y="2841155"/>
            <a:ext cx="3870960" cy="9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248284" lvl="0" marL="260984" marR="508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Black"/>
              <a:buChar char="▪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But, the size of payload doesn’t  have to be a multiple of 16 - just  the block does!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5"/>
          <p:cNvSpPr txBox="1"/>
          <p:nvPr/>
        </p:nvSpPr>
        <p:spPr>
          <a:xfrm>
            <a:off x="380684" y="4060355"/>
            <a:ext cx="372872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248284" lvl="0" marL="260984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Black"/>
              <a:buChar char="▪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Things malloc’d must be within  the prologue and epilogue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5"/>
          <p:cNvSpPr txBox="1"/>
          <p:nvPr/>
        </p:nvSpPr>
        <p:spPr>
          <a:xfrm>
            <a:off x="4985725" y="1015207"/>
            <a:ext cx="1474470" cy="318135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anchorCtr="0" anchor="t" bIns="0" lIns="0" spcFirstLastPara="1" rIns="0" wrap="square" tIns="41275">
            <a:noAutofit/>
          </a:bodyPr>
          <a:lstStyle/>
          <a:p>
            <a:pPr indent="0" lvl="0" marL="129539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Prologue footer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5"/>
          <p:cNvSpPr txBox="1"/>
          <p:nvPr/>
        </p:nvSpPr>
        <p:spPr>
          <a:xfrm>
            <a:off x="7495123" y="1206228"/>
            <a:ext cx="773430" cy="347345"/>
          </a:xfrm>
          <a:prstGeom prst="rect">
            <a:avLst/>
          </a:prstGeom>
          <a:noFill/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76825">
            <a:noAutofit/>
          </a:bodyPr>
          <a:lstStyle/>
          <a:p>
            <a:pPr indent="0" lvl="0" marL="214629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 + 8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5"/>
          <p:cNvSpPr/>
          <p:nvPr/>
        </p:nvSpPr>
        <p:spPr>
          <a:xfrm>
            <a:off x="4976579" y="1337869"/>
            <a:ext cx="1492885" cy="347345"/>
          </a:xfrm>
          <a:custGeom>
            <a:rect b="b" l="l" r="r" t="t"/>
            <a:pathLst>
              <a:path extrusionOk="0" h="347344" w="1492885">
                <a:moveTo>
                  <a:pt x="0" y="0"/>
                </a:moveTo>
                <a:lnTo>
                  <a:pt x="1492798" y="0"/>
                </a:lnTo>
                <a:lnTo>
                  <a:pt x="1492798" y="347098"/>
                </a:lnTo>
                <a:lnTo>
                  <a:pt x="0" y="347098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5"/>
          <p:cNvSpPr txBox="1"/>
          <p:nvPr/>
        </p:nvSpPr>
        <p:spPr>
          <a:xfrm>
            <a:off x="4985725" y="1357893"/>
            <a:ext cx="1474470" cy="318135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anchorCtr="0" anchor="t" bIns="0" lIns="0" spcFirstLastPara="1" rIns="0" wrap="square" tIns="41275">
            <a:noAutofit/>
          </a:bodyPr>
          <a:lstStyle/>
          <a:p>
            <a:pPr indent="0" lvl="0" marL="8953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Epilogue header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5"/>
          <p:cNvSpPr txBox="1"/>
          <p:nvPr/>
        </p:nvSpPr>
        <p:spPr>
          <a:xfrm>
            <a:off x="7495123" y="832482"/>
            <a:ext cx="248920" cy="374015"/>
          </a:xfrm>
          <a:prstGeom prst="rect">
            <a:avLst/>
          </a:prstGeom>
          <a:solidFill>
            <a:srgbClr val="FFFFCC"/>
          </a:solidFill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76825">
            <a:noAutofit/>
          </a:bodyPr>
          <a:lstStyle/>
          <a:p>
            <a:pPr indent="0" lvl="0" marL="819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5"/>
          <p:cNvSpPr/>
          <p:nvPr/>
        </p:nvSpPr>
        <p:spPr>
          <a:xfrm>
            <a:off x="6540817" y="1336992"/>
            <a:ext cx="878840" cy="1905"/>
          </a:xfrm>
          <a:custGeom>
            <a:rect b="b" l="l" r="r" t="t"/>
            <a:pathLst>
              <a:path extrusionOk="0" h="1905" w="878840">
                <a:moveTo>
                  <a:pt x="878789" y="0"/>
                </a:moveTo>
                <a:lnTo>
                  <a:pt x="0" y="1507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5"/>
          <p:cNvSpPr/>
          <p:nvPr/>
        </p:nvSpPr>
        <p:spPr>
          <a:xfrm>
            <a:off x="6483303" y="1317566"/>
            <a:ext cx="57785" cy="41910"/>
          </a:xfrm>
          <a:custGeom>
            <a:rect b="b" l="l" r="r" t="t"/>
            <a:pathLst>
              <a:path extrusionOk="0" h="41909" w="57784">
                <a:moveTo>
                  <a:pt x="57548" y="41865"/>
                </a:moveTo>
                <a:lnTo>
                  <a:pt x="0" y="21031"/>
                </a:lnTo>
                <a:lnTo>
                  <a:pt x="57476" y="0"/>
                </a:lnTo>
                <a:lnTo>
                  <a:pt x="57548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5"/>
          <p:cNvSpPr/>
          <p:nvPr/>
        </p:nvSpPr>
        <p:spPr>
          <a:xfrm>
            <a:off x="6483303" y="1317566"/>
            <a:ext cx="57785" cy="41910"/>
          </a:xfrm>
          <a:custGeom>
            <a:rect b="b" l="l" r="r" t="t"/>
            <a:pathLst>
              <a:path extrusionOk="0" h="41909" w="57784">
                <a:moveTo>
                  <a:pt x="57476" y="0"/>
                </a:moveTo>
                <a:lnTo>
                  <a:pt x="0" y="21031"/>
                </a:lnTo>
                <a:lnTo>
                  <a:pt x="57548" y="41865"/>
                </a:lnTo>
                <a:lnTo>
                  <a:pt x="57476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5"/>
          <p:cNvSpPr/>
          <p:nvPr/>
        </p:nvSpPr>
        <p:spPr>
          <a:xfrm>
            <a:off x="6540817" y="992952"/>
            <a:ext cx="878840" cy="1905"/>
          </a:xfrm>
          <a:custGeom>
            <a:rect b="b" l="l" r="r" t="t"/>
            <a:pathLst>
              <a:path extrusionOk="0" h="1905" w="878840">
                <a:moveTo>
                  <a:pt x="878789" y="0"/>
                </a:moveTo>
                <a:lnTo>
                  <a:pt x="0" y="1507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5"/>
          <p:cNvSpPr/>
          <p:nvPr/>
        </p:nvSpPr>
        <p:spPr>
          <a:xfrm>
            <a:off x="6483303" y="973527"/>
            <a:ext cx="57785" cy="41910"/>
          </a:xfrm>
          <a:custGeom>
            <a:rect b="b" l="l" r="r" t="t"/>
            <a:pathLst>
              <a:path extrusionOk="0" h="41909" w="57784">
                <a:moveTo>
                  <a:pt x="57548" y="41865"/>
                </a:moveTo>
                <a:lnTo>
                  <a:pt x="0" y="21031"/>
                </a:lnTo>
                <a:lnTo>
                  <a:pt x="57476" y="0"/>
                </a:lnTo>
                <a:lnTo>
                  <a:pt x="57548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5"/>
          <p:cNvSpPr/>
          <p:nvPr/>
        </p:nvSpPr>
        <p:spPr>
          <a:xfrm>
            <a:off x="6483303" y="973527"/>
            <a:ext cx="57785" cy="41910"/>
          </a:xfrm>
          <a:custGeom>
            <a:rect b="b" l="l" r="r" t="t"/>
            <a:pathLst>
              <a:path extrusionOk="0" h="41909" w="57784">
                <a:moveTo>
                  <a:pt x="57476" y="0"/>
                </a:moveTo>
                <a:lnTo>
                  <a:pt x="0" y="21031"/>
                </a:lnTo>
                <a:lnTo>
                  <a:pt x="57548" y="41865"/>
                </a:lnTo>
                <a:lnTo>
                  <a:pt x="57476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4" name="Google Shape;94;p5"/>
          <p:cNvGraphicFramePr/>
          <p:nvPr/>
        </p:nvGraphicFramePr>
        <p:xfrm>
          <a:off x="4971953" y="258141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243975"/>
                <a:gridCol w="248925"/>
              </a:tblGrid>
              <a:tr h="347100">
                <a:tc gridSpan="2">
                  <a:txBody>
                    <a:bodyPr/>
                    <a:lstStyle/>
                    <a:p>
                      <a:pPr indent="0" lvl="0" marL="13843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Prologue footer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412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 hMerge="1"/>
              </a:tr>
              <a:tr h="346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681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Size = chunk size</a:t>
                      </a:r>
                      <a:endParaRPr sz="11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909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rounded up</a:t>
                      </a:r>
                      <a:endParaRPr sz="11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74295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55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8567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t/>
                      </a:r>
                      <a:endParaRPr sz="10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prev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 hMerge="1"/>
              </a:tr>
              <a:tr h="348925">
                <a:tc>
                  <a:txBody>
                    <a:bodyPr/>
                    <a:lstStyle/>
                    <a:p>
                      <a:pPr indent="-192405" lvl="0" marL="268605" marR="69850" rtl="0" algn="l">
                        <a:lnSpc>
                          <a:spcPct val="12272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Size = chunk size  rounded up</a:t>
                      </a:r>
                      <a:endParaRPr sz="11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25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74295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8750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7100">
                <a:tc gridSpan="2">
                  <a:txBody>
                    <a:bodyPr/>
                    <a:lstStyle/>
                    <a:p>
                      <a:pPr indent="0" lvl="0" marL="19113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Epilogue header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825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95" name="Google Shape;95;p5"/>
          <p:cNvSpPr/>
          <p:nvPr/>
        </p:nvSpPr>
        <p:spPr>
          <a:xfrm>
            <a:off x="6540817" y="2585785"/>
            <a:ext cx="878840" cy="1905"/>
          </a:xfrm>
          <a:custGeom>
            <a:rect b="b" l="l" r="r" t="t"/>
            <a:pathLst>
              <a:path extrusionOk="0" h="1905" w="878840">
                <a:moveTo>
                  <a:pt x="878789" y="0"/>
                </a:moveTo>
                <a:lnTo>
                  <a:pt x="0" y="1507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5"/>
          <p:cNvSpPr/>
          <p:nvPr/>
        </p:nvSpPr>
        <p:spPr>
          <a:xfrm>
            <a:off x="6483303" y="2566360"/>
            <a:ext cx="57785" cy="41910"/>
          </a:xfrm>
          <a:custGeom>
            <a:rect b="b" l="l" r="r" t="t"/>
            <a:pathLst>
              <a:path extrusionOk="0" h="41910" w="57784">
                <a:moveTo>
                  <a:pt x="57548" y="41865"/>
                </a:moveTo>
                <a:lnTo>
                  <a:pt x="0" y="21031"/>
                </a:lnTo>
                <a:lnTo>
                  <a:pt x="57476" y="0"/>
                </a:lnTo>
                <a:lnTo>
                  <a:pt x="57548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5"/>
          <p:cNvSpPr/>
          <p:nvPr/>
        </p:nvSpPr>
        <p:spPr>
          <a:xfrm>
            <a:off x="6483303" y="2566360"/>
            <a:ext cx="57785" cy="41910"/>
          </a:xfrm>
          <a:custGeom>
            <a:rect b="b" l="l" r="r" t="t"/>
            <a:pathLst>
              <a:path extrusionOk="0" h="41910" w="57784">
                <a:moveTo>
                  <a:pt x="57476" y="0"/>
                </a:moveTo>
                <a:lnTo>
                  <a:pt x="0" y="21031"/>
                </a:lnTo>
                <a:lnTo>
                  <a:pt x="57548" y="41865"/>
                </a:lnTo>
                <a:lnTo>
                  <a:pt x="57476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5"/>
          <p:cNvSpPr txBox="1"/>
          <p:nvPr/>
        </p:nvSpPr>
        <p:spPr>
          <a:xfrm>
            <a:off x="7495122" y="2412631"/>
            <a:ext cx="248920" cy="347345"/>
          </a:xfrm>
          <a:prstGeom prst="rect">
            <a:avLst/>
          </a:prstGeom>
          <a:solidFill>
            <a:srgbClr val="FFFFCC"/>
          </a:solidFill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76825">
            <a:noAutofit/>
          </a:bodyPr>
          <a:lstStyle/>
          <a:p>
            <a:pPr indent="0" lvl="0" marL="819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5"/>
          <p:cNvSpPr/>
          <p:nvPr/>
        </p:nvSpPr>
        <p:spPr>
          <a:xfrm>
            <a:off x="6540817" y="2938471"/>
            <a:ext cx="878840" cy="1905"/>
          </a:xfrm>
          <a:custGeom>
            <a:rect b="b" l="l" r="r" t="t"/>
            <a:pathLst>
              <a:path extrusionOk="0" h="1905" w="878840">
                <a:moveTo>
                  <a:pt x="878789" y="0"/>
                </a:moveTo>
                <a:lnTo>
                  <a:pt x="0" y="1507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5"/>
          <p:cNvSpPr/>
          <p:nvPr/>
        </p:nvSpPr>
        <p:spPr>
          <a:xfrm>
            <a:off x="6483303" y="2919046"/>
            <a:ext cx="57785" cy="41910"/>
          </a:xfrm>
          <a:custGeom>
            <a:rect b="b" l="l" r="r" t="t"/>
            <a:pathLst>
              <a:path extrusionOk="0" h="41910" w="57784">
                <a:moveTo>
                  <a:pt x="57548" y="41865"/>
                </a:moveTo>
                <a:lnTo>
                  <a:pt x="0" y="21031"/>
                </a:lnTo>
                <a:lnTo>
                  <a:pt x="57476" y="0"/>
                </a:lnTo>
                <a:lnTo>
                  <a:pt x="57548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5"/>
          <p:cNvSpPr/>
          <p:nvPr/>
        </p:nvSpPr>
        <p:spPr>
          <a:xfrm>
            <a:off x="6483303" y="2919046"/>
            <a:ext cx="57785" cy="41910"/>
          </a:xfrm>
          <a:custGeom>
            <a:rect b="b" l="l" r="r" t="t"/>
            <a:pathLst>
              <a:path extrusionOk="0" h="41910" w="57784">
                <a:moveTo>
                  <a:pt x="57476" y="0"/>
                </a:moveTo>
                <a:lnTo>
                  <a:pt x="0" y="21031"/>
                </a:lnTo>
                <a:lnTo>
                  <a:pt x="57548" y="41865"/>
                </a:lnTo>
                <a:lnTo>
                  <a:pt x="57476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5"/>
          <p:cNvSpPr txBox="1"/>
          <p:nvPr/>
        </p:nvSpPr>
        <p:spPr>
          <a:xfrm>
            <a:off x="7499883" y="2870141"/>
            <a:ext cx="763905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21018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 + 8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5"/>
          <p:cNvSpPr/>
          <p:nvPr/>
        </p:nvSpPr>
        <p:spPr>
          <a:xfrm>
            <a:off x="6540817" y="3275102"/>
            <a:ext cx="878840" cy="1905"/>
          </a:xfrm>
          <a:custGeom>
            <a:rect b="b" l="l" r="r" t="t"/>
            <a:pathLst>
              <a:path extrusionOk="0" h="1904" w="878840">
                <a:moveTo>
                  <a:pt x="878789" y="0"/>
                </a:moveTo>
                <a:lnTo>
                  <a:pt x="0" y="1507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5"/>
          <p:cNvSpPr/>
          <p:nvPr/>
        </p:nvSpPr>
        <p:spPr>
          <a:xfrm>
            <a:off x="6483303" y="3255677"/>
            <a:ext cx="57785" cy="41910"/>
          </a:xfrm>
          <a:custGeom>
            <a:rect b="b" l="l" r="r" t="t"/>
            <a:pathLst>
              <a:path extrusionOk="0" h="41910" w="57784">
                <a:moveTo>
                  <a:pt x="57548" y="41865"/>
                </a:moveTo>
                <a:lnTo>
                  <a:pt x="0" y="21031"/>
                </a:lnTo>
                <a:lnTo>
                  <a:pt x="57476" y="0"/>
                </a:lnTo>
                <a:lnTo>
                  <a:pt x="57548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5"/>
          <p:cNvSpPr/>
          <p:nvPr/>
        </p:nvSpPr>
        <p:spPr>
          <a:xfrm>
            <a:off x="6483303" y="3255677"/>
            <a:ext cx="57785" cy="41910"/>
          </a:xfrm>
          <a:custGeom>
            <a:rect b="b" l="l" r="r" t="t"/>
            <a:pathLst>
              <a:path extrusionOk="0" h="41910" w="57784">
                <a:moveTo>
                  <a:pt x="57476" y="0"/>
                </a:moveTo>
                <a:lnTo>
                  <a:pt x="0" y="21031"/>
                </a:lnTo>
                <a:lnTo>
                  <a:pt x="57548" y="41865"/>
                </a:lnTo>
                <a:lnTo>
                  <a:pt x="57476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5"/>
          <p:cNvSpPr/>
          <p:nvPr/>
        </p:nvSpPr>
        <p:spPr>
          <a:xfrm>
            <a:off x="7495120" y="3179621"/>
            <a:ext cx="773430" cy="347345"/>
          </a:xfrm>
          <a:custGeom>
            <a:rect b="b" l="l" r="r" t="t"/>
            <a:pathLst>
              <a:path extrusionOk="0" h="347345" w="773429">
                <a:moveTo>
                  <a:pt x="0" y="0"/>
                </a:moveTo>
                <a:lnTo>
                  <a:pt x="773385" y="0"/>
                </a:lnTo>
                <a:lnTo>
                  <a:pt x="773385" y="347098"/>
                </a:lnTo>
                <a:lnTo>
                  <a:pt x="0" y="347098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5"/>
          <p:cNvSpPr txBox="1"/>
          <p:nvPr/>
        </p:nvSpPr>
        <p:spPr>
          <a:xfrm>
            <a:off x="7499883" y="3243887"/>
            <a:ext cx="763905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6764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 + 16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5"/>
          <p:cNvSpPr txBox="1"/>
          <p:nvPr/>
        </p:nvSpPr>
        <p:spPr>
          <a:xfrm>
            <a:off x="8080039" y="4791918"/>
            <a:ext cx="163830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" name="Google Shape;114;p6"/>
          <p:cNvSpPr txBox="1"/>
          <p:nvPr/>
        </p:nvSpPr>
        <p:spPr>
          <a:xfrm>
            <a:off x="8092739" y="4772670"/>
            <a:ext cx="138430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6"/>
          <p:cNvSpPr txBox="1"/>
          <p:nvPr>
            <p:ph type="title"/>
          </p:nvPr>
        </p:nvSpPr>
        <p:spPr>
          <a:xfrm>
            <a:off x="343566" y="354946"/>
            <a:ext cx="626808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If We Can't Find a Usable Free Block</a:t>
            </a:r>
            <a:endParaRPr sz="3000"/>
          </a:p>
        </p:txBody>
      </p:sp>
      <p:sp>
        <p:nvSpPr>
          <p:cNvPr id="116" name="Google Shape;116;p6"/>
          <p:cNvSpPr txBox="1"/>
          <p:nvPr/>
        </p:nvSpPr>
        <p:spPr>
          <a:xfrm>
            <a:off x="453542" y="996874"/>
            <a:ext cx="4936490" cy="360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Assume an implicit list implementation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6"/>
          <p:cNvSpPr txBox="1"/>
          <p:nvPr/>
        </p:nvSpPr>
        <p:spPr>
          <a:xfrm>
            <a:off x="453542" y="1330249"/>
            <a:ext cx="4819650" cy="3627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Need to extend the heap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mem_sbrk()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0975" lvl="2" marL="1021714" marR="5080" rtl="0" algn="l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2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sbrk(num_bytes) allocates space and  returns pointer to start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0975" lvl="2" marL="1021714" marR="20320" rtl="0" algn="l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200"/>
              <a:buFont typeface="Aria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sbrk(0) returns a pointer to the end of  the current heap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11430" rtl="0" algn="l">
              <a:lnSpc>
                <a:spcPct val="119545"/>
              </a:lnSpc>
              <a:spcBef>
                <a:spcPts val="95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speed, extend the heap by a little  more than you need immediately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what you need out of the new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space, add the rest as a free block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47434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are some tradeoffs you can  make?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6"/>
          <p:cNvSpPr/>
          <p:nvPr/>
        </p:nvSpPr>
        <p:spPr>
          <a:xfrm>
            <a:off x="5530270" y="4478819"/>
            <a:ext cx="1990725" cy="332105"/>
          </a:xfrm>
          <a:custGeom>
            <a:rect b="b" l="l" r="r" t="t"/>
            <a:pathLst>
              <a:path extrusionOk="0" h="332104" w="1990725">
                <a:moveTo>
                  <a:pt x="0" y="0"/>
                </a:moveTo>
                <a:lnTo>
                  <a:pt x="1990499" y="0"/>
                </a:lnTo>
                <a:lnTo>
                  <a:pt x="19904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solidFill>
            <a:srgbClr val="E6E6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6"/>
          <p:cNvSpPr/>
          <p:nvPr/>
        </p:nvSpPr>
        <p:spPr>
          <a:xfrm>
            <a:off x="5530270" y="4478819"/>
            <a:ext cx="1990725" cy="332105"/>
          </a:xfrm>
          <a:custGeom>
            <a:rect b="b" l="l" r="r" t="t"/>
            <a:pathLst>
              <a:path extrusionOk="0" h="332104" w="1990725">
                <a:moveTo>
                  <a:pt x="0" y="0"/>
                </a:moveTo>
                <a:lnTo>
                  <a:pt x="1990499" y="0"/>
                </a:lnTo>
                <a:lnTo>
                  <a:pt x="1990499" y="331799"/>
                </a:lnTo>
                <a:lnTo>
                  <a:pt x="0" y="3317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6"/>
          <p:cNvSpPr txBox="1"/>
          <p:nvPr/>
        </p:nvSpPr>
        <p:spPr>
          <a:xfrm>
            <a:off x="5530270" y="4147070"/>
            <a:ext cx="1990725" cy="332105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33650">
            <a:noAutofit/>
          </a:bodyPr>
          <a:lstStyle/>
          <a:p>
            <a:pPr indent="0" lvl="0" marL="368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 code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6"/>
          <p:cNvSpPr txBox="1"/>
          <p:nvPr/>
        </p:nvSpPr>
        <p:spPr>
          <a:xfrm>
            <a:off x="5530270" y="3815307"/>
            <a:ext cx="1990725" cy="332105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33650">
            <a:noAutofit/>
          </a:bodyPr>
          <a:lstStyle/>
          <a:p>
            <a:pPr indent="0" lvl="0" marL="35115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initialized data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6"/>
          <p:cNvSpPr txBox="1"/>
          <p:nvPr/>
        </p:nvSpPr>
        <p:spPr>
          <a:xfrm>
            <a:off x="5530270" y="3483570"/>
            <a:ext cx="1990725" cy="332105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33650">
            <a:noAutofit/>
          </a:bodyPr>
          <a:lstStyle/>
          <a:p>
            <a:pPr indent="0" lvl="0" marL="238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uninitialized data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6"/>
          <p:cNvSpPr txBox="1"/>
          <p:nvPr/>
        </p:nvSpPr>
        <p:spPr>
          <a:xfrm>
            <a:off x="5530270" y="2654158"/>
            <a:ext cx="1990725" cy="829944"/>
          </a:xfrm>
          <a:prstGeom prst="rect">
            <a:avLst/>
          </a:prstGeom>
          <a:solidFill>
            <a:srgbClr val="FFFFCC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50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heap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6"/>
          <p:cNvSpPr/>
          <p:nvPr/>
        </p:nvSpPr>
        <p:spPr>
          <a:xfrm>
            <a:off x="5530270" y="1824702"/>
            <a:ext cx="1990725" cy="829944"/>
          </a:xfrm>
          <a:custGeom>
            <a:rect b="b" l="l" r="r" t="t"/>
            <a:pathLst>
              <a:path extrusionOk="0" h="829944" w="1990725">
                <a:moveTo>
                  <a:pt x="0" y="0"/>
                </a:moveTo>
                <a:lnTo>
                  <a:pt x="1990499" y="0"/>
                </a:lnTo>
                <a:lnTo>
                  <a:pt x="1990499" y="829499"/>
                </a:lnTo>
                <a:lnTo>
                  <a:pt x="0" y="829499"/>
                </a:lnTo>
                <a:lnTo>
                  <a:pt x="0" y="0"/>
                </a:lnTo>
                <a:close/>
              </a:path>
            </a:pathLst>
          </a:custGeom>
          <a:solidFill>
            <a:srgbClr val="E6E6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6"/>
          <p:cNvSpPr/>
          <p:nvPr/>
        </p:nvSpPr>
        <p:spPr>
          <a:xfrm>
            <a:off x="5530270" y="1824702"/>
            <a:ext cx="1990725" cy="829944"/>
          </a:xfrm>
          <a:custGeom>
            <a:rect b="b" l="l" r="r" t="t"/>
            <a:pathLst>
              <a:path extrusionOk="0" h="829944" w="1990725">
                <a:moveTo>
                  <a:pt x="0" y="0"/>
                </a:moveTo>
                <a:lnTo>
                  <a:pt x="1990499" y="0"/>
                </a:lnTo>
                <a:lnTo>
                  <a:pt x="1990499" y="829499"/>
                </a:lnTo>
                <a:lnTo>
                  <a:pt x="0" y="82949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6"/>
          <p:cNvSpPr txBox="1"/>
          <p:nvPr/>
        </p:nvSpPr>
        <p:spPr>
          <a:xfrm>
            <a:off x="5530270" y="1492938"/>
            <a:ext cx="1990725" cy="332105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33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stack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6"/>
          <p:cNvSpPr/>
          <p:nvPr/>
        </p:nvSpPr>
        <p:spPr>
          <a:xfrm>
            <a:off x="5944991" y="1824702"/>
            <a:ext cx="331470" cy="331470"/>
          </a:xfrm>
          <a:custGeom>
            <a:rect b="b" l="l" r="r" t="t"/>
            <a:pathLst>
              <a:path extrusionOk="0" h="331469" w="331470">
                <a:moveTo>
                  <a:pt x="248360" y="248360"/>
                </a:moveTo>
                <a:lnTo>
                  <a:pt x="82786" y="248360"/>
                </a:lnTo>
                <a:lnTo>
                  <a:pt x="82786" y="0"/>
                </a:lnTo>
                <a:lnTo>
                  <a:pt x="248360" y="0"/>
                </a:lnTo>
                <a:lnTo>
                  <a:pt x="248360" y="248360"/>
                </a:lnTo>
                <a:close/>
              </a:path>
              <a:path extrusionOk="0" h="331469" w="331470">
                <a:moveTo>
                  <a:pt x="165573" y="331473"/>
                </a:moveTo>
                <a:lnTo>
                  <a:pt x="0" y="248360"/>
                </a:lnTo>
                <a:lnTo>
                  <a:pt x="331473" y="248360"/>
                </a:lnTo>
                <a:lnTo>
                  <a:pt x="165573" y="331473"/>
                </a:lnTo>
                <a:close/>
              </a:path>
            </a:pathLst>
          </a:custGeom>
          <a:solidFill>
            <a:srgbClr val="E6E6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6"/>
          <p:cNvSpPr/>
          <p:nvPr/>
        </p:nvSpPr>
        <p:spPr>
          <a:xfrm>
            <a:off x="5944991" y="1824702"/>
            <a:ext cx="331470" cy="331470"/>
          </a:xfrm>
          <a:custGeom>
            <a:rect b="b" l="l" r="r" t="t"/>
            <a:pathLst>
              <a:path extrusionOk="0" h="331469" w="331470">
                <a:moveTo>
                  <a:pt x="82786" y="0"/>
                </a:moveTo>
                <a:lnTo>
                  <a:pt x="82786" y="248360"/>
                </a:lnTo>
                <a:lnTo>
                  <a:pt x="0" y="248360"/>
                </a:lnTo>
                <a:lnTo>
                  <a:pt x="165573" y="331473"/>
                </a:lnTo>
                <a:lnTo>
                  <a:pt x="331473" y="248360"/>
                </a:lnTo>
                <a:lnTo>
                  <a:pt x="248360" y="248360"/>
                </a:lnTo>
                <a:lnTo>
                  <a:pt x="248360" y="0"/>
                </a:lnTo>
                <a:lnTo>
                  <a:pt x="82786" y="0"/>
                </a:lnTo>
              </a:path>
            </a:pathLst>
          </a:custGeom>
          <a:noFill/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6"/>
          <p:cNvSpPr/>
          <p:nvPr/>
        </p:nvSpPr>
        <p:spPr>
          <a:xfrm>
            <a:off x="6774432" y="2322349"/>
            <a:ext cx="331470" cy="331470"/>
          </a:xfrm>
          <a:custGeom>
            <a:rect b="b" l="l" r="r" t="t"/>
            <a:pathLst>
              <a:path extrusionOk="0" h="331469" w="331470">
                <a:moveTo>
                  <a:pt x="331473" y="82786"/>
                </a:moveTo>
                <a:lnTo>
                  <a:pt x="0" y="82786"/>
                </a:lnTo>
                <a:lnTo>
                  <a:pt x="165573" y="0"/>
                </a:lnTo>
                <a:lnTo>
                  <a:pt x="331473" y="82786"/>
                </a:lnTo>
                <a:close/>
              </a:path>
              <a:path extrusionOk="0" h="331469" w="331470">
                <a:moveTo>
                  <a:pt x="248360" y="331473"/>
                </a:moveTo>
                <a:lnTo>
                  <a:pt x="82786" y="331473"/>
                </a:lnTo>
                <a:lnTo>
                  <a:pt x="82786" y="82786"/>
                </a:lnTo>
                <a:lnTo>
                  <a:pt x="248360" y="82786"/>
                </a:lnTo>
                <a:lnTo>
                  <a:pt x="248360" y="331473"/>
                </a:lnTo>
                <a:close/>
              </a:path>
            </a:pathLst>
          </a:custGeom>
          <a:solidFill>
            <a:srgbClr val="E6E6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6"/>
          <p:cNvSpPr/>
          <p:nvPr/>
        </p:nvSpPr>
        <p:spPr>
          <a:xfrm>
            <a:off x="6774432" y="2322349"/>
            <a:ext cx="331470" cy="331470"/>
          </a:xfrm>
          <a:custGeom>
            <a:rect b="b" l="l" r="r" t="t"/>
            <a:pathLst>
              <a:path extrusionOk="0" h="331469" w="331470">
                <a:moveTo>
                  <a:pt x="82786" y="331473"/>
                </a:moveTo>
                <a:lnTo>
                  <a:pt x="82786" y="82786"/>
                </a:lnTo>
                <a:lnTo>
                  <a:pt x="0" y="82786"/>
                </a:lnTo>
                <a:lnTo>
                  <a:pt x="165573" y="0"/>
                </a:lnTo>
                <a:lnTo>
                  <a:pt x="331473" y="82786"/>
                </a:lnTo>
                <a:lnTo>
                  <a:pt x="248360" y="82786"/>
                </a:lnTo>
                <a:lnTo>
                  <a:pt x="248360" y="331473"/>
                </a:lnTo>
                <a:lnTo>
                  <a:pt x="82786" y="331473"/>
                </a:lnTo>
              </a:path>
            </a:pathLst>
          </a:custGeom>
          <a:noFill/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6"/>
          <p:cNvSpPr/>
          <p:nvPr/>
        </p:nvSpPr>
        <p:spPr>
          <a:xfrm>
            <a:off x="7592329" y="2654114"/>
            <a:ext cx="426720" cy="0"/>
          </a:xfrm>
          <a:custGeom>
            <a:rect b="b" l="l" r="r" t="t"/>
            <a:pathLst>
              <a:path extrusionOk="0" h="120000" w="426720">
                <a:moveTo>
                  <a:pt x="426262" y="0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6"/>
          <p:cNvSpPr/>
          <p:nvPr/>
        </p:nvSpPr>
        <p:spPr>
          <a:xfrm>
            <a:off x="7534817" y="2633181"/>
            <a:ext cx="57785" cy="41910"/>
          </a:xfrm>
          <a:custGeom>
            <a:rect b="b" l="l" r="r" t="t"/>
            <a:pathLst>
              <a:path extrusionOk="0" h="41910" w="57784">
                <a:moveTo>
                  <a:pt x="57512" y="41865"/>
                </a:moveTo>
                <a:lnTo>
                  <a:pt x="0" y="20932"/>
                </a:lnTo>
                <a:lnTo>
                  <a:pt x="57512" y="0"/>
                </a:lnTo>
                <a:lnTo>
                  <a:pt x="57512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6"/>
          <p:cNvSpPr/>
          <p:nvPr/>
        </p:nvSpPr>
        <p:spPr>
          <a:xfrm>
            <a:off x="7534817" y="2633181"/>
            <a:ext cx="57785" cy="41910"/>
          </a:xfrm>
          <a:custGeom>
            <a:rect b="b" l="l" r="r" t="t"/>
            <a:pathLst>
              <a:path extrusionOk="0" h="41910" w="57784">
                <a:moveTo>
                  <a:pt x="57512" y="0"/>
                </a:moveTo>
                <a:lnTo>
                  <a:pt x="0" y="20932"/>
                </a:lnTo>
                <a:lnTo>
                  <a:pt x="57512" y="41865"/>
                </a:lnTo>
                <a:lnTo>
                  <a:pt x="57512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6"/>
          <p:cNvSpPr txBox="1"/>
          <p:nvPr/>
        </p:nvSpPr>
        <p:spPr>
          <a:xfrm>
            <a:off x="8033435" y="2531628"/>
            <a:ext cx="996315" cy="5168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875">
            <a:noAutofit/>
          </a:bodyPr>
          <a:lstStyle/>
          <a:p>
            <a:pPr indent="0" lvl="0" marL="12700" marR="5080" rtl="0" algn="l">
              <a:lnSpc>
                <a:spcPct val="101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current brk  pointer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6"/>
          <p:cNvSpPr txBox="1"/>
          <p:nvPr/>
        </p:nvSpPr>
        <p:spPr>
          <a:xfrm>
            <a:off x="7584427" y="4664005"/>
            <a:ext cx="110489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" name="Google Shape;141;p7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2" name="Google Shape;142;p7"/>
          <p:cNvSpPr txBox="1"/>
          <p:nvPr>
            <p:ph type="title"/>
          </p:nvPr>
        </p:nvSpPr>
        <p:spPr>
          <a:xfrm>
            <a:off x="343566" y="354946"/>
            <a:ext cx="481457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Tracking Blocks: Explicit List</a:t>
            </a:r>
            <a:endParaRPr sz="3000"/>
          </a:p>
        </p:txBody>
      </p:sp>
      <p:sp>
        <p:nvSpPr>
          <p:cNvPr id="143" name="Google Shape;143;p7"/>
          <p:cNvSpPr txBox="1"/>
          <p:nvPr/>
        </p:nvSpPr>
        <p:spPr>
          <a:xfrm>
            <a:off x="497972" y="996886"/>
            <a:ext cx="8203565" cy="11880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316865" lvl="0" marL="32956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 Black"/>
              <a:buChar char="▪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Maintain a list of </a:t>
            </a:r>
            <a:r>
              <a:rPr b="0" i="1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free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blocks instead of </a:t>
            </a:r>
            <a:r>
              <a:rPr b="0" i="1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blocks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2729" lvl="1" marL="6407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800"/>
              <a:buFont typeface="Arial Black"/>
              <a:buChar char="▪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means we need to store forward/backward pointers, not just sizes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2729" lvl="1" marL="64071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B80047"/>
              </a:buClr>
              <a:buSzPts val="1800"/>
              <a:buFont typeface="Arial Black"/>
              <a:buChar char="▪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only track free blocks, so we can store the pointers in the payload area!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2729" lvl="1" marL="640715" marR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B80047"/>
              </a:buClr>
              <a:buSzPts val="1800"/>
              <a:buFont typeface="Arial Black"/>
              <a:buChar char="▪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need to store size at end of block too, for coalescing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7"/>
          <p:cNvSpPr txBox="1"/>
          <p:nvPr/>
        </p:nvSpPr>
        <p:spPr>
          <a:xfrm>
            <a:off x="1367708" y="2422665"/>
            <a:ext cx="1369060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allocated block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7"/>
          <p:cNvSpPr txBox="1"/>
          <p:nvPr/>
        </p:nvSpPr>
        <p:spPr>
          <a:xfrm>
            <a:off x="4612219" y="2374879"/>
            <a:ext cx="904875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free block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6" name="Google Shape;146;p7"/>
          <p:cNvGraphicFramePr/>
          <p:nvPr/>
        </p:nvGraphicFramePr>
        <p:xfrm>
          <a:off x="1073245" y="269081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576075"/>
                <a:gridCol w="248925"/>
              </a:tblGrid>
              <a:tr h="3317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size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51435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  <a:tr h="157587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92403" lvl="0" marL="550545" marR="351155" rtl="0" algn="l">
                        <a:lnSpc>
                          <a:spcPct val="1016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payload and  padding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  <a:tc hMerge="1"/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size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51435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7" name="Google Shape;147;p7"/>
          <p:cNvGraphicFramePr/>
          <p:nvPr/>
        </p:nvGraphicFramePr>
        <p:xfrm>
          <a:off x="4161892" y="269081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576075"/>
                <a:gridCol w="248925"/>
              </a:tblGrid>
              <a:tr h="3317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size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51435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  <a:tr h="33177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next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 hMerge="1"/>
              </a:tr>
              <a:tr h="33177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prev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 hMerge="1"/>
              </a:tr>
              <a:tr h="91230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t/>
                      </a:r>
                      <a:endParaRPr sz="2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5791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unused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31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size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51435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3" name="Google Shape;153;p8"/>
          <p:cNvSpPr txBox="1"/>
          <p:nvPr>
            <p:ph type="title"/>
          </p:nvPr>
        </p:nvSpPr>
        <p:spPr>
          <a:xfrm>
            <a:off x="343566" y="354946"/>
            <a:ext cx="272669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Splitting a Block</a:t>
            </a:r>
            <a:endParaRPr sz="3000"/>
          </a:p>
        </p:txBody>
      </p:sp>
      <p:sp>
        <p:nvSpPr>
          <p:cNvPr id="154" name="Google Shape;154;p8"/>
          <p:cNvSpPr txBox="1"/>
          <p:nvPr/>
        </p:nvSpPr>
        <p:spPr>
          <a:xfrm>
            <a:off x="453547" y="996886"/>
            <a:ext cx="4339590" cy="29133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750">
            <a:noAutofit/>
          </a:bodyPr>
          <a:lstStyle/>
          <a:p>
            <a:pPr indent="-196215" lvl="0" marL="208915" marR="12446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the block we find is larger than  we need, split it and leave the  remainder for a future allocation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0" rtl="0" algn="l">
              <a:lnSpc>
                <a:spcPct val="11475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explicit lists: correct previous and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6026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next pointers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812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Segregated lists: same as  explicit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215" lvl="0" marL="208915" marR="831214" rtl="0" algn="l">
              <a:lnSpc>
                <a:spcPct val="119090"/>
              </a:lnSpc>
              <a:spcBef>
                <a:spcPts val="95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would we </a:t>
            </a: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split a  block?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8"/>
          <p:cNvSpPr/>
          <p:nvPr/>
        </p:nvSpPr>
        <p:spPr>
          <a:xfrm>
            <a:off x="6552576" y="2819997"/>
            <a:ext cx="426720" cy="0"/>
          </a:xfrm>
          <a:custGeom>
            <a:rect b="b" l="l" r="r" t="t"/>
            <a:pathLst>
              <a:path extrusionOk="0" h="120000" w="426720">
                <a:moveTo>
                  <a:pt x="0" y="0"/>
                </a:moveTo>
                <a:lnTo>
                  <a:pt x="426262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8"/>
          <p:cNvSpPr/>
          <p:nvPr/>
        </p:nvSpPr>
        <p:spPr>
          <a:xfrm>
            <a:off x="6978839" y="2799064"/>
            <a:ext cx="57785" cy="41910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8"/>
          <p:cNvSpPr/>
          <p:nvPr/>
        </p:nvSpPr>
        <p:spPr>
          <a:xfrm>
            <a:off x="6978839" y="2799064"/>
            <a:ext cx="57785" cy="41910"/>
          </a:xfrm>
          <a:custGeom>
            <a:rect b="b" l="l" r="r" t="t"/>
            <a:pathLst>
              <a:path extrusionOk="0" h="41910" w="57784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8" name="Google Shape;158;p8"/>
          <p:cNvGraphicFramePr/>
          <p:nvPr/>
        </p:nvGraphicFramePr>
        <p:xfrm>
          <a:off x="7124007" y="121959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83175"/>
                <a:gridCol w="1161425"/>
                <a:gridCol w="166375"/>
                <a:gridCol w="83175"/>
              </a:tblGrid>
              <a:tr h="347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6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</a:tr>
              <a:tr h="482200">
                <a:tc gridSpan="4">
                  <a:txBody>
                    <a:bodyPr/>
                    <a:lstStyle/>
                    <a:p>
                      <a:pPr indent="0" lvl="0" marL="39052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payload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092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  <a:tc hMerge="1"/>
                <a:tc hMerge="1"/>
              </a:tr>
              <a:tr h="3472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6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  <a:tc hMerge="1"/>
              </a:tr>
              <a:tr h="347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n-m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6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next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prev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E6E6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63280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  <a:tr h="347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n-m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6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  <p:sp>
        <p:nvSpPr>
          <p:cNvPr id="159" name="Google Shape;159;p8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160" name="Google Shape;160;p8"/>
          <p:cNvGraphicFramePr/>
          <p:nvPr/>
        </p:nvGraphicFramePr>
        <p:xfrm>
          <a:off x="4967463" y="121959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83175"/>
                <a:gridCol w="1161425"/>
                <a:gridCol w="166375"/>
                <a:gridCol w="83175"/>
              </a:tblGrid>
              <a:tr h="347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6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next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prev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E6E6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180932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  <a:tr h="347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76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1275" marB="0" marR="0" marL="0">
                    <a:lnL cap="flat" cmpd="sng" w="12700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465A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9"/>
          <p:cNvSpPr txBox="1"/>
          <p:nvPr/>
        </p:nvSpPr>
        <p:spPr>
          <a:xfrm>
            <a:off x="7959835" y="0"/>
            <a:ext cx="1021715" cy="19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6" name="Google Shape;166;p9"/>
          <p:cNvSpPr txBox="1"/>
          <p:nvPr>
            <p:ph type="title"/>
          </p:nvPr>
        </p:nvSpPr>
        <p:spPr>
          <a:xfrm>
            <a:off x="343566" y="354946"/>
            <a:ext cx="339090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/>
              <a:t>Coalescing Memory</a:t>
            </a:r>
            <a:endParaRPr sz="3000"/>
          </a:p>
        </p:txBody>
      </p:sp>
      <p:sp>
        <p:nvSpPr>
          <p:cNvPr id="167" name="Google Shape;167;p9"/>
          <p:cNvSpPr txBox="1"/>
          <p:nvPr/>
        </p:nvSpPr>
        <p:spPr>
          <a:xfrm>
            <a:off x="453547" y="996886"/>
            <a:ext cx="8065770" cy="9696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5" lvl="0" marL="208915" marR="0" rtl="0" algn="l">
              <a:lnSpc>
                <a:spcPct val="119772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Combine adjacent blocks if both are free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945" lvl="1" marL="602615" marR="5080" rtl="0" algn="l">
              <a:lnSpc>
                <a:spcPct val="120000"/>
              </a:lnSpc>
              <a:spcBef>
                <a:spcPts val="75"/>
              </a:spcBef>
              <a:spcAft>
                <a:spcPts val="0"/>
              </a:spcAft>
              <a:buClr>
                <a:srgbClr val="B80047"/>
              </a:buClr>
              <a:buSzPts val="1300"/>
              <a:buFont typeface="Arial"/>
              <a:buChar char="■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explicit lists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look forward and backward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the heap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using block  sizes,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next/prev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68" name="Google Shape;168;p9"/>
          <p:cNvGraphicFramePr/>
          <p:nvPr/>
        </p:nvGraphicFramePr>
        <p:xfrm>
          <a:off x="1654117" y="38934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243975"/>
              </a:tblGrid>
              <a:tr h="319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Allocated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</a:tr>
              <a:tr h="31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Allocated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16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169" name="Google Shape;169;p9"/>
          <p:cNvSpPr txBox="1"/>
          <p:nvPr/>
        </p:nvSpPr>
        <p:spPr>
          <a:xfrm>
            <a:off x="312331" y="3254311"/>
            <a:ext cx="1820545" cy="1390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-196214" lvl="0" marL="34988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400"/>
              <a:buFont typeface="Arial"/>
              <a:buChar char="■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Four cases: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475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block to	</a:t>
            </a:r>
            <a:r>
              <a:rPr b="0" i="0" lang="en-US" sz="16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	</a:t>
            </a:r>
            <a:endParaRPr b="0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freed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0" name="Google Shape;170;p9"/>
          <p:cNvGraphicFramePr/>
          <p:nvPr/>
        </p:nvGraphicFramePr>
        <p:xfrm>
          <a:off x="3147108" y="38934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243975"/>
              </a:tblGrid>
              <a:tr h="319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Allocated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</a:tr>
              <a:tr h="31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Free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16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71" name="Google Shape;171;p9"/>
          <p:cNvGraphicFramePr/>
          <p:nvPr/>
        </p:nvGraphicFramePr>
        <p:xfrm>
          <a:off x="4640099" y="38934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243975"/>
              </a:tblGrid>
              <a:tr h="319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Free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</a:tr>
              <a:tr h="31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Allocated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16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2" name="Google Shape;172;p9"/>
          <p:cNvGraphicFramePr/>
          <p:nvPr/>
        </p:nvGraphicFramePr>
        <p:xfrm>
          <a:off x="6133092" y="38934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{356AD3F9-9B74-42CD-ABB3-FC92DE2AB6C5}</a:tableStyleId>
              </a:tblPr>
              <a:tblGrid>
                <a:gridCol w="1243975"/>
              </a:tblGrid>
              <a:tr h="319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Free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CC"/>
                    </a:solidFill>
                  </a:tcPr>
                </a:tc>
              </a:tr>
              <a:tr h="31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Free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16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73" name="Google Shape;173;p9"/>
          <p:cNvSpPr/>
          <p:nvPr/>
        </p:nvSpPr>
        <p:spPr>
          <a:xfrm>
            <a:off x="1587425" y="4362536"/>
            <a:ext cx="57785" cy="41910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0" y="0"/>
                </a:lnTo>
                <a:lnTo>
                  <a:pt x="57512" y="20932"/>
                </a:lnTo>
                <a:lnTo>
                  <a:pt x="0" y="41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9"/>
          <p:cNvSpPr/>
          <p:nvPr/>
        </p:nvSpPr>
        <p:spPr>
          <a:xfrm>
            <a:off x="1587425" y="4362536"/>
            <a:ext cx="57785" cy="41910"/>
          </a:xfrm>
          <a:custGeom>
            <a:rect b="b" l="l" r="r" t="t"/>
            <a:pathLst>
              <a:path extrusionOk="0" h="41910" w="57785">
                <a:moveTo>
                  <a:pt x="0" y="41865"/>
                </a:moveTo>
                <a:lnTo>
                  <a:pt x="57512" y="20932"/>
                </a:lnTo>
                <a:lnTo>
                  <a:pt x="0" y="0"/>
                </a:lnTo>
                <a:lnTo>
                  <a:pt x="0" y="41865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9"/>
          <p:cNvSpPr txBox="1"/>
          <p:nvPr>
            <p:ph idx="12" type="sldNum"/>
          </p:nvPr>
        </p:nvSpPr>
        <p:spPr>
          <a:xfrm>
            <a:off x="8080039" y="4791918"/>
            <a:ext cx="276859" cy="25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rtl="0" algn="l">
              <a:lnSpc>
                <a:spcPct val="116875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