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2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321" r:id="rId10"/>
    <p:sldId id="264" r:id="rId11"/>
    <p:sldId id="314" r:id="rId12"/>
    <p:sldId id="324" r:id="rId13"/>
    <p:sldId id="266" r:id="rId14"/>
    <p:sldId id="312" r:id="rId15"/>
    <p:sldId id="313" r:id="rId16"/>
    <p:sldId id="315" r:id="rId17"/>
    <p:sldId id="276" r:id="rId18"/>
    <p:sldId id="277" r:id="rId19"/>
    <p:sldId id="278" r:id="rId20"/>
    <p:sldId id="279" r:id="rId21"/>
    <p:sldId id="316" r:id="rId22"/>
    <p:sldId id="317" r:id="rId23"/>
    <p:sldId id="322" r:id="rId24"/>
    <p:sldId id="323" r:id="rId25"/>
    <p:sldId id="320" r:id="rId26"/>
    <p:sldId id="318" r:id="rId2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5"/>
    <p:restoredTop sz="94757"/>
  </p:normalViewPr>
  <p:slideViewPr>
    <p:cSldViewPr snapToGrid="0" snapToObjects="1">
      <p:cViewPr varScale="1">
        <p:scale>
          <a:sx n="143" d="100"/>
          <a:sy n="143" d="100"/>
        </p:scale>
        <p:origin x="760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610583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48159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14493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50591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722800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92397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Shape 4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0" name="Shape 4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25121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Shape 4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4" name="Shape 4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412964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Shape 4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8" name="Shape 4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127839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Shape 4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2" name="Shape 4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098854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64309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19913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39361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6968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04721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6209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34026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5744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685800" y="1281008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119062" marR="0" lvl="0" indent="-119062" algn="l" rtl="0">
              <a:spcBef>
                <a:spcPts val="0"/>
              </a:spcBef>
              <a:spcAft>
                <a:spcPts val="0"/>
              </a:spcAft>
              <a:defRPr/>
            </a:lvl1pPr>
            <a:lvl2pPr marL="119062" marR="0" lvl="1" indent="-119062" algn="l" rtl="0">
              <a:spcBef>
                <a:spcPts val="0"/>
              </a:spcBef>
              <a:spcAft>
                <a:spcPts val="0"/>
              </a:spcAft>
              <a:defRPr/>
            </a:lvl2pPr>
            <a:lvl3pPr marL="119062" marR="0" lvl="2" indent="-119062" algn="l" rtl="0">
              <a:spcBef>
                <a:spcPts val="0"/>
              </a:spcBef>
              <a:spcAft>
                <a:spcPts val="0"/>
              </a:spcAft>
              <a:defRPr/>
            </a:lvl3pPr>
            <a:lvl4pPr marL="119062" marR="0" lvl="3" indent="-119062" algn="l" rtl="0">
              <a:spcBef>
                <a:spcPts val="0"/>
              </a:spcBef>
              <a:spcAft>
                <a:spcPts val="0"/>
              </a:spcAft>
              <a:defRPr/>
            </a:lvl4pPr>
            <a:lvl5pPr marL="119062" marR="0" lvl="4" indent="-119062" algn="l" rtl="0">
              <a:spcBef>
                <a:spcPts val="0"/>
              </a:spcBef>
              <a:spcAft>
                <a:spcPts val="0"/>
              </a:spcAft>
              <a:defRPr/>
            </a:lvl5pPr>
            <a:lvl6pPr marL="576262" marR="0" lvl="5" indent="-4762" algn="l" rtl="0">
              <a:spcBef>
                <a:spcPts val="0"/>
              </a:spcBef>
              <a:spcAft>
                <a:spcPts val="0"/>
              </a:spcAft>
              <a:defRPr/>
            </a:lvl6pPr>
            <a:lvl7pPr marL="1033462" marR="0" lvl="6" indent="-4762" algn="l" rtl="0">
              <a:spcBef>
                <a:spcPts val="0"/>
              </a:spcBef>
              <a:spcAft>
                <a:spcPts val="0"/>
              </a:spcAft>
              <a:defRPr/>
            </a:lvl7pPr>
            <a:lvl8pPr marL="1490662" marR="0" lvl="7" indent="-4762" algn="l" rtl="0">
              <a:spcBef>
                <a:spcPts val="0"/>
              </a:spcBef>
              <a:spcAft>
                <a:spcPts val="0"/>
              </a:spcAft>
              <a:defRPr/>
            </a:lvl8pPr>
            <a:lvl9pPr marL="1947862" marR="0" lvl="8" indent="-4762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685800" y="2914650"/>
            <a:ext cx="7677600" cy="1314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Font typeface="Calibri"/>
              <a:buNone/>
              <a:defRPr/>
            </a:lvl1pPr>
            <a:lvl2pPr marL="457200" marR="0" lvl="1" indent="0" algn="ctr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Font typeface="Calibri"/>
              <a:buNone/>
              <a:defRPr/>
            </a:lvl2pPr>
            <a:lvl3pPr marL="914400" marR="0" lvl="2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lvl3pPr>
            <a:lvl4pPr marL="1371600" marR="0" lvl="3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lvl4pPr>
            <a:lvl5pPr marL="1828800" marR="0" lvl="4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lvl5pPr>
            <a:lvl6pPr marL="2286000" marR="0" lvl="5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6pPr>
            <a:lvl7pPr marL="2743200" marR="0" lvl="6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7pPr>
            <a:lvl8pPr marL="3200400" marR="0" lvl="7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8pPr>
            <a:lvl9pPr marL="3657600" marR="0" lvl="8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374089" y="278386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 rot="5400000">
            <a:off x="2480449" y="-1062093"/>
            <a:ext cx="3729000" cy="7896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 rot="5400000">
            <a:off x="5761350" y="1367999"/>
            <a:ext cx="4579199" cy="21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 rot="5400000">
            <a:off x="1311713" y="-743249"/>
            <a:ext cx="4579199" cy="6408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396875" y="171450"/>
            <a:ext cx="87470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638175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662487" y="1021556"/>
            <a:ext cx="3871799" cy="1807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62487" y="2943225"/>
            <a:ext cx="3871799" cy="1807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396875" y="171450"/>
            <a:ext cx="87470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638175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2"/>
          </p:nvPr>
        </p:nvSpPr>
        <p:spPr>
          <a:xfrm>
            <a:off x="4662487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_1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7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SzPct val="100000"/>
              <a:defRPr sz="4800"/>
            </a:lvl1pPr>
            <a:lvl2pPr lvl="1" algn="ctr" rtl="0">
              <a:spcBef>
                <a:spcPts val="0"/>
              </a:spcBef>
              <a:buSzPct val="100000"/>
              <a:defRPr sz="4800"/>
            </a:lvl2pPr>
            <a:lvl3pPr lvl="2" algn="ctr" rtl="0">
              <a:spcBef>
                <a:spcPts val="0"/>
              </a:spcBef>
              <a:buSzPct val="100000"/>
              <a:defRPr sz="4800"/>
            </a:lvl3pPr>
            <a:lvl4pPr lvl="3" algn="ctr" rtl="0">
              <a:spcBef>
                <a:spcPts val="0"/>
              </a:spcBef>
              <a:buSzPct val="100000"/>
              <a:defRPr sz="4800"/>
            </a:lvl4pPr>
            <a:lvl5pPr lvl="4" algn="ctr" rtl="0">
              <a:spcBef>
                <a:spcPts val="0"/>
              </a:spcBef>
              <a:buSzPct val="100000"/>
              <a:defRPr sz="4800"/>
            </a:lvl5pPr>
            <a:lvl6pPr lvl="5" algn="ctr" rtl="0">
              <a:spcBef>
                <a:spcPts val="0"/>
              </a:spcBef>
              <a:buSzPct val="100000"/>
              <a:defRPr sz="4800"/>
            </a:lvl6pPr>
            <a:lvl7pPr lvl="6" algn="ctr" rtl="0">
              <a:spcBef>
                <a:spcPts val="0"/>
              </a:spcBef>
              <a:buSzPct val="100000"/>
              <a:defRPr sz="4800"/>
            </a:lvl7pPr>
            <a:lvl8pPr lvl="7" algn="ctr" rtl="0">
              <a:spcBef>
                <a:spcPts val="0"/>
              </a:spcBef>
              <a:buSzPct val="100000"/>
              <a:defRPr sz="4800"/>
            </a:lvl8pPr>
            <a:lvl9pPr lvl="8" algn="ctr" rtl="0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Font typeface="Arial"/>
              <a:defRPr sz="2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buFont typeface="Arial"/>
              <a:defRPr/>
            </a:lvl2pPr>
            <a:lvl3pPr lvl="2" rtl="0">
              <a:spcBef>
                <a:spcPts val="0"/>
              </a:spcBef>
              <a:buFont typeface="Arial"/>
              <a:defRPr/>
            </a:lvl3pPr>
            <a:lvl4pPr lvl="3" rtl="0">
              <a:spcBef>
                <a:spcPts val="0"/>
              </a:spcBef>
              <a:buFont typeface="Arial"/>
              <a:defRPr/>
            </a:lvl4pPr>
            <a:lvl5pPr lvl="4" rtl="0">
              <a:spcBef>
                <a:spcPts val="0"/>
              </a:spcBef>
              <a:buFont typeface="Arial"/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722312" y="3305175"/>
            <a:ext cx="7772400" cy="10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722312" y="2180034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74089" y="278386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638175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662487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457200" y="1151334"/>
            <a:ext cx="4040099" cy="479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099" cy="296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3"/>
          </p:nvPr>
        </p:nvSpPr>
        <p:spPr>
          <a:xfrm>
            <a:off x="4645025" y="1151334"/>
            <a:ext cx="4041900" cy="479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4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357762" y="333802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04787"/>
            <a:ext cx="3008399" cy="87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3575050" y="204787"/>
            <a:ext cx="5111699" cy="4389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57200" y="1076325"/>
            <a:ext cx="3008399" cy="3518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399" cy="42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399" cy="3086099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399" cy="603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74089" y="278386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119062" marR="0" lvl="0" indent="-119062" algn="l" rtl="0">
              <a:spcBef>
                <a:spcPts val="0"/>
              </a:spcBef>
              <a:spcAft>
                <a:spcPts val="0"/>
              </a:spcAft>
              <a:buSzPct val="100000"/>
              <a:defRPr sz="3000"/>
            </a:lvl1pPr>
            <a:lvl2pPr marL="119062" marR="0" lvl="1" indent="-119062" algn="l" rtl="0">
              <a:spcBef>
                <a:spcPts val="0"/>
              </a:spcBef>
              <a:spcAft>
                <a:spcPts val="0"/>
              </a:spcAft>
              <a:defRPr/>
            </a:lvl2pPr>
            <a:lvl3pPr marL="119062" marR="0" lvl="2" indent="-119062" algn="l" rtl="0">
              <a:spcBef>
                <a:spcPts val="0"/>
              </a:spcBef>
              <a:spcAft>
                <a:spcPts val="0"/>
              </a:spcAft>
              <a:defRPr/>
            </a:lvl3pPr>
            <a:lvl4pPr marL="119062" marR="0" lvl="3" indent="-119062" algn="l" rtl="0">
              <a:spcBef>
                <a:spcPts val="0"/>
              </a:spcBef>
              <a:spcAft>
                <a:spcPts val="0"/>
              </a:spcAft>
              <a:defRPr/>
            </a:lvl4pPr>
            <a:lvl5pPr marL="119062" marR="0" lvl="4" indent="-119062" algn="l" rtl="0">
              <a:spcBef>
                <a:spcPts val="0"/>
              </a:spcBef>
              <a:spcAft>
                <a:spcPts val="0"/>
              </a:spcAft>
              <a:defRPr/>
            </a:lvl5pPr>
            <a:lvl6pPr marL="576262" marR="0" lvl="5" indent="-4762" algn="l" rtl="0">
              <a:spcBef>
                <a:spcPts val="0"/>
              </a:spcBef>
              <a:spcAft>
                <a:spcPts val="0"/>
              </a:spcAft>
              <a:defRPr/>
            </a:lvl6pPr>
            <a:lvl7pPr marL="1033462" marR="0" lvl="6" indent="-4762" algn="l" rtl="0">
              <a:spcBef>
                <a:spcPts val="0"/>
              </a:spcBef>
              <a:spcAft>
                <a:spcPts val="0"/>
              </a:spcAft>
              <a:defRPr/>
            </a:lvl7pPr>
            <a:lvl8pPr marL="1490662" marR="0" lvl="7" indent="-4762" algn="l" rtl="0">
              <a:spcBef>
                <a:spcPts val="0"/>
              </a:spcBef>
              <a:spcAft>
                <a:spcPts val="0"/>
              </a:spcAft>
              <a:defRPr/>
            </a:lvl8pPr>
            <a:lvl9pPr marL="1947862" marR="0" lvl="8" indent="-4762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  <a:defRPr sz="2400"/>
            </a:lvl1pPr>
            <a:lvl2pPr marL="742950" marR="0" lvl="1" indent="-1460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  <a:defRPr sz="2400"/>
            </a:lvl2pPr>
            <a:lvl3pPr marL="1143000" marR="0" lvl="2" indent="-1270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▪"/>
              <a:defRPr sz="2400"/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–"/>
              <a:defRPr sz="2400"/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»"/>
              <a:defRPr sz="2400"/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9pPr>
          </a:lstStyle>
          <a:p>
            <a:endParaRPr/>
          </a:p>
        </p:txBody>
      </p:sp>
      <p:sp>
        <p:nvSpPr>
          <p:cNvPr id="8" name="Shape 8"/>
          <p:cNvSpPr/>
          <p:nvPr/>
        </p:nvSpPr>
        <p:spPr>
          <a:xfrm>
            <a:off x="0" y="0"/>
            <a:ext cx="9144000" cy="171599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" name="Shape 9"/>
          <p:cNvSpPr txBox="1"/>
          <p:nvPr/>
        </p:nvSpPr>
        <p:spPr>
          <a:xfrm>
            <a:off x="7897813" y="-20241"/>
            <a:ext cx="1309799" cy="2084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</a:p>
        </p:txBody>
      </p:sp>
      <p:sp>
        <p:nvSpPr>
          <p:cNvPr id="10" name="Shape 10"/>
          <p:cNvSpPr/>
          <p:nvPr/>
        </p:nvSpPr>
        <p:spPr>
          <a:xfrm>
            <a:off x="8830842" y="4958834"/>
            <a:ext cx="313200" cy="18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213/activities/rec5.tar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213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21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ctrTitle"/>
          </p:nvPr>
        </p:nvSpPr>
        <p:spPr>
          <a:xfrm>
            <a:off x="685800" y="1281008"/>
            <a:ext cx="7772400" cy="1102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>
                <a:latin typeface="Arial Rounded MT Bold"/>
                <a:cs typeface="Arial Rounded MT Bold"/>
              </a:rPr>
              <a:t>15-213 Recitation: </a:t>
            </a:r>
            <a:r>
              <a:rPr lang="en-US" dirty="0">
                <a:latin typeface="Arial Rounded MT Bold"/>
                <a:cs typeface="Arial Rounded MT Bold"/>
              </a:rPr>
              <a:t>Attack</a:t>
            </a:r>
            <a:r>
              <a:rPr lang="en" dirty="0">
                <a:latin typeface="Arial Rounded MT Bold"/>
                <a:cs typeface="Arial Rounded MT Bold"/>
              </a:rPr>
              <a:t> Lab</a:t>
            </a:r>
          </a:p>
        </p:txBody>
      </p:sp>
      <p:sp>
        <p:nvSpPr>
          <p:cNvPr id="64" name="Shape 64"/>
          <p:cNvSpPr txBox="1">
            <a:spLocks noGrp="1"/>
          </p:cNvSpPr>
          <p:nvPr>
            <p:ph type="subTitle" idx="1"/>
          </p:nvPr>
        </p:nvSpPr>
        <p:spPr>
          <a:xfrm>
            <a:off x="685800" y="2914650"/>
            <a:ext cx="7677600" cy="1314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24 Sep</a:t>
            </a:r>
            <a:r>
              <a:rPr lang="en" dirty="0">
                <a:latin typeface="Arial Rounded MT Bold"/>
                <a:cs typeface="Arial Rounded MT Bold"/>
              </a:rPr>
              <a:t> 201</a:t>
            </a:r>
            <a:r>
              <a:rPr lang="en-US" dirty="0">
                <a:latin typeface="Arial Rounded MT Bold"/>
                <a:cs typeface="Arial Rounded MT Bold"/>
              </a:rPr>
              <a:t>8</a:t>
            </a:r>
            <a:endParaRPr lang="en" dirty="0">
              <a:latin typeface="Arial Rounded MT Bold"/>
              <a:cs typeface="Arial Rounded MT Bold"/>
            </a:endParaRP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Screen Shot 2017-02-11 at 3.17.3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733" y="389511"/>
            <a:ext cx="3026793" cy="4397642"/>
          </a:xfrm>
          <a:prstGeom prst="rect">
            <a:avLst/>
          </a:prstGeom>
        </p:spPr>
      </p:pic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x86-64/Linux Stack Frame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27" name="Rectangle 4"/>
          <p:cNvSpPr txBox="1">
            <a:spLocks noChangeArrowheads="1"/>
          </p:cNvSpPr>
          <p:nvPr/>
        </p:nvSpPr>
        <p:spPr>
          <a:xfrm>
            <a:off x="124243" y="972764"/>
            <a:ext cx="6336436" cy="405253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dirty="0">
                <a:latin typeface="Arial Rounded MT Bold"/>
                <a:cs typeface="Arial Rounded MT Bold"/>
              </a:rPr>
              <a:t>Current Stack Frame (“Top” to Bottom)</a:t>
            </a:r>
          </a:p>
          <a:p>
            <a:pPr marL="596355" lvl="1" indent="-285750">
              <a:lnSpc>
                <a:spcPct val="110000"/>
              </a:lnSpc>
            </a:pPr>
            <a:r>
              <a:rPr lang="en-US" sz="1800" dirty="0"/>
              <a:t>“Argument build:”</a:t>
            </a:r>
            <a:br>
              <a:rPr lang="en-US" sz="1800" dirty="0"/>
            </a:br>
            <a:r>
              <a:rPr lang="en-US" sz="1800" dirty="0"/>
              <a:t> - Parameters for function about to call</a:t>
            </a:r>
          </a:p>
          <a:p>
            <a:pPr marL="596355" lvl="1" indent="-285750">
              <a:lnSpc>
                <a:spcPct val="110000"/>
              </a:lnSpc>
            </a:pPr>
            <a:r>
              <a:rPr lang="en-US" sz="1800" dirty="0"/>
              <a:t> Local variables</a:t>
            </a:r>
            <a:br>
              <a:rPr lang="en-US" sz="1800" dirty="0"/>
            </a:br>
            <a:r>
              <a:rPr lang="en-US" sz="1800" dirty="0"/>
              <a:t> - If can’t keep in registers</a:t>
            </a:r>
          </a:p>
          <a:p>
            <a:pPr marL="596355" lvl="1" indent="-285750">
              <a:lnSpc>
                <a:spcPct val="110000"/>
              </a:lnSpc>
            </a:pPr>
            <a:r>
              <a:rPr lang="en-US" sz="1800" dirty="0"/>
              <a:t>Saved register context</a:t>
            </a:r>
          </a:p>
          <a:p>
            <a:pPr marL="596355" lvl="1" indent="-285750">
              <a:lnSpc>
                <a:spcPct val="110000"/>
              </a:lnSpc>
            </a:pPr>
            <a:r>
              <a:rPr lang="en-US" sz="1800" dirty="0"/>
              <a:t>Old frame pointer (optional)</a:t>
            </a:r>
          </a:p>
          <a:p>
            <a:pPr marL="310605" lvl="1" indent="0">
              <a:lnSpc>
                <a:spcPct val="110000"/>
              </a:lnSpc>
              <a:buNone/>
            </a:pPr>
            <a:endParaRPr lang="en-US" dirty="0"/>
          </a:p>
          <a:p>
            <a:r>
              <a:rPr lang="en-US" dirty="0">
                <a:latin typeface="Arial Rounded MT Bold"/>
                <a:cs typeface="Arial Rounded MT Bold"/>
              </a:rPr>
              <a:t>Caller Stack Frame</a:t>
            </a:r>
          </a:p>
          <a:p>
            <a:pPr marL="596355" lvl="1" indent="-285750">
              <a:lnSpc>
                <a:spcPct val="110000"/>
              </a:lnSpc>
            </a:pPr>
            <a:r>
              <a:rPr lang="en-US" sz="1800" dirty="0"/>
              <a:t>Return address</a:t>
            </a:r>
          </a:p>
          <a:p>
            <a:pPr marL="565856" lvl="2" indent="0">
              <a:lnSpc>
                <a:spcPct val="110000"/>
              </a:lnSpc>
              <a:buNone/>
            </a:pPr>
            <a:r>
              <a:rPr lang="en-US" sz="1800" dirty="0">
                <a:latin typeface="+mn-lt"/>
              </a:rPr>
              <a:t>- Pushed by </a:t>
            </a:r>
            <a:r>
              <a:rPr lang="en-US" sz="1800" dirty="0">
                <a:latin typeface="+mn-lt"/>
                <a:cs typeface="Courier New Bold" charset="0"/>
                <a:sym typeface="Courier New Bold" charset="0"/>
              </a:rPr>
              <a:t>call</a:t>
            </a:r>
            <a:r>
              <a:rPr lang="en-US" sz="1800" dirty="0">
                <a:latin typeface="+mn-lt"/>
              </a:rPr>
              <a:t> instruction</a:t>
            </a:r>
          </a:p>
          <a:p>
            <a:pPr marL="596355" lvl="1" indent="-285750">
              <a:lnSpc>
                <a:spcPct val="110000"/>
              </a:lnSpc>
            </a:pPr>
            <a:r>
              <a:rPr lang="en-US" sz="1800" dirty="0"/>
              <a:t>Arguments for this call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2133F6-4713-4C4C-8DA2-CB0FA7A8FC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36000" y="991993"/>
            <a:ext cx="508000" cy="33782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4712A9E-890E-8D4A-B22C-01FC97DC7513}"/>
              </a:ext>
            </a:extLst>
          </p:cNvPr>
          <p:cNvSpPr txBox="1"/>
          <p:nvPr/>
        </p:nvSpPr>
        <p:spPr>
          <a:xfrm>
            <a:off x="6906017" y="172869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Stack “bottom”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A345A1-4221-1A40-97F3-CB9F595A8A9E}"/>
              </a:ext>
            </a:extLst>
          </p:cNvPr>
          <p:cNvSpPr txBox="1"/>
          <p:nvPr/>
        </p:nvSpPr>
        <p:spPr>
          <a:xfrm>
            <a:off x="6962999" y="4738358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Stack “top”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/>
            <a:r>
              <a:rPr lang="en-US" dirty="0">
                <a:latin typeface="Arial Rounded MT Bold"/>
                <a:cs typeface="Arial Rounded MT Bold"/>
              </a:rPr>
              <a:t>Stack Maintenance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314921" y="1121236"/>
            <a:ext cx="8589247" cy="337847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dirty="0">
                <a:latin typeface="Arial Rounded MT Bold"/>
                <a:cs typeface="Arial Rounded MT Bold"/>
              </a:rPr>
              <a:t>Functions free their frame before returning</a:t>
            </a:r>
          </a:p>
          <a:p>
            <a:endParaRPr lang="en-US" dirty="0"/>
          </a:p>
          <a:p>
            <a:r>
              <a:rPr lang="en-US" dirty="0">
                <a:latin typeface="Arial Rounded MT Bold"/>
                <a:cs typeface="Arial Rounded MT Bold"/>
              </a:rPr>
              <a:t>Return instruction looks for the return address at the top of the stack</a:t>
            </a:r>
          </a:p>
          <a:p>
            <a:pPr marL="91441" indent="0">
              <a:buNone/>
            </a:pPr>
            <a:endParaRPr lang="en-US" dirty="0">
              <a:latin typeface="Arial Rounded MT Bold"/>
              <a:cs typeface="Arial Rounded MT Bold"/>
            </a:endParaRPr>
          </a:p>
          <a:p>
            <a:pPr lvl="1"/>
            <a:r>
              <a:rPr lang="en-US" sz="1800" dirty="0"/>
              <a:t> </a:t>
            </a:r>
            <a:r>
              <a:rPr lang="en-US" sz="1800" i="1" dirty="0"/>
              <a:t>…What if the return address has been changed? </a:t>
            </a:r>
          </a:p>
        </p:txBody>
      </p:sp>
    </p:spTree>
    <p:extLst>
      <p:ext uri="{BB962C8B-B14F-4D97-AF65-F5344CB8AC3E}">
        <p14:creationId xmlns:p14="http://schemas.microsoft.com/office/powerpoint/2010/main" val="4113556054"/>
      </p:ext>
    </p:extLst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Rounded MT Bold" panose="020F0704030504030204" pitchFamily="34" charset="0"/>
              </a:rPr>
              <a:t>Attack Lab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 Rounded MT Bold" panose="020F0704030504030204" pitchFamily="34" charset="0"/>
              </a:rPr>
              <a:t>We’re letting you hijack programs by running buffer overflow attacks on them.</a:t>
            </a:r>
          </a:p>
          <a:p>
            <a:pPr lvl="1"/>
            <a:r>
              <a:rPr lang="en-US" sz="2000" dirty="0">
                <a:latin typeface="Arial Rounded MT Bold" panose="020F0704030504030204" pitchFamily="34" charset="0"/>
              </a:rPr>
              <a:t>Is that not justification enough?</a:t>
            </a:r>
          </a:p>
          <a:p>
            <a:endParaRPr lang="en-US" dirty="0">
              <a:latin typeface="Arial Rounded MT Bold" panose="020F0704030504030204" pitchFamily="34" charset="0"/>
            </a:endParaRPr>
          </a:p>
          <a:p>
            <a:r>
              <a:rPr lang="en-US" dirty="0">
                <a:latin typeface="Arial Rounded MT Bold" panose="020F0704030504030204" pitchFamily="34" charset="0"/>
              </a:rPr>
              <a:t>To understand stack discipline and stack frames</a:t>
            </a:r>
          </a:p>
          <a:p>
            <a:endParaRPr lang="en-US" dirty="0">
              <a:latin typeface="Arial Rounded MT Bold" panose="020F0704030504030204" pitchFamily="34" charset="0"/>
            </a:endParaRPr>
          </a:p>
          <a:p>
            <a:r>
              <a:rPr lang="en-US" dirty="0">
                <a:latin typeface="Arial Rounded MT Bold" panose="020F0704030504030204" pitchFamily="34" charset="0"/>
              </a:rPr>
              <a:t>To defeat relatively secure programs with return oriented programming</a:t>
            </a:r>
          </a:p>
        </p:txBody>
      </p:sp>
    </p:spTree>
    <p:extLst>
      <p:ext uri="{BB962C8B-B14F-4D97-AF65-F5344CB8AC3E}">
        <p14:creationId xmlns:p14="http://schemas.microsoft.com/office/powerpoint/2010/main" val="3087252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Attack Lab Activities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14921" y="1154789"/>
            <a:ext cx="8829080" cy="38123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dirty="0">
                <a:latin typeface="Arial Rounded MT Bold"/>
                <a:cs typeface="Arial Rounded MT Bold"/>
              </a:rPr>
              <a:t>Three activities</a:t>
            </a:r>
          </a:p>
          <a:p>
            <a:pPr lvl="1"/>
            <a:r>
              <a:rPr lang="en-US" sz="2000" dirty="0"/>
              <a:t> Each relies on a specially crafted assembly sequence to purposefully overwrite the stack</a:t>
            </a:r>
          </a:p>
          <a:p>
            <a:pPr lvl="1"/>
            <a:endParaRPr lang="en-US" dirty="0"/>
          </a:p>
          <a:p>
            <a:r>
              <a:rPr lang="en-US" dirty="0">
                <a:latin typeface="Arial Rounded MT Bold"/>
                <a:cs typeface="Arial Rounded MT Bold"/>
              </a:rPr>
              <a:t>Activity 1 – Overwrites the return addresses</a:t>
            </a:r>
          </a:p>
          <a:p>
            <a:r>
              <a:rPr lang="en-US" dirty="0">
                <a:latin typeface="Arial Rounded MT Bold"/>
                <a:cs typeface="Arial Rounded MT Bold"/>
              </a:rPr>
              <a:t>Activity 2 – Writes an assembly sequence onto the stack</a:t>
            </a:r>
          </a:p>
          <a:p>
            <a:r>
              <a:rPr lang="en-US" dirty="0">
                <a:latin typeface="Arial Rounded MT Bold"/>
                <a:cs typeface="Arial Rounded MT Bold"/>
              </a:rPr>
              <a:t>Activity 3 – Uses byte sequences in </a:t>
            </a:r>
            <a:r>
              <a:rPr lang="en-US" dirty="0" err="1">
                <a:latin typeface="Arial Rounded MT Bold"/>
                <a:cs typeface="Arial Rounded MT Bold"/>
              </a:rPr>
              <a:t>libc</a:t>
            </a:r>
            <a:r>
              <a:rPr lang="en-US" dirty="0">
                <a:latin typeface="Arial Rounded MT Bold"/>
                <a:cs typeface="Arial Rounded MT Bold"/>
              </a:rPr>
              <a:t> as the instructions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Attack Lab Activities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43" name="Content Placeholder 2"/>
          <p:cNvSpPr txBox="1">
            <a:spLocks/>
          </p:cNvSpPr>
          <p:nvPr/>
        </p:nvSpPr>
        <p:spPr>
          <a:xfrm>
            <a:off x="314921" y="1154789"/>
            <a:ext cx="8829080" cy="3149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dirty="0">
                <a:latin typeface="Arial Rounded MT Bold"/>
                <a:cs typeface="Arial Rounded MT Bold"/>
              </a:rPr>
              <a:t>One student needs a laptop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Arial Rounded MT Bold"/>
                <a:cs typeface="Arial Rounded MT Bold"/>
              </a:rPr>
              <a:t>Login to a shark machine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latin typeface="Arial Rounded MT Bold"/>
                <a:cs typeface="Arial Rounded MT Bold"/>
              </a:rPr>
              <a:t>    $ </a:t>
            </a:r>
            <a:r>
              <a:rPr lang="en-US" dirty="0" err="1">
                <a:latin typeface="Arial Rounded MT Bold"/>
                <a:cs typeface="Arial Rounded MT Bold"/>
              </a:rPr>
              <a:t>wget</a:t>
            </a:r>
            <a:r>
              <a:rPr lang="en-US" dirty="0">
                <a:latin typeface="Arial Rounded MT Bold"/>
                <a:cs typeface="Arial Rounded MT Bold"/>
              </a:rPr>
              <a:t> </a:t>
            </a:r>
            <a:r>
              <a:rPr lang="en-US" dirty="0">
                <a:latin typeface="Arial Rounded MT Bold"/>
                <a:cs typeface="Arial Rounded MT Bold"/>
                <a:hlinkClick r:id="rId3"/>
              </a:rPr>
              <a:t>http://www.cs.cmu.edu/~213/activities/rec5.tar</a:t>
            </a:r>
            <a:endParaRPr lang="en-US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latin typeface="Arial Rounded MT Bold"/>
                <a:cs typeface="Arial Rounded MT Bold"/>
              </a:rPr>
              <a:t>    $ tar </a:t>
            </a:r>
            <a:r>
              <a:rPr lang="en-US" dirty="0" err="1">
                <a:latin typeface="Arial Rounded MT Bold"/>
                <a:cs typeface="Arial Rounded MT Bold"/>
              </a:rPr>
              <a:t>xf</a:t>
            </a:r>
            <a:r>
              <a:rPr lang="en-US" dirty="0">
                <a:latin typeface="Arial Rounded MT Bold"/>
                <a:cs typeface="Arial Rounded MT Bold"/>
              </a:rPr>
              <a:t> rec5.tar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latin typeface="Arial Rounded MT Bold"/>
                <a:cs typeface="Arial Rounded MT Bold"/>
              </a:rPr>
              <a:t>    $ cd rec5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latin typeface="Arial Rounded MT Bold"/>
                <a:cs typeface="Arial Rounded MT Bold"/>
              </a:rPr>
              <a:t>    $ make	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latin typeface="Arial Rounded MT Bold"/>
                <a:cs typeface="Arial Rounded MT Bold"/>
              </a:rPr>
              <a:t>    $ </a:t>
            </a:r>
            <a:r>
              <a:rPr lang="en-US" dirty="0" err="1">
                <a:latin typeface="Arial Rounded MT Bold"/>
                <a:cs typeface="Arial Rounded MT Bold"/>
              </a:rPr>
              <a:t>gdb</a:t>
            </a:r>
            <a:r>
              <a:rPr lang="en-US" dirty="0">
                <a:latin typeface="Arial Rounded MT Bold"/>
                <a:cs typeface="Arial Rounded MT Bold"/>
              </a:rPr>
              <a:t> act1 </a:t>
            </a:r>
          </a:p>
          <a:p>
            <a:pPr marL="0" indent="0">
              <a:buFont typeface="Arial"/>
              <a:buNone/>
            </a:pPr>
            <a:endParaRPr lang="en-US" dirty="0"/>
          </a:p>
          <a:p>
            <a:pPr marL="0" indent="0">
              <a:buFont typeface="Arial"/>
              <a:buNone/>
            </a:pPr>
            <a:endParaRPr lang="en-US" dirty="0"/>
          </a:p>
          <a:p>
            <a:pPr marL="0" indent="0">
              <a:buFont typeface="Arial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042160"/>
      </p:ext>
    </p:extLst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Activity 1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357017" y="1102749"/>
            <a:ext cx="8786983" cy="314469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latin typeface="Arial Rounded MT Bold"/>
                <a:cs typeface="Arial Rounded MT Bold"/>
              </a:rPr>
              <a:t>(</a:t>
            </a:r>
            <a:r>
              <a:rPr lang="en-US" dirty="0" err="1">
                <a:latin typeface="Arial Rounded MT Bold"/>
                <a:cs typeface="Arial Rounded MT Bold"/>
              </a:rPr>
              <a:t>gdb</a:t>
            </a:r>
            <a:r>
              <a:rPr lang="en-US" dirty="0">
                <a:latin typeface="Arial Rounded MT Bold"/>
                <a:cs typeface="Arial Rounded MT Bold"/>
              </a:rPr>
              <a:t>) break clobber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latin typeface="Arial Rounded MT Bold"/>
                <a:cs typeface="Arial Rounded MT Bold"/>
              </a:rPr>
              <a:t>(</a:t>
            </a:r>
            <a:r>
              <a:rPr lang="en-US" dirty="0" err="1">
                <a:latin typeface="Arial Rounded MT Bold"/>
                <a:cs typeface="Arial Rounded MT Bold"/>
              </a:rPr>
              <a:t>gdb</a:t>
            </a:r>
            <a:r>
              <a:rPr lang="en-US" dirty="0">
                <a:latin typeface="Arial Rounded MT Bold"/>
                <a:cs typeface="Arial Rounded MT Bold"/>
              </a:rPr>
              <a:t>) run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latin typeface="Arial Rounded MT Bold"/>
                <a:cs typeface="Arial Rounded MT Bold"/>
              </a:rPr>
              <a:t>(</a:t>
            </a:r>
            <a:r>
              <a:rPr lang="en-US" dirty="0" err="1">
                <a:latin typeface="Arial Rounded MT Bold"/>
                <a:cs typeface="Arial Rounded MT Bold"/>
              </a:rPr>
              <a:t>gdb</a:t>
            </a:r>
            <a:r>
              <a:rPr lang="en-US" dirty="0">
                <a:latin typeface="Arial Rounded MT Bold"/>
                <a:cs typeface="Arial Rounded MT Bold"/>
              </a:rPr>
              <a:t>) x $</a:t>
            </a:r>
            <a:r>
              <a:rPr lang="en-US" dirty="0" err="1">
                <a:latin typeface="Arial Rounded MT Bold"/>
                <a:cs typeface="Arial Rounded MT Bold"/>
              </a:rPr>
              <a:t>rsp</a:t>
            </a:r>
            <a:endParaRPr lang="en-US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latin typeface="Arial Rounded MT Bold"/>
                <a:cs typeface="Arial Rounded MT Bold"/>
              </a:rPr>
              <a:t>(</a:t>
            </a:r>
            <a:r>
              <a:rPr lang="en-US" dirty="0" err="1">
                <a:latin typeface="Arial Rounded MT Bold"/>
                <a:cs typeface="Arial Rounded MT Bold"/>
              </a:rPr>
              <a:t>gdb</a:t>
            </a:r>
            <a:r>
              <a:rPr lang="en-US" dirty="0">
                <a:latin typeface="Arial Rounded MT Bold"/>
                <a:cs typeface="Arial Rounded MT Bold"/>
              </a:rPr>
              <a:t>) </a:t>
            </a:r>
            <a:r>
              <a:rPr lang="en-US" dirty="0" err="1">
                <a:latin typeface="Arial Rounded MT Bold"/>
                <a:cs typeface="Arial Rounded MT Bold"/>
              </a:rPr>
              <a:t>backtrace</a:t>
            </a:r>
            <a:endParaRPr lang="en-US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solidFill>
                  <a:srgbClr val="FF0000"/>
                </a:solidFill>
                <a:latin typeface="Arial Rounded MT Bold"/>
                <a:cs typeface="Arial Rounded MT Bold"/>
              </a:rPr>
              <a:t>Q. Does the value at the top of the stack match any frame?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endParaRPr lang="en-US" dirty="0">
              <a:solidFill>
                <a:srgbClr val="FF0000"/>
              </a:solidFill>
              <a:latin typeface="Arial Rounded MT Bold"/>
              <a:cs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894060344"/>
      </p:ext>
    </p:extLst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Rounded MT Bold"/>
                <a:cs typeface="Arial Rounded MT Bold"/>
              </a:rPr>
              <a:t>Activity 1 Continued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6874" y="1021556"/>
            <a:ext cx="8747125" cy="3729000"/>
          </a:xfrm>
        </p:spPr>
        <p:txBody>
          <a:bodyPr/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latin typeface="Arial Rounded MT Bold"/>
                <a:cs typeface="Arial Rounded MT Bold"/>
              </a:rPr>
              <a:t>(</a:t>
            </a:r>
            <a:r>
              <a:rPr lang="en-US" altLang="zh-CN" dirty="0" err="1">
                <a:latin typeface="Arial Rounded MT Bold"/>
                <a:cs typeface="Arial Rounded MT Bold"/>
              </a:rPr>
              <a:t>gdb</a:t>
            </a:r>
            <a:r>
              <a:rPr lang="en-US" altLang="zh-CN" dirty="0">
                <a:latin typeface="Arial Rounded MT Bold"/>
                <a:cs typeface="Arial Rounded MT Bold"/>
              </a:rPr>
              <a:t>) x /2gx $</a:t>
            </a:r>
            <a:r>
              <a:rPr lang="en-US" altLang="zh-CN" dirty="0" err="1">
                <a:latin typeface="Arial Rounded MT Bold"/>
                <a:cs typeface="Arial Rounded MT Bold"/>
              </a:rPr>
              <a:t>rdi</a:t>
            </a:r>
            <a:r>
              <a:rPr lang="en-US" altLang="zh-CN" dirty="0">
                <a:latin typeface="Arial Rounded MT Bold"/>
                <a:cs typeface="Arial Rounded MT Bold"/>
              </a:rPr>
              <a:t>	</a:t>
            </a:r>
            <a:r>
              <a:rPr lang="en-US" altLang="zh-CN" dirty="0">
                <a:solidFill>
                  <a:schemeClr val="tx2">
                    <a:lumMod val="75000"/>
                  </a:schemeClr>
                </a:solidFill>
                <a:latin typeface="Arial Rounded MT Bold"/>
                <a:cs typeface="Arial Rounded MT Bold"/>
              </a:rPr>
              <a:t>// Here are the two key values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latin typeface="Arial Rounded MT Bold"/>
                <a:cs typeface="Arial Rounded MT Bold"/>
              </a:rPr>
              <a:t>(</a:t>
            </a:r>
            <a:r>
              <a:rPr lang="en-US" altLang="zh-CN" dirty="0" err="1">
                <a:latin typeface="Arial Rounded MT Bold"/>
                <a:cs typeface="Arial Rounded MT Bold"/>
              </a:rPr>
              <a:t>gdb</a:t>
            </a:r>
            <a:r>
              <a:rPr lang="en-US" altLang="zh-CN" dirty="0">
                <a:latin typeface="Arial Rounded MT Bold"/>
                <a:cs typeface="Arial Rounded MT Bold"/>
              </a:rPr>
              <a:t>) </a:t>
            </a:r>
            <a:r>
              <a:rPr lang="en-US" altLang="zh-CN" dirty="0" err="1">
                <a:latin typeface="Arial Rounded MT Bold"/>
                <a:cs typeface="Arial Rounded MT Bold"/>
              </a:rPr>
              <a:t>stepi</a:t>
            </a:r>
            <a:r>
              <a:rPr lang="en-US" altLang="zh-CN" dirty="0">
                <a:latin typeface="Arial Rounded MT Bold"/>
                <a:cs typeface="Arial Rounded MT Bold"/>
              </a:rPr>
              <a:t> 		</a:t>
            </a:r>
            <a:r>
              <a:rPr lang="en-US" altLang="zh-CN" dirty="0">
                <a:solidFill>
                  <a:schemeClr val="tx2">
                    <a:lumMod val="75000"/>
                  </a:schemeClr>
                </a:solidFill>
                <a:latin typeface="Arial Rounded MT Bold"/>
                <a:cs typeface="Arial Rounded MT Bold"/>
              </a:rPr>
              <a:t>// Keep doing this until</a:t>
            </a:r>
          </a:p>
          <a:p>
            <a:pPr marL="2131058" lvl="7" indent="0">
              <a:buNone/>
            </a:pPr>
            <a:r>
              <a:rPr lang="en-US" altLang="zh-CN" dirty="0">
                <a:solidFill>
                  <a:schemeClr val="tx2">
                    <a:lumMod val="75000"/>
                  </a:schemeClr>
                </a:solidFill>
                <a:latin typeface="Arial Rounded MT Bold"/>
                <a:cs typeface="Arial Rounded MT Bold"/>
              </a:rPr>
              <a:t>      </a:t>
            </a:r>
            <a:r>
              <a:rPr lang="en-US" altLang="zh-CN" sz="1400" dirty="0">
                <a:solidFill>
                  <a:schemeClr val="tx2">
                    <a:lumMod val="75000"/>
                  </a:schemeClr>
                </a:solidFill>
                <a:latin typeface="Arial Rounded MT Bold"/>
                <a:cs typeface="Arial Rounded MT Bold"/>
              </a:rPr>
              <a:t> </a:t>
            </a:r>
            <a:r>
              <a:rPr lang="da-DK" altLang="zh-CN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da-DK" altLang="zh-CN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da-DK" altLang="zh-CN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2131058" lvl="7" indent="0">
              <a:buNone/>
            </a:pPr>
            <a:r>
              <a:rPr lang="da-DK" altLang="zh-CN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da-DK" altLang="zh-CN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clobber</a:t>
            </a:r>
            <a:r>
              <a:rPr lang="da-DK" altLang="zh-CN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() at support.s:16</a:t>
            </a:r>
          </a:p>
          <a:p>
            <a:pPr marL="2131058" lvl="7" indent="0">
              <a:buNone/>
            </a:pPr>
            <a:r>
              <a:rPr lang="da-DK" altLang="zh-CN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16              ret</a:t>
            </a:r>
            <a:endParaRPr lang="en-US" altLang="zh-CN" sz="1400" dirty="0">
              <a:solidFill>
                <a:schemeClr val="tx2">
                  <a:lumMod val="75000"/>
                </a:schemeClr>
              </a:solidFill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latin typeface="Arial Rounded MT Bold"/>
                <a:cs typeface="Arial Rounded MT Bold"/>
              </a:rPr>
              <a:t>(</a:t>
            </a:r>
            <a:r>
              <a:rPr lang="en-US" altLang="zh-CN" dirty="0" err="1">
                <a:latin typeface="Arial Rounded MT Bold"/>
                <a:cs typeface="Arial Rounded MT Bold"/>
              </a:rPr>
              <a:t>gdb</a:t>
            </a:r>
            <a:r>
              <a:rPr lang="en-US" altLang="zh-CN" dirty="0">
                <a:latin typeface="Arial Rounded MT Bold"/>
                <a:cs typeface="Arial Rounded MT Bold"/>
              </a:rPr>
              <a:t>) x $</a:t>
            </a:r>
            <a:r>
              <a:rPr lang="en-US" altLang="zh-CN" dirty="0" err="1">
                <a:latin typeface="Arial Rounded MT Bold"/>
                <a:cs typeface="Arial Rounded MT Bold"/>
              </a:rPr>
              <a:t>rsp</a:t>
            </a:r>
            <a:endParaRPr lang="en-US" altLang="zh-CN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Q. Has the return address changed?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latin typeface="Arial Rounded MT Bold"/>
                <a:cs typeface="Arial Rounded MT Bold"/>
              </a:rPr>
              <a:t>(</a:t>
            </a:r>
            <a:r>
              <a:rPr lang="en-US" altLang="zh-CN" dirty="0" err="1">
                <a:latin typeface="Arial Rounded MT Bold"/>
                <a:cs typeface="Arial Rounded MT Bold"/>
              </a:rPr>
              <a:t>gdb</a:t>
            </a:r>
            <a:r>
              <a:rPr lang="en-US" altLang="zh-CN" dirty="0">
                <a:latin typeface="Arial Rounded MT Bold"/>
                <a:cs typeface="Arial Rounded MT Bold"/>
              </a:rPr>
              <a:t>) finish                    </a:t>
            </a:r>
            <a:r>
              <a:rPr lang="en-US" altLang="zh-CN" dirty="0">
                <a:solidFill>
                  <a:schemeClr val="tx2">
                    <a:lumMod val="75000"/>
                  </a:schemeClr>
                </a:solidFill>
                <a:latin typeface="Arial Rounded MT Bold"/>
                <a:cs typeface="Arial Rounded MT Bold"/>
              </a:rPr>
              <a:t>// Should exit and print out “Hi!”</a:t>
            </a:r>
          </a:p>
        </p:txBody>
      </p:sp>
    </p:spTree>
    <p:extLst>
      <p:ext uri="{BB962C8B-B14F-4D97-AF65-F5344CB8AC3E}">
        <p14:creationId xmlns:p14="http://schemas.microsoft.com/office/powerpoint/2010/main" val="34489562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Shape 412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Activity 1 Post</a:t>
            </a:r>
            <a:endParaRPr lang="en" dirty="0">
              <a:latin typeface="Arial Rounded MT Bold"/>
              <a:cs typeface="Arial Rounded MT Bold"/>
            </a:endParaRPr>
          </a:p>
        </p:txBody>
      </p:sp>
      <p:cxnSp>
        <p:nvCxnSpPr>
          <p:cNvPr id="421" name="Shape 421"/>
          <p:cNvCxnSpPr/>
          <p:nvPr/>
        </p:nvCxnSpPr>
        <p:spPr>
          <a:xfrm>
            <a:off x="369475" y="2407400"/>
            <a:ext cx="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16" name="Content Placeholder 2"/>
          <p:cNvSpPr txBox="1">
            <a:spLocks/>
          </p:cNvSpPr>
          <p:nvPr/>
        </p:nvSpPr>
        <p:spPr>
          <a:xfrm>
            <a:off x="314921" y="910047"/>
            <a:ext cx="8292857" cy="175695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dirty="0">
                <a:latin typeface="Arial Rounded MT Bold"/>
                <a:cs typeface="Arial Rounded MT Bold"/>
              </a:rPr>
              <a:t>Clobber overwrites part of the stack with memory at $</a:t>
            </a:r>
            <a:r>
              <a:rPr lang="en-US" dirty="0" err="1">
                <a:latin typeface="Arial Rounded MT Bold"/>
                <a:cs typeface="Arial Rounded MT Bold"/>
              </a:rPr>
              <a:t>rdi</a:t>
            </a:r>
            <a:r>
              <a:rPr lang="en-US" dirty="0">
                <a:latin typeface="Arial Rounded MT Bold"/>
                <a:cs typeface="Arial Rounded MT Bold"/>
              </a:rPr>
              <a:t>, including the all-important return address</a:t>
            </a:r>
          </a:p>
          <a:p>
            <a:r>
              <a:rPr lang="en-US" dirty="0">
                <a:latin typeface="Arial Rounded MT Bold"/>
                <a:cs typeface="Arial Rounded MT Bold"/>
              </a:rPr>
              <a:t>In act1 it writes two new return addresses:</a:t>
            </a:r>
          </a:p>
          <a:p>
            <a:pPr lvl="1"/>
            <a:r>
              <a:rPr lang="en-US" sz="1800" dirty="0"/>
              <a:t> 0x400500: address of </a:t>
            </a:r>
            <a:r>
              <a:rPr lang="en-US" sz="1800" dirty="0" err="1"/>
              <a:t>printHi</a:t>
            </a:r>
            <a:r>
              <a:rPr lang="en-US" sz="1800" dirty="0"/>
              <a:t>()</a:t>
            </a:r>
          </a:p>
          <a:p>
            <a:pPr lvl="1"/>
            <a:r>
              <a:rPr lang="en-US" sz="1800" dirty="0"/>
              <a:t> 0x400560: address in main</a:t>
            </a:r>
          </a:p>
        </p:txBody>
      </p:sp>
      <p:graphicFrame>
        <p:nvGraphicFramePr>
          <p:cNvPr id="17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910835"/>
              </p:ext>
            </p:extLst>
          </p:nvPr>
        </p:nvGraphicFramePr>
        <p:xfrm>
          <a:off x="243227" y="4260715"/>
          <a:ext cx="1938335" cy="670560"/>
        </p:xfrm>
        <a:graphic>
          <a:graphicData uri="http://schemas.openxmlformats.org/drawingml/2006/table">
            <a:tbl>
              <a:tblPr/>
              <a:tblGrid>
                <a:gridCol w="1938335">
                  <a:extLst>
                    <a:ext uri="{9D8B030D-6E8A-4147-A177-3AD203B41FA5}">
                      <a16:colId xmlns:a16="http://schemas.microsoft.com/office/drawing/2014/main" val="2665480812"/>
                    </a:ext>
                  </a:extLst>
                </a:gridCol>
              </a:tblGrid>
              <a:tr h="278423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0x7fffffffe338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7300116"/>
                  </a:ext>
                </a:extLst>
              </a:tr>
              <a:tr h="278423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0x000000400553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7553924"/>
                  </a:ext>
                </a:extLst>
              </a:tr>
            </a:tbl>
          </a:graphicData>
        </a:graphic>
      </p:graphicFrame>
      <p:graphicFrame>
        <p:nvGraphicFramePr>
          <p:cNvPr id="18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075944"/>
              </p:ext>
            </p:extLst>
          </p:nvPr>
        </p:nvGraphicFramePr>
        <p:xfrm>
          <a:off x="2678864" y="4237833"/>
          <a:ext cx="1902037" cy="693442"/>
        </p:xfrm>
        <a:graphic>
          <a:graphicData uri="http://schemas.openxmlformats.org/drawingml/2006/table">
            <a:tbl>
              <a:tblPr/>
              <a:tblGrid>
                <a:gridCol w="1902037">
                  <a:extLst>
                    <a:ext uri="{9D8B030D-6E8A-4147-A177-3AD203B41FA5}">
                      <a16:colId xmlns:a16="http://schemas.microsoft.com/office/drawing/2014/main" val="2665480812"/>
                    </a:ext>
                  </a:extLst>
                </a:gridCol>
              </a:tblGrid>
              <a:tr h="358162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0x000000400560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7300116"/>
                  </a:ext>
                </a:extLst>
              </a:tr>
              <a:tr h="224146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0x000000400500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7553924"/>
                  </a:ext>
                </a:extLst>
              </a:tr>
            </a:tbl>
          </a:graphicData>
        </a:graphic>
      </p:graphicFrame>
      <p:graphicFrame>
        <p:nvGraphicFramePr>
          <p:cNvPr id="19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013844"/>
              </p:ext>
            </p:extLst>
          </p:nvPr>
        </p:nvGraphicFramePr>
        <p:xfrm>
          <a:off x="5136129" y="4355141"/>
          <a:ext cx="2018916" cy="335280"/>
        </p:xfrm>
        <a:graphic>
          <a:graphicData uri="http://schemas.openxmlformats.org/drawingml/2006/table">
            <a:tbl>
              <a:tblPr/>
              <a:tblGrid>
                <a:gridCol w="2018916">
                  <a:extLst>
                    <a:ext uri="{9D8B030D-6E8A-4147-A177-3AD203B41FA5}">
                      <a16:colId xmlns:a16="http://schemas.microsoft.com/office/drawing/2014/main" val="2665480812"/>
                    </a:ext>
                  </a:extLst>
                </a:gridCol>
              </a:tblGrid>
              <a:tr h="278423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0x000000400560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7300116"/>
                  </a:ext>
                </a:extLst>
              </a:tr>
            </a:tbl>
          </a:graphicData>
        </a:graphic>
      </p:graphicFrame>
      <p:cxnSp>
        <p:nvCxnSpPr>
          <p:cNvPr id="20" name="Straight Arrow Connector 7"/>
          <p:cNvCxnSpPr/>
          <p:nvPr/>
        </p:nvCxnSpPr>
        <p:spPr bwMode="auto">
          <a:xfrm flipH="1">
            <a:off x="1182513" y="3425867"/>
            <a:ext cx="11723" cy="63890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TextBox 8"/>
          <p:cNvSpPr txBox="1"/>
          <p:nvPr/>
        </p:nvSpPr>
        <p:spPr>
          <a:xfrm>
            <a:off x="340944" y="2964202"/>
            <a:ext cx="1840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Call clobber()</a:t>
            </a:r>
          </a:p>
        </p:txBody>
      </p:sp>
      <p:cxnSp>
        <p:nvCxnSpPr>
          <p:cNvPr id="22" name="Straight Arrow Connector 10"/>
          <p:cNvCxnSpPr/>
          <p:nvPr/>
        </p:nvCxnSpPr>
        <p:spPr bwMode="auto">
          <a:xfrm>
            <a:off x="2181562" y="4614224"/>
            <a:ext cx="398601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3" name="TextBox 11"/>
          <p:cNvSpPr txBox="1"/>
          <p:nvPr/>
        </p:nvSpPr>
        <p:spPr>
          <a:xfrm>
            <a:off x="1836839" y="3632899"/>
            <a:ext cx="23431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Clobber executes</a:t>
            </a:r>
          </a:p>
        </p:txBody>
      </p:sp>
      <p:cxnSp>
        <p:nvCxnSpPr>
          <p:cNvPr id="24" name="Straight Arrow Connector 13"/>
          <p:cNvCxnSpPr/>
          <p:nvPr/>
        </p:nvCxnSpPr>
        <p:spPr bwMode="auto">
          <a:xfrm>
            <a:off x="4650006" y="4614267"/>
            <a:ext cx="427893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5" name="TextBox 14"/>
          <p:cNvSpPr txBox="1"/>
          <p:nvPr/>
        </p:nvSpPr>
        <p:spPr>
          <a:xfrm>
            <a:off x="4650006" y="4208600"/>
            <a:ext cx="487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ret</a:t>
            </a:r>
          </a:p>
        </p:txBody>
      </p:sp>
      <p:sp>
        <p:nvSpPr>
          <p:cNvPr id="26" name="TextBox 15"/>
          <p:cNvSpPr txBox="1"/>
          <p:nvPr/>
        </p:nvSpPr>
        <p:spPr>
          <a:xfrm>
            <a:off x="5344687" y="3746935"/>
            <a:ext cx="15469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printHi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()</a:t>
            </a:r>
          </a:p>
        </p:txBody>
      </p:sp>
      <p:cxnSp>
        <p:nvCxnSpPr>
          <p:cNvPr id="27" name="Straight Arrow Connector 16"/>
          <p:cNvCxnSpPr/>
          <p:nvPr/>
        </p:nvCxnSpPr>
        <p:spPr bwMode="auto">
          <a:xfrm>
            <a:off x="7280647" y="4587443"/>
            <a:ext cx="427893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8" name="TextBox 17"/>
          <p:cNvSpPr txBox="1"/>
          <p:nvPr/>
        </p:nvSpPr>
        <p:spPr>
          <a:xfrm>
            <a:off x="7220932" y="4201836"/>
            <a:ext cx="487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ret</a:t>
            </a:r>
          </a:p>
        </p:txBody>
      </p:sp>
      <p:sp>
        <p:nvSpPr>
          <p:cNvPr id="29" name="TextBox 19"/>
          <p:cNvSpPr txBox="1"/>
          <p:nvPr/>
        </p:nvSpPr>
        <p:spPr>
          <a:xfrm>
            <a:off x="7708540" y="3791888"/>
            <a:ext cx="13057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 main()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Shape 426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Activity 2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201794" y="770824"/>
            <a:ext cx="9181857" cy="474529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 marL="0" indent="0">
              <a:lnSpc>
                <a:spcPct val="140000"/>
              </a:lnSpc>
              <a:buFont typeface="Arial"/>
              <a:buNone/>
            </a:pPr>
            <a:r>
              <a:rPr lang="en-US" sz="3100" dirty="0">
                <a:latin typeface="Arial Rounded MT Bold"/>
                <a:cs typeface="Arial Rounded MT Bold"/>
              </a:rPr>
              <a:t>$</a:t>
            </a:r>
            <a:r>
              <a:rPr lang="en-US" sz="3100" dirty="0" err="1">
                <a:latin typeface="Arial Rounded MT Bold"/>
                <a:cs typeface="Arial Rounded MT Bold"/>
              </a:rPr>
              <a:t>gdb</a:t>
            </a:r>
            <a:r>
              <a:rPr lang="en-US" sz="3100" dirty="0">
                <a:latin typeface="Arial Rounded MT Bold"/>
                <a:cs typeface="Arial Rounded MT Bold"/>
              </a:rPr>
              <a:t> act2</a:t>
            </a:r>
          </a:p>
          <a:p>
            <a:pPr marL="0" indent="0">
              <a:lnSpc>
                <a:spcPct val="140000"/>
              </a:lnSpc>
              <a:buFont typeface="Arial"/>
              <a:buNone/>
            </a:pPr>
            <a:r>
              <a:rPr lang="en-US" sz="3100" dirty="0">
                <a:latin typeface="Arial Rounded MT Bold"/>
                <a:cs typeface="Arial Rounded MT Bold"/>
              </a:rPr>
              <a:t>(</a:t>
            </a:r>
            <a:r>
              <a:rPr lang="en-US" sz="3100" dirty="0" err="1">
                <a:latin typeface="Arial Rounded MT Bold"/>
                <a:cs typeface="Arial Rounded MT Bold"/>
              </a:rPr>
              <a:t>gdb</a:t>
            </a:r>
            <a:r>
              <a:rPr lang="en-US" sz="3100" dirty="0">
                <a:latin typeface="Arial Rounded MT Bold"/>
                <a:cs typeface="Arial Rounded MT Bold"/>
              </a:rPr>
              <a:t>) break clobber</a:t>
            </a:r>
          </a:p>
          <a:p>
            <a:pPr marL="0" indent="0">
              <a:lnSpc>
                <a:spcPct val="140000"/>
              </a:lnSpc>
              <a:buFont typeface="Arial"/>
              <a:buNone/>
            </a:pPr>
            <a:r>
              <a:rPr lang="en-US" sz="3100" dirty="0">
                <a:latin typeface="Arial Rounded MT Bold"/>
                <a:cs typeface="Arial Rounded MT Bold"/>
              </a:rPr>
              <a:t>(</a:t>
            </a:r>
            <a:r>
              <a:rPr lang="en-US" sz="3100" dirty="0" err="1">
                <a:latin typeface="Arial Rounded MT Bold"/>
                <a:cs typeface="Arial Rounded MT Bold"/>
              </a:rPr>
              <a:t>gdb</a:t>
            </a:r>
            <a:r>
              <a:rPr lang="en-US" sz="3100" dirty="0">
                <a:latin typeface="Arial Rounded MT Bold"/>
                <a:cs typeface="Arial Rounded MT Bold"/>
              </a:rPr>
              <a:t>) run</a:t>
            </a:r>
          </a:p>
          <a:p>
            <a:pPr marL="0" indent="0">
              <a:lnSpc>
                <a:spcPct val="140000"/>
              </a:lnSpc>
              <a:buFont typeface="Arial"/>
              <a:buNone/>
            </a:pPr>
            <a:r>
              <a:rPr lang="en-US" sz="3100" dirty="0">
                <a:latin typeface="Arial Rounded MT Bold"/>
                <a:cs typeface="Arial Rounded MT Bold"/>
              </a:rPr>
              <a:t>(</a:t>
            </a:r>
            <a:r>
              <a:rPr lang="en-US" sz="3100" dirty="0" err="1">
                <a:latin typeface="Arial Rounded MT Bold"/>
                <a:cs typeface="Arial Rounded MT Bold"/>
              </a:rPr>
              <a:t>gdb</a:t>
            </a:r>
            <a:r>
              <a:rPr lang="en-US" sz="3100" dirty="0">
                <a:latin typeface="Arial Rounded MT Bold"/>
                <a:cs typeface="Arial Rounded MT Bold"/>
              </a:rPr>
              <a:t>) x $</a:t>
            </a:r>
            <a:r>
              <a:rPr lang="en-US" sz="3100" dirty="0" err="1">
                <a:latin typeface="Arial Rounded MT Bold"/>
                <a:cs typeface="Arial Rounded MT Bold"/>
              </a:rPr>
              <a:t>rsp</a:t>
            </a:r>
            <a:endParaRPr lang="en-US" sz="3100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40000"/>
              </a:lnSpc>
              <a:buFont typeface="Arial"/>
              <a:buNone/>
            </a:pPr>
            <a:r>
              <a:rPr lang="en-US" sz="3100" dirty="0">
                <a:solidFill>
                  <a:srgbClr val="FF0000"/>
                </a:solidFill>
                <a:latin typeface="Arial Rounded MT Bold"/>
                <a:cs typeface="Arial Rounded MT Bold"/>
              </a:rPr>
              <a:t>Q. What is the address of the stack and the return address?</a:t>
            </a:r>
          </a:p>
          <a:p>
            <a:pPr marL="0" indent="0">
              <a:lnSpc>
                <a:spcPct val="140000"/>
              </a:lnSpc>
              <a:buFont typeface="Arial"/>
              <a:buNone/>
            </a:pPr>
            <a:endParaRPr lang="en-US" sz="3100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40000"/>
              </a:lnSpc>
              <a:buFont typeface="Arial"/>
              <a:buNone/>
            </a:pPr>
            <a:r>
              <a:rPr lang="en-US" sz="3100" dirty="0">
                <a:latin typeface="Arial Rounded MT Bold"/>
                <a:cs typeface="Arial Rounded MT Bold"/>
              </a:rPr>
              <a:t>(</a:t>
            </a:r>
            <a:r>
              <a:rPr lang="en-US" sz="3100" dirty="0" err="1">
                <a:latin typeface="Arial Rounded MT Bold"/>
                <a:cs typeface="Arial Rounded MT Bold"/>
              </a:rPr>
              <a:t>gdb</a:t>
            </a:r>
            <a:r>
              <a:rPr lang="en-US" sz="3100" dirty="0">
                <a:latin typeface="Arial Rounded MT Bold"/>
                <a:cs typeface="Arial Rounded MT Bold"/>
              </a:rPr>
              <a:t>) x /4gx $</a:t>
            </a:r>
            <a:r>
              <a:rPr lang="en-US" sz="3100" dirty="0" err="1">
                <a:latin typeface="Arial Rounded MT Bold"/>
                <a:cs typeface="Arial Rounded MT Bold"/>
              </a:rPr>
              <a:t>rdi</a:t>
            </a:r>
            <a:endParaRPr lang="en-US" sz="3100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40000"/>
              </a:lnSpc>
              <a:buFont typeface="Arial"/>
              <a:buNone/>
            </a:pPr>
            <a:r>
              <a:rPr lang="en-US" sz="3100" dirty="0">
                <a:solidFill>
                  <a:srgbClr val="FF0000"/>
                </a:solidFill>
                <a:latin typeface="Arial Rounded MT Bold"/>
                <a:cs typeface="Arial Rounded MT Bold"/>
              </a:rPr>
              <a:t>Q. What will the new return address be?</a:t>
            </a:r>
            <a:br>
              <a:rPr lang="en-US" sz="3100" dirty="0">
                <a:solidFill>
                  <a:srgbClr val="FF0000"/>
                </a:solidFill>
                <a:latin typeface="Arial Rounded MT Bold"/>
                <a:cs typeface="Arial Rounded MT Bold"/>
              </a:rPr>
            </a:br>
            <a:r>
              <a:rPr lang="en-US" sz="3100" dirty="0">
                <a:solidFill>
                  <a:srgbClr val="FF0000"/>
                </a:solidFill>
                <a:latin typeface="Arial Rounded MT Bold"/>
                <a:cs typeface="Arial Rounded MT Bold"/>
              </a:rPr>
              <a:t> (i.e., what is the first value?)</a:t>
            </a:r>
          </a:p>
          <a:p>
            <a:pPr marL="0" indent="0">
              <a:buFont typeface="Arial"/>
              <a:buNone/>
            </a:pPr>
            <a:endParaRPr lang="en-US" dirty="0"/>
          </a:p>
          <a:p>
            <a:pPr marL="0" indent="0">
              <a:buFont typeface="Arial"/>
              <a:buNone/>
            </a:pPr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hape 440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 err="1">
                <a:latin typeface="Arial Rounded MT Bold"/>
                <a:cs typeface="Arial Rounded MT Bold"/>
              </a:rPr>
              <a:t>Activitity</a:t>
            </a:r>
            <a:r>
              <a:rPr lang="en-US" dirty="0">
                <a:latin typeface="Arial Rounded MT Bold"/>
                <a:cs typeface="Arial Rounded MT Bold"/>
              </a:rPr>
              <a:t> 2 Continued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16" name="文本占位符 1"/>
          <p:cNvSpPr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</p:spPr>
        <p:txBody>
          <a:bodyPr/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latin typeface="Arial Rounded MT Bold"/>
                <a:cs typeface="Arial Rounded MT Bold"/>
              </a:rPr>
              <a:t>(</a:t>
            </a:r>
            <a:r>
              <a:rPr lang="en-US" altLang="zh-CN" dirty="0" err="1">
                <a:latin typeface="Arial Rounded MT Bold"/>
                <a:cs typeface="Arial Rounded MT Bold"/>
              </a:rPr>
              <a:t>gdb</a:t>
            </a:r>
            <a:r>
              <a:rPr lang="en-US" altLang="zh-CN" dirty="0">
                <a:latin typeface="Arial Rounded MT Bold"/>
                <a:cs typeface="Arial Rounded MT Bold"/>
              </a:rPr>
              <a:t>) x/5i $</a:t>
            </a:r>
            <a:r>
              <a:rPr lang="en-US" altLang="zh-CN" dirty="0" err="1">
                <a:latin typeface="Arial Rounded MT Bold"/>
                <a:cs typeface="Arial Rounded MT Bold"/>
              </a:rPr>
              <a:t>rdi</a:t>
            </a:r>
            <a:r>
              <a:rPr lang="en-US" altLang="zh-CN" dirty="0">
                <a:latin typeface="Arial Rounded MT Bold"/>
                <a:cs typeface="Arial Rounded MT Bold"/>
              </a:rPr>
              <a:t> + 8	// Display as instructions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Q. Why </a:t>
            </a:r>
            <a:r>
              <a:rPr lang="en-US" altLang="zh-CN" dirty="0" err="1">
                <a:solidFill>
                  <a:srgbClr val="FF0000"/>
                </a:solidFill>
                <a:latin typeface="Arial Rounded MT Bold"/>
                <a:cs typeface="Arial Rounded MT Bold"/>
              </a:rPr>
              <a:t>rdi</a:t>
            </a:r>
            <a:r>
              <a:rPr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 + 8?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Q. What are the three addresses?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latin typeface="Arial Rounded MT Bold"/>
                <a:cs typeface="Arial Rounded MT Bold"/>
              </a:rPr>
              <a:t>(</a:t>
            </a:r>
            <a:r>
              <a:rPr lang="en-US" altLang="zh-CN" dirty="0" err="1">
                <a:latin typeface="Arial Rounded MT Bold"/>
                <a:cs typeface="Arial Rounded MT Bold"/>
              </a:rPr>
              <a:t>gdb</a:t>
            </a:r>
            <a:r>
              <a:rPr lang="en-US" altLang="zh-CN" dirty="0">
                <a:latin typeface="Arial Rounded MT Bold"/>
                <a:cs typeface="Arial Rounded MT Bold"/>
              </a:rPr>
              <a:t>) break puts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latin typeface="Arial Rounded MT Bold"/>
                <a:cs typeface="Arial Rounded MT Bold"/>
              </a:rPr>
              <a:t>(</a:t>
            </a:r>
            <a:r>
              <a:rPr lang="en-US" altLang="zh-CN" dirty="0" err="1">
                <a:latin typeface="Arial Rounded MT Bold"/>
                <a:cs typeface="Arial Rounded MT Bold"/>
              </a:rPr>
              <a:t>gdb</a:t>
            </a:r>
            <a:r>
              <a:rPr lang="en-US" altLang="zh-CN" dirty="0">
                <a:latin typeface="Arial Rounded MT Bold"/>
                <a:cs typeface="Arial Rounded MT Bold"/>
              </a:rPr>
              <a:t>) break exit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Q. Do these addresses look familiar?</a:t>
            </a:r>
          </a:p>
          <a:p>
            <a:pPr marL="91441" indent="0">
              <a:buNone/>
            </a:pPr>
            <a:endParaRPr kumimoji="1" lang="zh-CN" altLang="en-US" dirty="0"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>
                <a:latin typeface="Arial Rounded MT Bold"/>
                <a:cs typeface="Arial Rounded MT Bold"/>
              </a:rPr>
              <a:t>Agenda</a:t>
            </a:r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US" dirty="0">
                <a:latin typeface="Arial Rounded MT Bold"/>
                <a:cs typeface="Arial Rounded MT Bold"/>
              </a:rPr>
              <a:t>Reminders</a:t>
            </a:r>
            <a:endParaRPr lang="en" dirty="0">
              <a:latin typeface="Arial Rounded MT Bold"/>
              <a:cs typeface="Arial Rounded MT Bold"/>
            </a:endParaRPr>
          </a:p>
          <a:p>
            <a:pPr marL="457200" lvl="0" indent="-228600" rtl="0">
              <a:spcBef>
                <a:spcPts val="0"/>
              </a:spcBef>
            </a:pPr>
            <a:r>
              <a:rPr lang="en-US" dirty="0">
                <a:latin typeface="Arial Rounded MT Bold"/>
                <a:cs typeface="Arial Rounded MT Bold"/>
              </a:rPr>
              <a:t>Stacks</a:t>
            </a:r>
            <a:endParaRPr lang="en" dirty="0">
              <a:latin typeface="Arial Rounded MT Bold"/>
              <a:cs typeface="Arial Rounded MT Bold"/>
            </a:endParaRPr>
          </a:p>
          <a:p>
            <a:pPr marL="457200" lvl="0" indent="-228600" rtl="0">
              <a:spcBef>
                <a:spcPts val="0"/>
              </a:spcBef>
            </a:pPr>
            <a:r>
              <a:rPr lang="en-US" dirty="0">
                <a:latin typeface="Arial Rounded MT Bold"/>
                <a:cs typeface="Arial Rounded MT Bold"/>
              </a:rPr>
              <a:t>Attack Lab Activities</a:t>
            </a:r>
            <a:endParaRPr lang="en" dirty="0">
              <a:latin typeface="Arial Rounded MT Bold"/>
              <a:cs typeface="Arial Rounded MT Bold"/>
            </a:endParaRP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Shape 454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Activity 2 Post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159699" y="898258"/>
            <a:ext cx="8829079" cy="449317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dirty="0">
                <a:latin typeface="Arial Rounded MT Bold"/>
                <a:cs typeface="Arial Rounded MT Bold"/>
              </a:rPr>
              <a:t>Normally programs cannot execute instructions on the stack</a:t>
            </a:r>
          </a:p>
          <a:p>
            <a:pPr lvl="1"/>
            <a:r>
              <a:rPr lang="en-US" sz="1800" dirty="0">
                <a:latin typeface="+mn-lt"/>
                <a:cs typeface="Arial Rounded MT Bold"/>
              </a:rPr>
              <a:t> Main used </a:t>
            </a:r>
            <a:r>
              <a:rPr lang="en-US" sz="1800" dirty="0" err="1">
                <a:latin typeface="+mn-lt"/>
                <a:cs typeface="Arial Rounded MT Bold"/>
              </a:rPr>
              <a:t>mprotect</a:t>
            </a:r>
            <a:r>
              <a:rPr lang="en-US" sz="1800" dirty="0">
                <a:latin typeface="+mn-lt"/>
                <a:cs typeface="Arial Rounded MT Bold"/>
              </a:rPr>
              <a:t> to disable the memory protection for </a:t>
            </a:r>
            <a:r>
              <a:rPr lang="en-US" sz="1800" dirty="0">
                <a:latin typeface="+mn-lt"/>
              </a:rPr>
              <a:t>this activity</a:t>
            </a:r>
          </a:p>
          <a:p>
            <a:endParaRPr lang="en-US" dirty="0"/>
          </a:p>
          <a:p>
            <a:r>
              <a:rPr lang="en-US" dirty="0">
                <a:latin typeface="Arial Rounded MT Bold"/>
                <a:cs typeface="Arial Rounded MT Bold"/>
              </a:rPr>
              <a:t>Clobber wrote an address that’s on the stack as a return address</a:t>
            </a:r>
          </a:p>
          <a:p>
            <a:pPr lvl="1"/>
            <a:r>
              <a:rPr lang="en-US" sz="1800" dirty="0"/>
              <a:t> Followed by a sequence of instructions</a:t>
            </a:r>
          </a:p>
          <a:p>
            <a:pPr lvl="1"/>
            <a:r>
              <a:rPr lang="en-US" sz="1800" dirty="0"/>
              <a:t> Three addresses show up in the exploit:</a:t>
            </a:r>
          </a:p>
          <a:p>
            <a:pPr lvl="2"/>
            <a:r>
              <a:rPr lang="en-US" sz="1800" dirty="0"/>
              <a:t>0x48644d </a:t>
            </a:r>
            <a:r>
              <a:rPr lang="en-US" sz="1800" dirty="0">
                <a:sym typeface="Wingdings" panose="05000000000000000000" pitchFamily="2" charset="2"/>
              </a:rPr>
              <a:t></a:t>
            </a:r>
            <a:r>
              <a:rPr lang="en-US" sz="1800" dirty="0"/>
              <a:t> “Hi\n” string</a:t>
            </a:r>
          </a:p>
          <a:p>
            <a:pPr lvl="2"/>
            <a:r>
              <a:rPr lang="en-US" sz="1800" dirty="0"/>
              <a:t>0x4022e0 </a:t>
            </a:r>
            <a:r>
              <a:rPr lang="en-US" sz="1800" dirty="0">
                <a:sym typeface="Wingdings" panose="05000000000000000000" pitchFamily="2" charset="2"/>
              </a:rPr>
              <a:t> </a:t>
            </a:r>
            <a:r>
              <a:rPr lang="en-US" sz="1800" dirty="0"/>
              <a:t>puts() function</a:t>
            </a:r>
          </a:p>
          <a:p>
            <a:pPr lvl="2"/>
            <a:r>
              <a:rPr lang="en-US" sz="1800" dirty="0"/>
              <a:t>0x4011a0 </a:t>
            </a:r>
            <a:r>
              <a:rPr lang="en-US" sz="1800" dirty="0">
                <a:sym typeface="Wingdings" panose="05000000000000000000" pitchFamily="2" charset="2"/>
              </a:rPr>
              <a:t> </a:t>
            </a:r>
            <a:r>
              <a:rPr lang="en-US" sz="1800" dirty="0"/>
              <a:t>exit() function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>
                <a:latin typeface="Arial Rounded MT Bold"/>
                <a:cs typeface="Arial Rounded MT Bold"/>
              </a:rPr>
              <a:t>Activity 3</a:t>
            </a:r>
            <a:endParaRPr kumimoji="1" lang="zh-CN" altLang="en-US" dirty="0">
              <a:latin typeface="Arial Rounded MT Bold"/>
              <a:cs typeface="Arial Rounded MT Bold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14921" y="898258"/>
            <a:ext cx="8956079" cy="367374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latin typeface="Arial Rounded MT Bold"/>
                <a:cs typeface="Arial Rounded MT Bold"/>
              </a:rPr>
              <a:t>$</a:t>
            </a:r>
            <a:r>
              <a:rPr lang="en-US" dirty="0" err="1">
                <a:latin typeface="Arial Rounded MT Bold"/>
                <a:cs typeface="Arial Rounded MT Bold"/>
              </a:rPr>
              <a:t>gdb</a:t>
            </a:r>
            <a:r>
              <a:rPr lang="en-US" dirty="0">
                <a:latin typeface="Arial Rounded MT Bold"/>
                <a:cs typeface="Arial Rounded MT Bold"/>
              </a:rPr>
              <a:t> act3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latin typeface="Arial Rounded MT Bold"/>
                <a:cs typeface="Arial Rounded MT Bold"/>
              </a:rPr>
              <a:t>(</a:t>
            </a:r>
            <a:r>
              <a:rPr lang="en-US" dirty="0" err="1">
                <a:latin typeface="Arial Rounded MT Bold"/>
                <a:cs typeface="Arial Rounded MT Bold"/>
              </a:rPr>
              <a:t>gdb</a:t>
            </a:r>
            <a:r>
              <a:rPr lang="en-US" dirty="0">
                <a:latin typeface="Arial Rounded MT Bold"/>
                <a:cs typeface="Arial Rounded MT Bold"/>
              </a:rPr>
              <a:t>) break clobber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latin typeface="Arial Rounded MT Bold"/>
                <a:cs typeface="Arial Rounded MT Bold"/>
              </a:rPr>
              <a:t>(</a:t>
            </a:r>
            <a:r>
              <a:rPr lang="en-US" dirty="0" err="1">
                <a:latin typeface="Arial Rounded MT Bold"/>
                <a:cs typeface="Arial Rounded MT Bold"/>
              </a:rPr>
              <a:t>gdb</a:t>
            </a:r>
            <a:r>
              <a:rPr lang="en-US" dirty="0">
                <a:latin typeface="Arial Rounded MT Bold"/>
                <a:cs typeface="Arial Rounded MT Bold"/>
              </a:rPr>
              <a:t>) run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latin typeface="Arial Rounded MT Bold"/>
                <a:cs typeface="Arial Rounded MT Bold"/>
              </a:rPr>
              <a:t>(</a:t>
            </a:r>
            <a:r>
              <a:rPr lang="en-US" dirty="0" err="1">
                <a:latin typeface="Arial Rounded MT Bold"/>
                <a:cs typeface="Arial Rounded MT Bold"/>
              </a:rPr>
              <a:t>gdb</a:t>
            </a:r>
            <a:r>
              <a:rPr lang="en-US" dirty="0">
                <a:latin typeface="Arial Rounded MT Bold"/>
                <a:cs typeface="Arial Rounded MT Bold"/>
              </a:rPr>
              <a:t>) x /5gx $</a:t>
            </a:r>
            <a:r>
              <a:rPr lang="en-US" dirty="0" err="1">
                <a:latin typeface="Arial Rounded MT Bold"/>
                <a:cs typeface="Arial Rounded MT Bold"/>
              </a:rPr>
              <a:t>rdi</a:t>
            </a:r>
            <a:endParaRPr lang="en-US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solidFill>
                  <a:srgbClr val="FF0000"/>
                </a:solidFill>
                <a:latin typeface="Arial Rounded MT Bold"/>
                <a:cs typeface="Arial Rounded MT Bold"/>
              </a:rPr>
              <a:t>Q. Which value will be first on the stack?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r>
              <a:rPr lang="en-US" dirty="0">
                <a:solidFill>
                  <a:srgbClr val="FF0000"/>
                </a:solidFill>
                <a:latin typeface="Arial Rounded MT Bold"/>
                <a:cs typeface="Arial Rounded MT Bold"/>
              </a:rPr>
              <a:t>Q. At the end of clobber, where will the function return to?</a:t>
            </a:r>
          </a:p>
          <a:p>
            <a:pPr marL="0" indent="0">
              <a:lnSpc>
                <a:spcPct val="120000"/>
              </a:lnSpc>
              <a:buFont typeface="Arial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3944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>
                <a:latin typeface="Arial Rounded MT Bold"/>
                <a:cs typeface="Arial Rounded MT Bold"/>
              </a:rPr>
              <a:t>Activity 3 Continued</a:t>
            </a:r>
            <a:endParaRPr kumimoji="1" lang="zh-CN" altLang="en-US" dirty="0">
              <a:latin typeface="Arial Rounded MT Bold"/>
              <a:cs typeface="Arial Rounded MT Bold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6874" y="1021556"/>
            <a:ext cx="8747125" cy="3729000"/>
          </a:xfrm>
        </p:spPr>
        <p:txBody>
          <a:bodyPr/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latin typeface="Arial Rounded MT Bold"/>
                <a:cs typeface="Arial Rounded MT Bold"/>
              </a:rPr>
              <a:t>(</a:t>
            </a:r>
            <a:r>
              <a:rPr lang="en-US" altLang="zh-CN" dirty="0" err="1">
                <a:latin typeface="Arial Rounded MT Bold"/>
                <a:cs typeface="Arial Rounded MT Bold"/>
              </a:rPr>
              <a:t>gdb</a:t>
            </a:r>
            <a:r>
              <a:rPr lang="en-US" altLang="zh-CN" dirty="0">
                <a:latin typeface="Arial Rounded MT Bold"/>
                <a:cs typeface="Arial Rounded MT Bold"/>
              </a:rPr>
              <a:t>) x /2i &lt;return address&gt;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dirty="0">
              <a:latin typeface="Arial Rounded MT Bold"/>
              <a:cs typeface="Arial Rounded MT Bold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Q. What does this sequence do?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FF0000"/>
                </a:solidFill>
                <a:latin typeface="Arial Rounded MT Bold"/>
                <a:cs typeface="Arial Rounded MT Bold"/>
              </a:rPr>
              <a:t>Q. Do the same for the other addresses.  Note that some are return addresses and some are for data.  When you continue, what will the code now do?</a:t>
            </a:r>
          </a:p>
          <a:p>
            <a:pPr marL="91441" indent="0">
              <a:lnSpc>
                <a:spcPct val="120000"/>
              </a:lnSpc>
              <a:buNone/>
            </a:pPr>
            <a:endParaRPr kumimoji="1" lang="zh-CN" altLang="en-US" dirty="0">
              <a:latin typeface="Arial Rounded MT Bold"/>
              <a:cs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8830090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Rounded MT Bold"/>
                <a:cs typeface="Arial Rounded MT Bold"/>
              </a:rPr>
              <a:t>Activity 3 Post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59699" y="898258"/>
            <a:ext cx="8829079" cy="449317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dirty="0">
                <a:latin typeface="Arial Rounded MT Bold"/>
                <a:cs typeface="Arial Rounded MT Bold"/>
              </a:rPr>
              <a:t>It’s harder to stop programs from running existing pieces of code in the executable.</a:t>
            </a:r>
          </a:p>
          <a:p>
            <a:endParaRPr lang="en-US" dirty="0"/>
          </a:p>
          <a:p>
            <a:r>
              <a:rPr lang="en-US" dirty="0">
                <a:latin typeface="Arial Rounded MT Bold"/>
                <a:cs typeface="Arial Rounded MT Bold"/>
              </a:rPr>
              <a:t>Clobber wrote multiple return addresses (aka gadgets) that each performed a small task, along with data that will get popped off the stack while running the gadgets.</a:t>
            </a:r>
          </a:p>
          <a:p>
            <a:endParaRPr lang="en-US" dirty="0">
              <a:latin typeface="Arial Rounded MT Bold"/>
              <a:cs typeface="Arial Rounded MT Bold"/>
            </a:endParaRPr>
          </a:p>
          <a:p>
            <a:pPr lvl="1"/>
            <a:r>
              <a:rPr lang="en-US" sz="1800" dirty="0">
                <a:latin typeface="Arial Rounded MT Bold" panose="020F0704030504030204" pitchFamily="34" charset="0"/>
              </a:rPr>
              <a:t>0x457d0c: pop %</a:t>
            </a:r>
            <a:r>
              <a:rPr lang="en-US" sz="1800" dirty="0" err="1">
                <a:latin typeface="Arial Rounded MT Bold" panose="020F0704030504030204" pitchFamily="34" charset="0"/>
              </a:rPr>
              <a:t>rdi</a:t>
            </a:r>
            <a:r>
              <a:rPr lang="en-US" sz="1800" dirty="0">
                <a:latin typeface="Arial Rounded MT Bold" panose="020F0704030504030204" pitchFamily="34" charset="0"/>
              </a:rPr>
              <a:t>; </a:t>
            </a:r>
            <a:r>
              <a:rPr lang="en-US" sz="1800" dirty="0" err="1">
                <a:latin typeface="Arial Rounded MT Bold" panose="020F0704030504030204" pitchFamily="34" charset="0"/>
              </a:rPr>
              <a:t>retq</a:t>
            </a:r>
            <a:endParaRPr lang="en-US" sz="1800" dirty="0">
              <a:latin typeface="Arial Rounded MT Bold" panose="020F0704030504030204" pitchFamily="34" charset="0"/>
            </a:endParaRPr>
          </a:p>
          <a:p>
            <a:pPr lvl="1"/>
            <a:r>
              <a:rPr lang="en-US" sz="1800" dirty="0">
                <a:latin typeface="Arial Rounded MT Bold" panose="020F0704030504030204" pitchFamily="34" charset="0"/>
              </a:rPr>
              <a:t>0x47fa64: Pointer to the string “Hi\n”</a:t>
            </a:r>
          </a:p>
          <a:p>
            <a:pPr lvl="1"/>
            <a:r>
              <a:rPr lang="en-US" sz="1800" dirty="0">
                <a:latin typeface="Arial Rounded MT Bold" panose="020F0704030504030204" pitchFamily="34" charset="0"/>
              </a:rPr>
              <a:t>0x429a6a: pop %</a:t>
            </a:r>
            <a:r>
              <a:rPr lang="en-US" sz="1800" dirty="0" err="1">
                <a:latin typeface="Arial Rounded MT Bold" panose="020F0704030504030204" pitchFamily="34" charset="0"/>
              </a:rPr>
              <a:t>rax</a:t>
            </a:r>
            <a:r>
              <a:rPr lang="en-US" sz="1800" dirty="0">
                <a:latin typeface="Arial Rounded MT Bold" panose="020F0704030504030204" pitchFamily="34" charset="0"/>
              </a:rPr>
              <a:t>; </a:t>
            </a:r>
            <a:r>
              <a:rPr lang="en-US" sz="1800" dirty="0" err="1">
                <a:latin typeface="Arial Rounded MT Bold" panose="020F0704030504030204" pitchFamily="34" charset="0"/>
              </a:rPr>
              <a:t>retq</a:t>
            </a:r>
            <a:endParaRPr lang="en-US" sz="1800" dirty="0">
              <a:latin typeface="Arial Rounded MT Bold" panose="020F0704030504030204" pitchFamily="34" charset="0"/>
            </a:endParaRPr>
          </a:p>
          <a:p>
            <a:pPr lvl="1"/>
            <a:r>
              <a:rPr lang="en-US" sz="1800" dirty="0">
                <a:latin typeface="Arial Rounded MT Bold" panose="020F0704030504030204" pitchFamily="34" charset="0"/>
              </a:rPr>
              <a:t>0x400500: Address of a printing function</a:t>
            </a:r>
          </a:p>
          <a:p>
            <a:pPr lvl="1"/>
            <a:r>
              <a:rPr lang="en-US" sz="1800" dirty="0">
                <a:latin typeface="Arial Rounded MT Bold" panose="020F0704030504030204" pitchFamily="34" charset="0"/>
              </a:rPr>
              <a:t>0x47f001: </a:t>
            </a:r>
            <a:r>
              <a:rPr lang="en-US" sz="1800" dirty="0" err="1">
                <a:latin typeface="Arial Rounded MT Bold" panose="020F0704030504030204" pitchFamily="34" charset="0"/>
              </a:rPr>
              <a:t>callq</a:t>
            </a:r>
            <a:r>
              <a:rPr lang="en-US" sz="1800" dirty="0">
                <a:latin typeface="Arial Rounded MT Bold" panose="020F0704030504030204" pitchFamily="34" charset="0"/>
              </a:rPr>
              <a:t> *%</a:t>
            </a:r>
            <a:r>
              <a:rPr lang="en-US" sz="1800" dirty="0" err="1">
                <a:latin typeface="Arial Rounded MT Bold" panose="020F0704030504030204" pitchFamily="34" charset="0"/>
              </a:rPr>
              <a:t>rax</a:t>
            </a:r>
            <a:endParaRPr lang="en-US" sz="1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388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 Rounded MT Bold" panose="020F0704030504030204" pitchFamily="34" charset="0"/>
              </a:rPr>
              <a:t>Note that some of the return addresses actually cut off bytes from existing instructions</a:t>
            </a:r>
          </a:p>
          <a:p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09417" y="4791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119062" marR="0" lvl="0" indent="-1190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119062" marR="0" lvl="1" indent="-119062" algn="l" rtl="0">
              <a:spcBef>
                <a:spcPts val="0"/>
              </a:spcBef>
              <a:spcAft>
                <a:spcPts val="0"/>
              </a:spcAft>
              <a:defRPr/>
            </a:lvl2pPr>
            <a:lvl3pPr marL="119062" marR="0" lvl="2" indent="-119062" algn="l" rtl="0">
              <a:spcBef>
                <a:spcPts val="0"/>
              </a:spcBef>
              <a:spcAft>
                <a:spcPts val="0"/>
              </a:spcAft>
              <a:defRPr/>
            </a:lvl3pPr>
            <a:lvl4pPr marL="119062" marR="0" lvl="3" indent="-119062" algn="l" rtl="0">
              <a:spcBef>
                <a:spcPts val="0"/>
              </a:spcBef>
              <a:spcAft>
                <a:spcPts val="0"/>
              </a:spcAft>
              <a:defRPr/>
            </a:lvl4pPr>
            <a:lvl5pPr marL="119062" marR="0" lvl="4" indent="-119062" algn="l" rtl="0">
              <a:spcBef>
                <a:spcPts val="0"/>
              </a:spcBef>
              <a:spcAft>
                <a:spcPts val="0"/>
              </a:spcAft>
              <a:defRPr/>
            </a:lvl5pPr>
            <a:lvl6pPr marL="576262" marR="0" lvl="5" indent="-4762" algn="l" rtl="0">
              <a:spcBef>
                <a:spcPts val="0"/>
              </a:spcBef>
              <a:spcAft>
                <a:spcPts val="0"/>
              </a:spcAft>
              <a:defRPr/>
            </a:lvl6pPr>
            <a:lvl7pPr marL="1033462" marR="0" lvl="6" indent="-4762" algn="l" rtl="0">
              <a:spcBef>
                <a:spcPts val="0"/>
              </a:spcBef>
              <a:spcAft>
                <a:spcPts val="0"/>
              </a:spcAft>
              <a:defRPr/>
            </a:lvl7pPr>
            <a:lvl8pPr marL="1490662" marR="0" lvl="7" indent="-4762" algn="l" rtl="0">
              <a:spcBef>
                <a:spcPts val="0"/>
              </a:spcBef>
              <a:spcAft>
                <a:spcPts val="0"/>
              </a:spcAft>
              <a:defRPr/>
            </a:lvl8pPr>
            <a:lvl9pPr marL="1947862" marR="0" lvl="8" indent="-4762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r>
              <a:rPr lang="en-US">
                <a:latin typeface="Arial Rounded MT Bold"/>
                <a:cs typeface="Arial Rounded MT Bold"/>
              </a:rPr>
              <a:t>Activity 3 Post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6685" y="3912289"/>
            <a:ext cx="7106490" cy="954178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7495504" y="4553020"/>
            <a:ext cx="515155" cy="2318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456" y="2011466"/>
            <a:ext cx="4974733" cy="174918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769735" y="2011466"/>
            <a:ext cx="294926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 Rounded MT Bold" panose="020F0704030504030204" pitchFamily="34" charset="0"/>
              </a:rPr>
              <a:t>0x457d0b    …0c         …0d    </a:t>
            </a:r>
          </a:p>
          <a:p>
            <a:r>
              <a:rPr lang="en-US" dirty="0">
                <a:latin typeface="Arial Rounded MT Bold" panose="020F0704030504030204" pitchFamily="34" charset="0"/>
              </a:rPr>
              <a:t>-----------------------------------------  </a:t>
            </a:r>
          </a:p>
          <a:p>
            <a:r>
              <a:rPr lang="en-US" dirty="0">
                <a:latin typeface="Arial Rounded MT Bold" panose="020F0704030504030204" pitchFamily="34" charset="0"/>
              </a:rPr>
              <a:t>             </a:t>
            </a:r>
            <a:r>
              <a:rPr lang="en-US" dirty="0">
                <a:solidFill>
                  <a:srgbClr val="C00000"/>
                </a:solidFill>
                <a:latin typeface="Arial Rounded MT Bold" panose="020F0704030504030204" pitchFamily="34" charset="0"/>
              </a:rPr>
              <a:t>pop %r15</a:t>
            </a:r>
            <a:r>
              <a:rPr lang="en-US" dirty="0">
                <a:latin typeface="Arial Rounded MT Bold" panose="020F0704030504030204" pitchFamily="34" charset="0"/>
              </a:rPr>
              <a:t>         </a:t>
            </a:r>
            <a:r>
              <a:rPr lang="en-US" dirty="0" err="1">
                <a:latin typeface="Arial Rounded MT Bold" panose="020F0704030504030204" pitchFamily="34" charset="0"/>
              </a:rPr>
              <a:t>retq</a:t>
            </a:r>
            <a:endParaRPr lang="en-US" dirty="0">
              <a:latin typeface="Arial Rounded MT Bold" panose="020F0704030504030204" pitchFamily="34" charset="0"/>
            </a:endParaRPr>
          </a:p>
          <a:p>
            <a:r>
              <a:rPr lang="en-US" dirty="0">
                <a:solidFill>
                  <a:srgbClr val="C00000"/>
                </a:solidFill>
                <a:latin typeface="Arial Rounded MT Bold" panose="020F0704030504030204" pitchFamily="34" charset="0"/>
              </a:rPr>
              <a:t>             41         5f</a:t>
            </a:r>
            <a:r>
              <a:rPr lang="en-US" dirty="0">
                <a:latin typeface="Arial Rounded MT Bold" panose="020F0704030504030204" pitchFamily="34" charset="0"/>
              </a:rPr>
              <a:t>           c3</a:t>
            </a:r>
          </a:p>
          <a:p>
            <a:endParaRPr lang="en-US" dirty="0">
              <a:latin typeface="Arial Rounded MT Bold" panose="020F0704030504030204" pitchFamily="34" charset="0"/>
            </a:endParaRPr>
          </a:p>
          <a:p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             pop %</a:t>
            </a:r>
            <a:r>
              <a:rPr lang="en-US" dirty="0" err="1">
                <a:solidFill>
                  <a:srgbClr val="00B050"/>
                </a:solidFill>
                <a:latin typeface="Arial Rounded MT Bold" panose="020F0704030504030204" pitchFamily="34" charset="0"/>
              </a:rPr>
              <a:t>rdi</a:t>
            </a: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          </a:t>
            </a:r>
            <a:r>
              <a:rPr lang="en-US" dirty="0" err="1">
                <a:solidFill>
                  <a:schemeClr val="tx1"/>
                </a:solidFill>
                <a:latin typeface="Arial Rounded MT Bold" panose="020F0704030504030204" pitchFamily="34" charset="0"/>
              </a:rPr>
              <a:t>retq</a:t>
            </a:r>
            <a:endParaRPr lang="en-US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r>
              <a:rPr lang="en-US" dirty="0">
                <a:latin typeface="Arial Rounded MT Bold" panose="020F0704030504030204" pitchFamily="34" charset="0"/>
              </a:rPr>
              <a:t>                           </a:t>
            </a:r>
            <a:r>
              <a:rPr lang="en-US" dirty="0">
                <a:solidFill>
                  <a:srgbClr val="00B050"/>
                </a:solidFill>
                <a:latin typeface="Arial Rounded MT Bold" panose="020F0704030504030204" pitchFamily="34" charset="0"/>
              </a:rPr>
              <a:t>5f</a:t>
            </a:r>
            <a:r>
              <a:rPr lang="en-US" dirty="0">
                <a:latin typeface="Arial Rounded MT Bold" panose="020F0704030504030204" pitchFamily="34" charset="0"/>
              </a:rPr>
              <a:t>           c3</a:t>
            </a:r>
          </a:p>
        </p:txBody>
      </p:sp>
      <p:sp>
        <p:nvSpPr>
          <p:cNvPr id="9" name="Oval 8"/>
          <p:cNvSpPr/>
          <p:nvPr/>
        </p:nvSpPr>
        <p:spPr>
          <a:xfrm>
            <a:off x="1173806" y="3033313"/>
            <a:ext cx="2934554" cy="32807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1322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latin typeface="Arial Rounded MT Bold"/>
                <a:cs typeface="Arial Rounded MT Bold"/>
              </a:rPr>
              <a:t>Attack Lab Tools</a:t>
            </a:r>
            <a:endParaRPr kumimoji="1" lang="zh-CN" altLang="en-US" dirty="0">
              <a:latin typeface="Arial Rounded MT Bold"/>
              <a:cs typeface="Arial Rounded MT Bold"/>
            </a:endParaRP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314921" y="931094"/>
            <a:ext cx="8306968" cy="4493178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>
            <a:noAutofit/>
          </a:bodyPr>
          <a:lstStyle>
            <a:lvl1pPr marL="209956" indent="-209956" algn="l" rtl="0" fontAlgn="base">
              <a:spcBef>
                <a:spcPts val="496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1984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425162" indent="-194210" algn="l" rtl="0" fontAlgn="base">
              <a:spcBef>
                <a:spcPts val="413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661363" indent="-167965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944804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207249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585171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1963092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341014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2718935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pPr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</a:pPr>
            <a:r>
              <a:rPr lang="en-US" sz="2400" dirty="0" err="1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gcc</a:t>
            </a:r>
            <a:r>
              <a:rPr lang="en-US" sz="240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–c </a:t>
            </a:r>
            <a:r>
              <a:rPr lang="en-US" sz="2400" dirty="0" err="1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test.s</a:t>
            </a:r>
            <a:r>
              <a:rPr lang="en-US" sz="240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; </a:t>
            </a:r>
            <a:r>
              <a:rPr lang="en-US" sz="2400" dirty="0" err="1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objdump</a:t>
            </a:r>
            <a:r>
              <a:rPr lang="en-US" sz="240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–d </a:t>
            </a:r>
            <a:r>
              <a:rPr lang="en-US" sz="2400" dirty="0" err="1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test.o</a:t>
            </a:r>
            <a:r>
              <a:rPr lang="en-US" sz="240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&gt; test.asm</a:t>
            </a:r>
          </a:p>
          <a:p>
            <a:pPr marL="230952" lvl="1" indent="0"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  <a:buNone/>
            </a:pPr>
            <a:r>
              <a:rPr lang="en-US" sz="1800" b="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Compiles the </a:t>
            </a:r>
            <a:r>
              <a:rPr lang="en-US" altLang="zh-CN" sz="1800" b="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assembly code in </a:t>
            </a:r>
            <a:r>
              <a:rPr lang="en-US" altLang="zh-CN" sz="1800" b="0" dirty="0" err="1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test.s</a:t>
            </a:r>
            <a:r>
              <a:rPr lang="en-US" altLang="zh-CN" sz="1800" b="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and shows the actual bytes for the instructions</a:t>
            </a:r>
          </a:p>
          <a:p>
            <a:pPr marL="0" indent="0"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  <a:buNone/>
            </a:pPr>
            <a:endParaRPr lang="en-US" sz="1800" dirty="0">
              <a:solidFill>
                <a:srgbClr val="0000FF"/>
              </a:solidFill>
              <a:latin typeface="Arial Rounded MT Bold" panose="020F0704030504030204" pitchFamily="34" charset="0"/>
              <a:cs typeface="Arial"/>
              <a:hlinkClick r:id="rId2"/>
            </a:endParaRPr>
          </a:p>
          <a:p>
            <a:pPr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</a:pPr>
            <a:r>
              <a:rPr lang="en-US" altLang="zh-CN" sz="240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./hex2raw &lt; exploit.txt &gt; converted.txt</a:t>
            </a:r>
          </a:p>
          <a:p>
            <a:pPr marL="0" indent="0"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  <a:buNone/>
            </a:pPr>
            <a:r>
              <a:rPr lang="en-US" altLang="zh-CN" sz="180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   </a:t>
            </a:r>
            <a:r>
              <a:rPr lang="en-US" altLang="zh-CN" sz="1800" b="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Convert hex codes in exploit.txt into raw ASCII strings to pass to targets</a:t>
            </a:r>
          </a:p>
          <a:p>
            <a:pPr marL="0" indent="0"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  <a:buNone/>
            </a:pPr>
            <a:r>
              <a:rPr lang="en-US" altLang="zh-CN" sz="1800" b="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   See the </a:t>
            </a:r>
            <a:r>
              <a:rPr lang="en-US" altLang="zh-CN" sz="1800" b="0" dirty="0" err="1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writeup</a:t>
            </a:r>
            <a:r>
              <a:rPr lang="en-US" altLang="zh-CN" sz="1800" b="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for more details on how to use this</a:t>
            </a:r>
          </a:p>
          <a:p>
            <a:pPr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</a:pPr>
            <a:endParaRPr lang="en-US" sz="1800" dirty="0">
              <a:solidFill>
                <a:srgbClr val="000000"/>
              </a:solidFill>
              <a:latin typeface="Arial Rounded MT Bold" panose="020F0704030504030204" pitchFamily="34" charset="0"/>
              <a:cs typeface="Arial"/>
            </a:endParaRPr>
          </a:p>
          <a:p>
            <a:pPr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</a:pPr>
            <a:r>
              <a:rPr lang="en-US" sz="240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cs typeface="Arial"/>
              </a:rPr>
              <a:t>(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cs typeface="Arial"/>
              </a:rPr>
              <a:t>gdb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cs typeface="Arial"/>
              </a:rPr>
              <a:t>)</a:t>
            </a:r>
            <a:r>
              <a:rPr lang="en-US" sz="240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display /12gx $</a:t>
            </a:r>
            <a:r>
              <a:rPr lang="en-US" sz="2400" dirty="0" err="1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rsp</a:t>
            </a:r>
            <a:r>
              <a:rPr lang="en-US" sz="240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     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cs typeface="Arial"/>
              </a:rPr>
              <a:t>(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cs typeface="Arial"/>
              </a:rPr>
              <a:t>gdb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  <a:cs typeface="Arial"/>
              </a:rPr>
              <a:t>)</a:t>
            </a:r>
            <a:r>
              <a:rPr lang="en-US" sz="240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display /2i $rip</a:t>
            </a:r>
          </a:p>
          <a:p>
            <a:pPr marL="0" indent="0"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  <a:buNone/>
            </a:pPr>
            <a:r>
              <a:rPr lang="en-US" sz="180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   </a:t>
            </a:r>
            <a:r>
              <a:rPr lang="en-US" sz="1800" b="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Displays 12 elements on the stack and the next 2 instructions </a:t>
            </a:r>
            <a:r>
              <a:rPr lang="en-US" sz="1800" b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to run</a:t>
            </a:r>
            <a:endParaRPr lang="en-US" sz="1800" b="0" dirty="0">
              <a:solidFill>
                <a:srgbClr val="000000"/>
              </a:solidFill>
              <a:latin typeface="Arial Rounded MT Bold" panose="020F0704030504030204" pitchFamily="34" charset="0"/>
              <a:cs typeface="Arial"/>
            </a:endParaRPr>
          </a:p>
          <a:p>
            <a:pPr marL="0" indent="0"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  <a:buNone/>
            </a:pPr>
            <a:endParaRPr lang="en-US" sz="1800" b="0" dirty="0">
              <a:solidFill>
                <a:srgbClr val="000000"/>
              </a:solidFill>
              <a:latin typeface="Arial Rounded MT Bold" panose="020F0704030504030204" pitchFamily="34" charset="0"/>
              <a:cs typeface="Arial"/>
            </a:endParaRPr>
          </a:p>
          <a:p>
            <a:pPr marL="0" indent="0" hangingPunct="0">
              <a:spcBef>
                <a:spcPts val="0"/>
              </a:spcBef>
              <a:spcAft>
                <a:spcPts val="540"/>
              </a:spcAft>
              <a:buClr>
                <a:srgbClr val="B80047"/>
              </a:buClr>
              <a:buSzPct val="65000"/>
              <a:buNone/>
            </a:pPr>
            <a:r>
              <a:rPr lang="en-US" sz="1800" b="0" dirty="0">
                <a:solidFill>
                  <a:srgbClr val="000000"/>
                </a:solidFill>
                <a:latin typeface="Arial Rounded MT Bold" panose="020F0704030504030204" pitchFamily="34" charset="0"/>
                <a:cs typeface="Arial"/>
              </a:rPr>
              <a:t>GDB is also useful to for tracing to see if an exploit is working</a:t>
            </a:r>
          </a:p>
        </p:txBody>
      </p:sp>
    </p:spTree>
    <p:extLst>
      <p:ext uri="{BB962C8B-B14F-4D97-AF65-F5344CB8AC3E}">
        <p14:creationId xmlns:p14="http://schemas.microsoft.com/office/powerpoint/2010/main" val="25035593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>
                <a:latin typeface="Arial Rounded MT Bold"/>
                <a:cs typeface="Arial Rounded MT Bold"/>
              </a:rPr>
              <a:t>If you get stuck</a:t>
            </a:r>
            <a:endParaRPr kumimoji="1" lang="zh-CN" altLang="en-US" dirty="0">
              <a:latin typeface="Arial Rounded MT Bold"/>
              <a:cs typeface="Arial Rounded MT Bold"/>
            </a:endParaRP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314921" y="1001889"/>
            <a:ext cx="8038857" cy="3598333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 hangingPunct="0">
              <a:lnSpc>
                <a:spcPct val="120000"/>
              </a:lnSpc>
              <a:spcAft>
                <a:spcPts val="540"/>
              </a:spcAft>
              <a:buClr>
                <a:srgbClr val="B80047"/>
              </a:buClr>
              <a:buSzPct val="65000"/>
            </a:pPr>
            <a:r>
              <a:rPr lang="en-US" sz="1800" b="1" dirty="0">
                <a:solidFill>
                  <a:srgbClr val="000000"/>
                </a:solidFill>
                <a:latin typeface="+mn-lt"/>
              </a:rPr>
              <a:t>Please read the </a:t>
            </a:r>
            <a:r>
              <a:rPr lang="en-US" sz="1800" b="1" dirty="0" err="1">
                <a:solidFill>
                  <a:srgbClr val="000000"/>
                </a:solidFill>
                <a:latin typeface="+mn-lt"/>
              </a:rPr>
              <a:t>writeup</a:t>
            </a:r>
            <a:r>
              <a:rPr lang="en-US" sz="1800" b="1" dirty="0">
                <a:solidFill>
                  <a:srgbClr val="000000"/>
                </a:solidFill>
                <a:latin typeface="+mn-lt"/>
              </a:rPr>
              <a:t>.  </a:t>
            </a:r>
            <a:r>
              <a:rPr lang="en-US" sz="1950" b="1" i="1" dirty="0">
                <a:solidFill>
                  <a:srgbClr val="000000"/>
                </a:solidFill>
                <a:latin typeface="+mn-lt"/>
              </a:rPr>
              <a:t>Please read the </a:t>
            </a:r>
            <a:r>
              <a:rPr lang="en-US" sz="1950" b="1" i="1" dirty="0" err="1">
                <a:solidFill>
                  <a:srgbClr val="000000"/>
                </a:solidFill>
                <a:latin typeface="+mn-lt"/>
              </a:rPr>
              <a:t>writeup</a:t>
            </a:r>
            <a:r>
              <a:rPr lang="en-US" sz="1950" b="1" i="1" dirty="0">
                <a:solidFill>
                  <a:srgbClr val="000000"/>
                </a:solidFill>
                <a:latin typeface="+mn-lt"/>
              </a:rPr>
              <a:t>. </a:t>
            </a:r>
            <a:r>
              <a:rPr lang="en-US" b="1" i="1" u="sng" dirty="0">
                <a:solidFill>
                  <a:srgbClr val="000000"/>
                </a:solidFill>
                <a:latin typeface="+mn-lt"/>
              </a:rPr>
              <a:t>Please read the </a:t>
            </a:r>
            <a:r>
              <a:rPr lang="en-US" b="1" i="1" u="sng" dirty="0" err="1">
                <a:solidFill>
                  <a:srgbClr val="000000"/>
                </a:solidFill>
                <a:latin typeface="+mn-lt"/>
              </a:rPr>
              <a:t>writeup</a:t>
            </a:r>
            <a:r>
              <a:rPr lang="en-US" b="1" i="1" u="sng" dirty="0">
                <a:solidFill>
                  <a:srgbClr val="000000"/>
                </a:solidFill>
                <a:latin typeface="+mn-lt"/>
              </a:rPr>
              <a:t>.</a:t>
            </a:r>
            <a:r>
              <a:rPr lang="en-US" b="1" i="1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b="1" i="1" dirty="0">
                <a:solidFill>
                  <a:srgbClr val="800000"/>
                </a:solidFill>
                <a:latin typeface="+mn-lt"/>
              </a:rPr>
              <a:t>Please read the </a:t>
            </a:r>
            <a:r>
              <a:rPr lang="en-US" b="1" i="1" dirty="0" err="1">
                <a:solidFill>
                  <a:srgbClr val="800000"/>
                </a:solidFill>
                <a:latin typeface="+mn-lt"/>
              </a:rPr>
              <a:t>writeup</a:t>
            </a:r>
            <a:r>
              <a:rPr lang="en-US" b="1" i="1" dirty="0">
                <a:solidFill>
                  <a:srgbClr val="800000"/>
                </a:solidFill>
                <a:latin typeface="+mn-lt"/>
              </a:rPr>
              <a:t>!</a:t>
            </a:r>
          </a:p>
          <a:p>
            <a:pPr hangingPunct="0">
              <a:lnSpc>
                <a:spcPct val="120000"/>
              </a:lnSpc>
              <a:spcAft>
                <a:spcPts val="540"/>
              </a:spcAft>
              <a:buClr>
                <a:srgbClr val="B80047"/>
              </a:buClr>
              <a:buSzPct val="65000"/>
            </a:pPr>
            <a:r>
              <a:rPr lang="en-US" sz="1800" dirty="0">
                <a:solidFill>
                  <a:srgbClr val="000000"/>
                </a:solidFill>
                <a:latin typeface="+mn-lt"/>
              </a:rPr>
              <a:t>CS:APP Chapter 3</a:t>
            </a:r>
          </a:p>
          <a:p>
            <a:pPr hangingPunct="0">
              <a:lnSpc>
                <a:spcPct val="120000"/>
              </a:lnSpc>
              <a:spcAft>
                <a:spcPts val="540"/>
              </a:spcAft>
              <a:buClr>
                <a:srgbClr val="B80047"/>
              </a:buClr>
              <a:buSzPct val="65000"/>
            </a:pPr>
            <a:r>
              <a:rPr lang="en-US" sz="1800" dirty="0">
                <a:solidFill>
                  <a:srgbClr val="000000"/>
                </a:solidFill>
                <a:latin typeface="+mn-lt"/>
              </a:rPr>
              <a:t>View lecture notes and course FAQ at </a:t>
            </a:r>
            <a:r>
              <a:rPr lang="en-US" sz="1800" dirty="0">
                <a:solidFill>
                  <a:srgbClr val="0000FF"/>
                </a:solidFill>
                <a:latin typeface="+mn-lt"/>
                <a:hlinkClick r:id="rId2"/>
              </a:rPr>
              <a:t>http://www.cs.cmu.edu/~213</a:t>
            </a:r>
          </a:p>
          <a:p>
            <a:pPr hangingPunct="0">
              <a:lnSpc>
                <a:spcPct val="120000"/>
              </a:lnSpc>
              <a:spcAft>
                <a:spcPts val="540"/>
              </a:spcAft>
              <a:buClr>
                <a:srgbClr val="B80047"/>
              </a:buClr>
              <a:buSzPct val="65000"/>
            </a:pPr>
            <a:r>
              <a:rPr lang="en-US" sz="1800" dirty="0">
                <a:solidFill>
                  <a:srgbClr val="000000"/>
                </a:solidFill>
                <a:latin typeface="+mn-lt"/>
              </a:rPr>
              <a:t>Office hours Sunday through Thursday 5:00-9:00pm in WH 5207</a:t>
            </a:r>
          </a:p>
          <a:p>
            <a:pPr hangingPunct="0">
              <a:lnSpc>
                <a:spcPct val="120000"/>
              </a:lnSpc>
              <a:spcAft>
                <a:spcPts val="540"/>
              </a:spcAft>
              <a:buClr>
                <a:srgbClr val="B80047"/>
              </a:buClr>
              <a:buSzPct val="65000"/>
            </a:pPr>
            <a:r>
              <a:rPr lang="en-US" sz="1800" dirty="0">
                <a:solidFill>
                  <a:srgbClr val="000000"/>
                </a:solidFill>
                <a:latin typeface="+mn-lt"/>
              </a:rPr>
              <a:t>Post a </a:t>
            </a:r>
            <a:r>
              <a:rPr lang="en-US" sz="1800" b="1" dirty="0">
                <a:solidFill>
                  <a:srgbClr val="000000"/>
                </a:solidFill>
                <a:latin typeface="+mn-lt"/>
              </a:rPr>
              <a:t>private</a:t>
            </a:r>
            <a:r>
              <a:rPr lang="en-US" sz="1800" dirty="0">
                <a:solidFill>
                  <a:srgbClr val="000000"/>
                </a:solidFill>
                <a:latin typeface="+mn-lt"/>
              </a:rPr>
              <a:t> question on Piazza</a:t>
            </a:r>
          </a:p>
          <a:p>
            <a:pPr hangingPunct="0">
              <a:lnSpc>
                <a:spcPct val="120000"/>
              </a:lnSpc>
              <a:spcAft>
                <a:spcPts val="540"/>
              </a:spcAft>
              <a:buClr>
                <a:srgbClr val="B80047"/>
              </a:buClr>
              <a:buSzPct val="65000"/>
            </a:pPr>
            <a:r>
              <a:rPr lang="en-US" sz="1800" dirty="0">
                <a:solidFill>
                  <a:srgbClr val="000000"/>
                </a:solidFill>
                <a:latin typeface="+mn-lt"/>
              </a:rPr>
              <a:t>man </a:t>
            </a:r>
            <a:r>
              <a:rPr lang="en-US" sz="1800" dirty="0" err="1">
                <a:solidFill>
                  <a:srgbClr val="000000"/>
                </a:solidFill>
                <a:latin typeface="+mn-lt"/>
              </a:rPr>
              <a:t>gdb</a:t>
            </a:r>
            <a:r>
              <a:rPr lang="en-US" sz="1800" dirty="0">
                <a:solidFill>
                  <a:srgbClr val="000000"/>
                </a:solidFill>
                <a:latin typeface="+mn-lt"/>
              </a:rPr>
              <a:t>,  </a:t>
            </a:r>
            <a:r>
              <a:rPr lang="en-US" sz="1800" dirty="0" err="1">
                <a:solidFill>
                  <a:srgbClr val="000000"/>
                </a:solidFill>
                <a:latin typeface="+mn-lt"/>
              </a:rPr>
              <a:t>gdb's</a:t>
            </a:r>
            <a:r>
              <a:rPr lang="en-US" sz="1800" dirty="0">
                <a:solidFill>
                  <a:srgbClr val="000000"/>
                </a:solidFill>
                <a:latin typeface="+mn-lt"/>
              </a:rPr>
              <a:t> help command</a:t>
            </a:r>
          </a:p>
        </p:txBody>
      </p:sp>
    </p:spTree>
    <p:extLst>
      <p:ext uri="{BB962C8B-B14F-4D97-AF65-F5344CB8AC3E}">
        <p14:creationId xmlns:p14="http://schemas.microsoft.com/office/powerpoint/2010/main" val="2592119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Reminders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57017" y="1056096"/>
            <a:ext cx="8580750" cy="2931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altLang="zh-CN" dirty="0">
                <a:latin typeface="Arial Rounded MT Bold"/>
                <a:cs typeface="Arial Rounded MT Bold"/>
              </a:rPr>
              <a:t>Bomb lab is due </a:t>
            </a:r>
            <a:r>
              <a:rPr lang="en-US" altLang="zh-CN">
                <a:latin typeface="Arial Rounded MT Bold"/>
                <a:cs typeface="Arial Rounded MT Bold"/>
              </a:rPr>
              <a:t>tomorrow (25 </a:t>
            </a:r>
            <a:r>
              <a:rPr lang="en-US" altLang="zh-CN" dirty="0">
                <a:latin typeface="Arial Rounded MT Bold"/>
                <a:cs typeface="Arial Rounded MT Bold"/>
              </a:rPr>
              <a:t>Sept, 2018) </a:t>
            </a:r>
            <a:r>
              <a:rPr lang="en-US" altLang="zh-CN" dirty="0"/>
              <a:t>!</a:t>
            </a:r>
          </a:p>
          <a:p>
            <a:pPr lvl="1"/>
            <a:r>
              <a:rPr lang="en-US" altLang="zh-CN" sz="1800" dirty="0"/>
              <a:t> “But if you wait until the last minute, it only takes a minute!” </a:t>
            </a:r>
            <a:r>
              <a:rPr lang="en-US" altLang="zh-CN" sz="1800" i="1" dirty="0"/>
              <a:t>– </a:t>
            </a:r>
            <a:r>
              <a:rPr lang="en-US" altLang="zh-CN" sz="1800" i="1" dirty="0">
                <a:latin typeface="Arial Rounded MT Bold"/>
                <a:cs typeface="Arial Rounded MT Bold"/>
              </a:rPr>
              <a:t>NOT!</a:t>
            </a:r>
          </a:p>
          <a:p>
            <a:pPr lvl="1"/>
            <a:r>
              <a:rPr lang="en-US" altLang="zh-CN" sz="1800" dirty="0">
                <a:latin typeface="Arial Rounded MT Bold"/>
                <a:cs typeface="Arial Rounded MT Bold"/>
              </a:rPr>
              <a:t> </a:t>
            </a:r>
            <a:r>
              <a:rPr lang="en-US" altLang="zh-CN" sz="1800" dirty="0">
                <a:latin typeface="+mn-lt"/>
                <a:cs typeface="Arial Rounded MT Bold"/>
              </a:rPr>
              <a:t>Don’t waste your grace days on this assignment!</a:t>
            </a:r>
            <a:endParaRPr lang="en-US" altLang="zh-CN" sz="1800" dirty="0">
              <a:latin typeface="Arial Rounded MT Bold"/>
              <a:cs typeface="Arial Rounded MT Bold"/>
            </a:endParaRPr>
          </a:p>
          <a:p>
            <a:pPr marL="0" indent="0">
              <a:buFont typeface="Arial"/>
              <a:buNone/>
            </a:pPr>
            <a:endParaRPr lang="en-US" dirty="0"/>
          </a:p>
          <a:p>
            <a:r>
              <a:rPr lang="en-US" dirty="0">
                <a:latin typeface="Arial Rounded MT Bold"/>
                <a:cs typeface="Arial Rounded MT Bold"/>
              </a:rPr>
              <a:t>Attack lab will be released tomorrow!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Stacks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57017" y="1040679"/>
            <a:ext cx="8307750" cy="337439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altLang="zh-CN" dirty="0">
                <a:latin typeface="Arial Rounded MT Bold"/>
                <a:cs typeface="Arial Rounded MT Bold"/>
              </a:rPr>
              <a:t>Last-in, first-out</a:t>
            </a:r>
          </a:p>
          <a:p>
            <a:pPr marL="0" indent="0">
              <a:buFont typeface="Arial"/>
              <a:buNone/>
            </a:pPr>
            <a:endParaRPr lang="en-US" dirty="0"/>
          </a:p>
          <a:p>
            <a:r>
              <a:rPr lang="en-US" dirty="0">
                <a:latin typeface="Arial Rounded MT Bold"/>
                <a:cs typeface="Arial Rounded MT Bold"/>
              </a:rPr>
              <a:t>x86 stack grows down</a:t>
            </a:r>
          </a:p>
          <a:p>
            <a:pPr lvl="1"/>
            <a:r>
              <a:rPr lang="en-US" sz="1800" dirty="0"/>
              <a:t> lowest address is “top”</a:t>
            </a:r>
          </a:p>
          <a:p>
            <a:pPr lvl="1"/>
            <a:r>
              <a:rPr lang="en-US" sz="1800" dirty="0"/>
              <a:t> $</a:t>
            </a:r>
            <a:r>
              <a:rPr lang="en-US" sz="1800" dirty="0" err="1"/>
              <a:t>rsp</a:t>
            </a:r>
            <a:r>
              <a:rPr lang="en-US" sz="1800" dirty="0"/>
              <a:t> contains the address of the topmost element in the stack</a:t>
            </a:r>
          </a:p>
          <a:p>
            <a:pPr marL="91441" indent="0">
              <a:buNone/>
            </a:pPr>
            <a:endParaRPr lang="en-US" dirty="0"/>
          </a:p>
          <a:p>
            <a:r>
              <a:rPr lang="en-US" dirty="0">
                <a:latin typeface="Arial Rounded MT Bold"/>
                <a:cs typeface="Arial Rounded MT Bold"/>
              </a:rPr>
              <a:t>Uses the </a:t>
            </a:r>
            <a:r>
              <a:rPr lang="en-US" dirty="0" err="1">
                <a:latin typeface="Arial Rounded MT Bold"/>
                <a:cs typeface="Arial Rounded MT Bold"/>
              </a:rPr>
              <a:t>pushq</a:t>
            </a:r>
            <a:r>
              <a:rPr lang="en-US" dirty="0">
                <a:latin typeface="Arial Rounded MT Bold"/>
                <a:cs typeface="Arial Rounded MT Bold"/>
              </a:rPr>
              <a:t> and </a:t>
            </a:r>
            <a:r>
              <a:rPr lang="en-US" dirty="0" err="1">
                <a:latin typeface="Arial Rounded MT Bold"/>
                <a:cs typeface="Arial Rounded MT Bold"/>
              </a:rPr>
              <a:t>popq</a:t>
            </a:r>
            <a:r>
              <a:rPr lang="en-US" dirty="0">
                <a:latin typeface="Arial Rounded MT Bold"/>
                <a:cs typeface="Arial Rounded MT Bold"/>
              </a:rPr>
              <a:t> instructions to push and pop registers/constants onto and off the stack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Stack – </a:t>
            </a:r>
            <a:r>
              <a:rPr lang="en-US" dirty="0" err="1">
                <a:latin typeface="Arial Rounded MT Bold"/>
                <a:cs typeface="Arial Rounded MT Bold"/>
              </a:rPr>
              <a:t>pushq</a:t>
            </a:r>
            <a:r>
              <a:rPr lang="en-US" dirty="0">
                <a:latin typeface="Arial Rounded MT Bold"/>
                <a:cs typeface="Arial Rounded MT Bold"/>
              </a:rPr>
              <a:t> &amp; </a:t>
            </a:r>
            <a:r>
              <a:rPr lang="en-US" dirty="0" err="1">
                <a:latin typeface="Arial Rounded MT Bold"/>
                <a:cs typeface="Arial Rounded MT Bold"/>
              </a:rPr>
              <a:t>popq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129507" y="1174164"/>
            <a:ext cx="4883651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US" dirty="0" err="1">
                <a:latin typeface="Arial Rounded MT Bold"/>
                <a:cs typeface="Arial Rounded MT Bold"/>
              </a:rPr>
              <a:t>pushq</a:t>
            </a:r>
            <a:r>
              <a:rPr lang="en-US" dirty="0">
                <a:latin typeface="Arial Rounded MT Bold"/>
                <a:cs typeface="Arial Rounded MT Bold"/>
              </a:rPr>
              <a:t> {value} is equivalent to </a:t>
            </a:r>
          </a:p>
          <a:p>
            <a:pPr marL="228600" lvl="0" indent="0" rt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   </a:t>
            </a:r>
            <a:r>
              <a:rPr lang="en-US" sz="2000" dirty="0">
                <a:latin typeface="Arial Rounded MT Bold"/>
                <a:cs typeface="Arial Rounded MT Bold"/>
              </a:rPr>
              <a:t> </a:t>
            </a:r>
            <a:r>
              <a:rPr lang="en-US" sz="2000" dirty="0">
                <a:latin typeface="+mn-lt"/>
                <a:cs typeface="Arial Rounded MT Bold"/>
              </a:rPr>
              <a:t>sub  $8, %</a:t>
            </a:r>
            <a:r>
              <a:rPr lang="en-US" sz="2000" dirty="0" err="1">
                <a:latin typeface="+mn-lt"/>
                <a:cs typeface="Arial Rounded MT Bold"/>
              </a:rPr>
              <a:t>rsp</a:t>
            </a:r>
            <a:r>
              <a:rPr lang="en-US" sz="2000" dirty="0">
                <a:latin typeface="+mn-lt"/>
                <a:cs typeface="Arial Rounded MT Bold"/>
              </a:rPr>
              <a:t> </a:t>
            </a:r>
          </a:p>
          <a:p>
            <a:pPr marL="228600" lvl="0" indent="0" rtl="0">
              <a:spcBef>
                <a:spcPts val="0"/>
              </a:spcBef>
              <a:buNone/>
            </a:pPr>
            <a:r>
              <a:rPr lang="en-US" sz="2000" dirty="0">
                <a:latin typeface="+mn-lt"/>
                <a:cs typeface="Arial Rounded MT Bold"/>
              </a:rPr>
              <a:t>    </a:t>
            </a:r>
            <a:r>
              <a:rPr lang="en-US" sz="2000" dirty="0" err="1">
                <a:latin typeface="+mn-lt"/>
                <a:cs typeface="Arial Rounded MT Bold"/>
              </a:rPr>
              <a:t>mov</a:t>
            </a:r>
            <a:r>
              <a:rPr lang="en-US" sz="2000" dirty="0">
                <a:latin typeface="+mn-lt"/>
                <a:cs typeface="Arial Rounded MT Bold"/>
              </a:rPr>
              <a:t> {value}, (%</a:t>
            </a:r>
            <a:r>
              <a:rPr lang="en-US" sz="2000" dirty="0" err="1">
                <a:latin typeface="+mn-lt"/>
                <a:cs typeface="Arial Rounded MT Bold"/>
              </a:rPr>
              <a:t>rsp</a:t>
            </a:r>
            <a:r>
              <a:rPr lang="en-US" sz="2000" dirty="0">
                <a:latin typeface="+mn-lt"/>
                <a:cs typeface="Arial Rounded MT Bold"/>
              </a:rPr>
              <a:t>)</a:t>
            </a:r>
          </a:p>
          <a:p>
            <a:pPr marL="571500" indent="-342900"/>
            <a:endParaRPr lang="en-US" sz="2000" dirty="0">
              <a:latin typeface="+mn-lt"/>
              <a:cs typeface="Arial Rounded MT Bold"/>
            </a:endParaRPr>
          </a:p>
          <a:p>
            <a:pPr marL="571500" indent="-342900"/>
            <a:r>
              <a:rPr lang="en-US" dirty="0" err="1">
                <a:latin typeface="Arial Rounded MT Bold"/>
                <a:cs typeface="Arial Rounded MT Bold"/>
              </a:rPr>
              <a:t>popq</a:t>
            </a:r>
            <a:r>
              <a:rPr lang="en-US" dirty="0">
                <a:latin typeface="Arial Rounded MT Bold"/>
                <a:cs typeface="Arial Rounded MT Bold"/>
              </a:rPr>
              <a:t> {</a:t>
            </a:r>
            <a:r>
              <a:rPr lang="en-US" dirty="0" err="1">
                <a:latin typeface="Arial Rounded MT Bold"/>
                <a:cs typeface="Arial Rounded MT Bold"/>
              </a:rPr>
              <a:t>reg</a:t>
            </a:r>
            <a:r>
              <a:rPr lang="en-US" dirty="0">
                <a:latin typeface="Arial Rounded MT Bold"/>
                <a:cs typeface="Arial Rounded MT Bold"/>
              </a:rPr>
              <a:t>} is equivalent to </a:t>
            </a:r>
          </a:p>
          <a:p>
            <a:pPr marL="228600" indent="0">
              <a:buNone/>
            </a:pPr>
            <a:r>
              <a:rPr lang="en-US" dirty="0"/>
              <a:t>    </a:t>
            </a:r>
            <a:r>
              <a:rPr lang="en-US" sz="2000" dirty="0" err="1"/>
              <a:t>mov</a:t>
            </a:r>
            <a:r>
              <a:rPr lang="en-US" sz="2000" dirty="0"/>
              <a:t> (%</a:t>
            </a:r>
            <a:r>
              <a:rPr lang="en-US" sz="2000" dirty="0" err="1"/>
              <a:t>rsp</a:t>
            </a:r>
            <a:r>
              <a:rPr lang="en-US" sz="2000" dirty="0"/>
              <a:t>), {</a:t>
            </a:r>
            <a:r>
              <a:rPr lang="en-US" sz="2000" dirty="0" err="1"/>
              <a:t>reg</a:t>
            </a:r>
            <a:r>
              <a:rPr lang="en-US" sz="2000" dirty="0"/>
              <a:t>}</a:t>
            </a:r>
          </a:p>
          <a:p>
            <a:pPr marL="228600" indent="0">
              <a:buNone/>
            </a:pPr>
            <a:r>
              <a:rPr lang="en-US" sz="2000" dirty="0"/>
              <a:t>     add  $8, %</a:t>
            </a:r>
            <a:r>
              <a:rPr lang="en-US" sz="2000" dirty="0" err="1"/>
              <a:t>rsp</a:t>
            </a:r>
            <a:endParaRPr lang="en" dirty="0"/>
          </a:p>
        </p:txBody>
      </p:sp>
      <p:pic>
        <p:nvPicPr>
          <p:cNvPr id="2" name="图片 1" descr="Screen Shot 2017-02-11 at 2.56.32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9474" y="326758"/>
            <a:ext cx="4264525" cy="470234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F1991FC-13E0-4D40-851E-DE133350454C}"/>
              </a:ext>
            </a:extLst>
          </p:cNvPr>
          <p:cNvSpPr txBox="1"/>
          <p:nvPr/>
        </p:nvSpPr>
        <p:spPr>
          <a:xfrm>
            <a:off x="6517342" y="4835723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Stack “top”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26BA5B-AF68-5740-A851-091A3360C7B7}"/>
              </a:ext>
            </a:extLst>
          </p:cNvPr>
          <p:cNvSpPr txBox="1"/>
          <p:nvPr/>
        </p:nvSpPr>
        <p:spPr>
          <a:xfrm>
            <a:off x="6260558" y="196252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Stack “bottom”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Stack – Caller vs. </a:t>
            </a:r>
            <a:r>
              <a:rPr lang="en-US" dirty="0" err="1">
                <a:latin typeface="Arial Rounded MT Bold"/>
                <a:cs typeface="Arial Rounded MT Bold"/>
              </a:rPr>
              <a:t>Callee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396875" y="1021550"/>
            <a:ext cx="8467499" cy="3988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Font typeface="Courier New"/>
            </a:pPr>
            <a:r>
              <a:rPr lang="en-US" dirty="0">
                <a:latin typeface="Arial Rounded MT Bold"/>
                <a:ea typeface="Courier New"/>
                <a:cs typeface="Arial Rounded MT Bold"/>
                <a:sym typeface="Courier New"/>
              </a:rPr>
              <a:t>Function A calls function B</a:t>
            </a:r>
            <a:endParaRPr lang="en" b="1" dirty="0">
              <a:latin typeface="Arial Rounded MT Bold"/>
              <a:cs typeface="Arial Rounded MT Bold"/>
            </a:endParaRPr>
          </a:p>
          <a:p>
            <a:pPr marL="914400" lvl="1" indent="-228600" rtl="0">
              <a:spcBef>
                <a:spcPts val="0"/>
              </a:spcBef>
            </a:pPr>
            <a:r>
              <a:rPr lang="en-US" sz="1800" dirty="0">
                <a:latin typeface="+mn-lt"/>
              </a:rPr>
              <a:t>A is the caller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-US" sz="1800" dirty="0">
                <a:latin typeface="+mn-lt"/>
                <a:ea typeface="Courier New"/>
                <a:cs typeface="Courier New"/>
                <a:sym typeface="Courier New"/>
              </a:rPr>
              <a:t>B is the </a:t>
            </a:r>
            <a:r>
              <a:rPr lang="en-US" sz="1800" dirty="0" err="1">
                <a:latin typeface="+mn-lt"/>
                <a:ea typeface="Courier New"/>
                <a:cs typeface="Courier New"/>
                <a:sym typeface="Courier New"/>
              </a:rPr>
              <a:t>callee</a:t>
            </a:r>
            <a:endParaRPr lang="en" sz="1800" dirty="0">
              <a:latin typeface="+mn-lt"/>
            </a:endParaRPr>
          </a:p>
          <a:p>
            <a:pPr marL="457200" lvl="0" indent="-228600" rtl="0">
              <a:spcBef>
                <a:spcPts val="0"/>
              </a:spcBef>
            </a:pPr>
            <a:endParaRPr lang="en-US" dirty="0">
              <a:latin typeface="Arial Rounded MT Bold"/>
              <a:cs typeface="Arial Rounded MT Bold"/>
            </a:endParaRPr>
          </a:p>
          <a:p>
            <a:pPr marL="457200" lvl="0" indent="-228600" rtl="0">
              <a:spcBef>
                <a:spcPts val="0"/>
              </a:spcBef>
            </a:pPr>
            <a:r>
              <a:rPr lang="en-US" dirty="0">
                <a:latin typeface="Arial Rounded MT Bold"/>
                <a:cs typeface="Arial Rounded MT Bold"/>
              </a:rPr>
              <a:t>Stack space is allocated in “frames”</a:t>
            </a:r>
          </a:p>
          <a:p>
            <a:pPr marL="857250" lvl="1" indent="-228600"/>
            <a:r>
              <a:rPr lang="en-US" sz="1800" dirty="0">
                <a:latin typeface="+mn-lt"/>
                <a:cs typeface="Arial Rounded MT Bold"/>
              </a:rPr>
              <a:t>Represents the state of a single function invocation</a:t>
            </a:r>
          </a:p>
          <a:p>
            <a:pPr marL="457200" lvl="0" indent="-228600" rtl="0">
              <a:spcBef>
                <a:spcPts val="0"/>
              </a:spcBef>
            </a:pPr>
            <a:endParaRPr lang="en-US" dirty="0">
              <a:latin typeface="Arial Rounded MT Bold"/>
              <a:cs typeface="Arial Rounded MT Bold"/>
            </a:endParaRPr>
          </a:p>
          <a:p>
            <a:pPr marL="457200" lvl="0" indent="-228600" rtl="0">
              <a:spcBef>
                <a:spcPts val="0"/>
              </a:spcBef>
            </a:pPr>
            <a:r>
              <a:rPr lang="en-US" dirty="0">
                <a:latin typeface="Arial Rounded MT Bold"/>
                <a:cs typeface="Arial Rounded MT Bold"/>
              </a:rPr>
              <a:t>Frame used primarily for two things:</a:t>
            </a:r>
            <a:endParaRPr lang="en" b="1" dirty="0">
              <a:latin typeface="Arial Rounded MT Bold"/>
              <a:cs typeface="Arial Rounded MT Bold"/>
            </a:endParaRPr>
          </a:p>
          <a:p>
            <a:pPr marL="914400" lvl="1" indent="-228600"/>
            <a:r>
              <a:rPr lang="en-US" sz="1800" dirty="0"/>
              <a:t>Storing </a:t>
            </a:r>
            <a:r>
              <a:rPr lang="en-US" sz="1800" dirty="0" err="1"/>
              <a:t>callee</a:t>
            </a:r>
            <a:r>
              <a:rPr lang="en-US" sz="1800" dirty="0"/>
              <a:t> saved registers</a:t>
            </a:r>
          </a:p>
          <a:p>
            <a:pPr marL="914400" lvl="1" indent="-228600"/>
            <a:r>
              <a:rPr lang="en-US" sz="1800" dirty="0"/>
              <a:t>Storing the return address of a function</a:t>
            </a:r>
          </a:p>
          <a:p>
            <a:pPr marL="685800" lvl="1" indent="0">
              <a:buNone/>
            </a:pPr>
            <a:endParaRPr lang="en-US" u="sng" dirty="0"/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357017" y="326747"/>
            <a:ext cx="8345825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Registers – Caller-saved vs. </a:t>
            </a:r>
            <a:r>
              <a:rPr lang="en-US" dirty="0" err="1">
                <a:latin typeface="Arial Rounded MT Bold"/>
                <a:cs typeface="Arial Rounded MT Bold"/>
              </a:rPr>
              <a:t>Callee</a:t>
            </a:r>
            <a:r>
              <a:rPr lang="en-US" dirty="0">
                <a:latin typeface="Arial Rounded MT Bold"/>
                <a:cs typeface="Arial Rounded MT Bold"/>
              </a:rPr>
              <a:t>-saved</a:t>
            </a:r>
            <a:endParaRPr lang="en" dirty="0">
              <a:latin typeface="Arial Rounded MT Bold"/>
              <a:cs typeface="Arial Rounded MT Bold"/>
            </a:endParaRPr>
          </a:p>
        </p:txBody>
      </p:sp>
      <p:sp>
        <p:nvSpPr>
          <p:cNvPr id="10" name="内容占位符 2"/>
          <p:cNvSpPr txBox="1">
            <a:spLocks/>
          </p:cNvSpPr>
          <p:nvPr/>
        </p:nvSpPr>
        <p:spPr>
          <a:xfrm>
            <a:off x="180234" y="1032176"/>
            <a:ext cx="4391765" cy="412725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altLang="zh-CN" dirty="0">
                <a:latin typeface="Arial Rounded MT Bold"/>
                <a:cs typeface="Arial Rounded MT Bold"/>
              </a:rPr>
              <a:t>Caller-saved</a:t>
            </a:r>
          </a:p>
          <a:p>
            <a:pPr lvl="1"/>
            <a:r>
              <a:rPr lang="en-US" altLang="zh-CN" sz="1800" dirty="0"/>
              <a:t> Registers used for function arguments are always caller-saved</a:t>
            </a:r>
          </a:p>
          <a:p>
            <a:pPr marL="596900" lvl="1" indent="0">
              <a:buNone/>
            </a:pPr>
            <a:endParaRPr lang="en-US" altLang="zh-CN" sz="1800" dirty="0"/>
          </a:p>
          <a:p>
            <a:pPr lvl="1"/>
            <a:r>
              <a:rPr lang="en-US" altLang="zh-CN" sz="1800" dirty="0"/>
              <a:t> $</a:t>
            </a:r>
            <a:r>
              <a:rPr lang="en-US" altLang="zh-CN" sz="1800" dirty="0" err="1"/>
              <a:t>rax</a:t>
            </a:r>
            <a:r>
              <a:rPr lang="en-US" altLang="zh-CN" sz="1800" dirty="0"/>
              <a:t> is also caller-saved</a:t>
            </a:r>
          </a:p>
          <a:p>
            <a:pPr marL="596900" lvl="1" indent="0">
              <a:buNone/>
            </a:pPr>
            <a:endParaRPr lang="en-US" altLang="zh-CN" sz="1800" dirty="0"/>
          </a:p>
          <a:p>
            <a:pPr lvl="1"/>
            <a:r>
              <a:rPr lang="en-US" altLang="zh-CN" sz="1800" dirty="0"/>
              <a:t> Called function may do as it wishes with the registers </a:t>
            </a:r>
          </a:p>
          <a:p>
            <a:pPr marL="596900" lvl="1" indent="0">
              <a:buNone/>
            </a:pPr>
            <a:endParaRPr lang="en-US" altLang="zh-CN" sz="1800" dirty="0"/>
          </a:p>
          <a:p>
            <a:pPr lvl="1"/>
            <a:r>
              <a:rPr lang="en-US" altLang="zh-CN" sz="1800" dirty="0"/>
              <a:t> Must save/restore register in caller’s stack frame if it still needs the value after a function call </a:t>
            </a:r>
            <a:endParaRPr kumimoji="1" lang="en-US" altLang="zh-CN" sz="1800" dirty="0"/>
          </a:p>
          <a:p>
            <a:pPr marL="596900" lvl="1" indent="0">
              <a:buNone/>
            </a:pPr>
            <a:endParaRPr lang="en-US" altLang="zh-CN" dirty="0"/>
          </a:p>
        </p:txBody>
      </p:sp>
      <p:sp>
        <p:nvSpPr>
          <p:cNvPr id="11" name="内容占位符 2"/>
          <p:cNvSpPr txBox="1">
            <a:spLocks/>
          </p:cNvSpPr>
          <p:nvPr/>
        </p:nvSpPr>
        <p:spPr bwMode="auto">
          <a:xfrm>
            <a:off x="4571999" y="1032176"/>
            <a:ext cx="4130843" cy="4127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209956" indent="-209956" algn="l" rtl="0" fontAlgn="base">
              <a:spcBef>
                <a:spcPts val="496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1984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425162" indent="-194210" algn="l" rtl="0" fontAlgn="base">
              <a:spcBef>
                <a:spcPts val="413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661363" indent="-167965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944804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207249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585171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1963092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341014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2718935" indent="-188961" algn="l" rtl="0" fontAlgn="base">
              <a:spcBef>
                <a:spcPts val="413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1653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r>
              <a:rPr lang="en-US" altLang="zh-CN" sz="2400" dirty="0" err="1"/>
              <a:t>Callee</a:t>
            </a:r>
            <a:r>
              <a:rPr lang="en-US" altLang="zh-CN" sz="2400" dirty="0"/>
              <a:t>-saved</a:t>
            </a:r>
          </a:p>
          <a:p>
            <a:pPr lvl="1"/>
            <a:r>
              <a:rPr lang="en-US" altLang="zh-CN" sz="1800" dirty="0">
                <a:latin typeface="+mn-lt"/>
              </a:rPr>
              <a:t>If the function wants to change the register, it must save the original value in its stack frame and restore it before returning </a:t>
            </a:r>
          </a:p>
          <a:p>
            <a:pPr lvl="1"/>
            <a:endParaRPr lang="en-US" altLang="zh-CN" sz="1800" dirty="0">
              <a:latin typeface="+mn-lt"/>
            </a:endParaRPr>
          </a:p>
          <a:p>
            <a:pPr lvl="1"/>
            <a:r>
              <a:rPr lang="en-US" altLang="zh-CN" sz="1800" dirty="0">
                <a:latin typeface="+mn-lt"/>
              </a:rPr>
              <a:t>The calling function may store temporary values in </a:t>
            </a:r>
            <a:r>
              <a:rPr lang="en-US" altLang="zh-CN" sz="1800" dirty="0" err="1">
                <a:latin typeface="+mn-lt"/>
              </a:rPr>
              <a:t>callee</a:t>
            </a:r>
            <a:r>
              <a:rPr lang="en-US" altLang="zh-CN" sz="1800" dirty="0">
                <a:latin typeface="+mn-lt"/>
              </a:rPr>
              <a:t>-saved registers</a:t>
            </a:r>
          </a:p>
          <a:p>
            <a:pPr lvl="1"/>
            <a:endParaRPr lang="en-US" altLang="zh-CN" sz="1800" dirty="0"/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latin typeface="Arial Rounded MT Bold"/>
                <a:cs typeface="Arial Rounded MT Bold"/>
              </a:rPr>
              <a:t>x86-64 Register Usage Conventions</a:t>
            </a:r>
            <a:endParaRPr lang="en" dirty="0">
              <a:latin typeface="Arial Rounded MT Bold"/>
              <a:cs typeface="Arial Rounded MT Bold"/>
            </a:endParaRPr>
          </a:p>
        </p:txBody>
      </p:sp>
      <p:pic>
        <p:nvPicPr>
          <p:cNvPr id="4" name="图片 3" descr="Screen Shot 2017-02-09 at 3.47.38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506" y="1093954"/>
            <a:ext cx="7949116" cy="3883664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7" y="326758"/>
            <a:ext cx="8040008" cy="571500"/>
          </a:xfrm>
        </p:spPr>
        <p:txBody>
          <a:bodyPr/>
          <a:lstStyle/>
          <a:p>
            <a:r>
              <a:rPr lang="en-US" dirty="0">
                <a:latin typeface="Arial Rounded MT Bold"/>
                <a:cs typeface="Arial Rounded MT Bold"/>
              </a:rPr>
              <a:t>Registers – Caller-saved vs. </a:t>
            </a:r>
            <a:r>
              <a:rPr lang="en-US" dirty="0" err="1">
                <a:latin typeface="Arial Rounded MT Bold"/>
                <a:cs typeface="Arial Rounded MT Bold"/>
              </a:rPr>
              <a:t>Callee</a:t>
            </a:r>
            <a:r>
              <a:rPr lang="en-US" dirty="0">
                <a:latin typeface="Arial Rounded MT Bold"/>
                <a:cs typeface="Arial Rounded MT Bold"/>
              </a:rPr>
              <a:t>-saved</a:t>
            </a:r>
            <a:endParaRPr lang="en-US" dirty="0"/>
          </a:p>
        </p:txBody>
      </p:sp>
      <p:sp>
        <p:nvSpPr>
          <p:cNvPr id="4" name="内容占位符 2"/>
          <p:cNvSpPr txBox="1">
            <a:spLocks/>
          </p:cNvSpPr>
          <p:nvPr/>
        </p:nvSpPr>
        <p:spPr>
          <a:xfrm>
            <a:off x="180234" y="1032176"/>
            <a:ext cx="4391765" cy="261254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altLang="zh-CN" dirty="0">
                <a:latin typeface="Arial Rounded MT Bold"/>
                <a:cs typeface="Arial Rounded MT Bold"/>
              </a:rPr>
              <a:t>Before function call</a:t>
            </a:r>
          </a:p>
          <a:p>
            <a:pPr lvl="1"/>
            <a:r>
              <a:rPr lang="en-US" altLang="zh-CN" sz="1800" dirty="0" err="1"/>
              <a:t>rdi</a:t>
            </a:r>
            <a:r>
              <a:rPr lang="en-US" altLang="zh-CN" sz="1800" dirty="0"/>
              <a:t> = first argument</a:t>
            </a:r>
          </a:p>
          <a:p>
            <a:pPr lvl="1"/>
            <a:r>
              <a:rPr kumimoji="1" lang="en-US" altLang="zh-CN" sz="1800" dirty="0" err="1"/>
              <a:t>rsi</a:t>
            </a:r>
            <a:r>
              <a:rPr kumimoji="1" lang="en-US" altLang="zh-CN" sz="1800" dirty="0"/>
              <a:t> = second argument</a:t>
            </a:r>
          </a:p>
          <a:p>
            <a:pPr lvl="1"/>
            <a:r>
              <a:rPr kumimoji="1" lang="en-US" altLang="zh-CN" sz="1800" dirty="0" err="1"/>
              <a:t>rax</a:t>
            </a:r>
            <a:r>
              <a:rPr kumimoji="1" lang="en-US" altLang="zh-CN" sz="1800" dirty="0"/>
              <a:t> = some temporary value</a:t>
            </a:r>
          </a:p>
          <a:p>
            <a:pPr lvl="1"/>
            <a:endParaRPr kumimoji="1" lang="en-US" altLang="zh-CN" sz="1800" dirty="0"/>
          </a:p>
          <a:p>
            <a:pPr lvl="1"/>
            <a:r>
              <a:rPr kumimoji="1" lang="en-US" altLang="zh-CN" sz="1800" dirty="0" err="1"/>
              <a:t>rbx</a:t>
            </a:r>
            <a:r>
              <a:rPr kumimoji="1" lang="en-US" altLang="zh-CN" sz="1800" dirty="0"/>
              <a:t> = some important number to use later (15213)</a:t>
            </a:r>
          </a:p>
          <a:p>
            <a:pPr lvl="1"/>
            <a:r>
              <a:rPr kumimoji="1" lang="en-US" altLang="zh-CN" sz="1800" dirty="0" err="1"/>
              <a:t>rsp</a:t>
            </a:r>
            <a:r>
              <a:rPr kumimoji="1" lang="en-US" altLang="zh-CN" sz="1800" dirty="0"/>
              <a:t> = pointer to some important buffer (0x7fffffffaaaa)</a:t>
            </a:r>
          </a:p>
          <a:p>
            <a:pPr lvl="1"/>
            <a:endParaRPr kumimoji="1" lang="en-US" altLang="zh-CN" sz="1800" dirty="0"/>
          </a:p>
          <a:p>
            <a:pPr marL="596900" lvl="1" indent="0">
              <a:buNone/>
            </a:pPr>
            <a:endParaRPr lang="en-US" altLang="zh-CN" dirty="0"/>
          </a:p>
        </p:txBody>
      </p:sp>
      <p:sp>
        <p:nvSpPr>
          <p:cNvPr id="6" name="内容占位符 2"/>
          <p:cNvSpPr txBox="1">
            <a:spLocks/>
          </p:cNvSpPr>
          <p:nvPr/>
        </p:nvSpPr>
        <p:spPr>
          <a:xfrm>
            <a:off x="4377021" y="1032176"/>
            <a:ext cx="4391765" cy="249663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742950" marR="0" lvl="1" indent="-146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600200" marR="0" lvl="3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2057400" marR="0" lvl="4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514600" marR="0" lvl="5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971800" marR="0" lvl="6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429000" marR="0" lvl="7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886200" marR="0" lvl="8" indent="-101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altLang="zh-CN" dirty="0">
                <a:latin typeface="Arial Rounded MT Bold"/>
                <a:cs typeface="Arial Rounded MT Bold"/>
              </a:rPr>
              <a:t>After function call</a:t>
            </a:r>
          </a:p>
          <a:p>
            <a:pPr lvl="1"/>
            <a:r>
              <a:rPr lang="en-US" altLang="zh-CN" sz="1800" dirty="0" err="1"/>
              <a:t>rdi</a:t>
            </a:r>
            <a:r>
              <a:rPr lang="en-US" altLang="zh-CN" sz="1800" dirty="0"/>
              <a:t> = </a:t>
            </a:r>
            <a:r>
              <a:rPr lang="en-US" altLang="zh-CN" sz="1800" dirty="0">
                <a:solidFill>
                  <a:schemeClr val="tx2"/>
                </a:solidFill>
              </a:rPr>
              <a:t>garbage</a:t>
            </a:r>
          </a:p>
          <a:p>
            <a:pPr lvl="1"/>
            <a:r>
              <a:rPr kumimoji="1" lang="en-US" altLang="zh-CN" sz="1800" dirty="0" err="1"/>
              <a:t>rsi</a:t>
            </a:r>
            <a:r>
              <a:rPr kumimoji="1" lang="en-US" altLang="zh-CN" sz="1800" dirty="0"/>
              <a:t> = </a:t>
            </a:r>
            <a:r>
              <a:rPr kumimoji="1" lang="en-US" altLang="zh-CN" sz="1800" dirty="0">
                <a:solidFill>
                  <a:schemeClr val="tx2"/>
                </a:solidFill>
              </a:rPr>
              <a:t>garbage</a:t>
            </a:r>
          </a:p>
          <a:p>
            <a:pPr lvl="1"/>
            <a:r>
              <a:rPr kumimoji="1" lang="en-US" altLang="zh-CN" sz="1800" dirty="0" err="1"/>
              <a:t>rax</a:t>
            </a:r>
            <a:r>
              <a:rPr kumimoji="1" lang="en-US" altLang="zh-CN" sz="1800" dirty="0"/>
              <a:t> = return value</a:t>
            </a:r>
          </a:p>
          <a:p>
            <a:pPr lvl="1"/>
            <a:endParaRPr kumimoji="1" lang="en-US" altLang="zh-CN" sz="1800" dirty="0"/>
          </a:p>
          <a:p>
            <a:pPr lvl="1"/>
            <a:r>
              <a:rPr kumimoji="1" lang="en-US" altLang="zh-CN" sz="1800" dirty="0" err="1"/>
              <a:t>rbx</a:t>
            </a:r>
            <a:r>
              <a:rPr kumimoji="1" lang="en-US" altLang="zh-CN" sz="1800" dirty="0"/>
              <a:t> = some important number to use later (15213)</a:t>
            </a:r>
          </a:p>
          <a:p>
            <a:pPr lvl="1"/>
            <a:r>
              <a:rPr kumimoji="1" lang="en-US" altLang="zh-CN" sz="1800" dirty="0" err="1"/>
              <a:t>rsp</a:t>
            </a:r>
            <a:r>
              <a:rPr kumimoji="1" lang="en-US" altLang="zh-CN" sz="1800" dirty="0"/>
              <a:t> = pointer to some important buffer (0x7fffffffaaaa)</a:t>
            </a:r>
          </a:p>
          <a:p>
            <a:pPr marL="596900" lvl="1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76582471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1236</Words>
  <Application>Microsoft Macintosh PowerPoint</Application>
  <PresentationFormat>On-screen Show (16:9)</PresentationFormat>
  <Paragraphs>221</Paragraphs>
  <Slides>26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8" baseType="lpstr">
      <vt:lpstr>宋体</vt:lpstr>
      <vt:lpstr>ヒラギノ角ゴ ProN W3</vt:lpstr>
      <vt:lpstr>Arial</vt:lpstr>
      <vt:lpstr>Arial Rounded MT Bold</vt:lpstr>
      <vt:lpstr>Calibri</vt:lpstr>
      <vt:lpstr>Calibri Bold</vt:lpstr>
      <vt:lpstr>Courier New</vt:lpstr>
      <vt:lpstr>Courier New Bold</vt:lpstr>
      <vt:lpstr>Times New Roman</vt:lpstr>
      <vt:lpstr>Wingdings</vt:lpstr>
      <vt:lpstr>Wingdings 2</vt:lpstr>
      <vt:lpstr>template2007</vt:lpstr>
      <vt:lpstr>15-213 Recitation: Attack Lab</vt:lpstr>
      <vt:lpstr>Agenda</vt:lpstr>
      <vt:lpstr>Reminders</vt:lpstr>
      <vt:lpstr>Stacks</vt:lpstr>
      <vt:lpstr>Stack – pushq &amp; popq</vt:lpstr>
      <vt:lpstr>Stack – Caller vs. Callee</vt:lpstr>
      <vt:lpstr>Registers – Caller-saved vs. Callee-saved</vt:lpstr>
      <vt:lpstr>x86-64 Register Usage Conventions</vt:lpstr>
      <vt:lpstr>Registers – Caller-saved vs. Callee-saved</vt:lpstr>
      <vt:lpstr>x86-64/Linux Stack Frame</vt:lpstr>
      <vt:lpstr>Stack Maintenance</vt:lpstr>
      <vt:lpstr>Attack Lab</vt:lpstr>
      <vt:lpstr>Attack Lab Activities</vt:lpstr>
      <vt:lpstr>Attack Lab Activities</vt:lpstr>
      <vt:lpstr>Activity 1</vt:lpstr>
      <vt:lpstr>Activity 1 Continued</vt:lpstr>
      <vt:lpstr>Activity 1 Post</vt:lpstr>
      <vt:lpstr>Activity 2</vt:lpstr>
      <vt:lpstr>Activitity 2 Continued</vt:lpstr>
      <vt:lpstr>Activity 2 Post</vt:lpstr>
      <vt:lpstr>Activity 3</vt:lpstr>
      <vt:lpstr>Activity 3 Continued</vt:lpstr>
      <vt:lpstr>Activity 3 Post</vt:lpstr>
      <vt:lpstr>PowerPoint Presentation</vt:lpstr>
      <vt:lpstr>Attack Lab Tools</vt:lpstr>
      <vt:lpstr>If you get stuck</vt:lpstr>
    </vt:vector>
  </TitlesOfParts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15-213 Recitation: Data Lab</dc:title>
  <dc:creator>Jerry Ding</dc:creator>
  <cp:lastModifiedBy>Kim, Jenny K</cp:lastModifiedBy>
  <cp:revision>45</cp:revision>
  <dcterms:modified xsi:type="dcterms:W3CDTF">2018-09-23T18:04:25Z</dcterms:modified>
</cp:coreProperties>
</file>