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2"/>
  </p:notesMasterIdLst>
  <p:handoutMasterIdLst>
    <p:handoutMasterId r:id="rId53"/>
  </p:handoutMasterIdLst>
  <p:sldIdLst>
    <p:sldId id="309" r:id="rId6"/>
    <p:sldId id="29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11" r:id="rId17"/>
    <p:sldId id="267" r:id="rId18"/>
    <p:sldId id="299" r:id="rId19"/>
    <p:sldId id="269" r:id="rId20"/>
    <p:sldId id="270" r:id="rId21"/>
    <p:sldId id="305" r:id="rId22"/>
    <p:sldId id="307" r:id="rId23"/>
    <p:sldId id="306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310" r:id="rId32"/>
    <p:sldId id="279" r:id="rId33"/>
    <p:sldId id="280" r:id="rId34"/>
    <p:sldId id="281" r:id="rId35"/>
    <p:sldId id="282" r:id="rId36"/>
    <p:sldId id="283" r:id="rId37"/>
    <p:sldId id="302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2" r:id="rId46"/>
    <p:sldId id="293" r:id="rId47"/>
    <p:sldId id="300" r:id="rId48"/>
    <p:sldId id="301" r:id="rId49"/>
    <p:sldId id="303" r:id="rId50"/>
    <p:sldId id="277" r:id="rId5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1" autoAdjust="0"/>
  </p:normalViewPr>
  <p:slideViewPr>
    <p:cSldViewPr>
      <p:cViewPr varScale="1">
        <p:scale>
          <a:sx n="84" d="100"/>
          <a:sy n="84" d="100"/>
        </p:scale>
        <p:origin x="465" y="48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03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Numerical Form: </a:t>
            </a:r>
            <a:br>
              <a:rPr lang="en-US" dirty="0"/>
            </a:br>
            <a:r>
              <a:rPr lang="en-US" dirty="0"/>
              <a:t>			(–1)</a:t>
            </a:r>
            <a:r>
              <a:rPr lang="en-US" baseline="32000" dirty="0"/>
              <a:t>s</a:t>
            </a:r>
            <a:r>
              <a:rPr lang="en-US" dirty="0"/>
              <a:t>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2</a:t>
            </a:r>
            <a:r>
              <a:rPr lang="en-US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 bit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/>
              <a:t> determines whether number is negative or positive</a:t>
            </a:r>
          </a:p>
          <a:p>
            <a:pPr marL="552450" lvl="1"/>
            <a:r>
              <a:rPr lang="en-US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normally a fractional value in range [1.0,2.0).</a:t>
            </a:r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weights value by power of two</a:t>
            </a:r>
          </a:p>
          <a:p>
            <a:endParaRPr lang="en-US" dirty="0"/>
          </a:p>
          <a:p>
            <a:r>
              <a:rPr lang="en-US" dirty="0"/>
              <a:t>Encoding</a:t>
            </a:r>
          </a:p>
          <a:p>
            <a:pPr marL="552450" lvl="1"/>
            <a:r>
              <a:rPr lang="en-US" dirty="0"/>
              <a:t>MSB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s</a:t>
            </a:r>
            <a:r>
              <a:rPr lang="en-US" dirty="0"/>
              <a:t> is sign bit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endParaRPr lang="en-US" dirty="0"/>
          </a:p>
          <a:p>
            <a:pPr marL="552450" lvl="1"/>
            <a:r>
              <a:rPr lang="en-US" dirty="0" err="1">
                <a:latin typeface="+mn-lt"/>
                <a:ea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field encodes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(but is not equal to E)</a:t>
            </a:r>
          </a:p>
          <a:p>
            <a:pPr marL="552450" lvl="1"/>
            <a:r>
              <a:rPr lang="en-US" dirty="0" err="1">
                <a:latin typeface="+mn-lt"/>
                <a:ea typeface="Monaco" charset="0"/>
                <a:cs typeface="Monaco" charset="0"/>
                <a:sym typeface="Monaco" charset="0"/>
              </a:rPr>
              <a:t>frac</a:t>
            </a:r>
            <a:r>
              <a:rPr lang="en-US" dirty="0"/>
              <a:t> field encodes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(but is not equal to M)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/>
          </p:nvPr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86926" y="3809999"/>
            <a:ext cx="11785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7922" y="3820749"/>
            <a:ext cx="37040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exp</a:t>
            </a:r>
            <a:r>
              <a:rPr lang="en-US" sz="2400" dirty="0"/>
              <a:t> ≠ 0 and </a:t>
            </a:r>
            <a:r>
              <a:rPr lang="en-US" sz="2400" dirty="0" err="1"/>
              <a:t>exp</a:t>
            </a:r>
            <a:r>
              <a:rPr lang="en-US" sz="2400" dirty="0"/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denormalized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396785" y="4419600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1717" y="4419600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10466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Monaco" charset="0"/>
                        <a:cs typeface="Courier New" panose="02070309020205020404" pitchFamily="49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82628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  <p:bldP spid="13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15-213/18-213/14-513/15-513: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4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Sept. 6</a:t>
            </a:r>
            <a:r>
              <a:rPr lang="en-US" sz="2000" b="0" dirty="0">
                <a:latin typeface="+mn-lt"/>
              </a:rPr>
              <a:t>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53814"/>
              </p:ext>
            </p:extLst>
          </p:nvPr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4" name="Worksheet" r:id="rId3" imgW="7848600" imgH="952500" progId="Excel.Sheet.8">
                  <p:embed/>
                </p:oleObj>
              </mc:Choice>
              <mc:Fallback>
                <p:oleObj name="Worksheet" r:id="rId3" imgW="7848600" imgH="95250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6717"/>
              </p:ext>
            </p:extLst>
          </p:nvPr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58112"/>
              </p:ext>
            </p:extLst>
          </p:nvPr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" name="Worksheet" r:id="rId3" imgW="7848600" imgH="965200" progId="Excel.Sheet.8">
                  <p:embed/>
                </p:oleObj>
              </mc:Choice>
              <mc:Fallback>
                <p:oleObj name="Worksheet" r:id="rId3" imgW="7848600" imgH="96520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552450" lvl="1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/>
              <a:t>Applying </a:t>
            </a:r>
            <a:r>
              <a:rPr lang="en-US" dirty="0"/>
              <a:t>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1011.101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1 7/16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23/16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1 + 1/4 + 1/8 + 1/16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552450" lvl="1"/>
            <a:r>
              <a:rPr lang="en-US" dirty="0"/>
              <a:t>Some CPUs don’t implement IEEE 754 in full</a:t>
            </a:r>
            <a:br>
              <a:rPr lang="en-US" dirty="0"/>
            </a:br>
            <a:r>
              <a:rPr lang="en-US" dirty="0"/>
              <a:t>e.g., early GPUs, Cell BE processor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Pages>0</Pages>
  <Words>1931</Words>
  <Characters>0</Characters>
  <Application>Microsoft Office PowerPoint</Application>
  <PresentationFormat>On-screen Show (4:3)</PresentationFormat>
  <Lines>0</Lines>
  <Paragraphs>600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76" baseType="lpstr">
      <vt:lpstr>ＭＳ Ｐゴシック</vt:lpstr>
      <vt:lpstr>Apple Symbols</vt:lpstr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Helvetica</vt:lpstr>
      <vt:lpstr>Lucida Grande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ヒラギノ角ゴ ProN W3</vt:lpstr>
      <vt:lpstr>ヒラギノ角ゴ ProN W6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15-213/18-213/14-513/15-513: Introduction to Computer Systems 4th Lecture, Sept. 6, 2018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Today: Floating Point</vt:lpstr>
      <vt:lpstr>IEEE Floating Point</vt:lpstr>
      <vt:lpstr>Floating Point Representation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C float Decoding Example</vt:lpstr>
      <vt:lpstr>C float Decoding Example</vt:lpstr>
      <vt:lpstr>C float Decoding Example</vt:lpstr>
      <vt:lpstr>Visualization: Floating Point Encodings</vt:lpstr>
      <vt:lpstr>Today: Floating Point</vt:lpstr>
      <vt:lpstr>Tiny Floating Point Example</vt:lpstr>
      <vt:lpstr>Dynamic Range (s=0 only)</vt:lpstr>
      <vt:lpstr>Distribution of Values</vt:lpstr>
      <vt:lpstr>Distribution of Values (close-up view)</vt:lpstr>
      <vt:lpstr>Special Properties of the IEEE Encoding</vt:lpstr>
      <vt:lpstr>Quiz Time!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Interesting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Phil Gibbons</cp:lastModifiedBy>
  <cp:revision>131</cp:revision>
  <cp:lastPrinted>2012-09-05T04:08:39Z</cp:lastPrinted>
  <dcterms:created xsi:type="dcterms:W3CDTF">2012-09-06T15:16:51Z</dcterms:created>
  <dcterms:modified xsi:type="dcterms:W3CDTF">2018-09-06T07:04:08Z</dcterms:modified>
</cp:coreProperties>
</file>