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59"/>
  </p:notesMasterIdLst>
  <p:handoutMasterIdLst>
    <p:handoutMasterId r:id="rId60"/>
  </p:handoutMasterIdLst>
  <p:sldIdLst>
    <p:sldId id="332" r:id="rId4"/>
    <p:sldId id="256" r:id="rId5"/>
    <p:sldId id="257" r:id="rId6"/>
    <p:sldId id="324" r:id="rId7"/>
    <p:sldId id="258" r:id="rId8"/>
    <p:sldId id="317" r:id="rId9"/>
    <p:sldId id="259" r:id="rId10"/>
    <p:sldId id="263" r:id="rId11"/>
    <p:sldId id="264" r:id="rId12"/>
    <p:sldId id="267" r:id="rId13"/>
    <p:sldId id="307" r:id="rId14"/>
    <p:sldId id="308" r:id="rId15"/>
    <p:sldId id="270" r:id="rId16"/>
    <p:sldId id="273" r:id="rId17"/>
    <p:sldId id="309" r:id="rId18"/>
    <p:sldId id="310" r:id="rId19"/>
    <p:sldId id="276" r:id="rId20"/>
    <p:sldId id="278" r:id="rId21"/>
    <p:sldId id="311" r:id="rId22"/>
    <p:sldId id="277" r:id="rId23"/>
    <p:sldId id="318" r:id="rId24"/>
    <p:sldId id="304" r:id="rId25"/>
    <p:sldId id="327" r:id="rId26"/>
    <p:sldId id="319" r:id="rId27"/>
    <p:sldId id="306" r:id="rId28"/>
    <p:sldId id="314" r:id="rId29"/>
    <p:sldId id="320" r:id="rId30"/>
    <p:sldId id="321" r:id="rId31"/>
    <p:sldId id="333" r:id="rId32"/>
    <p:sldId id="328" r:id="rId33"/>
    <p:sldId id="334" r:id="rId34"/>
    <p:sldId id="323" r:id="rId35"/>
    <p:sldId id="280" r:id="rId36"/>
    <p:sldId id="313" r:id="rId37"/>
    <p:sldId id="335" r:id="rId38"/>
    <p:sldId id="281" r:id="rId39"/>
    <p:sldId id="282" r:id="rId40"/>
    <p:sldId id="325" r:id="rId41"/>
    <p:sldId id="326" r:id="rId42"/>
    <p:sldId id="286" r:id="rId43"/>
    <p:sldId id="287" r:id="rId44"/>
    <p:sldId id="288" r:id="rId45"/>
    <p:sldId id="290" r:id="rId46"/>
    <p:sldId id="291" r:id="rId47"/>
    <p:sldId id="292" r:id="rId48"/>
    <p:sldId id="293" r:id="rId49"/>
    <p:sldId id="294" r:id="rId50"/>
    <p:sldId id="295" r:id="rId51"/>
    <p:sldId id="296" r:id="rId52"/>
    <p:sldId id="298" r:id="rId53"/>
    <p:sldId id="299" r:id="rId54"/>
    <p:sldId id="302" r:id="rId55"/>
    <p:sldId id="331" r:id="rId56"/>
    <p:sldId id="336" r:id="rId57"/>
    <p:sldId id="300" r:id="rId58"/>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2"/>
    <p:restoredTop sz="94668"/>
  </p:normalViewPr>
  <p:slideViewPr>
    <p:cSldViewPr>
      <p:cViewPr varScale="1">
        <p:scale>
          <a:sx n="136" d="100"/>
          <a:sy n="136" d="100"/>
        </p:scale>
        <p:origin x="1960" y="184"/>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12776"/>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2100000120"/>
        <c:axId val="2100272088"/>
        <c:axId val="2099737448"/>
      </c:surface3DChart>
      <c:catAx>
        <c:axId val="2100000120"/>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2100272088"/>
        <c:crosses val="autoZero"/>
        <c:auto val="1"/>
        <c:lblAlgn val="ctr"/>
        <c:lblOffset val="100"/>
        <c:noMultiLvlLbl val="0"/>
      </c:catAx>
      <c:valAx>
        <c:axId val="2100272088"/>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2100000120"/>
        <c:crosses val="autoZero"/>
        <c:crossBetween val="midCat"/>
        <c:majorUnit val="2000"/>
        <c:minorUnit val="500"/>
      </c:valAx>
      <c:serAx>
        <c:axId val="2099737448"/>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2100272088"/>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8/28/18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677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50800"/>
            <a:ext cx="2081212" cy="607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7188" y="50800"/>
            <a:ext cx="6096000" cy="607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7188" y="50800"/>
            <a:ext cx="7591425" cy="15494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3" name="Rectangle 2"/>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4" name="TextBox 3"/>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5"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www.cs.cmu.edu/afs/cs.cmu.edu/academic/class/15213-f18/www/academicintegrity.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andrew.cmu.edu/course/14-513-f18/" TargetMode="External"/><Relationship Id="rId2" Type="http://schemas.openxmlformats.org/officeDocument/2006/relationships/hyperlink" Target="http://www.cs.cmu.edu/~213"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autolab.cs.cmu.edu/"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2" y="1295400"/>
            <a:ext cx="9093416" cy="4724400"/>
          </a:xfrm>
        </p:spPr>
      </p:pic>
    </p:spTree>
    <p:extLst>
      <p:ext uri="{BB962C8B-B14F-4D97-AF65-F5344CB8AC3E}">
        <p14:creationId xmlns:p14="http://schemas.microsoft.com/office/powerpoint/2010/main" val="40425174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Courier New" charset="0"/>
                <a:cs typeface="Courier New" charset="0"/>
                <a:sym typeface="Courier New" charset="0"/>
              </a:rPr>
              <a:t>fun(6)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327919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Monaco" charset="0"/>
                <a:cs typeface="Monaco" charset="0"/>
                <a:sym typeface="Courier New" charset="0"/>
              </a:rPr>
              <a:t>fun(6)</a:t>
            </a:r>
            <a:r>
              <a:rPr lang="en-US" sz="1800" dirty="0">
                <a:solidFill>
                  <a:schemeClr val="tx1"/>
                </a:solidFill>
                <a:latin typeface="Courier New" charset="0"/>
                <a:ea typeface="Courier New" charset="0"/>
                <a:cs typeface="Courier New" charset="0"/>
                <a:sym typeface="Courier New" charset="0"/>
              </a:rPr>
              <a:t>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2004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1767535673"/>
              </p:ext>
            </p:extLst>
          </p:nvPr>
        </p:nvGraphicFramePr>
        <p:xfrm>
          <a:off x="2514600" y="3733800"/>
          <a:ext cx="2070100" cy="2667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4864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8387994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Ruby, Python, ML, …</a:t>
            </a:r>
          </a:p>
          <a:p>
            <a:pPr marL="552450" lvl="1"/>
            <a:r>
              <a:rPr lang="en-US" dirty="0"/>
              <a:t>Understand what possible interactions may occur</a:t>
            </a:r>
          </a:p>
          <a:p>
            <a:pPr marL="552450" lvl="1"/>
            <a:r>
              <a:rPr lang="en-US" dirty="0"/>
              <a:t>Use or develop tools to detect referencing errors (e.g. </a:t>
            </a:r>
            <a:r>
              <a:rPr lang="en-US" dirty="0" err="1"/>
              <a:t>Valgrind</a:t>
            </a:r>
            <a:r>
              <a:rPr lang="en-US"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864100"/>
            <a:ext cx="8382000" cy="15367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67959" y="3886200"/>
            <a:ext cx="5886221" cy="827276"/>
            <a:chOff x="1867959" y="3886200"/>
            <a:chExt cx="5886221" cy="827276"/>
          </a:xfrm>
        </p:grpSpPr>
        <p:sp>
          <p:nvSpPr>
            <p:cNvPr id="21514" name="Rectangle 10"/>
            <p:cNvSpPr>
              <a:spLocks/>
            </p:cNvSpPr>
            <p:nvPr/>
          </p:nvSpPr>
          <p:spPr bwMode="auto">
            <a:xfrm>
              <a:off x="6598414" y="3886200"/>
              <a:ext cx="1155766"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rgbClr val="C00000"/>
                  </a:solidFill>
                  <a:latin typeface="+mn-lt"/>
                  <a:ea typeface="Calibri" charset="0"/>
                  <a:cs typeface="Calibri" charset="0"/>
                  <a:sym typeface="Calibri" charset="0"/>
                </a:rPr>
                <a:t>81.8ms</a:t>
              </a:r>
            </a:p>
          </p:txBody>
        </p:sp>
        <p:sp>
          <p:nvSpPr>
            <p:cNvPr id="2" name="TextBox 1"/>
            <p:cNvSpPr txBox="1"/>
            <p:nvPr/>
          </p:nvSpPr>
          <p:spPr>
            <a:xfrm>
              <a:off x="1867959" y="3886200"/>
              <a:ext cx="1080745" cy="523220"/>
            </a:xfrm>
            <a:prstGeom prst="rect">
              <a:avLst/>
            </a:prstGeom>
            <a:noFill/>
          </p:spPr>
          <p:txBody>
            <a:bodyPr wrap="none" rtlCol="0">
              <a:spAutoFit/>
            </a:bodyPr>
            <a:lstStyle/>
            <a:p>
              <a:r>
                <a:rPr lang="en-US" sz="2800" dirty="0">
                  <a:solidFill>
                    <a:srgbClr val="C00000"/>
                  </a:solidFill>
                  <a:latin typeface="+mn-lt"/>
                </a:rPr>
                <a:t>4.3ms</a:t>
              </a:r>
            </a:p>
          </p:txBody>
        </p:sp>
        <p:sp>
          <p:nvSpPr>
            <p:cNvPr id="13" name="Rectangle 10"/>
            <p:cNvSpPr>
              <a:spLocks/>
            </p:cNvSpPr>
            <p:nvPr/>
          </p:nvSpPr>
          <p:spPr bwMode="auto">
            <a:xfrm>
              <a:off x="2870694" y="42672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a:solidFill>
                    <a:schemeClr val="tx1"/>
                  </a:solidFill>
                  <a:latin typeface="+mn-lt"/>
                  <a:ea typeface="Calibri" charset="0"/>
                  <a:cs typeface="Calibri" charset="0"/>
                  <a:sym typeface="Calibri" charset="0"/>
                </a:rPr>
                <a:t>2.0 GHz Intel Core i7 </a:t>
              </a:r>
              <a:r>
                <a:rPr lang="en-US" sz="2400" dirty="0" err="1">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676039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Performance Differs</a:t>
            </a:r>
          </a:p>
        </p:txBody>
      </p:sp>
      <p:graphicFrame>
        <p:nvGraphicFramePr>
          <p:cNvPr id="4" name="Chart 3"/>
          <p:cNvGraphicFramePr>
            <a:graphicFrameLocks noGrp="1" noChangeAspect="1"/>
          </p:cNvGraphicFramePr>
          <p:nvPr>
            <p:extLst>
              <p:ext uri="{D42A27DB-BD31-4B8C-83A1-F6EECF244321}">
                <p14:modId xmlns:p14="http://schemas.microsoft.com/office/powerpoint/2010/main" val="2130756887"/>
              </p:ext>
            </p:extLst>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5201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6672876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p:cNvSpPr>
          <p:nvPr/>
        </p:nvSpPr>
        <p:spPr bwMode="auto">
          <a:xfrm>
            <a:off x="990600" y="5338763"/>
            <a:ext cx="6858000" cy="6350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3600">
                <a:solidFill>
                  <a:srgbClr val="C00000"/>
                </a:solidFill>
                <a:latin typeface="Calibri Italic" charset="0"/>
                <a:ea typeface="Calibri Italic" charset="0"/>
                <a:cs typeface="Calibri Italic" charset="0"/>
                <a:sym typeface="Calibri Italic" charset="0"/>
              </a:rPr>
              <a:t>The course that gives CMU its “Zip”! </a:t>
            </a:r>
          </a:p>
        </p:txBody>
      </p:sp>
      <p:sp>
        <p:nvSpPr>
          <p:cNvPr id="7" name="Title 1"/>
          <p:cNvSpPr txBox="1">
            <a:spLocks/>
          </p:cNvSpPr>
          <p:nvPr/>
        </p:nvSpPr>
        <p:spPr bwMode="auto">
          <a:xfrm>
            <a:off x="685800" y="1447800"/>
            <a:ext cx="7772400" cy="172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15-213/18-213/15-513/14-513: Introduction to Computer Systems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a:solidFill>
                  <a:schemeClr val="tx1"/>
                </a:solidFill>
                <a:latin typeface="Calibri" pitchFamily="34" charset="0"/>
                <a:ea typeface="+mj-ea"/>
                <a:cs typeface="+mj-cs"/>
              </a:rPr>
              <a:t>Aug 28, 2018</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685800" y="3321050"/>
            <a:ext cx="767873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lvl="0" algn="l">
              <a:spcBef>
                <a:spcPct val="20000"/>
              </a:spcBef>
              <a:buClr>
                <a:srgbClr val="990000"/>
              </a:buClr>
              <a:buSzPct val="60000"/>
              <a:defRPr/>
            </a:pPr>
            <a:r>
              <a:rPr lang="en-US" sz="2000" kern="0" dirty="0">
                <a:solidFill>
                  <a:schemeClr val="tx1"/>
                </a:solidFill>
                <a:latin typeface="Calibri" pitchFamily="34" charset="0"/>
              </a:rPr>
              <a:t>Randy Bryant</a:t>
            </a:r>
          </a:p>
          <a:p>
            <a:pPr lvl="0" algn="l">
              <a:spcBef>
                <a:spcPct val="20000"/>
              </a:spcBef>
              <a:buClr>
                <a:srgbClr val="990000"/>
              </a:buClr>
              <a:buSzPct val="60000"/>
              <a:defRPr/>
            </a:pPr>
            <a:r>
              <a:rPr lang="en-US" sz="2000" kern="0" dirty="0">
                <a:solidFill>
                  <a:schemeClr val="tx1"/>
                </a:solidFill>
                <a:latin typeface="Calibri" pitchFamily="34" charset="0"/>
              </a:rPr>
              <a:t>Phil Gibbons</a:t>
            </a:r>
          </a:p>
          <a:p>
            <a:pPr lvl="0" algn="l">
              <a:spcBef>
                <a:spcPct val="20000"/>
              </a:spcBef>
              <a:buClr>
                <a:srgbClr val="990000"/>
              </a:buClr>
              <a:buSzPct val="60000"/>
              <a:defRPr/>
            </a:pPr>
            <a:r>
              <a:rPr lang="en-US" sz="2000" kern="0" dirty="0">
                <a:solidFill>
                  <a:schemeClr val="tx1"/>
                </a:solidFill>
                <a:latin typeface="Calibri" pitchFamily="34" charset="0"/>
              </a:rPr>
              <a:t>Brian Railing</a:t>
            </a:r>
          </a:p>
          <a:p>
            <a:pPr lvl="0" algn="l">
              <a:spcBef>
                <a:spcPct val="20000"/>
              </a:spcBef>
              <a:buClr>
                <a:srgbClr val="990000"/>
              </a:buClr>
              <a:buSzPct val="60000"/>
              <a:defRPr/>
            </a:pP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Greg </a:t>
            </a:r>
            <a:r>
              <a:rPr kumimoji="0" lang="en-US" sz="2000" b="0" i="0" u="none" strike="noStrike" kern="0" cap="none" spc="0" normalizeH="0" baseline="0" noProof="0" dirty="0" err="1">
                <a:ln>
                  <a:noFill/>
                </a:ln>
                <a:solidFill>
                  <a:schemeClr val="tx1"/>
                </a:solidFill>
                <a:effectLst/>
                <a:uLnTx/>
                <a:uFillTx/>
                <a:latin typeface="Calibri" pitchFamily="34" charset="0"/>
                <a:ea typeface="+mn-ea"/>
                <a:cs typeface="+mn-cs"/>
              </a:rPr>
              <a:t>Kesden</a:t>
            </a: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2" name="Picture 1">
            <a:extLst>
              <a:ext uri="{FF2B5EF4-FFF2-40B4-BE49-F238E27FC236}">
                <a16:creationId xmlns:a16="http://schemas.microsoft.com/office/drawing/2014/main" id="{C00ED4A3-5ADE-3447-A24A-388933D8593A}"/>
              </a:ext>
            </a:extLst>
          </p:cNvPr>
          <p:cNvPicPr>
            <a:picLocks noChangeAspect="1"/>
          </p:cNvPicPr>
          <p:nvPr/>
        </p:nvPicPr>
        <p:blipFill>
          <a:blip r:embed="rId2"/>
          <a:stretch>
            <a:fillRect/>
          </a:stretch>
        </p:blipFill>
        <p:spPr>
          <a:xfrm>
            <a:off x="5486401" y="2925043"/>
            <a:ext cx="2514600" cy="25070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ln/>
        </p:spPr>
        <p:txBody>
          <a:bodyPr/>
          <a:lstStyle/>
          <a:p>
            <a:pPr marL="119063" indent="-119063"/>
            <a:r>
              <a:rPr lang="en-US"/>
              <a:t>Role within CS/ECE Curriculum</a:t>
            </a:r>
          </a:p>
        </p:txBody>
      </p:sp>
      <p:sp>
        <p:nvSpPr>
          <p:cNvPr id="27663" name="Rectangle 15"/>
          <p:cNvSpPr>
            <a:spLocks/>
          </p:cNvSpPr>
          <p:nvPr/>
        </p:nvSpPr>
        <p:spPr bwMode="auto">
          <a:xfrm>
            <a:off x="6477000" y="583125"/>
            <a:ext cx="1382712" cy="838200"/>
          </a:xfrm>
          <a:prstGeom prst="rect">
            <a:avLst/>
          </a:prstGeom>
          <a:solidFill>
            <a:srgbClr val="F2F2F2"/>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38100" tIns="38100" rIns="38100" bIns="38100" anchor="ctr">
            <a:prstTxWarp prst="textNoShape">
              <a:avLst/>
            </a:prstTxWarp>
          </a:bodyPr>
          <a:lstStyle/>
          <a:p>
            <a:r>
              <a:rPr lang="en-US" sz="1600" dirty="0">
                <a:solidFill>
                  <a:schemeClr val="tx1"/>
                </a:solidFill>
                <a:latin typeface="Calibri" charset="0"/>
                <a:ea typeface="Calibri" charset="0"/>
                <a:cs typeface="Calibri" charset="0"/>
                <a:sym typeface="Calibri" charset="0"/>
              </a:rPr>
              <a:t>CS 122</a:t>
            </a:r>
            <a:endParaRPr lang="en-US" sz="2400" dirty="0">
              <a:solidFill>
                <a:schemeClr val="tx1"/>
              </a:solidFill>
              <a:latin typeface="Arial Narrow" charset="0"/>
              <a:ea typeface="Lucida Grande" charset="0"/>
              <a:cs typeface="Lucida Grande" charset="0"/>
              <a:sym typeface="Arial Narrow" charset="0"/>
            </a:endParaRPr>
          </a:p>
          <a:p>
            <a:pPr algn="l"/>
            <a:r>
              <a:rPr lang="en-US" sz="1600" dirty="0">
                <a:solidFill>
                  <a:schemeClr val="tx1"/>
                </a:solidFill>
                <a:latin typeface="Calibri" charset="0"/>
                <a:ea typeface="Calibri" charset="0"/>
                <a:cs typeface="Calibri" charset="0"/>
                <a:sym typeface="Calibri" charset="0"/>
              </a:rPr>
              <a:t>Imperative</a:t>
            </a:r>
          </a:p>
          <a:p>
            <a:pPr algn="l"/>
            <a:r>
              <a:rPr lang="en-US" sz="1600" dirty="0">
                <a:solidFill>
                  <a:schemeClr val="tx1"/>
                </a:solidFill>
                <a:latin typeface="Calibri" charset="0"/>
                <a:ea typeface="Calibri" charset="0"/>
                <a:cs typeface="Calibri" charset="0"/>
                <a:sym typeface="Calibri" charset="0"/>
              </a:rPr>
              <a:t> Programming</a:t>
            </a:r>
          </a:p>
        </p:txBody>
      </p:sp>
      <p:sp>
        <p:nvSpPr>
          <p:cNvPr id="27672" name="Rectangle 24"/>
          <p:cNvSpPr>
            <a:spLocks/>
          </p:cNvSpPr>
          <p:nvPr/>
        </p:nvSpPr>
        <p:spPr bwMode="auto">
          <a:xfrm>
            <a:off x="40849" y="1675339"/>
            <a:ext cx="3898900" cy="9906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spcBef>
                <a:spcPts val="475"/>
              </a:spcBef>
            </a:pPr>
            <a:r>
              <a:rPr lang="en-US" sz="2000" dirty="0">
                <a:solidFill>
                  <a:srgbClr val="C00000"/>
                </a:solidFill>
                <a:latin typeface="Calibri Italic" charset="0"/>
                <a:ea typeface="Calibri Italic" charset="0"/>
                <a:cs typeface="Calibri Italic" charset="0"/>
                <a:sym typeface="Calibri Italic" charset="0"/>
              </a:rPr>
              <a:t>Foundation of Computer Systems</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Underlying principles for hardware, </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software, and networking</a:t>
            </a:r>
          </a:p>
        </p:txBody>
      </p:sp>
      <p:sp>
        <p:nvSpPr>
          <p:cNvPr id="27677" name="Line 29"/>
          <p:cNvSpPr>
            <a:spLocks noChangeShapeType="1"/>
          </p:cNvSpPr>
          <p:nvPr/>
        </p:nvSpPr>
        <p:spPr bwMode="auto">
          <a:xfrm flipV="1">
            <a:off x="4572001" y="990600"/>
            <a:ext cx="1905000" cy="672039"/>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 name="TextBox 1">
            <a:extLst>
              <a:ext uri="{FF2B5EF4-FFF2-40B4-BE49-F238E27FC236}">
                <a16:creationId xmlns:a16="http://schemas.microsoft.com/office/drawing/2014/main" id="{7365FD70-9248-E148-B9DD-CADB20517FEE}"/>
              </a:ext>
            </a:extLst>
          </p:cNvPr>
          <p:cNvSpPr txBox="1"/>
          <p:nvPr/>
        </p:nvSpPr>
        <p:spPr>
          <a:xfrm>
            <a:off x="409411" y="3623608"/>
            <a:ext cx="350520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l">
              <a:tabLst>
                <a:tab pos="1082675" algn="l"/>
              </a:tabLst>
            </a:pPr>
            <a:r>
              <a:rPr lang="en-US" sz="1800" dirty="0">
                <a:latin typeface="+mj-lt"/>
              </a:rPr>
              <a:t>CS Systems</a:t>
            </a:r>
          </a:p>
          <a:p>
            <a:pPr marL="285750" indent="-285750" algn="l">
              <a:buFont typeface="Arial" panose="020B0604020202020204" pitchFamily="34" charset="0"/>
              <a:buChar char="•"/>
              <a:tabLst>
                <a:tab pos="1082675" algn="l"/>
              </a:tabLst>
            </a:pPr>
            <a:r>
              <a:rPr lang="en-US" sz="1800" dirty="0">
                <a:latin typeface="+mj-lt"/>
              </a:rPr>
              <a:t>15-319	Cloud Computing</a:t>
            </a:r>
          </a:p>
          <a:p>
            <a:pPr marL="285750" indent="-285750" algn="l">
              <a:buFont typeface="Arial" panose="020B0604020202020204" pitchFamily="34" charset="0"/>
              <a:buChar char="•"/>
              <a:tabLst>
                <a:tab pos="1082675" algn="l"/>
              </a:tabLst>
            </a:pPr>
            <a:r>
              <a:rPr lang="en-US" sz="1800" dirty="0">
                <a:latin typeface="+mj-lt"/>
              </a:rPr>
              <a:t>15-330	Computer Security</a:t>
            </a:r>
          </a:p>
          <a:p>
            <a:pPr marL="285750" indent="-285750" algn="l">
              <a:buFont typeface="Arial" panose="020B0604020202020204" pitchFamily="34" charset="0"/>
              <a:buChar char="•"/>
              <a:tabLst>
                <a:tab pos="1082675" algn="l"/>
              </a:tabLst>
            </a:pPr>
            <a:r>
              <a:rPr lang="en-US" sz="1800" dirty="0">
                <a:latin typeface="+mj-lt"/>
              </a:rPr>
              <a:t>15-410	Operating Systems</a:t>
            </a:r>
          </a:p>
          <a:p>
            <a:pPr marL="285750" indent="-285750" algn="l">
              <a:buFont typeface="Arial" panose="020B0604020202020204" pitchFamily="34" charset="0"/>
              <a:buChar char="•"/>
              <a:tabLst>
                <a:tab pos="1082675" algn="l"/>
              </a:tabLst>
            </a:pPr>
            <a:r>
              <a:rPr lang="en-US" sz="1800" dirty="0">
                <a:latin typeface="+mj-lt"/>
              </a:rPr>
              <a:t>15-411	Compiler Design</a:t>
            </a:r>
          </a:p>
          <a:p>
            <a:pPr marL="285750" indent="-285750" algn="l">
              <a:buFont typeface="Arial" panose="020B0604020202020204" pitchFamily="34" charset="0"/>
              <a:buChar char="•"/>
              <a:tabLst>
                <a:tab pos="1082675" algn="l"/>
              </a:tabLst>
            </a:pPr>
            <a:r>
              <a:rPr lang="en-US" sz="1800" dirty="0">
                <a:latin typeface="+mj-lt"/>
              </a:rPr>
              <a:t>15-415	Database Applications</a:t>
            </a:r>
          </a:p>
          <a:p>
            <a:pPr marL="285750" indent="-285750" algn="l">
              <a:buFont typeface="Arial" panose="020B0604020202020204" pitchFamily="34" charset="0"/>
              <a:buChar char="•"/>
              <a:tabLst>
                <a:tab pos="1082675" algn="l"/>
              </a:tabLst>
            </a:pPr>
            <a:r>
              <a:rPr lang="en-US" sz="1800" dirty="0">
                <a:latin typeface="+mj-lt"/>
              </a:rPr>
              <a:t>15-418 	Parallel Computing</a:t>
            </a:r>
          </a:p>
          <a:p>
            <a:pPr marL="285750" indent="-285750" algn="l">
              <a:buFont typeface="Arial" panose="020B0604020202020204" pitchFamily="34" charset="0"/>
              <a:buChar char="•"/>
              <a:tabLst>
                <a:tab pos="1082675" algn="l"/>
              </a:tabLst>
            </a:pPr>
            <a:r>
              <a:rPr lang="en-US" sz="1800" dirty="0">
                <a:latin typeface="+mj-lt"/>
              </a:rPr>
              <a:t>15-440	Distributed Systems</a:t>
            </a:r>
          </a:p>
          <a:p>
            <a:pPr marL="285750" indent="-285750" algn="l">
              <a:buFont typeface="Arial" panose="020B0604020202020204" pitchFamily="34" charset="0"/>
              <a:buChar char="•"/>
              <a:tabLst>
                <a:tab pos="1082675" algn="l"/>
              </a:tabLst>
            </a:pPr>
            <a:r>
              <a:rPr lang="en-US" sz="1800" dirty="0">
                <a:latin typeface="+mj-lt"/>
              </a:rPr>
              <a:t>15-441	Computer Networks</a:t>
            </a:r>
          </a:p>
          <a:p>
            <a:pPr marL="285750" indent="-285750" algn="l">
              <a:buFont typeface="Arial" panose="020B0604020202020204" pitchFamily="34" charset="0"/>
              <a:buChar char="•"/>
              <a:tabLst>
                <a:tab pos="1082675" algn="l"/>
              </a:tabLst>
            </a:pPr>
            <a:r>
              <a:rPr lang="en-US" sz="1800" dirty="0">
                <a:latin typeface="+mj-lt"/>
              </a:rPr>
              <a:t>15-445	Database Systems</a:t>
            </a:r>
          </a:p>
        </p:txBody>
      </p:sp>
      <p:sp>
        <p:nvSpPr>
          <p:cNvPr id="37" name="TextBox 36">
            <a:extLst>
              <a:ext uri="{FF2B5EF4-FFF2-40B4-BE49-F238E27FC236}">
                <a16:creationId xmlns:a16="http://schemas.microsoft.com/office/drawing/2014/main" id="{F3DD7260-962A-D540-8123-480B84356C04}"/>
              </a:ext>
            </a:extLst>
          </p:cNvPr>
          <p:cNvSpPr txBox="1"/>
          <p:nvPr/>
        </p:nvSpPr>
        <p:spPr>
          <a:xfrm>
            <a:off x="4929335" y="3381026"/>
            <a:ext cx="41148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l">
              <a:tabLst>
                <a:tab pos="1082675" algn="l"/>
              </a:tabLst>
            </a:pPr>
            <a:r>
              <a:rPr lang="en-US" sz="1800" dirty="0">
                <a:latin typeface="+mj-lt"/>
              </a:rPr>
              <a:t>ECE Systems</a:t>
            </a:r>
          </a:p>
          <a:p>
            <a:pPr marL="285750" indent="-285750" algn="l">
              <a:buFont typeface="Arial" panose="020B0604020202020204" pitchFamily="34" charset="0"/>
              <a:buChar char="•"/>
              <a:tabLst>
                <a:tab pos="1082675" algn="l"/>
              </a:tabLst>
            </a:pPr>
            <a:r>
              <a:rPr lang="en-US" sz="1800" dirty="0">
                <a:latin typeface="+mj-lt"/>
              </a:rPr>
              <a:t>18-349	Computer Security</a:t>
            </a:r>
          </a:p>
          <a:p>
            <a:pPr marL="285750" indent="-285750" algn="l">
              <a:buFont typeface="Arial" panose="020B0604020202020204" pitchFamily="34" charset="0"/>
              <a:buChar char="•"/>
              <a:tabLst>
                <a:tab pos="1082675" algn="l"/>
              </a:tabLst>
            </a:pPr>
            <a:r>
              <a:rPr lang="en-US" sz="1800" dirty="0">
                <a:latin typeface="+mj-lt"/>
              </a:rPr>
              <a:t>18-349 	Intro to Embedded Systems</a:t>
            </a:r>
          </a:p>
          <a:p>
            <a:pPr marL="285750" indent="-285750" algn="l">
              <a:buFont typeface="Arial" panose="020B0604020202020204" pitchFamily="34" charset="0"/>
              <a:buChar char="•"/>
              <a:tabLst>
                <a:tab pos="1082675" algn="l"/>
              </a:tabLst>
            </a:pPr>
            <a:r>
              <a:rPr lang="en-US" sz="1800" dirty="0">
                <a:latin typeface="+mj-lt"/>
              </a:rPr>
              <a:t>18-441	Computer Networks</a:t>
            </a:r>
          </a:p>
          <a:p>
            <a:pPr marL="285750" indent="-285750" algn="l">
              <a:buFont typeface="Arial" panose="020B0604020202020204" pitchFamily="34" charset="0"/>
              <a:buChar char="•"/>
              <a:tabLst>
                <a:tab pos="1082675" algn="l"/>
              </a:tabLst>
            </a:pPr>
            <a:r>
              <a:rPr lang="en-US" sz="1800" dirty="0">
                <a:latin typeface="+mj-lt"/>
              </a:rPr>
              <a:t>18-447	Computer Architecture</a:t>
            </a:r>
          </a:p>
          <a:p>
            <a:pPr marL="285750" indent="-285750" algn="l">
              <a:buFont typeface="Arial" panose="020B0604020202020204" pitchFamily="34" charset="0"/>
              <a:buChar char="•"/>
              <a:tabLst>
                <a:tab pos="1082675" algn="l"/>
              </a:tabLst>
            </a:pPr>
            <a:r>
              <a:rPr lang="en-US" sz="1800" dirty="0">
                <a:latin typeface="+mj-lt"/>
              </a:rPr>
              <a:t>18-452	Wireless Networking</a:t>
            </a:r>
          </a:p>
          <a:p>
            <a:pPr marL="285750" indent="-285750" algn="l">
              <a:buFont typeface="Arial" panose="020B0604020202020204" pitchFamily="34" charset="0"/>
              <a:buChar char="•"/>
              <a:tabLst>
                <a:tab pos="1082675" algn="l"/>
              </a:tabLst>
            </a:pPr>
            <a:r>
              <a:rPr lang="en-US" sz="1800" dirty="0">
                <a:latin typeface="+mj-lt"/>
              </a:rPr>
              <a:t>18-451	</a:t>
            </a:r>
            <a:r>
              <a:rPr lang="en-US" sz="1800" dirty="0" err="1">
                <a:latin typeface="+mj-lt"/>
              </a:rPr>
              <a:t>Cyberphysical</a:t>
            </a:r>
            <a:r>
              <a:rPr lang="en-US" sz="1800" dirty="0">
                <a:latin typeface="+mj-lt"/>
              </a:rPr>
              <a:t> Systems</a:t>
            </a:r>
          </a:p>
        </p:txBody>
      </p:sp>
      <p:sp>
        <p:nvSpPr>
          <p:cNvPr id="38" name="TextBox 37">
            <a:extLst>
              <a:ext uri="{FF2B5EF4-FFF2-40B4-BE49-F238E27FC236}">
                <a16:creationId xmlns:a16="http://schemas.microsoft.com/office/drawing/2014/main" id="{087DD645-51FE-6F42-BD89-E38B34A74D96}"/>
              </a:ext>
            </a:extLst>
          </p:cNvPr>
          <p:cNvSpPr txBox="1"/>
          <p:nvPr/>
        </p:nvSpPr>
        <p:spPr>
          <a:xfrm>
            <a:off x="4572000" y="5562600"/>
            <a:ext cx="3505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l">
              <a:tabLst>
                <a:tab pos="1082675" algn="l"/>
              </a:tabLst>
            </a:pPr>
            <a:r>
              <a:rPr lang="en-US" sz="1800" dirty="0">
                <a:latin typeface="+mj-lt"/>
              </a:rPr>
              <a:t>CS Graphics</a:t>
            </a:r>
          </a:p>
          <a:p>
            <a:pPr marL="285750" indent="-285750" algn="l">
              <a:buFont typeface="Arial" panose="020B0604020202020204" pitchFamily="34" charset="0"/>
              <a:buChar char="•"/>
              <a:tabLst>
                <a:tab pos="1082675" algn="l"/>
              </a:tabLst>
            </a:pPr>
            <a:r>
              <a:rPr lang="en-US" sz="1800" dirty="0">
                <a:latin typeface="+mj-lt"/>
              </a:rPr>
              <a:t>15-462	Computer Graphics</a:t>
            </a:r>
          </a:p>
          <a:p>
            <a:pPr marL="285750" indent="-285750" algn="l">
              <a:buFont typeface="Arial" panose="020B0604020202020204" pitchFamily="34" charset="0"/>
              <a:buChar char="•"/>
              <a:tabLst>
                <a:tab pos="1082675" algn="l"/>
              </a:tabLst>
            </a:pPr>
            <a:r>
              <a:rPr lang="en-US" sz="1800" dirty="0">
                <a:latin typeface="+mj-lt"/>
              </a:rPr>
              <a:t>15-463	Comp. Photography</a:t>
            </a:r>
          </a:p>
        </p:txBody>
      </p:sp>
      <p:sp>
        <p:nvSpPr>
          <p:cNvPr id="39" name="Line 29">
            <a:extLst>
              <a:ext uri="{FF2B5EF4-FFF2-40B4-BE49-F238E27FC236}">
                <a16:creationId xmlns:a16="http://schemas.microsoft.com/office/drawing/2014/main" id="{CDD00F28-71B2-0C45-B5AC-34D9E02D23C9}"/>
              </a:ext>
            </a:extLst>
          </p:cNvPr>
          <p:cNvSpPr>
            <a:spLocks noChangeShapeType="1"/>
          </p:cNvSpPr>
          <p:nvPr/>
        </p:nvSpPr>
        <p:spPr bwMode="auto">
          <a:xfrm flipV="1">
            <a:off x="1981199" y="2157923"/>
            <a:ext cx="2641075" cy="1465683"/>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0" name="Line 29">
            <a:extLst>
              <a:ext uri="{FF2B5EF4-FFF2-40B4-BE49-F238E27FC236}">
                <a16:creationId xmlns:a16="http://schemas.microsoft.com/office/drawing/2014/main" id="{0E9ACB34-8200-764E-9A0B-D433F66458A6}"/>
              </a:ext>
            </a:extLst>
          </p:cNvPr>
          <p:cNvSpPr>
            <a:spLocks noChangeShapeType="1"/>
          </p:cNvSpPr>
          <p:nvPr/>
        </p:nvSpPr>
        <p:spPr bwMode="auto">
          <a:xfrm flipH="1" flipV="1">
            <a:off x="4597137" y="2157925"/>
            <a:ext cx="175051" cy="3404674"/>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1" name="Line 29">
            <a:extLst>
              <a:ext uri="{FF2B5EF4-FFF2-40B4-BE49-F238E27FC236}">
                <a16:creationId xmlns:a16="http://schemas.microsoft.com/office/drawing/2014/main" id="{3C7913D0-F0E6-4942-BB2A-9D2A621C2E76}"/>
              </a:ext>
            </a:extLst>
          </p:cNvPr>
          <p:cNvSpPr>
            <a:spLocks noChangeShapeType="1"/>
          </p:cNvSpPr>
          <p:nvPr/>
        </p:nvSpPr>
        <p:spPr bwMode="auto">
          <a:xfrm flipH="1" flipV="1">
            <a:off x="4571999" y="2157925"/>
            <a:ext cx="2362199" cy="12231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8" name="Rectangle 30"/>
          <p:cNvSpPr>
            <a:spLocks/>
          </p:cNvSpPr>
          <p:nvPr/>
        </p:nvSpPr>
        <p:spPr bwMode="auto">
          <a:xfrm>
            <a:off x="3829050" y="1662639"/>
            <a:ext cx="1485900" cy="1003300"/>
          </a:xfrm>
          <a:prstGeom prst="rect">
            <a:avLst/>
          </a:prstGeom>
          <a:solidFill>
            <a:srgbClr val="C00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2800" dirty="0">
                <a:solidFill>
                  <a:srgbClr val="FFFFFF"/>
                </a:solidFill>
                <a:latin typeface="Calibri" charset="0"/>
                <a:ea typeface="Calibri" charset="0"/>
                <a:cs typeface="Calibri" charset="0"/>
                <a:sym typeface="Calibri" charset="0"/>
              </a:rPr>
              <a:t>213/513</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9219" y="454025"/>
            <a:ext cx="7772400" cy="1470025"/>
          </a:xfrm>
        </p:spPr>
        <p:txBody>
          <a:bodyPr/>
          <a:lstStyle/>
          <a:p>
            <a:pPr algn="ctr"/>
            <a:r>
              <a:rPr lang="en-US" sz="7200" dirty="0"/>
              <a:t>Academic Integrity</a:t>
            </a:r>
          </a:p>
        </p:txBody>
      </p:sp>
      <p:sp>
        <p:nvSpPr>
          <p:cNvPr id="5" name="Text Placeholder 4"/>
          <p:cNvSpPr>
            <a:spLocks noGrp="1"/>
          </p:cNvSpPr>
          <p:nvPr>
            <p:ph type="subTitle" idx="1"/>
          </p:nvPr>
        </p:nvSpPr>
        <p:spPr>
          <a:xfrm>
            <a:off x="1605019" y="2209800"/>
            <a:ext cx="6400800" cy="1752600"/>
          </a:xfrm>
        </p:spPr>
        <p:txBody>
          <a:bodyPr/>
          <a:lstStyle/>
          <a:p>
            <a:pPr algn="l"/>
            <a:r>
              <a:rPr lang="en-US" sz="3200" b="1" dirty="0">
                <a:solidFill>
                  <a:srgbClr val="FF0000"/>
                </a:solidFill>
              </a:rPr>
              <a:t>Please pay close attention, especially if this is your first semester at CMU</a:t>
            </a:r>
          </a:p>
          <a:p>
            <a:pPr algn="l"/>
            <a:endParaRPr lang="en-US" sz="3200" b="1" dirty="0">
              <a:solidFill>
                <a:srgbClr val="FF0000"/>
              </a:solidFill>
            </a:endParaRPr>
          </a:p>
          <a:p>
            <a:pPr algn="l"/>
            <a:r>
              <a:rPr lang="en-US" sz="3200" b="1" dirty="0">
                <a:solidFill>
                  <a:srgbClr val="FF0000"/>
                </a:solidFill>
              </a:rPr>
              <a:t>Carefully review policy:</a:t>
            </a:r>
          </a:p>
          <a:p>
            <a:pPr algn="l"/>
            <a:endParaRPr lang="en-US" sz="3200" dirty="0"/>
          </a:p>
        </p:txBody>
      </p:sp>
      <p:sp>
        <p:nvSpPr>
          <p:cNvPr id="2" name="TextBox 1">
            <a:hlinkClick r:id="rId2"/>
            <a:extLst>
              <a:ext uri="{FF2B5EF4-FFF2-40B4-BE49-F238E27FC236}">
                <a16:creationId xmlns:a16="http://schemas.microsoft.com/office/drawing/2014/main" id="{EF6BB150-4DCA-BB46-A6EC-6AB5D8E09775}"/>
              </a:ext>
            </a:extLst>
          </p:cNvPr>
          <p:cNvSpPr txBox="1"/>
          <p:nvPr/>
        </p:nvSpPr>
        <p:spPr>
          <a:xfrm>
            <a:off x="-78953" y="4343400"/>
            <a:ext cx="9301905" cy="369332"/>
          </a:xfrm>
          <a:prstGeom prst="rect">
            <a:avLst/>
          </a:prstGeom>
          <a:noFill/>
        </p:spPr>
        <p:txBody>
          <a:bodyPr wrap="none" rtlCol="0">
            <a:spAutoFit/>
          </a:bodyPr>
          <a:lstStyle/>
          <a:p>
            <a:r>
              <a:rPr lang="en-US" sz="1800" dirty="0">
                <a:latin typeface="+mn-lt"/>
              </a:rPr>
              <a:t>http://</a:t>
            </a:r>
            <a:r>
              <a:rPr lang="en-US" sz="1800" dirty="0" err="1">
                <a:latin typeface="+mn-lt"/>
              </a:rPr>
              <a:t>www.cs.cmu.edu</a:t>
            </a:r>
            <a:r>
              <a:rPr lang="en-US" sz="1800" dirty="0">
                <a:latin typeface="+mn-lt"/>
              </a:rPr>
              <a:t>/</a:t>
            </a:r>
            <a:r>
              <a:rPr lang="en-US" sz="1800" dirty="0" err="1">
                <a:latin typeface="+mn-lt"/>
              </a:rPr>
              <a:t>afs</a:t>
            </a:r>
            <a:r>
              <a:rPr lang="en-US" sz="1800" dirty="0">
                <a:latin typeface="+mn-lt"/>
              </a:rPr>
              <a:t>/</a:t>
            </a:r>
            <a:r>
              <a:rPr lang="en-US" sz="1800" dirty="0" err="1">
                <a:latin typeface="+mn-lt"/>
              </a:rPr>
              <a:t>cs.cmu.edu</a:t>
            </a:r>
            <a:r>
              <a:rPr lang="en-US" sz="1800" dirty="0">
                <a:latin typeface="+mn-lt"/>
              </a:rPr>
              <a:t>/academic/class/15213-f18/www/</a:t>
            </a:r>
            <a:r>
              <a:rPr lang="en-US" sz="1800" dirty="0" err="1">
                <a:latin typeface="+mn-lt"/>
              </a:rPr>
              <a:t>academicintegrity.html</a:t>
            </a:r>
            <a:endParaRPr lang="en-US" sz="1800" dirty="0">
              <a:latin typeface="+mn-lt"/>
            </a:endParaRPr>
          </a:p>
        </p:txBody>
      </p:sp>
    </p:spTree>
    <p:extLst>
      <p:ext uri="{BB962C8B-B14F-4D97-AF65-F5344CB8AC3E}">
        <p14:creationId xmlns:p14="http://schemas.microsoft.com/office/powerpoint/2010/main" val="40739802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use of information</a:t>
            </a:r>
          </a:p>
          <a:p>
            <a:pPr lvl="1"/>
            <a:r>
              <a:rPr lang="en-US" dirty="0"/>
              <a:t>Borrowing code: by copying, retyping, </a:t>
            </a:r>
            <a:r>
              <a:rPr lang="en-US" b="1" dirty="0"/>
              <a:t>looking at</a:t>
            </a:r>
            <a:r>
              <a:rPr lang="en-US" dirty="0"/>
              <a:t> a file</a:t>
            </a:r>
          </a:p>
          <a:p>
            <a:pPr lvl="1"/>
            <a:r>
              <a:rPr lang="en-US" dirty="0"/>
              <a:t>Describing: verbal description of code from one person to another.</a:t>
            </a:r>
          </a:p>
          <a:p>
            <a:pPr lvl="1"/>
            <a:r>
              <a:rPr lang="en-US" dirty="0"/>
              <a:t>Searching the Web for solutions</a:t>
            </a:r>
          </a:p>
          <a:p>
            <a:pPr lvl="1"/>
            <a:r>
              <a:rPr lang="en-US" dirty="0"/>
              <a:t>Copying code from a previous course or online solution</a:t>
            </a:r>
          </a:p>
          <a:p>
            <a:pPr lvl="1"/>
            <a:r>
              <a:rPr lang="en-US" dirty="0"/>
              <a:t>Reusing your code from a previous semester (here or elsewhere)</a:t>
            </a:r>
          </a:p>
          <a:p>
            <a:pPr lvl="2"/>
            <a:r>
              <a:rPr lang="en-US" dirty="0"/>
              <a:t>Arrange meeting with instructor before reusing your old solutions</a:t>
            </a:r>
          </a:p>
        </p:txBody>
      </p:sp>
    </p:spTree>
    <p:extLst>
      <p:ext uri="{BB962C8B-B14F-4D97-AF65-F5344CB8AC3E}">
        <p14:creationId xmlns:p14="http://schemas.microsoft.com/office/powerpoint/2010/main" val="39678703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 (cont.)</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supplying of information</a:t>
            </a:r>
          </a:p>
          <a:p>
            <a:pPr lvl="1"/>
            <a:r>
              <a:rPr lang="en-US" dirty="0"/>
              <a:t>Providing copy: Giving a copy of a file to someone</a:t>
            </a:r>
          </a:p>
          <a:p>
            <a:pPr lvl="1"/>
            <a:r>
              <a:rPr lang="en-US" dirty="0"/>
              <a:t>Providing access:</a:t>
            </a:r>
          </a:p>
          <a:p>
            <a:pPr lvl="2"/>
            <a:r>
              <a:rPr lang="en-US" dirty="0"/>
              <a:t>Putting material in unprotected directory</a:t>
            </a:r>
          </a:p>
          <a:p>
            <a:pPr lvl="2"/>
            <a:r>
              <a:rPr lang="en-US" dirty="0"/>
              <a:t>Putting material in unprotected code repository (e.g., </a:t>
            </a:r>
            <a:r>
              <a:rPr lang="en-US" dirty="0" err="1"/>
              <a:t>Github</a:t>
            </a:r>
            <a:r>
              <a:rPr lang="en-US" dirty="0"/>
              <a:t>)</a:t>
            </a:r>
          </a:p>
          <a:p>
            <a:pPr lvl="3"/>
            <a:r>
              <a:rPr lang="en-US" dirty="0"/>
              <a:t>Or, letting protections expire</a:t>
            </a:r>
          </a:p>
          <a:p>
            <a:pPr lvl="1"/>
            <a:r>
              <a:rPr lang="en-US" dirty="0"/>
              <a:t>Applies to this term and the future</a:t>
            </a:r>
          </a:p>
          <a:p>
            <a:pPr lvl="2"/>
            <a:r>
              <a:rPr lang="en-US" dirty="0"/>
              <a:t>There is no statute of limitations for academic integrity violations</a:t>
            </a:r>
          </a:p>
          <a:p>
            <a:r>
              <a:rPr lang="en-US" dirty="0"/>
              <a:t>Collaborations beyond high-level, strategic advice</a:t>
            </a:r>
          </a:p>
          <a:p>
            <a:pPr lvl="1"/>
            <a:r>
              <a:rPr lang="en-US" dirty="0"/>
              <a:t>Anything more than block diagram or a few words</a:t>
            </a:r>
          </a:p>
          <a:p>
            <a:pPr lvl="1"/>
            <a:r>
              <a:rPr lang="en-US" dirty="0"/>
              <a:t>Code / pseudo-code is NOT high level</a:t>
            </a:r>
          </a:p>
          <a:p>
            <a:pPr lvl="1"/>
            <a:r>
              <a:rPr lang="en-US" dirty="0"/>
              <a:t>Coaching, arranging blocks of allowed code is NOT high level</a:t>
            </a:r>
          </a:p>
          <a:p>
            <a:pPr lvl="1"/>
            <a:r>
              <a:rPr lang="en-US" dirty="0"/>
              <a:t>Code-level debugging is NOT high level</a:t>
            </a:r>
          </a:p>
        </p:txBody>
      </p:sp>
    </p:spTree>
    <p:extLst>
      <p:ext uri="{BB962C8B-B14F-4D97-AF65-F5344CB8AC3E}">
        <p14:creationId xmlns:p14="http://schemas.microsoft.com/office/powerpoint/2010/main" val="19188232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What is NOT cheating?</a:t>
            </a:r>
          </a:p>
          <a:p>
            <a:pPr lvl="1"/>
            <a:r>
              <a:rPr lang="en-US" dirty="0"/>
              <a:t>Explaining how to use systems or tools</a:t>
            </a:r>
          </a:p>
          <a:p>
            <a:pPr lvl="1"/>
            <a:r>
              <a:rPr lang="en-US" dirty="0"/>
              <a:t>Helping others with </a:t>
            </a:r>
            <a:r>
              <a:rPr lang="en-US" i="1" dirty="0"/>
              <a:t>high-level </a:t>
            </a:r>
            <a:r>
              <a:rPr lang="en-US" dirty="0"/>
              <a:t>design issues</a:t>
            </a:r>
          </a:p>
          <a:p>
            <a:pPr lvl="2"/>
            <a:r>
              <a:rPr lang="en-US" dirty="0"/>
              <a:t>High means very high</a:t>
            </a:r>
          </a:p>
          <a:p>
            <a:pPr lvl="1"/>
            <a:r>
              <a:rPr lang="en-US" dirty="0"/>
              <a:t>Using code supplied by us</a:t>
            </a:r>
          </a:p>
          <a:p>
            <a:pPr lvl="2"/>
            <a:r>
              <a:rPr lang="en-US" dirty="0"/>
              <a:t>Starter code, class examples</a:t>
            </a:r>
          </a:p>
          <a:p>
            <a:pPr lvl="1"/>
            <a:r>
              <a:rPr lang="en-US" dirty="0"/>
              <a:t>Using code from the CS:APP web site</a:t>
            </a:r>
          </a:p>
          <a:p>
            <a:r>
              <a:rPr lang="en-US" dirty="0"/>
              <a:t>Attribution Requirements</a:t>
            </a:r>
          </a:p>
          <a:p>
            <a:pPr lvl="1"/>
            <a:r>
              <a:rPr lang="en-US" dirty="0"/>
              <a:t>Starter code: No</a:t>
            </a:r>
          </a:p>
          <a:p>
            <a:pPr lvl="1"/>
            <a:r>
              <a:rPr lang="en-US" dirty="0"/>
              <a:t>Other allowed code (course, CS:APP): Yes</a:t>
            </a:r>
          </a:p>
          <a:p>
            <a:pPr lvl="1"/>
            <a:r>
              <a:rPr lang="en-US" dirty="0"/>
              <a:t>Indicate source, beginning and end</a:t>
            </a:r>
          </a:p>
        </p:txBody>
      </p:sp>
    </p:spTree>
    <p:extLst>
      <p:ext uri="{BB962C8B-B14F-4D97-AF65-F5344CB8AC3E}">
        <p14:creationId xmlns:p14="http://schemas.microsoft.com/office/powerpoint/2010/main" val="11078130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 Consequences</a:t>
            </a:r>
          </a:p>
        </p:txBody>
      </p:sp>
      <p:sp>
        <p:nvSpPr>
          <p:cNvPr id="39940" name="Rectangle 4"/>
          <p:cNvSpPr>
            <a:spLocks noGrp="1" noChangeArrowheads="1"/>
          </p:cNvSpPr>
          <p:nvPr>
            <p:ph type="body" idx="1"/>
          </p:nvPr>
        </p:nvSpPr>
        <p:spPr>
          <a:xfrm>
            <a:off x="381000" y="1219200"/>
            <a:ext cx="8382000" cy="5435600"/>
          </a:xfrm>
        </p:spPr>
        <p:txBody>
          <a:bodyPr>
            <a:normAutofit fontScale="85000" lnSpcReduction="20000"/>
          </a:bodyPr>
          <a:lstStyle/>
          <a:p>
            <a:r>
              <a:rPr lang="en-US" dirty="0"/>
              <a:t>Penalty for cheating:</a:t>
            </a:r>
          </a:p>
          <a:p>
            <a:pPr lvl="1"/>
            <a:r>
              <a:rPr lang="en-US" dirty="0"/>
              <a:t>Best case: -100% for assignment</a:t>
            </a:r>
          </a:p>
          <a:p>
            <a:pPr lvl="2"/>
            <a:r>
              <a:rPr lang="en-US" dirty="0"/>
              <a:t>You would be better off to turn in nothing</a:t>
            </a:r>
          </a:p>
          <a:p>
            <a:pPr lvl="1"/>
            <a:r>
              <a:rPr lang="en-US" dirty="0"/>
              <a:t>Worst case: Removal from course with failing grade</a:t>
            </a:r>
          </a:p>
          <a:p>
            <a:pPr lvl="2"/>
            <a:r>
              <a:rPr lang="en-US" dirty="0"/>
              <a:t>This is the default</a:t>
            </a:r>
          </a:p>
          <a:p>
            <a:pPr lvl="1"/>
            <a:r>
              <a:rPr lang="en-US" dirty="0"/>
              <a:t>Permanent mark on your record</a:t>
            </a:r>
          </a:p>
          <a:p>
            <a:pPr lvl="1"/>
            <a:r>
              <a:rPr lang="en-US" dirty="0"/>
              <a:t>Loss of respect by you, the instructors and your colleagues</a:t>
            </a:r>
          </a:p>
          <a:p>
            <a:pPr lvl="1"/>
            <a:r>
              <a:rPr lang="en-US" dirty="0"/>
              <a:t>If you do cheat – come clean asap!</a:t>
            </a:r>
          </a:p>
          <a:p>
            <a:endParaRPr lang="en-US" dirty="0"/>
          </a:p>
          <a:p>
            <a:r>
              <a:rPr lang="en-US" dirty="0"/>
              <a:t>Detection of cheating:</a:t>
            </a:r>
          </a:p>
          <a:p>
            <a:pPr lvl="1"/>
            <a:r>
              <a:rPr lang="en-US" dirty="0"/>
              <a:t>We have sophisticated tools for detecting code plagiarism</a:t>
            </a:r>
          </a:p>
          <a:p>
            <a:pPr lvl="1"/>
            <a:r>
              <a:rPr lang="en-US" dirty="0"/>
              <a:t>In Fall 2015, 20 students were caught cheating and failed the course. </a:t>
            </a:r>
          </a:p>
          <a:p>
            <a:pPr lvl="2"/>
            <a:r>
              <a:rPr lang="en-US" dirty="0"/>
              <a:t>Some were </a:t>
            </a:r>
            <a:r>
              <a:rPr lang="en-US" b="1" dirty="0"/>
              <a:t>expelled</a:t>
            </a:r>
            <a:r>
              <a:rPr lang="en-US" dirty="0"/>
              <a:t> from the University</a:t>
            </a:r>
          </a:p>
          <a:p>
            <a:pPr lvl="1"/>
            <a:r>
              <a:rPr lang="en-US" dirty="0"/>
              <a:t>In January 2016, 11 students were penalized for cheating violations that occurred as far back as Spring 2014.</a:t>
            </a:r>
          </a:p>
          <a:p>
            <a:pPr lvl="1"/>
            <a:endParaRPr lang="en-US" dirty="0"/>
          </a:p>
          <a:p>
            <a:r>
              <a:rPr lang="en-US" dirty="0"/>
              <a:t>Don</a:t>
            </a:r>
            <a:r>
              <a:rPr lang="fr-FR" dirty="0"/>
              <a:t>’</a:t>
            </a:r>
            <a:r>
              <a:rPr lang="en-US" dirty="0"/>
              <a:t>t do it!</a:t>
            </a:r>
          </a:p>
          <a:p>
            <a:pPr lvl="1"/>
            <a:r>
              <a:rPr lang="en-US" dirty="0"/>
              <a:t>Manage your time carefully</a:t>
            </a:r>
          </a:p>
          <a:p>
            <a:pPr lvl="1"/>
            <a:r>
              <a:rPr lang="en-US" dirty="0"/>
              <a:t>Ask the staff for help when you get stuck</a:t>
            </a:r>
          </a:p>
          <a:p>
            <a:pPr marL="0" indent="0">
              <a:buNone/>
            </a:pPr>
            <a:endParaRPr lang="en-US" dirty="0"/>
          </a:p>
        </p:txBody>
      </p:sp>
    </p:spTree>
    <p:extLst>
      <p:ext uri="{BB962C8B-B14F-4D97-AF65-F5344CB8AC3E}">
        <p14:creationId xmlns:p14="http://schemas.microsoft.com/office/powerpoint/2010/main" val="37871301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Concrete Examples:</a:t>
            </a:r>
          </a:p>
        </p:txBody>
      </p:sp>
      <p:sp>
        <p:nvSpPr>
          <p:cNvPr id="3" name="Content Placeholder 2"/>
          <p:cNvSpPr>
            <a:spLocks noGrp="1"/>
          </p:cNvSpPr>
          <p:nvPr>
            <p:ph idx="1"/>
          </p:nvPr>
        </p:nvSpPr>
        <p:spPr>
          <a:xfrm>
            <a:off x="381000" y="1066800"/>
            <a:ext cx="8382000" cy="5435600"/>
          </a:xfrm>
        </p:spPr>
        <p:txBody>
          <a:bodyPr/>
          <a:lstStyle/>
          <a:p>
            <a:r>
              <a:rPr lang="en-US" dirty="0"/>
              <a:t>This is Cheating:</a:t>
            </a:r>
          </a:p>
          <a:p>
            <a:pPr lvl="1"/>
            <a:r>
              <a:rPr lang="en-US" dirty="0"/>
              <a:t>Searching the internet with the phrase 15-213, 15213, 213, 18213, </a:t>
            </a:r>
            <a:r>
              <a:rPr lang="en-US" dirty="0" err="1"/>
              <a:t>malloclab</a:t>
            </a:r>
            <a:r>
              <a:rPr lang="en-US" dirty="0"/>
              <a:t>, etc.</a:t>
            </a:r>
          </a:p>
          <a:p>
            <a:pPr lvl="2"/>
            <a:r>
              <a:rPr lang="en-US" dirty="0"/>
              <a:t>That’s right, just entering it in a search engine</a:t>
            </a:r>
          </a:p>
          <a:p>
            <a:pPr lvl="1"/>
            <a:r>
              <a:rPr lang="en-US" dirty="0"/>
              <a:t>Looking at someone’s code on the computer next to yours</a:t>
            </a:r>
          </a:p>
          <a:p>
            <a:pPr lvl="1"/>
            <a:r>
              <a:rPr lang="en-US" dirty="0"/>
              <a:t>Giving your code to someone else, now or in the future</a:t>
            </a:r>
          </a:p>
          <a:p>
            <a:pPr lvl="1"/>
            <a:r>
              <a:rPr lang="en-US" dirty="0"/>
              <a:t>Posting your code in a publicly accessible place on the Internet, now or in the future</a:t>
            </a:r>
          </a:p>
          <a:p>
            <a:pPr lvl="1"/>
            <a:r>
              <a:rPr lang="en-US" dirty="0"/>
              <a:t>Hacking the course infrastructure</a:t>
            </a:r>
          </a:p>
          <a:p>
            <a:r>
              <a:rPr lang="en-US" dirty="0"/>
              <a:t>This is OK (and encouraged):</a:t>
            </a:r>
          </a:p>
          <a:p>
            <a:pPr lvl="1"/>
            <a:r>
              <a:rPr lang="en-US" dirty="0"/>
              <a:t>Googling a man page for </a:t>
            </a:r>
            <a:r>
              <a:rPr lang="en-US" dirty="0" err="1"/>
              <a:t>fputs</a:t>
            </a:r>
            <a:endParaRPr lang="en-US" dirty="0"/>
          </a:p>
          <a:p>
            <a:pPr lvl="1"/>
            <a:r>
              <a:rPr lang="en-US" dirty="0"/>
              <a:t>Asking a friend for help with </a:t>
            </a:r>
            <a:r>
              <a:rPr lang="en-US" dirty="0" err="1"/>
              <a:t>gdb</a:t>
            </a:r>
            <a:r>
              <a:rPr lang="en-US" dirty="0"/>
              <a:t> (but not with your code) </a:t>
            </a:r>
          </a:p>
          <a:p>
            <a:pPr lvl="1"/>
            <a:r>
              <a:rPr lang="en-US" dirty="0"/>
              <a:t>Asking a TA or course instructor for help, showing them your code, …</a:t>
            </a:r>
          </a:p>
          <a:p>
            <a:pPr lvl="1"/>
            <a:r>
              <a:rPr lang="en-US" dirty="0"/>
              <a:t>Using code examples from book (with attribution)</a:t>
            </a:r>
          </a:p>
          <a:p>
            <a:pPr lvl="1"/>
            <a:r>
              <a:rPr lang="en-US" dirty="0"/>
              <a:t>Talking about a (high-level) approach to the lab with a classmate</a:t>
            </a:r>
          </a:p>
        </p:txBody>
      </p:sp>
    </p:spTree>
    <p:extLst>
      <p:ext uri="{BB962C8B-B14F-4D97-AF65-F5344CB8AC3E}">
        <p14:creationId xmlns:p14="http://schemas.microsoft.com/office/powerpoint/2010/main" val="40942074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p:txBody>
          <a:bodyPr/>
          <a:lstStyle/>
          <a:p>
            <a:r>
              <a:rPr lang="en-US" sz="2000" dirty="0"/>
              <a:t>Fred is desperate.  He can’t get his code to work and the deadline is drawing near.  In panic and frustration, he searches the web and finds a solution posted by a student at U. Oklahoma on </a:t>
            </a:r>
            <a:r>
              <a:rPr lang="en-US" sz="2000" dirty="0" err="1"/>
              <a:t>Github</a:t>
            </a:r>
            <a:r>
              <a:rPr lang="en-US" sz="2000" dirty="0"/>
              <a:t>.  He carefully strips out the comments and inserts his own.  He changes the names of the variables and functions.  Phew!  Got it done!</a:t>
            </a:r>
          </a:p>
          <a:p>
            <a:r>
              <a:rPr lang="en-US" sz="2000" dirty="0"/>
              <a:t>The course staff run checking tools that compare all submitted solutions to the solutions from this and other semesters, along with ones that are on the Web.</a:t>
            </a:r>
          </a:p>
          <a:p>
            <a:pPr lvl="1"/>
            <a:r>
              <a:rPr lang="en-US" sz="1800" dirty="0"/>
              <a:t>Remember: We are as good at web searching as you are</a:t>
            </a:r>
          </a:p>
          <a:p>
            <a:r>
              <a:rPr lang="en-US" sz="2000" dirty="0"/>
              <a:t>Meanwhile, Fred has had an uneasy feeling: Will I get away with it?  Why does my conscience bother me?</a:t>
            </a:r>
          </a:p>
          <a:p>
            <a:r>
              <a:rPr lang="en-US" sz="2000" dirty="0"/>
              <a:t>Fred gets email from an instructor: “Please see me tomorrow at 9:30 am.”</a:t>
            </a:r>
          </a:p>
          <a:p>
            <a:pPr lvl="1"/>
            <a:r>
              <a:rPr lang="en-US" dirty="0"/>
              <a:t>Fred does not sleep well that night</a:t>
            </a:r>
          </a:p>
        </p:txBody>
      </p:sp>
    </p:spTree>
    <p:extLst>
      <p:ext uri="{BB962C8B-B14F-4D97-AF65-F5344CB8AC3E}">
        <p14:creationId xmlns:p14="http://schemas.microsoft.com/office/powerpoint/2010/main" val="31778988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 (cont.)</a:t>
            </a:r>
          </a:p>
        </p:txBody>
      </p:sp>
      <p:sp>
        <p:nvSpPr>
          <p:cNvPr id="3" name="Content Placeholder 2"/>
          <p:cNvSpPr>
            <a:spLocks noGrp="1"/>
          </p:cNvSpPr>
          <p:nvPr>
            <p:ph idx="1"/>
          </p:nvPr>
        </p:nvSpPr>
        <p:spPr>
          <a:xfrm>
            <a:off x="381000" y="1295400"/>
            <a:ext cx="8382000" cy="5435600"/>
          </a:xfrm>
        </p:spPr>
        <p:txBody>
          <a:bodyPr/>
          <a:lstStyle/>
          <a:p>
            <a:r>
              <a:rPr lang="en-US" sz="2000" dirty="0"/>
              <a:t>The instructor feels frustrated.  His job is to help students learn, not to be police.  Every hour he spends looking at code for cheating is time that he cannot spend providing help to students.  But, these cases can’t be overlooked</a:t>
            </a:r>
          </a:p>
          <a:p>
            <a:r>
              <a:rPr lang="en-US" sz="2000" dirty="0"/>
              <a:t>At the meeting:</a:t>
            </a:r>
          </a:p>
          <a:p>
            <a:pPr lvl="1"/>
            <a:r>
              <a:rPr lang="en-US" sz="1800" dirty="0"/>
              <a:t>Instructor: “Explain why your code looks so much like the code on </a:t>
            </a:r>
            <a:r>
              <a:rPr lang="en-US" sz="1800" dirty="0" err="1"/>
              <a:t>Github</a:t>
            </a:r>
            <a:r>
              <a:rPr lang="en-US" sz="1800" dirty="0"/>
              <a:t>.”</a:t>
            </a:r>
          </a:p>
          <a:p>
            <a:pPr lvl="1"/>
            <a:r>
              <a:rPr lang="en-US" sz="1800" dirty="0"/>
              <a:t>Fred: “Gee, I don’t know.  I guess all solutions look pretty much alike.”</a:t>
            </a:r>
          </a:p>
          <a:p>
            <a:pPr lvl="1"/>
            <a:r>
              <a:rPr lang="en-US" sz="1800" dirty="0"/>
              <a:t>Instructor: “I don’t believe you.  I am going to file an academic integrity violation.”</a:t>
            </a:r>
          </a:p>
          <a:p>
            <a:pPr lvl="2"/>
            <a:r>
              <a:rPr lang="en-US" sz="1800" dirty="0"/>
              <a:t>Fred will have the right to appeal, but the instructor does not need him to admit his guilt in order to penalize him.</a:t>
            </a:r>
          </a:p>
          <a:p>
            <a:r>
              <a:rPr lang="en-US" sz="2200" dirty="0"/>
              <a:t>Consequences</a:t>
            </a:r>
          </a:p>
          <a:p>
            <a:pPr lvl="1"/>
            <a:r>
              <a:rPr lang="en-US" sz="1800" dirty="0"/>
              <a:t>Fred may (most likely) will be given a failing grade for the course</a:t>
            </a:r>
          </a:p>
          <a:p>
            <a:pPr lvl="1"/>
            <a:r>
              <a:rPr lang="en-US" sz="1800" dirty="0"/>
              <a:t>Fred will be reported to the university</a:t>
            </a:r>
          </a:p>
          <a:p>
            <a:pPr lvl="1"/>
            <a:r>
              <a:rPr lang="en-US" sz="1800" dirty="0"/>
              <a:t>A second AIV will lead to a disciplinary hearing</a:t>
            </a:r>
          </a:p>
          <a:p>
            <a:pPr lvl="1"/>
            <a:r>
              <a:rPr lang="en-US" sz="1800" dirty="0"/>
              <a:t>Fred will go through the rest of his life carrying a burden of shame</a:t>
            </a:r>
          </a:p>
          <a:p>
            <a:pPr lvl="1"/>
            <a:r>
              <a:rPr lang="en-US" sz="1800" dirty="0"/>
              <a:t>The instructor will experience a combination of betrayal and distress</a:t>
            </a:r>
          </a:p>
        </p:txBody>
      </p:sp>
    </p:spTree>
    <p:extLst>
      <p:ext uri="{BB962C8B-B14F-4D97-AF65-F5344CB8AC3E}">
        <p14:creationId xmlns:p14="http://schemas.microsoft.com/office/powerpoint/2010/main" val="8105330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2A4-FA57-3941-802D-1A2737E59F06}"/>
              </a:ext>
            </a:extLst>
          </p:cNvPr>
          <p:cNvSpPr>
            <a:spLocks noGrp="1"/>
          </p:cNvSpPr>
          <p:nvPr>
            <p:ph type="title"/>
          </p:nvPr>
        </p:nvSpPr>
        <p:spPr/>
        <p:txBody>
          <a:bodyPr/>
          <a:lstStyle/>
          <a:p>
            <a:r>
              <a:rPr lang="en-US" dirty="0"/>
              <a:t>Why It’s a Big Deal</a:t>
            </a:r>
          </a:p>
        </p:txBody>
      </p:sp>
      <p:sp>
        <p:nvSpPr>
          <p:cNvPr id="3" name="Content Placeholder 2">
            <a:extLst>
              <a:ext uri="{FF2B5EF4-FFF2-40B4-BE49-F238E27FC236}">
                <a16:creationId xmlns:a16="http://schemas.microsoft.com/office/drawing/2014/main" id="{B6EB68C6-4A30-A244-AC3E-A7F968CFB462}"/>
              </a:ext>
            </a:extLst>
          </p:cNvPr>
          <p:cNvSpPr>
            <a:spLocks noGrp="1"/>
          </p:cNvSpPr>
          <p:nvPr>
            <p:ph idx="1"/>
          </p:nvPr>
        </p:nvSpPr>
        <p:spPr/>
        <p:txBody>
          <a:bodyPr/>
          <a:lstStyle/>
          <a:p>
            <a:r>
              <a:rPr lang="en-US" dirty="0"/>
              <a:t>This material is best learned by doing</a:t>
            </a:r>
          </a:p>
          <a:p>
            <a:pPr lvl="1"/>
            <a:r>
              <a:rPr lang="en-US" dirty="0"/>
              <a:t>Even though that can, at times, be difficult and frustrating</a:t>
            </a:r>
          </a:p>
          <a:p>
            <a:pPr lvl="1"/>
            <a:r>
              <a:rPr lang="en-US" dirty="0"/>
              <a:t>Starting with a copy of a program and then tweaking it is very different from writing from scratch</a:t>
            </a:r>
          </a:p>
          <a:p>
            <a:pPr lvl="2"/>
            <a:r>
              <a:rPr lang="en-US" dirty="0"/>
              <a:t>Planning, designing, organizing a program are important skills</a:t>
            </a:r>
          </a:p>
          <a:p>
            <a:r>
              <a:rPr lang="en-US" dirty="0"/>
              <a:t>We are the gateway to other system courses</a:t>
            </a:r>
          </a:p>
          <a:p>
            <a:pPr lvl="1"/>
            <a:r>
              <a:rPr lang="en-US" dirty="0"/>
              <a:t>Want to make sure everyone completing the course has mastered the material</a:t>
            </a:r>
          </a:p>
          <a:p>
            <a:r>
              <a:rPr lang="en-US" dirty="0"/>
              <a:t>Industry appreciates the value of this course</a:t>
            </a:r>
          </a:p>
          <a:p>
            <a:pPr lvl="1"/>
            <a:r>
              <a:rPr lang="en-US" dirty="0"/>
              <a:t>We want to make sure anyone claiming to have taken the course is prepared for the real world</a:t>
            </a:r>
          </a:p>
          <a:p>
            <a:r>
              <a:rPr lang="en-US" dirty="0"/>
              <a:t>Working in Teams and Collaboration is an Important Skill</a:t>
            </a:r>
          </a:p>
          <a:p>
            <a:pPr lvl="1"/>
            <a:r>
              <a:rPr lang="en-US" dirty="0"/>
              <a:t>But only if team members have solid foundations</a:t>
            </a:r>
          </a:p>
          <a:p>
            <a:pPr lvl="1"/>
            <a:r>
              <a:rPr lang="en-US" dirty="0"/>
              <a:t>This course is about foundations, not teamwork</a:t>
            </a:r>
          </a:p>
        </p:txBody>
      </p:sp>
    </p:spTree>
    <p:extLst>
      <p:ext uri="{BB962C8B-B14F-4D97-AF65-F5344CB8AC3E}">
        <p14:creationId xmlns:p14="http://schemas.microsoft.com/office/powerpoint/2010/main" val="19686712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dirty="0"/>
              <a:t>Big Picture</a:t>
            </a:r>
          </a:p>
          <a:p>
            <a:pPr lvl="1"/>
            <a:r>
              <a:rPr lang="en-US" dirty="0"/>
              <a:t>Course theme</a:t>
            </a:r>
          </a:p>
          <a:p>
            <a:pPr lvl="1"/>
            <a:r>
              <a:rPr lang="en-US" dirty="0"/>
              <a:t>Five realities</a:t>
            </a:r>
          </a:p>
          <a:p>
            <a:pPr lvl="1"/>
            <a:r>
              <a:rPr lang="en-US" dirty="0"/>
              <a:t>How the course fits into the CS/ECE/INI curriculum</a:t>
            </a:r>
          </a:p>
          <a:p>
            <a:r>
              <a:rPr lang="en-US" dirty="0"/>
              <a:t>Academic integrity</a:t>
            </a:r>
          </a:p>
          <a:p>
            <a:r>
              <a:rPr lang="en-US" dirty="0"/>
              <a:t>Logistics and Policies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p:txBody>
          <a:bodyPr/>
          <a:lstStyle/>
          <a:p>
            <a:r>
              <a:rPr lang="en-US" dirty="0"/>
              <a:t>We will be using </a:t>
            </a:r>
            <a:r>
              <a:rPr lang="en-US" dirty="0" err="1"/>
              <a:t>Github</a:t>
            </a:r>
            <a:r>
              <a:rPr lang="en-US" dirty="0"/>
              <a:t> Education</a:t>
            </a:r>
          </a:p>
          <a:p>
            <a:pPr lvl="1"/>
            <a:r>
              <a:rPr lang="en-US" dirty="0"/>
              <a:t>Assignment distribution</a:t>
            </a:r>
          </a:p>
          <a:p>
            <a:pPr lvl="1"/>
            <a:r>
              <a:rPr lang="en-US" dirty="0"/>
              <a:t>Your workspace</a:t>
            </a:r>
          </a:p>
          <a:p>
            <a:pPr lvl="2"/>
            <a:r>
              <a:rPr lang="en-US" dirty="0"/>
              <a:t>Use your course account, rather than a personal </a:t>
            </a:r>
            <a:r>
              <a:rPr lang="en-US" dirty="0" err="1"/>
              <a:t>Github</a:t>
            </a:r>
            <a:r>
              <a:rPr lang="en-US" dirty="0"/>
              <a:t> account</a:t>
            </a:r>
          </a:p>
          <a:p>
            <a:r>
              <a:rPr lang="en-US" dirty="0"/>
              <a:t>Use as you should a version server</a:t>
            </a:r>
          </a:p>
          <a:p>
            <a:pPr lvl="1"/>
            <a:r>
              <a:rPr lang="en-US" dirty="0"/>
              <a:t>Commit early and often</a:t>
            </a:r>
          </a:p>
          <a:p>
            <a:pPr lvl="1"/>
            <a:r>
              <a:rPr lang="en-US" dirty="0"/>
              <a:t>Document your commits</a:t>
            </a:r>
          </a:p>
          <a:p>
            <a:pPr lvl="1"/>
            <a:r>
              <a:rPr lang="en-US" dirty="0"/>
              <a:t>Missing GIT history can count against you</a:t>
            </a:r>
          </a:p>
          <a:p>
            <a:r>
              <a:rPr lang="en-US" dirty="0"/>
              <a:t>How we use it</a:t>
            </a:r>
          </a:p>
          <a:p>
            <a:pPr lvl="1"/>
            <a:r>
              <a:rPr lang="en-US" dirty="0"/>
              <a:t>If we suspect academic integrity issues, we can see if commit history looks reasonable.</a:t>
            </a:r>
          </a:p>
          <a:p>
            <a:pPr lvl="2"/>
            <a:r>
              <a:rPr lang="en-US" dirty="0"/>
              <a:t>Steady, consistent, and sustained work</a:t>
            </a:r>
          </a:p>
          <a:p>
            <a:pPr lvl="2"/>
            <a:r>
              <a:rPr lang="en-US" dirty="0"/>
              <a:t>It can serve as your character witness</a:t>
            </a:r>
          </a:p>
          <a:p>
            <a:pPr lvl="1"/>
            <a:endParaRPr lang="en-US" dirty="0"/>
          </a:p>
        </p:txBody>
      </p:sp>
    </p:spTree>
    <p:extLst>
      <p:ext uri="{BB962C8B-B14F-4D97-AF65-F5344CB8AC3E}">
        <p14:creationId xmlns:p14="http://schemas.microsoft.com/office/powerpoint/2010/main" val="21310950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pPr lvl="1"/>
            <a:endParaRPr lang="en-US" dirty="0"/>
          </a:p>
          <a:p>
            <a:pPr lvl="1"/>
            <a:endParaRPr lang="en-US" dirty="0"/>
          </a:p>
        </p:txBody>
      </p:sp>
    </p:spTree>
    <p:extLst>
      <p:ext uri="{BB962C8B-B14F-4D97-AF65-F5344CB8AC3E}">
        <p14:creationId xmlns:p14="http://schemas.microsoft.com/office/powerpoint/2010/main" val="20655968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Logistics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58846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Instructors</a:t>
            </a:r>
          </a:p>
        </p:txBody>
      </p:sp>
      <p:sp>
        <p:nvSpPr>
          <p:cNvPr id="12" name="TextBox 10"/>
          <p:cNvSpPr txBox="1"/>
          <p:nvPr/>
        </p:nvSpPr>
        <p:spPr>
          <a:xfrm>
            <a:off x="1450311" y="3859936"/>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Brian Railing</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882" y="4300536"/>
            <a:ext cx="1660170" cy="1692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2895600" y="1447800"/>
            <a:ext cx="1525684" cy="1917700"/>
          </a:xfrm>
          <a:prstGeom prst="rect">
            <a:avLst/>
          </a:prstGeom>
        </p:spPr>
      </p:pic>
      <p:sp>
        <p:nvSpPr>
          <p:cNvPr id="7" name="TextBox 10"/>
          <p:cNvSpPr txBox="1"/>
          <p:nvPr/>
        </p:nvSpPr>
        <p:spPr>
          <a:xfrm>
            <a:off x="2590800" y="990600"/>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Randy Bryant</a:t>
            </a:r>
          </a:p>
        </p:txBody>
      </p:sp>
      <p:pic>
        <p:nvPicPr>
          <p:cNvPr id="3" name="Picture 2"/>
          <p:cNvPicPr>
            <a:picLocks noChangeAspect="1"/>
          </p:cNvPicPr>
          <p:nvPr/>
        </p:nvPicPr>
        <p:blipFill>
          <a:blip r:embed="rId4"/>
          <a:stretch>
            <a:fillRect/>
          </a:stretch>
        </p:blipFill>
        <p:spPr>
          <a:xfrm>
            <a:off x="5410200" y="1447800"/>
            <a:ext cx="1905000" cy="1905000"/>
          </a:xfrm>
          <a:prstGeom prst="rect">
            <a:avLst/>
          </a:prstGeom>
        </p:spPr>
      </p:pic>
      <p:sp>
        <p:nvSpPr>
          <p:cNvPr id="9" name="TextBox 10"/>
          <p:cNvSpPr txBox="1"/>
          <p:nvPr/>
        </p:nvSpPr>
        <p:spPr>
          <a:xfrm>
            <a:off x="5181600" y="990600"/>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Phil Gibbons</a:t>
            </a:r>
          </a:p>
        </p:txBody>
      </p:sp>
      <p:sp>
        <p:nvSpPr>
          <p:cNvPr id="13" name="TextBox 10"/>
          <p:cNvSpPr txBox="1"/>
          <p:nvPr/>
        </p:nvSpPr>
        <p:spPr>
          <a:xfrm>
            <a:off x="152400" y="1828800"/>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15-213/18-213</a:t>
            </a:r>
          </a:p>
        </p:txBody>
      </p:sp>
      <p:sp>
        <p:nvSpPr>
          <p:cNvPr id="14" name="TextBox 10"/>
          <p:cNvSpPr txBox="1"/>
          <p:nvPr/>
        </p:nvSpPr>
        <p:spPr>
          <a:xfrm>
            <a:off x="602363" y="4928353"/>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15-513</a:t>
            </a:r>
          </a:p>
        </p:txBody>
      </p:sp>
      <p:pic>
        <p:nvPicPr>
          <p:cNvPr id="4" name="Picture 3">
            <a:extLst>
              <a:ext uri="{FF2B5EF4-FFF2-40B4-BE49-F238E27FC236}">
                <a16:creationId xmlns:a16="http://schemas.microsoft.com/office/drawing/2014/main" id="{2DB01381-5E99-054B-A45C-186B9113D2AC}"/>
              </a:ext>
            </a:extLst>
          </p:cNvPr>
          <p:cNvPicPr>
            <a:picLocks noChangeAspect="1"/>
          </p:cNvPicPr>
          <p:nvPr/>
        </p:nvPicPr>
        <p:blipFill>
          <a:blip r:embed="rId5"/>
          <a:stretch>
            <a:fillRect/>
          </a:stretch>
        </p:blipFill>
        <p:spPr>
          <a:xfrm>
            <a:off x="5640029" y="4321601"/>
            <a:ext cx="1675171" cy="1675171"/>
          </a:xfrm>
          <a:prstGeom prst="rect">
            <a:avLst/>
          </a:prstGeom>
        </p:spPr>
      </p:pic>
      <p:sp>
        <p:nvSpPr>
          <p:cNvPr id="15" name="TextBox 10">
            <a:extLst>
              <a:ext uri="{FF2B5EF4-FFF2-40B4-BE49-F238E27FC236}">
                <a16:creationId xmlns:a16="http://schemas.microsoft.com/office/drawing/2014/main" id="{3EFC762C-A3F6-D24F-AF5F-714C7657C341}"/>
              </a:ext>
            </a:extLst>
          </p:cNvPr>
          <p:cNvSpPr txBox="1"/>
          <p:nvPr/>
        </p:nvSpPr>
        <p:spPr>
          <a:xfrm>
            <a:off x="4573571" y="4653674"/>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14-513</a:t>
            </a:r>
          </a:p>
        </p:txBody>
      </p:sp>
      <p:sp>
        <p:nvSpPr>
          <p:cNvPr id="16" name="TextBox 10">
            <a:extLst>
              <a:ext uri="{FF2B5EF4-FFF2-40B4-BE49-F238E27FC236}">
                <a16:creationId xmlns:a16="http://schemas.microsoft.com/office/drawing/2014/main" id="{DD25168E-4AFE-D14D-A9B9-8E3DF58299E2}"/>
              </a:ext>
            </a:extLst>
          </p:cNvPr>
          <p:cNvSpPr txBox="1"/>
          <p:nvPr/>
        </p:nvSpPr>
        <p:spPr>
          <a:xfrm>
            <a:off x="5041343" y="3859936"/>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Greg </a:t>
            </a:r>
            <a:r>
              <a:rPr lang="en-US" sz="2400" dirty="0" err="1"/>
              <a:t>Kesden</a:t>
            </a:r>
            <a:endParaRPr lang="en-US" sz="24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0722" name="Rectangle 2"/>
          <p:cNvSpPr>
            <a:spLocks/>
          </p:cNvSpPr>
          <p:nvPr/>
        </p:nvSpPr>
        <p:spPr bwMode="auto">
          <a:xfrm>
            <a:off x="79105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15-213/18-213, 14-513, and 15-513</a:t>
            </a:r>
          </a:p>
        </p:txBody>
      </p:sp>
      <p:sp>
        <p:nvSpPr>
          <p:cNvPr id="11" name="Rectangle 4"/>
          <p:cNvSpPr txBox="1">
            <a:spLocks noChangeArrowheads="1"/>
          </p:cNvSpPr>
          <p:nvPr/>
        </p:nvSpPr>
        <p:spPr bwMode="auto">
          <a:xfrm>
            <a:off x="381000" y="10668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r>
              <a:rPr lang="en-US" sz="2000" dirty="0"/>
              <a:t>15-213/18-213 </a:t>
            </a:r>
          </a:p>
          <a:p>
            <a:pPr lvl="1"/>
            <a:r>
              <a:rPr lang="en-US" sz="1800" dirty="0"/>
              <a:t>Only undergraduates</a:t>
            </a:r>
          </a:p>
          <a:p>
            <a:pPr lvl="1"/>
            <a:r>
              <a:rPr lang="en-US" sz="1800" dirty="0"/>
              <a:t>Live lectures</a:t>
            </a:r>
          </a:p>
          <a:p>
            <a:pPr lvl="2"/>
            <a:r>
              <a:rPr lang="en-US" sz="1800" dirty="0"/>
              <a:t>In-class quizzes via Canvas</a:t>
            </a:r>
          </a:p>
          <a:p>
            <a:pPr lvl="1"/>
            <a:r>
              <a:rPr lang="en-US" sz="1800" dirty="0"/>
              <a:t>Recitations</a:t>
            </a:r>
          </a:p>
          <a:p>
            <a:r>
              <a:rPr lang="en-US" sz="2200" dirty="0"/>
              <a:t>14-513</a:t>
            </a:r>
          </a:p>
          <a:p>
            <a:pPr lvl="1"/>
            <a:r>
              <a:rPr lang="en-US" sz="1800" dirty="0"/>
              <a:t>INI Masters students</a:t>
            </a:r>
          </a:p>
          <a:p>
            <a:pPr lvl="1"/>
            <a:r>
              <a:rPr lang="en-US" sz="1800" dirty="0"/>
              <a:t>Live + live-streamed lectures</a:t>
            </a:r>
          </a:p>
          <a:p>
            <a:r>
              <a:rPr lang="en-US" sz="2000" dirty="0"/>
              <a:t>15-513</a:t>
            </a:r>
          </a:p>
          <a:p>
            <a:pPr lvl="1"/>
            <a:r>
              <a:rPr lang="en-US" sz="1800" dirty="0"/>
              <a:t>Other Masters students</a:t>
            </a:r>
          </a:p>
          <a:p>
            <a:pPr lvl="1"/>
            <a:r>
              <a:rPr lang="en-US" sz="1800" dirty="0"/>
              <a:t>Lectures by video</a:t>
            </a:r>
          </a:p>
          <a:p>
            <a:pPr lvl="2"/>
            <a:r>
              <a:rPr lang="en-US" sz="1800" dirty="0"/>
              <a:t>Welcome to attend live lectures (213 or 14-513) when space is available</a:t>
            </a:r>
          </a:p>
          <a:p>
            <a:pPr lvl="2"/>
            <a:r>
              <a:rPr lang="en-US" sz="1800" dirty="0"/>
              <a:t>Welcome to make use of live-streamed lectures from 14-513</a:t>
            </a:r>
          </a:p>
          <a:p>
            <a:pPr lvl="1"/>
            <a:endParaRPr lang="en-US" sz="1800" dirty="0"/>
          </a:p>
          <a:p>
            <a:r>
              <a:rPr lang="en-US" dirty="0"/>
              <a:t>Everything else is the same for all the courses</a:t>
            </a:r>
          </a:p>
          <a:p>
            <a:pPr lvl="1"/>
            <a:endParaRPr lang="en-US" sz="1800" dirty="0"/>
          </a:p>
        </p:txBody>
      </p:sp>
    </p:spTree>
    <p:extLst>
      <p:ext uri="{BB962C8B-B14F-4D97-AF65-F5344CB8AC3E}">
        <p14:creationId xmlns:p14="http://schemas.microsoft.com/office/powerpoint/2010/main" val="20012165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D543-7860-4C6F-B352-1EAD66F7AB56}"/>
              </a:ext>
            </a:extLst>
          </p:cNvPr>
          <p:cNvSpPr>
            <a:spLocks noGrp="1"/>
          </p:cNvSpPr>
          <p:nvPr>
            <p:ph type="title"/>
          </p:nvPr>
        </p:nvSpPr>
        <p:spPr/>
        <p:txBody>
          <a:bodyPr/>
          <a:lstStyle/>
          <a:p>
            <a:r>
              <a:rPr lang="en-US" dirty="0"/>
              <a:t>Live-Streamed Lecture Availability</a:t>
            </a:r>
          </a:p>
        </p:txBody>
      </p:sp>
      <p:sp>
        <p:nvSpPr>
          <p:cNvPr id="3" name="Content Placeholder 2">
            <a:extLst>
              <a:ext uri="{FF2B5EF4-FFF2-40B4-BE49-F238E27FC236}">
                <a16:creationId xmlns:a16="http://schemas.microsoft.com/office/drawing/2014/main" id="{A6DD56A2-3D7A-4318-8811-CC16FA37E80C}"/>
              </a:ext>
            </a:extLst>
          </p:cNvPr>
          <p:cNvSpPr>
            <a:spLocks noGrp="1"/>
          </p:cNvSpPr>
          <p:nvPr>
            <p:ph idx="1"/>
          </p:nvPr>
        </p:nvSpPr>
        <p:spPr>
          <a:xfrm>
            <a:off x="381000" y="1397000"/>
            <a:ext cx="8382000" cy="5435600"/>
          </a:xfrm>
        </p:spPr>
        <p:txBody>
          <a:bodyPr/>
          <a:lstStyle/>
          <a:p>
            <a:r>
              <a:rPr lang="en-US"/>
              <a:t>Optional virtual </a:t>
            </a:r>
            <a:r>
              <a:rPr lang="en-US" dirty="0"/>
              <a:t>lecture attendance via </a:t>
            </a:r>
            <a:r>
              <a:rPr lang="en-US" dirty="0" err="1"/>
              <a:t>BlueJeans</a:t>
            </a:r>
            <a:endParaRPr lang="en-US" dirty="0"/>
          </a:p>
          <a:p>
            <a:pPr lvl="1"/>
            <a:r>
              <a:rPr lang="en-US" dirty="0"/>
              <a:t>Lecture (T </a:t>
            </a:r>
            <a:r>
              <a:rPr lang="en-US" dirty="0" err="1"/>
              <a:t>Th</a:t>
            </a:r>
            <a:r>
              <a:rPr lang="en-US" dirty="0"/>
              <a:t>): 12:00 – 1:20 pm</a:t>
            </a:r>
          </a:p>
          <a:p>
            <a:pPr lvl="1"/>
            <a:r>
              <a:rPr lang="en-US" dirty="0"/>
              <a:t>Recitation (M): 11:30-12:20, 12:30-1:20, or 1:30-2:20 pm</a:t>
            </a:r>
          </a:p>
          <a:p>
            <a:r>
              <a:rPr lang="en-US" dirty="0"/>
              <a:t>Separate video and slide streams</a:t>
            </a:r>
          </a:p>
          <a:p>
            <a:pPr lvl="1"/>
            <a:r>
              <a:rPr lang="en-US" dirty="0"/>
              <a:t>Can adjust how much real-estate for each</a:t>
            </a:r>
          </a:p>
          <a:p>
            <a:pPr lvl="1"/>
            <a:r>
              <a:rPr lang="en-US" dirty="0"/>
              <a:t>Can ask questions via push-to-talk </a:t>
            </a:r>
          </a:p>
          <a:p>
            <a:pPr lvl="2"/>
            <a:r>
              <a:rPr lang="en-US" dirty="0"/>
              <a:t>Have your video pop up when you do, or just an icon</a:t>
            </a:r>
          </a:p>
          <a:p>
            <a:r>
              <a:rPr lang="en-US" sz="2200" dirty="0"/>
              <a:t>Links</a:t>
            </a:r>
          </a:p>
          <a:p>
            <a:pPr lvl="1"/>
            <a:r>
              <a:rPr lang="en-US" sz="1800" dirty="0"/>
              <a:t>Lecture: https://bluejeans.com/866858530)</a:t>
            </a:r>
          </a:p>
          <a:p>
            <a:pPr lvl="1"/>
            <a:r>
              <a:rPr lang="en-US" sz="1800" dirty="0"/>
              <a:t>Recitation: https://bluejeans.com/356748408</a:t>
            </a:r>
          </a:p>
          <a:p>
            <a:pPr lvl="1"/>
            <a:r>
              <a:rPr lang="en-US" sz="1800" dirty="0"/>
              <a:t>Socrative: https://api.socrative.com/rc/FatLaX     (Will discuss during Lecture 1)</a:t>
            </a:r>
          </a:p>
          <a:p>
            <a:r>
              <a:rPr lang="en-US" dirty="0"/>
              <a:t>Etiquette: Join with audio off and push-to-talk </a:t>
            </a:r>
          </a:p>
          <a:p>
            <a:pPr lvl="1"/>
            <a:r>
              <a:rPr lang="en-US" dirty="0"/>
              <a:t>Joining microphone-on distracts everyone with background noise. </a:t>
            </a:r>
          </a:p>
        </p:txBody>
      </p:sp>
    </p:spTree>
    <p:extLst>
      <p:ext uri="{BB962C8B-B14F-4D97-AF65-F5344CB8AC3E}">
        <p14:creationId xmlns:p14="http://schemas.microsoft.com/office/powerpoint/2010/main" val="32857994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Textbooks</a:t>
            </a:r>
          </a:p>
        </p:txBody>
      </p:sp>
      <p:sp>
        <p:nvSpPr>
          <p:cNvPr id="31748" name="Rectangle 4"/>
          <p:cNvSpPr>
            <a:spLocks noGrp="1" noChangeArrowheads="1"/>
          </p:cNvSpPr>
          <p:nvPr>
            <p:ph type="body" idx="1"/>
          </p:nvPr>
        </p:nvSpPr>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t>http://</a:t>
            </a:r>
            <a:r>
              <a:rPr lang="en-US" dirty="0" err="1"/>
              <a:t>csapp.cs.cmu.edu</a:t>
            </a:r>
            <a:endParaRPr lang="en-US" dirty="0"/>
          </a:p>
          <a:p>
            <a:pPr lvl="1"/>
            <a:r>
              <a:rPr lang="en-US" dirty="0"/>
              <a:t>This book really matters for the course!</a:t>
            </a:r>
          </a:p>
          <a:p>
            <a:pPr lvl="2"/>
            <a:r>
              <a:rPr lang="en-US" dirty="0"/>
              <a:t>How to solve labs</a:t>
            </a:r>
          </a:p>
          <a:p>
            <a:pPr lvl="2"/>
            <a:r>
              <a:rPr lang="en-US" dirty="0"/>
              <a:t>Practice problems typical of exam problems</a:t>
            </a:r>
          </a:p>
          <a:p>
            <a:pPr lvl="1"/>
            <a:r>
              <a:rPr lang="en-US" dirty="0"/>
              <a:t>Electronic editions available (</a:t>
            </a:r>
            <a:r>
              <a:rPr lang="en-US" i="1" dirty="0"/>
              <a:t>Don’t get paperback version</a:t>
            </a:r>
            <a:r>
              <a:rPr lang="en-US" dirty="0"/>
              <a:t>!)</a:t>
            </a:r>
          </a:p>
          <a:p>
            <a:pPr lvl="1"/>
            <a:r>
              <a:rPr lang="en-US" dirty="0"/>
              <a:t>On reserve in Sorrells Library</a:t>
            </a:r>
          </a:p>
          <a:p>
            <a:r>
              <a:rPr lang="en-US" dirty="0"/>
              <a:t>Brian Kernighan and Dennis Ritchie, </a:t>
            </a:r>
          </a:p>
          <a:p>
            <a:pPr lvl="1"/>
            <a:r>
              <a:rPr lang="en-US" i="1" dirty="0"/>
              <a:t>The C Programming Language</a:t>
            </a:r>
            <a:r>
              <a:rPr lang="en-US" dirty="0"/>
              <a:t>, Second Edition, Prentice Hall, 1988</a:t>
            </a:r>
          </a:p>
          <a:p>
            <a:pPr lvl="1"/>
            <a:r>
              <a:rPr lang="en-US" dirty="0"/>
              <a:t>Still the best book about C, from the originators</a:t>
            </a:r>
          </a:p>
          <a:p>
            <a:pPr lvl="1"/>
            <a:r>
              <a:rPr lang="en-US" dirty="0"/>
              <a:t>Even though it does not cover more recent extensions of C</a:t>
            </a:r>
          </a:p>
          <a:p>
            <a:pPr lvl="1"/>
            <a:r>
              <a:rPr lang="en-US" dirty="0"/>
              <a:t>On reserve in Sorrells Library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ln/>
        </p:spPr>
        <p:txBody>
          <a:bodyPr/>
          <a:lstStyle/>
          <a:p>
            <a:pPr marL="119063" indent="-119063"/>
            <a:r>
              <a:rPr lang="en-US"/>
              <a:t>Course Components</a:t>
            </a:r>
          </a:p>
        </p:txBody>
      </p:sp>
      <p:sp>
        <p:nvSpPr>
          <p:cNvPr id="32772" name="Rectangle 4"/>
          <p:cNvSpPr>
            <a:spLocks noGrp="1" noChangeArrowheads="1"/>
          </p:cNvSpPr>
          <p:nvPr>
            <p:ph type="body" idx="1"/>
          </p:nvPr>
        </p:nvSpPr>
        <p:spPr>
          <a:xfrm>
            <a:off x="381000" y="1143000"/>
            <a:ext cx="8382000" cy="5435600"/>
          </a:xfrm>
          <a:ln/>
        </p:spPr>
        <p:txBody>
          <a:bodyPr/>
          <a:lstStyle/>
          <a:p>
            <a:r>
              <a:rPr lang="en-US" dirty="0"/>
              <a:t>Lectures </a:t>
            </a:r>
          </a:p>
          <a:p>
            <a:pPr lvl="1"/>
            <a:r>
              <a:rPr lang="en-US" dirty="0"/>
              <a:t>Higher level concepts</a:t>
            </a:r>
          </a:p>
          <a:p>
            <a:pPr marL="552450" lvl="1"/>
            <a:r>
              <a:rPr lang="en-US" dirty="0"/>
              <a:t>15-213/18-213: Will run in-class quizzes via Canvas</a:t>
            </a:r>
          </a:p>
          <a:p>
            <a:pPr marL="838200" lvl="2"/>
            <a:r>
              <a:rPr lang="en-US" dirty="0"/>
              <a:t>Your performance could tilt you to a higher grade if it’s a borderline case.</a:t>
            </a:r>
          </a:p>
          <a:p>
            <a:r>
              <a:rPr lang="en-US" dirty="0"/>
              <a:t>Labs (8)</a:t>
            </a:r>
          </a:p>
          <a:p>
            <a:pPr marL="552450" lvl="1"/>
            <a:r>
              <a:rPr lang="en-US" dirty="0"/>
              <a:t>The heart of the course</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r>
              <a:rPr lang="en-US" dirty="0"/>
              <a:t>Exams (midterm + final)</a:t>
            </a:r>
          </a:p>
          <a:p>
            <a:pPr marL="552450" lvl="1"/>
            <a:r>
              <a:rPr lang="en-US" dirty="0"/>
              <a:t>Test your understanding of concepts &amp; mathematical principles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3794"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3795" name="Rectangle 3"/>
          <p:cNvSpPr>
            <a:spLocks noGrp="1" noChangeArrowheads="1"/>
          </p:cNvSpPr>
          <p:nvPr>
            <p:ph type="title"/>
          </p:nvPr>
        </p:nvSpPr>
        <p:spPr>
          <a:ln/>
        </p:spPr>
        <p:txBody>
          <a:bodyPr/>
          <a:lstStyle/>
          <a:p>
            <a:pPr marL="119063" indent="-119063"/>
            <a:r>
              <a:rPr lang="en-US" dirty="0"/>
              <a:t>Getting Help	</a:t>
            </a:r>
          </a:p>
        </p:txBody>
      </p:sp>
      <p:sp>
        <p:nvSpPr>
          <p:cNvPr id="33796" name="Rectangle 4"/>
          <p:cNvSpPr>
            <a:spLocks noGrp="1" noChangeArrowheads="1"/>
          </p:cNvSpPr>
          <p:nvPr>
            <p:ph type="body" idx="1"/>
          </p:nvPr>
        </p:nvSpPr>
        <p:spPr>
          <a:ln/>
        </p:spPr>
        <p:txBody>
          <a:bodyPr/>
          <a:lstStyle/>
          <a:p>
            <a:r>
              <a:rPr lang="en-US" dirty="0"/>
              <a:t>Class Web pages: </a:t>
            </a:r>
          </a:p>
          <a:p>
            <a:pPr lvl="2"/>
            <a:r>
              <a:rPr lang="en-US" b="1" dirty="0">
                <a:solidFill>
                  <a:srgbClr val="FF0000"/>
                </a:solidFill>
                <a:hlinkClick r:id="rId2"/>
              </a:rPr>
              <a:t>http://www.cs.cmu.edu/~213</a:t>
            </a:r>
            <a:endParaRPr lang="en-US" b="1" dirty="0">
              <a:solidFill>
                <a:srgbClr val="FF0000"/>
              </a:solidFill>
            </a:endParaRPr>
          </a:p>
          <a:p>
            <a:pPr lvl="2"/>
            <a:r>
              <a:rPr lang="en-US" b="1" dirty="0">
                <a:solidFill>
                  <a:srgbClr val="FF0000"/>
                </a:solidFill>
                <a:hlinkClick r:id="rId3"/>
              </a:rPr>
              <a:t>https://www.andrew.cmu.edu/course/14-513-f18/</a:t>
            </a:r>
            <a:endParaRPr lang="en-US" b="1" dirty="0">
              <a:solidFill>
                <a:srgbClr val="FF0000"/>
              </a:solidFill>
            </a:endParaRPr>
          </a:p>
          <a:p>
            <a:pPr lvl="2"/>
            <a:endParaRPr lang="en-US" b="1" dirty="0">
              <a:solidFill>
                <a:srgbClr val="FF0000"/>
              </a:solidFill>
            </a:endParaRPr>
          </a:p>
          <a:p>
            <a:pPr marL="552450" lvl="1"/>
            <a:r>
              <a:rPr lang="en-US" dirty="0"/>
              <a:t>Complete schedule of lectures, exams, and assignments</a:t>
            </a:r>
          </a:p>
          <a:p>
            <a:pPr marL="552450" lvl="1"/>
            <a:r>
              <a:rPr lang="en-US" dirty="0"/>
              <a:t>Copies of lectures, assignments, exams, solutions</a:t>
            </a:r>
          </a:p>
          <a:p>
            <a:pPr marL="552450" lvl="1"/>
            <a:r>
              <a:rPr lang="en-US" dirty="0"/>
              <a:t>FAQ</a:t>
            </a:r>
          </a:p>
          <a:p>
            <a:r>
              <a:rPr lang="en-US" dirty="0"/>
              <a:t>Piazza</a:t>
            </a:r>
          </a:p>
          <a:p>
            <a:pPr lvl="1"/>
            <a:r>
              <a:rPr lang="en-US" dirty="0"/>
              <a:t>Best place for questions about assignments</a:t>
            </a:r>
          </a:p>
          <a:p>
            <a:pPr lvl="1"/>
            <a:r>
              <a:rPr lang="en-US" dirty="0"/>
              <a:t>By default, your posts will be private</a:t>
            </a:r>
          </a:p>
          <a:p>
            <a:pPr lvl="1"/>
            <a:r>
              <a:rPr lang="en-US" dirty="0"/>
              <a:t>We will fill the FAQ and Piazza with answers to common questions</a:t>
            </a:r>
          </a:p>
          <a:p>
            <a:r>
              <a:rPr lang="en-US" dirty="0"/>
              <a:t>Canvas (15-213, 18-213)</a:t>
            </a:r>
          </a:p>
          <a:p>
            <a:pPr lvl="1"/>
            <a:r>
              <a:rPr lang="en-US" dirty="0"/>
              <a:t>15/18-213 We will use Canvas for in-class quizzes</a:t>
            </a:r>
          </a:p>
        </p:txBody>
      </p:sp>
    </p:spTree>
    <p:extLst>
      <p:ext uri="{BB962C8B-B14F-4D97-AF65-F5344CB8AC3E}">
        <p14:creationId xmlns:p14="http://schemas.microsoft.com/office/powerpoint/2010/main" val="374927325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1000" y="1193800"/>
            <a:ext cx="8382000" cy="5435600"/>
          </a:xfrm>
          <a:ln/>
        </p:spPr>
        <p:txBody>
          <a:bodyPr/>
          <a:lstStyle/>
          <a:p>
            <a:r>
              <a:rPr lang="en-US" dirty="0"/>
              <a:t>Email</a:t>
            </a:r>
            <a:endParaRPr lang="en-US" b="1" dirty="0">
              <a:solidFill>
                <a:schemeClr val="accent1">
                  <a:lumMod val="60000"/>
                  <a:lumOff val="40000"/>
                </a:schemeClr>
              </a:solidFill>
            </a:endParaRPr>
          </a:p>
          <a:p>
            <a:pPr marL="552450" lvl="1"/>
            <a:r>
              <a:rPr lang="en-US" dirty="0"/>
              <a:t>Send email to individual instructors or TAs only to schedule appointments</a:t>
            </a:r>
          </a:p>
          <a:p>
            <a:pPr marL="552450" lvl="1"/>
            <a:endParaRPr lang="en-US" dirty="0"/>
          </a:p>
          <a:p>
            <a:pPr marL="292100"/>
            <a:r>
              <a:rPr lang="en-US" dirty="0"/>
              <a:t>Office hours (starting Tue Sep 5):</a:t>
            </a:r>
          </a:p>
          <a:p>
            <a:pPr marL="552450" lvl="1"/>
            <a:r>
              <a:rPr lang="en-US" dirty="0"/>
              <a:t>TAs: SMTWR, 5:00–9:00pm, </a:t>
            </a:r>
            <a:r>
              <a:rPr lang="en-US" dirty="0" err="1"/>
              <a:t>WeH</a:t>
            </a:r>
            <a:r>
              <a:rPr lang="en-US" dirty="0"/>
              <a:t> 5207 [Thursdays are 5:30–9:00]</a:t>
            </a:r>
          </a:p>
          <a:p>
            <a:pPr marL="552450" lvl="1"/>
            <a:r>
              <a:rPr lang="en-US" dirty="0"/>
              <a:t>Instructors: See course home page</a:t>
            </a:r>
          </a:p>
          <a:p>
            <a:pPr marL="552450" lvl="1"/>
            <a:endParaRPr lang="en-US" dirty="0"/>
          </a:p>
          <a:p>
            <a:pPr marL="292100"/>
            <a:r>
              <a:rPr lang="en-US" dirty="0"/>
              <a:t>Walk-in Tutoring</a:t>
            </a:r>
          </a:p>
          <a:p>
            <a:pPr marL="552450" lvl="1"/>
            <a:r>
              <a:rPr lang="en-US" dirty="0"/>
              <a:t>Details TBA.  Will put information on class webpage.</a:t>
            </a:r>
          </a:p>
          <a:p>
            <a:pPr marL="292100">
              <a:buNone/>
            </a:pPr>
            <a:endParaRPr lang="en-US" dirty="0"/>
          </a:p>
          <a:p>
            <a:pPr marL="292100"/>
            <a:r>
              <a:rPr lang="en-US" dirty="0"/>
              <a:t>1:1 Appointments</a:t>
            </a:r>
          </a:p>
          <a:p>
            <a:pPr marL="552450" lvl="1"/>
            <a:r>
              <a:rPr lang="en-US" dirty="0"/>
              <a:t>You can schedule 1:1 appointments with any of the teaching staff</a:t>
            </a:r>
          </a:p>
          <a:p>
            <a:pPr marL="552450" lvl="1">
              <a:buNone/>
            </a:pPr>
            <a:endParaRPr lang="en-US" dirty="0"/>
          </a:p>
          <a:p>
            <a:pPr marL="292100"/>
            <a:endParaRPr lang="en-US" dirty="0"/>
          </a:p>
        </p:txBody>
      </p:sp>
    </p:spTree>
    <p:extLst>
      <p:ext uri="{BB962C8B-B14F-4D97-AF65-F5344CB8AC3E}">
        <p14:creationId xmlns:p14="http://schemas.microsoft.com/office/powerpoint/2010/main" val="33667049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The Big Picture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84942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Labs And Exams</a:t>
            </a:r>
          </a:p>
        </p:txBody>
      </p:sp>
      <p:sp>
        <p:nvSpPr>
          <p:cNvPr id="36868" name="Rectangle 4"/>
          <p:cNvSpPr>
            <a:spLocks noGrp="1" noChangeArrowheads="1"/>
          </p:cNvSpPr>
          <p:nvPr>
            <p:ph type="body" idx="1"/>
          </p:nvPr>
        </p:nvSpPr>
        <p:spPr>
          <a:xfrm>
            <a:off x="381000" y="1397000"/>
            <a:ext cx="8382000" cy="4927600"/>
          </a:xfrm>
          <a:ln/>
        </p:spPr>
        <p:txBody>
          <a:bodyPr/>
          <a:lstStyle/>
          <a:p>
            <a:r>
              <a:rPr lang="en-US" dirty="0"/>
              <a:t>Work groups</a:t>
            </a:r>
          </a:p>
          <a:p>
            <a:pPr marL="552450" lvl="1"/>
            <a:r>
              <a:rPr lang="en-US" dirty="0"/>
              <a:t>You must work alone on all lab assignments</a:t>
            </a:r>
          </a:p>
          <a:p>
            <a:r>
              <a:rPr lang="en-US" dirty="0" err="1"/>
              <a:t>Handins</a:t>
            </a:r>
            <a:endParaRPr lang="en-US" dirty="0"/>
          </a:p>
          <a:p>
            <a:pPr marL="552450" lvl="1"/>
            <a:r>
              <a:rPr lang="en-US" dirty="0"/>
              <a:t>Labs due at 11:59pm</a:t>
            </a:r>
          </a:p>
          <a:p>
            <a:pPr marL="552450" lvl="1"/>
            <a:r>
              <a:rPr lang="en-US" dirty="0"/>
              <a:t>Electronic handins using </a:t>
            </a:r>
            <a:r>
              <a:rPr lang="en-US" b="1" dirty="0" err="1">
                <a:solidFill>
                  <a:srgbClr val="FF0000"/>
                </a:solidFill>
              </a:rPr>
              <a:t>Autolab</a:t>
            </a:r>
            <a:r>
              <a:rPr lang="en-US" dirty="0"/>
              <a:t> (no exceptions!)</a:t>
            </a:r>
          </a:p>
          <a:p>
            <a:r>
              <a:rPr lang="en-US" dirty="0"/>
              <a:t>Exams</a:t>
            </a:r>
          </a:p>
          <a:p>
            <a:pPr marL="552450" lvl="1"/>
            <a:r>
              <a:rPr lang="en-US" dirty="0"/>
              <a:t>Exams will be online in network-isolated clusters</a:t>
            </a:r>
          </a:p>
          <a:p>
            <a:pPr marL="552450" lvl="1"/>
            <a:r>
              <a:rPr lang="en-US" dirty="0"/>
              <a:t>Held over multiple days. Self-scheduled; just sign up!</a:t>
            </a:r>
          </a:p>
          <a:p>
            <a:pPr marL="292100"/>
            <a:r>
              <a:rPr lang="en-US" dirty="0"/>
              <a:t>Appealing grades</a:t>
            </a:r>
          </a:p>
          <a:p>
            <a:pPr marL="552450" lvl="1"/>
            <a:r>
              <a:rPr lang="en-US" dirty="0"/>
              <a:t>Exams: Request via exam server</a:t>
            </a:r>
          </a:p>
          <a:p>
            <a:pPr marL="552450" lvl="1"/>
            <a:r>
              <a:rPr lang="en-US" dirty="0"/>
              <a:t>Assignments: via detailed private post to Piazza within 7 days of completion of grading</a:t>
            </a:r>
          </a:p>
          <a:p>
            <a:pPr marL="552450" lvl="1"/>
            <a:r>
              <a:rPr lang="en-US" dirty="0"/>
              <a:t>Follow formal procedure described in syllabus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435600"/>
          </a:xfrm>
          <a:ln/>
        </p:spPr>
        <p:txBody>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21 servers donated by Intel for 213/513</a:t>
            </a:r>
          </a:p>
          <a:p>
            <a:pPr marL="838200" lvl="2"/>
            <a:r>
              <a:rPr lang="en-US" dirty="0"/>
              <a:t>10 student machines (for student logins)</a:t>
            </a:r>
          </a:p>
          <a:p>
            <a:pPr marL="838200" lvl="2"/>
            <a:r>
              <a:rPr lang="en-US" dirty="0"/>
              <a:t>1 head node (for instructor logins)</a:t>
            </a:r>
          </a:p>
          <a:p>
            <a:pPr marL="838200" lvl="2"/>
            <a:r>
              <a:rPr lang="en-US" dirty="0"/>
              <a:t>10 grading machines (for </a:t>
            </a:r>
            <a:r>
              <a:rPr lang="en-US" dirty="0" err="1"/>
              <a:t>autograding</a:t>
            </a:r>
            <a:r>
              <a:rPr lang="en-US" dirty="0"/>
              <a:t>)</a:t>
            </a:r>
          </a:p>
          <a:p>
            <a:pPr marL="552450" lvl="1"/>
            <a:r>
              <a:rPr lang="en-US" dirty="0"/>
              <a:t>Each server: Intel Core i7: 8 Nehalem cores, 32 GB DRAM, RHEL 6.1</a:t>
            </a:r>
          </a:p>
          <a:p>
            <a:pPr marL="552450" lvl="1"/>
            <a:r>
              <a:rPr lang="en-US" dirty="0"/>
              <a:t>Rack-mounted in Gates machine room</a:t>
            </a:r>
          </a:p>
          <a:p>
            <a:pPr marL="552450" lvl="1"/>
            <a:r>
              <a:rPr lang="en-US" dirty="0"/>
              <a:t>Login using your Andrew ID and password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penalties</a:t>
            </a:r>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Formulate a plan (with your academic advisor) to get back on track</a:t>
            </a:r>
          </a:p>
          <a:p>
            <a:r>
              <a:rPr lang="en-US" dirty="0"/>
              <a:t>Advice</a:t>
            </a:r>
          </a:p>
          <a:p>
            <a:pPr marL="552450" lvl="1"/>
            <a:r>
              <a:rPr lang="en-US" dirty="0"/>
              <a:t>Once you start running late, it’s really hard to catch up</a:t>
            </a:r>
          </a:p>
          <a:p>
            <a:pPr marL="552450" lvl="1"/>
            <a:r>
              <a:rPr lang="en-US" dirty="0"/>
              <a:t>Try to save your grace days until the last few labs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ln/>
        </p:spPr>
        <p:txBody>
          <a:bodyPr/>
          <a:lstStyle/>
          <a:p>
            <a:pPr marL="119063" indent="-119063"/>
            <a:r>
              <a:rPr lang="en-US" dirty="0"/>
              <a:t>Other Rules of the Lecture Hall</a:t>
            </a:r>
          </a:p>
        </p:txBody>
      </p:sp>
      <p:sp>
        <p:nvSpPr>
          <p:cNvPr id="40964" name="Rectangle 4"/>
          <p:cNvSpPr>
            <a:spLocks noGrp="1" noChangeArrowheads="1"/>
          </p:cNvSpPr>
          <p:nvPr>
            <p:ph type="body" idx="1"/>
          </p:nvPr>
        </p:nvSpPr>
        <p:spPr>
          <a:ln/>
        </p:spPr>
        <p:txBody>
          <a:bodyPr/>
          <a:lstStyle/>
          <a:p>
            <a:r>
              <a:rPr lang="en-US" dirty="0"/>
              <a:t>Laptops: permitted</a:t>
            </a:r>
          </a:p>
          <a:p>
            <a:endParaRPr lang="en-US" dirty="0"/>
          </a:p>
          <a:p>
            <a:r>
              <a:rPr lang="en-US" dirty="0"/>
              <a:t>Electronic communications: </a:t>
            </a:r>
            <a:r>
              <a:rPr lang="en-US" b="1" dirty="0">
                <a:solidFill>
                  <a:srgbClr val="FF0000"/>
                </a:solidFill>
                <a:latin typeface="Calibri Bold" charset="0"/>
                <a:ea typeface="Calibri Bold" charset="0"/>
                <a:cs typeface="Calibri Bold" charset="0"/>
                <a:sym typeface="Calibri Italic" charset="0"/>
              </a:rPr>
              <a:t>forbidden</a:t>
            </a:r>
            <a:endParaRPr lang="en-US" b="1" dirty="0">
              <a:solidFill>
                <a:srgbClr val="FF0000"/>
              </a:solidFill>
              <a:latin typeface="Calibri Bold" charset="0"/>
              <a:ea typeface="Calibri Bold" charset="0"/>
              <a:cs typeface="Calibri Bold" charset="0"/>
              <a:sym typeface="Calibri" charset="0"/>
            </a:endParaRPr>
          </a:p>
          <a:p>
            <a:pPr marL="552450" lvl="1"/>
            <a:r>
              <a:rPr lang="en-US" dirty="0"/>
              <a:t>No email, instant messaging, cell phone calls, etc</a:t>
            </a:r>
          </a:p>
          <a:p>
            <a:endParaRPr lang="en-US" dirty="0"/>
          </a:p>
          <a:p>
            <a:r>
              <a:rPr lang="en-US" dirty="0"/>
              <a:t>Presence in lectures (213): strongly encouraged (and can count in your favor for borderline grades)</a:t>
            </a:r>
          </a:p>
          <a:p>
            <a:endParaRPr lang="en-US" dirty="0"/>
          </a:p>
          <a:p>
            <a:r>
              <a:rPr lang="en-US" dirty="0"/>
              <a:t>No recordings of </a:t>
            </a:r>
            <a:r>
              <a:rPr lang="en-US" b="1" dirty="0">
                <a:solidFill>
                  <a:srgbClr val="FF0000"/>
                </a:solidFill>
                <a:latin typeface="Calibri Bold" charset="0"/>
                <a:ea typeface="Calibri Bold" charset="0"/>
                <a:cs typeface="Calibri Bold" charset="0"/>
              </a:rPr>
              <a:t>ANY KIND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ln/>
        </p:spPr>
        <p:txBody>
          <a:bodyPr/>
          <a:lstStyle/>
          <a:p>
            <a:pPr marL="119063" indent="-119063"/>
            <a:r>
              <a:rPr lang="en-US" dirty="0"/>
              <a:t>Policies: Grading</a:t>
            </a:r>
          </a:p>
        </p:txBody>
      </p:sp>
      <p:sp>
        <p:nvSpPr>
          <p:cNvPr id="41988" name="Rectangle 4"/>
          <p:cNvSpPr>
            <a:spLocks noGrp="1" noChangeArrowheads="1"/>
          </p:cNvSpPr>
          <p:nvPr>
            <p:ph type="body" idx="1"/>
          </p:nvPr>
        </p:nvSpPr>
        <p:spPr>
          <a:ln/>
        </p:spPr>
        <p:txBody>
          <a:bodyPr/>
          <a:lstStyle/>
          <a:p>
            <a:r>
              <a:rPr lang="en-US" dirty="0"/>
              <a:t>Exams (50%): midterm (20%), final (30%)</a:t>
            </a:r>
            <a:br>
              <a:rPr lang="en-US" dirty="0"/>
            </a:br>
            <a:r>
              <a:rPr lang="en-US" dirty="0"/>
              <a:t>		</a:t>
            </a:r>
          </a:p>
          <a:p>
            <a:r>
              <a:rPr lang="en-US" dirty="0"/>
              <a:t>Labs (50%): weighted according to effort</a:t>
            </a:r>
          </a:p>
          <a:p>
            <a:pPr>
              <a:buNone/>
            </a:pPr>
            <a:endParaRPr lang="en-US" dirty="0"/>
          </a:p>
          <a:p>
            <a:r>
              <a:rPr lang="en-US" dirty="0"/>
              <a:t>Final grades based on a straight scale (90/80/70/60) with a small amount of curving</a:t>
            </a:r>
          </a:p>
          <a:p>
            <a:pPr lvl="1"/>
            <a:r>
              <a:rPr lang="en-US" dirty="0"/>
              <a:t>Only upward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L5 (</a:t>
            </a:r>
            <a:r>
              <a:rPr lang="en-US" dirty="0" err="1"/>
              <a:t>tshlab</a:t>
            </a:r>
            <a:r>
              <a:rPr lang="en-US" dirty="0"/>
              <a:t>): Writing your own Unix shell.</a:t>
            </a:r>
          </a:p>
          <a:p>
            <a:pPr marL="838200" lvl="2"/>
            <a:r>
              <a:rPr lang="en-US" dirty="0"/>
              <a:t>A first introduction to concurrency</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L6 (</a:t>
            </a:r>
            <a:r>
              <a:rPr lang="en-US" dirty="0" err="1"/>
              <a:t>malloclab</a:t>
            </a:r>
            <a:r>
              <a:rPr lang="en-US" dirty="0"/>
              <a:t>): Writing your own </a:t>
            </a:r>
            <a:r>
              <a:rPr lang="en-US" dirty="0" err="1"/>
              <a:t>malloc</a:t>
            </a:r>
            <a:r>
              <a:rPr lang="en-US" dirty="0"/>
              <a:t> package</a:t>
            </a:r>
          </a:p>
          <a:p>
            <a:pPr marL="838200" lvl="2"/>
            <a:r>
              <a:rPr lang="en-US" dirty="0"/>
              <a:t>Get a real feel for systems-level programming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from taking 213/513</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ECE, INI, ...</a:t>
            </a:r>
          </a:p>
          <a:p>
            <a:pPr lvl="2"/>
            <a:r>
              <a:rPr lang="en-US" dirty="0"/>
              <a:t>Compilers, Operating Systems, Networks, Computer Architecture, Embedded Systems, Storage Systems, Computer Security, etc.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Autolab</a:t>
            </a:r>
            <a:r>
              <a:rPr lang="en-US" dirty="0"/>
              <a:t>	</a:t>
            </a:r>
            <a:r>
              <a:rPr lang="en-US" sz="3200" dirty="0"/>
              <a:t>(https://autolab.andrew.cmu.edu)</a:t>
            </a:r>
            <a:endParaRPr lang="en-US" dirty="0"/>
          </a:p>
        </p:txBody>
      </p:sp>
      <p:sp>
        <p:nvSpPr>
          <p:cNvPr id="50180" name="Rectangle 4"/>
          <p:cNvSpPr>
            <a:spLocks noGrp="1" noChangeArrowheads="1"/>
          </p:cNvSpPr>
          <p:nvPr>
            <p:ph type="body" idx="1"/>
          </p:nvPr>
        </p:nvSpPr>
        <p:spPr>
          <a:xfrm>
            <a:off x="381000" y="1270000"/>
            <a:ext cx="8382000" cy="5435600"/>
          </a:xfrm>
          <a:ln/>
        </p:spPr>
        <p:txBody>
          <a:bodyPr/>
          <a:lstStyle/>
          <a:p>
            <a:r>
              <a:rPr lang="en-US" dirty="0"/>
              <a:t>Labs are provided by the CMU </a:t>
            </a:r>
            <a:r>
              <a:rPr lang="en-US" dirty="0" err="1"/>
              <a:t>Autolab</a:t>
            </a:r>
            <a:r>
              <a:rPr lang="en-US" dirty="0"/>
              <a:t> system</a:t>
            </a:r>
          </a:p>
          <a:p>
            <a:pPr lvl="1"/>
            <a:r>
              <a:rPr lang="en-US" dirty="0"/>
              <a:t>Project page: </a:t>
            </a:r>
            <a:r>
              <a:rPr lang="en-US" dirty="0">
                <a:hlinkClick r:id="rId2"/>
              </a:rPr>
              <a:t>http://autolab.andrew.cmu.edu</a:t>
            </a:r>
            <a:r>
              <a:rPr lang="en-US" dirty="0"/>
              <a:t> </a:t>
            </a:r>
          </a:p>
          <a:p>
            <a:pPr lvl="1"/>
            <a:r>
              <a:rPr lang="en-US" dirty="0"/>
              <a:t>Developed by CMU faculty and students</a:t>
            </a:r>
          </a:p>
          <a:p>
            <a:pPr marL="552450" lvl="1"/>
            <a:r>
              <a:rPr lang="en-US" dirty="0"/>
              <a:t>Key ideas: Autograding and Scoreboards</a:t>
            </a:r>
          </a:p>
          <a:p>
            <a:pPr marL="838200" lvl="2"/>
            <a:r>
              <a:rPr lang="en-US" b="1" dirty="0">
                <a:solidFill>
                  <a:srgbClr val="FF0000"/>
                </a:solidFill>
              </a:rPr>
              <a:t>Autograding:</a:t>
            </a:r>
            <a:r>
              <a:rPr lang="en-US" dirty="0"/>
              <a:t> Providing you with instant feedback.</a:t>
            </a:r>
          </a:p>
          <a:p>
            <a:pPr marL="838200" lvl="2"/>
            <a:r>
              <a:rPr lang="en-US" b="1" dirty="0">
                <a:solidFill>
                  <a:srgbClr val="FF0000"/>
                </a:solidFill>
              </a:rPr>
              <a:t>Scoreboards:</a:t>
            </a:r>
            <a:r>
              <a:rPr lang="en-US" dirty="0"/>
              <a:t> Real-time, rank-ordered, and  anonymous summary.</a:t>
            </a:r>
          </a:p>
          <a:p>
            <a:pPr marL="552450" lvl="1"/>
            <a:r>
              <a:rPr lang="en-US" dirty="0"/>
              <a:t>Used by over 3,000  students each semester</a:t>
            </a:r>
          </a:p>
          <a:p>
            <a:r>
              <a:rPr lang="en-US" dirty="0"/>
              <a:t>With </a:t>
            </a:r>
            <a:r>
              <a:rPr lang="en-US" dirty="0" err="1"/>
              <a:t>Autolab</a:t>
            </a:r>
            <a:r>
              <a:rPr lang="en-US" dirty="0"/>
              <a:t> you can use your Web browser to:</a:t>
            </a:r>
          </a:p>
          <a:p>
            <a:pPr marL="552450" lvl="1"/>
            <a:r>
              <a:rPr lang="en-US" dirty="0"/>
              <a:t>Download the lab materials</a:t>
            </a:r>
          </a:p>
          <a:p>
            <a:pPr marL="552450" lvl="1"/>
            <a:r>
              <a:rPr lang="en-US" dirty="0"/>
              <a:t>Handin your code for autograding by the </a:t>
            </a:r>
            <a:r>
              <a:rPr lang="en-US" dirty="0" err="1"/>
              <a:t>Autolab</a:t>
            </a:r>
            <a:r>
              <a:rPr lang="en-US" dirty="0"/>
              <a:t> server</a:t>
            </a:r>
          </a:p>
          <a:p>
            <a:pPr marL="552450" lvl="1"/>
            <a:r>
              <a:rPr lang="en-US" dirty="0"/>
              <a:t>View the class scoreboard</a:t>
            </a:r>
          </a:p>
          <a:p>
            <a:pPr marL="552450" lvl="1"/>
            <a:r>
              <a:rPr lang="en-US" dirty="0"/>
              <a:t>View the complete history of your code handins, </a:t>
            </a:r>
            <a:r>
              <a:rPr lang="en-US" dirty="0" err="1"/>
              <a:t>autograded</a:t>
            </a:r>
            <a:r>
              <a:rPr lang="en-US" dirty="0"/>
              <a:t> results, instructor’s evaluations, and </a:t>
            </a:r>
            <a:r>
              <a:rPr lang="en-US" dirty="0" err="1"/>
              <a:t>gradebook</a:t>
            </a:r>
            <a:r>
              <a:rPr lang="en-US" dirty="0"/>
              <a:t>.</a:t>
            </a:r>
          </a:p>
          <a:p>
            <a:pPr marL="552450" lvl="1"/>
            <a:r>
              <a:rPr lang="en-US" dirty="0"/>
              <a:t>View the TA annotations of your code for Style points.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err="1">
                <a:cs typeface="Courier New"/>
              </a:rPr>
              <a:t>Autolab</a:t>
            </a:r>
            <a:r>
              <a:rPr lang="en-US" dirty="0">
                <a:cs typeface="Courier New"/>
              </a:rPr>
              <a:t> accounts</a:t>
            </a:r>
            <a:endParaRPr lang="en-US" dirty="0"/>
          </a:p>
        </p:txBody>
      </p:sp>
      <p:sp>
        <p:nvSpPr>
          <p:cNvPr id="50180" name="Rectangle 4"/>
          <p:cNvSpPr>
            <a:spLocks noGrp="1" noChangeArrowheads="1"/>
          </p:cNvSpPr>
          <p:nvPr>
            <p:ph type="body" idx="1"/>
          </p:nvPr>
        </p:nvSpPr>
        <p:spPr>
          <a:ln/>
        </p:spPr>
        <p:txBody>
          <a:bodyPr/>
          <a:lstStyle/>
          <a:p>
            <a:pPr marL="292100"/>
            <a:r>
              <a:rPr lang="en-US" dirty="0"/>
              <a:t>Students enrolled on Friday, Aug 24 have Autolab accounts</a:t>
            </a:r>
          </a:p>
          <a:p>
            <a:pPr marL="292100">
              <a:spcBef>
                <a:spcPts val="1800"/>
              </a:spcBef>
            </a:pPr>
            <a:r>
              <a:rPr lang="en-US" dirty="0"/>
              <a:t>You must be enrolled to get an account</a:t>
            </a:r>
          </a:p>
          <a:p>
            <a:pPr marL="552450" lvl="1"/>
            <a:r>
              <a:rPr lang="en-US" dirty="0" err="1"/>
              <a:t>Autolab</a:t>
            </a:r>
            <a:r>
              <a:rPr lang="en-US" dirty="0"/>
              <a:t> is not tied in to the Hub’s rosters</a:t>
            </a:r>
          </a:p>
          <a:p>
            <a:pPr marL="552450" lvl="1"/>
            <a:r>
              <a:rPr lang="en-US" dirty="0"/>
              <a:t>If you add in, sign up with Google form (check on Piazza)</a:t>
            </a:r>
          </a:p>
          <a:p>
            <a:pPr marL="552450" lvl="1"/>
            <a:r>
              <a:rPr lang="en-US" dirty="0"/>
              <a:t>We will update the autolab accounts once a day, so check back in 24 hours.</a:t>
            </a:r>
          </a:p>
          <a:p>
            <a:pPr marL="292100">
              <a:spcBef>
                <a:spcPts val="1800"/>
              </a:spcBef>
            </a:pPr>
            <a:r>
              <a:rPr lang="en-US" dirty="0"/>
              <a:t>For those who are waiting to add in, the first lab (C Programming Lab) is available on the Schedule page of the course Web site. </a:t>
            </a:r>
          </a:p>
        </p:txBody>
      </p:sp>
    </p:spTree>
    <p:extLst>
      <p:ext uri="{BB962C8B-B14F-4D97-AF65-F5344CB8AC3E}">
        <p14:creationId xmlns:p14="http://schemas.microsoft.com/office/powerpoint/2010/main" val="312327519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a:t>
            </a:r>
            <a:r>
              <a:rPr lang="en-US" dirty="0" err="1"/>
              <a:t>Git</a:t>
            </a:r>
            <a:r>
              <a:rPr lang="en-US" dirty="0"/>
              <a:t> </a:t>
            </a:r>
            <a:r>
              <a:rPr lang="en-US" dirty="0" err="1"/>
              <a:t>bootcamp</a:t>
            </a:r>
            <a:endParaRPr lang="en-US" dirty="0"/>
          </a:p>
        </p:txBody>
      </p:sp>
      <p:sp>
        <p:nvSpPr>
          <p:cNvPr id="3" name="Content Placeholder 2"/>
          <p:cNvSpPr>
            <a:spLocks noGrp="1"/>
          </p:cNvSpPr>
          <p:nvPr>
            <p:ph idx="1"/>
          </p:nvPr>
        </p:nvSpPr>
        <p:spPr/>
        <p:txBody>
          <a:bodyPr/>
          <a:lstStyle/>
          <a:p>
            <a:r>
              <a:rPr lang="en-US" dirty="0"/>
              <a:t>Monday, Sept. 3, 7:00pm GHC Rashid Auditorium</a:t>
            </a:r>
          </a:p>
          <a:p>
            <a:endParaRPr lang="en-US" dirty="0"/>
          </a:p>
          <a:p>
            <a:r>
              <a:rPr lang="en-US" dirty="0"/>
              <a:t>How to tar and </a:t>
            </a:r>
            <a:r>
              <a:rPr lang="en-US" dirty="0" err="1"/>
              <a:t>untar</a:t>
            </a:r>
            <a:r>
              <a:rPr lang="en-US" dirty="0"/>
              <a:t> files</a:t>
            </a:r>
          </a:p>
          <a:p>
            <a:r>
              <a:rPr lang="en-US" dirty="0"/>
              <a:t>How to set permissions on local and </a:t>
            </a:r>
            <a:r>
              <a:rPr lang="en-US" dirty="0" err="1"/>
              <a:t>afs</a:t>
            </a:r>
            <a:r>
              <a:rPr lang="en-US" dirty="0"/>
              <a:t> directories</a:t>
            </a:r>
          </a:p>
          <a:p>
            <a:r>
              <a:rPr lang="en-US" dirty="0"/>
              <a:t>How to set up GIT repository</a:t>
            </a:r>
          </a:p>
          <a:p>
            <a:r>
              <a:rPr lang="en-US" dirty="0"/>
              <a:t>How to recover old files from </a:t>
            </a:r>
            <a:r>
              <a:rPr lang="en-US" dirty="0" err="1"/>
              <a:t>git</a:t>
            </a:r>
            <a:endParaRPr lang="en-US" dirty="0"/>
          </a:p>
          <a:p>
            <a:r>
              <a:rPr lang="en-US" dirty="0"/>
              <a:t>How to </a:t>
            </a:r>
            <a:r>
              <a:rPr lang="en-US" dirty="0" err="1"/>
              <a:t>ssh</a:t>
            </a:r>
            <a:r>
              <a:rPr lang="en-US" dirty="0"/>
              <a:t> to the lab machines</a:t>
            </a:r>
          </a:p>
          <a:p>
            <a:r>
              <a:rPr lang="en-US" dirty="0"/>
              <a:t>How to use a make file</a:t>
            </a:r>
          </a:p>
          <a:p>
            <a:r>
              <a:rPr lang="en-US" dirty="0"/>
              <a:t>And all the other things you were always afraid to ask …</a:t>
            </a:r>
          </a:p>
          <a:p>
            <a:endParaRPr lang="en-US" dirty="0"/>
          </a:p>
        </p:txBody>
      </p:sp>
    </p:spTree>
    <p:extLst>
      <p:ext uri="{BB962C8B-B14F-4D97-AF65-F5344CB8AC3E}">
        <p14:creationId xmlns:p14="http://schemas.microsoft.com/office/powerpoint/2010/main" val="22548358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Waitlist questions</a:t>
            </a:r>
            <a:endParaRPr lang="en-US" dirty="0"/>
          </a:p>
        </p:txBody>
      </p:sp>
      <p:sp>
        <p:nvSpPr>
          <p:cNvPr id="50180" name="Rectangle 4"/>
          <p:cNvSpPr>
            <a:spLocks noGrp="1" noChangeArrowheads="1"/>
          </p:cNvSpPr>
          <p:nvPr>
            <p:ph type="body" idx="1"/>
          </p:nvPr>
        </p:nvSpPr>
        <p:spPr>
          <a:ln/>
        </p:spPr>
        <p:txBody>
          <a:bodyPr/>
          <a:lstStyle/>
          <a:p>
            <a:pPr marL="292100"/>
            <a:r>
              <a:rPr lang="en-US" dirty="0"/>
              <a:t>15-213: Mary </a:t>
            </a:r>
            <a:r>
              <a:rPr lang="en-US" dirty="0" err="1"/>
              <a:t>Widom</a:t>
            </a:r>
            <a:r>
              <a:rPr lang="en-US" dirty="0"/>
              <a:t> (marwidom@cs.cmu.edu)</a:t>
            </a:r>
          </a:p>
          <a:p>
            <a:pPr marL="292100"/>
            <a:r>
              <a:rPr lang="en-US" dirty="0"/>
              <a:t>18-213: ECE Academic services (</a:t>
            </a:r>
            <a:r>
              <a:rPr lang="en-US" dirty="0" err="1"/>
              <a:t>ece-asc@andrew.cmu.edu</a:t>
            </a:r>
            <a:r>
              <a:rPr lang="en-US" dirty="0"/>
              <a:t>)</a:t>
            </a:r>
          </a:p>
          <a:p>
            <a:pPr marL="292100"/>
            <a:r>
              <a:rPr lang="en-US" dirty="0"/>
              <a:t>15-513: Mary </a:t>
            </a:r>
            <a:r>
              <a:rPr lang="en-US" dirty="0" err="1"/>
              <a:t>Widom</a:t>
            </a:r>
            <a:r>
              <a:rPr lang="en-US" dirty="0"/>
              <a:t> (marwidom@cs.cmu.edu)</a:t>
            </a:r>
          </a:p>
          <a:p>
            <a:pPr marL="292100"/>
            <a:r>
              <a:rPr lang="en-US" dirty="0"/>
              <a:t>14-513: INI Enrollment (ini-enrollment@andrew.cmu.edu)</a:t>
            </a:r>
          </a:p>
          <a:p>
            <a:pPr marL="292100"/>
            <a:endParaRPr lang="en-US" dirty="0"/>
          </a:p>
          <a:p>
            <a:pPr marL="292100"/>
            <a:r>
              <a:rPr lang="en-US" dirty="0"/>
              <a:t>Please don’t contact the instructors with waitlist questions.</a:t>
            </a:r>
          </a:p>
          <a:p>
            <a:pPr marL="38100" indent="0">
              <a:buNone/>
            </a:pPr>
            <a:endParaRPr lang="en-US" dirty="0"/>
          </a:p>
        </p:txBody>
      </p:sp>
    </p:spTree>
    <p:extLst>
      <p:ext uri="{BB962C8B-B14F-4D97-AF65-F5344CB8AC3E}">
        <p14:creationId xmlns:p14="http://schemas.microsoft.com/office/powerpoint/2010/main" val="304702876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It’s Important to Understand How Things Work</a:t>
            </a:r>
            <a:endParaRPr lang="en-US"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courses emphasize abstraction</a:t>
            </a:r>
          </a:p>
          <a:p>
            <a:pPr lvl="1"/>
            <a:r>
              <a:rPr lang="en-US" b="1" dirty="0"/>
              <a:t>(CE courses less so)</a:t>
            </a:r>
          </a:p>
          <a:p>
            <a:pPr lvl="1"/>
            <a:r>
              <a:rPr lang="en-US" dirty="0"/>
              <a:t>Abstract data types</a:t>
            </a:r>
          </a:p>
          <a:p>
            <a:pPr lvl="1"/>
            <a:r>
              <a:rPr lang="en-US" dirty="0"/>
              <a:t>Asymptotic analysis</a:t>
            </a:r>
          </a:p>
          <a:p>
            <a:r>
              <a:rPr lang="en-US" b="1" dirty="0"/>
              <a:t>These abstractions have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942590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a:t>
            </a:r>
            <a:r>
              <a:rPr lang="en-US">
                <a:ea typeface="Zapf Dingbats" charset="2"/>
                <a:cs typeface="Zapf Dingbats" charset="2"/>
              </a:rPr>
              <a:t>50000 </a:t>
            </a:r>
            <a:r>
              <a:rPr lang="en-US"/>
              <a:t>--&gt; </a:t>
            </a:r>
            <a:r>
              <a:rPr lang="en-US">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br>
              <a:rPr lang="en-US" b="1" dirty="0"/>
            </a:br>
            <a:r>
              <a:rPr lang="en-US" b="1" dirty="0"/>
              <a:t>You’ve Got to Know Assembly</a:t>
            </a:r>
          </a:p>
        </p:txBody>
      </p:sp>
      <p:sp>
        <p:nvSpPr>
          <p:cNvPr id="12292" name="Rectangle 4"/>
          <p:cNvSpPr>
            <a:spLocks noGrp="1" noChangeArrowheads="1"/>
          </p:cNvSpPr>
          <p:nvPr>
            <p:ph type="body" idx="1"/>
          </p:nvPr>
        </p:nvSpPr>
        <p:spPr/>
        <p:txBody>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Only">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11986</TotalTime>
  <Pages>0</Pages>
  <Words>3913</Words>
  <Characters>0</Characters>
  <Application>Microsoft Macintosh PowerPoint</Application>
  <PresentationFormat>On-screen Show (4:3)</PresentationFormat>
  <Lines>0</Lines>
  <Paragraphs>611</Paragraphs>
  <Slides>55</Slides>
  <Notes>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55</vt:i4>
      </vt:variant>
    </vt:vector>
  </HeadingPairs>
  <TitlesOfParts>
    <vt:vector size="74" baseType="lpstr">
      <vt:lpstr>ＭＳ Ｐゴシック</vt:lpstr>
      <vt:lpstr>ヒラギノ角ゴ ProN W3</vt:lpstr>
      <vt:lpstr>ヒラギノ角ゴ ProN W6</vt:lpstr>
      <vt:lpstr>Arial</vt:lpstr>
      <vt:lpstr>Arial Narrow</vt:lpstr>
      <vt:lpstr>Calibri</vt:lpstr>
      <vt:lpstr>Calibri Bold</vt:lpstr>
      <vt:lpstr>Calibri Italic</vt:lpstr>
      <vt:lpstr>Courier New</vt:lpstr>
      <vt:lpstr>Gill Sans</vt:lpstr>
      <vt:lpstr>Lucida Grande</vt:lpstr>
      <vt:lpstr>Monaco</vt:lpstr>
      <vt:lpstr>Times New Roman</vt:lpstr>
      <vt:lpstr>Wingdings</vt:lpstr>
      <vt:lpstr>Wingdings 2</vt:lpstr>
      <vt:lpstr>Zapf Dingbats</vt:lpstr>
      <vt:lpstr>Title Slide</vt:lpstr>
      <vt:lpstr>Title and Content</vt:lpstr>
      <vt:lpstr>Title Only</vt:lpstr>
      <vt:lpstr>PowerPoint Presentation</vt:lpstr>
      <vt:lpstr>PowerPoint Presentation</vt:lpstr>
      <vt:lpstr>Overview</vt:lpstr>
      <vt:lpstr>The Big Picture</vt:lpstr>
      <vt:lpstr>Course Theme:  (Systems) Knowledge is Power!</vt:lpstr>
      <vt:lpstr>It’s Important to Understand How Things Work</vt:lpstr>
      <vt:lpstr>Great Reality #1:  Ints are not Integers, Floats are not Reals</vt:lpstr>
      <vt:lpstr>Computer Arithmetic</vt:lpstr>
      <vt:lpstr>Great Reality #2:  You’ve Got to Know Assembly</vt:lpstr>
      <vt:lpstr>Great Reality #3: Memory Matters Random Access Memory Is an Unphysical Abstraction </vt:lpstr>
      <vt:lpstr>Memory Referencing Bug Example</vt:lpstr>
      <vt:lpstr>Memory Referencing Bug Example</vt:lpstr>
      <vt:lpstr>Memory Referencing Errors</vt:lpstr>
      <vt:lpstr>Great Reality #4: There’s more to performance than asymptotic complexity </vt:lpstr>
      <vt:lpstr>Memory System Performance Example</vt:lpstr>
      <vt:lpstr>Why The Performance Differs</vt:lpstr>
      <vt:lpstr>Great Reality #5: Computers do more than execute programs</vt:lpstr>
      <vt:lpstr>Course Perspective</vt:lpstr>
      <vt:lpstr>Course Perspective (Cont.)</vt:lpstr>
      <vt:lpstr>Role within CS/ECE Curriculum</vt:lpstr>
      <vt:lpstr>Academic Integrity</vt:lpstr>
      <vt:lpstr>Cheating/Plagiarism: Description</vt:lpstr>
      <vt:lpstr>Cheating/Plagiarism: Description (cont.)</vt:lpstr>
      <vt:lpstr>Cheating/Plagiarism: Description</vt:lpstr>
      <vt:lpstr>Cheating: Consequences</vt:lpstr>
      <vt:lpstr>Some Concrete Examples:</vt:lpstr>
      <vt:lpstr>How it Feels: Student and Instructor</vt:lpstr>
      <vt:lpstr>How it Feels: Student and Instructor (cont.)</vt:lpstr>
      <vt:lpstr>Why It’s a Big Deal</vt:lpstr>
      <vt:lpstr>Version Control: Your Good Friend</vt:lpstr>
      <vt:lpstr>How to Avoid AIVs</vt:lpstr>
      <vt:lpstr>Logistics</vt:lpstr>
      <vt:lpstr>Instructors</vt:lpstr>
      <vt:lpstr>15-213/18-213, 14-513, and 15-513</vt:lpstr>
      <vt:lpstr>Live-Streamed Lecture Availability</vt:lpstr>
      <vt:lpstr>Textbooks</vt:lpstr>
      <vt:lpstr>Course Components</vt:lpstr>
      <vt:lpstr>Getting Help </vt:lpstr>
      <vt:lpstr>Getting Help </vt:lpstr>
      <vt:lpstr>Policies: Labs And Exams</vt:lpstr>
      <vt:lpstr>Facilities</vt:lpstr>
      <vt:lpstr>Timeliness</vt:lpstr>
      <vt:lpstr>Other Rules of the Lecture Hall</vt:lpstr>
      <vt:lpstr>Policies: Grading</vt:lpstr>
      <vt:lpstr>Programs and Data</vt:lpstr>
      <vt:lpstr>The Memory Hierarchy</vt:lpstr>
      <vt:lpstr>Exceptional  Control Flow</vt:lpstr>
      <vt:lpstr> Virtual Memory</vt:lpstr>
      <vt:lpstr> Networking, and Concurrency</vt:lpstr>
      <vt:lpstr>Lab Rationale </vt:lpstr>
      <vt:lpstr> Autolab (https://autolab.andrew.cmu.edu)</vt:lpstr>
      <vt:lpstr> Autolab accounts</vt:lpstr>
      <vt:lpstr>Linux/Git bootcamp</vt:lpstr>
      <vt:lpstr> Waitlist questions</vt:lpstr>
      <vt:lpstr>Welcome and Enjoy!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Randal Bryant</cp:lastModifiedBy>
  <cp:revision>179</cp:revision>
  <cp:lastPrinted>2011-08-30T03:47:10Z</cp:lastPrinted>
  <dcterms:created xsi:type="dcterms:W3CDTF">2012-08-28T17:04:18Z</dcterms:created>
  <dcterms:modified xsi:type="dcterms:W3CDTF">2018-08-28T15:36:09Z</dcterms:modified>
</cp:coreProperties>
</file>