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1" r:id="rId30"/>
    <p:sldId id="283" r:id="rId31"/>
    <p:sldId id="284" r:id="rId32"/>
    <p:sldId id="292" r:id="rId33"/>
    <p:sldId id="285" r:id="rId34"/>
    <p:sldId id="286" r:id="rId35"/>
    <p:sldId id="287" r:id="rId36"/>
    <p:sldId id="288" r:id="rId37"/>
    <p:sldId id="28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830" autoAdjust="0"/>
  </p:normalViewPr>
  <p:slideViewPr>
    <p:cSldViewPr snapToGrid="0" snapToObjects="1">
      <p:cViewPr>
        <p:scale>
          <a:sx n="98" d="100"/>
          <a:sy n="98" d="100"/>
        </p:scale>
        <p:origin x="-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228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457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85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9144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1430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371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600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828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371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Nikhil - Deliverable</a:t>
            </a: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Raghav</a:t>
            </a: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Raghav - deliverable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 - deliverable</a:t>
            </a: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 - deliverable</a:t>
            </a: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Nikhil - Part of Linked List</a:t>
            </a: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Nikhil - Part of Linked List</a:t>
            </a: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Nikhil</a:t>
            </a: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Nikhil</a:t>
            </a: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You can do a lot of these things with strings because you are guaranteed a null terminator character- you cannot do a lot of these things with memory because memory can just be anything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You can do a lot of these things with strings because you are guaranteed a null terminator character- you cannot do a lot of these things with memory because memory can just be anything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jbiggs</a:t>
            </a: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You can do a lot of these things with strings because you are guaranteed a null terminator character- you cannot do a lot of these things with memory because memory can just be anything</a:t>
            </a: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Raghav</a:t>
            </a:r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Sizeof can be used on both variables and types, returns a size_t</a:t>
            </a:r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Raghav - deliverable</a:t>
            </a: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Raghav - deliverable</a:t>
            </a: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 - deliverable</a:t>
            </a: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jbiggs - deliverable</a:t>
            </a: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27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749864"/>
            <a:ext cx="7772400" cy="2164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2914650"/>
            <a:ext cx="7677602" cy="222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4088" y="-293114"/>
            <a:ext cx="7591499" cy="57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-5418952" y="-8961495"/>
            <a:ext cx="3729001" cy="7899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 rot="5400000">
            <a:off x="5761348" y="-818101"/>
            <a:ext cx="4579202" cy="2186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-5101789" y="-7156751"/>
            <a:ext cx="4579202" cy="6413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2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1486429"/>
            <a:ext cx="7772400" cy="135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2840052"/>
            <a:ext cx="7772400" cy="2303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57014" y="203458"/>
            <a:ext cx="7592102" cy="818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96875" y="1021554"/>
            <a:ext cx="7896301" cy="4121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838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2312" y="0"/>
            <a:ext cx="7772400" cy="3305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74088" y="106716"/>
            <a:ext cx="7591499" cy="91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192630"/>
            <a:ext cx="8229600" cy="884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076724"/>
            <a:ext cx="4040099" cy="554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57762" y="0"/>
            <a:ext cx="7591499" cy="1239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98" cy="1076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75050" y="204784"/>
            <a:ext cx="5111698" cy="4938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7897813" y="-20241"/>
            <a:ext cx="1309800" cy="275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</a:p>
        </p:txBody>
      </p:sp>
      <p:sp>
        <p:nvSpPr>
          <p:cNvPr id="8" name="Shape 8"/>
          <p:cNvSpPr/>
          <p:nvPr/>
        </p:nvSpPr>
        <p:spPr>
          <a:xfrm>
            <a:off x="8830842" y="4958833"/>
            <a:ext cx="313201" cy="28882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57014" y="203458"/>
            <a:ext cx="7592102" cy="818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96875" y="1021554"/>
            <a:ext cx="7896301" cy="4121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cmu.edu/~213/activities/cbootcamp.tar.g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1281005"/>
            <a:ext cx="7772400" cy="11025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19062" marR="0" lvl="0" indent="-119062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 Boot Camp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799" y="2914649"/>
            <a:ext cx="4516396" cy="13146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 smtClean="0"/>
              <a:t>September 30, 2018</a:t>
            </a:r>
            <a:endParaRPr lang="en-US" sz="14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400" dirty="0"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5119" y="663777"/>
            <a:ext cx="2944166" cy="380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Arrays/Strings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Arrays: fixed-size collection of elements of the same type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Can allocate on the stack or on the heap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A[10]; // A is array of 10 int’s on the stack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int* A = calloc(10, sizeof(int)); // A is array of 10 int’s on the heap</a:t>
            </a:r>
            <a:b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16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Strings: Null-character (‘\0’) terminated character arrays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Null-character tells us where the string ends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All standard C library functions on strings assume null-termination.  </a:t>
            </a:r>
          </a:p>
        </p:txBody>
      </p:sp>
      <p:sp>
        <p:nvSpPr>
          <p:cNvPr id="114" name="Shape 114"/>
          <p:cNvSpPr/>
          <p:nvPr/>
        </p:nvSpPr>
        <p:spPr>
          <a:xfrm>
            <a:off x="-4877" y="4361100"/>
            <a:ext cx="9153755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Casting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lang="en-US" sz="2200"/>
              <a:t>convert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a variable to a different type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Integer Casting: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S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igned &lt;-&gt; </a:t>
            </a:r>
            <a:r>
              <a:rPr lang="en-US" sz="1800"/>
              <a:t>U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nsigned: </a:t>
            </a:r>
            <a:r>
              <a:rPr lang="en-US" sz="1800"/>
              <a:t>Keep Bits - Re-Interpret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Small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lang="en-US" sz="1800"/>
              <a:t>Large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/>
              <a:t>Sign-Extend MSB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Cautions: 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Cast Explicitly: int x = (int) y instead of int x = y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Casting Down: Truncates data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Cast Up: Upcasting and dereferencing a pointer causes undefined memory access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endParaRPr sz="1800"/>
          </a:p>
          <a:p>
            <a:pPr marL="527754" marR="0" lvl="0" indent="-420865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1800"/>
              <a:t>Rules for Casting Between Integer Types</a:t>
            </a:r>
          </a:p>
        </p:txBody>
      </p:sp>
      <p:sp>
        <p:nvSpPr>
          <p:cNvPr id="121" name="Shape 121"/>
          <p:cNvSpPr/>
          <p:nvPr/>
        </p:nvSpPr>
        <p:spPr>
          <a:xfrm>
            <a:off x="-4877" y="4244064"/>
            <a:ext cx="9153755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Malloc, Free, Calloc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40123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80257" marR="0" lvl="0" indent="-353257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90"/>
              <a:buFont typeface="Trebuchet MS"/>
              <a:buChar char="■"/>
            </a:pPr>
            <a:r>
              <a:rPr lang="en-US" sz="2002" b="0" i="0" u="none" strike="noStrike" cap="none">
                <a:latin typeface="Arial"/>
                <a:ea typeface="Arial"/>
                <a:cs typeface="Arial"/>
                <a:sym typeface="Arial"/>
              </a:rPr>
              <a:t>Handle dynamic memory allocation on HEAP</a:t>
            </a:r>
          </a:p>
          <a:p>
            <a:pPr marL="480257" marR="0" lvl="0" indent="-353257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90"/>
              <a:buFont typeface="Trebuchet MS"/>
              <a:buChar char="■"/>
            </a:pPr>
            <a:r>
              <a:rPr lang="en-US" sz="2002" b="0" i="0" u="sng" strike="noStrike" cap="none">
                <a:latin typeface="Courier New"/>
                <a:ea typeface="Courier New"/>
                <a:cs typeface="Courier New"/>
                <a:sym typeface="Courier New"/>
              </a:rPr>
              <a:t>void* malloc (size_t size):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allocate block of memory of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 bytes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does not initialize memory</a:t>
            </a:r>
          </a:p>
          <a:p>
            <a:pPr marL="480257" marR="0" lvl="0" indent="-353257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90"/>
              <a:buFont typeface="Trebuchet MS"/>
              <a:buChar char="■"/>
            </a:pPr>
            <a:r>
              <a:rPr lang="en-US" sz="2002" b="0" i="0" u="sng" strike="noStrike" cap="none">
                <a:latin typeface="Courier New"/>
                <a:ea typeface="Courier New"/>
                <a:cs typeface="Courier New"/>
                <a:sym typeface="Courier New"/>
              </a:rPr>
              <a:t>void* calloc (size_t num, size_t size):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allocate block of memory for array of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 elements, each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 bytes long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initializes memory to zero</a:t>
            </a:r>
          </a:p>
          <a:p>
            <a:pPr marL="480257" marR="0" lvl="0" indent="-353257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90"/>
              <a:buFont typeface="Trebuchet MS"/>
              <a:buChar char="■"/>
            </a:pPr>
            <a:r>
              <a:rPr lang="en-US" sz="2002" b="0" i="0" u="sng" strike="noStrike" cap="none">
                <a:latin typeface="Courier New"/>
                <a:ea typeface="Courier New"/>
                <a:cs typeface="Courier New"/>
                <a:sym typeface="Courier New"/>
              </a:rPr>
              <a:t>void free(void* ptr):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frees memory block, previously allocated by malloc, calloc, realloc, pointed by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ptr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use exactly once for each pointer you allocate</a:t>
            </a:r>
          </a:p>
          <a:p>
            <a:pPr marL="480257" marR="0" lvl="0" indent="-353257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90"/>
              <a:buFont typeface="Trebuchet MS"/>
              <a:buChar char="■"/>
            </a:pPr>
            <a:r>
              <a:rPr lang="en-US" sz="2002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 sz="2002" b="0" i="1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2" b="0" i="0" u="none" strike="noStrike" cap="none">
                <a:latin typeface="Arial"/>
                <a:ea typeface="Arial"/>
                <a:cs typeface="Arial"/>
                <a:sym typeface="Arial"/>
              </a:rPr>
              <a:t>argument</a:t>
            </a:r>
            <a:r>
              <a:rPr lang="en-US" sz="2002" b="0" i="1" u="none" strike="noStrike" cap="none">
                <a:latin typeface="Courier New"/>
                <a:ea typeface="Courier New"/>
                <a:cs typeface="Courier New"/>
                <a:sym typeface="Courier New"/>
              </a:rPr>
              <a:t>: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1" u="none" strike="noStrike" cap="none">
                <a:latin typeface="Arial"/>
                <a:ea typeface="Arial"/>
                <a:cs typeface="Arial"/>
                <a:sym typeface="Arial"/>
              </a:rPr>
              <a:t>should </a:t>
            </a: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be computed using the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 operator 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sizeof: takes a type and gives you its size</a:t>
            </a:r>
          </a:p>
          <a:p>
            <a:pPr marL="832103" marR="0" lvl="1" indent="-286003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1156"/>
              <a:buFont typeface="Trebuchet MS"/>
              <a:buChar char="■"/>
            </a:pPr>
            <a:r>
              <a:rPr lang="en-US" sz="1637" b="0" i="0" u="none" strike="noStrike" cap="none"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lang="en-US" sz="163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sizeof(int), sizeof(int*)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Memory Management Rules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alloc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what you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what you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malloc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client should free memory allocated by client code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library should free memory allocated by library code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Number mallocs = Number frees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Number mallocs &gt; Number Frees: definitely a memory leak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Number mallocs &lt; Number Frees: definitely a double free</a:t>
            </a:r>
          </a:p>
          <a:p>
            <a:pPr marL="527754" marR="0" lvl="0" indent="-3880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/>
              <a:t>Free a malloc’ed block exactly once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Should not dereference a freed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memory block</a:t>
            </a:r>
          </a:p>
          <a:p>
            <a:pPr marL="527754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/>
              <a:t>Only malloc when necessary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Persistent, variable sized data structures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Concurrent accesses (we’ll get there later in the semester)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431296" y="326750"/>
            <a:ext cx="42963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mem_mgmt.c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./mem_valgrind.sh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Stack vs Heap vs Data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5037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Local variables and function arguments are placed on the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stack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deallocated after the variable leaves scope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1" u="none" strike="noStrike" cap="none"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return a pointer to a stack-allocated variable!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1" u="none" strike="noStrike" cap="none">
                <a:latin typeface="Arial"/>
                <a:ea typeface="Arial"/>
                <a:cs typeface="Arial"/>
                <a:sym typeface="Arial"/>
              </a:rPr>
              <a:t>do not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reference the address of a variable outside its scope!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Memory blocks allocated by calls to malloc/calloc are placed on the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heap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Globals, constants are placed in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section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Example: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// a is a pointer on the </a:t>
            </a:r>
            <a:r>
              <a:rPr lang="en-US" sz="1800" b="0" i="1" u="none" strike="noStrike" cap="none">
                <a:latin typeface="Arial"/>
                <a:ea typeface="Arial"/>
                <a:cs typeface="Arial"/>
                <a:sym typeface="Arial"/>
              </a:rPr>
              <a:t>stack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to a memory block on the </a:t>
            </a:r>
            <a:r>
              <a:rPr lang="en-US" sz="1800" b="0" i="1" u="none" strike="noStrike" cap="none">
                <a:latin typeface="Arial"/>
                <a:ea typeface="Arial"/>
                <a:cs typeface="Arial"/>
                <a:sym typeface="Arial"/>
              </a:rPr>
              <a:t>heap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int* a = malloc(sizeof(int));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Typedefs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1363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Creates an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alias 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type name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for a different type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Useful to simplify names of complex data types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Be careful when typedef-ing away pointers!</a:t>
            </a:r>
          </a:p>
        </p:txBody>
      </p:sp>
      <p:sp>
        <p:nvSpPr>
          <p:cNvPr id="147" name="Shape 147"/>
          <p:cNvSpPr/>
          <p:nvPr/>
        </p:nvSpPr>
        <p:spPr>
          <a:xfrm>
            <a:off x="485850" y="2174900"/>
            <a:ext cx="8703600" cy="246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int x;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int pixel;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struct list_node* node;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int (*cmp)(int e1, int e2);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// you won’t use this in 213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pixel x; // int type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node foo; // struct list_node* type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cmp int_cmp; // int (*cmp)(int e1, int e2) type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875975" y="326750"/>
            <a:ext cx="2192700" cy="6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./typedefs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Macros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2671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90812" marR="0" lvl="0" indent="-36381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644"/>
              <a:buFont typeface="Trebuchet MS"/>
              <a:buChar char="■"/>
            </a:pPr>
            <a:r>
              <a:rPr lang="en-US" sz="2045"/>
              <a:t>A way to replace a name with its macro definition</a:t>
            </a:r>
          </a:p>
          <a:p>
            <a:pPr marL="850390" marR="0" lvl="1" indent="-291590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No function call overhead, type neutral</a:t>
            </a:r>
          </a:p>
          <a:p>
            <a:pPr marL="850390" marR="0" lvl="1" indent="-2915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/>
              <a:t>Think “find and replace” like in a text editor</a:t>
            </a:r>
          </a:p>
          <a:p>
            <a:pPr marL="425194" marR="0" lvl="0" indent="-298194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644"/>
              <a:buFont typeface="Trebuchet MS"/>
              <a:buChar char="■"/>
            </a:pPr>
            <a:r>
              <a:rPr lang="en-US" sz="2045" b="0" i="0" u="none" strike="noStrike" cap="none">
                <a:latin typeface="Arial"/>
                <a:ea typeface="Arial"/>
                <a:cs typeface="Arial"/>
                <a:sym typeface="Arial"/>
              </a:rPr>
              <a:t>Uses: </a:t>
            </a:r>
          </a:p>
          <a:p>
            <a:pPr marL="850391" marR="0" lvl="1" indent="-291591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defining constants (INT_MAX, ARRAY_SIZE)</a:t>
            </a:r>
          </a:p>
          <a:p>
            <a:pPr marL="850391" marR="0" lvl="1" indent="-291591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defining simple operations (MAX(a, b))</a:t>
            </a:r>
          </a:p>
          <a:p>
            <a:pPr marL="850391" marR="0" lvl="1" indent="-291591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122-style contracts  (REQUIRES, ENSURES)</a:t>
            </a:r>
          </a:p>
          <a:p>
            <a:pPr marL="425194" marR="0" lvl="0" indent="-298194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644"/>
              <a:buFont typeface="Trebuchet MS"/>
              <a:buChar char="■"/>
            </a:pPr>
            <a:r>
              <a:rPr lang="en-US" sz="2045" b="0" i="0" u="none" strike="noStrike" cap="none">
                <a:latin typeface="Arial"/>
                <a:ea typeface="Arial"/>
                <a:cs typeface="Arial"/>
                <a:sym typeface="Arial"/>
              </a:rPr>
              <a:t>Warnings: </a:t>
            </a:r>
          </a:p>
          <a:p>
            <a:pPr marL="850391" marR="0" lvl="1" indent="-291591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Use parentheses around arguments/expressions, to avoid problems after substitution</a:t>
            </a:r>
          </a:p>
          <a:p>
            <a:pPr marL="850391" marR="0" lvl="1" indent="-291591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600"/>
              <a:buFont typeface="Trebuchet MS"/>
              <a:buChar char="■"/>
            </a:pPr>
            <a:r>
              <a:rPr lang="en-US" sz="1488" b="0" i="0" u="none" strike="noStrike" cap="none">
                <a:latin typeface="Arial"/>
                <a:ea typeface="Arial"/>
                <a:cs typeface="Arial"/>
                <a:sym typeface="Arial"/>
              </a:rPr>
              <a:t>Do not pass expressions with side effects as arguments to macros</a:t>
            </a:r>
          </a:p>
        </p:txBody>
      </p:sp>
      <p:sp>
        <p:nvSpPr>
          <p:cNvPr id="155" name="Shape 155"/>
          <p:cNvSpPr/>
          <p:nvPr/>
        </p:nvSpPr>
        <p:spPr>
          <a:xfrm>
            <a:off x="525139" y="3816753"/>
            <a:ext cx="5420454" cy="11709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INT_MAX 0x7FFFFFFFF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MAX(A, B) ((A) &gt; (B) ? (A) : (B))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REQUIRES(COND) assert(COND)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WORD_SIZE 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NEXT_WORD(a) ((char*)(a) + WORD_SIZE)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875975" y="326750"/>
            <a:ext cx="2192700" cy="6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./macros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Generic Types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17494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6645" marR="0" lvl="0" indent="-37964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665"/>
              <a:buFont typeface="Trebuchet MS"/>
              <a:buChar char="■"/>
            </a:pPr>
            <a:r>
              <a:rPr lang="en-US" sz="2112" b="0" i="0" u="none" strike="noStrike" cap="none">
                <a:latin typeface="Arial"/>
                <a:ea typeface="Arial"/>
                <a:cs typeface="Arial"/>
                <a:sym typeface="Arial"/>
              </a:rPr>
              <a:t>void* type is C’s provision for generic types</a:t>
            </a:r>
          </a:p>
          <a:p>
            <a:pPr marL="877823" marR="0" lvl="1" indent="-29362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794"/>
              <a:buFont typeface="Trebuchet MS"/>
              <a:buChar char="■"/>
            </a:pPr>
            <a:r>
              <a:rPr lang="en-US" sz="1727" b="0" i="0" u="none" strike="noStrike" cap="none">
                <a:latin typeface="Arial"/>
                <a:ea typeface="Arial"/>
                <a:cs typeface="Arial"/>
                <a:sym typeface="Arial"/>
              </a:rPr>
              <a:t>Raw pointer to some memory location (unknown type)</a:t>
            </a:r>
          </a:p>
          <a:p>
            <a:pPr marL="877823" marR="0" lvl="1" indent="-29362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794"/>
              <a:buFont typeface="Trebuchet MS"/>
              <a:buChar char="■"/>
            </a:pPr>
            <a:r>
              <a:rPr lang="en-US" sz="1727" b="0" i="0" u="none" strike="noStrike" cap="none">
                <a:latin typeface="Arial"/>
                <a:ea typeface="Arial"/>
                <a:cs typeface="Arial"/>
                <a:sym typeface="Arial"/>
              </a:rPr>
              <a:t>Can’t dereference a </a:t>
            </a:r>
            <a:r>
              <a:rPr lang="en-US" sz="172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lang="en-US" sz="1727" b="0" i="0" u="none" strike="noStrike" cap="none">
                <a:latin typeface="Arial"/>
                <a:ea typeface="Arial"/>
                <a:cs typeface="Arial"/>
                <a:sym typeface="Arial"/>
              </a:rPr>
              <a:t> (what is type </a:t>
            </a:r>
            <a:r>
              <a:rPr lang="en-US" sz="1727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727" b="0" i="0" u="none" strike="noStrike" cap="none">
                <a:latin typeface="Arial"/>
                <a:ea typeface="Arial"/>
                <a:cs typeface="Arial"/>
                <a:sym typeface="Arial"/>
              </a:rPr>
              <a:t>?) </a:t>
            </a:r>
          </a:p>
          <a:p>
            <a:pPr marL="877823" marR="0" lvl="1" indent="-29362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794"/>
              <a:buFont typeface="Trebuchet MS"/>
              <a:buChar char="■"/>
            </a:pPr>
            <a:r>
              <a:rPr lang="en-US" sz="1727" b="0" i="0" u="none" strike="noStrike" cap="none">
                <a:latin typeface="Arial"/>
                <a:ea typeface="Arial"/>
                <a:cs typeface="Arial"/>
                <a:sym typeface="Arial"/>
              </a:rPr>
              <a:t>Must cast void* to another type in order to dereference it</a:t>
            </a:r>
          </a:p>
          <a:p>
            <a:pPr marL="506645" marR="0" lvl="0" indent="-37964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665"/>
              <a:buFont typeface="Trebuchet MS"/>
              <a:buChar char="■"/>
            </a:pPr>
            <a:r>
              <a:rPr lang="en-US" sz="2112" b="0" i="0" u="none" strike="noStrike" cap="none">
                <a:latin typeface="Arial"/>
                <a:ea typeface="Arial"/>
                <a:cs typeface="Arial"/>
                <a:sym typeface="Arial"/>
              </a:rPr>
              <a:t>Can cast back and forth between </a:t>
            </a:r>
            <a:r>
              <a:rPr lang="en-US" sz="2112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lang="en-US" sz="2112" b="0" i="0" u="none" strike="noStrike" cap="none">
                <a:latin typeface="Arial"/>
                <a:ea typeface="Arial"/>
                <a:cs typeface="Arial"/>
                <a:sym typeface="Arial"/>
              </a:rPr>
              <a:t> and other pointer types</a:t>
            </a:r>
          </a:p>
        </p:txBody>
      </p:sp>
      <p:sp>
        <p:nvSpPr>
          <p:cNvPr id="163" name="Shape 163"/>
          <p:cNvSpPr/>
          <p:nvPr/>
        </p:nvSpPr>
        <p:spPr>
          <a:xfrm>
            <a:off x="515316" y="3030605"/>
            <a:ext cx="3258744" cy="1602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 stack implementation: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void* elem;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stack stack_new();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 push(stack S, elem e);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elem pop(stack S); </a:t>
            </a:r>
          </a:p>
        </p:txBody>
      </p:sp>
      <p:sp>
        <p:nvSpPr>
          <p:cNvPr id="164" name="Shape 164"/>
          <p:cNvSpPr/>
          <p:nvPr/>
        </p:nvSpPr>
        <p:spPr>
          <a:xfrm>
            <a:off x="4934964" y="2900794"/>
            <a:ext cx="3258743" cy="225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 stack usage: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x = 42; int y = 54;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stack S = stack_new():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push(S, &amp;x);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push(S, &amp;y);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a = *(int*)pop(S);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b = *(int*)pop(S);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Header Files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2054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Includes C declarations and macro definitions to be shared across multiple files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Only include function prototypes/macros;</a:t>
            </a:r>
            <a:r>
              <a:rPr lang="en-US" sz="1600"/>
              <a:t> 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implementation code goes in .c file!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Usage: #include &lt;header.h&gt;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&lt;lib&gt;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 for standard libraries (eg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#include &lt;string.h&gt;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“file”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 for your source files (eg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“header.h”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Never include .c files (bad practice)</a:t>
            </a:r>
          </a:p>
        </p:txBody>
      </p:sp>
      <p:sp>
        <p:nvSpPr>
          <p:cNvPr id="171" name="Shape 171"/>
          <p:cNvSpPr/>
          <p:nvPr/>
        </p:nvSpPr>
        <p:spPr>
          <a:xfrm>
            <a:off x="96588" y="3199628"/>
            <a:ext cx="2872847" cy="1874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 list.h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int data;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struct list_node* next;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struct list_node* node;</a:t>
            </a:r>
            <a:b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node new_list();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 add_node(int e, node l); </a:t>
            </a:r>
          </a:p>
        </p:txBody>
      </p:sp>
      <p:sp>
        <p:nvSpPr>
          <p:cNvPr id="172" name="Shape 172"/>
          <p:cNvSpPr/>
          <p:nvPr/>
        </p:nvSpPr>
        <p:spPr>
          <a:xfrm>
            <a:off x="3107908" y="3199628"/>
            <a:ext cx="2872847" cy="1874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 list.c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node new_list()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 add_node(int e, node l) {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73" name="Shape 173"/>
          <p:cNvSpPr/>
          <p:nvPr/>
        </p:nvSpPr>
        <p:spPr>
          <a:xfrm>
            <a:off x="6055730" y="3199628"/>
            <a:ext cx="3015210" cy="1874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 stacks.h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struct stack_head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node top;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node bottom;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typedef struct stack_head* stack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stack new_stack();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 push(int e, stack S);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Header Guards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73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Double-inclusion problem: include same header file twice</a:t>
            </a:r>
          </a:p>
        </p:txBody>
      </p:sp>
      <p:sp>
        <p:nvSpPr>
          <p:cNvPr id="180" name="Shape 180"/>
          <p:cNvSpPr/>
          <p:nvPr/>
        </p:nvSpPr>
        <p:spPr>
          <a:xfrm>
            <a:off x="396873" y="2694118"/>
            <a:ext cx="7896301" cy="73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Solution: header guard ensures single inclusion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57154" y="1467853"/>
            <a:ext cx="2872847" cy="558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</a:p>
        </p:txBody>
      </p:sp>
      <p:sp>
        <p:nvSpPr>
          <p:cNvPr id="182" name="Shape 182"/>
          <p:cNvSpPr/>
          <p:nvPr/>
        </p:nvSpPr>
        <p:spPr>
          <a:xfrm>
            <a:off x="3135576" y="1467853"/>
            <a:ext cx="2872845" cy="558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83" name="Shape 183"/>
          <p:cNvSpPr/>
          <p:nvPr/>
        </p:nvSpPr>
        <p:spPr>
          <a:xfrm>
            <a:off x="6213998" y="1467853"/>
            <a:ext cx="2872847" cy="558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84" name="Shape 184"/>
          <p:cNvSpPr/>
          <p:nvPr/>
        </p:nvSpPr>
        <p:spPr>
          <a:xfrm>
            <a:off x="57154" y="3329258"/>
            <a:ext cx="2872847" cy="12127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#ifndef GRANDFATHER_H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GRANDFATHER_H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85" name="Shape 185"/>
          <p:cNvSpPr/>
          <p:nvPr/>
        </p:nvSpPr>
        <p:spPr>
          <a:xfrm>
            <a:off x="3261618" y="3329258"/>
            <a:ext cx="2872847" cy="12127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#ifndef FATHER_H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#define FATHER_H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86" name="Shape 186"/>
          <p:cNvSpPr/>
          <p:nvPr/>
        </p:nvSpPr>
        <p:spPr>
          <a:xfrm>
            <a:off x="6213998" y="3329258"/>
            <a:ext cx="2872847" cy="12127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87" name="Shape 187"/>
          <p:cNvSpPr/>
          <p:nvPr/>
        </p:nvSpPr>
        <p:spPr>
          <a:xfrm>
            <a:off x="396873" y="4637148"/>
            <a:ext cx="7896301" cy="73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Okay: child.h only includes grandfather.h once</a:t>
            </a:r>
          </a:p>
        </p:txBody>
      </p:sp>
      <p:sp>
        <p:nvSpPr>
          <p:cNvPr id="188" name="Shape 188"/>
          <p:cNvSpPr/>
          <p:nvPr/>
        </p:nvSpPr>
        <p:spPr>
          <a:xfrm>
            <a:off x="396873" y="2079311"/>
            <a:ext cx="7896301" cy="73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Error: child.h includes grandfather.h twice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63032" marR="0" lvl="0" indent="-423333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 Basics</a:t>
            </a:r>
          </a:p>
          <a:p>
            <a:pPr marL="563032" marR="0" lvl="0" indent="-423333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Debugging Tools</a:t>
            </a:r>
            <a:r>
              <a:rPr lang="en-US"/>
              <a:t> / Demo</a:t>
            </a:r>
          </a:p>
          <a:p>
            <a:pPr marL="563032" marR="0" lvl="0" indent="-423333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/>
              <a:t>Appendix</a:t>
            </a:r>
          </a:p>
          <a:p>
            <a:pPr marR="0" lvl="2" algn="l" rtl="0">
              <a:spcBef>
                <a:spcPts val="0"/>
              </a:spcBef>
            </a:pPr>
            <a:r>
              <a:rPr lang="en-US"/>
              <a:t>C Standard Library</a:t>
            </a:r>
          </a:p>
          <a:p>
            <a:pPr marR="0" lvl="3" algn="l" rtl="0">
              <a:spcBef>
                <a:spcPts val="0"/>
              </a:spcBef>
            </a:pPr>
            <a:r>
              <a:rPr lang="en-US"/>
              <a:t>getopt</a:t>
            </a:r>
          </a:p>
          <a:p>
            <a:pPr marR="0" lvl="3" algn="l" rtl="0">
              <a:spcBef>
                <a:spcPts val="0"/>
              </a:spcBef>
            </a:pPr>
            <a:r>
              <a:rPr lang="en-US"/>
              <a:t>stdio.h</a:t>
            </a:r>
          </a:p>
          <a:p>
            <a:pPr marR="0" lvl="3" algn="l" rtl="0">
              <a:spcBef>
                <a:spcPts val="0"/>
              </a:spcBef>
            </a:pPr>
            <a:r>
              <a:rPr lang="en-US"/>
              <a:t>stdlib.h</a:t>
            </a:r>
          </a:p>
          <a:p>
            <a:pPr marR="0" lvl="3" algn="l" rtl="0">
              <a:spcBef>
                <a:spcPts val="0"/>
              </a:spcBef>
            </a:pPr>
            <a:r>
              <a:rPr lang="en-US"/>
              <a:t>string.h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953" y="1053416"/>
            <a:ext cx="3410106" cy="283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-29102" y="2379766"/>
            <a:ext cx="9144001" cy="818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Debugging</a:t>
            </a:r>
          </a:p>
        </p:txBody>
      </p:sp>
      <p:sp>
        <p:nvSpPr>
          <p:cNvPr id="194" name="Shape 194"/>
          <p:cNvSpPr/>
          <p:nvPr/>
        </p:nvSpPr>
        <p:spPr>
          <a:xfrm>
            <a:off x="-29102" y="3230753"/>
            <a:ext cx="9144001" cy="528478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GDB, Valgrind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GDB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6875" y="1021550"/>
            <a:ext cx="53475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198" marR="0" lvl="0" indent="-317498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No longer stepping through assembly! Some GDB commands are </a:t>
            </a:r>
            <a:r>
              <a:rPr lang="en-US" sz="2200"/>
              <a:t>different: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si / si →  step / next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break file.c:line_num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disas →  list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print &lt;any_var_name&gt; (in current frame)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198" marR="0" lvl="0" indent="-317498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200"/>
              <a:t>TUI mode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/>
              <a:t>(layout src)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Nice display for viewing source/executing commands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Buggy, so only use TUI mode to step through lines (no continue / finish)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473" y="959905"/>
            <a:ext cx="2658141" cy="362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Valgrind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4844835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4236" marR="0" lvl="0" indent="-2499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900" b="0" i="0" u="none" strike="noStrike" cap="none">
                <a:latin typeface="Arial"/>
                <a:ea typeface="Arial"/>
                <a:cs typeface="Arial"/>
                <a:sym typeface="Arial"/>
              </a:rPr>
              <a:t>Find memory errors, detect memory leaks</a:t>
            </a:r>
          </a:p>
          <a:p>
            <a:pPr marL="364236" marR="0" lvl="0" indent="-2499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900" b="0" i="0" u="none" strike="noStrike" cap="none">
                <a:latin typeface="Arial"/>
                <a:ea typeface="Arial"/>
                <a:cs typeface="Arial"/>
                <a:sym typeface="Arial"/>
              </a:rPr>
              <a:t>Common errors: 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Illegal read/write errors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Use of uninitialized values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Illegal frees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Overlapping source/destination addresses</a:t>
            </a:r>
          </a:p>
          <a:p>
            <a:pPr marL="364236" marR="0" lvl="0" indent="-2499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900" b="0" i="0" u="none" strike="noStrike" cap="none">
                <a:latin typeface="Arial"/>
                <a:ea typeface="Arial"/>
                <a:cs typeface="Arial"/>
                <a:sym typeface="Arial"/>
              </a:rPr>
              <a:t>Typical solutions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Did you allocate enough memory?  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Did you accidentally free stack variables/something twice?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Did you initialize all your variables?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Did use something that you just free’d?  </a:t>
            </a:r>
          </a:p>
          <a:p>
            <a:pPr marL="364236" marR="0" lvl="0" indent="-2499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900" b="0" i="0" u="none" strike="noStrike" cap="none">
                <a:latin typeface="Arial"/>
                <a:ea typeface="Arial"/>
                <a:cs typeface="Arial"/>
                <a:sym typeface="Arial"/>
              </a:rPr>
              <a:t>--leak-check=full</a:t>
            </a:r>
          </a:p>
          <a:p>
            <a:pPr marL="759968" marR="0" lvl="1" indent="-226568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500" b="0" i="0" u="none" strike="noStrike" cap="none">
                <a:latin typeface="Arial"/>
                <a:ea typeface="Arial"/>
                <a:cs typeface="Arial"/>
                <a:sym typeface="Arial"/>
              </a:rPr>
              <a:t>Memcheck gives details for each definitely/possibly lost memory block (where it was allocated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r="19427"/>
          <a:stretch/>
        </p:blipFill>
        <p:spPr>
          <a:xfrm>
            <a:off x="5340810" y="852712"/>
            <a:ext cx="3534649" cy="3728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-29102" y="2379766"/>
            <a:ext cx="9144001" cy="818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/>
              <a:t>Appendix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 Program Memory Layout</a:t>
            </a:r>
          </a:p>
        </p:txBody>
      </p:sp>
      <p:sp>
        <p:nvSpPr>
          <p:cNvPr id="219" name="Shape 219"/>
          <p:cNvSpPr/>
          <p:nvPr/>
        </p:nvSpPr>
        <p:spPr>
          <a:xfrm>
            <a:off x="-4877" y="4244064"/>
            <a:ext cx="9153900" cy="369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4266" y="898259"/>
            <a:ext cx="3935400" cy="39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Variable Declarations &amp; Qualifiers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96873" y="898259"/>
            <a:ext cx="7896300" cy="421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4" marR="0" lvl="0" indent="-388054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Global Variables: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Defined outside functions, seen by all files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Use “extern” keyword to use a global variable defined in another file</a:t>
            </a:r>
          </a:p>
          <a:p>
            <a:pPr marL="527754" marR="0" lvl="0" indent="-388054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Const Variables: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For variables that won’t change</a:t>
            </a: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Data stored in read-only data section</a:t>
            </a:r>
          </a:p>
          <a:p>
            <a:pPr marL="527754" marR="0" lvl="0" indent="-3880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Static Variables: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For locals, keeps value between invocations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USE SPARINGLY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/>
              <a:t>Note: static has a different meaning when referring to functions</a:t>
            </a:r>
          </a:p>
          <a:p>
            <a:pPr marL="527754" marR="0" lvl="0" indent="-3880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Volatile Variables: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Compiler will not make assumptions about current value, useful for asynchronous reads/writes, i.e. interrupts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“volatile” == “subject to change at any time”</a:t>
            </a:r>
          </a:p>
          <a:p>
            <a:pPr marL="139700" marR="0" lvl="2" indent="0" algn="l" rtl="0">
              <a:spcBef>
                <a:spcPts val="0"/>
              </a:spcBef>
              <a:buSzPct val="25000"/>
              <a:buNone/>
            </a:pP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29102" y="2379766"/>
            <a:ext cx="9144000" cy="818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C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string.h: Common String/Array Methods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96873" y="1034254"/>
            <a:ext cx="57588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One the most useful libraries available to you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Used heavily in shell/proxy labs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Important usage details regarding arguments: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prefixes: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-&gt; strings,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mem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-&gt; arbitrary memory blocks. 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ensure that all strings are ‘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\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’ terminated!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is large enough to store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actually contains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bytes!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src/dest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don’t overlap!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25277" t="51731" r="50360" b="1355"/>
          <a:stretch/>
        </p:blipFill>
        <p:spPr>
          <a:xfrm>
            <a:off x="6208369" y="890136"/>
            <a:ext cx="2501700" cy="30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string.h: Common String/Array Methods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96873" y="10342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02336" marR="0" lvl="0" indent="-2880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437"/>
              <a:buFont typeface="Trebuchet MS"/>
              <a:buChar char="■"/>
            </a:pPr>
            <a:r>
              <a:rPr lang="en-US" sz="1936" b="0" i="0" u="sng" strike="noStrike" cap="none" dirty="0">
                <a:latin typeface="Arial"/>
                <a:ea typeface="Arial"/>
                <a:cs typeface="Arial"/>
                <a:sym typeface="Arial"/>
              </a:rPr>
              <a:t>Copying</a:t>
            </a:r>
            <a:r>
              <a:rPr lang="en-US" sz="1936" b="0" i="0" u="none" strike="noStrike" cap="none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void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memcpy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(void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void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n)</a:t>
            </a:r>
            <a:b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584" dirty="0">
                <a:ea typeface="Courier New"/>
              </a:rPr>
              <a:t>C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opy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n bytes of </a:t>
            </a:r>
            <a:r>
              <a:rPr lang="en-US" sz="1584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 into </a:t>
            </a:r>
            <a:r>
              <a:rPr lang="en-US" sz="1584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dest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, return </a:t>
            </a:r>
            <a:r>
              <a:rPr lang="en-US" sz="1584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dest</a:t>
            </a:r>
            <a:endParaRPr lang="en-US" sz="1584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endParaRPr lang="en-US" sz="158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804672" lvl="1" indent="-271272">
              <a:lnSpc>
                <a:spcPct val="90000"/>
              </a:lnSpc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char 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strcpy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(char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char *</a:t>
            </a:r>
            <a:r>
              <a:rPr lang="en-US" sz="1584" b="0" i="0" u="none" strike="noStrike" cap="none" dirty="0" err="1" smtClean="0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Copy </a:t>
            </a:r>
            <a:r>
              <a:rPr lang="en-US" sz="1584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 string into </a:t>
            </a:r>
            <a:r>
              <a:rPr lang="en-US" sz="1584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dest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84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including the NUL terminator</a:t>
            </a:r>
            <a:r>
              <a:rPr lang="en-US" sz="1584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, return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84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dest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584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1584" b="0" i="1" u="none" strike="noStrike" cap="none" dirty="0">
                <a:latin typeface="Arial"/>
                <a:ea typeface="Arial"/>
                <a:cs typeface="Arial"/>
                <a:sym typeface="Arial"/>
              </a:rPr>
              <a:t>sure </a:t>
            </a:r>
            <a:r>
              <a:rPr lang="en-US" sz="1584" b="0" i="1" u="none" strike="noStrike" cap="none" dirty="0" err="1">
                <a:latin typeface="Arial"/>
                <a:ea typeface="Arial"/>
                <a:cs typeface="Arial"/>
                <a:sym typeface="Arial"/>
              </a:rPr>
              <a:t>dest</a:t>
            </a:r>
            <a:r>
              <a:rPr lang="en-US" sz="1584" b="0" i="1" u="none" strike="noStrike" cap="none" dirty="0">
                <a:latin typeface="Arial"/>
                <a:ea typeface="Arial"/>
                <a:cs typeface="Arial"/>
                <a:sym typeface="Arial"/>
              </a:rPr>
              <a:t> is large enough to contain </a:t>
            </a:r>
            <a:r>
              <a:rPr lang="en-US" sz="1584" b="0" i="1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1584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04672" lvl="1" indent="-271272">
              <a:lnSpc>
                <a:spcPct val="90000"/>
              </a:lnSpc>
              <a:buClr>
                <a:srgbClr val="990000"/>
              </a:buClr>
              <a:buSzPct val="49500"/>
              <a:buFont typeface="Trebuchet MS"/>
              <a:buChar char="■"/>
            </a:pPr>
            <a:endParaRPr lang="en-US" sz="1584" dirty="0" smtClean="0">
              <a:latin typeface="Courier New"/>
              <a:cs typeface="Courier New"/>
              <a:sym typeface="Courier New"/>
            </a:endParaRPr>
          </a:p>
          <a:p>
            <a:pPr marL="804672" lvl="1" indent="-271272">
              <a:lnSpc>
                <a:spcPct val="90000"/>
              </a:lnSpc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altLang="ja-JP" sz="1584" dirty="0" smtClean="0">
                <a:latin typeface="Courier New"/>
                <a:ea typeface="Courier New"/>
                <a:cs typeface="Courier New"/>
                <a:sym typeface="Courier New"/>
              </a:rPr>
              <a:t>char </a:t>
            </a:r>
            <a:r>
              <a:rPr lang="en-US" altLang="ja-JP" sz="1584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altLang="ja-JP" sz="1584" dirty="0" err="1" smtClean="0">
                <a:latin typeface="Courier New"/>
                <a:ea typeface="Courier New"/>
                <a:cs typeface="Courier New"/>
                <a:sym typeface="Courier New"/>
              </a:rPr>
              <a:t>strncpy</a:t>
            </a:r>
            <a:r>
              <a:rPr lang="en-US" altLang="ja-JP" sz="1584" dirty="0" smtClean="0">
                <a:latin typeface="Courier New"/>
                <a:ea typeface="Courier New"/>
                <a:cs typeface="Courier New"/>
                <a:sym typeface="Courier New"/>
              </a:rPr>
              <a:t>(char </a:t>
            </a:r>
            <a:r>
              <a:rPr lang="en-US" altLang="ja-JP" sz="1584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altLang="ja-JP" sz="1584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altLang="ja-JP" sz="1584" dirty="0">
                <a:latin typeface="Courier New"/>
                <a:ea typeface="Courier New"/>
                <a:cs typeface="Courier New"/>
                <a:sym typeface="Courier New"/>
              </a:rPr>
              <a:t>, char *</a:t>
            </a:r>
            <a:r>
              <a:rPr lang="en-US" altLang="ja-JP" sz="1584" dirty="0" err="1" smtClean="0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altLang="ja-JP" sz="1584" dirty="0" smtClean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altLang="ja-JP" sz="1584" dirty="0" err="1" smtClean="0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altLang="ja-JP" sz="1584" dirty="0" smtClean="0">
                <a:latin typeface="Courier New"/>
                <a:ea typeface="Courier New"/>
                <a:cs typeface="Courier New"/>
                <a:sym typeface="Courier New"/>
              </a:rPr>
              <a:t> count)</a:t>
            </a:r>
            <a:br>
              <a:rPr lang="en-US" altLang="ja-JP" sz="1584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ja-JP" sz="1584" dirty="0" smtClean="0"/>
              <a:t>Copy </a:t>
            </a:r>
            <a:r>
              <a:rPr lang="en-US" altLang="ja-JP" sz="1584" dirty="0" err="1"/>
              <a:t>src</a:t>
            </a:r>
            <a:r>
              <a:rPr lang="en-US" altLang="ja-JP" sz="1584" dirty="0"/>
              <a:t> string into </a:t>
            </a:r>
            <a:r>
              <a:rPr lang="en-US" altLang="ja-JP" sz="1584" dirty="0" err="1"/>
              <a:t>dest</a:t>
            </a:r>
            <a:r>
              <a:rPr lang="en-US" altLang="ja-JP" sz="1584" dirty="0"/>
              <a:t>, </a:t>
            </a:r>
            <a:r>
              <a:rPr lang="en-US" altLang="ja-JP" sz="1584" b="1" dirty="0"/>
              <a:t>including the NUL terminator</a:t>
            </a:r>
            <a:r>
              <a:rPr lang="en-US" altLang="ja-JP" sz="1584" dirty="0"/>
              <a:t>, return </a:t>
            </a:r>
            <a:r>
              <a:rPr lang="en-US" altLang="ja-JP" sz="1584" dirty="0" err="1" smtClean="0"/>
              <a:t>dest</a:t>
            </a:r>
            <a:r>
              <a:rPr lang="en-US" altLang="ja-JP" sz="1584" dirty="0" smtClean="0"/>
              <a:t>.</a:t>
            </a:r>
            <a:br>
              <a:rPr lang="en-US" altLang="ja-JP" sz="1584" dirty="0" smtClean="0"/>
            </a:br>
            <a:r>
              <a:rPr lang="en-US" altLang="ja-JP" sz="1584" dirty="0" smtClean="0"/>
              <a:t>Copies at most count bytes.</a:t>
            </a:r>
            <a:br>
              <a:rPr lang="en-US" altLang="ja-JP" sz="1584" dirty="0" smtClean="0"/>
            </a:br>
            <a:r>
              <a:rPr lang="en-US" altLang="ja-JP" sz="1584" i="1" dirty="0" smtClean="0"/>
              <a:t>Make </a:t>
            </a:r>
            <a:r>
              <a:rPr lang="en-US" altLang="ja-JP" sz="1584" i="1" dirty="0"/>
              <a:t>sure </a:t>
            </a:r>
            <a:r>
              <a:rPr lang="en-US" altLang="ja-JP" sz="1584" i="1" dirty="0" err="1"/>
              <a:t>dest</a:t>
            </a:r>
            <a:r>
              <a:rPr lang="en-US" altLang="ja-JP" sz="1584" i="1" dirty="0"/>
              <a:t> is large enough to contain </a:t>
            </a:r>
            <a:r>
              <a:rPr lang="en-US" altLang="ja-JP" sz="1584" i="1" dirty="0" err="1" smtClean="0"/>
              <a:t>src</a:t>
            </a:r>
            <a:r>
              <a:rPr lang="en-US" altLang="ja-JP" sz="1584" i="1" dirty="0"/>
              <a:t>.</a:t>
            </a:r>
            <a:endParaRPr lang="en-US" altLang="ja-JP" sz="158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string.h</a:t>
            </a: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: Common String/Array </a:t>
            </a:r>
            <a:r>
              <a:rPr lang="en-US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Methods (Continued)</a:t>
            </a: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96873" y="10342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02336" marR="0" lvl="0" indent="-2880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437"/>
              <a:buFont typeface="Trebuchet MS"/>
              <a:buChar char="■"/>
            </a:pPr>
            <a:r>
              <a:rPr lang="en-US" sz="1936" b="0" i="0" u="sng" strike="noStrike" cap="none" dirty="0" smtClean="0">
                <a:latin typeface="Arial"/>
                <a:ea typeface="Arial"/>
                <a:cs typeface="Arial"/>
                <a:sym typeface="Arial"/>
              </a:rPr>
              <a:t>Concatenation</a:t>
            </a:r>
            <a:r>
              <a:rPr lang="en-US" sz="1936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char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strncat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(char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char *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n)</a:t>
            </a:r>
            <a:b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Append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copy of </a:t>
            </a:r>
            <a:r>
              <a:rPr lang="en-US" sz="1584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 to end of </a:t>
            </a:r>
            <a:r>
              <a:rPr lang="en-US" sz="1584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dest</a:t>
            </a:r>
            <a:r>
              <a:rPr lang="en-US" sz="1584" dirty="0"/>
              <a:t> reading at most n bytes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, return </a:t>
            </a:r>
            <a:r>
              <a:rPr lang="en-US" sz="1584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dest</a:t>
            </a:r>
            <a:endParaRPr lang="en-US" sz="1584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endParaRPr lang="en-US" sz="158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dirty="0">
                <a:latin typeface="Courier New"/>
                <a:ea typeface="Courier New"/>
                <a:cs typeface="Courier New"/>
                <a:sym typeface="Courier New"/>
              </a:rPr>
              <a:t>char *</a:t>
            </a:r>
            <a:r>
              <a:rPr lang="en-US" sz="1584" dirty="0" err="1">
                <a:latin typeface="Courier New"/>
                <a:ea typeface="Courier New"/>
                <a:cs typeface="Courier New"/>
                <a:sym typeface="Courier New"/>
              </a:rPr>
              <a:t>strcat</a:t>
            </a:r>
            <a:r>
              <a:rPr lang="en-US" sz="1584" dirty="0">
                <a:latin typeface="Courier New"/>
                <a:ea typeface="Courier New"/>
                <a:cs typeface="Courier New"/>
                <a:sym typeface="Courier New"/>
              </a:rPr>
              <a:t> (char *</a:t>
            </a:r>
            <a:r>
              <a:rPr lang="en-US" sz="1584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584" dirty="0">
                <a:latin typeface="Courier New"/>
                <a:ea typeface="Courier New"/>
                <a:cs typeface="Courier New"/>
                <a:sym typeface="Courier New"/>
              </a:rPr>
              <a:t>, char *</a:t>
            </a:r>
            <a:r>
              <a:rPr lang="en-US" sz="1584" dirty="0" err="1" smtClean="0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584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584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584" dirty="0" smtClean="0"/>
              <a:t>Works </a:t>
            </a:r>
            <a:r>
              <a:rPr lang="en-US" sz="1584" dirty="0"/>
              <a:t>for arbitrary length strings, but has the safety issues you’ve seen in </a:t>
            </a:r>
            <a:r>
              <a:rPr lang="en-US" sz="1584" dirty="0" err="1"/>
              <a:t>attacklab</a:t>
            </a:r>
            <a:endParaRPr lang="en-US" sz="1584" dirty="0"/>
          </a:p>
        </p:txBody>
      </p:sp>
    </p:spTree>
    <p:extLst>
      <p:ext uri="{BB962C8B-B14F-4D97-AF65-F5344CB8AC3E}">
        <p14:creationId xmlns:p14="http://schemas.microsoft.com/office/powerpoint/2010/main" val="3479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/>
              <a:t>C Basics Handout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96875" y="1021550"/>
            <a:ext cx="79521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ssh &lt;andrewid&gt;@shark.ics.cs.cmu.edu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cd ~/private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wget </a:t>
            </a:r>
            <a:r>
              <a:rPr lang="en-US" sz="1800" b="1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http://cs.cmu.edu/~213/activities/cbootcamp.tar.gz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tar xvpf cbootcamp.tar.gz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cd cbootcamp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make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563032" marR="0" lvl="0" indent="-4233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/>
              <a:t>Contains useful, self-contained C examples</a:t>
            </a:r>
          </a:p>
          <a:p>
            <a:pPr marL="563032" marR="0" lvl="0" indent="-4233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/>
              <a:t>Slides relating to these examples will have the file names in the </a:t>
            </a:r>
            <a:r>
              <a:rPr lang="en-US" b="1"/>
              <a:t>top-right corner</a:t>
            </a:r>
            <a:r>
              <a:rPr lang="en-US"/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string.h: Common String/Array Methods (Continued)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96873" y="10342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02336" marR="0" lvl="0" indent="-288036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9437"/>
              <a:buFont typeface="Trebuchet MS"/>
              <a:buChar char="■"/>
            </a:pPr>
            <a:r>
              <a:rPr lang="en-US" sz="1936" b="0" i="0" u="sng" strike="noStrike" cap="none" dirty="0"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lang="en-US" sz="1936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strncmp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(char *str1, char *str2, </a:t>
            </a:r>
            <a:r>
              <a:rPr lang="en-US" sz="1584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584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n)</a:t>
            </a:r>
            <a:br>
              <a:rPr lang="en-US" sz="1584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Compare</a:t>
            </a:r>
            <a:r>
              <a:rPr lang="en-US" sz="1584" dirty="0" smtClean="0"/>
              <a:t> </a:t>
            </a:r>
            <a:r>
              <a:rPr lang="en-US" sz="1584" dirty="0"/>
              <a:t>at most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 n bytes of str1, str2 by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character</a:t>
            </a:r>
            <a:b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(based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on ASCII value of each character, then string length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),</a:t>
            </a:r>
            <a:b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comparison result</a:t>
            </a:r>
            <a:b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84" dirty="0" smtClean="0"/>
              <a:t>-1	if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str1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str2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84" dirty="0" smtClean="0"/>
              <a:t>0	if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str1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==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str2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1	if str1 </a:t>
            </a:r>
            <a:r>
              <a:rPr lang="en-US" sz="1584" b="0" i="0" u="none" strike="noStrike" cap="none" dirty="0"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584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str2</a:t>
            </a: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endParaRPr lang="en-US" sz="158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804672" marR="0" lvl="1" indent="-271272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584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584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84" dirty="0" err="1">
                <a:latin typeface="Courier New"/>
                <a:ea typeface="Courier New"/>
                <a:cs typeface="Courier New"/>
                <a:sym typeface="Courier New"/>
              </a:rPr>
              <a:t>strcmp</a:t>
            </a:r>
            <a:r>
              <a:rPr lang="en-US" sz="1584" dirty="0">
                <a:latin typeface="Courier New"/>
                <a:ea typeface="Courier New"/>
                <a:cs typeface="Courier New"/>
                <a:sym typeface="Courier New"/>
              </a:rPr>
              <a:t>(char *str1, char *</a:t>
            </a:r>
            <a:r>
              <a:rPr lang="en-US" sz="1584" dirty="0" smtClean="0">
                <a:latin typeface="Courier New"/>
                <a:ea typeface="Courier New"/>
                <a:cs typeface="Courier New"/>
                <a:sym typeface="Courier New"/>
              </a:rPr>
              <a:t>str2)</a:t>
            </a:r>
            <a:r>
              <a:rPr lang="en-US" sz="1584" dirty="0">
                <a:ea typeface="Courier New"/>
              </a:rPr>
              <a:t/>
            </a:r>
            <a:br>
              <a:rPr lang="en-US" sz="1584" dirty="0">
                <a:ea typeface="Courier New"/>
              </a:rPr>
            </a:br>
            <a:r>
              <a:rPr lang="en-US" sz="1584" dirty="0" smtClean="0"/>
              <a:t>Compare </a:t>
            </a:r>
            <a:r>
              <a:rPr lang="en-US" sz="1584" dirty="0"/>
              <a:t>str1 to </a:t>
            </a:r>
            <a:r>
              <a:rPr lang="en-US" sz="1584" dirty="0" smtClean="0"/>
              <a:t>str2.</a:t>
            </a:r>
            <a:br>
              <a:rPr lang="en-US" sz="1584" dirty="0" smtClean="0"/>
            </a:br>
            <a:r>
              <a:rPr lang="en-US" sz="1584" i="1" dirty="0" smtClean="0"/>
              <a:t>Make </a:t>
            </a:r>
            <a:r>
              <a:rPr lang="en-US" sz="1584" i="1" dirty="0"/>
              <a:t>sure each string is long enough to be safely compared.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376" b="0" i="0" u="none" strike="noStrike" cap="none">
                <a:latin typeface="Arial"/>
                <a:ea typeface="Arial"/>
                <a:cs typeface="Arial"/>
                <a:sym typeface="Arial"/>
              </a:rPr>
              <a:t>string.h: Common String/Array Methods (Continued)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2626" marR="0" lvl="0" indent="-325626" algn="l" rtl="0">
              <a:spcBef>
                <a:spcPts val="0"/>
              </a:spcBef>
              <a:buClr>
                <a:srgbClr val="990000"/>
              </a:buClr>
              <a:buSzPct val="57748"/>
              <a:buFont typeface="Trebuchet MS"/>
              <a:buChar char="■"/>
            </a:pPr>
            <a:r>
              <a:rPr lang="en-US" sz="2178" b="0" i="0" u="sng" strike="noStrike" cap="none" dirty="0">
                <a:latin typeface="Arial"/>
                <a:ea typeface="Arial"/>
                <a:cs typeface="Arial"/>
                <a:sym typeface="Arial"/>
              </a:rPr>
              <a:t>Searching</a:t>
            </a:r>
            <a:r>
              <a:rPr lang="en-US" sz="2178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05254" marR="0" lvl="1" indent="-308354" algn="l" rtl="0"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char *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strstr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(char *str1, char *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str2)</a:t>
            </a:r>
            <a:b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pointer to </a:t>
            </a:r>
            <a:r>
              <a:rPr lang="en-US" sz="1782" b="0" i="1" u="none" strike="noStrike" cap="none" dirty="0"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occurrence of str2 in str1, else NULL</a:t>
            </a:r>
          </a:p>
          <a:p>
            <a:pPr marL="905254" marR="0" lvl="1" indent="-308354" algn="l" rtl="0"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char *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strtok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(char *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char *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delimiters)</a:t>
            </a:r>
            <a:b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82" dirty="0" smtClean="0">
                <a:ea typeface="Courier New"/>
              </a:rPr>
              <a:t>T</a:t>
            </a: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okenize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 according to delimiter characters provided in 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delimiters</a:t>
            </a:r>
            <a:r>
              <a:rPr lang="en-US" sz="1782" dirty="0" smtClean="0"/>
              <a:t>.</a:t>
            </a:r>
            <a:r>
              <a:rPr lang="en-US" sz="1782" dirty="0"/>
              <a:t/>
            </a:r>
            <a:br>
              <a:rPr lang="en-US" sz="1782" dirty="0"/>
            </a:b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782" dirty="0"/>
              <a:t>one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token </a:t>
            </a:r>
            <a:r>
              <a:rPr lang="en-US" sz="1782" dirty="0"/>
              <a:t>for each </a:t>
            </a:r>
            <a:r>
              <a:rPr lang="en-US" sz="1782" dirty="0" err="1">
                <a:latin typeface="Courier New"/>
                <a:ea typeface="Courier New"/>
                <a:cs typeface="Courier New"/>
                <a:sym typeface="Courier New"/>
              </a:rPr>
              <a:t>strtok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call, using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endParaRPr lang="en-US" sz="1782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376" b="0" i="0" u="none" strike="noStrike" cap="none">
                <a:latin typeface="Arial"/>
                <a:ea typeface="Arial"/>
                <a:cs typeface="Arial"/>
                <a:sym typeface="Arial"/>
              </a:rPr>
              <a:t>string.h: Common String/Array Methods (Continued)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2626" marR="0" lvl="0" indent="-325626" algn="l" rtl="0">
              <a:spcBef>
                <a:spcPts val="0"/>
              </a:spcBef>
              <a:buClr>
                <a:srgbClr val="990000"/>
              </a:buClr>
              <a:buSzPct val="57748"/>
              <a:buFont typeface="Trebuchet MS"/>
              <a:buChar char="■"/>
            </a:pPr>
            <a:r>
              <a:rPr lang="en-US" sz="2178" b="0" i="0" u="sng" strike="noStrike" cap="none" dirty="0" smtClean="0"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-US" sz="2178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05254" marR="0" lvl="1" indent="-308354" algn="l" rtl="0"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strlen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char *</a:t>
            </a:r>
            <a:r>
              <a:rPr lang="en-US" sz="1782" b="0" i="0" u="none" strike="noStrike" cap="none" dirty="0" err="1" smtClean="0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782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782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length of the string (up to, but not including the ‘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\0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’ character)</a:t>
            </a:r>
          </a:p>
          <a:p>
            <a:pPr marL="905254" marR="0" lvl="1" indent="-308354" algn="l" rtl="0"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endParaRPr lang="en-US" sz="1782" b="0" i="0" u="none" strike="noStrike" cap="none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marL="905254" marR="0" lvl="1" indent="-308354" algn="l" rtl="0">
              <a:spcBef>
                <a:spcPts val="0"/>
              </a:spcBef>
              <a:buClr>
                <a:srgbClr val="990000"/>
              </a:buClr>
              <a:buSzPct val="49500"/>
              <a:buFont typeface="Trebuchet MS"/>
              <a:buChar char="■"/>
            </a:pP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memset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(void *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782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n)</a:t>
            </a:r>
            <a:r>
              <a:rPr lang="en-US" sz="1782" dirty="0">
                <a:ea typeface="Courier New"/>
              </a:rPr>
              <a:t/>
            </a:r>
            <a:br>
              <a:rPr lang="en-US" sz="1782" dirty="0">
                <a:ea typeface="Courier New"/>
              </a:rPr>
            </a:b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Set 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first n bytes of memory block addressed by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782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782" dirty="0" smtClean="0">
                <a:ea typeface="Courier New"/>
              </a:rPr>
              <a:t>.</a:t>
            </a:r>
            <a:br>
              <a:rPr lang="en-US" sz="1782" dirty="0" smtClean="0">
                <a:ea typeface="Courier New"/>
              </a:rPr>
            </a:br>
            <a:r>
              <a:rPr lang="en-US" sz="1782" dirty="0" smtClean="0">
                <a:ea typeface="Courier New"/>
              </a:rPr>
              <a:t>Use f</a:t>
            </a:r>
            <a:r>
              <a:rPr lang="en-US" sz="1782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782" b="0" i="1" u="none" strike="noStrike" cap="none" dirty="0">
                <a:latin typeface="Arial"/>
                <a:ea typeface="Arial"/>
                <a:cs typeface="Arial"/>
                <a:sym typeface="Arial"/>
              </a:rPr>
              <a:t>setting bytes only</a:t>
            </a:r>
            <a:r>
              <a:rPr lang="en-US" sz="1782" i="1" dirty="0"/>
              <a:t>.</a:t>
            </a:r>
            <a:r>
              <a:rPr lang="en-US" sz="1782" dirty="0"/>
              <a:t> D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on’t use it to set  or initialize </a:t>
            </a:r>
            <a:r>
              <a:rPr lang="en-US" sz="1782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782" b="0" i="0" u="none" strike="noStrike" cap="none" dirty="0">
                <a:latin typeface="Arial"/>
                <a:ea typeface="Arial"/>
                <a:cs typeface="Arial"/>
                <a:sym typeface="Arial"/>
              </a:rPr>
              <a:t> arrays, for example.</a:t>
            </a:r>
          </a:p>
        </p:txBody>
      </p:sp>
    </p:spTree>
    <p:extLst>
      <p:ext uri="{BB962C8B-B14F-4D97-AF65-F5344CB8AC3E}">
        <p14:creationId xmlns:p14="http://schemas.microsoft.com/office/powerpoint/2010/main" val="6919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stdlib.h: General Purpose Functions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Dynamic memory allocation: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, free</a:t>
            </a:r>
          </a:p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String conversion: 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atoi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(char *</a:t>
            </a: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: parse string into integral value (return 0 if not parsed)</a:t>
            </a:r>
          </a:p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System Calls: 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void exit(</a:t>
            </a: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status)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: terminate calling process, return 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 to parent process 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void abort()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: aborts process abnormally</a:t>
            </a:r>
          </a:p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Searching/Sorting: 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provide array, array size, element size, comparator (function pointer)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bsearch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returns pointer to matching element in the array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qsort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sorts the array destructively</a:t>
            </a:r>
          </a:p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Integer arithmetic: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abs(</a:t>
            </a: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: returns absolute value of </a:t>
            </a:r>
            <a:r>
              <a:rPr lang="en-US" sz="1403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marL="411648" marR="0" lvl="0" indent="-310048" algn="l" rtl="0">
              <a:spcBef>
                <a:spcPts val="0"/>
              </a:spcBef>
              <a:buClr>
                <a:srgbClr val="990000"/>
              </a:buClr>
              <a:buSzPct val="58881"/>
              <a:buFont typeface="Trebuchet MS"/>
              <a:buChar char="■"/>
            </a:pPr>
            <a:r>
              <a:rPr lang="en-US" sz="1716" b="0" i="0" u="sng" strike="noStrike" cap="none" dirty="0">
                <a:latin typeface="Arial"/>
                <a:ea typeface="Arial"/>
                <a:cs typeface="Arial"/>
                <a:sym typeface="Arial"/>
              </a:rPr>
              <a:t>Types</a:t>
            </a:r>
            <a:r>
              <a:rPr lang="en-US" sz="1403" b="0" i="0" u="sng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713230" marR="0" lvl="1" indent="-243330" algn="l" rtl="0">
              <a:spcBef>
                <a:spcPts val="0"/>
              </a:spcBef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: unsigned integral type (store size of </a:t>
            </a:r>
            <a:r>
              <a:rPr lang="en-US" sz="1403" b="0" i="1" u="none" strike="noStrike" cap="none" dirty="0"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en-US" sz="1403" b="0" i="0" u="none" strike="noStrike" cap="none" dirty="0">
                <a:latin typeface="Arial"/>
                <a:ea typeface="Arial"/>
                <a:cs typeface="Arial"/>
                <a:sym typeface="Arial"/>
              </a:rPr>
              <a:t>object</a:t>
            </a:r>
            <a:r>
              <a:rPr lang="en-US" sz="1403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170430" lvl="2" indent="-243330">
              <a:buClr>
                <a:srgbClr val="990000"/>
              </a:buClr>
              <a:buSzPct val="50107"/>
              <a:buFont typeface="Trebuchet MS"/>
              <a:buChar char="■"/>
            </a:pPr>
            <a:r>
              <a:rPr lang="en-US" sz="1403" dirty="0" smtClean="0"/>
              <a:t>In a format string, print with </a:t>
            </a:r>
            <a:r>
              <a:rPr lang="en-US" sz="1403" b="0" i="0" u="none" strike="noStrike" cap="none" dirty="0" smtClean="0"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%</a:t>
            </a:r>
            <a:r>
              <a:rPr lang="en-US" sz="1403" b="0" i="0" u="none" strike="noStrike" cap="none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zu</a:t>
            </a:r>
            <a:endParaRPr lang="en-US" sz="1403" b="0" i="0" u="none" strike="noStrike" cap="none" dirty="0"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stdio.h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39111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4" marR="0" lvl="0" indent="-388054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Another really useful library.</a:t>
            </a:r>
          </a:p>
          <a:p>
            <a:pPr marL="527754" marR="0" lvl="0" indent="-388054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Used heavily in cache/shell/proxy labs</a:t>
            </a:r>
          </a:p>
          <a:p>
            <a:pPr marL="527754" marR="0" lvl="0" indent="-388054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Used for: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argument parsing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file handling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input/output </a:t>
            </a:r>
          </a:p>
          <a:p>
            <a:pPr marL="527754" marR="0" lvl="0" indent="-420865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1800"/>
              <a:t>, a fan favorite, comes from this library!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203" y="1053417"/>
            <a:ext cx="4307100" cy="2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stdio.h: Common I/O Methods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FILE *fopen (char *filename, char *mode)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: open the file with specified filename in specified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(read, write, append, etc), associate it with stream identified by returned file pointer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fscanf (FILE *stream, char *format, ...)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: read data from the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, store it according to the parameter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at the memory locations pointed at by additional arguments.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fclose (FILE *stream):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close the file associated with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stream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fprintf (FILE *stream, char *format, ... ):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write the C string pointed at by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, using any additional arguments to fill in format specifiers.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Getopt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3835800" cy="364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82219" marR="0" lvl="0" indent="-267919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675"/>
              <a:buFont typeface="Trebuchet MS"/>
              <a:buChar char="■"/>
            </a:pPr>
            <a:r>
              <a:rPr lang="en-US" sz="1710" b="0" i="0" u="none" strike="noStrike" cap="none">
                <a:latin typeface="Arial"/>
                <a:ea typeface="Arial"/>
                <a:cs typeface="Arial"/>
                <a:sym typeface="Arial"/>
              </a:rPr>
              <a:t>Need to include</a:t>
            </a:r>
            <a:r>
              <a:rPr lang="en-US" sz="171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unistd.h</a:t>
            </a:r>
            <a:r>
              <a:rPr lang="en-US" sz="1710" b="0" i="0" u="none" strike="noStrike" cap="none">
                <a:latin typeface="Arial"/>
                <a:ea typeface="Arial"/>
                <a:cs typeface="Arial"/>
                <a:sym typeface="Arial"/>
              </a:rPr>
              <a:t> to use</a:t>
            </a:r>
          </a:p>
          <a:p>
            <a:pPr marL="396965" marR="0" lvl="0" indent="-28266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461"/>
              <a:buFont typeface="Trebuchet MS"/>
              <a:buChar char="■"/>
            </a:pPr>
            <a:r>
              <a:rPr lang="en-US" sz="1804" b="0" i="0" u="none" strike="noStrike" cap="none">
                <a:latin typeface="Arial"/>
                <a:ea typeface="Arial"/>
                <a:cs typeface="Arial"/>
                <a:sym typeface="Arial"/>
              </a:rPr>
              <a:t>Used to parse command-line arguments.</a:t>
            </a:r>
          </a:p>
          <a:p>
            <a:pPr marL="396965" marR="0" lvl="0" indent="-28266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461"/>
              <a:buFont typeface="Trebuchet MS"/>
              <a:buChar char="■"/>
            </a:pPr>
            <a:r>
              <a:rPr lang="en-US" sz="1804" b="0" i="0" u="none" strike="noStrike" cap="none">
                <a:latin typeface="Arial"/>
                <a:ea typeface="Arial"/>
                <a:cs typeface="Arial"/>
                <a:sym typeface="Arial"/>
              </a:rPr>
              <a:t>Typically called in a loop to retrieve arguments</a:t>
            </a:r>
          </a:p>
          <a:p>
            <a:pPr marL="396965" marR="0" lvl="0" indent="-28266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461"/>
              <a:buFont typeface="Trebuchet MS"/>
              <a:buChar char="■"/>
            </a:pPr>
            <a:r>
              <a:rPr lang="en-US" sz="1804" b="0" i="0" u="none" strike="noStrike" cap="none">
                <a:latin typeface="Arial"/>
                <a:ea typeface="Arial"/>
                <a:cs typeface="Arial"/>
                <a:sym typeface="Arial"/>
              </a:rPr>
              <a:t>Switch statement used to handle options</a:t>
            </a:r>
          </a:p>
          <a:p>
            <a:pPr marL="721969" marR="0" lvl="1" indent="-213969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892"/>
              <a:buFont typeface="Trebuchet MS"/>
              <a:buChar char="■"/>
            </a:pPr>
            <a:r>
              <a:rPr lang="en-US" sz="1425" b="0" i="0" u="none" strike="noStrike" cap="none">
                <a:latin typeface="Arial"/>
                <a:ea typeface="Arial"/>
                <a:cs typeface="Arial"/>
                <a:sym typeface="Arial"/>
              </a:rPr>
              <a:t>colon indicates required argument</a:t>
            </a:r>
          </a:p>
          <a:p>
            <a:pPr marL="721969" marR="0" lvl="1" indent="-213969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0892"/>
              <a:buFont typeface="Trebuchet MS"/>
              <a:buChar char="■"/>
            </a:pPr>
            <a:r>
              <a:rPr lang="en-US" sz="1425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optarg</a:t>
            </a:r>
            <a:r>
              <a:rPr lang="en-US" sz="1425" b="0" i="0" u="none" strike="noStrike" cap="none">
                <a:latin typeface="Arial"/>
                <a:ea typeface="Arial"/>
                <a:cs typeface="Arial"/>
                <a:sym typeface="Arial"/>
              </a:rPr>
              <a:t> is set to value of option argument</a:t>
            </a:r>
          </a:p>
          <a:p>
            <a:pPr marL="396965" marR="0" lvl="0" indent="-28266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461"/>
              <a:buFont typeface="Trebuchet MS"/>
              <a:buChar char="■"/>
            </a:pPr>
            <a:r>
              <a:rPr lang="en-US" sz="1804" b="0" i="0" u="none" strike="noStrike" cap="none">
                <a:latin typeface="Arial"/>
                <a:ea typeface="Arial"/>
                <a:cs typeface="Arial"/>
                <a:sym typeface="Arial"/>
              </a:rPr>
              <a:t>Returns -1 when no more arguments present</a:t>
            </a:r>
          </a:p>
          <a:p>
            <a:pPr marL="396965" marR="0" lvl="0" indent="-282665" algn="l" rtl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58461"/>
              <a:buFont typeface="Trebuchet MS"/>
              <a:buChar char="■"/>
            </a:pPr>
            <a:r>
              <a:rPr lang="en-US" sz="1804"/>
              <a:t>See recitation 6 slides for more examples</a:t>
            </a:r>
          </a:p>
        </p:txBody>
      </p:sp>
      <p:sp>
        <p:nvSpPr>
          <p:cNvPr id="282" name="Shape 282"/>
          <p:cNvSpPr/>
          <p:nvPr/>
        </p:nvSpPr>
        <p:spPr>
          <a:xfrm>
            <a:off x="4164500" y="1086125"/>
            <a:ext cx="5991000" cy="32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main(int argc, char **argv)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opt, x;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/* looping over arguments */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while((opt=getopt(argc,argv,“x:"))&gt;0){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switch(opt)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case 'x':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  x = atoi(optarg);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default: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  printf(“wrong argument\n");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Note about Library Functions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These functions can return error codes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could fail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int x;</a:t>
            </a:r>
          </a:p>
          <a:p>
            <a:pPr marL="457200" marR="0" lvl="0" indent="457200" algn="l" rtl="0">
              <a:spcBef>
                <a:spcPts val="0"/>
              </a:spcBef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if ((x = malloc(sizeof(int))) == NULL)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printf(“Malloc failed!!!\n”);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 file couldn’t be opened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 string may be incorrectly parsed</a:t>
            </a: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1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Remember to check for the error cases and handle the errors accordingly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may have to terminate the program (eg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fails)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may be able to recover (user entered bad input)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 Basics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minimum 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you must know to do well in this class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You have seen these concepts before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Make sure you remember them.  </a:t>
            </a:r>
          </a:p>
          <a:p>
            <a:pPr marR="0" lvl="0" algn="l" rtl="0">
              <a:spcBef>
                <a:spcPts val="0"/>
              </a:spcBef>
              <a:buNone/>
            </a:pPr>
            <a:endParaRPr sz="2200"/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Summary: 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Pointers/Arrays/Structs/Casting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Memory Management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Function pointers/Generic Types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Strings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GrabBag (Macros, typedefs, header guards/files, etc)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Pointers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96875" y="983447"/>
            <a:ext cx="7896300" cy="390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17199" marR="0" lvl="0" indent="-456389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Stores address of a value in memory</a:t>
            </a:r>
          </a:p>
          <a:p>
            <a:pPr marL="896110" marR="0" lvl="1" indent="-389253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e.g.  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int*, char*, int**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, etc</a:t>
            </a:r>
          </a:p>
          <a:p>
            <a:pPr marL="896110" marR="0" lvl="1" indent="-389253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Access the value by dereferencing (</a:t>
            </a:r>
            <a:r>
              <a:rPr lang="en-US" sz="2300"/>
              <a:t>e.g.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*a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300"/>
              <a:t>.</a:t>
            </a:r>
          </a:p>
          <a:p>
            <a:pPr marR="0" lvl="2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</a:pPr>
            <a:r>
              <a:rPr lang="en-US" sz="2300"/>
              <a:t>C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an be used to read or write a value to given address</a:t>
            </a:r>
          </a:p>
          <a:p>
            <a:pPr marL="896110" marR="0" lvl="1" indent="-389253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/>
              <a:t>De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referencing 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NUL</a:t>
            </a:r>
            <a:r>
              <a:rPr lang="en-US" sz="2300"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-US" sz="2300" b="0" i="0" u="none" strike="noStrike" cap="none"/>
              <a:t> 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causes </a:t>
            </a:r>
            <a:r>
              <a:rPr lang="en-US" sz="2300"/>
              <a:t>undefined behavior (usually a segfault)</a:t>
            </a:r>
          </a:p>
          <a:p>
            <a:pPr marL="517199" marR="0" lvl="0" indent="-456389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Pointer to type </a:t>
            </a:r>
            <a:r>
              <a:rPr lang="en-US" sz="23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 references a block of 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sizeof(</a:t>
            </a:r>
            <a:r>
              <a:rPr lang="en-US" sz="23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 bytes</a:t>
            </a:r>
          </a:p>
          <a:p>
            <a:pPr marL="517199" marR="0" lvl="0" indent="-456389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Get the address of a value in memory with the ‘</a:t>
            </a:r>
            <a:r>
              <a:rPr lang="en-US" sz="23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’ operator</a:t>
            </a:r>
          </a:p>
          <a:p>
            <a:pPr marL="517200" marR="0" lvl="0" indent="-456390" algn="l" rtl="0">
              <a:spcBef>
                <a:spcPts val="0"/>
              </a:spcBef>
              <a:buClr>
                <a:srgbClr val="990000"/>
              </a:buClr>
              <a:buSzPct val="100000"/>
              <a:buFont typeface="Trebuchet MS"/>
              <a:buChar char="■"/>
            </a:pPr>
            <a:r>
              <a:rPr lang="en-US" sz="2300"/>
              <a:t>P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ointers can be </a:t>
            </a:r>
            <a:r>
              <a:rPr lang="en-US" sz="2300" b="0" i="1" u="none" strike="noStrike" cap="none">
                <a:latin typeface="Arial"/>
                <a:ea typeface="Arial"/>
                <a:cs typeface="Arial"/>
                <a:sym typeface="Arial"/>
              </a:rPr>
              <a:t>aliased</a:t>
            </a:r>
            <a:r>
              <a:rPr lang="en-US" sz="2300"/>
              <a:t>, or pointed </a:t>
            </a:r>
            <a:r>
              <a:rPr lang="en-US" sz="2300" b="0" i="0" u="none" strike="noStrike" cap="none">
                <a:latin typeface="Arial"/>
                <a:ea typeface="Arial"/>
                <a:cs typeface="Arial"/>
                <a:sym typeface="Arial"/>
              </a:rPr>
              <a:t>to same address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Call by Value vs Call by Reference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3" y="983454"/>
            <a:ext cx="7896301" cy="26230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85535" marR="0" lvl="0" indent="-358535" algn="l" rtl="0">
              <a:spcBef>
                <a:spcPts val="0"/>
              </a:spcBef>
              <a:buClr>
                <a:srgbClr val="990000"/>
              </a:buClr>
              <a:buSzPct val="59031"/>
              <a:buFont typeface="Trebuchet MS"/>
              <a:buChar char="■"/>
            </a:pPr>
            <a:r>
              <a:rPr lang="en-US" sz="2024" b="0" i="0" u="sng" strike="noStrike" cap="none">
                <a:latin typeface="Arial"/>
                <a:ea typeface="Arial"/>
                <a:cs typeface="Arial"/>
                <a:sym typeface="Arial"/>
              </a:rPr>
              <a:t>Call-by-value</a:t>
            </a: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: Changes made to arguments passed to a function </a:t>
            </a:r>
            <a:r>
              <a:rPr lang="en-US" sz="2024" b="0" i="1" u="none" strike="noStrike" cap="none">
                <a:latin typeface="Arial"/>
                <a:ea typeface="Arial"/>
                <a:cs typeface="Arial"/>
                <a:sym typeface="Arial"/>
              </a:rPr>
              <a:t>aren’t </a:t>
            </a: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reflected in the calling function</a:t>
            </a:r>
          </a:p>
          <a:p>
            <a:pPr marL="485535" marR="0" lvl="0" indent="-358535" algn="l" rtl="0">
              <a:spcBef>
                <a:spcPts val="0"/>
              </a:spcBef>
              <a:buClr>
                <a:srgbClr val="990000"/>
              </a:buClr>
              <a:buSzPct val="59031"/>
              <a:buFont typeface="Trebuchet MS"/>
              <a:buChar char="■"/>
            </a:pPr>
            <a:r>
              <a:rPr lang="en-US" sz="2024" b="0" i="0" u="sng" strike="noStrike" cap="none">
                <a:latin typeface="Arial"/>
                <a:ea typeface="Arial"/>
                <a:cs typeface="Arial"/>
                <a:sym typeface="Arial"/>
              </a:rPr>
              <a:t>Call-by-reference</a:t>
            </a: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: Changes made to arguments passed to a function </a:t>
            </a:r>
            <a:r>
              <a:rPr lang="en-US" sz="2024" b="0" i="1" u="none" strike="noStrike" cap="none"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 reflected in the calling function</a:t>
            </a:r>
          </a:p>
          <a:p>
            <a:pPr marL="485535" marR="0" lvl="0" indent="-358535" algn="l" rtl="0">
              <a:spcBef>
                <a:spcPts val="0"/>
              </a:spcBef>
              <a:buClr>
                <a:srgbClr val="990000"/>
              </a:buClr>
              <a:buSzPct val="59031"/>
              <a:buFont typeface="Trebuchet MS"/>
              <a:buChar char="■"/>
            </a:pP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C is a </a:t>
            </a:r>
            <a:r>
              <a:rPr lang="en-US" sz="2024" b="1" i="1" u="sng" strike="noStrike" cap="none">
                <a:latin typeface="Arial"/>
                <a:ea typeface="Arial"/>
                <a:cs typeface="Arial"/>
                <a:sym typeface="Arial"/>
              </a:rPr>
              <a:t>call-by-value</a:t>
            </a:r>
            <a:r>
              <a:rPr lang="en-US" sz="2024" b="0" i="1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language</a:t>
            </a:r>
          </a:p>
          <a:p>
            <a:pPr marL="485535" marR="0" lvl="0" indent="-358535" algn="l" rtl="0">
              <a:spcBef>
                <a:spcPts val="0"/>
              </a:spcBef>
              <a:buClr>
                <a:srgbClr val="990000"/>
              </a:buClr>
              <a:buSzPct val="59031"/>
              <a:buFont typeface="Trebuchet MS"/>
              <a:buChar char="■"/>
            </a:pPr>
            <a:r>
              <a:rPr lang="en-US" sz="2024" b="0" i="0" u="none" strike="noStrike" cap="none">
                <a:latin typeface="Arial"/>
                <a:ea typeface="Arial"/>
                <a:cs typeface="Arial"/>
                <a:sym typeface="Arial"/>
              </a:rPr>
              <a:t>To cause changes to values outside the function, use pointers </a:t>
            </a:r>
          </a:p>
          <a:p>
            <a:pPr marL="841247" marR="0" lvl="1" indent="-282447" algn="l" rtl="0">
              <a:spcBef>
                <a:spcPts val="0"/>
              </a:spcBef>
              <a:buClr>
                <a:srgbClr val="990000"/>
              </a:buClr>
              <a:buSzPct val="48705"/>
              <a:buFont typeface="Trebuchet MS"/>
              <a:buChar char="■"/>
            </a:pPr>
            <a:r>
              <a:rPr lang="en-US" sz="1656" b="0" i="0" u="none" strike="noStrike" cap="none"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1656" i="1" strike="noStrike" cap="none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656" b="0" i="1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6" b="0" i="0" u="none" strike="noStrike" cap="none">
                <a:latin typeface="Arial"/>
                <a:ea typeface="Arial"/>
                <a:cs typeface="Arial"/>
                <a:sym typeface="Arial"/>
              </a:rPr>
              <a:t>assign the pointer to a different value (that won’t be reflected!)</a:t>
            </a:r>
          </a:p>
          <a:p>
            <a:pPr marL="841247" marR="0" lvl="1" indent="-282447" algn="l" rtl="0">
              <a:spcBef>
                <a:spcPts val="0"/>
              </a:spcBef>
              <a:buClr>
                <a:srgbClr val="990000"/>
              </a:buClr>
              <a:buSzPct val="48705"/>
              <a:buFont typeface="Trebuchet MS"/>
              <a:buChar char="■"/>
            </a:pPr>
            <a:r>
              <a:rPr lang="en-US" sz="1656" b="0" i="0" u="none" strike="noStrike" cap="none">
                <a:latin typeface="Arial"/>
                <a:ea typeface="Arial"/>
                <a:cs typeface="Arial"/>
                <a:sym typeface="Arial"/>
              </a:rPr>
              <a:t>Instead, </a:t>
            </a:r>
            <a:r>
              <a:rPr lang="en-US" sz="1656" i="1" strike="noStrike" cap="none">
                <a:latin typeface="Arial"/>
                <a:ea typeface="Arial"/>
                <a:cs typeface="Arial"/>
                <a:sym typeface="Arial"/>
              </a:rPr>
              <a:t>dereference the pointer</a:t>
            </a:r>
            <a:r>
              <a:rPr lang="en-US" sz="1656" b="0" i="0" u="none" strike="noStrike" cap="none">
                <a:latin typeface="Arial"/>
                <a:ea typeface="Arial"/>
                <a:cs typeface="Arial"/>
                <a:sym typeface="Arial"/>
              </a:rPr>
              <a:t> and assign a value to that address</a:t>
            </a:r>
          </a:p>
        </p:txBody>
      </p:sp>
      <p:sp>
        <p:nvSpPr>
          <p:cNvPr id="88" name="Shape 88"/>
          <p:cNvSpPr/>
          <p:nvPr/>
        </p:nvSpPr>
        <p:spPr>
          <a:xfrm>
            <a:off x="529154" y="3691660"/>
            <a:ext cx="4150228" cy="1170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void swap(int* a, int* b)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int temp = *a;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*a = *b;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*b = temp;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89" name="Shape 89"/>
          <p:cNvSpPr/>
          <p:nvPr/>
        </p:nvSpPr>
        <p:spPr>
          <a:xfrm>
            <a:off x="4673758" y="3691660"/>
            <a:ext cx="4150227" cy="1170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x = 42;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 y = 54;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swap(&amp;x, &amp;y);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printf(“%d\n”, x); // 54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printf(“%d\n”, y); // 42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90369" y="326775"/>
            <a:ext cx="27336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./passing_args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Pointer Arithmetic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37290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Can add/subtract from an address to get a new address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Only perform when absolutely necessary (i.e., </a:t>
            </a:r>
            <a:r>
              <a:rPr lang="en-US" sz="18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mallocl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ab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Result depends on the pointer type</a:t>
            </a:r>
          </a:p>
          <a:p>
            <a:pPr marL="0" marR="0" lvl="1" indent="-76200" algn="l" rtl="0">
              <a:spcBef>
                <a:spcPts val="0"/>
              </a:spcBef>
              <a:buClr>
                <a:srgbClr val="990000"/>
              </a:buClr>
              <a:buSzPct val="109090"/>
              <a:buFont typeface="Trebuchet MS"/>
              <a:buNone/>
            </a:pP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, where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is a pointer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= 0x100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 is an 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int*  A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600"/>
              <a:t> 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/>
              <a:t>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A+i = 0x100 + sizeof(int)  * i = 0x100 + 4 * i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: 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A+i = 0x100 + sizeof(char) * i = 0x100 + 1 * i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int** A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:  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A+i = 0x100 + sizeof(int*) * i = 0x100 + 8 * i</a:t>
            </a:r>
          </a:p>
          <a:p>
            <a:pPr marR="0" lvl="0" algn="l" rtl="0">
              <a:spcBef>
                <a:spcPts val="0"/>
              </a:spcBef>
              <a:buNone/>
            </a:pPr>
            <a:endParaRPr sz="1100"/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Rule of thumb: </a:t>
            </a:r>
            <a:r>
              <a:rPr lang="en-US" sz="2200" b="1" i="1" u="sng" strike="noStrike" cap="none">
                <a:latin typeface="Arial"/>
                <a:ea typeface="Arial"/>
                <a:cs typeface="Arial"/>
                <a:sym typeface="Arial"/>
              </a:rPr>
              <a:t>expl</a:t>
            </a:r>
            <a:r>
              <a:rPr lang="en-US" sz="2200" b="1" i="1" u="sng"/>
              <a:t>icitly</a:t>
            </a:r>
            <a:r>
              <a:rPr lang="en-US" sz="2200" i="1"/>
              <a:t> 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cast pointer</a:t>
            </a:r>
            <a:r>
              <a:rPr lang="en-US" sz="2200"/>
              <a:t> 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to avoid confusion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Prefer (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(char*)(A) + i)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/>
              <a:t>to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 + i)</a:t>
            </a:r>
            <a:r>
              <a:rPr lang="en-US" sz="1600" b="0" i="0" u="none" strike="noStrike" cap="none">
                <a:latin typeface="Arial"/>
                <a:ea typeface="Arial"/>
                <a:cs typeface="Arial"/>
                <a:sym typeface="Arial"/>
              </a:rPr>
              <a:t>, even if </a:t>
            </a:r>
            <a:r>
              <a:rPr lang="en-US" sz="16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1600"/>
              <a:t> has type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char*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38969" y="326750"/>
            <a:ext cx="288990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./pointer_arith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Structs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2371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Collection of values placed under one name in a single block of memory</a:t>
            </a:r>
          </a:p>
          <a:p>
            <a:pPr marL="914400" marR="0" lvl="1" indent="-304800" algn="l" rtl="0">
              <a:spcBef>
                <a:spcPts val="0"/>
              </a:spcBef>
              <a:buClr>
                <a:srgbClr val="990000"/>
              </a:buClr>
              <a:buSzPct val="50000"/>
              <a:buFont typeface="Trebuchet MS"/>
              <a:buChar char="■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Can put structs, arrays in other structs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Given a struct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instance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, access the fields using the ‘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’ operator</a:t>
            </a:r>
          </a:p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Given a struct </a:t>
            </a:r>
            <a:r>
              <a:rPr lang="en-US" sz="2200" b="0" i="1" u="none" strike="noStrike" cap="none">
                <a:latin typeface="Arial"/>
                <a:ea typeface="Arial"/>
                <a:cs typeface="Arial"/>
                <a:sym typeface="Arial"/>
              </a:rPr>
              <a:t>pointer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, access the fields using the ‘</a:t>
            </a:r>
            <a:r>
              <a:rPr lang="en-US" sz="22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’ operator</a:t>
            </a:r>
          </a:p>
        </p:txBody>
      </p:sp>
      <p:sp>
        <p:nvSpPr>
          <p:cNvPr id="104" name="Shape 104"/>
          <p:cNvSpPr/>
          <p:nvPr/>
        </p:nvSpPr>
        <p:spPr>
          <a:xfrm>
            <a:off x="357014" y="3516671"/>
            <a:ext cx="1846200" cy="95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inner</a:t>
            </a:r>
            <a:r>
              <a:rPr lang="en-US" sz="1500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_s</a:t>
            </a: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500" b="0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  char 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105" name="Shape 105"/>
          <p:cNvSpPr/>
          <p:nvPr/>
        </p:nvSpPr>
        <p:spPr>
          <a:xfrm>
            <a:off x="2409401" y="3516675"/>
            <a:ext cx="2466900" cy="95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struct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outer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_s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char ar[10];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struct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inner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_s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106" name="Shape 106"/>
          <p:cNvSpPr/>
          <p:nvPr/>
        </p:nvSpPr>
        <p:spPr>
          <a:xfrm>
            <a:off x="5082485" y="3516671"/>
            <a:ext cx="4150200" cy="117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outer_s out_inst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out_inst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.ar[0] = ‘a’;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out_inst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= 42;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outer_s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out_ptr 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= &amp;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out_inst;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out_ptr-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500" b="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= ‘b’;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875975" y="326750"/>
            <a:ext cx="1846200" cy="6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./structs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57015" y="326758"/>
            <a:ext cx="7592101" cy="5715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Unions</a:t>
            </a: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6873" y="1021554"/>
            <a:ext cx="7896301" cy="2371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7755" marR="0" lvl="0" indent="-388055" algn="l" rtl="0">
              <a:spcBef>
                <a:spcPts val="0"/>
              </a:spcBef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When to use</a:t>
            </a:r>
          </a:p>
          <a:p>
            <a:pPr marL="984955" lvl="1" indent="-388055"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dirty="0" smtClean="0"/>
              <a:t>Saving memory</a:t>
            </a:r>
          </a:p>
          <a:p>
            <a:pPr marL="1442155" lvl="2" indent="-388055"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dirty="0" err="1" smtClean="0"/>
              <a:t>Malloclab</a:t>
            </a:r>
            <a:r>
              <a:rPr lang="en-US" sz="2200" dirty="0" smtClean="0"/>
              <a:t>!</a:t>
            </a:r>
          </a:p>
          <a:p>
            <a:pPr marL="1442155" lvl="2" indent="-388055">
              <a:buClr>
                <a:srgbClr val="990000"/>
              </a:buClr>
              <a:buSzPct val="58332"/>
              <a:buFont typeface="Trebuchet MS"/>
              <a:buChar char="■"/>
            </a:pPr>
            <a:endParaRPr lang="en-US" sz="2200" dirty="0" smtClean="0"/>
          </a:p>
          <a:p>
            <a:pPr marL="527755" indent="-388055">
              <a:buClr>
                <a:srgbClr val="990000"/>
              </a:buClr>
              <a:buSzPct val="58332"/>
              <a:buFont typeface="Trebuchet MS"/>
              <a:buChar char="■"/>
            </a:pPr>
            <a:r>
              <a:rPr lang="en-US" sz="2200" dirty="0" smtClean="0"/>
              <a:t>Tagged Unions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875975" y="326750"/>
            <a:ext cx="1846200" cy="6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2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Shape 104"/>
          <p:cNvSpPr/>
          <p:nvPr/>
        </p:nvSpPr>
        <p:spPr>
          <a:xfrm>
            <a:off x="3872600" y="1091987"/>
            <a:ext cx="4736708" cy="20696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1500" b="0" i="0" u="none" strike="noStrike" cap="none" dirty="0" err="1" smtClean="0">
                <a:latin typeface="Courier New"/>
                <a:ea typeface="Courier New"/>
                <a:cs typeface="Courier New"/>
                <a:sym typeface="Courier New"/>
              </a:rPr>
              <a:t>ypedef</a:t>
            </a:r>
            <a:r>
              <a:rPr lang="en-US" sz="1500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 union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  char a;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0" i="0" u="none" strike="noStrike" cap="none" dirty="0" err="1" smtClean="0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500" b="0" i="0" u="none" strike="noStrike" cap="none" dirty="0" smtClean="0">
                <a:latin typeface="Courier New"/>
                <a:ea typeface="Courier New"/>
                <a:cs typeface="Courier New"/>
                <a:sym typeface="Courier New"/>
              </a:rPr>
              <a:t> b;</a:t>
            </a:r>
            <a:endParaRPr lang="en-US" sz="1500" b="0" i="0" u="none" strike="noStrike" cap="none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myUnion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myUnion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*u = 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myUnion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(”size: %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zu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\n”, 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myUnion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));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5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u-&gt;a = ‘A’;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dirty="0" err="1" smtClean="0"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1500" dirty="0" smtClean="0">
                <a:latin typeface="Courier New"/>
                <a:ea typeface="Courier New"/>
                <a:cs typeface="Courier New"/>
                <a:sym typeface="Courier New"/>
              </a:rPr>
              <a:t>(“u-&gt;b: %d”, u-&gt;b); // UNDEFINED</a:t>
            </a: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500" b="0" i="0" u="none" strike="noStrike" cap="none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7696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2680</Words>
  <Application>Microsoft Office PowerPoint</Application>
  <PresentationFormat>画面に合わせる (16:9)</PresentationFormat>
  <Paragraphs>448</Paragraphs>
  <Slides>37</Slides>
  <Notes>37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Default</vt:lpstr>
      <vt:lpstr>C Boot Camp </vt:lpstr>
      <vt:lpstr>Agenda</vt:lpstr>
      <vt:lpstr>C Basics Handout</vt:lpstr>
      <vt:lpstr>C Basics</vt:lpstr>
      <vt:lpstr>Pointers</vt:lpstr>
      <vt:lpstr>Call by Value vs Call by Reference</vt:lpstr>
      <vt:lpstr>Pointer Arithmetic</vt:lpstr>
      <vt:lpstr>Structs</vt:lpstr>
      <vt:lpstr>Unions</vt:lpstr>
      <vt:lpstr>Arrays/Strings</vt:lpstr>
      <vt:lpstr>Casting</vt:lpstr>
      <vt:lpstr>Malloc, Free, Calloc</vt:lpstr>
      <vt:lpstr>Memory Management Rules</vt:lpstr>
      <vt:lpstr>Stack vs Heap vs Data</vt:lpstr>
      <vt:lpstr>Typedefs</vt:lpstr>
      <vt:lpstr>Macros</vt:lpstr>
      <vt:lpstr>Generic Types</vt:lpstr>
      <vt:lpstr>Header Files</vt:lpstr>
      <vt:lpstr>Header Guards</vt:lpstr>
      <vt:lpstr>Debugging</vt:lpstr>
      <vt:lpstr>GDB</vt:lpstr>
      <vt:lpstr>Valgrind</vt:lpstr>
      <vt:lpstr>Appendix</vt:lpstr>
      <vt:lpstr>C Program Memory Layout</vt:lpstr>
      <vt:lpstr>Variable Declarations &amp; Qualifiers</vt:lpstr>
      <vt:lpstr>C Libraries</vt:lpstr>
      <vt:lpstr>string.h: Common String/Array Methods</vt:lpstr>
      <vt:lpstr>string.h: Common String/Array Methods</vt:lpstr>
      <vt:lpstr>string.h: Common String/Array Methods (Continued)</vt:lpstr>
      <vt:lpstr>string.h: Common String/Array Methods (Continued)</vt:lpstr>
      <vt:lpstr>string.h: Common String/Array Methods (Continued)</vt:lpstr>
      <vt:lpstr>string.h: Common String/Array Methods (Continued)</vt:lpstr>
      <vt:lpstr>stdlib.h: General Purpose Functions</vt:lpstr>
      <vt:lpstr>stdio.h</vt:lpstr>
      <vt:lpstr>stdio.h: Common I/O Methods</vt:lpstr>
      <vt:lpstr>Getopt</vt:lpstr>
      <vt:lpstr>Note about Library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Boot Camp</dc:title>
  <dc:creator>Greek Fellows</dc:creator>
  <cp:lastModifiedBy>Greek Fellows</cp:lastModifiedBy>
  <cp:revision>7</cp:revision>
  <dcterms:modified xsi:type="dcterms:W3CDTF">2018-10-01T00:32:48Z</dcterms:modified>
</cp:coreProperties>
</file>