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548E9E2-571C-4E40-B906-E6389E3E47E7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ISOMORPHIC!</a:t>
            </a:r>
          </a:p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Answer: 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Answer: C</a:t>
            </a:r>
          </a:p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Show address stream, assuming array starts at 0x100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Answer: D</a:t>
            </a:r>
          </a:p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 byte blocks, 4 bytes per int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Answer: B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Answer: D (set 3)</a:t>
            </a:r>
          </a:p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0xFA1C = 11111010000 11 100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Answer: 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Two accesses per line, so already max of 16 misses.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= 2, 5 are never evicted, so not misses on second call.</a:t>
            </a:r>
          </a:p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 gives 14 total.</a:t>
            </a:r>
          </a:p>
        </p:txBody>
      </p:sp>
      <p:sp>
        <p:nvSpPr>
          <p:cNvPr id="386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1BC2CE5-D856-4E35-81E6-E8D6FB5EB884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3073680"/>
            <a:ext cx="788652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920" y="30736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8560" y="30736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526480" y="1369080"/>
            <a:ext cx="4089960" cy="326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526480" y="1369080"/>
            <a:ext cx="4089960" cy="326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28560" y="273960"/>
            <a:ext cx="7886520" cy="4608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8560" y="30736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69920" y="30736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8560" y="3073680"/>
            <a:ext cx="788652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8560" y="3073680"/>
            <a:ext cx="788652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69920" y="30736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8560" y="30736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Picture 75"/>
          <p:cNvPicPr/>
          <p:nvPr/>
        </p:nvPicPr>
        <p:blipFill>
          <a:blip r:embed="rId2"/>
          <a:stretch/>
        </p:blipFill>
        <p:spPr>
          <a:xfrm>
            <a:off x="2526480" y="1369080"/>
            <a:ext cx="4089960" cy="326304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2526480" y="1369080"/>
            <a:ext cx="4089960" cy="326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273960"/>
            <a:ext cx="7886520" cy="4608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8560" y="30736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3263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30736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369080"/>
            <a:ext cx="384840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3073680"/>
            <a:ext cx="7886520" cy="1556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31120"/>
            <a:ext cx="6857640" cy="99540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9C6959B-E086-4C6F-8FE1-68023BD82EFF}" type="datetime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10/6/2017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D7E1EC7-2EF3-4D2E-80D4-6C91008BD56A}" type="slidenum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/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text styles</a:t>
            </a:r>
          </a:p>
          <a:p>
            <a:pPr marL="51444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57160" lvl="2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00240" lvl="3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level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542960" lvl="4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level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AE128E9-ACAC-45F3-87F9-8E1685EA21F4}" type="datetime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10/6/2017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3208C13-E7F3-4728-8A41-101E32838253}" type="slidenum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" TargetMode="Externa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131120"/>
            <a:ext cx="6857640" cy="995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15-213 Recitation 7
Caches and Blocking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685800" y="3144960"/>
            <a:ext cx="7314840" cy="797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October 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2017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557720" y="1772640"/>
            <a:ext cx="5928480" cy="912600"/>
          </a:xfrm>
          <a:prstGeom prst="rect">
            <a:avLst/>
          </a:prstGeom>
          <a:noFill/>
          <a:ln cap="rnd">
            <a:solidFill>
              <a:schemeClr val="tx1">
                <a:lumMod val="50000"/>
                <a:lumOff val="50000"/>
              </a:schemeClr>
            </a:solidFill>
            <a:custDash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void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coo(</a:t>
            </a:r>
            <a:r>
              <a:rPr lang="en-US" sz="1350" b="0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*arr, </a:t>
            </a:r>
            <a:r>
              <a:rPr lang="en-US" sz="1350" b="0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size) 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for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(</a:t>
            </a:r>
            <a:r>
              <a:rPr lang="en-US" sz="1350" b="0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 = size-</a:t>
            </a:r>
            <a:r>
              <a:rPr lang="en-US" sz="135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2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; i &gt;= </a:t>
            </a:r>
            <a:r>
              <a:rPr lang="en-US" sz="135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; --i)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arr[i] = arr[i+</a:t>
            </a:r>
            <a:r>
              <a:rPr lang="en-US" sz="135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];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486080" y="914400"/>
            <a:ext cx="6057000" cy="85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following function exhibits which type of locality? Consider </a:t>
            </a:r>
            <a:r>
              <a:rPr lang="en-US" sz="21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only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array accesses.</a:t>
            </a:r>
          </a:p>
        </p:txBody>
      </p:sp>
      <p:sp>
        <p:nvSpPr>
          <p:cNvPr id="107" name="TextShape 3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Type of Locality?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TextShape 4"/>
          <p:cNvSpPr txBox="1"/>
          <p:nvPr/>
        </p:nvSpPr>
        <p:spPr>
          <a:xfrm>
            <a:off x="1143360" y="4767480"/>
            <a:ext cx="1543680" cy="273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A60FB8C-F6AE-4D3C-A127-82F7F260BDD3}" type="slidenum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09" name="Table 5"/>
          <p:cNvGraphicFramePr/>
          <p:nvPr/>
        </p:nvGraphicFramePr>
        <p:xfrm>
          <a:off x="5429160" y="3029040"/>
          <a:ext cx="2457000" cy="1645920"/>
        </p:xfrm>
        <a:graphic>
          <a:graphicData uri="http://schemas.openxmlformats.org/drawingml/2006/table">
            <a:tbl>
              <a:tblPr/>
              <a:tblGrid>
                <a:gridCol w="43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Spatial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Temporal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Both A and 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Neither A nor 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0" name="CustomShape 6"/>
          <p:cNvSpPr/>
          <p:nvPr/>
        </p:nvSpPr>
        <p:spPr>
          <a:xfrm>
            <a:off x="5429160" y="3828960"/>
            <a:ext cx="342360" cy="342360"/>
          </a:xfrm>
          <a:prstGeom prst="ellipse">
            <a:avLst/>
          </a:prstGeom>
          <a:noFill/>
          <a:ln w="57240">
            <a:solidFill>
              <a:srgbClr val="00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86080" y="914400"/>
            <a:ext cx="6057000" cy="1199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Given the following address partition, how many </a:t>
            </a: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</a:t>
            </a: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values will fit in a single data block?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Calculating Cache Parameters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TextShape 3"/>
          <p:cNvSpPr txBox="1"/>
          <p:nvPr/>
        </p:nvSpPr>
        <p:spPr>
          <a:xfrm>
            <a:off x="1143360" y="4767480"/>
            <a:ext cx="1543680" cy="273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AF32E56E-BF4E-49D8-BE45-8C1F37A1679B}" type="slidenum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2301120" y="2486880"/>
            <a:ext cx="70272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18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5"/>
          <p:cNvSpPr/>
          <p:nvPr/>
        </p:nvSpPr>
        <p:spPr>
          <a:xfrm>
            <a:off x="3133800" y="2486880"/>
            <a:ext cx="70272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10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6"/>
          <p:cNvSpPr/>
          <p:nvPr/>
        </p:nvSpPr>
        <p:spPr>
          <a:xfrm>
            <a:off x="3927600" y="277128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7"/>
          <p:cNvSpPr/>
          <p:nvPr/>
        </p:nvSpPr>
        <p:spPr>
          <a:xfrm>
            <a:off x="3070440" y="277128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8"/>
          <p:cNvSpPr/>
          <p:nvPr/>
        </p:nvSpPr>
        <p:spPr>
          <a:xfrm>
            <a:off x="2213280" y="277128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9"/>
          <p:cNvSpPr/>
          <p:nvPr/>
        </p:nvSpPr>
        <p:spPr>
          <a:xfrm>
            <a:off x="4077720" y="2486880"/>
            <a:ext cx="59580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4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10"/>
          <p:cNvSpPr/>
          <p:nvPr/>
        </p:nvSpPr>
        <p:spPr>
          <a:xfrm>
            <a:off x="4677480" y="2887560"/>
            <a:ext cx="260280" cy="2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11"/>
          <p:cNvSpPr/>
          <p:nvPr/>
        </p:nvSpPr>
        <p:spPr>
          <a:xfrm>
            <a:off x="2146680" y="2887560"/>
            <a:ext cx="339480" cy="2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12"/>
          <p:cNvSpPr/>
          <p:nvPr/>
        </p:nvSpPr>
        <p:spPr>
          <a:xfrm>
            <a:off x="2457000" y="3357000"/>
            <a:ext cx="44964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13"/>
          <p:cNvSpPr/>
          <p:nvPr/>
        </p:nvSpPr>
        <p:spPr>
          <a:xfrm>
            <a:off x="3069360" y="3357000"/>
            <a:ext cx="857880" cy="52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index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14"/>
          <p:cNvSpPr/>
          <p:nvPr/>
        </p:nvSpPr>
        <p:spPr>
          <a:xfrm>
            <a:off x="3913920" y="3357000"/>
            <a:ext cx="112788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Block offset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15"/>
          <p:cNvSpPr/>
          <p:nvPr/>
        </p:nvSpPr>
        <p:spPr>
          <a:xfrm rot="5400000">
            <a:off x="2499120" y="280692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16"/>
          <p:cNvSpPr/>
          <p:nvPr/>
        </p:nvSpPr>
        <p:spPr>
          <a:xfrm rot="5400000">
            <a:off x="3356280" y="280692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17"/>
          <p:cNvSpPr/>
          <p:nvPr/>
        </p:nvSpPr>
        <p:spPr>
          <a:xfrm rot="5400000">
            <a:off x="4270680" y="280692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18"/>
          <p:cNvSpPr/>
          <p:nvPr/>
        </p:nvSpPr>
        <p:spPr>
          <a:xfrm>
            <a:off x="1276920" y="2693880"/>
            <a:ext cx="937080" cy="31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Address: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9" name="Table 19"/>
          <p:cNvGraphicFramePr/>
          <p:nvPr/>
        </p:nvGraphicFramePr>
        <p:xfrm>
          <a:off x="5200560" y="2297520"/>
          <a:ext cx="2457000" cy="2674440"/>
        </p:xfrm>
        <a:graphic>
          <a:graphicData uri="http://schemas.openxmlformats.org/drawingml/2006/table">
            <a:tbl>
              <a:tblPr/>
              <a:tblGrid>
                <a:gridCol w="43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# of int in block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Unknown: We need more info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0" name="CustomShape 20"/>
          <p:cNvSpPr/>
          <p:nvPr/>
        </p:nvSpPr>
        <p:spPr>
          <a:xfrm>
            <a:off x="5200560" y="3886200"/>
            <a:ext cx="342360" cy="342360"/>
          </a:xfrm>
          <a:prstGeom prst="ellipse">
            <a:avLst/>
          </a:prstGeom>
          <a:noFill/>
          <a:ln w="57240">
            <a:solidFill>
              <a:srgbClr val="00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Interlude: terminology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en-US" sz="2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direct-mapped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cache only contains one line per set. This means E = 2</a:t>
            </a:r>
            <a:r>
              <a:rPr lang="en-US" sz="2100" b="0" strike="noStrike" spc="-1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1.</a:t>
            </a:r>
          </a:p>
        </p:txBody>
      </p:sp>
      <p:graphicFrame>
        <p:nvGraphicFramePr>
          <p:cNvPr id="133" name="Table 3"/>
          <p:cNvGraphicFramePr/>
          <p:nvPr/>
        </p:nvGraphicFramePr>
        <p:xfrm>
          <a:off x="1147320" y="2253600"/>
          <a:ext cx="5758200" cy="370440"/>
        </p:xfrm>
        <a:graphic>
          <a:graphicData uri="http://schemas.openxmlformats.org/drawingml/2006/table">
            <a:tbl>
              <a:tblPr/>
              <a:tblGrid>
                <a:gridCol w="119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Memory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4" name="Table 4"/>
          <p:cNvGraphicFramePr/>
          <p:nvPr/>
        </p:nvGraphicFramePr>
        <p:xfrm>
          <a:off x="2102760" y="3547440"/>
          <a:ext cx="3464640" cy="1112040"/>
        </p:xfrm>
        <a:graphic>
          <a:graphicData uri="http://schemas.openxmlformats.org/drawingml/2006/table">
            <a:tbl>
              <a:tblPr/>
              <a:tblGrid>
                <a:gridCol w="152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Cache (bytes)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2E75B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2E75B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2E75B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2E75B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Cache (lines)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Cache (sets)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5" name="CustomShape 5"/>
          <p:cNvSpPr/>
          <p:nvPr/>
        </p:nvSpPr>
        <p:spPr>
          <a:xfrm flipH="1" flipV="1">
            <a:off x="2770560" y="2715840"/>
            <a:ext cx="1036800" cy="70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6" name="CustomShape 6"/>
          <p:cNvSpPr/>
          <p:nvPr/>
        </p:nvSpPr>
        <p:spPr>
          <a:xfrm flipH="1" flipV="1">
            <a:off x="3288960" y="2715840"/>
            <a:ext cx="1036800" cy="70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7" name="CustomShape 7"/>
          <p:cNvSpPr/>
          <p:nvPr/>
        </p:nvSpPr>
        <p:spPr>
          <a:xfrm flipH="1" flipV="1">
            <a:off x="3807720" y="2715840"/>
            <a:ext cx="1036800" cy="70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8" name="CustomShape 8"/>
          <p:cNvSpPr/>
          <p:nvPr/>
        </p:nvSpPr>
        <p:spPr>
          <a:xfrm flipH="1" flipV="1">
            <a:off x="4326480" y="2715840"/>
            <a:ext cx="1036800" cy="70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39" name="CustomShape 9"/>
          <p:cNvSpPr/>
          <p:nvPr/>
        </p:nvSpPr>
        <p:spPr>
          <a:xfrm flipV="1">
            <a:off x="3827880" y="2715840"/>
            <a:ext cx="1036800" cy="70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40" name="CustomShape 10"/>
          <p:cNvSpPr/>
          <p:nvPr/>
        </p:nvSpPr>
        <p:spPr>
          <a:xfrm flipV="1">
            <a:off x="4346280" y="2715840"/>
            <a:ext cx="1067040" cy="70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41" name="CustomShape 11"/>
          <p:cNvSpPr/>
          <p:nvPr/>
        </p:nvSpPr>
        <p:spPr>
          <a:xfrm flipV="1">
            <a:off x="4864320" y="2715840"/>
            <a:ext cx="1036800" cy="70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42" name="CustomShape 12"/>
          <p:cNvSpPr/>
          <p:nvPr/>
        </p:nvSpPr>
        <p:spPr>
          <a:xfrm flipV="1">
            <a:off x="5383080" y="2715840"/>
            <a:ext cx="1067040" cy="70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Interlude: terminology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en-US" sz="2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fully associative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cache has 1 set, and many lines for that one set. This means S = 2</a:t>
            </a:r>
            <a:r>
              <a:rPr lang="en-US" sz="2100" b="0" strike="noStrike" spc="-1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1.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5" name="Table 3"/>
          <p:cNvGraphicFramePr/>
          <p:nvPr/>
        </p:nvGraphicFramePr>
        <p:xfrm>
          <a:off x="2102760" y="3520080"/>
          <a:ext cx="3464640" cy="1112040"/>
        </p:xfrm>
        <a:graphic>
          <a:graphicData uri="http://schemas.openxmlformats.org/drawingml/2006/table">
            <a:tbl>
              <a:tblPr/>
              <a:tblGrid>
                <a:gridCol w="152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Cache (bytes)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Cache (lines)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Cache (sets)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6" name="Table 4"/>
          <p:cNvGraphicFramePr/>
          <p:nvPr/>
        </p:nvGraphicFramePr>
        <p:xfrm>
          <a:off x="1147320" y="2253600"/>
          <a:ext cx="5758200" cy="370440"/>
        </p:xfrm>
        <a:graphic>
          <a:graphicData uri="http://schemas.openxmlformats.org/drawingml/2006/table">
            <a:tbl>
              <a:tblPr/>
              <a:tblGrid>
                <a:gridCol w="119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Memory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00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00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r>
                        <a:rPr lang="en-US" sz="1350" b="0" strike="noStrike" spc="-1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7" name="CustomShape 5"/>
          <p:cNvSpPr/>
          <p:nvPr/>
        </p:nvSpPr>
        <p:spPr>
          <a:xfrm rot="5400000">
            <a:off x="3978360" y="3009240"/>
            <a:ext cx="204480" cy="654840"/>
          </a:xfrm>
          <a:prstGeom prst="leftBrace">
            <a:avLst>
              <a:gd name="adj1" fmla="val 8333"/>
              <a:gd name="adj2" fmla="val 50000"/>
            </a:avLst>
          </a:prstGeom>
          <a:noFill/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48" name="CustomShape 6"/>
          <p:cNvSpPr/>
          <p:nvPr/>
        </p:nvSpPr>
        <p:spPr>
          <a:xfrm rot="5400000">
            <a:off x="5015520" y="3016080"/>
            <a:ext cx="204480" cy="654840"/>
          </a:xfrm>
          <a:prstGeom prst="leftBrace">
            <a:avLst>
              <a:gd name="adj1" fmla="val 8333"/>
              <a:gd name="adj2" fmla="val 50000"/>
            </a:avLst>
          </a:prstGeom>
          <a:noFill/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49" name="CustomShape 7"/>
          <p:cNvSpPr/>
          <p:nvPr/>
        </p:nvSpPr>
        <p:spPr>
          <a:xfrm rot="16200000" flipV="1">
            <a:off x="2777040" y="2449800"/>
            <a:ext cx="204480" cy="654840"/>
          </a:xfrm>
          <a:prstGeom prst="leftBrace">
            <a:avLst>
              <a:gd name="adj1" fmla="val 8333"/>
              <a:gd name="adj2" fmla="val 50000"/>
            </a:avLst>
          </a:prstGeom>
          <a:noFill/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50" name="CustomShape 8"/>
          <p:cNvSpPr/>
          <p:nvPr/>
        </p:nvSpPr>
        <p:spPr>
          <a:xfrm rot="16200000" flipV="1">
            <a:off x="3978000" y="2449800"/>
            <a:ext cx="204480" cy="654840"/>
          </a:xfrm>
          <a:prstGeom prst="leftBrace">
            <a:avLst>
              <a:gd name="adj1" fmla="val 8333"/>
              <a:gd name="adj2" fmla="val 50000"/>
            </a:avLst>
          </a:prstGeom>
          <a:noFill/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51" name="CustomShape 9"/>
          <p:cNvSpPr/>
          <p:nvPr/>
        </p:nvSpPr>
        <p:spPr>
          <a:xfrm rot="16200000" flipV="1">
            <a:off x="5015520" y="2449800"/>
            <a:ext cx="204480" cy="654840"/>
          </a:xfrm>
          <a:prstGeom prst="leftBrace">
            <a:avLst>
              <a:gd name="adj1" fmla="val 8333"/>
              <a:gd name="adj2" fmla="val 50000"/>
            </a:avLst>
          </a:prstGeom>
          <a:noFill/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52" name="CustomShape 10"/>
          <p:cNvSpPr/>
          <p:nvPr/>
        </p:nvSpPr>
        <p:spPr>
          <a:xfrm rot="16200000" flipV="1">
            <a:off x="6216480" y="2449800"/>
            <a:ext cx="204480" cy="654840"/>
          </a:xfrm>
          <a:prstGeom prst="leftBrace">
            <a:avLst>
              <a:gd name="adj1" fmla="val 8333"/>
              <a:gd name="adj2" fmla="val 50000"/>
            </a:avLst>
          </a:prstGeom>
          <a:noFill/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1486080" y="914400"/>
            <a:ext cx="6057000" cy="62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Assuming a 32-bit address (i.e. m=32), how many bits are used for tag (t), set index (s), and block offset (b).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Direct-Mapped Cache Example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1143360" y="4767480"/>
            <a:ext cx="1543680" cy="273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B3CB6D5-F967-4956-9363-AC774B7237B7}" type="slidenum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1863720" y="209304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5"/>
          <p:cNvSpPr/>
          <p:nvPr/>
        </p:nvSpPr>
        <p:spPr>
          <a:xfrm>
            <a:off x="1863720" y="250380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6"/>
          <p:cNvSpPr/>
          <p:nvPr/>
        </p:nvSpPr>
        <p:spPr>
          <a:xfrm>
            <a:off x="1978200" y="215028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7"/>
          <p:cNvSpPr/>
          <p:nvPr/>
        </p:nvSpPr>
        <p:spPr>
          <a:xfrm>
            <a:off x="1978200" y="256104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8"/>
          <p:cNvSpPr/>
          <p:nvPr/>
        </p:nvSpPr>
        <p:spPr>
          <a:xfrm>
            <a:off x="2549520" y="215028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9"/>
          <p:cNvSpPr/>
          <p:nvPr/>
        </p:nvSpPr>
        <p:spPr>
          <a:xfrm>
            <a:off x="2549520" y="256104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10"/>
          <p:cNvSpPr/>
          <p:nvPr/>
        </p:nvSpPr>
        <p:spPr>
          <a:xfrm>
            <a:off x="1261800" y="211500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0: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11"/>
          <p:cNvSpPr/>
          <p:nvPr/>
        </p:nvSpPr>
        <p:spPr>
          <a:xfrm>
            <a:off x="1261800" y="253908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1: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12"/>
          <p:cNvSpPr/>
          <p:nvPr/>
        </p:nvSpPr>
        <p:spPr>
          <a:xfrm>
            <a:off x="5121360" y="2093040"/>
            <a:ext cx="113760" cy="353160"/>
          </a:xfrm>
          <a:prstGeom prst="rightBrace">
            <a:avLst>
              <a:gd name="adj1" fmla="val 25781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13"/>
          <p:cNvSpPr/>
          <p:nvPr/>
        </p:nvSpPr>
        <p:spPr>
          <a:xfrm>
            <a:off x="5258880" y="2115000"/>
            <a:ext cx="159552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 = 1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lines per set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14"/>
          <p:cNvSpPr/>
          <p:nvPr/>
        </p:nvSpPr>
        <p:spPr>
          <a:xfrm>
            <a:off x="3349800" y="215028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15"/>
          <p:cNvSpPr/>
          <p:nvPr/>
        </p:nvSpPr>
        <p:spPr>
          <a:xfrm>
            <a:off x="3349800" y="255024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16"/>
          <p:cNvSpPr/>
          <p:nvPr/>
        </p:nvSpPr>
        <p:spPr>
          <a:xfrm rot="16200000">
            <a:off x="4016880" y="1214640"/>
            <a:ext cx="113760" cy="1485360"/>
          </a:xfrm>
          <a:prstGeom prst="rightBrace">
            <a:avLst>
              <a:gd name="adj1" fmla="val 108333"/>
              <a:gd name="adj2" fmla="val 52319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17"/>
          <p:cNvSpPr/>
          <p:nvPr/>
        </p:nvSpPr>
        <p:spPr>
          <a:xfrm>
            <a:off x="3585960" y="1489320"/>
            <a:ext cx="1142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8  </a:t>
            </a: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bytes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per data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18"/>
          <p:cNvSpPr/>
          <p:nvPr/>
        </p:nvSpPr>
        <p:spPr>
          <a:xfrm>
            <a:off x="1863720" y="290376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19"/>
          <p:cNvSpPr/>
          <p:nvPr/>
        </p:nvSpPr>
        <p:spPr>
          <a:xfrm>
            <a:off x="1863720" y="331452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20"/>
          <p:cNvSpPr/>
          <p:nvPr/>
        </p:nvSpPr>
        <p:spPr>
          <a:xfrm>
            <a:off x="1978200" y="296100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21"/>
          <p:cNvSpPr/>
          <p:nvPr/>
        </p:nvSpPr>
        <p:spPr>
          <a:xfrm>
            <a:off x="1978200" y="337176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2"/>
          <p:cNvSpPr/>
          <p:nvPr/>
        </p:nvSpPr>
        <p:spPr>
          <a:xfrm>
            <a:off x="2549520" y="296100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23"/>
          <p:cNvSpPr/>
          <p:nvPr/>
        </p:nvSpPr>
        <p:spPr>
          <a:xfrm>
            <a:off x="2549520" y="337176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4"/>
          <p:cNvSpPr/>
          <p:nvPr/>
        </p:nvSpPr>
        <p:spPr>
          <a:xfrm>
            <a:off x="1261800" y="292608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2: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5"/>
          <p:cNvSpPr/>
          <p:nvPr/>
        </p:nvSpPr>
        <p:spPr>
          <a:xfrm>
            <a:off x="1261800" y="334980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3: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6"/>
          <p:cNvSpPr/>
          <p:nvPr/>
        </p:nvSpPr>
        <p:spPr>
          <a:xfrm>
            <a:off x="3349800" y="296100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7"/>
          <p:cNvSpPr/>
          <p:nvPr/>
        </p:nvSpPr>
        <p:spPr>
          <a:xfrm>
            <a:off x="3349800" y="336096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80" name="Table 28"/>
          <p:cNvGraphicFramePr/>
          <p:nvPr/>
        </p:nvGraphicFramePr>
        <p:xfrm>
          <a:off x="5371920" y="2971800"/>
          <a:ext cx="2457000" cy="2194560"/>
        </p:xfrm>
        <a:graphic>
          <a:graphicData uri="http://schemas.openxmlformats.org/drawingml/2006/table">
            <a:tbl>
              <a:tblPr/>
              <a:tblGrid>
                <a:gridCol w="614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27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25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1" name="CustomShape 29"/>
          <p:cNvSpPr/>
          <p:nvPr/>
        </p:nvSpPr>
        <p:spPr>
          <a:xfrm>
            <a:off x="1934640" y="3886200"/>
            <a:ext cx="54252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30"/>
          <p:cNvSpPr/>
          <p:nvPr/>
        </p:nvSpPr>
        <p:spPr>
          <a:xfrm>
            <a:off x="2751480" y="3886200"/>
            <a:ext cx="58392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31"/>
          <p:cNvSpPr/>
          <p:nvPr/>
        </p:nvSpPr>
        <p:spPr>
          <a:xfrm>
            <a:off x="3555360" y="417060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32"/>
          <p:cNvSpPr/>
          <p:nvPr/>
        </p:nvSpPr>
        <p:spPr>
          <a:xfrm>
            <a:off x="2698200" y="417060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33"/>
          <p:cNvSpPr/>
          <p:nvPr/>
        </p:nvSpPr>
        <p:spPr>
          <a:xfrm>
            <a:off x="1841040" y="417060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34"/>
          <p:cNvSpPr/>
          <p:nvPr/>
        </p:nvSpPr>
        <p:spPr>
          <a:xfrm>
            <a:off x="3717360" y="3886200"/>
            <a:ext cx="59616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35"/>
          <p:cNvSpPr/>
          <p:nvPr/>
        </p:nvSpPr>
        <p:spPr>
          <a:xfrm>
            <a:off x="4304880" y="4286880"/>
            <a:ext cx="260280" cy="2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36"/>
          <p:cNvSpPr/>
          <p:nvPr/>
        </p:nvSpPr>
        <p:spPr>
          <a:xfrm>
            <a:off x="1774440" y="4286880"/>
            <a:ext cx="339480" cy="2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37"/>
          <p:cNvSpPr/>
          <p:nvPr/>
        </p:nvSpPr>
        <p:spPr>
          <a:xfrm>
            <a:off x="2044080" y="4713840"/>
            <a:ext cx="41436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38"/>
          <p:cNvSpPr/>
          <p:nvPr/>
        </p:nvSpPr>
        <p:spPr>
          <a:xfrm>
            <a:off x="2599560" y="4713840"/>
            <a:ext cx="10126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index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39"/>
          <p:cNvSpPr/>
          <p:nvPr/>
        </p:nvSpPr>
        <p:spPr>
          <a:xfrm rot="5400000">
            <a:off x="2126880" y="420624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40"/>
          <p:cNvSpPr/>
          <p:nvPr/>
        </p:nvSpPr>
        <p:spPr>
          <a:xfrm rot="5400000">
            <a:off x="2984040" y="420624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CustomShape 41"/>
          <p:cNvSpPr/>
          <p:nvPr/>
        </p:nvSpPr>
        <p:spPr>
          <a:xfrm rot="5400000">
            <a:off x="3898440" y="420624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42"/>
          <p:cNvSpPr/>
          <p:nvPr/>
        </p:nvSpPr>
        <p:spPr>
          <a:xfrm>
            <a:off x="3574800" y="4713840"/>
            <a:ext cx="10180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Block offset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43"/>
          <p:cNvSpPr/>
          <p:nvPr/>
        </p:nvSpPr>
        <p:spPr>
          <a:xfrm>
            <a:off x="5371920" y="3657600"/>
            <a:ext cx="342360" cy="342360"/>
          </a:xfrm>
          <a:prstGeom prst="ellipse">
            <a:avLst/>
          </a:prstGeom>
          <a:noFill/>
          <a:ln w="57240">
            <a:solidFill>
              <a:srgbClr val="00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486080" y="914400"/>
            <a:ext cx="6057000" cy="399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Which set may the address </a:t>
            </a:r>
            <a:r>
              <a:rPr lang="en-US" sz="1800" b="1" strike="noStrike" spc="-1">
                <a:solidFill>
                  <a:srgbClr val="66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0xFA1C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be located in?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Which Set Is it?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1143360" y="4767480"/>
            <a:ext cx="1543680" cy="273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A4F6DECA-A5D0-4D62-9CD8-19111DBE92A5}" type="slidenum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1863720" y="185220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5"/>
          <p:cNvSpPr/>
          <p:nvPr/>
        </p:nvSpPr>
        <p:spPr>
          <a:xfrm>
            <a:off x="1863720" y="226296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CustomShape 6"/>
          <p:cNvSpPr/>
          <p:nvPr/>
        </p:nvSpPr>
        <p:spPr>
          <a:xfrm>
            <a:off x="1978200" y="190944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7"/>
          <p:cNvSpPr/>
          <p:nvPr/>
        </p:nvSpPr>
        <p:spPr>
          <a:xfrm>
            <a:off x="1978200" y="232020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8"/>
          <p:cNvSpPr/>
          <p:nvPr/>
        </p:nvSpPr>
        <p:spPr>
          <a:xfrm>
            <a:off x="2549520" y="190944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9"/>
          <p:cNvSpPr/>
          <p:nvPr/>
        </p:nvSpPr>
        <p:spPr>
          <a:xfrm>
            <a:off x="2549520" y="232020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10"/>
          <p:cNvSpPr/>
          <p:nvPr/>
        </p:nvSpPr>
        <p:spPr>
          <a:xfrm>
            <a:off x="1261800" y="187416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0: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11"/>
          <p:cNvSpPr/>
          <p:nvPr/>
        </p:nvSpPr>
        <p:spPr>
          <a:xfrm>
            <a:off x="1261800" y="229788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1: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12"/>
          <p:cNvSpPr/>
          <p:nvPr/>
        </p:nvSpPr>
        <p:spPr>
          <a:xfrm>
            <a:off x="5121360" y="1852200"/>
            <a:ext cx="113760" cy="353160"/>
          </a:xfrm>
          <a:prstGeom prst="rightBrace">
            <a:avLst>
              <a:gd name="adj1" fmla="val 25781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13"/>
          <p:cNvSpPr/>
          <p:nvPr/>
        </p:nvSpPr>
        <p:spPr>
          <a:xfrm>
            <a:off x="5258880" y="1874160"/>
            <a:ext cx="159552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 = 1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lines per set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14"/>
          <p:cNvSpPr/>
          <p:nvPr/>
        </p:nvSpPr>
        <p:spPr>
          <a:xfrm>
            <a:off x="3349800" y="190944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15"/>
          <p:cNvSpPr/>
          <p:nvPr/>
        </p:nvSpPr>
        <p:spPr>
          <a:xfrm>
            <a:off x="3349800" y="230940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16"/>
          <p:cNvSpPr/>
          <p:nvPr/>
        </p:nvSpPr>
        <p:spPr>
          <a:xfrm rot="16200000">
            <a:off x="4016880" y="973440"/>
            <a:ext cx="113760" cy="1485360"/>
          </a:xfrm>
          <a:prstGeom prst="rightBrace">
            <a:avLst>
              <a:gd name="adj1" fmla="val 108333"/>
              <a:gd name="adj2" fmla="val 52319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17"/>
          <p:cNvSpPr/>
          <p:nvPr/>
        </p:nvSpPr>
        <p:spPr>
          <a:xfrm>
            <a:off x="3585960" y="1248480"/>
            <a:ext cx="1142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8  </a:t>
            </a: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bytes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per data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18"/>
          <p:cNvSpPr/>
          <p:nvPr/>
        </p:nvSpPr>
        <p:spPr>
          <a:xfrm>
            <a:off x="1863720" y="266292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19"/>
          <p:cNvSpPr/>
          <p:nvPr/>
        </p:nvSpPr>
        <p:spPr>
          <a:xfrm>
            <a:off x="1863720" y="307368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20"/>
          <p:cNvSpPr/>
          <p:nvPr/>
        </p:nvSpPr>
        <p:spPr>
          <a:xfrm>
            <a:off x="1978200" y="272016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21"/>
          <p:cNvSpPr/>
          <p:nvPr/>
        </p:nvSpPr>
        <p:spPr>
          <a:xfrm>
            <a:off x="1978200" y="313092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22"/>
          <p:cNvSpPr/>
          <p:nvPr/>
        </p:nvSpPr>
        <p:spPr>
          <a:xfrm>
            <a:off x="2549520" y="272016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23"/>
          <p:cNvSpPr/>
          <p:nvPr/>
        </p:nvSpPr>
        <p:spPr>
          <a:xfrm>
            <a:off x="2549520" y="313092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4"/>
          <p:cNvSpPr/>
          <p:nvPr/>
        </p:nvSpPr>
        <p:spPr>
          <a:xfrm>
            <a:off x="1261800" y="268488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2: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25"/>
          <p:cNvSpPr/>
          <p:nvPr/>
        </p:nvSpPr>
        <p:spPr>
          <a:xfrm>
            <a:off x="1261800" y="310896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3: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26"/>
          <p:cNvSpPr/>
          <p:nvPr/>
        </p:nvSpPr>
        <p:spPr>
          <a:xfrm>
            <a:off x="3349800" y="272016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27"/>
          <p:cNvSpPr/>
          <p:nvPr/>
        </p:nvSpPr>
        <p:spPr>
          <a:xfrm>
            <a:off x="3349800" y="312012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28"/>
          <p:cNvSpPr/>
          <p:nvPr/>
        </p:nvSpPr>
        <p:spPr>
          <a:xfrm>
            <a:off x="1928880" y="3886200"/>
            <a:ext cx="70272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27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9"/>
          <p:cNvSpPr/>
          <p:nvPr/>
        </p:nvSpPr>
        <p:spPr>
          <a:xfrm>
            <a:off x="2761200" y="3886200"/>
            <a:ext cx="59616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30"/>
          <p:cNvSpPr/>
          <p:nvPr/>
        </p:nvSpPr>
        <p:spPr>
          <a:xfrm>
            <a:off x="3555360" y="417060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CustomShape 31"/>
          <p:cNvSpPr/>
          <p:nvPr/>
        </p:nvSpPr>
        <p:spPr>
          <a:xfrm>
            <a:off x="2698200" y="417060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32"/>
          <p:cNvSpPr/>
          <p:nvPr/>
        </p:nvSpPr>
        <p:spPr>
          <a:xfrm>
            <a:off x="1841040" y="417060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33"/>
          <p:cNvSpPr/>
          <p:nvPr/>
        </p:nvSpPr>
        <p:spPr>
          <a:xfrm>
            <a:off x="3705120" y="3886200"/>
            <a:ext cx="59616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3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34"/>
          <p:cNvSpPr/>
          <p:nvPr/>
        </p:nvSpPr>
        <p:spPr>
          <a:xfrm>
            <a:off x="4304880" y="4286880"/>
            <a:ext cx="260280" cy="2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35"/>
          <p:cNvSpPr/>
          <p:nvPr/>
        </p:nvSpPr>
        <p:spPr>
          <a:xfrm>
            <a:off x="1774440" y="4286880"/>
            <a:ext cx="339480" cy="2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36"/>
          <p:cNvSpPr/>
          <p:nvPr/>
        </p:nvSpPr>
        <p:spPr>
          <a:xfrm>
            <a:off x="2044080" y="4713840"/>
            <a:ext cx="41436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37"/>
          <p:cNvSpPr/>
          <p:nvPr/>
        </p:nvSpPr>
        <p:spPr>
          <a:xfrm>
            <a:off x="2599560" y="4713840"/>
            <a:ext cx="10126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index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38"/>
          <p:cNvSpPr/>
          <p:nvPr/>
        </p:nvSpPr>
        <p:spPr>
          <a:xfrm rot="5400000">
            <a:off x="2126880" y="420624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CustomShape 39"/>
          <p:cNvSpPr/>
          <p:nvPr/>
        </p:nvSpPr>
        <p:spPr>
          <a:xfrm rot="5400000">
            <a:off x="2984040" y="420624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40"/>
          <p:cNvSpPr/>
          <p:nvPr/>
        </p:nvSpPr>
        <p:spPr>
          <a:xfrm rot="5400000">
            <a:off x="3898440" y="420624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6" name="CustomShape 41"/>
          <p:cNvSpPr/>
          <p:nvPr/>
        </p:nvSpPr>
        <p:spPr>
          <a:xfrm>
            <a:off x="3574800" y="4713840"/>
            <a:ext cx="10180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Block offset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37" name="Table 42"/>
          <p:cNvGraphicFramePr/>
          <p:nvPr/>
        </p:nvGraphicFramePr>
        <p:xfrm>
          <a:off x="5200560" y="2297520"/>
          <a:ext cx="2457000" cy="2674440"/>
        </p:xfrm>
        <a:graphic>
          <a:graphicData uri="http://schemas.openxmlformats.org/drawingml/2006/table">
            <a:tbl>
              <a:tblPr/>
              <a:tblGrid>
                <a:gridCol w="43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Set # for 0xFA1C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More than one of the above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8" name="CustomShape 43"/>
          <p:cNvSpPr/>
          <p:nvPr/>
        </p:nvSpPr>
        <p:spPr>
          <a:xfrm>
            <a:off x="5200560" y="3886200"/>
            <a:ext cx="342360" cy="342360"/>
          </a:xfrm>
          <a:prstGeom prst="ellipse">
            <a:avLst/>
          </a:prstGeom>
          <a:noFill/>
          <a:ln w="57240">
            <a:solidFill>
              <a:srgbClr val="00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1472400" y="990000"/>
            <a:ext cx="6057000" cy="399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range of addresses will be in the same block as address </a:t>
            </a:r>
            <a:r>
              <a:rPr lang="en-US" sz="1800" b="1" strike="noStrike" spc="-1">
                <a:solidFill>
                  <a:srgbClr val="66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0xFA1C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Cache Block Range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TextShape 3"/>
          <p:cNvSpPr txBox="1"/>
          <p:nvPr/>
        </p:nvSpPr>
        <p:spPr>
          <a:xfrm>
            <a:off x="1143360" y="4767480"/>
            <a:ext cx="1543680" cy="273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EDB34A3-646B-439B-8166-1DE1DBED8AC4}" type="slidenum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2" name="CustomShape 4"/>
          <p:cNvSpPr/>
          <p:nvPr/>
        </p:nvSpPr>
        <p:spPr>
          <a:xfrm>
            <a:off x="1863720" y="185220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5"/>
          <p:cNvSpPr/>
          <p:nvPr/>
        </p:nvSpPr>
        <p:spPr>
          <a:xfrm>
            <a:off x="1863720" y="226296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CustomShape 6"/>
          <p:cNvSpPr/>
          <p:nvPr/>
        </p:nvSpPr>
        <p:spPr>
          <a:xfrm>
            <a:off x="1978200" y="190944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7"/>
          <p:cNvSpPr/>
          <p:nvPr/>
        </p:nvSpPr>
        <p:spPr>
          <a:xfrm>
            <a:off x="1978200" y="232020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>
          <a:xfrm>
            <a:off x="2549520" y="190944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9"/>
          <p:cNvSpPr/>
          <p:nvPr/>
        </p:nvSpPr>
        <p:spPr>
          <a:xfrm>
            <a:off x="2549520" y="232020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10"/>
          <p:cNvSpPr/>
          <p:nvPr/>
        </p:nvSpPr>
        <p:spPr>
          <a:xfrm>
            <a:off x="1261800" y="187416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0: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11"/>
          <p:cNvSpPr/>
          <p:nvPr/>
        </p:nvSpPr>
        <p:spPr>
          <a:xfrm>
            <a:off x="1261800" y="229788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1: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CustomShape 12"/>
          <p:cNvSpPr/>
          <p:nvPr/>
        </p:nvSpPr>
        <p:spPr>
          <a:xfrm>
            <a:off x="3349800" y="190944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13"/>
          <p:cNvSpPr/>
          <p:nvPr/>
        </p:nvSpPr>
        <p:spPr>
          <a:xfrm>
            <a:off x="3349800" y="230940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CustomShape 14"/>
          <p:cNvSpPr/>
          <p:nvPr/>
        </p:nvSpPr>
        <p:spPr>
          <a:xfrm rot="16200000">
            <a:off x="4016880" y="973440"/>
            <a:ext cx="113760" cy="1485360"/>
          </a:xfrm>
          <a:prstGeom prst="rightBrace">
            <a:avLst>
              <a:gd name="adj1" fmla="val 108333"/>
              <a:gd name="adj2" fmla="val 52319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15"/>
          <p:cNvSpPr/>
          <p:nvPr/>
        </p:nvSpPr>
        <p:spPr>
          <a:xfrm>
            <a:off x="3585960" y="1248480"/>
            <a:ext cx="11426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8  </a:t>
            </a: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bytes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per data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CustomShape 16"/>
          <p:cNvSpPr/>
          <p:nvPr/>
        </p:nvSpPr>
        <p:spPr>
          <a:xfrm>
            <a:off x="1863720" y="266292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17"/>
          <p:cNvSpPr/>
          <p:nvPr/>
        </p:nvSpPr>
        <p:spPr>
          <a:xfrm>
            <a:off x="1863720" y="3073680"/>
            <a:ext cx="3199680" cy="342360"/>
          </a:xfrm>
          <a:prstGeom prst="rect">
            <a:avLst/>
          </a:prstGeom>
          <a:solidFill>
            <a:srgbClr val="C0C0C0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CustomShape 18"/>
          <p:cNvSpPr/>
          <p:nvPr/>
        </p:nvSpPr>
        <p:spPr>
          <a:xfrm>
            <a:off x="1978200" y="272016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CustomShape 19"/>
          <p:cNvSpPr/>
          <p:nvPr/>
        </p:nvSpPr>
        <p:spPr>
          <a:xfrm>
            <a:off x="1978200" y="3130920"/>
            <a:ext cx="4568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656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Valid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CustomShape 20"/>
          <p:cNvSpPr/>
          <p:nvPr/>
        </p:nvSpPr>
        <p:spPr>
          <a:xfrm>
            <a:off x="2549520" y="272016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21"/>
          <p:cNvSpPr/>
          <p:nvPr/>
        </p:nvSpPr>
        <p:spPr>
          <a:xfrm>
            <a:off x="2549520" y="3130920"/>
            <a:ext cx="68544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CustomShape 22"/>
          <p:cNvSpPr/>
          <p:nvPr/>
        </p:nvSpPr>
        <p:spPr>
          <a:xfrm>
            <a:off x="1261800" y="268488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2: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23"/>
          <p:cNvSpPr/>
          <p:nvPr/>
        </p:nvSpPr>
        <p:spPr>
          <a:xfrm>
            <a:off x="1261800" y="3108960"/>
            <a:ext cx="626040" cy="29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3: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CustomShape 24"/>
          <p:cNvSpPr/>
          <p:nvPr/>
        </p:nvSpPr>
        <p:spPr>
          <a:xfrm>
            <a:off x="3349800" y="272016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25"/>
          <p:cNvSpPr/>
          <p:nvPr/>
        </p:nvSpPr>
        <p:spPr>
          <a:xfrm>
            <a:off x="3349800" y="3120120"/>
            <a:ext cx="1542600" cy="2282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Cache block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26"/>
          <p:cNvSpPr/>
          <p:nvPr/>
        </p:nvSpPr>
        <p:spPr>
          <a:xfrm>
            <a:off x="1928880" y="3886200"/>
            <a:ext cx="70272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27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27"/>
          <p:cNvSpPr/>
          <p:nvPr/>
        </p:nvSpPr>
        <p:spPr>
          <a:xfrm>
            <a:off x="2761200" y="3886200"/>
            <a:ext cx="59616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28"/>
          <p:cNvSpPr/>
          <p:nvPr/>
        </p:nvSpPr>
        <p:spPr>
          <a:xfrm>
            <a:off x="3555360" y="417060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CustomShape 29"/>
          <p:cNvSpPr/>
          <p:nvPr/>
        </p:nvSpPr>
        <p:spPr>
          <a:xfrm>
            <a:off x="2698200" y="417060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CustomShape 30"/>
          <p:cNvSpPr/>
          <p:nvPr/>
        </p:nvSpPr>
        <p:spPr>
          <a:xfrm>
            <a:off x="1841040" y="4170600"/>
            <a:ext cx="856800" cy="173520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CustomShape 31"/>
          <p:cNvSpPr/>
          <p:nvPr/>
        </p:nvSpPr>
        <p:spPr>
          <a:xfrm>
            <a:off x="3705120" y="3886200"/>
            <a:ext cx="59616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5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3 </a:t>
            </a:r>
            <a:r>
              <a:rPr lang="en-US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bits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CustomShape 32"/>
          <p:cNvSpPr/>
          <p:nvPr/>
        </p:nvSpPr>
        <p:spPr>
          <a:xfrm>
            <a:off x="4304880" y="4286880"/>
            <a:ext cx="260280" cy="2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33"/>
          <p:cNvSpPr/>
          <p:nvPr/>
        </p:nvSpPr>
        <p:spPr>
          <a:xfrm>
            <a:off x="1774440" y="4286880"/>
            <a:ext cx="339480" cy="2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CustomShape 34"/>
          <p:cNvSpPr/>
          <p:nvPr/>
        </p:nvSpPr>
        <p:spPr>
          <a:xfrm>
            <a:off x="2044080" y="4713840"/>
            <a:ext cx="41436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Tag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35"/>
          <p:cNvSpPr/>
          <p:nvPr/>
        </p:nvSpPr>
        <p:spPr>
          <a:xfrm>
            <a:off x="2599560" y="4713840"/>
            <a:ext cx="10126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Set index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36"/>
          <p:cNvSpPr/>
          <p:nvPr/>
        </p:nvSpPr>
        <p:spPr>
          <a:xfrm rot="5400000">
            <a:off x="2126880" y="420624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37"/>
          <p:cNvSpPr/>
          <p:nvPr/>
        </p:nvSpPr>
        <p:spPr>
          <a:xfrm rot="5400000">
            <a:off x="2984040" y="420624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8"/>
          <p:cNvSpPr/>
          <p:nvPr/>
        </p:nvSpPr>
        <p:spPr>
          <a:xfrm rot="5400000">
            <a:off x="3898440" y="4206240"/>
            <a:ext cx="228240" cy="799560"/>
          </a:xfrm>
          <a:prstGeom prst="rightBrace">
            <a:avLst>
              <a:gd name="adj1" fmla="val 29167"/>
              <a:gd name="adj2" fmla="val 50000"/>
            </a:avLst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39"/>
          <p:cNvSpPr/>
          <p:nvPr/>
        </p:nvSpPr>
        <p:spPr>
          <a:xfrm>
            <a:off x="3574800" y="4713840"/>
            <a:ext cx="10180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040" tIns="33480" rIns="68040" bIns="33480"/>
          <a:lstStyle/>
          <a:p>
            <a:pPr>
              <a:lnSpc>
                <a:spcPct val="100000"/>
              </a:lnSpc>
            </a:pPr>
            <a:r>
              <a:rPr lang="en-US" sz="135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Block offset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78" name="Table 40"/>
          <p:cNvGraphicFramePr/>
          <p:nvPr/>
        </p:nvGraphicFramePr>
        <p:xfrm>
          <a:off x="5315040" y="2057400"/>
          <a:ext cx="2457000" cy="2948760"/>
        </p:xfrm>
        <a:graphic>
          <a:graphicData uri="http://schemas.openxmlformats.org/drawingml/2006/table">
            <a:tbl>
              <a:tblPr/>
              <a:tblGrid>
                <a:gridCol w="43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Addr. Range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0xFA1C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0xFA1C – 0xFA23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0xFA1C – 0xFA1F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0xFA18 – 0xFA1F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It depends on the access size (byte, word, etc)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9" name="CustomShape 41"/>
          <p:cNvSpPr/>
          <p:nvPr/>
        </p:nvSpPr>
        <p:spPr>
          <a:xfrm>
            <a:off x="5315040" y="3657600"/>
            <a:ext cx="342360" cy="342360"/>
          </a:xfrm>
          <a:prstGeom prst="ellipse">
            <a:avLst/>
          </a:prstGeom>
          <a:noFill/>
          <a:ln w="57240">
            <a:solidFill>
              <a:srgbClr val="00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1614240" y="2361240"/>
            <a:ext cx="3501360" cy="2270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 foo(int* a, int N)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{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int i, sum = 0;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for(i = 0; i &lt; N; i++)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    sum += a[i];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return sum;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Cache Misses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82" name="Table 3"/>
          <p:cNvGraphicFramePr/>
          <p:nvPr/>
        </p:nvGraphicFramePr>
        <p:xfrm>
          <a:off x="5998680" y="2249640"/>
          <a:ext cx="1871640" cy="2120400"/>
        </p:xfrm>
        <a:graphic>
          <a:graphicData uri="http://schemas.openxmlformats.org/drawingml/2006/table">
            <a:tbl>
              <a:tblPr/>
              <a:tblGrid>
                <a:gridCol w="372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Accessed Bytes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256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3" name="CustomShape 4"/>
          <p:cNvSpPr/>
          <p:nvPr/>
        </p:nvSpPr>
        <p:spPr>
          <a:xfrm>
            <a:off x="1646280" y="1196640"/>
            <a:ext cx="5012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N = 16, how many bytes does the loop access of A?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CustomShape 5"/>
          <p:cNvSpPr/>
          <p:nvPr/>
        </p:nvSpPr>
        <p:spPr>
          <a:xfrm>
            <a:off x="5967000" y="3620520"/>
            <a:ext cx="342360" cy="342360"/>
          </a:xfrm>
          <a:prstGeom prst="ellipse">
            <a:avLst/>
          </a:prstGeom>
          <a:noFill/>
          <a:ln w="57240">
            <a:solidFill>
              <a:srgbClr val="00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Shape 1"/>
          <p:cNvSpPr txBox="1"/>
          <p:nvPr/>
        </p:nvSpPr>
        <p:spPr>
          <a:xfrm>
            <a:off x="1614240" y="2361240"/>
            <a:ext cx="3501360" cy="2270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 foo(int* a, int N)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{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int i, sum = 0;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for(i = 0; i &lt; N; i++)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    sum += a[i];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return sum;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3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TextShape 2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Cache Misses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87" name="Table 3"/>
          <p:cNvGraphicFramePr/>
          <p:nvPr/>
        </p:nvGraphicFramePr>
        <p:xfrm>
          <a:off x="5998680" y="2249640"/>
          <a:ext cx="1871640" cy="2309760"/>
        </p:xfrm>
        <a:graphic>
          <a:graphicData uri="http://schemas.openxmlformats.org/drawingml/2006/table">
            <a:tbl>
              <a:tblPr/>
              <a:tblGrid>
                <a:gridCol w="372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Misses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2800" marR="828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8" name="CustomShape 4"/>
          <p:cNvSpPr/>
          <p:nvPr/>
        </p:nvSpPr>
        <p:spPr>
          <a:xfrm>
            <a:off x="1614240" y="1191240"/>
            <a:ext cx="585072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there is a 48B cache with 8 bytes per block and 3 cache lines per set, how many misses if foo is called twice?
N still equals 16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5"/>
          <p:cNvSpPr/>
          <p:nvPr/>
        </p:nvSpPr>
        <p:spPr>
          <a:xfrm>
            <a:off x="5971320" y="4138200"/>
            <a:ext cx="342360" cy="342360"/>
          </a:xfrm>
          <a:prstGeom prst="ellipse">
            <a:avLst/>
          </a:prstGeom>
          <a:noFill/>
          <a:ln w="57240">
            <a:solidFill>
              <a:srgbClr val="00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Cache-Friendly Code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Keep memory accesses bunched together</a:t>
            </a:r>
          </a:p>
          <a:p>
            <a:pPr marL="51444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both time and space (address)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working set at any time should be smaller than the cache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Avoid access patterns that cause conflict misses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Align accesses to use fewer cache sets (often means dividing data structures into pieces whose sizes are powers of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Agenda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Reminders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Revisiting Cache Lab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Caching Review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Blocking to reduce cache misses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Cache 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Blocking Example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have a 2D array 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int[4][4] A;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Cache is fully associative and can hold two lines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Each line can hold two 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values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Discuss the following questions with your neighbor: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is the best miss rate for traversing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A 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once?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order does of traversal did you use?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other traversal orders can achieve this miss rate?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 Discussion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did the optimal transversal orders have in common?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does the pattern generalize to 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int[8][8] A 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 a cache that holds 4 lines each of 4 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int’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Cache-alignment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Suppose you have arrays 
	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int[8] A, B, temp;
 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A[0], B[0] and temp[0] all correspond to byte 0 of set 0 on the cache. We say that all three arrays are cache-aligned.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example, suppose we use a direct-mapped cache. If we request first A[0] then B[0], the cache will evict the line containing A[0].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Very Hard Cache Problem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will use a direct-mapped cache with 2 sets, which each can hold up to 4 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’s.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can we copy A into B, shifted over by 1 position?</a:t>
            </a:r>
          </a:p>
          <a:p>
            <a:pPr marL="51444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most efficient way? (Use 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temp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!)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00" name="Table 3"/>
          <p:cNvGraphicFramePr/>
          <p:nvPr/>
        </p:nvGraphicFramePr>
        <p:xfrm>
          <a:off x="1188360" y="2881440"/>
          <a:ext cx="5200200" cy="370440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1" name="Table 4"/>
          <p:cNvGraphicFramePr/>
          <p:nvPr/>
        </p:nvGraphicFramePr>
        <p:xfrm>
          <a:off x="1201680" y="3932280"/>
          <a:ext cx="5200200" cy="370440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2" name="CustomShape 5"/>
          <p:cNvSpPr/>
          <p:nvPr/>
        </p:nvSpPr>
        <p:spPr>
          <a:xfrm>
            <a:off x="2176920" y="334368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3" name="CustomShape 6"/>
          <p:cNvSpPr/>
          <p:nvPr/>
        </p:nvSpPr>
        <p:spPr>
          <a:xfrm flipH="1">
            <a:off x="2088000" y="3330000"/>
            <a:ext cx="4005360" cy="496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B05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4" name="CustomShape 7"/>
          <p:cNvSpPr/>
          <p:nvPr/>
        </p:nvSpPr>
        <p:spPr>
          <a:xfrm>
            <a:off x="2729520" y="334368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5" name="CustomShape 8"/>
          <p:cNvSpPr/>
          <p:nvPr/>
        </p:nvSpPr>
        <p:spPr>
          <a:xfrm>
            <a:off x="3299400" y="333000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6" name="CustomShape 9"/>
          <p:cNvSpPr/>
          <p:nvPr/>
        </p:nvSpPr>
        <p:spPr>
          <a:xfrm>
            <a:off x="3852000" y="333000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7" name="CustomShape 10"/>
          <p:cNvSpPr/>
          <p:nvPr/>
        </p:nvSpPr>
        <p:spPr>
          <a:xfrm>
            <a:off x="4431960" y="334368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8" name="CustomShape 11"/>
          <p:cNvSpPr/>
          <p:nvPr/>
        </p:nvSpPr>
        <p:spPr>
          <a:xfrm>
            <a:off x="5001840" y="333000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09" name="CustomShape 12"/>
          <p:cNvSpPr/>
          <p:nvPr/>
        </p:nvSpPr>
        <p:spPr>
          <a:xfrm>
            <a:off x="5554800" y="333000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237600" y="4039560"/>
            <a:ext cx="2197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 of misses: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Line 2"/>
          <p:cNvSpPr/>
          <p:nvPr/>
        </p:nvSpPr>
        <p:spPr>
          <a:xfrm>
            <a:off x="261216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12" name="Line 3"/>
          <p:cNvSpPr/>
          <p:nvPr/>
        </p:nvSpPr>
        <p:spPr>
          <a:xfrm>
            <a:off x="273312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graphicFrame>
        <p:nvGraphicFramePr>
          <p:cNvPr id="313" name="Table 4"/>
          <p:cNvGraphicFramePr/>
          <p:nvPr/>
        </p:nvGraphicFramePr>
        <p:xfrm>
          <a:off x="1965960" y="1912320"/>
          <a:ext cx="5200200" cy="370440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4" name="Table 5"/>
          <p:cNvGraphicFramePr/>
          <p:nvPr/>
        </p:nvGraphicFramePr>
        <p:xfrm>
          <a:off x="1979640" y="2963160"/>
          <a:ext cx="5200200" cy="370440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5" name="Table 6"/>
          <p:cNvGraphicFramePr/>
          <p:nvPr/>
        </p:nvGraphicFramePr>
        <p:xfrm>
          <a:off x="1963800" y="929520"/>
          <a:ext cx="5200200" cy="370440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temp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6" name="CustomShape 7"/>
          <p:cNvSpPr/>
          <p:nvPr/>
        </p:nvSpPr>
        <p:spPr>
          <a:xfrm>
            <a:off x="4577400" y="239364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17" name="CustomShape 8"/>
          <p:cNvSpPr/>
          <p:nvPr/>
        </p:nvSpPr>
        <p:spPr>
          <a:xfrm>
            <a:off x="5157720" y="240732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18" name="CustomShape 9"/>
          <p:cNvSpPr/>
          <p:nvPr/>
        </p:nvSpPr>
        <p:spPr>
          <a:xfrm flipH="1" flipV="1">
            <a:off x="4036680" y="1426320"/>
            <a:ext cx="2241360" cy="39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19" name="CustomShape 10"/>
          <p:cNvSpPr/>
          <p:nvPr/>
        </p:nvSpPr>
        <p:spPr>
          <a:xfrm flipH="1" flipV="1">
            <a:off x="3485880" y="1426320"/>
            <a:ext cx="2241360" cy="39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20" name="Line 11"/>
          <p:cNvSpPr/>
          <p:nvPr/>
        </p:nvSpPr>
        <p:spPr>
          <a:xfrm>
            <a:off x="284472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1" name="CustomShape 12"/>
          <p:cNvSpPr/>
          <p:nvPr/>
        </p:nvSpPr>
        <p:spPr>
          <a:xfrm>
            <a:off x="4106880" y="1398960"/>
            <a:ext cx="2712240" cy="1491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22" name="CustomShape 13"/>
          <p:cNvSpPr/>
          <p:nvPr/>
        </p:nvSpPr>
        <p:spPr>
          <a:xfrm>
            <a:off x="3555720" y="1398960"/>
            <a:ext cx="2710440" cy="1491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23" name="Line 14"/>
          <p:cNvSpPr/>
          <p:nvPr/>
        </p:nvSpPr>
        <p:spPr>
          <a:xfrm>
            <a:off x="296748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4" name="Line 15"/>
          <p:cNvSpPr/>
          <p:nvPr/>
        </p:nvSpPr>
        <p:spPr>
          <a:xfrm>
            <a:off x="573336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5" name="Line 16"/>
          <p:cNvSpPr/>
          <p:nvPr/>
        </p:nvSpPr>
        <p:spPr>
          <a:xfrm>
            <a:off x="633636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6" name="Line 17"/>
          <p:cNvSpPr/>
          <p:nvPr/>
        </p:nvSpPr>
        <p:spPr>
          <a:xfrm>
            <a:off x="515736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7" name="Line 18"/>
          <p:cNvSpPr/>
          <p:nvPr/>
        </p:nvSpPr>
        <p:spPr>
          <a:xfrm>
            <a:off x="572724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8" name="Line 19"/>
          <p:cNvSpPr/>
          <p:nvPr/>
        </p:nvSpPr>
        <p:spPr>
          <a:xfrm>
            <a:off x="633636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9" name="Line 20"/>
          <p:cNvSpPr/>
          <p:nvPr/>
        </p:nvSpPr>
        <p:spPr>
          <a:xfrm>
            <a:off x="694908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30" name="Line 21"/>
          <p:cNvSpPr/>
          <p:nvPr/>
        </p:nvSpPr>
        <p:spPr>
          <a:xfrm>
            <a:off x="457632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31" name="Line 22"/>
          <p:cNvSpPr/>
          <p:nvPr/>
        </p:nvSpPr>
        <p:spPr>
          <a:xfrm>
            <a:off x="516168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32" name="Line 23"/>
          <p:cNvSpPr/>
          <p:nvPr/>
        </p:nvSpPr>
        <p:spPr>
          <a:xfrm>
            <a:off x="2733120" y="832320"/>
            <a:ext cx="2043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3" name="Line 24"/>
          <p:cNvSpPr/>
          <p:nvPr/>
        </p:nvSpPr>
        <p:spPr>
          <a:xfrm>
            <a:off x="5012280" y="2365920"/>
            <a:ext cx="2043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Line 25"/>
          <p:cNvSpPr/>
          <p:nvPr/>
        </p:nvSpPr>
        <p:spPr>
          <a:xfrm>
            <a:off x="5029920" y="3425400"/>
            <a:ext cx="2043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5" name="Line 26"/>
          <p:cNvSpPr/>
          <p:nvPr/>
        </p:nvSpPr>
        <p:spPr>
          <a:xfrm>
            <a:off x="2733120" y="2365920"/>
            <a:ext cx="2043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237600" y="4039560"/>
            <a:ext cx="2197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 of misses: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Line 2"/>
          <p:cNvSpPr/>
          <p:nvPr/>
        </p:nvSpPr>
        <p:spPr>
          <a:xfrm>
            <a:off x="261216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38" name="Line 3"/>
          <p:cNvSpPr/>
          <p:nvPr/>
        </p:nvSpPr>
        <p:spPr>
          <a:xfrm>
            <a:off x="273312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graphicFrame>
        <p:nvGraphicFramePr>
          <p:cNvPr id="339" name="Table 4"/>
          <p:cNvGraphicFramePr/>
          <p:nvPr/>
        </p:nvGraphicFramePr>
        <p:xfrm>
          <a:off x="1965960" y="1912320"/>
          <a:ext cx="5200200" cy="370440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0" name="Table 5"/>
          <p:cNvGraphicFramePr/>
          <p:nvPr/>
        </p:nvGraphicFramePr>
        <p:xfrm>
          <a:off x="1979640" y="2963160"/>
          <a:ext cx="5200200" cy="370440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1" name="Table 6"/>
          <p:cNvGraphicFramePr/>
          <p:nvPr/>
        </p:nvGraphicFramePr>
        <p:xfrm>
          <a:off x="1963800" y="929520"/>
          <a:ext cx="5200200" cy="370440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temp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5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2" name="Line 7"/>
          <p:cNvSpPr/>
          <p:nvPr/>
        </p:nvSpPr>
        <p:spPr>
          <a:xfrm>
            <a:off x="284472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43" name="Line 8"/>
          <p:cNvSpPr/>
          <p:nvPr/>
        </p:nvSpPr>
        <p:spPr>
          <a:xfrm>
            <a:off x="296748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44" name="CustomShape 9"/>
          <p:cNvSpPr/>
          <p:nvPr/>
        </p:nvSpPr>
        <p:spPr>
          <a:xfrm flipV="1">
            <a:off x="4016880" y="1426320"/>
            <a:ext cx="2241360" cy="39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45" name="CustomShape 10"/>
          <p:cNvSpPr/>
          <p:nvPr/>
        </p:nvSpPr>
        <p:spPr>
          <a:xfrm flipV="1">
            <a:off x="3441960" y="1426320"/>
            <a:ext cx="2241360" cy="39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46" name="Line 11"/>
          <p:cNvSpPr/>
          <p:nvPr/>
        </p:nvSpPr>
        <p:spPr>
          <a:xfrm>
            <a:off x="2434680" y="4039560"/>
            <a:ext cx="71784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47" name="CustomShape 12"/>
          <p:cNvSpPr/>
          <p:nvPr/>
        </p:nvSpPr>
        <p:spPr>
          <a:xfrm>
            <a:off x="2902680" y="2393640"/>
            <a:ext cx="538560" cy="52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48" name="Line 13"/>
          <p:cNvSpPr/>
          <p:nvPr/>
        </p:nvSpPr>
        <p:spPr>
          <a:xfrm>
            <a:off x="328356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49" name="Line 14"/>
          <p:cNvSpPr/>
          <p:nvPr/>
        </p:nvSpPr>
        <p:spPr>
          <a:xfrm>
            <a:off x="573336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0" name="Line 15"/>
          <p:cNvSpPr/>
          <p:nvPr/>
        </p:nvSpPr>
        <p:spPr>
          <a:xfrm>
            <a:off x="633636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1" name="Line 16"/>
          <p:cNvSpPr/>
          <p:nvPr/>
        </p:nvSpPr>
        <p:spPr>
          <a:xfrm>
            <a:off x="515736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2" name="Line 17"/>
          <p:cNvSpPr/>
          <p:nvPr/>
        </p:nvSpPr>
        <p:spPr>
          <a:xfrm>
            <a:off x="572724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3" name="Line 18"/>
          <p:cNvSpPr/>
          <p:nvPr/>
        </p:nvSpPr>
        <p:spPr>
          <a:xfrm>
            <a:off x="633636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4" name="Line 19"/>
          <p:cNvSpPr/>
          <p:nvPr/>
        </p:nvSpPr>
        <p:spPr>
          <a:xfrm>
            <a:off x="694908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5" name="Line 20"/>
          <p:cNvSpPr/>
          <p:nvPr/>
        </p:nvSpPr>
        <p:spPr>
          <a:xfrm>
            <a:off x="457632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6" name="Line 21"/>
          <p:cNvSpPr/>
          <p:nvPr/>
        </p:nvSpPr>
        <p:spPr>
          <a:xfrm>
            <a:off x="516168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7" name="Line 22"/>
          <p:cNvSpPr/>
          <p:nvPr/>
        </p:nvSpPr>
        <p:spPr>
          <a:xfrm>
            <a:off x="3441600" y="19573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8" name="Line 23"/>
          <p:cNvSpPr/>
          <p:nvPr/>
        </p:nvSpPr>
        <p:spPr>
          <a:xfrm>
            <a:off x="4044600" y="19573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9" name="Line 24"/>
          <p:cNvSpPr/>
          <p:nvPr/>
        </p:nvSpPr>
        <p:spPr>
          <a:xfrm>
            <a:off x="287712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60" name="Line 25"/>
          <p:cNvSpPr/>
          <p:nvPr/>
        </p:nvSpPr>
        <p:spPr>
          <a:xfrm>
            <a:off x="344160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61" name="CustomShape 26"/>
          <p:cNvSpPr/>
          <p:nvPr/>
        </p:nvSpPr>
        <p:spPr>
          <a:xfrm flipH="1">
            <a:off x="4498200" y="1426320"/>
            <a:ext cx="1759680" cy="1491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62" name="CustomShape 27"/>
          <p:cNvSpPr/>
          <p:nvPr/>
        </p:nvSpPr>
        <p:spPr>
          <a:xfrm flipH="1">
            <a:off x="4016160" y="1426320"/>
            <a:ext cx="1666440" cy="1491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63" name="Line 28"/>
          <p:cNvSpPr/>
          <p:nvPr/>
        </p:nvSpPr>
        <p:spPr>
          <a:xfrm>
            <a:off x="405252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64" name="Line 29"/>
          <p:cNvSpPr/>
          <p:nvPr/>
        </p:nvSpPr>
        <p:spPr>
          <a:xfrm>
            <a:off x="462132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65" name="CustomShape 30"/>
          <p:cNvSpPr/>
          <p:nvPr/>
        </p:nvSpPr>
        <p:spPr>
          <a:xfrm flipH="1">
            <a:off x="2844720" y="2352600"/>
            <a:ext cx="4005360" cy="496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B05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66" name="Line 31"/>
          <p:cNvSpPr/>
          <p:nvPr/>
        </p:nvSpPr>
        <p:spPr>
          <a:xfrm>
            <a:off x="6949080" y="1965240"/>
            <a:ext cx="0" cy="190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67" name="Line 32"/>
          <p:cNvSpPr/>
          <p:nvPr/>
        </p:nvSpPr>
        <p:spPr>
          <a:xfrm>
            <a:off x="2901240" y="3031920"/>
            <a:ext cx="0" cy="191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68" name="Line 33"/>
          <p:cNvSpPr/>
          <p:nvPr/>
        </p:nvSpPr>
        <p:spPr>
          <a:xfrm>
            <a:off x="5029920" y="3425400"/>
            <a:ext cx="2043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9" name="Line 34"/>
          <p:cNvSpPr/>
          <p:nvPr/>
        </p:nvSpPr>
        <p:spPr>
          <a:xfrm>
            <a:off x="2733120" y="2365920"/>
            <a:ext cx="2043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0" name="Line 35"/>
          <p:cNvSpPr/>
          <p:nvPr/>
        </p:nvSpPr>
        <p:spPr>
          <a:xfrm>
            <a:off x="3414240" y="4039560"/>
            <a:ext cx="360" cy="3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71" name="Line 36"/>
          <p:cNvSpPr/>
          <p:nvPr/>
        </p:nvSpPr>
        <p:spPr>
          <a:xfrm>
            <a:off x="5051160" y="832320"/>
            <a:ext cx="2043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Line 37"/>
          <p:cNvSpPr/>
          <p:nvPr/>
        </p:nvSpPr>
        <p:spPr>
          <a:xfrm>
            <a:off x="2733120" y="3425400"/>
            <a:ext cx="2043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Line 38"/>
          <p:cNvSpPr/>
          <p:nvPr/>
        </p:nvSpPr>
        <p:spPr>
          <a:xfrm>
            <a:off x="5051160" y="1794600"/>
            <a:ext cx="2043360" cy="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39"/>
          <p:cNvSpPr/>
          <p:nvPr/>
        </p:nvSpPr>
        <p:spPr>
          <a:xfrm>
            <a:off x="3931560" y="4080600"/>
            <a:ext cx="428400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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Could’ve been 16 misses otherwise!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would save even more if the block size were larger, or if </a:t>
            </a: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temp</a:t>
            </a: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were already cached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Get Stuck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6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Please read the writeup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Read it again after doing ~25% of the lab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B80047"/>
              </a:buClr>
              <a:buSzPct val="6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CS:APP Chapter 6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B80047"/>
              </a:buClr>
              <a:buSzPct val="6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View lecture notes and course FAQ at </a:t>
            </a:r>
            <a:r>
              <a:rPr lang="en-US" sz="2400" b="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Times New Roman"/>
                <a:hlinkClick r:id="rId2"/>
              </a:rPr>
              <a:t>http://www.cs.cmu.edu/~213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B80047"/>
              </a:buClr>
              <a:buSzPct val="6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Office hours Sunday through Thursday 5:00-9:00pm in WeH 5207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B80047"/>
              </a:buClr>
              <a:buSzPct val="6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Post a </a:t>
            </a: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private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question on Piazza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B80047"/>
              </a:buClr>
              <a:buSzPct val="6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man malloc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man gdb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 gdb's 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help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command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B80047"/>
              </a:buClr>
              <a:buSzPct val="6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http://csapp.cs.cmu.edu/public/waside/waside-blocking.pdf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Appendix: C Programming Style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8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Properly document your code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Header comments, overall operation of large blocks, any tricky bits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Write robust code – check error and failure conditions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Write modular code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interfaces for data structures, e.g. create/insert/remove/free functions for a linked list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magic numbers – use #define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Formatting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80 characters per line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Consistent braces and whitespace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B80047"/>
              </a:buClr>
              <a:buSzPct val="65000"/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memory or file descriptor leaks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Reminders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Cache Lab is due Thursday!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Exam1 is just a week away!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Start doing practice problems.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Come to the review session.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Reminders: Cache Lab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Two parts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Write a cache simulator</a:t>
            </a:r>
          </a:p>
          <a:p>
            <a:pPr marL="51444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Hopefully you've started this part by now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Optimize some code to minimize cache misses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Programming style will be graded starting now</a:t>
            </a:r>
          </a:p>
          <a:p>
            <a:pPr marL="51444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Worth about a letter grade on this assignment</a:t>
            </a:r>
            <a:endParaRPr lang="en-US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 the appendix. But that’s incomplete, so also see the style guide on the course website.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Other details are in the writeup.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Cache Lab: Parsing Input with fscanf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fscanf() is exactly like scanf() except that you specify a stream to use (i.e. an open file) instead of always reading from standard input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parameters to fscanf are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1:    a stream pointer of type FILE*, e.g. from fopen()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2:    a format string specifying how to parse the input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3+:  pointers to each of the variables that will store the parsed data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fscanf() returns -1 if the data does not match the format string or there is no more input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it to parse the trace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fscanf() Example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FILE *pFile; /* pointer to FILE object */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pFile = fopen(“trace.txt”,”r”); /* open trace file for reading */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/* </a:t>
            </a:r>
            <a:r>
              <a:rPr lang="en-US" sz="1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verify that pFile is non-NULL!</a:t>
            </a: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*/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char access_type;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unsigned long address;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 size;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/* </a:t>
            </a:r>
            <a:r>
              <a:rPr lang="en-US" sz="1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line format is “ S 2f,1” or “ L 7d0,3”</a:t>
            </a: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*/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/* </a:t>
            </a:r>
            <a:r>
              <a:rPr lang="en-US" sz="1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so we need to read a character, a hex number, and a decimal number</a:t>
            </a: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*/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/* </a:t>
            </a:r>
            <a:r>
              <a:rPr lang="en-US" sz="1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put those in the format string along with the fixed formatting</a:t>
            </a: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*/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while (fscanf(pFile,” %c %lx,%d”, &amp;access_type, &amp;address, &amp;size) &gt; 0) {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/* do stuff */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fclose(pFile);  /* always close file when done */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Cache Lab: Cache Simulator Hints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are only counting hits, misses, and evictions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LRU (Least Recently Used) replacement policy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Structs</a:t>
            </a: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a great way to bundle up the different parts of a cache line (valid bit, tag, LRU counter, etc.)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cache is like a 2D array of cache lines  </a:t>
            </a:r>
          </a:p>
          <a:p>
            <a:pPr marL="514440" lvl="1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One dimension represents set associativity E, the other the number of sets S:</a:t>
            </a:r>
            <a:endParaRPr lang="en-US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struct</a:t>
            </a: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en-US" sz="2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cache_line</a:t>
            </a: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cache[S][E];</a:t>
            </a:r>
            <a:endParaRPr lang="en-US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Your simulator needs to handle different values of S, E, and b (block size) given at run </a:t>
            </a:r>
            <a:r>
              <a:rPr lang="en-US" sz="21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time</a:t>
            </a:r>
          </a:p>
          <a:p>
            <a:pPr marL="628560" lvl="1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Allocate your </a:t>
            </a:r>
            <a:r>
              <a:rPr lang="en-US" sz="21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space dynamically</a:t>
            </a: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 Question / Discussions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628560" y="1369080"/>
            <a:ext cx="7886520" cy="3263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We’ll work through a series of questions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Write down your answer for each question</a:t>
            </a:r>
          </a:p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discuss with your classmates</a:t>
            </a: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en-US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557720" y="1772640"/>
            <a:ext cx="5928480" cy="912600"/>
          </a:xfrm>
          <a:prstGeom prst="rect">
            <a:avLst/>
          </a:prstGeom>
          <a:noFill/>
          <a:ln cap="rnd">
            <a:solidFill>
              <a:schemeClr val="tx1">
                <a:lumMod val="50000"/>
                <a:lumOff val="50000"/>
              </a:schemeClr>
            </a:solidFill>
            <a:custDash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void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who(</a:t>
            </a:r>
            <a:r>
              <a:rPr lang="en-US" sz="1350" b="0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*arr, </a:t>
            </a:r>
            <a:r>
              <a:rPr lang="en-US" sz="1350" b="0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size) 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9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for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(</a:t>
            </a:r>
            <a:r>
              <a:rPr lang="en-US" sz="1350" b="0" strike="noStrike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int 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 = </a:t>
            </a:r>
            <a:r>
              <a:rPr lang="en-US" sz="135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; i &lt; size-</a:t>
            </a:r>
            <a:r>
              <a:rPr lang="en-US" sz="135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; ++i)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arr[i] = arr[i+</a:t>
            </a:r>
            <a:r>
              <a:rPr lang="en-US" sz="135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];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1486080" y="914400"/>
            <a:ext cx="6057000" cy="85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following function exhibits which type of locality? Consider </a:t>
            </a:r>
            <a:r>
              <a:rPr lang="en-US" sz="21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only</a:t>
            </a: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array accesses.</a:t>
            </a:r>
          </a:p>
        </p:txBody>
      </p:sp>
      <p:sp>
        <p:nvSpPr>
          <p:cNvPr id="101" name="TextShape 3"/>
          <p:cNvSpPr txBox="1"/>
          <p:nvPr/>
        </p:nvSpPr>
        <p:spPr>
          <a:xfrm>
            <a:off x="628560" y="273960"/>
            <a:ext cx="7886520" cy="993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Type of Locality?</a:t>
            </a:r>
            <a:endParaRPr lang="en-US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TextShape 4"/>
          <p:cNvSpPr txBox="1"/>
          <p:nvPr/>
        </p:nvSpPr>
        <p:spPr>
          <a:xfrm>
            <a:off x="1143360" y="4767480"/>
            <a:ext cx="1543680" cy="273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C9D0ABD-413C-47B8-80D8-BAD0205A50AF}" type="slidenum"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03" name="Table 5"/>
          <p:cNvGraphicFramePr/>
          <p:nvPr/>
        </p:nvGraphicFramePr>
        <p:xfrm>
          <a:off x="5429160" y="3029040"/>
          <a:ext cx="2457000" cy="1645920"/>
        </p:xfrm>
        <a:graphic>
          <a:graphicData uri="http://schemas.openxmlformats.org/drawingml/2006/table">
            <a:tbl>
              <a:tblPr/>
              <a:tblGrid>
                <a:gridCol w="43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Spatial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Temporal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Both A and 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strike="noStrike" spc="-1">
                          <a:solidFill>
                            <a:srgbClr val="66006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entury Gothic"/>
                        </a:rPr>
                        <a:t>Neither A nor 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4" name="CustomShape 6"/>
          <p:cNvSpPr/>
          <p:nvPr/>
        </p:nvSpPr>
        <p:spPr>
          <a:xfrm>
            <a:off x="5429160" y="3828960"/>
            <a:ext cx="342360" cy="342360"/>
          </a:xfrm>
          <a:prstGeom prst="ellipse">
            <a:avLst/>
          </a:prstGeom>
          <a:noFill/>
          <a:ln w="57240">
            <a:solidFill>
              <a:srgbClr val="00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recitation-template</Template>
  <TotalTime>179</TotalTime>
  <Words>1721</Words>
  <Application>Microsoft Office PowerPoint</Application>
  <PresentationFormat>On-screen Show (16:9)</PresentationFormat>
  <Paragraphs>469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Century Gothic</vt:lpstr>
      <vt:lpstr>Courier New</vt:lpstr>
      <vt:lpstr>DejaVu Sans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15-213 Recitation 7 Caches and Blocking</dc:title>
  <dc:subject/>
  <dc:creator>Jerry Ding</dc:creator>
  <dc:description/>
  <cp:lastModifiedBy>Brian Railing</cp:lastModifiedBy>
  <cp:revision>21</cp:revision>
  <dcterms:created xsi:type="dcterms:W3CDTF">2017-02-27T05:38:22Z</dcterms:created>
  <dcterms:modified xsi:type="dcterms:W3CDTF">2017-10-06T13:41:45Z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27</vt:i4>
  </property>
</Properties>
</file>