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542" r:id="rId2"/>
    <p:sldId id="552" r:id="rId3"/>
    <p:sldId id="553" r:id="rId4"/>
    <p:sldId id="554" r:id="rId5"/>
    <p:sldId id="602" r:id="rId6"/>
    <p:sldId id="555" r:id="rId7"/>
    <p:sldId id="556" r:id="rId8"/>
    <p:sldId id="618" r:id="rId9"/>
    <p:sldId id="557" r:id="rId10"/>
    <p:sldId id="558" r:id="rId11"/>
    <p:sldId id="559" r:id="rId12"/>
    <p:sldId id="560" r:id="rId13"/>
    <p:sldId id="561" r:id="rId14"/>
    <p:sldId id="562" r:id="rId15"/>
    <p:sldId id="563" r:id="rId16"/>
    <p:sldId id="564" r:id="rId17"/>
    <p:sldId id="571" r:id="rId18"/>
    <p:sldId id="566" r:id="rId19"/>
    <p:sldId id="605" r:id="rId20"/>
    <p:sldId id="607" r:id="rId21"/>
    <p:sldId id="617" r:id="rId22"/>
    <p:sldId id="608" r:id="rId23"/>
    <p:sldId id="567" r:id="rId24"/>
    <p:sldId id="568" r:id="rId25"/>
    <p:sldId id="611" r:id="rId26"/>
  </p:sldIdLst>
  <p:sldSz cx="9144000" cy="6858000" type="screen4x3"/>
  <p:notesSz cx="7302500" cy="9586913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C0000"/>
    <a:srgbClr val="F7F5CD"/>
    <a:srgbClr val="000000"/>
    <a:srgbClr val="9D3E40"/>
    <a:srgbClr val="990000"/>
    <a:srgbClr val="D5F1CF"/>
    <a:srgbClr val="F1C7C7"/>
    <a:srgbClr val="F6F5BD"/>
    <a:srgbClr val="EBAFAF"/>
    <a:srgbClr val="DB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7" autoAdjust="0"/>
    <p:restoredTop sz="94626" autoAdjust="0"/>
  </p:normalViewPr>
  <p:slideViewPr>
    <p:cSldViewPr snapToGrid="0" snapToObjects="1">
      <p:cViewPr varScale="1">
        <p:scale>
          <a:sx n="115" d="100"/>
          <a:sy n="115" d="100"/>
        </p:scale>
        <p:origin x="-120" y="-120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tags" Target="tags/tag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19,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</a:t>
            </a:r>
            <a:r>
              <a:rPr lang="en-US" dirty="0" smtClean="0">
                <a:latin typeface="Calibri" pitchFamily="34" charset="0"/>
              </a:rPr>
              <a:t>loop in thread </a:t>
            </a:r>
            <a:r>
              <a:rPr lang="en-US" dirty="0" err="1" smtClean="0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(</a:t>
            </a:r>
            <a:r>
              <a:rPr lang="en-US" sz="1800" dirty="0">
                <a:latin typeface="Courier New"/>
                <a:cs typeface="Courier New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 smtClean="0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latin typeface="Courier New"/>
                <a:cs typeface="Courier New"/>
              </a:rPr>
              <a:t>testq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 smtClean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jle</a:t>
            </a:r>
            <a:r>
              <a:rPr lang="en-US" sz="1800" dirty="0" smtClean="0">
                <a:latin typeface="Courier New"/>
                <a:cs typeface="Courier New"/>
              </a:rPr>
              <a:t>   .</a:t>
            </a:r>
            <a:r>
              <a:rPr lang="en-US" sz="1800" dirty="0">
                <a:latin typeface="Courier New"/>
                <a:cs typeface="Courier New"/>
              </a:rPr>
              <a:t>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</a:t>
            </a:r>
            <a:r>
              <a:rPr lang="cs-CZ" sz="1800" dirty="0" smtClean="0">
                <a:latin typeface="Courier New"/>
                <a:cs typeface="Courier New"/>
              </a:rPr>
              <a:t>  </a:t>
            </a:r>
            <a:r>
              <a:rPr lang="cs-CZ" sz="1800" dirty="0" err="1" smtClean="0">
                <a:latin typeface="Courier New"/>
                <a:cs typeface="Courier New"/>
              </a:rPr>
              <a:t>movl</a:t>
            </a:r>
            <a:r>
              <a:rPr lang="cs-CZ" sz="1800" dirty="0" smtClean="0">
                <a:latin typeface="Courier New"/>
                <a:cs typeface="Courier New"/>
              </a:rPr>
              <a:t>  $</a:t>
            </a:r>
            <a:r>
              <a:rPr lang="cs-CZ" sz="1800" dirty="0">
                <a:latin typeface="Courier New"/>
                <a:cs typeface="Courier New"/>
              </a:rPr>
              <a:t>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,</a:t>
            </a:r>
            <a:r>
              <a:rPr lang="en-US" sz="1800" dirty="0" smtClean="0">
                <a:latin typeface="Courier New"/>
                <a:cs typeface="Courier New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addq</a:t>
            </a:r>
            <a:r>
              <a:rPr lang="en-US" sz="1800" dirty="0" smtClean="0">
                <a:latin typeface="Courier New"/>
                <a:cs typeface="Courier New"/>
              </a:rPr>
              <a:t>  $</a:t>
            </a:r>
            <a:r>
              <a:rPr lang="en-US" sz="1800" dirty="0">
                <a:latin typeface="Courier New"/>
                <a:cs typeface="Courier New"/>
              </a:rPr>
              <a:t>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addq</a:t>
            </a:r>
            <a:r>
              <a:rPr lang="en-US" sz="1800" dirty="0" smtClean="0">
                <a:latin typeface="Courier New"/>
                <a:cs typeface="Courier New"/>
              </a:rPr>
              <a:t>  $</a:t>
            </a:r>
            <a:r>
              <a:rPr lang="en-US" sz="1800" dirty="0">
                <a:latin typeface="Courier New"/>
                <a:cs typeface="Courier New"/>
              </a:rPr>
              <a:t>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cmpq</a:t>
            </a:r>
            <a:r>
              <a:rPr lang="en-US" sz="1800" dirty="0" smtClean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 smtClean="0">
                <a:latin typeface="Courier New"/>
                <a:cs typeface="Courier New"/>
              </a:rPr>
              <a:t>jne</a:t>
            </a:r>
            <a:r>
              <a:rPr lang="pl-PL" sz="1800" dirty="0" smtClean="0">
                <a:latin typeface="Courier New"/>
                <a:cs typeface="Courier New"/>
              </a:rPr>
              <a:t>   .</a:t>
            </a:r>
            <a:r>
              <a:rPr lang="pl-PL" sz="1800" dirty="0">
                <a:latin typeface="Courier New"/>
                <a:cs typeface="Courier New"/>
              </a:rPr>
              <a:t>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148057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69322" y="3507004"/>
            <a:ext cx="10038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/>
              <a:t>H</a:t>
            </a:r>
            <a:r>
              <a:rPr lang="en-US" sz="1800" i="1" baseline="-25000" dirty="0"/>
              <a:t>i</a:t>
            </a:r>
            <a:r>
              <a:rPr lang="en-US" sz="1800" i="1" dirty="0"/>
              <a:t> </a:t>
            </a:r>
            <a:r>
              <a:rPr lang="en-US" sz="1800" dirty="0"/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69322" y="5739385"/>
            <a:ext cx="759003" cy="3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/>
              <a:t>T</a:t>
            </a:r>
            <a:r>
              <a:rPr lang="en-US" sz="1600" i="1" baseline="-25000" dirty="0"/>
              <a:t>i</a:t>
            </a:r>
            <a:r>
              <a:rPr lang="en-US" sz="1600" dirty="0"/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69322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/>
              <a:t>L</a:t>
            </a:r>
            <a:r>
              <a:rPr lang="en-US" sz="1800" i="1" baseline="-25000" dirty="0"/>
              <a:t>i  </a:t>
            </a:r>
            <a:r>
              <a:rPr lang="en-US" sz="1800" dirty="0"/>
              <a:t>: Load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 err="1"/>
              <a:t>U</a:t>
            </a:r>
            <a:r>
              <a:rPr lang="en-US" sz="1800" i="1" baseline="-25000" dirty="0" err="1"/>
              <a:t>i</a:t>
            </a:r>
            <a:r>
              <a:rPr lang="en-US" sz="1800" dirty="0"/>
              <a:t> : Update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/>
              <a:t>S</a:t>
            </a:r>
            <a:r>
              <a:rPr lang="en-US" sz="1800" i="1" baseline="-25000" dirty="0"/>
              <a:t>i</a:t>
            </a:r>
            <a:r>
              <a:rPr lang="en-US" sz="1800" dirty="0"/>
              <a:t> : Store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922650" y="4295623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432466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%</a:t>
            </a:r>
            <a:r>
              <a:rPr lang="en-US" dirty="0" err="1" smtClean="0"/>
              <a:t>rdx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</a:t>
            </a:r>
            <a:r>
              <a:rPr lang="en-US" dirty="0" smtClean="0"/>
              <a:t>%</a:t>
            </a:r>
            <a:r>
              <a:rPr lang="en-US" dirty="0" err="1" smtClean="0"/>
              <a:t>rdx</a:t>
            </a:r>
            <a:r>
              <a:rPr lang="en-US" dirty="0" smtClean="0"/>
              <a:t> </a:t>
            </a:r>
            <a:r>
              <a:rPr lang="en-US" dirty="0"/>
              <a:t>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2201333" y="2151591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1" name="Oval 10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</a:t>
            </a:r>
            <a:r>
              <a:rPr lang="en-US" sz="1800" dirty="0" smtClean="0">
                <a:latin typeface="Calibri" pitchFamily="34" charset="0"/>
              </a:rPr>
              <a:t> of </a:t>
            </a:r>
            <a:r>
              <a:rPr lang="en-US" sz="1800" dirty="0">
                <a:latin typeface="Calibri" pitchFamily="34" charset="0"/>
              </a:rPr>
              <a:t>legal state transitions</a:t>
            </a:r>
            <a:r>
              <a:rPr lang="en-US" sz="1800" dirty="0" smtClean="0">
                <a:latin typeface="Calibri" pitchFamily="34" charset="0"/>
              </a:rPr>
              <a:t> that </a:t>
            </a:r>
            <a:r>
              <a:rPr lang="en-US" sz="1800" dirty="0">
                <a:latin typeface="Calibri" pitchFamily="34" charset="0"/>
              </a:rPr>
              <a:t>describes one possible</a:t>
            </a:r>
            <a:r>
              <a:rPr lang="en-US" sz="1800" dirty="0" smtClean="0">
                <a:latin typeface="Calibri" pitchFamily="34" charset="0"/>
              </a:rPr>
              <a:t> concurrent </a:t>
            </a:r>
            <a:r>
              <a:rPr lang="en-US" sz="1800" dirty="0">
                <a:latin typeface="Calibri" pitchFamily="34" charset="0"/>
              </a:rPr>
              <a:t>execution </a:t>
            </a:r>
            <a:r>
              <a:rPr lang="en-US" sz="1800" dirty="0" smtClean="0">
                <a:latin typeface="Calibri" pitchFamily="34" charset="0"/>
              </a:rPr>
              <a:t>of the </a:t>
            </a:r>
            <a:r>
              <a:rPr lang="en-US" sz="1800" dirty="0">
                <a:latin typeface="Calibri" pitchFamily="34" charset="0"/>
              </a:rPr>
              <a:t>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</a:t>
            </a:r>
            <a:r>
              <a:rPr lang="en-US" sz="1800" dirty="0" smtClean="0">
                <a:latin typeface="Calibri" pitchFamily="34" charset="0"/>
              </a:rPr>
              <a:t>: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</a:t>
            </a:r>
            <a:r>
              <a:rPr lang="en-US" sz="1800" dirty="0" smtClean="0">
                <a:latin typeface="Calibri" pitchFamily="34" charset="0"/>
              </a:rPr>
              <a:t>  S1</a:t>
            </a:r>
            <a:r>
              <a:rPr lang="en-US" sz="1800" dirty="0">
                <a:latin typeface="Calibri" pitchFamily="34" charset="0"/>
              </a:rPr>
              <a:t>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critical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section </a:t>
            </a:r>
            <a:r>
              <a:rPr lang="en-US" sz="1800" dirty="0" smtClean="0">
                <a:latin typeface="Calibri" pitchFamily="34" charset="0"/>
              </a:rPr>
              <a:t>with respect </a:t>
            </a:r>
            <a:r>
              <a:rPr lang="en-US" sz="1800" dirty="0">
                <a:latin typeface="Calibri" pitchFamily="34" charset="0"/>
              </a:rPr>
              <a:t>to the </a:t>
            </a:r>
            <a:r>
              <a:rPr lang="en-US" sz="1800" dirty="0" smtClean="0">
                <a:latin typeface="Calibri" pitchFamily="34" charset="0"/>
              </a:rPr>
              <a:t>shared variable 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</a:t>
            </a:r>
            <a:r>
              <a:rPr lang="en-US" sz="1800" dirty="0" smtClean="0">
                <a:latin typeface="Calibri" pitchFamily="34" charset="0"/>
              </a:rPr>
              <a:t>critical sections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alibri" pitchFamily="34" charset="0"/>
              </a:rPr>
              <a:t>wrt</a:t>
            </a:r>
            <a:r>
              <a:rPr lang="en-US" sz="1800" dirty="0" smtClean="0">
                <a:latin typeface="Calibri" pitchFamily="34" charset="0"/>
              </a:rPr>
              <a:t> some shared </a:t>
            </a:r>
            <a:r>
              <a:rPr lang="en-US" sz="1800" dirty="0">
                <a:latin typeface="Calibri" pitchFamily="34" charset="0"/>
              </a:rPr>
              <a:t>variable) should</a:t>
            </a:r>
            <a:r>
              <a:rPr lang="en-US" sz="1800" dirty="0" smtClean="0">
                <a:latin typeface="Calibri" pitchFamily="34" charset="0"/>
              </a:rPr>
              <a:t> not </a:t>
            </a:r>
            <a:r>
              <a:rPr lang="en-US" sz="1800" dirty="0">
                <a:latin typeface="Calibri" pitchFamily="34" charset="0"/>
              </a:rPr>
              <a:t>be </a:t>
            </a:r>
            <a:r>
              <a:rPr lang="en-US" sz="1800" dirty="0" smtClean="0">
                <a:latin typeface="Calibri" pitchFamily="34" charset="0"/>
              </a:rPr>
              <a:t>interleaved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</a:t>
            </a:r>
            <a:r>
              <a:rPr lang="en-US" sz="1800" dirty="0" smtClean="0">
                <a:latin typeface="Calibri" pitchFamily="34" charset="0"/>
              </a:rPr>
              <a:t>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 smtClean="0">
                <a:latin typeface="Calibri" pitchFamily="34" charset="0"/>
              </a:rPr>
              <a:t>iff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it </a:t>
            </a:r>
            <a:r>
              <a:rPr lang="en-US" sz="1800" dirty="0" smtClean="0">
                <a:latin typeface="Calibri" pitchFamily="34" charset="0"/>
              </a:rPr>
              <a:t>does not enter any unsafe region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</a:t>
            </a:r>
            <a:r>
              <a:rPr lang="en-US" sz="1800" dirty="0" smtClean="0">
                <a:latin typeface="Calibri" pitchFamily="34" charset="0"/>
              </a:rPr>
              <a:t>  correct </a:t>
            </a:r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</a:t>
            </a:r>
            <a:r>
              <a:rPr lang="en-US" sz="1800" dirty="0" smtClean="0">
                <a:latin typeface="Calibri" pitchFamily="34" charset="0"/>
              </a:rPr>
              <a:t>is safe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</a:t>
            </a:r>
            <a:r>
              <a:rPr lang="en-US" dirty="0" smtClean="0"/>
              <a:t>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</a:t>
            </a:r>
            <a:r>
              <a:rPr lang="en-US" dirty="0" smtClean="0"/>
              <a:t>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</a:t>
            </a:r>
            <a:r>
              <a:rPr lang="en-US" b="1" i="1" dirty="0" smtClean="0">
                <a:solidFill>
                  <a:srgbClr val="FF0000"/>
                </a:solidFill>
              </a:rPr>
              <a:t>exclusive access </a:t>
            </a:r>
            <a:r>
              <a:rPr lang="en-US" dirty="0" smtClean="0"/>
              <a:t>for each </a:t>
            </a:r>
            <a:r>
              <a:rPr lang="en-US" smtClean="0"/>
              <a:t>critical section.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variable. Manipulated by </a:t>
            </a:r>
            <a:r>
              <a:rPr lang="en-US" i="1" dirty="0" smtClean="0"/>
              <a:t>P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  <a:r>
              <a:rPr lang="en-US" dirty="0" smtClean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nonzero, then decrement </a:t>
            </a:r>
            <a:r>
              <a:rPr lang="en-US" i="1" dirty="0" smtClean="0"/>
              <a:t>s</a:t>
            </a:r>
            <a:r>
              <a:rPr lang="en-US" dirty="0" smtClean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zero, then suspend thread until </a:t>
            </a:r>
            <a:r>
              <a:rPr lang="en-US" i="1" dirty="0" smtClean="0"/>
              <a:t>s</a:t>
            </a:r>
            <a:r>
              <a:rPr lang="en-US" dirty="0" smtClean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After restarting, the P operation decrements </a:t>
            </a:r>
            <a:r>
              <a:rPr lang="en-US" i="1" dirty="0" smtClean="0"/>
              <a:t>s</a:t>
            </a:r>
            <a:r>
              <a:rPr lang="en-US" dirty="0" smtClean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 smtClean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Increment </a:t>
            </a:r>
            <a:r>
              <a:rPr lang="en-US" i="1" dirty="0" smtClean="0"/>
              <a:t>s</a:t>
            </a:r>
            <a:r>
              <a:rPr lang="en-US" dirty="0" smtClean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there are any threads blocked in a P operation waiting for </a:t>
            </a:r>
            <a:r>
              <a:rPr lang="en-US" i="1" dirty="0" smtClean="0"/>
              <a:t>s</a:t>
            </a:r>
            <a:r>
              <a:rPr lang="en-US" dirty="0" smtClean="0"/>
              <a:t> to become non-zero, then restart exactly one of those threads, which then completes its P operation by decrementing </a:t>
            </a:r>
            <a:r>
              <a:rPr lang="en-US" i="1" dirty="0" smtClean="0"/>
              <a:t>s</a:t>
            </a:r>
            <a:r>
              <a:rPr lang="en-US" dirty="0" smtClean="0"/>
              <a:t>. </a:t>
            </a:r>
            <a:endParaRPr lang="en-US" b="1" i="1" dirty="0" smtClean="0"/>
          </a:p>
          <a:p>
            <a:pPr marL="457200" lvl="1" indent="0">
              <a:lnSpc>
                <a:spcPct val="97000"/>
              </a:lnSpc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</a:t>
            </a:r>
            <a:r>
              <a:rPr lang="en-US" dirty="0" smtClean="0"/>
              <a:t>shared?</a:t>
            </a:r>
            <a:endParaRPr lang="en-US" dirty="0"/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 smtClean="0"/>
              <a:t>Def</a:t>
            </a:r>
            <a:r>
              <a:rPr lang="en-US" i="1" dirty="0" smtClean="0"/>
              <a:t>:</a:t>
            </a:r>
            <a:r>
              <a:rPr lang="en-US" dirty="0" smtClean="0"/>
              <a:t>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</a:t>
            </a:r>
            <a:r>
              <a:rPr lang="en-US" i="1" dirty="0" smtClean="0"/>
              <a:t>shared </a:t>
            </a:r>
            <a:r>
              <a:rPr lang="en-US" dirty="0" smtClean="0"/>
              <a:t>if and only if multiple threads reference some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Requires </a:t>
            </a:r>
            <a:r>
              <a:rPr lang="en-US" dirty="0"/>
              <a:t>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</a:t>
            </a:r>
            <a:r>
              <a:rPr lang="en-US" dirty="0" smtClean="0"/>
              <a:t>?</a:t>
            </a: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Semaphore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Pthreads</a:t>
            </a:r>
            <a:r>
              <a:rPr lang="en-US" dirty="0" smtClean="0"/>
              <a:t> functions: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semaphore.h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sem_init</a:t>
            </a:r>
            <a:r>
              <a:rPr lang="en-US" sz="1800" dirty="0" smtClean="0">
                <a:latin typeface="Courier New"/>
                <a:cs typeface="Courier New"/>
              </a:rPr>
              <a:t>(</a:t>
            </a:r>
            <a:r>
              <a:rPr lang="en-US" sz="1800" dirty="0" err="1" smtClean="0">
                <a:latin typeface="Courier New"/>
                <a:cs typeface="Courier New"/>
              </a:rPr>
              <a:t>sem_t</a:t>
            </a:r>
            <a:r>
              <a:rPr lang="en-US" sz="1800" dirty="0" smtClean="0">
                <a:latin typeface="Courier New"/>
                <a:cs typeface="Courier New"/>
              </a:rPr>
              <a:t> *s, 0, unsigned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);} /* s = </a:t>
            </a:r>
            <a:r>
              <a:rPr lang="en-US" sz="1800" dirty="0" err="1" smtClean="0">
                <a:latin typeface="Courier New"/>
                <a:cs typeface="Courier New"/>
              </a:rPr>
              <a:t>val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sem_wait(sem_t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P(s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sem_post(sem_t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 /* </a:t>
            </a:r>
            <a:r>
              <a:rPr lang="en-US" sz="1800" dirty="0" err="1" smtClean="0">
                <a:latin typeface="Courier New"/>
                <a:cs typeface="Courier New"/>
              </a:rPr>
              <a:t>V(s</a:t>
            </a:r>
            <a:r>
              <a:rPr lang="en-US" sz="1800" dirty="0" smtClean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csapp.h</a:t>
            </a:r>
            <a:r>
              <a:rPr lang="en-US" sz="1800" dirty="0" smtClean="0">
                <a:latin typeface="Courier New"/>
                <a:cs typeface="Courier New"/>
              </a:rPr>
              <a:t>”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P(sem_t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sem_wait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V(sem_t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s</a:t>
            </a:r>
            <a:r>
              <a:rPr lang="en-US" sz="1800" dirty="0" smtClean="0">
                <a:latin typeface="Courier New"/>
                <a:cs typeface="Courier New"/>
              </a:rPr>
              <a:t>); /* Wrapper function for </a:t>
            </a:r>
            <a:r>
              <a:rPr lang="en-US" sz="1800" dirty="0" err="1" smtClean="0">
                <a:latin typeface="Courier New"/>
                <a:cs typeface="Courier New"/>
              </a:rPr>
              <a:t>sem_post</a:t>
            </a:r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Menlo-Regular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C200FF"/>
                </a:solidFill>
                <a:latin typeface="Menlo-Regular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Counter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= atoi(argv[1]);</a:t>
            </a:r>
          </a:p>
          <a:p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Pthread_create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(&amp;tid1, </a:t>
            </a:r>
            <a:r>
              <a:rPr lang="fi-FI" sz="1500" dirty="0" smtClean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r>
              <a:rPr lang="pt-BR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Menlo-Regular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Menlo-Regular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 */</a:t>
            </a:r>
            <a:endParaRPr lang="pt-BR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Menlo-Regular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Menlo-Regular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5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Menlo-Regular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Menlo-Regular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Menlo-Regular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Menlo-Regular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  *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((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Menlo-Regular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++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Menlo-Regular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Menlo-Regular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} 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 smtClean="0">
                <a:latin typeface="+mn-lt"/>
              </a:rPr>
              <a:t>How can we fix this using semaphores?</a:t>
            </a: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 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variables).</a:t>
            </a:r>
          </a:p>
          <a:p>
            <a:pPr lvl="1"/>
            <a:r>
              <a:rPr lang="en-US" dirty="0" smtClean="0"/>
              <a:t>Surround corresponding critical sections with </a:t>
            </a:r>
            <a:r>
              <a:rPr lang="en-US" i="1" dirty="0" err="1" smtClean="0"/>
              <a:t>P(mutex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V(mutex</a:t>
            </a:r>
            <a:r>
              <a:rPr lang="en-US" i="1" dirty="0" smtClean="0"/>
              <a:t>)</a:t>
            </a:r>
            <a:r>
              <a:rPr lang="en-US" dirty="0" smtClean="0"/>
              <a:t> operations.</a:t>
            </a:r>
          </a:p>
          <a:p>
            <a:endParaRPr lang="en-US" dirty="0" smtClean="0"/>
          </a:p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semaphore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goodcnt.c</a:t>
            </a:r>
            <a:r>
              <a:rPr lang="en-US" dirty="0" smtClean="0">
                <a:latin typeface="Courier New"/>
                <a:cs typeface="Courier New"/>
              </a:rPr>
              <a:t>:</a:t>
            </a:r>
            <a:r>
              <a:rPr lang="en-US" dirty="0" smtClean="0"/>
              <a:t> Proper Synchronization</a:t>
            </a:r>
            <a:endParaRPr lang="en-US" dirty="0"/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 smtClean="0"/>
              <a:t>Define and initialize a mutex for the shared variable </a:t>
            </a:r>
            <a:r>
              <a:rPr lang="en-US" dirty="0" err="1" smtClean="0">
                <a:latin typeface="Courier New"/>
                <a:cs typeface="Courier New"/>
              </a:rPr>
              <a:t>cnt</a:t>
            </a:r>
            <a:r>
              <a:rPr lang="en-US" dirty="0" smtClean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C200FF"/>
                </a:solidFill>
                <a:latin typeface="Menlo-Regular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Menlo-Regular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smtClean="0">
                <a:solidFill>
                  <a:srgbClr val="CB2418"/>
                </a:solidFill>
                <a:latin typeface="Menlo-Regular"/>
              </a:rPr>
              <a:t>/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* Counter */</a:t>
            </a:r>
            <a:endParaRPr lang="en-US" sz="18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800" dirty="0" err="1" smtClean="0">
                <a:solidFill>
                  <a:srgbClr val="2D961E"/>
                </a:solidFill>
                <a:latin typeface="Menlo-Regular"/>
              </a:rPr>
              <a:t>sem_t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Menlo-Regular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;         </a:t>
            </a:r>
            <a:r>
              <a:rPr lang="en-US" sz="1800" dirty="0" smtClean="0">
                <a:solidFill>
                  <a:srgbClr val="000000"/>
                </a:solidFill>
                <a:latin typeface="Menlo-Regular"/>
              </a:rPr>
              <a:t>   </a:t>
            </a:r>
            <a:r>
              <a:rPr lang="en-US" sz="1800" dirty="0" smtClean="0">
                <a:solidFill>
                  <a:srgbClr val="CB2418"/>
                </a:solidFill>
                <a:latin typeface="Menlo-Regular"/>
              </a:rPr>
              <a:t>/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* Semaphore that protects </a:t>
            </a:r>
            <a:r>
              <a:rPr lang="en-US" sz="1800" dirty="0" err="1" smtClean="0">
                <a:solidFill>
                  <a:srgbClr val="CB2418"/>
                </a:solidFill>
                <a:latin typeface="Menlo-Regular"/>
              </a:rPr>
              <a:t>cnt</a:t>
            </a:r>
            <a:r>
              <a:rPr lang="en-US" sz="1800" dirty="0" smtClean="0">
                <a:solidFill>
                  <a:srgbClr val="CB2418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800" dirty="0" err="1" smtClean="0">
                <a:solidFill>
                  <a:srgbClr val="000000"/>
                </a:solidFill>
                <a:latin typeface="Menlo-Regular"/>
              </a:rPr>
              <a:t>Sem_init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, 0, 1)</a:t>
            </a:r>
            <a:r>
              <a:rPr lang="fi-FI" sz="1800" dirty="0" smtClean="0">
                <a:solidFill>
                  <a:srgbClr val="000000"/>
                </a:solidFill>
                <a:latin typeface="Menlo-Regular"/>
              </a:rPr>
              <a:t>; </a:t>
            </a:r>
            <a:r>
              <a:rPr lang="fi-FI" sz="1800" dirty="0" smtClean="0">
                <a:solidFill>
                  <a:srgbClr val="CB2418"/>
                </a:solidFill>
                <a:latin typeface="Menlo-Regular"/>
              </a:rPr>
              <a:t>/</a:t>
            </a:r>
            <a:r>
              <a:rPr lang="fi-FI" sz="1800" dirty="0">
                <a:solidFill>
                  <a:srgbClr val="CB2418"/>
                </a:solidFill>
                <a:latin typeface="Menlo-Regular"/>
              </a:rPr>
              <a:t>* </a:t>
            </a:r>
            <a:r>
              <a:rPr lang="fi-FI" sz="1800" dirty="0" err="1">
                <a:solidFill>
                  <a:srgbClr val="CB2418"/>
                </a:solidFill>
                <a:latin typeface="Menlo-Regular"/>
              </a:rPr>
              <a:t>mutex</a:t>
            </a:r>
            <a:r>
              <a:rPr lang="fi-FI" sz="1800" dirty="0">
                <a:solidFill>
                  <a:srgbClr val="CB2418"/>
                </a:solidFill>
                <a:latin typeface="Menlo-Regular"/>
              </a:rPr>
              <a:t> = 1 */</a:t>
            </a:r>
            <a:endParaRPr lang="en-US" sz="1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 smtClean="0">
                <a:latin typeface="Calibri" pitchFamily="34" charset="0"/>
              </a:rPr>
              <a:t>critical section with </a:t>
            </a:r>
            <a:r>
              <a:rPr lang="en-US" i="1" kern="0" dirty="0" smtClean="0">
                <a:latin typeface="Calibri" pitchFamily="34" charset="0"/>
              </a:rPr>
              <a:t>P</a:t>
            </a:r>
            <a:r>
              <a:rPr lang="en-US" kern="0" dirty="0" smtClean="0">
                <a:latin typeface="Calibri" pitchFamily="34" charset="0"/>
              </a:rPr>
              <a:t> and </a:t>
            </a:r>
            <a:r>
              <a:rPr lang="en-US" i="1" kern="0" dirty="0" smtClean="0">
                <a:latin typeface="Calibri" pitchFamily="34" charset="0"/>
              </a:rPr>
              <a:t>V</a:t>
            </a:r>
            <a:r>
              <a:rPr lang="en-US" kern="0" dirty="0" smtClean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; i++) </a:t>
            </a:r>
            <a:r>
              <a:rPr lang="da-DK" sz="1800" dirty="0" smtClean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8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800" dirty="0" err="1" smtClean="0">
                <a:solidFill>
                  <a:srgbClr val="000000"/>
                </a:solidFill>
                <a:latin typeface="Menlo-Regular"/>
              </a:rPr>
              <a:t>P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 smtClean="0">
                <a:solidFill>
                  <a:srgbClr val="000000"/>
                </a:solidFill>
                <a:latin typeface="Menlo-Regular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 smtClean="0">
                <a:solidFill>
                  <a:srgbClr val="000000"/>
                </a:solidFill>
                <a:latin typeface="Menlo-Regular"/>
              </a:rPr>
              <a:t>V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fi-FI" sz="1800" dirty="0" smtClean="0">
                <a:solidFill>
                  <a:srgbClr val="000000"/>
                </a:solidFill>
                <a:latin typeface="Menlo-Regular"/>
              </a:rPr>
              <a:t>}</a:t>
            </a:r>
            <a:endParaRPr lang="en-US" sz="1800" dirty="0" smtClean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goodcnt</a:t>
            </a:r>
            <a:r>
              <a:rPr lang="en-US" sz="1600" dirty="0" smtClean="0">
                <a:latin typeface="Courier New" pitchFamily="49" charset="0"/>
              </a:rPr>
              <a:t> 10000</a:t>
            </a:r>
          </a:p>
          <a:p>
            <a:r>
              <a:rPr lang="en-US" sz="1600" dirty="0" smtClean="0">
                <a:latin typeface="Courier New" pitchFamily="49" charset="0"/>
              </a:rPr>
              <a:t>OK </a:t>
            </a:r>
            <a:r>
              <a:rPr lang="en-US" sz="1600" dirty="0" err="1" smtClean="0">
                <a:latin typeface="Courier New" pitchFamily="49" charset="0"/>
              </a:rPr>
              <a:t>cnt</a:t>
            </a:r>
            <a:r>
              <a:rPr lang="en-US" sz="1600" dirty="0" smtClean="0">
                <a:latin typeface="Courier New" pitchFamily="49" charset="0"/>
              </a:rPr>
              <a:t>=20000</a:t>
            </a:r>
          </a:p>
          <a:p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Warning: It’s orders of magnitude slower than </a:t>
            </a:r>
            <a:r>
              <a:rPr lang="en-US" dirty="0" err="1" smtClean="0">
                <a:latin typeface="Courier New"/>
                <a:cs typeface="Courier New"/>
              </a:rPr>
              <a:t>badcnt.c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>
                <a:latin typeface="Calibri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Mutexes</a:t>
            </a:r>
            <a:r>
              <a:rPr lang="en-US" dirty="0" smtClean="0"/>
              <a:t> Work</a:t>
            </a:r>
            <a:endParaRPr lang="en-US" dirty="0"/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</a:t>
            </a:r>
            <a:r>
              <a:rPr lang="en-US" sz="1800" dirty="0" smtClean="0">
                <a:latin typeface="Calibri" pitchFamily="34" charset="0"/>
              </a:rPr>
              <a:t>semaphore </a:t>
            </a:r>
            <a:r>
              <a:rPr lang="en-US" sz="1800" dirty="0" smtClean="0">
                <a:latin typeface="Courier New" pitchFamily="49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(initially set to 1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</a:t>
            </a:r>
            <a:r>
              <a:rPr lang="en-US" sz="1800" dirty="0" smtClean="0">
                <a:latin typeface="Calibri" pitchFamily="34" charset="0"/>
              </a:rPr>
              <a:t> and that cannot be entered by </a:t>
            </a:r>
            <a:r>
              <a:rPr lang="en-US" sz="1800" dirty="0">
                <a:latin typeface="Calibri" pitchFamily="34" charset="0"/>
              </a:rPr>
              <a:t>any </a:t>
            </a:r>
            <a:r>
              <a:rPr lang="en-US" sz="1800" dirty="0" smtClean="0">
                <a:latin typeface="Calibri" pitchFamily="34" charset="0"/>
              </a:rPr>
              <a:t>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Programmers need a clear model of how variables are shared by threads. </a:t>
            </a:r>
          </a:p>
          <a:p>
            <a:endParaRPr lang="en-US" dirty="0" smtClean="0"/>
          </a:p>
          <a:p>
            <a:r>
              <a:rPr lang="en-US" dirty="0" smtClean="0"/>
              <a:t>Variables shared by multiple threads must be protected to ensure mutually exclusive access.</a:t>
            </a:r>
          </a:p>
          <a:p>
            <a:endParaRPr lang="en-US" dirty="0" smtClean="0"/>
          </a:p>
          <a:p>
            <a:r>
              <a:rPr lang="en-US" dirty="0" smtClean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</a:t>
            </a:r>
            <a:r>
              <a:rPr lang="en-US" dirty="0"/>
              <a:t>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</a:t>
            </a:r>
            <a:r>
              <a:rPr lang="en-US" dirty="0" smtClean="0"/>
              <a:t>thread has its own separate thread </a:t>
            </a:r>
            <a:r>
              <a:rPr lang="en-US" dirty="0"/>
              <a:t>context</a:t>
            </a:r>
          </a:p>
          <a:p>
            <a:pPr lvl="2"/>
            <a:r>
              <a:rPr lang="en-US" sz="1600" dirty="0"/>
              <a:t>Thread ID, stack</a:t>
            </a:r>
            <a:r>
              <a:rPr lang="en-US" sz="1600" dirty="0" smtClean="0"/>
              <a:t>, </a:t>
            </a:r>
            <a:r>
              <a:rPr lang="en-US" sz="1600" dirty="0"/>
              <a:t>stack </a:t>
            </a:r>
            <a:r>
              <a:rPr lang="en-US" sz="1600" dirty="0" smtClean="0"/>
              <a:t>pointer, PC, condition </a:t>
            </a:r>
            <a:r>
              <a:rPr lang="en-US" sz="1600" dirty="0"/>
              <a:t>codes, and</a:t>
            </a:r>
            <a:r>
              <a:rPr lang="en-US" sz="1600" dirty="0" smtClean="0"/>
              <a:t> GP registers</a:t>
            </a:r>
            <a:endParaRPr lang="en-US" sz="1600" dirty="0"/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 smtClean="0"/>
              <a:t>Register </a:t>
            </a:r>
            <a:r>
              <a:rPr lang="en-US" dirty="0"/>
              <a:t>values are truly separate and </a:t>
            </a:r>
            <a:r>
              <a:rPr lang="en-US" dirty="0" smtClean="0"/>
              <a:t>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The mismatch </a:t>
            </a:r>
            <a:r>
              <a:rPr lang="en-US" i="1" dirty="0">
                <a:solidFill>
                  <a:srgbClr val="C00000"/>
                </a:solidFill>
              </a:rPr>
              <a:t>between the conceptual and operation model </a:t>
            </a:r>
            <a:r>
              <a:rPr lang="en-US" i="1" dirty="0" smtClean="0">
                <a:solidFill>
                  <a:srgbClr val="C00000"/>
                </a:solidFill>
              </a:rPr>
              <a:t/>
            </a:r>
            <a:br>
              <a:rPr lang="en-US" i="1" dirty="0" smtClean="0">
                <a:solidFill>
                  <a:srgbClr val="C00000"/>
                </a:solidFill>
              </a:rPr>
            </a:br>
            <a:r>
              <a:rPr lang="en-US" i="1" dirty="0" smtClean="0">
                <a:solidFill>
                  <a:srgbClr val="C00000"/>
                </a:solidFill>
              </a:rPr>
              <a:t>is </a:t>
            </a:r>
            <a:r>
              <a:rPr lang="en-US" i="1" dirty="0">
                <a:solidFill>
                  <a:srgbClr val="C00000"/>
                </a:solidFill>
              </a:rPr>
              <a:t>a source of confusion and errors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 smtClean="0"/>
              <a:t>Example Program to Illustrate Sharing</a:t>
            </a:r>
            <a:endParaRPr lang="en-US" dirty="0"/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global </a:t>
            </a:r>
            <a:r>
              <a:rPr lang="en-US" sz="1600" dirty="0" err="1" smtClean="0">
                <a:solidFill>
                  <a:srgbClr val="CB2418"/>
                </a:solidFill>
                <a:latin typeface="Menlo-Regular"/>
              </a:rPr>
              <a:t>var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Menlo-Regular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Menlo-Regular"/>
              </a:rPr>
              <a:t>msgs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[2]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=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 = 0; i &lt;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2;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i++)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(&amp;tid,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</a:t>
            </a:r>
            <a:r>
              <a:rPr lang="da-DK" sz="1600" dirty="0" smtClean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(</a:t>
            </a:r>
            <a:r>
              <a:rPr lang="da-DK" sz="16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</a:t>
            </a:r>
            <a:r>
              <a:rPr lang="en-US" sz="1800" i="1" dirty="0" smtClean="0">
                <a:latin typeface="+mn-lt"/>
              </a:rPr>
              <a:t> reference </a:t>
            </a:r>
            <a:r>
              <a:rPr lang="en-US" sz="1800" i="1" dirty="0">
                <a:latin typeface="+mn-lt"/>
              </a:rPr>
              <a:t>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V="1">
            <a:off x="6181490" y="3239412"/>
            <a:ext cx="520700" cy="6731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global </a:t>
            </a:r>
            <a:r>
              <a:rPr lang="en-US" sz="1600" dirty="0" err="1" smtClean="0">
                <a:solidFill>
                  <a:srgbClr val="CB2418"/>
                </a:solidFill>
                <a:latin typeface="Menlo-Regular"/>
              </a:rPr>
              <a:t>var</a:t>
            </a:r>
            <a:r>
              <a:rPr lang="en-US" sz="1600" dirty="0" smtClean="0">
                <a:solidFill>
                  <a:srgbClr val="CB2418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Menlo-Regular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Menlo-Regular"/>
              </a:rPr>
              <a:t>msgs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[2]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=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(i = 0; i &lt;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2; 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i++)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(&amp;tid,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</a:t>
            </a:r>
            <a:r>
              <a:rPr lang="da-DK" sz="1600" dirty="0" smtClean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</a:t>
            </a:r>
            <a:r>
              <a:rPr lang="da-DK" sz="16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Menlo-Regular"/>
              </a:rPr>
              <a:t>           (</a:t>
            </a:r>
            <a:r>
              <a:rPr lang="da-DK" sz="1600" dirty="0" err="1">
                <a:solidFill>
                  <a:srgbClr val="2D961E"/>
                </a:solidFill>
                <a:latin typeface="Menlo-Regular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 smtClean="0">
                <a:solidFill>
                  <a:srgbClr val="000000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</a:t>
            </a:r>
            <a:r>
              <a:rPr lang="en-US" dirty="0" smtClean="0"/>
              <a:t>Variable Instances </a:t>
            </a:r>
            <a:r>
              <a:rPr lang="en-US" dirty="0"/>
              <a:t>to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>
            <a:off x="1295401" y="1450976"/>
            <a:ext cx="0" cy="5048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</a:t>
            </a:r>
            <a:r>
              <a:rPr lang="en-US" sz="1800" dirty="0" smtClean="0">
                <a:latin typeface="Calibri" pitchFamily="34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V="1">
            <a:off x="6348824" y="4636088"/>
            <a:ext cx="304800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msgs.m</a:t>
            </a:r>
            <a:r>
              <a:rPr lang="en-US" sz="1800" dirty="0" smtClean="0">
                <a:latin typeface="Calibri" pitchFamily="34" charset="0"/>
              </a:rPr>
              <a:t>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 smtClean="0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 smtClean="0">
                <a:latin typeface="Courier New" pitchFamily="49" charset="0"/>
              </a:rPr>
              <a:t>myid.p0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myid.p1 </a:t>
            </a:r>
            <a:r>
              <a:rPr lang="en-US" sz="1800" dirty="0" smtClean="0">
                <a:latin typeface="Calibri" pitchFamily="34" charset="0"/>
              </a:rPr>
              <a:t>[peer </a:t>
            </a:r>
            <a:r>
              <a:rPr lang="en-US" sz="1800" dirty="0">
                <a:latin typeface="Calibri" pitchFamily="34" charset="0"/>
              </a:rPr>
              <a:t>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943600" y="2864732"/>
            <a:ext cx="533400" cy="13208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variables </a:t>
            </a:r>
            <a:r>
              <a:rPr lang="en-US" dirty="0"/>
              <a:t>are shared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95000"/>
              </a:lnSpc>
            </a:pPr>
            <a:endParaRPr lang="en-US" dirty="0" smtClean="0"/>
          </a:p>
          <a:p>
            <a:pPr>
              <a:lnSpc>
                <a:spcPct val="95000"/>
              </a:lnSpc>
            </a:pPr>
            <a:r>
              <a:rPr lang="en-US" dirty="0" smtClean="0"/>
              <a:t>Answer: A variable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is shared </a:t>
            </a:r>
            <a:r>
              <a:rPr lang="en-US" dirty="0" err="1" smtClean="0"/>
              <a:t>iff</a:t>
            </a:r>
            <a:r>
              <a:rPr lang="en-US" dirty="0" smtClean="0"/>
              <a:t> multiple threads reference at least one instance of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 smtClean="0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 smtClean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 smtClean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Referenced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  main </a:t>
            </a:r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thread?	peer thread 0?	peer thread 1</a:t>
            </a:r>
            <a:r>
              <a:rPr lang="en-US" sz="18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</a:t>
            </a:r>
          </a:p>
          <a:p>
            <a:r>
              <a:rPr lang="en-US" sz="1800" dirty="0" err="1" smtClean="0">
                <a:latin typeface="Courier New" pitchFamily="49" charset="0"/>
              </a:rPr>
              <a:t>cnt</a:t>
            </a:r>
            <a:r>
              <a:rPr lang="en-US" sz="1800" dirty="0" smtClean="0">
                <a:latin typeface="Courier New" pitchFamily="49" charset="0"/>
              </a:rPr>
              <a:t>		</a:t>
            </a:r>
          </a:p>
          <a:p>
            <a:r>
              <a:rPr lang="en-US" sz="1800" dirty="0" err="1" smtClean="0">
                <a:latin typeface="Courier New" pitchFamily="49" charset="0"/>
              </a:rPr>
              <a:t>i.m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myid.p0</a:t>
            </a:r>
            <a:r>
              <a:rPr lang="en-US" sz="1800" dirty="0" smtClean="0">
                <a:latin typeface="Courier New" pitchFamily="49" charset="0"/>
              </a:rPr>
              <a:t>		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myid.p1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622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543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543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21000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21000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27864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10002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10002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770868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770868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yes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Threads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variables are handy...</a:t>
            </a:r>
          </a:p>
          <a:p>
            <a:endParaRPr lang="en-US" dirty="0"/>
          </a:p>
          <a:p>
            <a:r>
              <a:rPr lang="en-US" dirty="0" smtClean="0"/>
              <a:t>…but introduce the possibility of nasty </a:t>
            </a:r>
            <a:r>
              <a:rPr lang="en-US" i="1" dirty="0" smtClean="0"/>
              <a:t>synchronization</a:t>
            </a:r>
            <a:r>
              <a:rPr lang="en-US" dirty="0" smtClean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</a:t>
            </a:r>
            <a:r>
              <a:rPr lang="en-US" dirty="0" smtClean="0"/>
              <a:t>Improper Synchronization</a:t>
            </a:r>
            <a:endParaRPr lang="en-US" dirty="0"/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Menlo-Regular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C200FF"/>
                </a:solidFill>
                <a:latin typeface="Menlo-Regular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Menlo-Regular"/>
              </a:rPr>
              <a:t>/* Counter */</a:t>
            </a:r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Menlo-Regular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Menlo-Regular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= atoi(argv[1]);</a:t>
            </a:r>
          </a:p>
          <a:p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Pthread_create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(&amp;tid1, </a:t>
            </a:r>
            <a:r>
              <a:rPr lang="fi-FI" sz="1500" dirty="0" smtClean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500" dirty="0" smtClean="0">
                <a:solidFill>
                  <a:srgbClr val="000000"/>
                </a:solidFill>
                <a:latin typeface="Menlo-Regular"/>
              </a:rPr>
              <a:t>       </a:t>
            </a:r>
            <a:r>
              <a:rPr lang="fi-FI" sz="1500" dirty="0" err="1" smtClean="0">
                <a:solidFill>
                  <a:srgbClr val="000000"/>
                </a:solidFill>
                <a:latin typeface="Menlo-Regular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Menlo-Regular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Menlo-Regular"/>
            </a:endParaRPr>
          </a:p>
          <a:p>
            <a:r>
              <a:rPr lang="pt-BR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Menlo-Regular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Menlo-Regular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Menlo-Regular"/>
              </a:rPr>
              <a:t> */</a:t>
            </a:r>
            <a:endParaRPr lang="pt-BR" sz="15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Menlo-Regular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Menlo-Regular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Menlo-Regular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Menlo-Regular"/>
              </a:rPr>
              <a:t>else</a:t>
            </a:r>
            <a:endParaRPr lang="hu-HU" sz="1500" dirty="0">
              <a:solidFill>
                <a:srgbClr val="000000"/>
              </a:solidFill>
              <a:latin typeface="Menlo-Regular"/>
            </a:endParaRP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Menlo-Regular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Menlo-Regular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Menlo-Regular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Menlo-Regular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Menlo-Regular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endParaRPr lang="en-US" sz="1600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              *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((</a:t>
            </a:r>
            <a:r>
              <a:rPr lang="en-US" sz="1600" dirty="0">
                <a:solidFill>
                  <a:srgbClr val="107702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Menlo-Regular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++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Menlo-Regular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Menlo-Regular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Menlo-Regular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Menlo-Regular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Menlo-Regular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Menlo-Regular"/>
              </a:rPr>
              <a:t>} </a:t>
            </a:r>
            <a:endParaRPr lang="en-US" sz="1600" dirty="0">
              <a:solidFill>
                <a:srgbClr val="000000"/>
              </a:solidFill>
              <a:latin typeface="Courier New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OK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 ./</a:t>
              </a:r>
              <a:r>
                <a:rPr lang="en-US" sz="1600" dirty="0" err="1" smtClean="0">
                  <a:latin typeface="Courier New" pitchFamily="49" charset="0"/>
                </a:rPr>
                <a:t>badcnt</a:t>
              </a:r>
              <a:r>
                <a:rPr lang="en-US" sz="1600" dirty="0" smtClean="0">
                  <a:latin typeface="Courier New" pitchFamily="49" charset="0"/>
                </a:rPr>
                <a:t> 10000</a:t>
              </a:r>
            </a:p>
            <a:p>
              <a:r>
                <a:rPr lang="en-US" sz="1600" dirty="0" smtClean="0">
                  <a:latin typeface="Courier New" pitchFamily="49" charset="0"/>
                </a:rPr>
                <a:t>BOOM! </a:t>
              </a:r>
              <a:r>
                <a:rPr lang="en-US" sz="1600" dirty="0" err="1" smtClean="0">
                  <a:latin typeface="Courier New" pitchFamily="49" charset="0"/>
                </a:rPr>
                <a:t>cnt</a:t>
              </a:r>
              <a:r>
                <a:rPr lang="en-US" sz="1600" dirty="0" smtClean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 smtClean="0">
                  <a:latin typeface="Courier New" pitchFamily="49" charset="0"/>
                </a:rPr>
                <a:t>linux</a:t>
              </a:r>
              <a:r>
                <a:rPr lang="en-US" sz="1600" dirty="0" smtClean="0">
                  <a:latin typeface="Courier New" pitchFamily="49" charset="0"/>
                </a:rPr>
                <a:t>&gt;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</a:t>
              </a:r>
              <a:r>
                <a:rPr lang="en-US" dirty="0" smtClean="0">
                  <a:latin typeface="Calibri" pitchFamily="34" charset="0"/>
                </a:rPr>
                <a:t> equal 20,000.</a:t>
              </a:r>
            </a:p>
            <a:p>
              <a:pPr algn="ctr"/>
              <a:endParaRPr lang="en-US" sz="1800" dirty="0" smtClean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</a:t>
              </a:r>
              <a:r>
                <a:rPr lang="en-US" dirty="0" smtClean="0">
                  <a:solidFill>
                    <a:srgbClr val="9D3E40"/>
                  </a:solidFill>
                  <a:latin typeface="Calibri" pitchFamily="34" charset="0"/>
                </a:rPr>
                <a:t>?</a:t>
              </a:r>
              <a:endParaRPr lang="en-US" dirty="0">
                <a:solidFill>
                  <a:srgbClr val="9D3E40"/>
                </a:solidFill>
                <a:latin typeface="Calibri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16643</TotalTime>
  <Words>2513</Words>
  <Application>Microsoft Macintosh PowerPoint</Application>
  <PresentationFormat>On-screen Show (4:3)</PresentationFormat>
  <Paragraphs>677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template2007</vt:lpstr>
      <vt:lpstr>Synchronization: Basics  15-213: Introduction to Computer Systems 24th Lecture, Nov. 19, 2015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Synchronizing Threads  </vt:lpstr>
      <vt:lpstr>badcnt.c: Improper Synchronization</vt:lpstr>
      <vt:lpstr>Assembly Code for Counter Loop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Critical Sections and Unsafe Regions</vt:lpstr>
      <vt:lpstr>Enforcing Mutual Exclusion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Why Mutexes Work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857</cp:revision>
  <cp:lastPrinted>2014-11-12T16:25:33Z</cp:lastPrinted>
  <dcterms:created xsi:type="dcterms:W3CDTF">2012-11-19T20:19:50Z</dcterms:created>
  <dcterms:modified xsi:type="dcterms:W3CDTF">2015-11-19T20:17:20Z</dcterms:modified>
</cp:coreProperties>
</file>