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21" autoAdjust="0"/>
  </p:normalViewPr>
  <p:slideViewPr>
    <p:cSldViewPr snapToGrid="0">
      <p:cViewPr varScale="1">
        <p:scale>
          <a:sx n="50" d="100"/>
          <a:sy n="50" d="100"/>
        </p:scale>
        <p:origin x="16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2560800000000004E-2"/>
          <c:y val="2.2452E-2"/>
          <c:w val="0.912439"/>
          <c:h val="0.93774500000000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</c:strRef>
          </c:tx>
          <c:spPr>
            <a:solidFill>
              <a:srgbClr val="1C6ADA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Sheet1!$A$2:$A$11</c:f>
              <c:strCache>
                <c:ptCount val="10"/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1.2088890000000001</c:v>
                </c:pt>
                <c:pt idx="1">
                  <c:v>1.177284</c:v>
                </c:pt>
                <c:pt idx="2">
                  <c:v>1.088395</c:v>
                </c:pt>
                <c:pt idx="3">
                  <c:v>1.287901</c:v>
                </c:pt>
                <c:pt idx="4">
                  <c:v>1.140247</c:v>
                </c:pt>
                <c:pt idx="5">
                  <c:v>2.0567899999999999</c:v>
                </c:pt>
                <c:pt idx="6">
                  <c:v>26.666667</c:v>
                </c:pt>
                <c:pt idx="7">
                  <c:v>32.592593000000001</c:v>
                </c:pt>
                <c:pt idx="8">
                  <c:v>47.407406999999999</c:v>
                </c:pt>
                <c:pt idx="9">
                  <c:v>17.777778000000001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E-4327-BDA9-65AC1BDF1C90}"/>
            </c:ext>
          </c:extLst>
        </c:ser>
        <c:ser>
          <c:idx val="1"/>
          <c:order val="1"/>
          <c:tx>
            <c:strRef>
              <c:f>Sheet1!$C$1</c:f>
            </c:strRef>
          </c:tx>
          <c:spPr>
            <a:solidFill>
              <a:srgbClr val="6EC038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Sheet1!$A$2:$A$11</c:f>
              <c:strCache>
                <c:ptCount val="10"/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0.96526999999999996</c:v>
                </c:pt>
                <c:pt idx="1">
                  <c:v>0.96813499999999997</c:v>
                </c:pt>
                <c:pt idx="2">
                  <c:v>1.0938060000000001</c:v>
                </c:pt>
                <c:pt idx="3">
                  <c:v>1.9670609999999999</c:v>
                </c:pt>
                <c:pt idx="4">
                  <c:v>0.97028300000000001</c:v>
                </c:pt>
                <c:pt idx="5">
                  <c:v>0</c:v>
                </c:pt>
                <c:pt idx="6">
                  <c:v>36.519871000000002</c:v>
                </c:pt>
                <c:pt idx="7">
                  <c:v>40.816327000000001</c:v>
                </c:pt>
                <c:pt idx="8">
                  <c:v>38.668098999999998</c:v>
                </c:pt>
                <c:pt idx="9">
                  <c:v>34.371642999999999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FE-4327-BDA9-65AC1BDF1C90}"/>
            </c:ext>
          </c:extLst>
        </c:ser>
        <c:ser>
          <c:idx val="2"/>
          <c:order val="2"/>
          <c:tx>
            <c:strRef>
              <c:f>Sheet1!$D$1</c:f>
            </c:strRef>
          </c:tx>
          <c:spPr>
            <a:solidFill>
              <a:srgbClr val="FFA93A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Sheet1!$A$2:$A$11</c:f>
              <c:strCache>
                <c:ptCount val="10"/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1.7476039999999999</c:v>
                </c:pt>
                <c:pt idx="1">
                  <c:v>1.8732690000000001</c:v>
                </c:pt>
                <c:pt idx="2">
                  <c:v>2.1405750000000001</c:v>
                </c:pt>
                <c:pt idx="3">
                  <c:v>2.0138449999999999</c:v>
                </c:pt>
                <c:pt idx="4">
                  <c:v>5.4888180000000002</c:v>
                </c:pt>
                <c:pt idx="5">
                  <c:v>4.6283279999999998</c:v>
                </c:pt>
                <c:pt idx="6">
                  <c:v>51.118211000000002</c:v>
                </c:pt>
                <c:pt idx="7">
                  <c:v>57.507987</c:v>
                </c:pt>
                <c:pt idx="8">
                  <c:v>44.728434999999998</c:v>
                </c:pt>
                <c:pt idx="9">
                  <c:v>17.788072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FE-4327-BDA9-65AC1BDF1C90}"/>
            </c:ext>
          </c:extLst>
        </c:ser>
        <c:ser>
          <c:idx val="3"/>
          <c:order val="3"/>
          <c:tx>
            <c:strRef>
              <c:f>Sheet1!$E$1</c:f>
            </c:strRef>
          </c:tx>
          <c:spPr>
            <a:solidFill>
              <a:srgbClr val="CF232B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Sheet1!$A$2:$A$11</c:f>
              <c:strCache>
                <c:ptCount val="10"/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2.0777070000000002</c:v>
                </c:pt>
                <c:pt idx="1">
                  <c:v>0</c:v>
                </c:pt>
                <c:pt idx="2">
                  <c:v>3.755414</c:v>
                </c:pt>
                <c:pt idx="3">
                  <c:v>2.0458599999999998</c:v>
                </c:pt>
                <c:pt idx="4">
                  <c:v>2.001274</c:v>
                </c:pt>
                <c:pt idx="5">
                  <c:v>2.001274</c:v>
                </c:pt>
                <c:pt idx="6">
                  <c:v>38.216560999999999</c:v>
                </c:pt>
                <c:pt idx="7">
                  <c:v>53.503185000000002</c:v>
                </c:pt>
                <c:pt idx="8">
                  <c:v>114.649682</c:v>
                </c:pt>
                <c:pt idx="9">
                  <c:v>34.884076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FE-4327-BDA9-65AC1BDF1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234" b="1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40"/>
          <c:min val="0"/>
        </c:scaling>
        <c:delete val="0"/>
        <c:axPos val="l"/>
        <c:majorGridlines>
          <c:spPr>
            <a:ln w="38100" cap="flat">
              <a:solidFill>
                <a:srgbClr val="B8B8B8"/>
              </a:solidFill>
              <a:prstDash val="solid"/>
              <a:miter lim="400000"/>
            </a:ln>
          </c:spPr>
        </c:majorGridlines>
        <c:minorGridlines>
          <c:spPr>
            <a:ln w="254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c:spPr>
        </c:minorGridlines>
        <c:title>
          <c:tx>
            <c:rich>
              <a:bodyPr rot="-5400000"/>
              <a:lstStyle/>
              <a:p>
                <a:pPr>
                  <a:defRPr sz="4000" b="1" i="0" u="none" strike="noStrike">
                    <a:solidFill>
                      <a:srgbClr val="000000"/>
                    </a:solidFill>
                    <a:latin typeface="Myriad Pro Condensed"/>
                  </a:defRPr>
                </a:pPr>
                <a:r>
                  <a:rPr lang="en-US" sz="4000" b="1" i="0" u="none" strike="noStrike">
                    <a:solidFill>
                      <a:srgbClr val="000000"/>
                    </a:solidFill>
                    <a:latin typeface="Myriad Pro Condensed"/>
                  </a:rPr>
                  <a:t>Slowdown (Compared to C++)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800" b="1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2094734552"/>
        <c:crosses val="autoZero"/>
        <c:crossBetween val="between"/>
        <c:majorUnit val="5"/>
        <c:minorUnit val="0.625"/>
      </c:valAx>
      <c:spPr>
        <a:noFill/>
        <a:ln w="12700" cap="flat">
          <a:solidFill>
            <a:srgbClr val="000000"/>
          </a:solidFill>
          <a:prstDash val="solid"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performance, two ways to things about it</a:t>
            </a:r>
          </a:p>
          <a:p>
            <a:pPr>
              <a:defRPr sz="1800"/>
            </a:pPr>
            <a:r>
              <a:t>using parallelism is the most efficient way to scale PEAK CAPABILITY/resource</a:t>
            </a:r>
          </a:p>
          <a:p>
            <a:pPr>
              <a:defRPr sz="1800"/>
            </a:pPr>
            <a:r>
              <a:t>parallelism introduces overheads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notice how I explain these systems, useful in projects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828800">
              <a:lnSpc>
                <a:spcPct val="90000"/>
              </a:lnSpc>
              <a:spcBef>
                <a:spcPts val="1100"/>
              </a:spcBef>
              <a:buClr>
                <a:srgbClr val="E9E9E9"/>
              </a:buClr>
              <a:defRPr sz="1800">
                <a:uFill>
                  <a:solidFill>
                    <a:srgbClr val="000000"/>
                  </a:solidFill>
                </a:uFill>
                <a:latin typeface="Myriad Pro"/>
                <a:ea typeface="Myriad Pro"/>
                <a:cs typeface="Myriad Pro"/>
                <a:sym typeface="Myriad Pro"/>
              </a:defRPr>
            </a:pPr>
            <a:r>
              <a:t>variable declarations</a:t>
            </a:r>
          </a:p>
          <a:p>
            <a:pPr defTabSz="1828800">
              <a:lnSpc>
                <a:spcPct val="90000"/>
              </a:lnSpc>
              <a:spcBef>
                <a:spcPts val="1100"/>
              </a:spcBef>
              <a:buClr>
                <a:srgbClr val="E9E9E9"/>
              </a:buClr>
              <a:defRPr sz="1800">
                <a:uFill>
                  <a:solidFill>
                    <a:srgbClr val="000000"/>
                  </a:solidFill>
                </a:uFill>
                <a:latin typeface="Myriad Pro"/>
                <a:ea typeface="Myriad Pro"/>
                <a:cs typeface="Myriad Pro"/>
                <a:sym typeface="Myriad Pro"/>
              </a:defRPr>
            </a:pPr>
            <a:r>
              <a:t>POSITION: function from a vertex to a float3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828800">
              <a:lnSpc>
                <a:spcPct val="90000"/>
              </a:lnSpc>
              <a:buClr>
                <a:srgbClr val="E9E9E9"/>
              </a:buClr>
              <a:defRPr sz="18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vertices(mesh) is a set of vertices</a:t>
            </a:r>
          </a:p>
          <a:p>
            <a:pPr defTabSz="1828800">
              <a:lnSpc>
                <a:spcPct val="90000"/>
              </a:lnSpc>
              <a:buClr>
                <a:srgbClr val="E9E9E9"/>
              </a:buClr>
              <a:defRPr sz="18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first line sets flux to 0</a:t>
            </a:r>
          </a:p>
          <a:p>
            <a:pPr defTabSz="1828800">
              <a:lnSpc>
                <a:spcPct val="90000"/>
              </a:lnSpc>
              <a:buClr>
                <a:srgbClr val="E9E9E9"/>
              </a:buClr>
              <a:defRPr sz="18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For (e &lt;- edges(mesh)) defines data-parallel operator with stencil neighboring vertices for each edge, and synchronization at end of it.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let’s stop here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dependencies are necessary BUT NOT SUFFICIENT</a:t>
            </a:r>
          </a:p>
          <a:p>
            <a:pPr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also need domain knowledge to know what TO DO with dependencies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0" name="Shape 3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two strategies for parallelization, I’m going to describe both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1" name="Shape 3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828800">
              <a:lnSpc>
                <a:spcPct val="90000"/>
              </a:lnSpc>
              <a:buClr>
                <a:srgbClr val="E9E9E9"/>
              </a:buClr>
              <a:defRPr sz="2400"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t>Divide mesh across a bunch of processors</a:t>
            </a:r>
          </a:p>
          <a:p>
            <a:pPr defTabSz="1828800">
              <a:lnSpc>
                <a:spcPct val="90000"/>
              </a:lnSpc>
              <a:buClr>
                <a:srgbClr val="E9E9E9"/>
              </a:buClr>
              <a:defRPr sz="2400"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t>Per-face computation. Need density from the adjacent faces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5" name="Shape 4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828800">
              <a:lnSpc>
                <a:spcPct val="90000"/>
              </a:lnSpc>
              <a:spcBef>
                <a:spcPts val="1100"/>
              </a:spcBef>
              <a:buClr>
                <a:srgbClr val="E9E9E9"/>
              </a:buClr>
              <a:defRPr sz="2400"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t>each processor needs a bit more data</a:t>
            </a:r>
          </a:p>
          <a:p>
            <a:pPr defTabSz="1828800">
              <a:lnSpc>
                <a:spcPct val="90000"/>
              </a:lnSpc>
              <a:spcBef>
                <a:spcPts val="1100"/>
              </a:spcBef>
              <a:buClr>
                <a:srgbClr val="E9E9E9"/>
              </a:buClr>
              <a:defRPr sz="2400">
                <a:uFill>
                  <a:solidFill>
                    <a:srgbClr val="000000"/>
                  </a:solidFill>
                </a:u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t>this is like the solver, exchange with neighbors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Shape 4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different edges must write to same vertex</a:t>
            </a:r>
          </a:p>
          <a:p>
            <a:pPr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say you wanted to avoid fine-grained synchronization for atomicAdd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0 and 1 write to A (so there’s an edge in the conflict graph)</a:t>
            </a:r>
          </a:p>
          <a:p>
            <a:pPr>
              <a:defRPr sz="1800"/>
            </a:pPr>
            <a:r>
              <a:t>0 and 2 write to B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automatic tools definitely could have figured it out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What is the work complexity?</a:t>
            </a:r>
          </a:p>
          <a:p>
            <a:pPr>
              <a:defRPr sz="1800"/>
            </a:pPr>
            <a:r>
              <a:t>Arithmetic intensity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8" name="Shape 4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blur horizontally</a:t>
            </a:r>
          </a:p>
          <a:p>
            <a:pPr>
              <a:defRPr sz="1800"/>
            </a:pPr>
            <a:r>
              <a:t>then blur vertically</a:t>
            </a:r>
          </a:p>
          <a:p>
            <a:pPr>
              <a:defRPr sz="1800"/>
            </a:pPr>
            <a:r>
              <a:t>big difference in total work when N is large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1" name="Shape 5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pipeline of convolutions</a:t>
            </a:r>
          </a:p>
          <a:p>
            <a:pPr>
              <a:defRPr sz="1800"/>
            </a:pPr>
            <a:r>
              <a:t>NEED THREE ROWS OF IMAGE TO FIT IN CACHE TO GET PHASE 2 REUSE (PROBLEM FOR WIDER CONVOLUTIONS)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Main idea:</a:t>
            </a:r>
          </a:p>
          <a:p>
            <a:pPr>
              <a:defRPr sz="1800"/>
            </a:pPr>
            <a:r>
              <a:t>precompute inputs for one row of output</a:t>
            </a:r>
          </a:p>
          <a:p>
            <a:pPr>
              <a:defRPr sz="1800"/>
            </a:pPr>
            <a:r>
              <a:t>produce row of output</a:t>
            </a:r>
          </a:p>
          <a:p>
            <a:pPr>
              <a:defRPr sz="1800"/>
            </a:pPr>
            <a:r>
              <a:t>GOOD: NO LONGER 2X BANDWIDTH BECAUSE TMP_BUF FITS IN CACHE (JUST 3 ROWS)</a:t>
            </a:r>
          </a:p>
          <a:p>
            <a:pPr>
              <a:defRPr sz="1800"/>
            </a:pPr>
            <a:r>
              <a:t>PROBLEM: RECOMPUTING A BUNCH OF STUFF.  12WH math now instead of 9WH math</a:t>
            </a:r>
          </a:p>
          <a:p>
            <a:pPr>
              <a:defRPr sz="1800"/>
            </a:pPr>
            <a:r>
              <a:t>Q. WHY DID WE PICK THREE ROWS ONLY? WHAT IF WE PICKED MORE?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9" name="Shape 5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TMP_BUF IS SIZED TO FIT IN THE CACHE</a:t>
            </a:r>
          </a:p>
          <a:p>
            <a:pPr>
              <a:defRPr sz="1800"/>
            </a:pPr>
            <a:r>
              <a:t>just a bit more work than basic separable implementation</a:t>
            </a:r>
          </a:p>
          <a:p>
            <a:pPr>
              <a:defRPr sz="1800"/>
            </a:pPr>
            <a:r>
              <a:t>much better bandwidth characteristics</a:t>
            </a:r>
          </a:p>
          <a:p>
            <a:pPr>
              <a:defRPr sz="1800"/>
            </a:pPr>
            <a:r>
              <a:t>where are the cache misses? (cold misses on input + reuse of 2 rows of input... probably fits in cache)</a:t>
            </a:r>
          </a:p>
          <a:p>
            <a:pPr>
              <a:defRPr sz="1800"/>
            </a:pPr>
            <a:r>
              <a:t>is it worth it?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4" name="Shape 5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parallel hasn’t been brought up yet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1" name="Shape 5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Q. how many of you can tell its a convolution</a:t>
            </a:r>
          </a:p>
          <a:p>
            <a:pPr>
              <a:defRPr sz="1800"/>
            </a:pPr>
            <a:r>
              <a:t>specific to SSE, cache size</a:t>
            </a:r>
          </a:p>
          <a:p>
            <a:pPr>
              <a:defRPr sz="1800"/>
            </a:pPr>
            <a:r>
              <a:t>imagine what you might do if I asked you to port your code to GPU, or to ARM CPU</a:t>
            </a:r>
          </a:p>
          <a:p>
            <a:pPr>
              <a:defRPr sz="1800"/>
            </a:pPr>
            <a:r>
              <a:t>why only 10x faster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4" name="Shape 5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477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THIS IS C++ METAPROGRAMMING</a:t>
            </a:r>
          </a:p>
          <a:p>
            <a:pPr defTabSz="6477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algorithm is defined as a series of </a:t>
            </a:r>
            <a:r>
              <a:rPr b="1"/>
              <a:t>functions</a:t>
            </a:r>
            <a:r>
              <a:t> from </a:t>
            </a:r>
            <a:r>
              <a:rPr b="1"/>
              <a:t>pixel coordinates</a:t>
            </a:r>
            <a:r>
              <a:t> to</a:t>
            </a:r>
            <a:r>
              <a:rPr b="1"/>
              <a:t> expressions</a:t>
            </a:r>
            <a:r>
              <a:t> giving the </a:t>
            </a:r>
            <a:r>
              <a:rPr b="1"/>
              <a:t>values at those coordinates</a:t>
            </a:r>
            <a:r>
              <a:t>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2" name="Shape 6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inline: complexity: 9HW instead of 6, but no dump of tmp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9" name="Shape 6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numbers show order of operations in a thread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hape 1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I doubt automatic tools could have figured those problems out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I tried to design a language that used the same strategy for all levels</a:t>
            </a:r>
          </a:p>
          <a:p>
            <a:pPr>
              <a:defRPr sz="1800"/>
            </a:pPr>
            <a:r>
              <a:t>didn’t quite work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speculate it doesn’t exist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speculate it doesn’t exist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speculate it doesn’t exist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imagine you are an expert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what those abstractions are, and what they enable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 Computer Architecture and Programming…"/>
          <p:cNvSpPr txBox="1"/>
          <p:nvPr/>
        </p:nvSpPr>
        <p:spPr>
          <a:xfrm>
            <a:off x="723279" y="9196130"/>
            <a:ext cx="16840201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Parallel Computer Architecture and Programming</a:t>
            </a:r>
          </a:p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CMU 15-418/15-618, Spring 20</a:t>
            </a:r>
            <a:r>
              <a:rPr lang="en-US" dirty="0"/>
              <a:t>20</a:t>
            </a:r>
            <a:endParaRPr dirty="0"/>
          </a:p>
        </p:txBody>
      </p:sp>
      <p:sp>
        <p:nvSpPr>
          <p:cNvPr id="13" name="Line"/>
          <p:cNvSpPr/>
          <p:nvPr/>
        </p:nvSpPr>
        <p:spPr>
          <a:xfrm flipV="1">
            <a:off x="1409700" y="8356314"/>
            <a:ext cx="15467004" cy="286"/>
          </a:xfrm>
          <a:prstGeom prst="line">
            <a:avLst/>
          </a:prstGeom>
          <a:ln w="1905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ecture X:"/>
          <p:cNvSpPr txBox="1">
            <a:spLocks noGrp="1"/>
          </p:cNvSpPr>
          <p:nvPr>
            <p:ph type="body" sz="quarter" idx="13"/>
          </p:nvPr>
        </p:nvSpPr>
        <p:spPr>
          <a:xfrm>
            <a:off x="7874701" y="3708400"/>
            <a:ext cx="2537359" cy="812800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</a:lvl1pPr>
          </a:lstStyle>
          <a:p>
            <a:r>
              <a:t>Lecture X:</a:t>
            </a:r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308100" y="4457700"/>
            <a:ext cx="15684500" cy="1943100"/>
          </a:xfrm>
          <a:prstGeom prst="rect">
            <a:avLst/>
          </a:prstGeom>
        </p:spPr>
        <p:txBody>
          <a:bodyPr anchor="b"/>
          <a:lstStyle>
            <a:lvl1pPr algn="ctr">
              <a:defRPr sz="1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26512" y="13093700"/>
            <a:ext cx="419101" cy="45720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7221200" cy="2035176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1828800">
              <a:lnSpc>
                <a:spcPct val="90000"/>
              </a:lnSpc>
              <a:defRPr sz="7200" b="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8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494841"/>
            <a:ext cx="17221200" cy="11221159"/>
          </a:xfrm>
          <a:prstGeom prst="rect">
            <a:avLst/>
          </a:prstGeom>
        </p:spPr>
        <p:txBody>
          <a:bodyPr lIns="38100" tIns="38100" rIns="38100" bIns="38100"/>
          <a:lstStyle>
            <a:lvl1pPr marL="914400" indent="-914400" defTabSz="1828800">
              <a:lnSpc>
                <a:spcPct val="90000"/>
              </a:lnSpc>
              <a:spcBef>
                <a:spcPts val="2800"/>
              </a:spcBef>
              <a:buClr>
                <a:srgbClr val="3F8DB8"/>
              </a:buClr>
              <a:buSzTx/>
              <a:buFontTx/>
              <a:buNone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  <a:lvl2pPr marL="914400" indent="-342900" defTabSz="1828800">
              <a:lnSpc>
                <a:spcPct val="90000"/>
              </a:lnSpc>
              <a:spcBef>
                <a:spcPts val="2800"/>
              </a:spcBef>
              <a:buClr>
                <a:srgbClr val="282828"/>
              </a:buClr>
              <a:buSzPct val="80000"/>
              <a:buChar char=""/>
              <a:defRPr sz="48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13716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80000"/>
              <a:buChar char="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1828800" indent="-342900" defTabSz="1828800">
              <a:lnSpc>
                <a:spcPct val="90000"/>
              </a:lnSpc>
              <a:spcBef>
                <a:spcPts val="2400"/>
              </a:spcBef>
              <a:buClr>
                <a:srgbClr val="282828"/>
              </a:buClr>
              <a:buSzPct val="100000"/>
              <a:buChar char="–"/>
              <a:defRPr sz="4000" b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2400300" indent="-171450" defTabSz="1828800">
              <a:spcBef>
                <a:spcPts val="900"/>
              </a:spcBef>
              <a:buClr>
                <a:srgbClr val="E9E9E9"/>
              </a:buClr>
              <a:buSzPct val="100000"/>
              <a:buChar char="»"/>
              <a:defRPr sz="4000" b="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920269" y="12973050"/>
            <a:ext cx="453331" cy="469900"/>
          </a:xfrm>
          <a:prstGeom prst="rect">
            <a:avLst/>
          </a:prstGeom>
        </p:spPr>
        <p:txBody>
          <a:bodyPr/>
          <a:lstStyle>
            <a:lvl1pPr algn="r" defTabSz="1828800">
              <a:defRPr sz="24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MU 15-418/618, Spring 2019"/>
          <p:cNvSpPr txBox="1"/>
          <p:nvPr/>
        </p:nvSpPr>
        <p:spPr>
          <a:xfrm>
            <a:off x="15099679" y="13034050"/>
            <a:ext cx="3086101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 CMU 15-418/618, Spring 20</a:t>
            </a:r>
            <a:r>
              <a:rPr lang="en-US" dirty="0"/>
              <a:t>20</a:t>
            </a:r>
            <a:endParaRPr dirty="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61544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154400" cy="1035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2pPr>
              <a:buFontTx/>
              <a:buChar char="-"/>
            </a:lvl2pPr>
            <a:lvl3pPr>
              <a:buFontTx/>
              <a:buChar char="-"/>
            </a:lvl3pPr>
            <a:lvl4pPr>
              <a:buFontTx/>
              <a:buChar char="-"/>
            </a:lvl4pPr>
            <a:lvl5pPr>
              <a:buFontTx/>
              <a:buChar char="-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979688" y="13233400"/>
            <a:ext cx="352349" cy="38862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titleStyle>
    <p:bodyStyle>
      <a:lvl1pPr marL="800100" marR="0" indent="-8001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20000"/>
        <a:buFont typeface="Lucida Grande"/>
        <a:buChar char="▪"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1pPr>
      <a:lvl2pPr marL="14351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21082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27686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34417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4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41148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47879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54610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6134100" marR="0" indent="-635000" algn="l" defTabSz="825500" rtl="0" latinLnBrk="0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szt.stanford.ed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hootout.alioth.debian.org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ecture  22:"/>
          <p:cNvSpPr txBox="1">
            <a:spLocks noGrp="1"/>
          </p:cNvSpPr>
          <p:nvPr>
            <p:ph type="body" idx="13"/>
          </p:nvPr>
        </p:nvSpPr>
        <p:spPr>
          <a:xfrm>
            <a:off x="7659918" y="3403600"/>
            <a:ext cx="2966924" cy="812800"/>
          </a:xfrm>
          <a:prstGeom prst="rect">
            <a:avLst/>
          </a:prstGeom>
        </p:spPr>
        <p:txBody>
          <a:bodyPr/>
          <a:lstStyle/>
          <a:p>
            <a:r>
              <a:t>Lecture  22:</a:t>
            </a:r>
          </a:p>
        </p:txBody>
      </p:sp>
      <p:sp>
        <p:nvSpPr>
          <p:cNvPr id="143" name="Domain-Specific Programming Systems"/>
          <p:cNvSpPr txBox="1">
            <a:spLocks noGrp="1"/>
          </p:cNvSpPr>
          <p:nvPr>
            <p:ph type="ctrTitle"/>
          </p:nvPr>
        </p:nvSpPr>
        <p:spPr>
          <a:xfrm>
            <a:off x="1301750" y="4254500"/>
            <a:ext cx="15684500" cy="386397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</a:lvl1pPr>
          </a:lstStyle>
          <a:p>
            <a:r>
              <a:rPr sz="9800" dirty="0"/>
              <a:t>Domain-Specific Programming Systems</a:t>
            </a:r>
          </a:p>
        </p:txBody>
      </p:sp>
      <p:sp>
        <p:nvSpPr>
          <p:cNvPr id="144" name="Slide acknowledgments:…"/>
          <p:cNvSpPr txBox="1"/>
          <p:nvPr/>
        </p:nvSpPr>
        <p:spPr>
          <a:xfrm>
            <a:off x="368299" y="11925300"/>
            <a:ext cx="10079567" cy="161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Slide acknowledgments: 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Pat Hanrahan, Zach </a:t>
            </a:r>
            <a:r>
              <a:rPr dirty="0" err="1"/>
              <a:t>Devito</a:t>
            </a:r>
            <a:r>
              <a:rPr dirty="0"/>
              <a:t> (Stanford University)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Jonathan Ragan-Kelley (MIT, Berkeley)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Variety of programming models to abstract HW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6767687" cy="1325157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rPr sz="5400" dirty="0"/>
              <a:t>Variety of programming models to abstract HW</a:t>
            </a:r>
          </a:p>
        </p:txBody>
      </p:sp>
      <p:sp>
        <p:nvSpPr>
          <p:cNvPr id="221" name="Machines with very different performance characteristics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767689" cy="10350500"/>
          </a:xfrm>
          <a:prstGeom prst="rect">
            <a:avLst/>
          </a:prstGeom>
        </p:spPr>
        <p:txBody>
          <a:bodyPr/>
          <a:lstStyle/>
          <a:p>
            <a:pPr marL="742950" indent="-742950">
              <a:defRPr sz="5200"/>
            </a:pPr>
            <a:r>
              <a:rPr sz="4800" dirty="0"/>
              <a:t>Machines with very different performance characteristics</a:t>
            </a:r>
          </a:p>
          <a:p>
            <a:pPr marL="742950" indent="-742950">
              <a:defRPr sz="5200"/>
            </a:pPr>
            <a:r>
              <a:rPr sz="4800" dirty="0"/>
              <a:t>Worse: different technologies and performance characteristics within </a:t>
            </a:r>
            <a:r>
              <a:rPr sz="4800" u="sng" dirty="0"/>
              <a:t>the same machine</a:t>
            </a:r>
            <a:r>
              <a:rPr sz="4800" dirty="0"/>
              <a:t> at different scales</a:t>
            </a:r>
          </a:p>
          <a:p>
            <a:pPr marL="1949450" lvl="2" indent="-476250">
              <a:defRPr sz="4200"/>
            </a:pPr>
            <a:r>
              <a:rPr sz="3200" dirty="0">
                <a:solidFill>
                  <a:srgbClr val="0533CA"/>
                </a:solidFill>
              </a:rPr>
              <a:t>Within a core</a:t>
            </a:r>
            <a:r>
              <a:rPr sz="3200" dirty="0"/>
              <a:t>: SIMD, multi-threading: fine grained sync and comm</a:t>
            </a:r>
          </a:p>
          <a:p>
            <a:pPr marL="2609850" lvl="3" indent="-476250">
              <a:defRPr sz="4200">
                <a:solidFill>
                  <a:schemeClr val="accent5"/>
                </a:solidFill>
              </a:defRPr>
            </a:pPr>
            <a:r>
              <a:rPr sz="3200" u="sng" dirty="0">
                <a:solidFill>
                  <a:srgbClr val="000000"/>
                </a:solidFill>
              </a:rPr>
              <a:t>Abstractions</a:t>
            </a:r>
            <a:r>
              <a:rPr sz="3200" dirty="0">
                <a:solidFill>
                  <a:srgbClr val="000000"/>
                </a:solidFill>
              </a:rPr>
              <a:t>: </a:t>
            </a:r>
            <a:r>
              <a:rPr sz="3200" dirty="0"/>
              <a:t>SPMD programming (ISPC, </a:t>
            </a:r>
            <a:r>
              <a:rPr sz="3200" dirty="0" err="1"/>
              <a:t>Cuda</a:t>
            </a:r>
            <a:r>
              <a:rPr sz="3200" dirty="0"/>
              <a:t>, OpenCL, Metal, </a:t>
            </a:r>
            <a:r>
              <a:rPr sz="3200" dirty="0" err="1"/>
              <a:t>Renderscript</a:t>
            </a:r>
            <a:r>
              <a:rPr sz="3200" dirty="0"/>
              <a:t>)</a:t>
            </a:r>
          </a:p>
          <a:p>
            <a:pPr marL="1949450" lvl="2" indent="-476250">
              <a:defRPr sz="4200"/>
            </a:pPr>
            <a:r>
              <a:rPr sz="3200" dirty="0">
                <a:solidFill>
                  <a:srgbClr val="0533CA"/>
                </a:solidFill>
              </a:rPr>
              <a:t>Across cores</a:t>
            </a:r>
            <a:r>
              <a:rPr sz="3200" dirty="0"/>
              <a:t>: coherent shared memory via fast on-chip network</a:t>
            </a:r>
          </a:p>
          <a:p>
            <a:pPr marL="2609850" lvl="3" indent="-476250">
              <a:defRPr sz="4200">
                <a:solidFill>
                  <a:schemeClr val="accent5"/>
                </a:solidFill>
              </a:defRPr>
            </a:pPr>
            <a:r>
              <a:rPr sz="3200" u="sng" dirty="0">
                <a:solidFill>
                  <a:srgbClr val="000000"/>
                </a:solidFill>
              </a:rPr>
              <a:t>Abstractions: </a:t>
            </a:r>
            <a:r>
              <a:rPr sz="3200" dirty="0"/>
              <a:t>OpenMP pragma, </a:t>
            </a:r>
            <a:r>
              <a:rPr sz="3200" dirty="0" err="1"/>
              <a:t>Cilk</a:t>
            </a:r>
            <a:r>
              <a:rPr sz="3200" dirty="0"/>
              <a:t>, TBB</a:t>
            </a:r>
          </a:p>
          <a:p>
            <a:pPr marL="1949450" lvl="2" indent="-476250">
              <a:defRPr sz="4200"/>
            </a:pPr>
            <a:r>
              <a:rPr sz="3200" dirty="0">
                <a:solidFill>
                  <a:srgbClr val="0533CA"/>
                </a:solidFill>
              </a:rPr>
              <a:t>Hybrid CPU+GPU</a:t>
            </a:r>
            <a:r>
              <a:rPr sz="3200" dirty="0"/>
              <a:t> multi-core: incoherent (potentially) shared memory</a:t>
            </a:r>
          </a:p>
          <a:p>
            <a:pPr marL="2609850" lvl="3" indent="-476250">
              <a:defRPr sz="4200">
                <a:solidFill>
                  <a:schemeClr val="accent5"/>
                </a:solidFill>
              </a:defRPr>
            </a:pPr>
            <a:r>
              <a:rPr sz="3200" u="sng" dirty="0">
                <a:solidFill>
                  <a:srgbClr val="000000"/>
                </a:solidFill>
              </a:rPr>
              <a:t>Abstractions</a:t>
            </a:r>
            <a:r>
              <a:rPr sz="3200" dirty="0">
                <a:solidFill>
                  <a:srgbClr val="000000"/>
                </a:solidFill>
              </a:rPr>
              <a:t>: </a:t>
            </a:r>
            <a:r>
              <a:rPr sz="3200" dirty="0"/>
              <a:t>OpenCL</a:t>
            </a:r>
          </a:p>
          <a:p>
            <a:pPr marL="1949450" lvl="2" indent="-476250">
              <a:defRPr sz="4200"/>
            </a:pPr>
            <a:r>
              <a:rPr sz="3200" dirty="0">
                <a:solidFill>
                  <a:srgbClr val="0533CA"/>
                </a:solidFill>
              </a:rPr>
              <a:t>Across racks</a:t>
            </a:r>
            <a:r>
              <a:rPr sz="3200" dirty="0"/>
              <a:t>: distributed memory, multi-stage network</a:t>
            </a:r>
          </a:p>
          <a:p>
            <a:pPr marL="2609850" lvl="3" indent="-476250">
              <a:defRPr sz="4200">
                <a:solidFill>
                  <a:schemeClr val="accent5"/>
                </a:solidFill>
              </a:defRPr>
            </a:pPr>
            <a:r>
              <a:rPr sz="3200" u="sng" dirty="0">
                <a:solidFill>
                  <a:srgbClr val="000000"/>
                </a:solidFill>
              </a:rPr>
              <a:t>Abstractions</a:t>
            </a:r>
            <a:r>
              <a:rPr sz="3200" dirty="0">
                <a:solidFill>
                  <a:srgbClr val="000000"/>
                </a:solidFill>
              </a:rPr>
              <a:t>: </a:t>
            </a:r>
            <a:r>
              <a:rPr sz="3200" dirty="0"/>
              <a:t>message passing (MPI, Go, Spark, Legion, Charm++)</a:t>
            </a:r>
          </a:p>
        </p:txBody>
      </p:sp>
      <p:sp>
        <p:nvSpPr>
          <p:cNvPr id="222" name="Credit: Pat Hanrahan"/>
          <p:cNvSpPr txBox="1"/>
          <p:nvPr/>
        </p:nvSpPr>
        <p:spPr>
          <a:xfrm>
            <a:off x="203200" y="13030200"/>
            <a:ext cx="37465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Credit: Pat Hanrahan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his is a huge challen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a huge challenge</a:t>
            </a:r>
          </a:p>
        </p:txBody>
      </p:sp>
      <p:sp>
        <p:nvSpPr>
          <p:cNvPr id="225" name="Machines with very different performance characteristics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154400" cy="7594946"/>
          </a:xfrm>
          <a:prstGeom prst="rect">
            <a:avLst/>
          </a:prstGeom>
        </p:spPr>
        <p:txBody>
          <a:bodyPr/>
          <a:lstStyle/>
          <a:p>
            <a:pPr marL="742950" indent="-742950">
              <a:defRPr sz="5200"/>
            </a:pPr>
            <a:r>
              <a:t>Machines with very different performance characteristics</a:t>
            </a:r>
          </a:p>
          <a:p>
            <a:pPr marL="742950" indent="-742950">
              <a:defRPr sz="5200"/>
            </a:pPr>
            <a:r>
              <a:t>Worse: different performance characteristics within </a:t>
            </a:r>
            <a:r>
              <a:rPr u="sng"/>
              <a:t>the same machine</a:t>
            </a:r>
            <a:r>
              <a:t> at different scales</a:t>
            </a:r>
          </a:p>
          <a:p>
            <a:pPr marL="742950" indent="-742950">
              <a:defRPr sz="5200"/>
            </a:pPr>
            <a:r>
              <a:t>To be efficient, </a:t>
            </a:r>
            <a:r>
              <a:rPr>
                <a:solidFill>
                  <a:srgbClr val="B12DBC"/>
                </a:solidFill>
              </a:rPr>
              <a:t>software must be optimized for HW characteristics</a:t>
            </a:r>
          </a:p>
          <a:p>
            <a:pPr marL="1389742" lvl="1" indent="-589642">
              <a:defRPr sz="5200"/>
            </a:pPr>
            <a:r>
              <a:t>Difficult even in the case of one level of one machine</a:t>
            </a:r>
          </a:p>
          <a:p>
            <a:pPr marL="1389742" lvl="1" indent="-589642">
              <a:defRPr sz="5200"/>
            </a:pPr>
            <a:r>
              <a:rPr>
                <a:solidFill>
                  <a:srgbClr val="0533CA"/>
                </a:solidFill>
              </a:rPr>
              <a:t>Combinatorial complexity of optimizations</a:t>
            </a:r>
            <a:r>
              <a:t> when considering a complex machine, or different machines</a:t>
            </a:r>
          </a:p>
          <a:p>
            <a:pPr marL="1389742" lvl="1" indent="-589642">
              <a:defRPr sz="5200"/>
            </a:pPr>
            <a:r>
              <a:t>Loss of </a:t>
            </a:r>
            <a:r>
              <a:rPr>
                <a:solidFill>
                  <a:srgbClr val="0533CA"/>
                </a:solidFill>
              </a:rPr>
              <a:t>software portability </a:t>
            </a:r>
          </a:p>
        </p:txBody>
      </p:sp>
      <p:sp>
        <p:nvSpPr>
          <p:cNvPr id="226" name="Credit: Pat Hanrahan"/>
          <p:cNvSpPr txBox="1"/>
          <p:nvPr/>
        </p:nvSpPr>
        <p:spPr>
          <a:xfrm>
            <a:off x="203200" y="12903200"/>
            <a:ext cx="37465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Credit: Pat Hanrahan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Open computer science question:  How do we enable programmers to productively write software that efficiently uses current and future heterogeneous, parallel machines?"/>
          <p:cNvSpPr txBox="1">
            <a:spLocks noGrp="1"/>
          </p:cNvSpPr>
          <p:nvPr>
            <p:ph type="title"/>
          </p:nvPr>
        </p:nvSpPr>
        <p:spPr>
          <a:xfrm>
            <a:off x="855540" y="549760"/>
            <a:ext cx="16154401" cy="8402541"/>
          </a:xfrm>
          <a:prstGeom prst="rect">
            <a:avLst/>
          </a:prstGeom>
        </p:spPr>
        <p:txBody>
          <a:bodyPr/>
          <a:lstStyle/>
          <a:p>
            <a:r>
              <a:t>Open computer science question:</a:t>
            </a:r>
          </a:p>
          <a:p>
            <a:endParaRPr/>
          </a:p>
          <a:p>
            <a:pPr>
              <a:defRPr sz="7200"/>
            </a:pPr>
            <a:r>
              <a:t>How do we enable programmers to productively write software that </a:t>
            </a:r>
            <a:r>
              <a:rPr>
                <a:solidFill>
                  <a:srgbClr val="0533CA"/>
                </a:solidFill>
              </a:rPr>
              <a:t>efficiently uses current and future heterogeneous, parallel machines?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he [magical] ideal parallel programming language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6922354" cy="1459856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sz="6600" dirty="0"/>
              <a:t>The [magical] ideal parallel programming language</a:t>
            </a:r>
          </a:p>
        </p:txBody>
      </p:sp>
      <p:sp>
        <p:nvSpPr>
          <p:cNvPr id="231" name="Triangle"/>
          <p:cNvSpPr/>
          <p:nvPr/>
        </p:nvSpPr>
        <p:spPr>
          <a:xfrm>
            <a:off x="5689600" y="4220631"/>
            <a:ext cx="6235700" cy="623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232" name="Completeness…"/>
          <p:cNvSpPr txBox="1"/>
          <p:nvPr/>
        </p:nvSpPr>
        <p:spPr>
          <a:xfrm>
            <a:off x="10325100" y="10571504"/>
            <a:ext cx="586740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Completeness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(applicable to most problems we want to write a program for)</a:t>
            </a:r>
          </a:p>
        </p:txBody>
      </p:sp>
      <p:sp>
        <p:nvSpPr>
          <p:cNvPr id="233" name="Productivity…"/>
          <p:cNvSpPr txBox="1"/>
          <p:nvPr/>
        </p:nvSpPr>
        <p:spPr>
          <a:xfrm>
            <a:off x="2425700" y="10507547"/>
            <a:ext cx="40513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Productivity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(ease of development)</a:t>
            </a:r>
          </a:p>
        </p:txBody>
      </p:sp>
      <p:sp>
        <p:nvSpPr>
          <p:cNvPr id="234" name="??"/>
          <p:cNvSpPr txBox="1"/>
          <p:nvPr/>
        </p:nvSpPr>
        <p:spPr>
          <a:xfrm>
            <a:off x="8102600" y="7482487"/>
            <a:ext cx="14097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7200"/>
              <a:t>??</a:t>
            </a:r>
          </a:p>
        </p:txBody>
      </p:sp>
      <p:sp>
        <p:nvSpPr>
          <p:cNvPr id="235" name="High Performance…"/>
          <p:cNvSpPr txBox="1"/>
          <p:nvPr/>
        </p:nvSpPr>
        <p:spPr>
          <a:xfrm>
            <a:off x="6045200" y="3090747"/>
            <a:ext cx="58674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High Performance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(software is scalable and efficient) </a:t>
            </a:r>
          </a:p>
        </p:txBody>
      </p:sp>
      <p:sp>
        <p:nvSpPr>
          <p:cNvPr id="236" name="Credit: Pat Hanrahan"/>
          <p:cNvSpPr txBox="1"/>
          <p:nvPr/>
        </p:nvSpPr>
        <p:spPr>
          <a:xfrm>
            <a:off x="203200" y="12903200"/>
            <a:ext cx="37465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Credit: Pat Hanrahan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cplusplus.png" descr="cpluspl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300" y="4960458"/>
            <a:ext cx="2349501" cy="2342042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uccessful programming langu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Successful programming languages</a:t>
            </a:r>
          </a:p>
        </p:txBody>
      </p:sp>
      <p:sp>
        <p:nvSpPr>
          <p:cNvPr id="242" name="Triangle"/>
          <p:cNvSpPr/>
          <p:nvPr/>
        </p:nvSpPr>
        <p:spPr>
          <a:xfrm>
            <a:off x="5689600" y="3644900"/>
            <a:ext cx="6235700" cy="623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243" name="Completeness…"/>
          <p:cNvSpPr txBox="1"/>
          <p:nvPr/>
        </p:nvSpPr>
        <p:spPr>
          <a:xfrm>
            <a:off x="10325100" y="9995773"/>
            <a:ext cx="586740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Completeness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(applicable to most problems we want to write a program for)</a:t>
            </a:r>
          </a:p>
        </p:txBody>
      </p:sp>
      <p:sp>
        <p:nvSpPr>
          <p:cNvPr id="244" name="Productivity…"/>
          <p:cNvSpPr txBox="1"/>
          <p:nvPr/>
        </p:nvSpPr>
        <p:spPr>
          <a:xfrm>
            <a:off x="2425700" y="9931816"/>
            <a:ext cx="40513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Productivity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(ease of development)</a:t>
            </a:r>
          </a:p>
        </p:txBody>
      </p:sp>
      <p:pic>
        <p:nvPicPr>
          <p:cNvPr id="245" name="python-logo-master-v3-trans.png" descr="python-logo-master-v3-tra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835" y="11112500"/>
            <a:ext cx="2744765" cy="92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ruby_logo.tiff" descr="ruby_logo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11947117"/>
            <a:ext cx="2692400" cy="1311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best-javascript-sites.png" descr="best-javascript-sit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720" y="10299700"/>
            <a:ext cx="2049680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High Performance…"/>
          <p:cNvSpPr txBox="1"/>
          <p:nvPr/>
        </p:nvSpPr>
        <p:spPr>
          <a:xfrm>
            <a:off x="5981700" y="2515016"/>
            <a:ext cx="58674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High Performance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(software is scalable and efficient) </a:t>
            </a:r>
          </a:p>
        </p:txBody>
      </p:sp>
      <p:sp>
        <p:nvSpPr>
          <p:cNvPr id="249" name="Credit: Pat Hanrahan"/>
          <p:cNvSpPr txBox="1"/>
          <p:nvPr/>
        </p:nvSpPr>
        <p:spPr>
          <a:xfrm>
            <a:off x="203200" y="12903200"/>
            <a:ext cx="37465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Credit: Pat Hanrahan</a:t>
            </a:r>
          </a:p>
        </p:txBody>
      </p:sp>
      <p:sp>
        <p:nvSpPr>
          <p:cNvPr id="250" name="Here: definition of success = widely used"/>
          <p:cNvSpPr txBox="1"/>
          <p:nvPr/>
        </p:nvSpPr>
        <p:spPr>
          <a:xfrm>
            <a:off x="841619" y="1508632"/>
            <a:ext cx="919324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lang="en-US" dirty="0"/>
              <a:t>(S</a:t>
            </a:r>
            <a:r>
              <a:rPr dirty="0"/>
              <a:t>uccess = widely used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251" name="??"/>
          <p:cNvSpPr txBox="1"/>
          <p:nvPr/>
        </p:nvSpPr>
        <p:spPr>
          <a:xfrm>
            <a:off x="8102600" y="6906756"/>
            <a:ext cx="14097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7200"/>
              <a:t>??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1" animBg="1" advAuto="0"/>
      <p:bldP spid="245" grpId="2" animBg="1" advAuto="0"/>
      <p:bldP spid="246" grpId="3" animBg="1" advAuto="0"/>
      <p:bldP spid="247" grpId="4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cplusplus.png" descr="cplusplu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300" y="4960458"/>
            <a:ext cx="2349501" cy="234204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Growing interest in domain-specific programming systems To realize high performance and productivity: willing to sacrifice completeness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7058085" cy="1956508"/>
          </a:xfrm>
          <a:prstGeom prst="rect">
            <a:avLst/>
          </a:prstGeom>
        </p:spPr>
        <p:txBody>
          <a:bodyPr/>
          <a:lstStyle/>
          <a:p>
            <a:pPr>
              <a:defRPr sz="6400"/>
            </a:pPr>
            <a:r>
              <a:rPr sz="4800" dirty="0"/>
              <a:t>Growing interest in domain-specific programming systems</a:t>
            </a:r>
          </a:p>
          <a:p>
            <a:pPr>
              <a:defRPr sz="6400"/>
            </a:pPr>
            <a:r>
              <a:rPr sz="3600" dirty="0"/>
              <a:t>To realize high performance and productivity: willing to sacrifice completeness</a:t>
            </a:r>
          </a:p>
        </p:txBody>
      </p:sp>
      <p:sp>
        <p:nvSpPr>
          <p:cNvPr id="257" name="Triangle"/>
          <p:cNvSpPr/>
          <p:nvPr/>
        </p:nvSpPr>
        <p:spPr>
          <a:xfrm>
            <a:off x="5689600" y="3644900"/>
            <a:ext cx="6235700" cy="623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258" name="High Performance…"/>
          <p:cNvSpPr txBox="1"/>
          <p:nvPr/>
        </p:nvSpPr>
        <p:spPr>
          <a:xfrm>
            <a:off x="6045200" y="2515016"/>
            <a:ext cx="58674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High Performance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(software is scalable and efficient) </a:t>
            </a:r>
          </a:p>
        </p:txBody>
      </p:sp>
      <p:sp>
        <p:nvSpPr>
          <p:cNvPr id="259" name="Completeness…"/>
          <p:cNvSpPr txBox="1"/>
          <p:nvPr/>
        </p:nvSpPr>
        <p:spPr>
          <a:xfrm>
            <a:off x="10325100" y="9995773"/>
            <a:ext cx="5867400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Completeness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(applicable to most problems we want to write a program for)</a:t>
            </a:r>
          </a:p>
        </p:txBody>
      </p:sp>
      <p:sp>
        <p:nvSpPr>
          <p:cNvPr id="260" name="Productivity…"/>
          <p:cNvSpPr txBox="1"/>
          <p:nvPr/>
        </p:nvSpPr>
        <p:spPr>
          <a:xfrm>
            <a:off x="2425700" y="9931816"/>
            <a:ext cx="4051300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Productivity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(ease of development)</a:t>
            </a:r>
          </a:p>
        </p:txBody>
      </p:sp>
      <p:pic>
        <p:nvPicPr>
          <p:cNvPr id="261" name="python-logo-master-v3-trans.png" descr="python-logo-master-v3-tra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835" y="11112500"/>
            <a:ext cx="2744765" cy="92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ruby_logo.tiff" descr="ruby_logo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11947117"/>
            <a:ext cx="2692400" cy="1311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best-javascript-sites.png" descr="best-javascript-sit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720" y="10299700"/>
            <a:ext cx="2049680" cy="1651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Oval"/>
          <p:cNvSpPr/>
          <p:nvPr/>
        </p:nvSpPr>
        <p:spPr>
          <a:xfrm>
            <a:off x="3022600" y="3949700"/>
            <a:ext cx="4025900" cy="4000500"/>
          </a:xfrm>
          <a:prstGeom prst="ellipse">
            <a:avLst/>
          </a:prstGeom>
          <a:ln w="76200">
            <a:solidFill>
              <a:schemeClr val="accent5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265" name="Domain-specific languages (DSL) and programming frameworks"/>
          <p:cNvSpPr txBox="1"/>
          <p:nvPr/>
        </p:nvSpPr>
        <p:spPr>
          <a:xfrm>
            <a:off x="3009900" y="5125779"/>
            <a:ext cx="4051300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800"/>
              <a:t>Domain-specific languages (DSL) and programming frameworks</a:t>
            </a:r>
          </a:p>
        </p:txBody>
      </p:sp>
      <p:sp>
        <p:nvSpPr>
          <p:cNvPr id="266" name="Credit: Pat Hanrahan"/>
          <p:cNvSpPr txBox="1"/>
          <p:nvPr/>
        </p:nvSpPr>
        <p:spPr>
          <a:xfrm>
            <a:off x="203200" y="12903200"/>
            <a:ext cx="37465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Credit: Pat Hanrahan</a:t>
            </a:r>
          </a:p>
        </p:txBody>
      </p:sp>
      <p:sp>
        <p:nvSpPr>
          <p:cNvPr id="267" name="??"/>
          <p:cNvSpPr txBox="1"/>
          <p:nvPr/>
        </p:nvSpPr>
        <p:spPr>
          <a:xfrm>
            <a:off x="8102600" y="6906756"/>
            <a:ext cx="140970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7200"/>
              <a:t>??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Domain-specific programming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Domain-specific programming systems</a:t>
            </a:r>
          </a:p>
        </p:txBody>
      </p:sp>
      <p:sp>
        <p:nvSpPr>
          <p:cNvPr id="272" name="Main idea: raise level of abstraction for expressing program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742950" indent="-742950">
              <a:spcBef>
                <a:spcPts val="4000"/>
              </a:spcBef>
              <a:defRPr sz="5200"/>
            </a:pPr>
            <a:r>
              <a:rPr sz="4800" u="sng" dirty="0"/>
              <a:t>Main idea:</a:t>
            </a:r>
            <a:r>
              <a:rPr sz="4800" dirty="0"/>
              <a:t> </a:t>
            </a:r>
            <a:r>
              <a:rPr sz="4800" dirty="0">
                <a:solidFill>
                  <a:srgbClr val="0533CA"/>
                </a:solidFill>
              </a:rPr>
              <a:t>raise level of abstraction</a:t>
            </a:r>
            <a:r>
              <a:rPr sz="4800" dirty="0"/>
              <a:t> for expressing programs</a:t>
            </a:r>
          </a:p>
          <a:p>
            <a:pPr marL="742950" indent="-742950">
              <a:defRPr sz="5200"/>
            </a:pPr>
            <a:r>
              <a:rPr sz="4800" dirty="0"/>
              <a:t>Introduce high-level programming </a:t>
            </a:r>
            <a:r>
              <a:rPr sz="4800" dirty="0">
                <a:solidFill>
                  <a:srgbClr val="B12DBC"/>
                </a:solidFill>
              </a:rPr>
              <a:t>primitives specific to an application domain</a:t>
            </a:r>
          </a:p>
          <a:p>
            <a:pPr marL="1276350" lvl="1" indent="-476250">
              <a:defRPr sz="4200"/>
            </a:pPr>
            <a:r>
              <a:rPr sz="4000" u="sng" dirty="0">
                <a:solidFill>
                  <a:srgbClr val="0533CA"/>
                </a:solidFill>
              </a:rPr>
              <a:t>Productive</a:t>
            </a:r>
            <a:r>
              <a:rPr sz="4000" dirty="0"/>
              <a:t>: intuitive to use, portable across machines, primitives correspond to behaviors frequently used to solve problems in targeted domain</a:t>
            </a:r>
          </a:p>
          <a:p>
            <a:pPr marL="1276350" lvl="1" indent="-476250">
              <a:defRPr sz="4200"/>
            </a:pPr>
            <a:r>
              <a:rPr sz="4000" u="sng" dirty="0">
                <a:solidFill>
                  <a:srgbClr val="0533CA"/>
                </a:solidFill>
              </a:rPr>
              <a:t>Performant</a:t>
            </a:r>
            <a:r>
              <a:rPr sz="4000" dirty="0"/>
              <a:t>: system uses domain knowledge to provide efficient, optimized implementation(s)</a:t>
            </a:r>
          </a:p>
          <a:p>
            <a:pPr marL="1949450" lvl="2" indent="-476250">
              <a:defRPr sz="4200"/>
            </a:pPr>
            <a:r>
              <a:rPr sz="4000" dirty="0"/>
              <a:t>Given a machine: system knows what algorithms to use, parallelization strategies to employ for this domain</a:t>
            </a:r>
          </a:p>
          <a:p>
            <a:pPr marL="1949450" lvl="2" indent="-476250">
              <a:spcBef>
                <a:spcPts val="4000"/>
              </a:spcBef>
              <a:defRPr sz="4200"/>
            </a:pPr>
            <a:r>
              <a:rPr sz="4000" dirty="0"/>
              <a:t>Optimization goes beyond efficient mapping of software to hardware! The hardware platform itself can be optimized to the abstractions as well</a:t>
            </a:r>
          </a:p>
          <a:p>
            <a:pPr marL="742950" indent="-742950">
              <a:defRPr sz="5200"/>
            </a:pPr>
            <a:r>
              <a:rPr sz="4800" u="sng" dirty="0"/>
              <a:t>Cost</a:t>
            </a:r>
            <a:r>
              <a:rPr sz="4800" dirty="0"/>
              <a:t>: </a:t>
            </a:r>
            <a:r>
              <a:rPr sz="4800" dirty="0">
                <a:solidFill>
                  <a:srgbClr val="0533CA"/>
                </a:solidFill>
              </a:rPr>
              <a:t>loss of generality/completeness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wo domain-specific programming exam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sz="5400" dirty="0"/>
              <a:t>Two domain-specific programming examples</a:t>
            </a:r>
          </a:p>
        </p:txBody>
      </p:sp>
      <p:sp>
        <p:nvSpPr>
          <p:cNvPr id="277" name="Liszt: for scientific computing on meshes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154400" cy="68253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0"/>
              </a:spcBef>
              <a:buSzPct val="100000"/>
              <a:buFontTx/>
              <a:buAutoNum type="arabicPeriod"/>
            </a:pPr>
            <a:r>
              <a:rPr>
                <a:solidFill>
                  <a:srgbClr val="0533CA"/>
                </a:solidFill>
              </a:rPr>
              <a:t>Liszt</a:t>
            </a:r>
            <a:r>
              <a:t>: for scientific computing on meshes</a:t>
            </a:r>
          </a:p>
          <a:p>
            <a:pPr>
              <a:spcBef>
                <a:spcPts val="6000"/>
              </a:spcBef>
              <a:buSzPct val="100000"/>
              <a:buFontTx/>
              <a:buAutoNum type="arabicPeriod"/>
            </a:pPr>
            <a:r>
              <a:rPr>
                <a:solidFill>
                  <a:srgbClr val="0533CA"/>
                </a:solidFill>
              </a:rPr>
              <a:t>Halide</a:t>
            </a:r>
            <a:r>
              <a:t>: for image processing</a:t>
            </a:r>
          </a:p>
          <a:p>
            <a:pPr marL="0" indent="0">
              <a:spcBef>
                <a:spcPts val="6000"/>
              </a:spcBef>
              <a:buSzTx/>
              <a:buFontTx/>
              <a:buNone/>
            </a:pPr>
            <a:endParaRPr/>
          </a:p>
          <a:p>
            <a:pPr marL="0" indent="0">
              <a:spcBef>
                <a:spcPts val="0"/>
              </a:spcBef>
              <a:buSzTx/>
              <a:buFontTx/>
              <a:buNone/>
            </a:pPr>
            <a:r>
              <a:t>What are other domain specific languages?</a:t>
            </a:r>
          </a:p>
          <a:p>
            <a:pPr marL="0" indent="0">
              <a:spcBef>
                <a:spcPts val="6000"/>
              </a:spcBef>
              <a:buSzTx/>
              <a:buFontTx/>
              <a:buNone/>
            </a:pPr>
            <a:r>
              <a:t>(SQL is another good example)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Example 1: Lizst: a language for solving PDE’s on meshes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6154400" cy="2476352"/>
          </a:xfrm>
          <a:prstGeom prst="rect">
            <a:avLst/>
          </a:prstGeom>
        </p:spPr>
        <p:txBody>
          <a:bodyPr/>
          <a:lstStyle/>
          <a:p>
            <a:r>
              <a:rPr sz="5400" dirty="0"/>
              <a:t>Example 1:</a:t>
            </a:r>
          </a:p>
          <a:p>
            <a:pPr>
              <a:defRPr sz="7200"/>
            </a:pPr>
            <a:r>
              <a:rPr sz="5400" dirty="0" err="1"/>
              <a:t>Lizst</a:t>
            </a:r>
            <a:r>
              <a:rPr sz="5400" dirty="0"/>
              <a:t>: a language for solving PDE’s on meshes</a:t>
            </a:r>
          </a:p>
        </p:txBody>
      </p:sp>
      <p:pic>
        <p:nvPicPr>
          <p:cNvPr id="282" name="StanfordCombustor.png" descr="StanfordCombust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17" y="3977447"/>
            <a:ext cx="12065966" cy="678851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http://liszt.stanford.edu/"/>
          <p:cNvSpPr txBox="1"/>
          <p:nvPr/>
        </p:nvSpPr>
        <p:spPr>
          <a:xfrm>
            <a:off x="589698" y="12827000"/>
            <a:ext cx="3673146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>
                <a:hlinkClick r:id="rId4"/>
              </a:rPr>
              <a:t>http://liszt.stanford.edu</a:t>
            </a:r>
            <a:r>
              <a:t>/</a:t>
            </a:r>
          </a:p>
        </p:txBody>
      </p:sp>
      <p:sp>
        <p:nvSpPr>
          <p:cNvPr id="284" name="[DeVito et al. Supercomputing 11, SciDac ’11]"/>
          <p:cNvSpPr txBox="1"/>
          <p:nvPr/>
        </p:nvSpPr>
        <p:spPr>
          <a:xfrm>
            <a:off x="939800" y="2741909"/>
            <a:ext cx="598170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[DeVito et al. Supercomputing 11, SciDac ’11]</a:t>
            </a:r>
          </a:p>
        </p:txBody>
      </p:sp>
      <p:sp>
        <p:nvSpPr>
          <p:cNvPr id="285" name="Slide credit for this section of lecture:…"/>
          <p:cNvSpPr txBox="1"/>
          <p:nvPr/>
        </p:nvSpPr>
        <p:spPr>
          <a:xfrm>
            <a:off x="622299" y="11391900"/>
            <a:ext cx="8386233" cy="106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Slide credit for this section of lecture: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Pat Hanrahan and Zach </a:t>
            </a:r>
            <a:r>
              <a:rPr dirty="0" err="1"/>
              <a:t>Devito</a:t>
            </a:r>
            <a:r>
              <a:rPr dirty="0"/>
              <a:t> (Stanford)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What a Liszt program do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What a Liszt program does</a:t>
            </a:r>
          </a:p>
        </p:txBody>
      </p:sp>
      <p:sp>
        <p:nvSpPr>
          <p:cNvPr id="290" name="val Position = FieldWithConst[Vertex,Float3](0.f, 0.f, 0.f)…"/>
          <p:cNvSpPr txBox="1"/>
          <p:nvPr/>
        </p:nvSpPr>
        <p:spPr>
          <a:xfrm>
            <a:off x="863265" y="5436846"/>
            <a:ext cx="17137975" cy="2228925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val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</a:rPr>
              <a:t>Position 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= FieldWithConst[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</a:rPr>
              <a:t>Vertex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,Float3](0.f, 0.f, 0.f)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val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</a:rPr>
              <a:t>Temperature 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= FieldWithConst[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</a:rPr>
              <a:t>Vertex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,Float](0.f)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val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</a:rPr>
              <a:t>Flux 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= FieldWithConst[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</a:rPr>
              <a:t>Vertex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,Float](0.f)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val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</a:rPr>
              <a:t>JacobiStep 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= FieldWithConst[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</a:rPr>
              <a:t>Vertex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,Float](0.f)</a:t>
            </a:r>
          </a:p>
        </p:txBody>
      </p:sp>
      <p:sp>
        <p:nvSpPr>
          <p:cNvPr id="291" name="Color key:…"/>
          <p:cNvSpPr txBox="1"/>
          <p:nvPr/>
        </p:nvSpPr>
        <p:spPr>
          <a:xfrm>
            <a:off x="902892" y="8181676"/>
            <a:ext cx="2869606" cy="16637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 defTabSz="1828800">
              <a:buClr>
                <a:srgbClr val="77C76F"/>
              </a:buClr>
              <a:buFont typeface="Gill Sans"/>
              <a:defRPr sz="3600" b="1"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Color key:</a:t>
            </a:r>
          </a:p>
          <a:p>
            <a:pPr algn="l" defTabSz="1828800">
              <a:buClr>
                <a:srgbClr val="77C76F"/>
              </a:buClr>
              <a:buFont typeface="Gill San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Fields</a:t>
            </a:r>
          </a:p>
          <a:p>
            <a:pPr algn="l" defTabSz="1828800">
              <a:buClr>
                <a:srgbClr val="84AFD7"/>
              </a:buClr>
              <a:buFont typeface="Gill San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Mesh entity</a:t>
            </a:r>
          </a:p>
        </p:txBody>
      </p:sp>
      <p:pic>
        <p:nvPicPr>
          <p:cNvPr id="292" name="image10.pdf" descr="image1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0175" y="6881515"/>
            <a:ext cx="6022807" cy="6738805"/>
          </a:xfrm>
          <a:prstGeom prst="rect">
            <a:avLst/>
          </a:prstGeom>
          <a:ln w="12700"/>
        </p:spPr>
      </p:pic>
      <p:sp>
        <p:nvSpPr>
          <p:cNvPr id="293" name="A Liszt program is run on a mesh…"/>
          <p:cNvSpPr txBox="1">
            <a:spLocks noGrp="1"/>
          </p:cNvSpPr>
          <p:nvPr>
            <p:ph type="body" sz="quarter" idx="1"/>
          </p:nvPr>
        </p:nvSpPr>
        <p:spPr>
          <a:xfrm>
            <a:off x="698500" y="1752600"/>
            <a:ext cx="17221200" cy="1714500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defTabSz="825500">
              <a:lnSpc>
                <a:spcPct val="100000"/>
              </a:lnSpc>
              <a:spcBef>
                <a:spcPts val="200"/>
              </a:spcBef>
              <a:buClrTx/>
              <a:defRPr sz="5000" b="1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 dirty="0"/>
              <a:t>A Liszt program is run on a mesh</a:t>
            </a:r>
          </a:p>
          <a:p>
            <a:pPr marL="0" indent="0" defTabSz="825500">
              <a:lnSpc>
                <a:spcPct val="100000"/>
              </a:lnSpc>
              <a:spcBef>
                <a:spcPts val="200"/>
              </a:spcBef>
              <a:buClrTx/>
              <a:defRPr sz="5000" b="1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 dirty="0"/>
              <a:t>A Liszt program defines, and compute the value of, fields defined on the mesh</a:t>
            </a:r>
          </a:p>
        </p:txBody>
      </p:sp>
      <p:sp>
        <p:nvSpPr>
          <p:cNvPr id="294" name="Notes:…"/>
          <p:cNvSpPr txBox="1"/>
          <p:nvPr/>
        </p:nvSpPr>
        <p:spPr>
          <a:xfrm>
            <a:off x="903426" y="11372349"/>
            <a:ext cx="8681213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Notes:</a:t>
            </a:r>
          </a:p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Fields are a higher-kinded type</a:t>
            </a:r>
          </a:p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(special function that maps a type to a new type)</a:t>
            </a:r>
          </a:p>
        </p:txBody>
      </p:sp>
      <p:sp>
        <p:nvSpPr>
          <p:cNvPr id="295" name="Line"/>
          <p:cNvSpPr/>
          <p:nvPr/>
        </p:nvSpPr>
        <p:spPr>
          <a:xfrm flipH="1">
            <a:off x="2978981" y="4186666"/>
            <a:ext cx="1538739" cy="1102705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96" name="Position is a field defined at each mesh vertex.…"/>
          <p:cNvSpPr txBox="1"/>
          <p:nvPr/>
        </p:nvSpPr>
        <p:spPr>
          <a:xfrm>
            <a:off x="4666162" y="3818580"/>
            <a:ext cx="7510883" cy="110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Position is a field defined at each mesh vertex.</a:t>
            </a:r>
          </a:p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The field’s value is represented by a 3-vector.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ourse themes:  Designing computer systems that scale (running faster given more resources)  Designing computer systems that are efficient (running faster under constraints on resources)  Techniques discussed: Exploiting parallelism in applications Exploiting locality in applications Leveraging hardware specialization (earlier lecture)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6154400" cy="11480652"/>
          </a:xfrm>
          <a:prstGeom prst="rect">
            <a:avLst/>
          </a:prstGeom>
        </p:spPr>
        <p:txBody>
          <a:bodyPr/>
          <a:lstStyle/>
          <a:p>
            <a:r>
              <a:t>Course themes:</a:t>
            </a:r>
          </a:p>
          <a:p>
            <a:pPr>
              <a:defRPr sz="7000"/>
            </a:pPr>
            <a:endParaRPr/>
          </a:p>
          <a:p>
            <a:pPr>
              <a:defRPr sz="5600"/>
            </a:pPr>
            <a:r>
              <a:t>Designing computer systems that </a:t>
            </a:r>
            <a:r>
              <a:rPr u="sng"/>
              <a:t>scale</a:t>
            </a:r>
          </a:p>
          <a:p>
            <a:pPr>
              <a:defRPr sz="4200"/>
            </a:pPr>
            <a:r>
              <a:t>(running faster given more resources)</a:t>
            </a:r>
          </a:p>
          <a:p>
            <a:pPr>
              <a:defRPr sz="6400"/>
            </a:pPr>
            <a:endParaRPr/>
          </a:p>
          <a:p>
            <a:pPr>
              <a:defRPr sz="5600"/>
            </a:pPr>
            <a:r>
              <a:t>Designing computer systems that are </a:t>
            </a:r>
            <a:r>
              <a:rPr u="sng"/>
              <a:t>efficient</a:t>
            </a:r>
          </a:p>
          <a:p>
            <a:pPr>
              <a:defRPr sz="7000"/>
            </a:pPr>
            <a:r>
              <a:rPr sz="4200"/>
              <a:t>(running faster under constraints on resources)</a:t>
            </a:r>
          </a:p>
          <a:p>
            <a:pPr>
              <a:defRPr sz="7000"/>
            </a:pPr>
            <a:endParaRPr sz="4200"/>
          </a:p>
          <a:p>
            <a:pPr>
              <a:defRPr sz="4200"/>
            </a:pPr>
            <a:r>
              <a:t>Techniques discussed:</a:t>
            </a:r>
          </a:p>
          <a:p>
            <a:pPr lvl="3">
              <a:defRPr sz="4200"/>
            </a:pPr>
            <a:r>
              <a:t>Exploiting parallelism in applications</a:t>
            </a:r>
          </a:p>
          <a:p>
            <a:pPr lvl="3">
              <a:defRPr sz="4200"/>
            </a:pPr>
            <a:r>
              <a:t>Exploiting locality in applications</a:t>
            </a:r>
          </a:p>
          <a:p>
            <a:pPr lvl="3">
              <a:defRPr sz="4200"/>
            </a:pPr>
            <a:r>
              <a:t>Leveraging hardware specialization (earlier lecture)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Liszt program: heat conduction on mesh"/>
          <p:cNvSpPr txBox="1">
            <a:spLocks noGrp="1"/>
          </p:cNvSpPr>
          <p:nvPr>
            <p:ph type="title"/>
          </p:nvPr>
        </p:nvSpPr>
        <p:spPr>
          <a:xfrm>
            <a:off x="609600" y="190500"/>
            <a:ext cx="17221200" cy="1511300"/>
          </a:xfrm>
          <a:prstGeom prst="rect">
            <a:avLst/>
          </a:prstGeom>
        </p:spPr>
        <p:txBody>
          <a:bodyPr/>
          <a:lstStyle>
            <a:lvl1pPr>
              <a:defRPr sz="78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6600" dirty="0"/>
              <a:t>Liszt program: heat conduction on mesh</a:t>
            </a:r>
          </a:p>
        </p:txBody>
      </p:sp>
      <p:sp>
        <p:nvSpPr>
          <p:cNvPr id="301" name="var i = 0;…"/>
          <p:cNvSpPr txBox="1"/>
          <p:nvPr/>
        </p:nvSpPr>
        <p:spPr>
          <a:xfrm>
            <a:off x="691829" y="3019407"/>
            <a:ext cx="13418011" cy="9493325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var i = 0;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while ( i &lt; 1000 ) {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Flux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vertices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mesh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)) = 0.f;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JacobiStep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vertices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mesh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)) = 0.f;</a:t>
            </a:r>
          </a:p>
          <a:p>
            <a:pPr algn="l" defTabSz="1828800">
              <a:buClr>
                <a:srgbClr val="F37D70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37D70"/>
                </a:solidFill>
                <a:uFill>
                  <a:solidFill>
                    <a:srgbClr val="F37D70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for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e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&lt;- </a:t>
            </a:r>
            <a:r>
              <a:rPr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edges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mesh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)) {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  val 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head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(e)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  val 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v2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tail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(e)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  val dP =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Position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-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Position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v2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  val dT =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Temperature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-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Temperature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v2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  val step = 1.0f/(length(dP))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Flux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+= dT*step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Flux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v2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-= dT*step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JacobiStep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+= step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JacobiStep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v2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+= step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} 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i += 1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</p:txBody>
      </p:sp>
      <p:pic>
        <p:nvPicPr>
          <p:cNvPr id="302" name="image10.pdf" descr="image1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709" y="6974022"/>
            <a:ext cx="6022807" cy="6738805"/>
          </a:xfrm>
          <a:prstGeom prst="rect">
            <a:avLst/>
          </a:prstGeom>
          <a:ln w="12700"/>
        </p:spPr>
      </p:pic>
      <p:sp>
        <p:nvSpPr>
          <p:cNvPr id="303" name="Program computes the value of fields defined on meshes"/>
          <p:cNvSpPr txBox="1">
            <a:spLocks noGrp="1"/>
          </p:cNvSpPr>
          <p:nvPr>
            <p:ph type="body" sz="quarter" idx="1"/>
          </p:nvPr>
        </p:nvSpPr>
        <p:spPr>
          <a:xfrm>
            <a:off x="622300" y="1612900"/>
            <a:ext cx="16846788" cy="111760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1400"/>
              </a:spcBef>
              <a:buClrTx/>
              <a:defRPr sz="5200" b="1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4400" dirty="0"/>
              <a:t>Program computes the value of fields defined on meshes</a:t>
            </a:r>
          </a:p>
        </p:txBody>
      </p:sp>
      <p:sp>
        <p:nvSpPr>
          <p:cNvPr id="304" name="Line"/>
          <p:cNvSpPr/>
          <p:nvPr/>
        </p:nvSpPr>
        <p:spPr>
          <a:xfrm flipH="1">
            <a:off x="6624067" y="3083203"/>
            <a:ext cx="1540239" cy="961147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5" name="Color key:…"/>
          <p:cNvSpPr txBox="1"/>
          <p:nvPr/>
        </p:nvSpPr>
        <p:spPr>
          <a:xfrm>
            <a:off x="13883163" y="3024731"/>
            <a:ext cx="3428824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1828800">
              <a:buClr>
                <a:srgbClr val="77C76F"/>
              </a:buClr>
              <a:buFont typeface="Gill Sans"/>
              <a:defRPr sz="3600" b="1"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Color key:</a:t>
            </a:r>
          </a:p>
          <a:p>
            <a:pPr algn="l" defTabSz="1828800">
              <a:buClr>
                <a:srgbClr val="77C76F"/>
              </a:buClr>
              <a:buFont typeface="Gill San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Fields</a:t>
            </a:r>
          </a:p>
          <a:p>
            <a:pPr algn="l" defTabSz="1828800">
              <a:buClr>
                <a:srgbClr val="84AFD7"/>
              </a:buClr>
              <a:buFont typeface="Gill San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Mesh</a:t>
            </a:r>
          </a:p>
          <a:p>
            <a:pPr algn="l" defTabSz="1828800">
              <a:buClr>
                <a:srgbClr val="FFAE5C"/>
              </a:buClr>
              <a:buFont typeface="Gill San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Topology functions</a:t>
            </a:r>
          </a:p>
          <a:p>
            <a:pPr algn="l" defTabSz="1828800">
              <a:buClr>
                <a:srgbClr val="F37D70"/>
              </a:buClr>
              <a:buFont typeface="Gill San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200">
                <a:solidFill>
                  <a:srgbClr val="F37D70"/>
                </a:solidFill>
                <a:uFill>
                  <a:solidFill>
                    <a:srgbClr val="F37D70"/>
                  </a:solidFill>
                </a:uFill>
                <a:latin typeface="Gill Sans"/>
                <a:ea typeface="Gill Sans"/>
                <a:cs typeface="Gill Sans"/>
                <a:sym typeface="Gill Sans"/>
              </a:rPr>
              <a:t>Iteration over set</a:t>
            </a:r>
          </a:p>
        </p:txBody>
      </p:sp>
      <p:sp>
        <p:nvSpPr>
          <p:cNvPr id="306" name="Set flux for all vertices to 0.f;"/>
          <p:cNvSpPr txBox="1"/>
          <p:nvPr/>
        </p:nvSpPr>
        <p:spPr>
          <a:xfrm>
            <a:off x="7148640" y="2415928"/>
            <a:ext cx="568905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1828800">
              <a:buClr>
                <a:srgbClr val="282828"/>
              </a:buClr>
              <a:buFont typeface="Consolas"/>
              <a:defRPr sz="3600" b="1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pPr>
              <a:defRPr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</a:defRPr>
            </a:pPr>
            <a:r>
              <a:rPr sz="3200" dirty="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Set flux for all vertices to 0.f;</a:t>
            </a:r>
          </a:p>
        </p:txBody>
      </p:sp>
      <p:sp>
        <p:nvSpPr>
          <p:cNvPr id="307" name="Line"/>
          <p:cNvSpPr/>
          <p:nvPr/>
        </p:nvSpPr>
        <p:spPr>
          <a:xfrm flipH="1" flipV="1">
            <a:off x="7783971" y="5440635"/>
            <a:ext cx="1540239" cy="493929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8" name="Independently, for each…"/>
          <p:cNvSpPr txBox="1"/>
          <p:nvPr/>
        </p:nvSpPr>
        <p:spPr>
          <a:xfrm>
            <a:off x="9361582" y="5610498"/>
            <a:ext cx="470802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Independently, for each</a:t>
            </a:r>
          </a:p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edge in the mesh</a:t>
            </a:r>
          </a:p>
        </p:txBody>
      </p:sp>
      <p:sp>
        <p:nvSpPr>
          <p:cNvPr id="309" name="Line"/>
          <p:cNvSpPr/>
          <p:nvPr/>
        </p:nvSpPr>
        <p:spPr>
          <a:xfrm flipH="1" flipV="1">
            <a:off x="10644017" y="8104554"/>
            <a:ext cx="464174" cy="368071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10" name="Access value of field…"/>
          <p:cNvSpPr txBox="1"/>
          <p:nvPr/>
        </p:nvSpPr>
        <p:spPr>
          <a:xfrm>
            <a:off x="10905821" y="12127088"/>
            <a:ext cx="4021935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Access value of field</a:t>
            </a:r>
          </a:p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at mesh vertex v2</a:t>
            </a:r>
          </a:p>
        </p:txBody>
      </p:sp>
      <p:sp>
        <p:nvSpPr>
          <p:cNvPr id="311" name="Line"/>
          <p:cNvSpPr/>
          <p:nvPr/>
        </p:nvSpPr>
        <p:spPr>
          <a:xfrm>
            <a:off x="324363" y="6401975"/>
            <a:ext cx="2147864" cy="6397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01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rgbClr val="000000"/>
            </a:solidFill>
            <a:prstDash val="sysDot"/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12" name="Given edge, loop body accesses/modifies field values at adjacent mesh vertices"/>
          <p:cNvSpPr txBox="1"/>
          <p:nvPr/>
        </p:nvSpPr>
        <p:spPr>
          <a:xfrm>
            <a:off x="2556999" y="12136080"/>
            <a:ext cx="7145067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1828800">
              <a:buClr>
                <a:srgbClr val="282828"/>
              </a:buClr>
              <a:buFont typeface="Consolas"/>
              <a:defRPr sz="3600" b="1">
                <a:uFill>
                  <a:solidFill>
                    <a:srgbClr val="E9E9E9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200" dirty="0"/>
              <a:t>Given edge, loop body accesses/modifies field values at adjacent mesh vertices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Liszt’s topological oper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Liszt’s topological operators</a:t>
            </a:r>
          </a:p>
        </p:txBody>
      </p:sp>
      <p:pic>
        <p:nvPicPr>
          <p:cNvPr id="317" name="image12.png" descr="image12.png"/>
          <p:cNvPicPr>
            <a:picLocks noChangeAspect="1"/>
          </p:cNvPicPr>
          <p:nvPr/>
        </p:nvPicPr>
        <p:blipFill>
          <a:blip r:embed="rId2"/>
          <a:srcRect t="40157" r="39764"/>
          <a:stretch>
            <a:fillRect/>
          </a:stretch>
        </p:blipFill>
        <p:spPr>
          <a:xfrm>
            <a:off x="427952" y="6660302"/>
            <a:ext cx="12175753" cy="6107418"/>
          </a:xfrm>
          <a:prstGeom prst="rect">
            <a:avLst/>
          </a:prstGeom>
          <a:ln w="12700"/>
        </p:spPr>
      </p:pic>
      <p:pic>
        <p:nvPicPr>
          <p:cNvPr id="318" name="image12.png" descr="image12.png"/>
          <p:cNvPicPr>
            <a:picLocks noChangeAspect="1"/>
          </p:cNvPicPr>
          <p:nvPr/>
        </p:nvPicPr>
        <p:blipFill>
          <a:blip r:embed="rId2"/>
          <a:srcRect l="54163" t="43224" r="2067" b="3121"/>
          <a:stretch>
            <a:fillRect/>
          </a:stretch>
        </p:blipFill>
        <p:spPr>
          <a:xfrm>
            <a:off x="9187316" y="6821987"/>
            <a:ext cx="8492154" cy="5256018"/>
          </a:xfrm>
          <a:prstGeom prst="rect">
            <a:avLst/>
          </a:prstGeom>
          <a:ln w="12700"/>
        </p:spPr>
      </p:pic>
      <p:sp>
        <p:nvSpPr>
          <p:cNvPr id="319" name="Used to access mesh elements relative to some input vertex, edge, face, etc.…"/>
          <p:cNvSpPr txBox="1">
            <a:spLocks noGrp="1"/>
          </p:cNvSpPr>
          <p:nvPr>
            <p:ph type="body" sz="quarter" idx="1"/>
          </p:nvPr>
        </p:nvSpPr>
        <p:spPr>
          <a:xfrm>
            <a:off x="605173" y="1782426"/>
            <a:ext cx="16846789" cy="217416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ClrTx/>
              <a:defRPr sz="4600" b="1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Used to access mesh elements relative to some input vertex, edge, face, etc.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ClrTx/>
              <a:defRPr sz="4600" b="1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Topological operators are the </a:t>
            </a:r>
            <a:r>
              <a:rPr sz="3600" u="sng" dirty="0"/>
              <a:t>only way</a:t>
            </a:r>
            <a:r>
              <a:rPr sz="3600" dirty="0"/>
              <a:t> to access mesh data in a Liszt program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ClrTx/>
              <a:defRPr sz="4600" b="1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Notice how many operators return sets (e.g., “all edges of this face”)</a:t>
            </a:r>
          </a:p>
        </p:txBody>
      </p:sp>
      <p:pic>
        <p:nvPicPr>
          <p:cNvPr id="320" name="image12.png" descr="image12.png"/>
          <p:cNvPicPr>
            <a:picLocks noChangeAspect="1"/>
          </p:cNvPicPr>
          <p:nvPr/>
        </p:nvPicPr>
        <p:blipFill>
          <a:blip r:embed="rId2"/>
          <a:srcRect t="6214" r="39996" b="70016"/>
          <a:stretch>
            <a:fillRect/>
          </a:stretch>
        </p:blipFill>
        <p:spPr>
          <a:xfrm>
            <a:off x="398044" y="4095596"/>
            <a:ext cx="12128941" cy="2425796"/>
          </a:xfrm>
          <a:prstGeom prst="rect">
            <a:avLst/>
          </a:prstGeom>
          <a:ln w="12700"/>
        </p:spPr>
      </p:pic>
      <p:sp>
        <p:nvSpPr>
          <p:cNvPr id="321" name="Rectangle"/>
          <p:cNvSpPr/>
          <p:nvPr/>
        </p:nvSpPr>
        <p:spPr>
          <a:xfrm>
            <a:off x="11225740" y="4980587"/>
            <a:ext cx="3577975" cy="16830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Liszt programm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Liszt programming</a:t>
            </a:r>
          </a:p>
        </p:txBody>
      </p:sp>
      <p:sp>
        <p:nvSpPr>
          <p:cNvPr id="324" name="A Liszt program describes operations on fields of an abstract mesh representation…"/>
          <p:cNvSpPr txBox="1">
            <a:spLocks noGrp="1"/>
          </p:cNvSpPr>
          <p:nvPr>
            <p:ph type="body" sz="half" idx="1"/>
          </p:nvPr>
        </p:nvSpPr>
        <p:spPr>
          <a:xfrm>
            <a:off x="838200" y="2095500"/>
            <a:ext cx="16154400" cy="4890598"/>
          </a:xfrm>
          <a:prstGeom prst="rect">
            <a:avLst/>
          </a:prstGeom>
        </p:spPr>
        <p:txBody>
          <a:bodyPr/>
          <a:lstStyle/>
          <a:p>
            <a:pPr marL="714375" indent="-714375">
              <a:defRPr sz="5000"/>
            </a:pPr>
            <a:r>
              <a:t>A Liszt program describes operations on fields of an </a:t>
            </a:r>
            <a:r>
              <a:rPr>
                <a:solidFill>
                  <a:srgbClr val="0533CA"/>
                </a:solidFill>
              </a:rPr>
              <a:t>abstract mesh representation</a:t>
            </a:r>
            <a:r>
              <a:t> </a:t>
            </a:r>
          </a:p>
          <a:p>
            <a:pPr marL="714375" indent="-714375">
              <a:defRPr sz="5000">
                <a:latin typeface="Myriad Pro"/>
                <a:ea typeface="Myriad Pro"/>
                <a:cs typeface="Myriad Pro"/>
                <a:sym typeface="Myriad Pro"/>
              </a:defRPr>
            </a:pPr>
            <a:r>
              <a:t>Application specifies </a:t>
            </a:r>
            <a:r>
              <a:rPr>
                <a:solidFill>
                  <a:srgbClr val="0533CA"/>
                </a:solidFill>
              </a:rPr>
              <a:t>type of mesh</a:t>
            </a:r>
            <a:r>
              <a:t> (regular, irregular) and its </a:t>
            </a:r>
            <a:r>
              <a:rPr>
                <a:solidFill>
                  <a:srgbClr val="0533CA"/>
                </a:solidFill>
              </a:rPr>
              <a:t>topology</a:t>
            </a:r>
          </a:p>
          <a:p>
            <a:pPr marL="714375" indent="-714375">
              <a:defRPr sz="5000"/>
            </a:pPr>
            <a:r>
              <a:rPr>
                <a:solidFill>
                  <a:srgbClr val="B12DBC"/>
                </a:solidFill>
              </a:rPr>
              <a:t>Mesh representation is chosen by Liszt</a:t>
            </a:r>
            <a:r>
              <a:t> (not by the programmer)</a:t>
            </a:r>
          </a:p>
          <a:p>
            <a:pPr marL="1367064" lvl="1" indent="-566964">
              <a:defRPr sz="5000"/>
            </a:pPr>
            <a:r>
              <a:t>Based on mesh type, program behavior, and target machine </a:t>
            </a:r>
          </a:p>
        </p:txBody>
      </p:sp>
      <p:sp>
        <p:nvSpPr>
          <p:cNvPr id="325" name="Line"/>
          <p:cNvSpPr/>
          <p:nvPr/>
        </p:nvSpPr>
        <p:spPr>
          <a:xfrm>
            <a:off x="2754866" y="8972467"/>
            <a:ext cx="1332354" cy="2401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chemeClr val="accent5"/>
            </a:solidFill>
            <a:prstDash val="sysDot"/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6" name="Well, that’s interesting.  I write a program, and the compiler decides what data structure it should use based on what operations my code performs."/>
          <p:cNvSpPr txBox="1"/>
          <p:nvPr/>
        </p:nvSpPr>
        <p:spPr>
          <a:xfrm>
            <a:off x="4332761" y="11110623"/>
            <a:ext cx="13087897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>
              <a:spcBef>
                <a:spcPts val="200"/>
              </a:spcBef>
              <a:defRPr sz="36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Well, that’s interesting.  I write a program, and the compiler decides what data structure it should use based on what operations my code performs.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ompiling to parallel compu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Compiling to parallel computers</a:t>
            </a:r>
          </a:p>
        </p:txBody>
      </p:sp>
      <p:sp>
        <p:nvSpPr>
          <p:cNvPr id="331" name="Recall challenges you have faced in your assignments…"/>
          <p:cNvSpPr txBox="1">
            <a:spLocks noGrp="1"/>
          </p:cNvSpPr>
          <p:nvPr>
            <p:ph type="body" sz="half" idx="1"/>
          </p:nvPr>
        </p:nvSpPr>
        <p:spPr>
          <a:xfrm>
            <a:off x="965200" y="2095500"/>
            <a:ext cx="16154400" cy="538903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Recall challenges you have faced in your assignments</a:t>
            </a:r>
          </a:p>
          <a:p>
            <a:endParaRPr/>
          </a:p>
          <a:p>
            <a:pPr>
              <a:buSzPct val="100000"/>
              <a:buFontTx/>
              <a:buAutoNum type="arabicPeriod"/>
            </a:pPr>
            <a:r>
              <a:t>Identify </a:t>
            </a:r>
            <a:r>
              <a:rPr>
                <a:solidFill>
                  <a:srgbClr val="0533CA"/>
                </a:solidFill>
              </a:rPr>
              <a:t>parallelism</a:t>
            </a:r>
          </a:p>
          <a:p>
            <a:pPr>
              <a:buSzPct val="100000"/>
              <a:buFontTx/>
              <a:buAutoNum type="arabicPeriod"/>
            </a:pPr>
            <a:r>
              <a:t>Identify </a:t>
            </a:r>
            <a:r>
              <a:rPr>
                <a:solidFill>
                  <a:srgbClr val="0533CA"/>
                </a:solidFill>
              </a:rPr>
              <a:t>data locality</a:t>
            </a:r>
          </a:p>
          <a:p>
            <a:pPr>
              <a:buSzPct val="100000"/>
              <a:buFontTx/>
              <a:buAutoNum type="arabicPeriod"/>
            </a:pPr>
            <a:r>
              <a:t>Reason about required </a:t>
            </a:r>
            <a:r>
              <a:rPr>
                <a:solidFill>
                  <a:srgbClr val="0533CA"/>
                </a:solidFill>
              </a:rPr>
              <a:t>synchronization</a:t>
            </a:r>
          </a:p>
        </p:txBody>
      </p:sp>
      <p:sp>
        <p:nvSpPr>
          <p:cNvPr id="332" name="Now consider how to automate this process in the Liszt compiler."/>
          <p:cNvSpPr txBox="1"/>
          <p:nvPr/>
        </p:nvSpPr>
        <p:spPr>
          <a:xfrm>
            <a:off x="839443" y="8566719"/>
            <a:ext cx="16609114" cy="81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1400"/>
              </a:spcBef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Now consider how to automate this process in the Liszt compiler.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Key: determining program dependenc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6000" dirty="0"/>
              <a:t>Key: determining program dependencies</a:t>
            </a:r>
          </a:p>
        </p:txBody>
      </p:sp>
      <p:sp>
        <p:nvSpPr>
          <p:cNvPr id="335" name="Identify parallelism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154400" cy="1110986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buSzPct val="100000"/>
              <a:buFontTx/>
              <a:buAutoNum type="arabicPeriod"/>
            </a:pPr>
            <a:r>
              <a:rPr dirty="0"/>
              <a:t>Identify </a:t>
            </a:r>
            <a:r>
              <a:rPr dirty="0">
                <a:solidFill>
                  <a:srgbClr val="0533CA"/>
                </a:solidFill>
              </a:rPr>
              <a:t>parallelism</a:t>
            </a:r>
            <a:r>
              <a:rPr lang="en-US" dirty="0">
                <a:solidFill>
                  <a:srgbClr val="0533CA"/>
                </a:solidFill>
              </a:rPr>
              <a:t>:</a:t>
            </a:r>
            <a:br>
              <a:rPr lang="en-US" dirty="0">
                <a:solidFill>
                  <a:srgbClr val="0533CA"/>
                </a:solidFill>
              </a:rPr>
            </a:br>
            <a:r>
              <a:rPr dirty="0"/>
              <a:t>Absence of dependencies implies code can be executed in parallel</a:t>
            </a:r>
          </a:p>
          <a:p>
            <a:pPr>
              <a:spcBef>
                <a:spcPts val="0"/>
              </a:spcBef>
              <a:buSzPct val="100000"/>
              <a:buFontTx/>
              <a:buAutoNum type="arabicPeriod"/>
            </a:pPr>
            <a:r>
              <a:rPr dirty="0"/>
              <a:t>Identify </a:t>
            </a:r>
            <a:r>
              <a:rPr dirty="0">
                <a:solidFill>
                  <a:srgbClr val="0533CA"/>
                </a:solidFill>
              </a:rPr>
              <a:t>data locality</a:t>
            </a:r>
            <a:r>
              <a:rPr lang="en-US" dirty="0">
                <a:solidFill>
                  <a:srgbClr val="0533CA"/>
                </a:solidFill>
              </a:rPr>
              <a:t>:</a:t>
            </a:r>
            <a:br>
              <a:rPr lang="en-US" dirty="0">
                <a:solidFill>
                  <a:srgbClr val="0533CA"/>
                </a:solidFill>
              </a:rPr>
            </a:br>
            <a:r>
              <a:rPr dirty="0"/>
              <a:t>Partition data based on dependencies (localize dependent computations for faster synchronization)</a:t>
            </a:r>
          </a:p>
          <a:p>
            <a:pPr>
              <a:spcBef>
                <a:spcPts val="0"/>
              </a:spcBef>
              <a:buSzPct val="100000"/>
              <a:buFontTx/>
              <a:buAutoNum type="arabicPeriod"/>
            </a:pPr>
            <a:r>
              <a:rPr dirty="0"/>
              <a:t>Reason about required </a:t>
            </a:r>
            <a:r>
              <a:rPr dirty="0">
                <a:solidFill>
                  <a:srgbClr val="0533CA"/>
                </a:solidFill>
              </a:rPr>
              <a:t>synchronization</a:t>
            </a:r>
            <a:r>
              <a:rPr lang="en-US" dirty="0">
                <a:solidFill>
                  <a:srgbClr val="0533CA"/>
                </a:solidFill>
              </a:rPr>
              <a:t>:</a:t>
            </a:r>
            <a:br>
              <a:rPr lang="en-US" dirty="0">
                <a:solidFill>
                  <a:srgbClr val="0533CA"/>
                </a:solidFill>
              </a:rPr>
            </a:br>
            <a:r>
              <a:rPr dirty="0"/>
              <a:t>Synchronization is needed to respect dependencies (must wait until the values a computation depends on are known)</a:t>
            </a:r>
          </a:p>
          <a:p>
            <a:pPr lvl="1">
              <a:buSzPct val="125000"/>
              <a:defRPr sz="4600"/>
            </a:pPr>
            <a:endParaRPr dirty="0"/>
          </a:p>
          <a:p>
            <a:pPr marL="0" indent="0">
              <a:buSzTx/>
              <a:buNone/>
              <a:defRPr sz="4600"/>
            </a:pPr>
            <a:r>
              <a:rPr dirty="0"/>
              <a:t>In general programs, compilers are unable to infer dependencies at global scale: </a:t>
            </a:r>
            <a:r>
              <a:rPr dirty="0">
                <a:latin typeface="Consolas"/>
                <a:ea typeface="Consolas"/>
                <a:cs typeface="Consolas"/>
                <a:sym typeface="Consolas"/>
              </a:rPr>
              <a:t>a[f(</a:t>
            </a:r>
            <a:r>
              <a:rPr dirty="0" err="1"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dirty="0">
                <a:latin typeface="Consolas"/>
                <a:ea typeface="Consolas"/>
                <a:cs typeface="Consolas"/>
                <a:sym typeface="Consolas"/>
              </a:rPr>
              <a:t>)] += b[</a:t>
            </a:r>
            <a:r>
              <a:rPr dirty="0" err="1"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dirty="0">
                <a:latin typeface="Consolas"/>
                <a:ea typeface="Consolas"/>
                <a:cs typeface="Consolas"/>
                <a:sym typeface="Consolas"/>
              </a:rPr>
              <a:t>] </a:t>
            </a:r>
            <a:r>
              <a:rPr dirty="0"/>
              <a:t>   (must execute </a:t>
            </a:r>
            <a:r>
              <a:rPr dirty="0">
                <a:latin typeface="Consolas"/>
                <a:ea typeface="Consolas"/>
                <a:cs typeface="Consolas"/>
                <a:sym typeface="Consolas"/>
              </a:rPr>
              <a:t>f(</a:t>
            </a:r>
            <a:r>
              <a:rPr dirty="0" err="1"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dirty="0"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dirty="0"/>
              <a:t> to know if dependency exists across loop iterations </a:t>
            </a:r>
            <a:r>
              <a:rPr dirty="0" err="1">
                <a:latin typeface="Consolas"/>
                <a:ea typeface="Consolas"/>
                <a:cs typeface="Consolas"/>
                <a:sym typeface="Consolas"/>
              </a:rPr>
              <a:t>i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tatically analyze code to find stencil of each top-level for loop…"/>
          <p:cNvSpPr txBox="1">
            <a:spLocks noGrp="1"/>
          </p:cNvSpPr>
          <p:nvPr>
            <p:ph type="body" sz="quarter" idx="1"/>
          </p:nvPr>
        </p:nvSpPr>
        <p:spPr>
          <a:xfrm>
            <a:off x="863600" y="3327400"/>
            <a:ext cx="12186502" cy="215469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Statically analyze code to find stencil of each top-level </a:t>
            </a:r>
            <a:r>
              <a:rPr sz="2800">
                <a:solidFill>
                  <a:schemeClr val="accent5"/>
                </a:solidFill>
                <a:uFill>
                  <a:solidFill>
                    <a:srgbClr val="FF2600"/>
                  </a:solidFill>
                </a:uFill>
              </a:rPr>
              <a:t>for</a:t>
            </a:r>
            <a:r>
              <a:rPr sz="2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</a:t>
            </a:r>
            <a:r>
              <a:rPr sz="2800"/>
              <a:t>loop</a:t>
            </a:r>
          </a:p>
          <a:p>
            <a:pPr marL="1244600" lvl="1" indent="-673100">
              <a:spcBef>
                <a:spcPts val="1100"/>
              </a:spcBef>
              <a:buFont typeface="Lucida Grande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Extract nested mesh element reads</a:t>
            </a:r>
          </a:p>
          <a:p>
            <a:pPr marL="1244600" lvl="1" indent="-673100">
              <a:spcBef>
                <a:spcPts val="900"/>
              </a:spcBef>
              <a:buFont typeface="Lucida Grande"/>
              <a:buChar char="-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Extract field operations</a:t>
            </a:r>
          </a:p>
        </p:txBody>
      </p:sp>
      <p:sp>
        <p:nvSpPr>
          <p:cNvPr id="338" name="for (e &lt;- edges(mesh)) {…"/>
          <p:cNvSpPr txBox="1"/>
          <p:nvPr/>
        </p:nvSpPr>
        <p:spPr>
          <a:xfrm>
            <a:off x="787400" y="5800778"/>
            <a:ext cx="13690600" cy="71501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FF2600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chemeClr val="accent5"/>
                </a:solidFill>
                <a:uFill>
                  <a:solidFill>
                    <a:srgbClr val="FF2600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for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e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&lt;- </a:t>
            </a:r>
            <a:r>
              <a:rPr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edges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mesh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)) {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val 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head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(e)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val 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v2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tail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(e)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val dP =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Position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-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Position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v2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val dT =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Temperature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-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Temperature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v2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val step = 1.0f/(length(dP))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Flux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+= dT*step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Flux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v2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-= dT*step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JacobiStep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+= step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JacobiStep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v2</a:t>
            </a: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) += step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  <a:p>
            <a:pPr algn="l" defTabSz="1828800">
              <a:buClr>
                <a:srgbClr val="282828"/>
              </a:buClr>
              <a:buFont typeface="Consolas"/>
              <a:defRPr sz="38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… </a:t>
            </a:r>
          </a:p>
        </p:txBody>
      </p:sp>
      <p:pic>
        <p:nvPicPr>
          <p:cNvPr id="339" name="image13.pdf" descr="image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388" y="9186583"/>
            <a:ext cx="7950201" cy="3823380"/>
          </a:xfrm>
          <a:prstGeom prst="rect">
            <a:avLst/>
          </a:prstGeom>
          <a:ln w="12700"/>
        </p:spPr>
      </p:pic>
      <p:sp>
        <p:nvSpPr>
          <p:cNvPr id="340" name="Arrow"/>
          <p:cNvSpPr/>
          <p:nvPr/>
        </p:nvSpPr>
        <p:spPr>
          <a:xfrm>
            <a:off x="8709277" y="9537700"/>
            <a:ext cx="1623637" cy="1077027"/>
          </a:xfrm>
          <a:prstGeom prst="rightArrow">
            <a:avLst>
              <a:gd name="adj1" fmla="val 45539"/>
              <a:gd name="adj2" fmla="val 44855"/>
            </a:avLst>
          </a:prstGeom>
          <a:solidFill>
            <a:srgbClr val="282828"/>
          </a:solidFill>
        </p:spPr>
        <p:txBody>
          <a:bodyPr lIns="0" tIns="0" rIns="0" bIns="0"/>
          <a:lstStyle/>
          <a:p>
            <a:pPr algn="l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 sz="1400"/>
          </a:p>
        </p:txBody>
      </p:sp>
      <p:sp>
        <p:nvSpPr>
          <p:cNvPr id="341" name="Liszt is constrained to allow dependency analysis"/>
          <p:cNvSpPr txBox="1"/>
          <p:nvPr/>
        </p:nvSpPr>
        <p:spPr>
          <a:xfrm>
            <a:off x="838200" y="393700"/>
            <a:ext cx="16154400" cy="128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>
              <a:defRPr sz="7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5400" dirty="0"/>
              <a:t>Liszt is constrained to allow dependency analysis </a:t>
            </a:r>
          </a:p>
        </p:txBody>
      </p:sp>
      <p:sp>
        <p:nvSpPr>
          <p:cNvPr id="342" name="Lizst infers “stencils”:"/>
          <p:cNvSpPr txBox="1"/>
          <p:nvPr/>
        </p:nvSpPr>
        <p:spPr>
          <a:xfrm>
            <a:off x="857250" y="1740879"/>
            <a:ext cx="5727285" cy="982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>
              <a:spcBef>
                <a:spcPts val="1400"/>
              </a:spcBef>
              <a:buClr>
                <a:srgbClr val="E9E9E9"/>
              </a:buClr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800"/>
              <a:t>Lizst infers “stencils”:</a:t>
            </a:r>
          </a:p>
        </p:txBody>
      </p:sp>
      <p:sp>
        <p:nvSpPr>
          <p:cNvPr id="343" name="“stencil” = mesh elements accessed in an iteration of loop…"/>
          <p:cNvSpPr txBox="1"/>
          <p:nvPr/>
        </p:nvSpPr>
        <p:spPr>
          <a:xfrm>
            <a:off x="5006555" y="1886367"/>
            <a:ext cx="11014637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buClr>
                <a:srgbClr val="E9E9E9"/>
              </a:buClr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“stencil” = mesh elements accessed in an iteration of loop</a:t>
            </a:r>
          </a:p>
          <a:p>
            <a:pPr algn="l">
              <a:buClr>
                <a:srgbClr val="E9E9E9"/>
              </a:buClr>
              <a:buFont typeface="Lucida Grande"/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                = dependencies for the iteration</a:t>
            </a:r>
          </a:p>
        </p:txBody>
      </p:sp>
      <p:pic>
        <p:nvPicPr>
          <p:cNvPr id="344" name="image10.pdf" descr="image10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8553" y="4888303"/>
            <a:ext cx="4062903" cy="4545906"/>
          </a:xfrm>
          <a:prstGeom prst="rect">
            <a:avLst/>
          </a:prstGeom>
          <a:ln w="12700"/>
        </p:spPr>
      </p:pic>
      <p:sp>
        <p:nvSpPr>
          <p:cNvPr id="345" name="Circle"/>
          <p:cNvSpPr/>
          <p:nvPr/>
        </p:nvSpPr>
        <p:spPr>
          <a:xfrm>
            <a:off x="15154817" y="5924595"/>
            <a:ext cx="386876" cy="386877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400"/>
          </a:p>
        </p:txBody>
      </p:sp>
      <p:sp>
        <p:nvSpPr>
          <p:cNvPr id="346" name="Circle"/>
          <p:cNvSpPr/>
          <p:nvPr/>
        </p:nvSpPr>
        <p:spPr>
          <a:xfrm>
            <a:off x="15598579" y="7018618"/>
            <a:ext cx="386876" cy="386877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400"/>
          </a:p>
        </p:txBody>
      </p:sp>
      <p:sp>
        <p:nvSpPr>
          <p:cNvPr id="347" name="Line"/>
          <p:cNvSpPr/>
          <p:nvPr/>
        </p:nvSpPr>
        <p:spPr>
          <a:xfrm>
            <a:off x="14173443" y="5701828"/>
            <a:ext cx="1319651" cy="961552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400"/>
          </a:p>
        </p:txBody>
      </p:sp>
      <p:sp>
        <p:nvSpPr>
          <p:cNvPr id="348" name="Edge 6’s read stencil is D and F"/>
          <p:cNvSpPr txBox="1"/>
          <p:nvPr/>
        </p:nvSpPr>
        <p:spPr>
          <a:xfrm>
            <a:off x="11034301" y="5242879"/>
            <a:ext cx="441975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buClr>
                <a:srgbClr val="E9E9E9"/>
              </a:buClr>
              <a:buFont typeface="Lucida Grande"/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1800"/>
              <a:t>Edge 6’s read stencil is D and F</a:t>
            </a:r>
          </a:p>
        </p:txBody>
      </p:sp>
      <p:sp>
        <p:nvSpPr>
          <p:cNvPr id="349" name="Rectangle"/>
          <p:cNvSpPr/>
          <p:nvPr/>
        </p:nvSpPr>
        <p:spPr>
          <a:xfrm>
            <a:off x="14526006" y="8983037"/>
            <a:ext cx="3577975" cy="21546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40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Restrict language for dependency analy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8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Restrict language for dependency analysis</a:t>
            </a:r>
          </a:p>
        </p:txBody>
      </p:sp>
      <p:sp>
        <p:nvSpPr>
          <p:cNvPr id="354" name="Language restrictions:…"/>
          <p:cNvSpPr txBox="1">
            <a:spLocks noGrp="1"/>
          </p:cNvSpPr>
          <p:nvPr>
            <p:ph type="body" idx="1"/>
          </p:nvPr>
        </p:nvSpPr>
        <p:spPr>
          <a:xfrm>
            <a:off x="736600" y="2150533"/>
            <a:ext cx="16621008" cy="9283701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Language restrictions:</a:t>
            </a:r>
          </a:p>
          <a:p>
            <a:pPr marL="931333" lvl="1" indent="-359833">
              <a:spcBef>
                <a:spcPts val="2400"/>
              </a:spcBef>
              <a:buFont typeface="Lucida Grande"/>
              <a:buChar char="-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/>
              <a:t>Mesh elements are only accessed through built-in topological functions:</a:t>
            </a:r>
          </a:p>
          <a:p>
            <a:pPr marL="1828800" lvl="1" indent="-685800">
              <a:spcBef>
                <a:spcPts val="2400"/>
              </a:spcBef>
              <a:buSzTx/>
              <a:buFont typeface="Monotype Sorts"/>
              <a:buNone/>
            </a:pPr>
            <a:r>
              <a:rPr sz="4000"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Monaco"/>
                <a:ea typeface="Monaco"/>
                <a:cs typeface="Monaco"/>
                <a:sym typeface="Monaco"/>
              </a:rPr>
              <a:t>		</a:t>
            </a:r>
            <a:r>
              <a:rPr sz="3600" b="1"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cells</a:t>
            </a:r>
            <a:r>
              <a:rPr sz="3600" b="1"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sz="3600" b="1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mesh</a:t>
            </a:r>
            <a:r>
              <a:rPr sz="3600" b="1"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b="1">
                <a:latin typeface="Consolas"/>
                <a:ea typeface="Consolas"/>
                <a:cs typeface="Consolas"/>
                <a:sym typeface="Consolas"/>
              </a:rPr>
              <a:t>, …</a:t>
            </a:r>
          </a:p>
          <a:p>
            <a:pPr marL="931333" lvl="1" indent="-359833">
              <a:spcBef>
                <a:spcPts val="2400"/>
              </a:spcBef>
              <a:buFont typeface="Lucida Grande"/>
              <a:buChar char="-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/>
              <a:t>Single static assignment:</a:t>
            </a:r>
          </a:p>
          <a:p>
            <a:pPr marL="1828800" lvl="1" indent="-685800">
              <a:spcBef>
                <a:spcPts val="2400"/>
              </a:spcBef>
              <a:buSzTx/>
              <a:buFont typeface="Monotype Sorts"/>
              <a:buNone/>
            </a:pPr>
            <a:r>
              <a:rPr sz="4000">
                <a:latin typeface="Monaco"/>
                <a:ea typeface="Monaco"/>
                <a:cs typeface="Monaco"/>
                <a:sym typeface="Monaco"/>
              </a:rPr>
              <a:t>		</a:t>
            </a:r>
            <a:r>
              <a:rPr sz="3600" b="1">
                <a:latin typeface="Consolas"/>
                <a:ea typeface="Consolas"/>
                <a:cs typeface="Consolas"/>
                <a:sym typeface="Consolas"/>
              </a:rPr>
              <a:t>val </a:t>
            </a:r>
            <a:r>
              <a:rPr sz="3600" b="1">
                <a:solidFill>
                  <a:srgbClr val="81ACDA"/>
                </a:solidFill>
                <a:uFill>
                  <a:solidFill>
                    <a:srgbClr val="81ACDA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v1</a:t>
            </a:r>
            <a:r>
              <a:rPr sz="3600" b="1"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 sz="3600" b="1"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head</a:t>
            </a:r>
            <a:r>
              <a:rPr sz="3600" b="1"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sz="3600" b="1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  <a:latin typeface="Consolas"/>
                <a:ea typeface="Consolas"/>
                <a:cs typeface="Consolas"/>
                <a:sym typeface="Consolas"/>
              </a:rPr>
              <a:t>e</a:t>
            </a:r>
            <a:r>
              <a:rPr sz="3600" b="1">
                <a:latin typeface="Consolas"/>
                <a:ea typeface="Consolas"/>
                <a:cs typeface="Consolas"/>
                <a:sym typeface="Consolas"/>
              </a:rPr>
              <a:t>)</a:t>
            </a:r>
          </a:p>
          <a:p>
            <a:pPr marL="931333" lvl="1" indent="-359833">
              <a:spcBef>
                <a:spcPts val="2400"/>
              </a:spcBef>
              <a:buFont typeface="Lucida Grande"/>
              <a:buChar char="-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/>
              <a:t>Data in fields can only be accessed using mesh elements:</a:t>
            </a:r>
          </a:p>
          <a:p>
            <a:pPr marL="1828800" lvl="1" indent="-685800">
              <a:spcBef>
                <a:spcPts val="2400"/>
              </a:spcBef>
              <a:buSzTx/>
              <a:buFont typeface="Monotype Sorts"/>
              <a:buNone/>
              <a:defRPr b="1">
                <a:latin typeface="Consolas"/>
                <a:ea typeface="Consolas"/>
                <a:cs typeface="Consolas"/>
                <a:sym typeface="Consolas"/>
              </a:defRPr>
            </a:pPr>
            <a:r>
              <a:rPr sz="4000"/>
              <a:t>       	</a:t>
            </a:r>
            <a:r>
              <a:rPr sz="3600"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</a:rPr>
              <a:t>Pressure</a:t>
            </a:r>
            <a:r>
              <a:rPr sz="3200"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</a:rPr>
              <a:t>(</a:t>
            </a:r>
            <a:r>
              <a:rPr sz="3200">
                <a:solidFill>
                  <a:srgbClr val="4492C5"/>
                </a:solidFill>
                <a:uFill>
                  <a:solidFill>
                    <a:srgbClr val="4492C5"/>
                  </a:solidFill>
                </a:uFill>
              </a:rPr>
              <a:t>v</a:t>
            </a:r>
            <a:r>
              <a:rPr sz="3200"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</a:rPr>
              <a:t>)</a:t>
            </a:r>
          </a:p>
          <a:p>
            <a:pPr marL="931333" lvl="1" indent="-359833">
              <a:spcBef>
                <a:spcPts val="2400"/>
              </a:spcBef>
              <a:buFont typeface="Lucida Grande"/>
              <a:buChar char="-"/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/>
              <a:t>No recursive functions</a:t>
            </a:r>
          </a:p>
          <a:p>
            <a:pPr lvl="1">
              <a:spcBef>
                <a:spcPts val="2400"/>
              </a:spcBef>
              <a:defRPr sz="4000" b="1">
                <a:latin typeface="+mn-lt"/>
                <a:ea typeface="+mn-ea"/>
                <a:cs typeface="+mn-cs"/>
                <a:sym typeface="Myriad Pro Condensed"/>
              </a:defRPr>
            </a:pPr>
            <a:endParaRPr sz="4000"/>
          </a:p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Restrictions allow compiler to automatically infer stencil for a loop iteration.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ortable parallelism: use dependencies to implement different parallel execution strategies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17221200" cy="203517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Portable parallelism: use dependencies to implement different parallel execution strategies</a:t>
            </a:r>
          </a:p>
        </p:txBody>
      </p:sp>
      <p:sp>
        <p:nvSpPr>
          <p:cNvPr id="357" name="I’ll discuss two strategies……"/>
          <p:cNvSpPr txBox="1">
            <a:spLocks noGrp="1"/>
          </p:cNvSpPr>
          <p:nvPr>
            <p:ph type="body" sz="half" idx="1"/>
          </p:nvPr>
        </p:nvSpPr>
        <p:spPr>
          <a:xfrm>
            <a:off x="685159" y="3025958"/>
            <a:ext cx="11573025" cy="476126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t>I’ll discuss two strategies…</a:t>
            </a:r>
          </a:p>
          <a:p>
            <a:pPr>
              <a:lnSpc>
                <a:spcPct val="100000"/>
              </a:lnSpc>
              <a:spcBef>
                <a:spcPts val="400"/>
              </a:spcBef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endParaRPr/>
          </a:p>
          <a:p>
            <a:pPr>
              <a:lnSpc>
                <a:spcPct val="100000"/>
              </a:lnSpc>
              <a:spcBef>
                <a:spcPts val="400"/>
              </a:spcBef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Strategy 1: mesh partitioning</a:t>
            </a:r>
            <a:endParaRPr sz="4000"/>
          </a:p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endParaRPr sz="4000"/>
          </a:p>
          <a:p>
            <a:pPr>
              <a:lnSpc>
                <a:spcPct val="100000"/>
              </a:lnSpc>
              <a:spcBef>
                <a:spcPts val="400"/>
              </a:spcBef>
              <a:defRPr sz="5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Strategy 2: mesh coloring</a:t>
            </a:r>
          </a:p>
        </p:txBody>
      </p:sp>
      <p:grpSp>
        <p:nvGrpSpPr>
          <p:cNvPr id="367" name="Group"/>
          <p:cNvGrpSpPr/>
          <p:nvPr/>
        </p:nvGrpSpPr>
        <p:grpSpPr>
          <a:xfrm>
            <a:off x="12504012" y="2489367"/>
            <a:ext cx="4995335" cy="5976930"/>
            <a:chOff x="0" y="0"/>
            <a:chExt cx="4995333" cy="5976928"/>
          </a:xfrm>
        </p:grpSpPr>
        <p:grpSp>
          <p:nvGrpSpPr>
            <p:cNvPr id="360" name="Group"/>
            <p:cNvGrpSpPr/>
            <p:nvPr/>
          </p:nvGrpSpPr>
          <p:grpSpPr>
            <a:xfrm>
              <a:off x="0" y="0"/>
              <a:ext cx="4995334" cy="5976929"/>
              <a:chOff x="0" y="0"/>
              <a:chExt cx="4995333" cy="5976928"/>
            </a:xfrm>
          </p:grpSpPr>
          <p:pic>
            <p:nvPicPr>
              <p:cNvPr id="358" name="image15.png" descr="image15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648" y="131844"/>
                <a:ext cx="4632037" cy="54935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9" name="image16.png" descr="image16.png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995334" cy="59769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63" name="Group"/>
            <p:cNvGrpSpPr/>
            <p:nvPr/>
          </p:nvGrpSpPr>
          <p:grpSpPr>
            <a:xfrm>
              <a:off x="99876" y="3690824"/>
              <a:ext cx="2268787" cy="1856775"/>
              <a:chOff x="0" y="0"/>
              <a:chExt cx="2268785" cy="1856774"/>
            </a:xfrm>
          </p:grpSpPr>
          <p:sp>
            <p:nvSpPr>
              <p:cNvPr id="361" name="Line"/>
              <p:cNvSpPr/>
              <p:nvPr/>
            </p:nvSpPr>
            <p:spPr>
              <a:xfrm flipH="1">
                <a:off x="579297" y="0"/>
                <a:ext cx="1533441" cy="1330468"/>
              </a:xfrm>
              <a:prstGeom prst="line">
                <a:avLst/>
              </a:prstGeom>
              <a:noFill/>
              <a:ln w="114300" cap="flat">
                <a:solidFill>
                  <a:srgbClr val="F37D7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62" name="Owned Cell"/>
              <p:cNvSpPr txBox="1"/>
              <p:nvPr/>
            </p:nvSpPr>
            <p:spPr>
              <a:xfrm>
                <a:off x="0" y="1336074"/>
                <a:ext cx="2268786" cy="520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l" defTabSz="1828800">
                  <a:buClr>
                    <a:srgbClr val="F37D70"/>
                  </a:buClr>
                  <a:buFont typeface="Gill Sans"/>
                  <a:defRPr sz="3600">
                    <a:solidFill>
                      <a:srgbClr val="F37D70"/>
                    </a:solidFill>
                    <a:uFill>
                      <a:solidFill>
                        <a:srgbClr val="F37D70"/>
                      </a:solidFill>
                    </a:uFill>
                  </a:defRPr>
                </a:lvl1pPr>
              </a:lstStyle>
              <a:p>
                <a:pPr>
                  <a:defRPr b="1">
                    <a:solidFill>
                      <a:srgbClr val="E9E9E9"/>
                    </a:solidFill>
                    <a:uFill>
                      <a:solidFill>
                        <a:srgbClr val="E9E9E9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0">
                    <a:solidFill>
                      <a:srgbClr val="F37D70"/>
                    </a:solidFill>
                    <a:uFill>
                      <a:solidFill>
                        <a:srgbClr val="F37D70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rPr>
                  <a:t>Owned Cell</a:t>
                </a:r>
              </a:p>
            </p:txBody>
          </p:sp>
        </p:grpSp>
        <p:grpSp>
          <p:nvGrpSpPr>
            <p:cNvPr id="366" name="Group"/>
            <p:cNvGrpSpPr/>
            <p:nvPr/>
          </p:nvGrpSpPr>
          <p:grpSpPr>
            <a:xfrm>
              <a:off x="2410368" y="927780"/>
              <a:ext cx="2030364" cy="1698475"/>
              <a:chOff x="0" y="0"/>
              <a:chExt cx="2030362" cy="1698474"/>
            </a:xfrm>
          </p:grpSpPr>
          <p:sp>
            <p:nvSpPr>
              <p:cNvPr id="364" name="Line"/>
              <p:cNvSpPr/>
              <p:nvPr/>
            </p:nvSpPr>
            <p:spPr>
              <a:xfrm flipV="1">
                <a:off x="573740" y="762630"/>
                <a:ext cx="533974" cy="935845"/>
              </a:xfrm>
              <a:prstGeom prst="line">
                <a:avLst/>
              </a:prstGeom>
              <a:noFill/>
              <a:ln w="114300" cap="flat">
                <a:solidFill>
                  <a:srgbClr val="81ACDA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65" name="Ghost Cell"/>
              <p:cNvSpPr txBox="1"/>
              <p:nvPr/>
            </p:nvSpPr>
            <p:spPr>
              <a:xfrm>
                <a:off x="0" y="0"/>
                <a:ext cx="2030363" cy="5207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l" defTabSz="1828800">
                  <a:buClr>
                    <a:srgbClr val="81ACDA"/>
                  </a:buClr>
                  <a:buFont typeface="Gill Sans"/>
                  <a:defRPr sz="3600">
                    <a:solidFill>
                      <a:srgbClr val="81ACDA"/>
                    </a:solidFill>
                    <a:uFill>
                      <a:solidFill>
                        <a:srgbClr val="81ACDA"/>
                      </a:solidFill>
                    </a:uFill>
                  </a:defRPr>
                </a:lvl1pPr>
              </a:lstStyle>
              <a:p>
                <a:pPr>
                  <a:defRPr b="1">
                    <a:solidFill>
                      <a:srgbClr val="E9E9E9"/>
                    </a:solidFill>
                    <a:uFill>
                      <a:solidFill>
                        <a:srgbClr val="E9E9E9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b="0">
                    <a:solidFill>
                      <a:srgbClr val="81ACDA"/>
                    </a:solidFill>
                    <a:uFill>
                      <a:solidFill>
                        <a:srgbClr val="81ACDA"/>
                      </a:solidFill>
                    </a:uFill>
                    <a:latin typeface="Gill Sans"/>
                    <a:ea typeface="Gill Sans"/>
                    <a:cs typeface="Gill Sans"/>
                    <a:sym typeface="Gill Sans"/>
                  </a:rPr>
                  <a:t>Ghost Cell</a:t>
                </a:r>
              </a:p>
            </p:txBody>
          </p:sp>
        </p:grpSp>
      </p:grpSp>
      <p:pic>
        <p:nvPicPr>
          <p:cNvPr id="368" name="image17.pdf" descr="image17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811" y="9614723"/>
            <a:ext cx="8356069" cy="2748995"/>
          </a:xfrm>
          <a:prstGeom prst="rect">
            <a:avLst/>
          </a:prstGeom>
          <a:ln w="12700"/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Imagine compiling a Lizst program to the…"/>
          <p:cNvSpPr txBox="1">
            <a:spLocks noGrp="1"/>
          </p:cNvSpPr>
          <p:nvPr>
            <p:ph type="title"/>
          </p:nvPr>
        </p:nvSpPr>
        <p:spPr>
          <a:xfrm>
            <a:off x="874631" y="1831955"/>
            <a:ext cx="16538738" cy="2297279"/>
          </a:xfrm>
          <a:prstGeom prst="rect">
            <a:avLst/>
          </a:prstGeom>
        </p:spPr>
        <p:txBody>
          <a:bodyPr/>
          <a:lstStyle/>
          <a:p>
            <a:pPr algn="ctr">
              <a:defRPr sz="6400">
                <a:uFill>
                  <a:solidFill>
                    <a:srgbClr val="000000"/>
                  </a:solidFill>
                </a:uFill>
              </a:defRPr>
            </a:pPr>
            <a:r>
              <a:t>Imagine compiling a Lizst program to the</a:t>
            </a:r>
          </a:p>
          <a:p>
            <a:pPr algn="ctr">
              <a:defRPr sz="6400">
                <a:uFill>
                  <a:solidFill>
                    <a:srgbClr val="000000"/>
                  </a:solidFill>
                </a:uFill>
              </a:defRPr>
            </a:pPr>
            <a:r>
              <a:t>(entire) Latedays cluster</a:t>
            </a:r>
          </a:p>
        </p:txBody>
      </p:sp>
      <p:sp>
        <p:nvSpPr>
          <p:cNvPr id="373" name="(multiple nodes, distributed address space)"/>
          <p:cNvSpPr txBox="1"/>
          <p:nvPr/>
        </p:nvSpPr>
        <p:spPr>
          <a:xfrm>
            <a:off x="1066800" y="6385539"/>
            <a:ext cx="16154400" cy="3248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64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(multiple nodes, distributed address space)</a:t>
            </a:r>
          </a:p>
        </p:txBody>
      </p:sp>
      <p:sp>
        <p:nvSpPr>
          <p:cNvPr id="374" name="How might Liszt distribute a graph across these nodes?"/>
          <p:cNvSpPr txBox="1"/>
          <p:nvPr/>
        </p:nvSpPr>
        <p:spPr>
          <a:xfrm>
            <a:off x="874631" y="8975314"/>
            <a:ext cx="16538738" cy="1152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64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How might Liszt distribute a graph across these nodes?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Distributed memory implementation of Liszt Mesh + Stencil → Graph → Partition"/>
          <p:cNvSpPr txBox="1">
            <a:spLocks noGrp="1"/>
          </p:cNvSpPr>
          <p:nvPr>
            <p:ph type="title"/>
          </p:nvPr>
        </p:nvSpPr>
        <p:spPr>
          <a:xfrm>
            <a:off x="609600" y="457200"/>
            <a:ext cx="17221200" cy="1917700"/>
          </a:xfrm>
          <a:prstGeom prst="rect">
            <a:avLst/>
          </a:prstGeom>
        </p:spPr>
        <p:txBody>
          <a:bodyPr anchor="t"/>
          <a:lstStyle/>
          <a:p>
            <a:pPr>
              <a:defRPr sz="78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6000" dirty="0"/>
              <a:t>Distributed memory implementation of Liszt</a:t>
            </a:r>
          </a:p>
          <a:p>
            <a:pPr>
              <a:defRPr sz="59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4800" dirty="0"/>
              <a:t>Mesh + Stencil → Graph → Partition</a:t>
            </a:r>
          </a:p>
        </p:txBody>
      </p:sp>
      <p:pic>
        <p:nvPicPr>
          <p:cNvPr id="377" name="image19.png" descr="image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" y="5306752"/>
            <a:ext cx="17678401" cy="7928495"/>
          </a:xfrm>
          <a:prstGeom prst="rect">
            <a:avLst/>
          </a:prstGeom>
          <a:ln w="12700"/>
        </p:spPr>
      </p:pic>
      <p:grpSp>
        <p:nvGrpSpPr>
          <p:cNvPr id="385" name="Group"/>
          <p:cNvGrpSpPr/>
          <p:nvPr/>
        </p:nvGrpSpPr>
        <p:grpSpPr>
          <a:xfrm>
            <a:off x="12068233" y="1698168"/>
            <a:ext cx="3418461" cy="3654903"/>
            <a:chOff x="0" y="0"/>
            <a:chExt cx="3418460" cy="3654901"/>
          </a:xfrm>
        </p:grpSpPr>
        <p:sp>
          <p:nvSpPr>
            <p:cNvPr id="378" name="Triangle"/>
            <p:cNvSpPr/>
            <p:nvPr/>
          </p:nvSpPr>
          <p:spPr>
            <a:xfrm>
              <a:off x="420732" y="0"/>
              <a:ext cx="1546197" cy="166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612" y="0"/>
                  </a:lnTo>
                  <a:lnTo>
                    <a:pt x="21600" y="15175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50800" cap="flat">
              <a:solidFill>
                <a:srgbClr val="282828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defRPr sz="24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" name="Triangle"/>
            <p:cNvSpPr/>
            <p:nvPr/>
          </p:nvSpPr>
          <p:spPr>
            <a:xfrm>
              <a:off x="0" y="1643126"/>
              <a:ext cx="1819674" cy="2011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19" y="0"/>
                  </a:moveTo>
                  <a:lnTo>
                    <a:pt x="21600" y="15606"/>
                  </a:lnTo>
                  <a:lnTo>
                    <a:pt x="0" y="21600"/>
                  </a:lnTo>
                  <a:lnTo>
                    <a:pt x="5119" y="0"/>
                  </a:lnTo>
                  <a:close/>
                </a:path>
              </a:pathLst>
            </a:custGeom>
            <a:noFill/>
            <a:ln w="50800" cap="flat">
              <a:solidFill>
                <a:srgbClr val="282828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defRPr sz="24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0" name="Triangle"/>
            <p:cNvSpPr/>
            <p:nvPr/>
          </p:nvSpPr>
          <p:spPr>
            <a:xfrm>
              <a:off x="1798635" y="1136232"/>
              <a:ext cx="1619826" cy="1969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0"/>
                  </a:moveTo>
                  <a:lnTo>
                    <a:pt x="21600" y="11089"/>
                  </a:lnTo>
                  <a:lnTo>
                    <a:pt x="0" y="21600"/>
                  </a:lnTo>
                  <a:lnTo>
                    <a:pt x="1964" y="0"/>
                  </a:lnTo>
                  <a:close/>
                </a:path>
              </a:pathLst>
            </a:custGeom>
            <a:solidFill>
              <a:srgbClr val="B4D7E9"/>
            </a:solidFill>
            <a:ln w="38100" cap="flat">
              <a:solidFill>
                <a:srgbClr val="28282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defRPr sz="24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1" name="Triangle"/>
            <p:cNvSpPr/>
            <p:nvPr/>
          </p:nvSpPr>
          <p:spPr>
            <a:xfrm>
              <a:off x="410214" y="1158614"/>
              <a:ext cx="1535678" cy="195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58"/>
                  </a:moveTo>
                  <a:lnTo>
                    <a:pt x="21600" y="0"/>
                  </a:lnTo>
                  <a:lnTo>
                    <a:pt x="19529" y="21600"/>
                  </a:lnTo>
                  <a:lnTo>
                    <a:pt x="0" y="5458"/>
                  </a:lnTo>
                  <a:close/>
                </a:path>
              </a:pathLst>
            </a:custGeom>
            <a:solidFill>
              <a:srgbClr val="B4D7E9"/>
            </a:solidFill>
            <a:ln w="38100" cap="flat">
              <a:solidFill>
                <a:srgbClr val="28282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defRPr sz="24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384" name="Group"/>
            <p:cNvGrpSpPr/>
            <p:nvPr/>
          </p:nvGrpSpPr>
          <p:grpSpPr>
            <a:xfrm>
              <a:off x="1209400" y="1158660"/>
              <a:ext cx="746705" cy="1976083"/>
              <a:chOff x="155" y="0"/>
              <a:chExt cx="746703" cy="1976082"/>
            </a:xfrm>
          </p:grpSpPr>
          <p:sp>
            <p:nvSpPr>
              <p:cNvPr id="382" name="Line"/>
              <p:cNvSpPr/>
              <p:nvPr/>
            </p:nvSpPr>
            <p:spPr>
              <a:xfrm>
                <a:off x="155" y="813310"/>
                <a:ext cx="673413" cy="49075"/>
              </a:xfrm>
              <a:prstGeom prst="line">
                <a:avLst/>
              </a:prstGeom>
              <a:noFill/>
              <a:ln w="63500" cap="flat">
                <a:solidFill>
                  <a:srgbClr val="238CC1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83" name="Line"/>
              <p:cNvSpPr/>
              <p:nvPr/>
            </p:nvSpPr>
            <p:spPr>
              <a:xfrm flipV="1">
                <a:off x="595071" y="0"/>
                <a:ext cx="151789" cy="1976083"/>
              </a:xfrm>
              <a:prstGeom prst="line">
                <a:avLst/>
              </a:prstGeom>
              <a:noFill/>
              <a:ln w="50800" cap="flat">
                <a:solidFill>
                  <a:srgbClr val="238CC1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sp>
        <p:nvSpPr>
          <p:cNvPr id="386" name="for(f &lt;- faces(mesh)) {…"/>
          <p:cNvSpPr txBox="1"/>
          <p:nvPr/>
        </p:nvSpPr>
        <p:spPr>
          <a:xfrm>
            <a:off x="649182" y="2673574"/>
            <a:ext cx="10998201" cy="26670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393939"/>
              </a:buClr>
              <a:buFont typeface="Monaco"/>
              <a:tabLst>
                <a:tab pos="609600" algn="l"/>
              </a:tabLst>
              <a:defRPr sz="34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rgbClr val="393939"/>
                </a:solidFill>
                <a:uFill>
                  <a:solidFill>
                    <a:srgbClr val="393939"/>
                  </a:solidFill>
                </a:uFill>
              </a:rPr>
              <a:t>for(f &lt;- faces(mesh)) {</a:t>
            </a:r>
          </a:p>
          <a:p>
            <a:pPr algn="l" defTabSz="1828800">
              <a:buClr>
                <a:srgbClr val="393939"/>
              </a:buClr>
              <a:buFont typeface="Monaco"/>
              <a:tabLst>
                <a:tab pos="609600" algn="l"/>
              </a:tabLst>
              <a:defRPr sz="34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rgbClr val="393939"/>
                </a:solidFill>
                <a:uFill>
                  <a:solidFill>
                    <a:srgbClr val="393939"/>
                  </a:solidFill>
                </a:uFill>
              </a:rPr>
              <a:t>  rhoOutside(f) =  </a:t>
            </a:r>
          </a:p>
          <a:p>
            <a:pPr algn="l" defTabSz="1828800">
              <a:buClr>
                <a:srgbClr val="393939"/>
              </a:buClr>
              <a:buFont typeface="Monaco"/>
              <a:tabLst>
                <a:tab pos="609600" algn="l"/>
              </a:tabLst>
              <a:defRPr sz="34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rgbClr val="393939"/>
                </a:solidFill>
                <a:uFill>
                  <a:solidFill>
                    <a:srgbClr val="393939"/>
                  </a:solidFill>
                </a:uFill>
              </a:rPr>
              <a:t>    calc_flux(f, rho(outside(f))) +</a:t>
            </a:r>
          </a:p>
          <a:p>
            <a:pPr algn="l" defTabSz="1828800">
              <a:buClr>
                <a:srgbClr val="393939"/>
              </a:buClr>
              <a:buFont typeface="Monaco"/>
              <a:tabLst>
                <a:tab pos="609600" algn="l"/>
              </a:tabLst>
              <a:defRPr sz="34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rgbClr val="393939"/>
                </a:solidFill>
                <a:uFill>
                  <a:solidFill>
                    <a:srgbClr val="393939"/>
                  </a:solidFill>
                </a:uFill>
              </a:rPr>
              <a:t>    calc_flux(f, rho(inside(f)))</a:t>
            </a:r>
          </a:p>
          <a:p>
            <a:pPr algn="l" defTabSz="1828800">
              <a:buClr>
                <a:srgbClr val="393939"/>
              </a:buClr>
              <a:buFont typeface="Monaco"/>
              <a:tabLst>
                <a:tab pos="609600" algn="l"/>
              </a:tabLst>
              <a:defRPr sz="34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rgbClr val="393939"/>
                </a:solidFill>
                <a:uFill>
                  <a:solidFill>
                    <a:srgbClr val="393939"/>
                  </a:solidFill>
                </a:uFill>
              </a:rPr>
              <a:t>}</a:t>
            </a:r>
          </a:p>
        </p:txBody>
      </p:sp>
      <p:sp>
        <p:nvSpPr>
          <p:cNvPr id="387" name="Initial Partition (by ParMETIS)"/>
          <p:cNvSpPr txBox="1"/>
          <p:nvPr/>
        </p:nvSpPr>
        <p:spPr>
          <a:xfrm>
            <a:off x="1523775" y="6935213"/>
            <a:ext cx="3708401" cy="1270001"/>
          </a:xfrm>
          <a:prstGeom prst="rect">
            <a:avLst/>
          </a:prstGeom>
          <a:solidFill>
            <a:srgbClr val="EFEFEF"/>
          </a:solidFill>
          <a:ln w="25400">
            <a:solidFill>
              <a:srgbClr val="282828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defTabSz="1828800">
              <a:buClr>
                <a:srgbClr val="282828"/>
              </a:buClr>
              <a:buFont typeface="Gill Sans"/>
              <a:def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defRPr>
            </a:lvl1pPr>
          </a:lstStyle>
          <a:p>
            <a:pPr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000" b="0">
                <a:latin typeface="Gill Sans"/>
                <a:ea typeface="Gill Sans"/>
                <a:cs typeface="Gill Sans"/>
                <a:sym typeface="Gill Sans"/>
              </a:rPr>
              <a:t>Initial Partition (by ParMETIS)</a:t>
            </a:r>
          </a:p>
        </p:txBody>
      </p:sp>
      <p:sp>
        <p:nvSpPr>
          <p:cNvPr id="388" name="Arrow"/>
          <p:cNvSpPr/>
          <p:nvPr/>
        </p:nvSpPr>
        <p:spPr>
          <a:xfrm>
            <a:off x="9932937" y="3302313"/>
            <a:ext cx="1623637" cy="1077027"/>
          </a:xfrm>
          <a:prstGeom prst="rightArrow">
            <a:avLst>
              <a:gd name="adj1" fmla="val 50000"/>
              <a:gd name="adj2" fmla="val 52696"/>
            </a:avLst>
          </a:prstGeom>
          <a:solidFill>
            <a:srgbClr val="282828"/>
          </a:solidFill>
        </p:spPr>
        <p:txBody>
          <a:bodyPr lIns="0" tIns="0" rIns="0" bIns="0"/>
          <a:lstStyle/>
          <a:p>
            <a:pPr algn="l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9" name="Consider distributed memory implementation…"/>
          <p:cNvSpPr txBox="1"/>
          <p:nvPr/>
        </p:nvSpPr>
        <p:spPr>
          <a:xfrm>
            <a:off x="8596182" y="11582400"/>
            <a:ext cx="9171118" cy="2046714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 dirty="0"/>
              <a:t>Consider distributed memory implementation</a:t>
            </a:r>
          </a:p>
          <a:p>
            <a: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 dirty="0"/>
              <a:t>Store region of mesh on each node in a cluster</a:t>
            </a:r>
          </a:p>
          <a:p>
            <a: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 dirty="0"/>
              <a:t>(Note: </a:t>
            </a:r>
            <a:r>
              <a:rPr sz="3200" dirty="0" err="1"/>
              <a:t>ParMETIS</a:t>
            </a:r>
            <a:r>
              <a:rPr sz="3200" dirty="0"/>
              <a:t> is a tool for partitioning meshes)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laim: most software uses modern hardware resources inefficiently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6952119" cy="246593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</a:lvl1pPr>
          </a:lstStyle>
          <a:p>
            <a:r>
              <a:t>Claim: most software uses modern hardware resources inefficiently</a:t>
            </a:r>
          </a:p>
        </p:txBody>
      </p:sp>
      <p:sp>
        <p:nvSpPr>
          <p:cNvPr id="151" name="Consider a piece of sequential C code…"/>
          <p:cNvSpPr txBox="1">
            <a:spLocks noGrp="1"/>
          </p:cNvSpPr>
          <p:nvPr>
            <p:ph type="body" idx="1"/>
          </p:nvPr>
        </p:nvSpPr>
        <p:spPr>
          <a:xfrm>
            <a:off x="838200" y="3575149"/>
            <a:ext cx="16821706" cy="8972451"/>
          </a:xfrm>
          <a:prstGeom prst="rect">
            <a:avLst/>
          </a:prstGeom>
        </p:spPr>
        <p:txBody>
          <a:bodyPr/>
          <a:lstStyle/>
          <a:p>
            <a:pPr marL="742950" indent="-742950">
              <a:defRPr sz="5200"/>
            </a:pPr>
            <a:r>
              <a:rPr dirty="0"/>
              <a:t>Consider a piece of sequential C code</a:t>
            </a:r>
            <a:endParaRPr lang="en-US" dirty="0"/>
          </a:p>
          <a:p>
            <a:pPr marL="1377950" lvl="1" indent="-742950">
              <a:defRPr sz="5200"/>
            </a:pPr>
            <a:r>
              <a:rPr lang="en-US" dirty="0"/>
              <a:t>Call</a:t>
            </a:r>
            <a:r>
              <a:rPr dirty="0"/>
              <a:t> the performance of this code </a:t>
            </a:r>
            <a:r>
              <a:rPr lang="en-US" dirty="0"/>
              <a:t>our </a:t>
            </a:r>
            <a:r>
              <a:rPr dirty="0"/>
              <a:t>“baseline performance”</a:t>
            </a:r>
          </a:p>
          <a:p>
            <a:pPr marL="657225" indent="-657225">
              <a:defRPr sz="5200"/>
            </a:pPr>
            <a:r>
              <a:rPr dirty="0"/>
              <a:t>Well-written sequential C code: ~ 5-10x faster</a:t>
            </a:r>
          </a:p>
          <a:p>
            <a:pPr marL="657225" indent="-657225">
              <a:defRPr sz="5200"/>
            </a:pPr>
            <a:r>
              <a:rPr dirty="0"/>
              <a:t>Assembly language program: </a:t>
            </a:r>
            <a:r>
              <a:rPr lang="en-US" i="1" dirty="0"/>
              <a:t>maybe</a:t>
            </a:r>
            <a:r>
              <a:rPr lang="en-US" dirty="0"/>
              <a:t> </a:t>
            </a:r>
            <a:r>
              <a:rPr dirty="0"/>
              <a:t>another small constant factor faster</a:t>
            </a:r>
          </a:p>
          <a:p>
            <a:pPr marL="657225" indent="-657225">
              <a:defRPr sz="5200"/>
            </a:pPr>
            <a:r>
              <a:rPr dirty="0"/>
              <a:t>Java, Python, PHP, etc. ?? </a:t>
            </a:r>
          </a:p>
        </p:txBody>
      </p:sp>
      <p:sp>
        <p:nvSpPr>
          <p:cNvPr id="152" name="Credit: Pat Hanrahan"/>
          <p:cNvSpPr txBox="1"/>
          <p:nvPr/>
        </p:nvSpPr>
        <p:spPr>
          <a:xfrm>
            <a:off x="203200" y="13119100"/>
            <a:ext cx="37465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Credit: Pat Hanrahan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image19.png" descr="image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" y="5306752"/>
            <a:ext cx="17678401" cy="7928495"/>
          </a:xfrm>
          <a:prstGeom prst="rect">
            <a:avLst/>
          </a:prstGeom>
          <a:ln w="12700"/>
        </p:spPr>
      </p:pic>
      <p:sp>
        <p:nvSpPr>
          <p:cNvPr id="394" name="Line"/>
          <p:cNvSpPr/>
          <p:nvPr/>
        </p:nvSpPr>
        <p:spPr>
          <a:xfrm>
            <a:off x="1630359" y="7796631"/>
            <a:ext cx="3763906" cy="2251194"/>
          </a:xfrm>
          <a:prstGeom prst="line">
            <a:avLst/>
          </a:prstGeom>
          <a:ln w="50800">
            <a:solidFill>
              <a:srgbClr val="282828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5" name="Line"/>
          <p:cNvSpPr/>
          <p:nvPr/>
        </p:nvSpPr>
        <p:spPr>
          <a:xfrm flipH="1">
            <a:off x="6918265" y="7783606"/>
            <a:ext cx="3378201" cy="2264219"/>
          </a:xfrm>
          <a:prstGeom prst="line">
            <a:avLst/>
          </a:prstGeom>
          <a:ln w="50800">
            <a:solidFill>
              <a:srgbClr val="282828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6" name="Rectangle"/>
          <p:cNvSpPr/>
          <p:nvPr/>
        </p:nvSpPr>
        <p:spPr>
          <a:xfrm>
            <a:off x="5318063" y="10047826"/>
            <a:ext cx="1625601" cy="1699731"/>
          </a:xfrm>
          <a:prstGeom prst="rect">
            <a:avLst/>
          </a:prstGeom>
          <a:ln w="50800">
            <a:solidFill>
              <a:srgbClr val="282828"/>
            </a:solidFill>
          </a:ln>
        </p:spPr>
        <p:txBody>
          <a:bodyPr lIns="38100" tIns="38100" rIns="38100" bIns="38100"/>
          <a:lstStyle/>
          <a:p>
            <a:pPr algn="l" defTabSz="1828800">
              <a:spcBef>
                <a:spcPts val="2100"/>
              </a:spcBef>
              <a:buClr>
                <a:srgbClr val="E9E9E9"/>
              </a:buClr>
              <a:buFont typeface="Gill San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</a:defRPr>
            </a:pPr>
            <a:endParaRPr/>
          </a:p>
        </p:txBody>
      </p:sp>
      <p:grpSp>
        <p:nvGrpSpPr>
          <p:cNvPr id="402" name="Group"/>
          <p:cNvGrpSpPr/>
          <p:nvPr/>
        </p:nvGrpSpPr>
        <p:grpSpPr>
          <a:xfrm>
            <a:off x="1610538" y="926850"/>
            <a:ext cx="8552037" cy="6834669"/>
            <a:chOff x="0" y="0"/>
            <a:chExt cx="8552036" cy="6834668"/>
          </a:xfrm>
        </p:grpSpPr>
        <p:grpSp>
          <p:nvGrpSpPr>
            <p:cNvPr id="399" name="Group"/>
            <p:cNvGrpSpPr/>
            <p:nvPr/>
          </p:nvGrpSpPr>
          <p:grpSpPr>
            <a:xfrm>
              <a:off x="0" y="0"/>
              <a:ext cx="8552037" cy="6834669"/>
              <a:chOff x="0" y="0"/>
              <a:chExt cx="8552036" cy="6834668"/>
            </a:xfrm>
          </p:grpSpPr>
          <p:sp>
            <p:nvSpPr>
              <p:cNvPr id="397" name="Rectangle"/>
              <p:cNvSpPr/>
              <p:nvPr/>
            </p:nvSpPr>
            <p:spPr>
              <a:xfrm>
                <a:off x="0" y="0"/>
                <a:ext cx="8552037" cy="6834669"/>
              </a:xfrm>
              <a:prstGeom prst="rect">
                <a:avLst/>
              </a:prstGeom>
              <a:solidFill>
                <a:srgbClr val="696969"/>
              </a:solidFill>
              <a:ln w="50800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>
                  <a:defRPr sz="24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398" name="image20.png" descr="image20.png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8552037" cy="6834669"/>
              </a:xfrm>
              <a:prstGeom prst="rect">
                <a:avLst/>
              </a:prstGeom>
              <a:ln w="50800" cap="flat">
                <a:solidFill>
                  <a:srgbClr val="282828"/>
                </a:solidFill>
                <a:prstDash val="solid"/>
                <a:round/>
              </a:ln>
              <a:effectLst/>
            </p:spPr>
          </p:pic>
        </p:grpSp>
        <p:sp>
          <p:nvSpPr>
            <p:cNvPr id="400" name="Ghost Cells"/>
            <p:cNvSpPr txBox="1"/>
            <p:nvPr/>
          </p:nvSpPr>
          <p:spPr>
            <a:xfrm>
              <a:off x="834924" y="2202277"/>
              <a:ext cx="2133601" cy="1117601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algn="l" defTabSz="1828800">
                <a:buClr>
                  <a:srgbClr val="E9E9E9"/>
                </a:buClr>
                <a:buFont typeface="Gill Sans"/>
                <a:defRPr sz="3600">
                  <a:solidFill>
                    <a:srgbClr val="E9E9E9"/>
                  </a:solidFill>
                  <a:uFill>
                    <a:solidFill>
                      <a:srgbClr val="E9E9E9"/>
                    </a:solidFill>
                  </a:uFill>
                </a:defRPr>
              </a:lvl1pPr>
            </a:lstStyle>
            <a:p>
              <a:pPr>
                <a:defRPr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b="0">
                  <a:latin typeface="Gill Sans"/>
                  <a:ea typeface="Gill Sans"/>
                  <a:cs typeface="Gill Sans"/>
                  <a:sym typeface="Gill Sans"/>
                </a:rPr>
                <a:t>Ghost Cells</a:t>
              </a:r>
            </a:p>
          </p:txBody>
        </p:sp>
        <p:sp>
          <p:nvSpPr>
            <p:cNvPr id="401" name="Line"/>
            <p:cNvSpPr/>
            <p:nvPr/>
          </p:nvSpPr>
          <p:spPr>
            <a:xfrm>
              <a:off x="2601268" y="3011526"/>
              <a:ext cx="1667439" cy="480141"/>
            </a:xfrm>
            <a:prstGeom prst="line">
              <a:avLst/>
            </a:prstGeom>
            <a:noFill/>
            <a:ln w="41275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>
                <a:defRPr sz="24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403" name="Each processor also needs data for neighboring cells to perform computation (“ghost cells”)…"/>
          <p:cNvSpPr txBox="1"/>
          <p:nvPr/>
        </p:nvSpPr>
        <p:spPr>
          <a:xfrm>
            <a:off x="8704867" y="11233889"/>
            <a:ext cx="9212052" cy="2539157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 dirty="0"/>
              <a:t>Each processor also needs data for neighboring cells to perform computation (“ghost cells”)</a:t>
            </a:r>
          </a:p>
          <a:p>
            <a: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 dirty="0" err="1"/>
              <a:t>Listz</a:t>
            </a:r>
            <a:r>
              <a:rPr sz="3200" dirty="0"/>
              <a:t> allocates ghost region storage and emits required communication to implement topological operators.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Imagine compiling a Lizst program to a GPU"/>
          <p:cNvSpPr txBox="1">
            <a:spLocks noGrp="1"/>
          </p:cNvSpPr>
          <p:nvPr>
            <p:ph type="title"/>
          </p:nvPr>
        </p:nvSpPr>
        <p:spPr>
          <a:xfrm>
            <a:off x="874631" y="5249009"/>
            <a:ext cx="16538738" cy="1152975"/>
          </a:xfrm>
          <a:prstGeom prst="rect">
            <a:avLst/>
          </a:prstGeom>
        </p:spPr>
        <p:txBody>
          <a:bodyPr/>
          <a:lstStyle>
            <a:lvl1pPr algn="ctr">
              <a:defRPr sz="64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rPr sz="6000" dirty="0"/>
              <a:t>Imagine compiling a </a:t>
            </a:r>
            <a:r>
              <a:rPr sz="6000" dirty="0" err="1"/>
              <a:t>Lizst</a:t>
            </a:r>
            <a:r>
              <a:rPr sz="6000" dirty="0"/>
              <a:t> program to a GPU</a:t>
            </a:r>
          </a:p>
        </p:txBody>
      </p:sp>
      <p:sp>
        <p:nvSpPr>
          <p:cNvPr id="408" name="(single address space, many tiny threads)"/>
          <p:cNvSpPr txBox="1"/>
          <p:nvPr/>
        </p:nvSpPr>
        <p:spPr>
          <a:xfrm>
            <a:off x="1066799" y="7314017"/>
            <a:ext cx="16154401" cy="135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64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6000" dirty="0"/>
              <a:t>(single address space, many tiny threads)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PU implementation: parallel reductions"/>
          <p:cNvSpPr txBox="1">
            <a:spLocks noGrp="1"/>
          </p:cNvSpPr>
          <p:nvPr>
            <p:ph type="title"/>
          </p:nvPr>
        </p:nvSpPr>
        <p:spPr>
          <a:xfrm>
            <a:off x="901700" y="457200"/>
            <a:ext cx="17221200" cy="1120776"/>
          </a:xfrm>
          <a:prstGeom prst="rect">
            <a:avLst/>
          </a:prstGeom>
        </p:spPr>
        <p:txBody>
          <a:bodyPr/>
          <a:lstStyle/>
          <a:p>
            <a:pPr>
              <a:defRPr sz="8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6600" dirty="0"/>
              <a:t>GPU implementation: parallel reductions</a:t>
            </a:r>
          </a:p>
        </p:txBody>
      </p:sp>
      <p:pic>
        <p:nvPicPr>
          <p:cNvPr id="411" name="image24.pdf" descr="image24.pdf"/>
          <p:cNvPicPr>
            <a:picLocks noChangeAspect="1"/>
          </p:cNvPicPr>
          <p:nvPr/>
        </p:nvPicPr>
        <p:blipFill>
          <a:blip r:embed="rId3"/>
          <a:srcRect t="13837" b="13837"/>
          <a:stretch>
            <a:fillRect/>
          </a:stretch>
        </p:blipFill>
        <p:spPr>
          <a:xfrm>
            <a:off x="-2642" y="4126993"/>
            <a:ext cx="17182034" cy="3554060"/>
          </a:xfrm>
          <a:prstGeom prst="rect">
            <a:avLst/>
          </a:prstGeom>
          <a:ln w="12700"/>
        </p:spPr>
      </p:pic>
      <p:sp>
        <p:nvSpPr>
          <p:cNvPr id="412" name="for (e &lt;- edges(mesh)) {…"/>
          <p:cNvSpPr txBox="1"/>
          <p:nvPr/>
        </p:nvSpPr>
        <p:spPr>
          <a:xfrm>
            <a:off x="1470354" y="9304956"/>
            <a:ext cx="6921501" cy="3570784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FF2600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 sz="4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for </a:t>
            </a: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(</a:t>
            </a:r>
            <a:r>
              <a:rPr sz="4000"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</a:rPr>
              <a:t>e</a:t>
            </a: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 &lt;- </a:t>
            </a:r>
            <a:r>
              <a:rPr sz="4000">
                <a:solidFill>
                  <a:srgbClr val="FFAE5C"/>
                </a:solidFill>
                <a:uFill>
                  <a:solidFill>
                    <a:srgbClr val="FFAE5C"/>
                  </a:solidFill>
                </a:uFill>
              </a:rPr>
              <a:t>edges</a:t>
            </a: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(</a:t>
            </a:r>
            <a:r>
              <a:rPr sz="4000"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</a:rPr>
              <a:t>mesh</a:t>
            </a: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)) {</a:t>
            </a:r>
          </a:p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  …</a:t>
            </a:r>
          </a:p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  </a:t>
            </a:r>
            <a:r>
              <a:rPr sz="4000"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</a:rPr>
              <a:t>Flux</a:t>
            </a: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(</a:t>
            </a:r>
            <a:r>
              <a:rPr sz="4000"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</a:rPr>
              <a:t>v1</a:t>
            </a: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) += dT*step</a:t>
            </a:r>
          </a:p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  </a:t>
            </a:r>
            <a:r>
              <a:rPr sz="4000">
                <a:solidFill>
                  <a:srgbClr val="77C76F"/>
                </a:solidFill>
                <a:uFill>
                  <a:solidFill>
                    <a:srgbClr val="77C76F"/>
                  </a:solidFill>
                </a:uFill>
              </a:rPr>
              <a:t>Flux</a:t>
            </a: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(</a:t>
            </a:r>
            <a:r>
              <a:rPr sz="4000">
                <a:solidFill>
                  <a:srgbClr val="84AFD7"/>
                </a:solidFill>
                <a:uFill>
                  <a:solidFill>
                    <a:srgbClr val="84AFD7"/>
                  </a:solidFill>
                </a:uFill>
              </a:rPr>
              <a:t>v2</a:t>
            </a: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) -= dT*step</a:t>
            </a:r>
          </a:p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  …</a:t>
            </a:r>
          </a:p>
          <a:p>
            <a:pPr algn="l" defTabSz="1828800">
              <a:buClr>
                <a:srgbClr val="282828"/>
              </a:buClr>
              <a:buFont typeface="Consolas"/>
              <a:defRPr sz="3600" b="1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Consolas"/>
                <a:ea typeface="Consolas"/>
                <a:cs typeface="Consolas"/>
                <a:sym typeface="Consolas"/>
              </a:defRPr>
            </a:pPr>
            <a:r>
              <a:rPr sz="40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</a:rPr>
              <a:t>}</a:t>
            </a:r>
          </a:p>
        </p:txBody>
      </p:sp>
      <p:sp>
        <p:nvSpPr>
          <p:cNvPr id="413" name="Different edges share a vertex: requires atomic update of per-vertex field data"/>
          <p:cNvSpPr txBox="1"/>
          <p:nvPr/>
        </p:nvSpPr>
        <p:spPr>
          <a:xfrm>
            <a:off x="10109200" y="10496649"/>
            <a:ext cx="7556500" cy="173893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/>
              <a:t>Different edges share a vertex: requires atomic update of per-vertex field data</a:t>
            </a:r>
          </a:p>
        </p:txBody>
      </p:sp>
      <p:sp>
        <p:nvSpPr>
          <p:cNvPr id="414" name="Arrow"/>
          <p:cNvSpPr/>
          <p:nvPr/>
        </p:nvSpPr>
        <p:spPr>
          <a:xfrm>
            <a:off x="8334082" y="10604131"/>
            <a:ext cx="1416635" cy="928037"/>
          </a:xfrm>
          <a:prstGeom prst="leftArrow">
            <a:avLst>
              <a:gd name="adj1" fmla="val 50611"/>
              <a:gd name="adj2" fmla="val 49807"/>
            </a:avLst>
          </a:prstGeom>
          <a:solidFill>
            <a:srgbClr val="000000"/>
          </a:solidFill>
          <a:ln>
            <a:solidFill>
              <a:srgbClr val="3A8AB7"/>
            </a:solidFill>
          </a:ln>
        </p:spPr>
        <p:txBody>
          <a:bodyPr lIns="0" tIns="0" rIns="0" bIns="0"/>
          <a:lstStyle/>
          <a:p>
            <a:pPr algn="l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 sz="1800"/>
          </a:p>
        </p:txBody>
      </p:sp>
      <p:sp>
        <p:nvSpPr>
          <p:cNvPr id="415" name="Rectangle"/>
          <p:cNvSpPr/>
          <p:nvPr/>
        </p:nvSpPr>
        <p:spPr>
          <a:xfrm>
            <a:off x="2968" y="5843758"/>
            <a:ext cx="1539733" cy="2344513"/>
          </a:xfrm>
          <a:prstGeom prst="rect">
            <a:avLst/>
          </a:prstGeom>
          <a:solidFill>
            <a:srgbClr val="FFFFFF"/>
          </a:solidFill>
        </p:spPr>
        <p:txBody>
          <a:bodyPr lIns="38100" tIns="38100" rIns="38100" bIns="38100" anchor="ctr"/>
          <a:lstStyle/>
          <a:p>
            <a:pPr defTabSz="1168400">
              <a:buClr>
                <a:srgbClr val="E9E9E9"/>
              </a:buClr>
              <a:buFont typeface="Helvetica Light"/>
              <a:defRPr sz="8000">
                <a:solidFill>
                  <a:srgbClr val="E9E9E9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E9E9E9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6600"/>
          </a:p>
        </p:txBody>
      </p:sp>
      <p:sp>
        <p:nvSpPr>
          <p:cNvPr id="416" name="In previous example, one region of mesh assigned per processor (or node in MPI cluster)…"/>
          <p:cNvSpPr txBox="1"/>
          <p:nvPr/>
        </p:nvSpPr>
        <p:spPr>
          <a:xfrm>
            <a:off x="939800" y="1739900"/>
            <a:ext cx="17348200" cy="173893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In previous example, one region of mesh assigned per processor (or node in MPI cluster)</a:t>
            </a:r>
          </a:p>
          <a:p>
            <a: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On GPU, natural parallelization is one edge per CUDA thread</a:t>
            </a:r>
          </a:p>
        </p:txBody>
      </p:sp>
      <p:sp>
        <p:nvSpPr>
          <p:cNvPr id="417" name="Threads (each edge assigned to 1 CUDA thread)"/>
          <p:cNvSpPr txBox="1"/>
          <p:nvPr/>
        </p:nvSpPr>
        <p:spPr>
          <a:xfrm>
            <a:off x="960685" y="3529257"/>
            <a:ext cx="10994247" cy="630942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 dirty="0"/>
              <a:t>Threads (each edge assigned to 1 CUDA thread)</a:t>
            </a:r>
          </a:p>
        </p:txBody>
      </p:sp>
      <p:sp>
        <p:nvSpPr>
          <p:cNvPr id="418" name="Flux field values (per vertex)"/>
          <p:cNvSpPr txBox="1"/>
          <p:nvPr/>
        </p:nvSpPr>
        <p:spPr>
          <a:xfrm>
            <a:off x="912644" y="7763850"/>
            <a:ext cx="6758156" cy="630942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 dirty="0"/>
              <a:t>Flux field values (per vertex)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PU implementation: conflict graph"/>
          <p:cNvSpPr txBox="1">
            <a:spLocks noGrp="1"/>
          </p:cNvSpPr>
          <p:nvPr>
            <p:ph type="title"/>
          </p:nvPr>
        </p:nvSpPr>
        <p:spPr>
          <a:xfrm>
            <a:off x="609600" y="457200"/>
            <a:ext cx="17221200" cy="1120776"/>
          </a:xfrm>
          <a:prstGeom prst="rect">
            <a:avLst/>
          </a:prstGeom>
        </p:spPr>
        <p:txBody>
          <a:bodyPr/>
          <a:lstStyle/>
          <a:p>
            <a:pPr>
              <a:defRPr sz="8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6000" dirty="0"/>
              <a:t>GPU implementation: conflict graph</a:t>
            </a:r>
          </a:p>
        </p:txBody>
      </p:sp>
      <p:pic>
        <p:nvPicPr>
          <p:cNvPr id="423" name="image24.pdf" descr="image24.pdf"/>
          <p:cNvPicPr>
            <a:picLocks noChangeAspect="1"/>
          </p:cNvPicPr>
          <p:nvPr/>
        </p:nvPicPr>
        <p:blipFill>
          <a:blip r:embed="rId3"/>
          <a:srcRect t="14727" b="12732"/>
          <a:stretch>
            <a:fillRect/>
          </a:stretch>
        </p:blipFill>
        <p:spPr>
          <a:xfrm>
            <a:off x="530758" y="2583218"/>
            <a:ext cx="17182034" cy="3564664"/>
          </a:xfrm>
          <a:prstGeom prst="rect">
            <a:avLst/>
          </a:prstGeom>
          <a:ln w="12700"/>
        </p:spPr>
      </p:pic>
      <p:sp>
        <p:nvSpPr>
          <p:cNvPr id="424" name="Arrow"/>
          <p:cNvSpPr/>
          <p:nvPr/>
        </p:nvSpPr>
        <p:spPr>
          <a:xfrm rot="5400000">
            <a:off x="5115086" y="7094227"/>
            <a:ext cx="1007758" cy="668489"/>
          </a:xfrm>
          <a:prstGeom prst="rightArrow">
            <a:avLst>
              <a:gd name="adj1" fmla="val 54998"/>
              <a:gd name="adj2" fmla="val 56632"/>
            </a:avLst>
          </a:prstGeom>
          <a:solidFill>
            <a:srgbClr val="282828"/>
          </a:solidFill>
        </p:spPr>
        <p:txBody>
          <a:bodyPr lIns="0" tIns="0" rIns="0" bIns="0"/>
          <a:lstStyle/>
          <a:p>
            <a:pPr algn="l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25" name="image26.pdf" descr="image2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179" y="8034335"/>
            <a:ext cx="8776807" cy="5328777"/>
          </a:xfrm>
          <a:prstGeom prst="rect">
            <a:avLst/>
          </a:prstGeom>
          <a:ln w="12700"/>
        </p:spPr>
      </p:pic>
      <p:sp>
        <p:nvSpPr>
          <p:cNvPr id="426" name="Rectangle"/>
          <p:cNvSpPr/>
          <p:nvPr/>
        </p:nvSpPr>
        <p:spPr>
          <a:xfrm>
            <a:off x="561768" y="4395958"/>
            <a:ext cx="1539733" cy="2344513"/>
          </a:xfrm>
          <a:prstGeom prst="rect">
            <a:avLst/>
          </a:prstGeom>
          <a:solidFill>
            <a:srgbClr val="FFFFFF"/>
          </a:solidFill>
        </p:spPr>
        <p:txBody>
          <a:bodyPr lIns="38100" tIns="38100" rIns="38100" bIns="38100" anchor="ctr"/>
          <a:lstStyle/>
          <a:p>
            <a:pPr defTabSz="1168400">
              <a:buClr>
                <a:srgbClr val="E9E9E9"/>
              </a:buClr>
              <a:buFont typeface="Helvetica Light"/>
              <a:defRPr sz="8000">
                <a:solidFill>
                  <a:srgbClr val="E9E9E9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E9E9E9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27" name="Identify mesh edges with colliding writes…"/>
          <p:cNvSpPr txBox="1"/>
          <p:nvPr/>
        </p:nvSpPr>
        <p:spPr>
          <a:xfrm>
            <a:off x="10477741" y="8185249"/>
            <a:ext cx="7334631" cy="3524042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Identify mesh edges with colliding writes</a:t>
            </a:r>
          </a:p>
          <a:p>
            <a: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(lines in graph indicate presence of collision)</a:t>
            </a:r>
          </a:p>
          <a:p>
            <a: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endParaRPr sz="2800"/>
          </a:p>
          <a:p>
            <a: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Can simply run program once to get this information.</a:t>
            </a:r>
          </a:p>
          <a:p>
            <a: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(results valid for subsequent executions provided mesh does not change)</a:t>
            </a:r>
          </a:p>
        </p:txBody>
      </p:sp>
      <p:sp>
        <p:nvSpPr>
          <p:cNvPr id="428" name="Threads (each edge assigned to 1 CUDA thread)"/>
          <p:cNvSpPr txBox="1"/>
          <p:nvPr/>
        </p:nvSpPr>
        <p:spPr>
          <a:xfrm>
            <a:off x="1361799" y="1943870"/>
            <a:ext cx="11321268" cy="630942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 dirty="0"/>
              <a:t>Threads (each edge assigned to 1 CUDA thread)</a:t>
            </a:r>
          </a:p>
        </p:txBody>
      </p:sp>
      <p:sp>
        <p:nvSpPr>
          <p:cNvPr id="429" name="Flux field values (per vertex)"/>
          <p:cNvSpPr txBox="1"/>
          <p:nvPr/>
        </p:nvSpPr>
        <p:spPr>
          <a:xfrm>
            <a:off x="1441106" y="6130421"/>
            <a:ext cx="7042013" cy="630942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 dirty="0"/>
              <a:t>Flux field values (per vertex)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image24.pdf" descr="image24.pdf"/>
          <p:cNvPicPr>
            <a:picLocks noChangeAspect="1"/>
          </p:cNvPicPr>
          <p:nvPr/>
        </p:nvPicPr>
        <p:blipFill>
          <a:blip r:embed="rId2"/>
          <a:srcRect t="14238" b="14238"/>
          <a:stretch>
            <a:fillRect/>
          </a:stretch>
        </p:blipFill>
        <p:spPr>
          <a:xfrm>
            <a:off x="530758" y="2559197"/>
            <a:ext cx="17182034" cy="3514652"/>
          </a:xfrm>
          <a:prstGeom prst="rect">
            <a:avLst/>
          </a:prstGeom>
          <a:ln w="12700"/>
        </p:spPr>
      </p:pic>
      <p:pic>
        <p:nvPicPr>
          <p:cNvPr id="434" name="image28.pdf" descr="image28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179" y="8034335"/>
            <a:ext cx="8776807" cy="5328777"/>
          </a:xfrm>
          <a:prstGeom prst="rect">
            <a:avLst/>
          </a:prstGeom>
          <a:ln w="12700"/>
        </p:spPr>
      </p:pic>
      <p:sp>
        <p:nvSpPr>
          <p:cNvPr id="435" name="Rectangle"/>
          <p:cNvSpPr/>
          <p:nvPr/>
        </p:nvSpPr>
        <p:spPr>
          <a:xfrm>
            <a:off x="561768" y="4395958"/>
            <a:ext cx="1539733" cy="2344513"/>
          </a:xfrm>
          <a:prstGeom prst="rect">
            <a:avLst/>
          </a:prstGeom>
          <a:solidFill>
            <a:srgbClr val="FFFFFF"/>
          </a:solidFill>
        </p:spPr>
        <p:txBody>
          <a:bodyPr lIns="38100" tIns="38100" rIns="38100" bIns="38100" anchor="ctr"/>
          <a:lstStyle/>
          <a:p>
            <a:pPr defTabSz="1168400">
              <a:buClr>
                <a:srgbClr val="E9E9E9"/>
              </a:buClr>
              <a:buFont typeface="Helvetica Light"/>
              <a:defRPr sz="8000">
                <a:solidFill>
                  <a:srgbClr val="E9E9E9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E9E9E9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36" name="GPU implementation: conflict graph"/>
          <p:cNvSpPr txBox="1"/>
          <p:nvPr/>
        </p:nvSpPr>
        <p:spPr>
          <a:xfrm>
            <a:off x="609600" y="457200"/>
            <a:ext cx="17221200" cy="112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/>
          <a:p>
            <a:pPr algn="l" defTabSz="1828800">
              <a:lnSpc>
                <a:spcPct val="90000"/>
              </a:lnSpc>
              <a:buClr>
                <a:srgbClr val="4492C5"/>
              </a:buClr>
              <a:buFont typeface="Helvetica Light"/>
              <a:defRPr sz="84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6000" dirty="0"/>
              <a:t>GPU implementation: conflict graph</a:t>
            </a:r>
          </a:p>
        </p:txBody>
      </p:sp>
      <p:sp>
        <p:nvSpPr>
          <p:cNvPr id="437" name="“Color” nodes in graph such that no connected nodes have the same color…"/>
          <p:cNvSpPr txBox="1"/>
          <p:nvPr/>
        </p:nvSpPr>
        <p:spPr>
          <a:xfrm>
            <a:off x="10706100" y="8134449"/>
            <a:ext cx="7307963" cy="326136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“Color” nodes in graph such that no connected nodes have the same color</a:t>
            </a:r>
          </a:p>
          <a:p>
            <a: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endParaRPr/>
          </a:p>
          <a:p>
            <a: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Can execute on GPU in parallel, without atomic operations, by running all nodes with the same color in a single CUDA launch. </a:t>
            </a:r>
          </a:p>
        </p:txBody>
      </p:sp>
      <p:sp>
        <p:nvSpPr>
          <p:cNvPr id="438" name="Threads (each edge assigned to 1 CUDA thread)"/>
          <p:cNvSpPr txBox="1"/>
          <p:nvPr/>
        </p:nvSpPr>
        <p:spPr>
          <a:xfrm>
            <a:off x="1361799" y="1943870"/>
            <a:ext cx="10119001" cy="569387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200" dirty="0"/>
              <a:t>Threads (each edge assigned to 1 CUDA thread)</a:t>
            </a:r>
          </a:p>
        </p:txBody>
      </p:sp>
      <p:sp>
        <p:nvSpPr>
          <p:cNvPr id="439" name="Flux field values (per vertex)"/>
          <p:cNvSpPr txBox="1"/>
          <p:nvPr/>
        </p:nvSpPr>
        <p:spPr>
          <a:xfrm>
            <a:off x="1441106" y="6130421"/>
            <a:ext cx="6294183" cy="569387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200"/>
              <a:t>Flux field values (per vertex)</a:t>
            </a:r>
          </a:p>
        </p:txBody>
      </p:sp>
      <p:sp>
        <p:nvSpPr>
          <p:cNvPr id="440" name="Arrow"/>
          <p:cNvSpPr/>
          <p:nvPr/>
        </p:nvSpPr>
        <p:spPr>
          <a:xfrm rot="5400000">
            <a:off x="5115086" y="7030727"/>
            <a:ext cx="1007758" cy="668489"/>
          </a:xfrm>
          <a:prstGeom prst="rightArrow">
            <a:avLst>
              <a:gd name="adj1" fmla="val 54998"/>
              <a:gd name="adj2" fmla="val 56632"/>
            </a:avLst>
          </a:prstGeom>
          <a:solidFill>
            <a:srgbClr val="282828"/>
          </a:solidFill>
        </p:spPr>
        <p:txBody>
          <a:bodyPr lIns="0" tIns="0" rIns="0" bIns="0"/>
          <a:lstStyle/>
          <a:p>
            <a:pPr algn="l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luster performance of Lizst program"/>
          <p:cNvSpPr txBox="1">
            <a:spLocks noGrp="1"/>
          </p:cNvSpPr>
          <p:nvPr>
            <p:ph type="title"/>
          </p:nvPr>
        </p:nvSpPr>
        <p:spPr>
          <a:xfrm>
            <a:off x="609600" y="121058"/>
            <a:ext cx="17221200" cy="1896934"/>
          </a:xfrm>
          <a:prstGeom prst="rect">
            <a:avLst/>
          </a:prstGeom>
        </p:spPr>
        <p:txBody>
          <a:bodyPr/>
          <a:lstStyle>
            <a:lvl1pPr>
              <a:defRPr sz="8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7200" dirty="0"/>
              <a:t>Cluster performance of </a:t>
            </a:r>
            <a:r>
              <a:rPr sz="7200" dirty="0" err="1"/>
              <a:t>Lizst</a:t>
            </a:r>
            <a:r>
              <a:rPr sz="7200" dirty="0"/>
              <a:t> program</a:t>
            </a:r>
          </a:p>
        </p:txBody>
      </p:sp>
      <p:sp>
        <p:nvSpPr>
          <p:cNvPr id="443" name="Text"/>
          <p:cNvSpPr txBox="1"/>
          <p:nvPr/>
        </p:nvSpPr>
        <p:spPr>
          <a:xfrm>
            <a:off x="13291683" y="821146"/>
            <a:ext cx="200522" cy="6350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l" defTabSz="1828800">
              <a:buClr>
                <a:srgbClr val="E9E9E9"/>
              </a:buClr>
              <a:buFont typeface="SchoolHouse Cursive B"/>
              <a:defRPr sz="3600">
                <a:solidFill>
                  <a:srgbClr val="E9E9E9"/>
                </a:solidFill>
                <a:uFill>
                  <a:solidFill>
                    <a:srgbClr val="E9E9E9"/>
                  </a:solidFill>
                </a:uFill>
                <a:latin typeface="SchoolHouse Cursive B"/>
                <a:ea typeface="SchoolHouse Cursive B"/>
                <a:cs typeface="SchoolHouse Cursive B"/>
                <a:sym typeface="SchoolHouse Cursive B"/>
              </a:defRPr>
            </a:lvl1pPr>
          </a:lstStyle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b="0">
                <a:latin typeface="SchoolHouse Cursive B"/>
                <a:ea typeface="SchoolHouse Cursive B"/>
                <a:cs typeface="SchoolHouse Cursive B"/>
                <a:sym typeface="SchoolHouse Cursive B"/>
              </a:rPr>
              <a:t> </a:t>
            </a:r>
          </a:p>
        </p:txBody>
      </p:sp>
      <p:sp>
        <p:nvSpPr>
          <p:cNvPr id="444" name="256 nodes, 8 cores per node (message-passing implemented using MPI)"/>
          <p:cNvSpPr txBox="1">
            <a:spLocks noGrp="1"/>
          </p:cNvSpPr>
          <p:nvPr>
            <p:ph type="body" sz="quarter" idx="1"/>
          </p:nvPr>
        </p:nvSpPr>
        <p:spPr>
          <a:xfrm>
            <a:off x="619618" y="1826557"/>
            <a:ext cx="16459201" cy="7366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 dirty="0"/>
              <a:t>256 nodes, 8 cores per node (message-passing implemented using MPI)</a:t>
            </a:r>
          </a:p>
        </p:txBody>
      </p:sp>
      <p:pic>
        <p:nvPicPr>
          <p:cNvPr id="445" name="image30.pdf" descr="image3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36" y="2933569"/>
            <a:ext cx="7848601" cy="7848601"/>
          </a:xfrm>
          <a:prstGeom prst="rect">
            <a:avLst/>
          </a:prstGeom>
          <a:ln w="12700"/>
        </p:spPr>
      </p:pic>
      <p:pic>
        <p:nvPicPr>
          <p:cNvPr id="446" name="image32.pdf" descr="image3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639" y="2933569"/>
            <a:ext cx="7848601" cy="7848601"/>
          </a:xfrm>
          <a:prstGeom prst="rect">
            <a:avLst/>
          </a:prstGeom>
          <a:ln w="12700"/>
        </p:spPr>
      </p:pic>
      <p:sp>
        <p:nvSpPr>
          <p:cNvPr id="447" name="Important: performance portability!…"/>
          <p:cNvSpPr txBox="1"/>
          <p:nvPr/>
        </p:nvSpPr>
        <p:spPr>
          <a:xfrm>
            <a:off x="450850" y="10947139"/>
            <a:ext cx="17538700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 marL="914400" indent="-914400" algn="l" defTabSz="1828800">
              <a:lnSpc>
                <a:spcPct val="90000"/>
              </a:lnSpc>
              <a:buClr>
                <a:srgbClr val="3F8DB8"/>
              </a:buClr>
              <a:buFont typeface="Helvetica Light"/>
              <a:defRPr sz="4800" b="1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 dirty="0"/>
              <a:t>Important: performance portability!</a:t>
            </a:r>
          </a:p>
          <a:p>
            <a:pPr marL="914400" indent="-914400" algn="l" defTabSz="1828800">
              <a:lnSpc>
                <a:spcPct val="90000"/>
              </a:lnSpc>
              <a:buClr>
                <a:srgbClr val="3F8DB8"/>
              </a:buClr>
              <a:buFont typeface="Helvetica Light"/>
              <a:defRPr sz="4800" b="1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 dirty="0"/>
              <a:t>Same Liszt program also runs with high efficiency on GPU (results not shown here).</a:t>
            </a:r>
          </a:p>
          <a:p>
            <a:pPr marL="914400" indent="-914400" algn="l" defTabSz="1828800">
              <a:lnSpc>
                <a:spcPct val="90000"/>
              </a:lnSpc>
              <a:buClr>
                <a:srgbClr val="3F8DB8"/>
              </a:buClr>
              <a:buFont typeface="Helvetica Light"/>
              <a:defRPr sz="4800" b="1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 dirty="0"/>
              <a:t>But uses a </a:t>
            </a:r>
            <a:r>
              <a:rPr sz="4000" u="sng" dirty="0"/>
              <a:t>different algorithm</a:t>
            </a:r>
            <a:r>
              <a:rPr sz="4000" dirty="0"/>
              <a:t> when compiled to GPU! (graph coloring)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Liszt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Liszt summary</a:t>
            </a:r>
          </a:p>
        </p:txBody>
      </p:sp>
      <p:sp>
        <p:nvSpPr>
          <p:cNvPr id="450" name="Productivity: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961547" cy="112768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sz="4000" dirty="0"/>
              <a:t>Productivity:</a:t>
            </a:r>
          </a:p>
          <a:p>
            <a:pPr marL="1447800" lvl="1">
              <a:spcBef>
                <a:spcPts val="0"/>
              </a:spcBef>
              <a:defRPr sz="4000"/>
            </a:pPr>
            <a:r>
              <a:rPr sz="3600" dirty="0"/>
              <a:t>Abstract representation of mesh: vertices, edges, faces, fields (concepts that a scientist thinks about already!)</a:t>
            </a:r>
          </a:p>
          <a:p>
            <a:pPr marL="1447800" lvl="1">
              <a:spcBef>
                <a:spcPts val="0"/>
              </a:spcBef>
              <a:defRPr sz="4000"/>
            </a:pPr>
            <a:r>
              <a:rPr sz="3600" dirty="0"/>
              <a:t>Intuitive topological operator</a:t>
            </a:r>
            <a:r>
              <a:rPr lang="en-US" sz="3600" dirty="0"/>
              <a:t>s</a:t>
            </a:r>
          </a:p>
          <a:p>
            <a:pPr marL="1447800" lvl="1">
              <a:spcBef>
                <a:spcPts val="0"/>
              </a:spcBef>
              <a:defRPr sz="4000"/>
            </a:pPr>
            <a:endParaRPr sz="3600" dirty="0"/>
          </a:p>
          <a:p>
            <a:pPr>
              <a:spcBef>
                <a:spcPts val="0"/>
              </a:spcBef>
            </a:pPr>
            <a:r>
              <a:rPr sz="4000" dirty="0"/>
              <a:t>Portability</a:t>
            </a:r>
          </a:p>
          <a:p>
            <a:pPr marL="1447800" lvl="1">
              <a:spcBef>
                <a:spcPts val="0"/>
              </a:spcBef>
              <a:defRPr sz="4000"/>
            </a:pPr>
            <a:r>
              <a:rPr sz="3600" dirty="0"/>
              <a:t>Same code runs on large cluster of CPUs (MPI) and GPUs (and combinations thereof!)</a:t>
            </a:r>
            <a:endParaRPr lang="en-US" sz="3600" dirty="0"/>
          </a:p>
          <a:p>
            <a:pPr marL="1447800" lvl="1">
              <a:spcBef>
                <a:spcPts val="0"/>
              </a:spcBef>
              <a:defRPr sz="4000"/>
            </a:pPr>
            <a:endParaRPr sz="3600" dirty="0"/>
          </a:p>
          <a:p>
            <a:pPr>
              <a:spcBef>
                <a:spcPts val="0"/>
              </a:spcBef>
            </a:pPr>
            <a:r>
              <a:rPr sz="4000" dirty="0"/>
              <a:t>High-performance</a:t>
            </a:r>
          </a:p>
          <a:p>
            <a:pPr marL="1447800" lvl="2">
              <a:spcBef>
                <a:spcPts val="0"/>
              </a:spcBef>
              <a:defRPr sz="4000"/>
            </a:pPr>
            <a:r>
              <a:rPr sz="3600" dirty="0"/>
              <a:t>Language is constrained to allow compiler to track dependencies</a:t>
            </a:r>
          </a:p>
          <a:p>
            <a:pPr marL="1447800" lvl="2">
              <a:spcBef>
                <a:spcPts val="0"/>
              </a:spcBef>
              <a:defRPr sz="4000"/>
            </a:pPr>
            <a:r>
              <a:rPr sz="3600" dirty="0"/>
              <a:t>Used for locality-aware partitioning in distributed memory implementation</a:t>
            </a:r>
          </a:p>
          <a:p>
            <a:pPr marL="1447800" lvl="2">
              <a:spcBef>
                <a:spcPts val="0"/>
              </a:spcBef>
              <a:defRPr sz="4000"/>
            </a:pPr>
            <a:r>
              <a:rPr sz="3600" dirty="0"/>
              <a:t>Used for graph coloring in GPU implementation</a:t>
            </a:r>
          </a:p>
          <a:p>
            <a:pPr marL="1447800" lvl="2">
              <a:spcBef>
                <a:spcPts val="0"/>
              </a:spcBef>
              <a:defRPr sz="4000"/>
            </a:pPr>
            <a:r>
              <a:rPr sz="3600" dirty="0"/>
              <a:t>Compiler knows how to chooses different parallelization strategies for different platforms</a:t>
            </a:r>
          </a:p>
          <a:p>
            <a:pPr marL="1447800" lvl="2">
              <a:spcBef>
                <a:spcPts val="0"/>
              </a:spcBef>
              <a:defRPr sz="4000"/>
            </a:pPr>
            <a:r>
              <a:rPr sz="3600" dirty="0"/>
              <a:t>Underlying mesh representation can be customized by system based on usage and platform (</a:t>
            </a:r>
            <a:r>
              <a:rPr sz="3600" dirty="0" err="1"/>
              <a:t>e.g</a:t>
            </a:r>
            <a:r>
              <a:rPr sz="3600" dirty="0"/>
              <a:t>, don’t store edge pointers if code doesn’t need it, choose struct of arrays vs. array of structs for per-vertex fields) 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Example 2: Halide: a domain-specific language for image processing"/>
          <p:cNvSpPr txBox="1">
            <a:spLocks noGrp="1"/>
          </p:cNvSpPr>
          <p:nvPr>
            <p:ph type="title"/>
          </p:nvPr>
        </p:nvSpPr>
        <p:spPr>
          <a:xfrm>
            <a:off x="1066800" y="4894783"/>
            <a:ext cx="16154400" cy="2402434"/>
          </a:xfrm>
          <a:prstGeom prst="rect">
            <a:avLst/>
          </a:prstGeom>
        </p:spPr>
        <p:txBody>
          <a:bodyPr/>
          <a:lstStyle/>
          <a:p>
            <a:pPr algn="ctr"/>
            <a:r>
              <a:t>Example 2:</a:t>
            </a:r>
          </a:p>
          <a:p>
            <a:pPr algn="ctr">
              <a:defRPr sz="6400"/>
            </a:pPr>
            <a:r>
              <a:t>Halide: a domain-specific language for image processing</a:t>
            </a:r>
          </a:p>
        </p:txBody>
      </p:sp>
      <p:sp>
        <p:nvSpPr>
          <p:cNvPr id="453" name="Jonathan Ragan-Kelley, Andrew Adams et al.…"/>
          <p:cNvSpPr txBox="1"/>
          <p:nvPr/>
        </p:nvSpPr>
        <p:spPr>
          <a:xfrm>
            <a:off x="5635797" y="7769471"/>
            <a:ext cx="7493001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endParaRPr dirty="0"/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Jonathan Ragan-Kelley, Andrew Adams et al.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[SIGGRAPH 2012, PLDI 13]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Halide used in pract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Halide used in practice</a:t>
            </a:r>
          </a:p>
        </p:txBody>
      </p:sp>
      <p:sp>
        <p:nvSpPr>
          <p:cNvPr id="456" name="Halide used to implement Android HDR+ app…"/>
          <p:cNvSpPr txBox="1">
            <a:spLocks noGrp="1"/>
          </p:cNvSpPr>
          <p:nvPr>
            <p:ph type="body" sz="quarter" idx="1"/>
          </p:nvPr>
        </p:nvSpPr>
        <p:spPr>
          <a:xfrm>
            <a:off x="838200" y="1951373"/>
            <a:ext cx="17121059" cy="2160649"/>
          </a:xfrm>
          <a:prstGeom prst="rect">
            <a:avLst/>
          </a:prstGeom>
        </p:spPr>
        <p:txBody>
          <a:bodyPr/>
          <a:lstStyle/>
          <a:p>
            <a:pPr marL="800099" indent="-800099">
              <a:defRPr sz="4600"/>
            </a:pPr>
            <a:r>
              <a:rPr sz="4000" dirty="0"/>
              <a:t>Halide used to implement Android HDR+ app</a:t>
            </a:r>
          </a:p>
          <a:p>
            <a:pPr marL="800099" indent="-800099">
              <a:defRPr sz="4600"/>
            </a:pPr>
            <a:r>
              <a:rPr sz="4000" dirty="0"/>
              <a:t>Halide code used to process all images uploaded to Google Photos</a:t>
            </a:r>
          </a:p>
        </p:txBody>
      </p:sp>
      <p:pic>
        <p:nvPicPr>
          <p:cNvPr id="457" name="Image" descr="Image"/>
          <p:cNvPicPr>
            <a:picLocks noChangeAspect="1"/>
          </p:cNvPicPr>
          <p:nvPr/>
        </p:nvPicPr>
        <p:blipFill>
          <a:blip r:embed="rId2"/>
          <a:srcRect l="14904" t="21380" r="11073" b="4472"/>
          <a:stretch>
            <a:fillRect/>
          </a:stretch>
        </p:blipFill>
        <p:spPr>
          <a:xfrm>
            <a:off x="966772" y="3840240"/>
            <a:ext cx="9602909" cy="545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Screen Shot 2016-03-30 at 1.09.19 AM.png" descr="Screen Shot 2016-03-30 at 1.09.1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663" y="7767534"/>
            <a:ext cx="9195141" cy="5156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A quick tutorial on high-performance image processing"/>
          <p:cNvSpPr txBox="1">
            <a:spLocks noGrp="1"/>
          </p:cNvSpPr>
          <p:nvPr>
            <p:ph type="title"/>
          </p:nvPr>
        </p:nvSpPr>
        <p:spPr>
          <a:xfrm>
            <a:off x="1066800" y="5476693"/>
            <a:ext cx="16154400" cy="276261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A quick tutorial on high-performance image processing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2D Column Chart"/>
          <p:cNvGraphicFramePr/>
          <p:nvPr>
            <p:extLst>
              <p:ext uri="{D42A27DB-BD31-4B8C-83A1-F6EECF244321}">
                <p14:modId xmlns:p14="http://schemas.microsoft.com/office/powerpoint/2010/main" val="2501070416"/>
              </p:ext>
            </p:extLst>
          </p:nvPr>
        </p:nvGraphicFramePr>
        <p:xfrm>
          <a:off x="480922" y="2554798"/>
          <a:ext cx="17112294" cy="9616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5" name="Rectangle"/>
          <p:cNvSpPr/>
          <p:nvPr/>
        </p:nvSpPr>
        <p:spPr>
          <a:xfrm>
            <a:off x="2020795" y="2884998"/>
            <a:ext cx="6996345" cy="29456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50800" dir="320597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400"/>
          </a:p>
        </p:txBody>
      </p:sp>
      <p:sp>
        <p:nvSpPr>
          <p:cNvPr id="156" name="Code performance: relative to C (single core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sz="6000" dirty="0"/>
              <a:t>Code performance: relative to C (single core) </a:t>
            </a:r>
          </a:p>
        </p:txBody>
      </p:sp>
      <p:sp>
        <p:nvSpPr>
          <p:cNvPr id="157" name="Data from: The Computer Language Benchmarks Game: http://shootout.alioth.debian.org"/>
          <p:cNvSpPr txBox="1"/>
          <p:nvPr/>
        </p:nvSpPr>
        <p:spPr>
          <a:xfrm>
            <a:off x="492386" y="13167704"/>
            <a:ext cx="12611101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Data from: The Computer Language Benchmarks Game: </a:t>
            </a:r>
            <a:r>
              <a:rPr>
                <a:hlinkClick r:id="rId3"/>
              </a:rPr>
              <a:t>http://shootout.alioth.debian.org</a:t>
            </a:r>
            <a:r>
              <a:t>  </a:t>
            </a:r>
          </a:p>
        </p:txBody>
      </p:sp>
      <p:sp>
        <p:nvSpPr>
          <p:cNvPr id="158" name="Java"/>
          <p:cNvSpPr txBox="1"/>
          <p:nvPr/>
        </p:nvSpPr>
        <p:spPr>
          <a:xfrm>
            <a:off x="1955825" y="12050867"/>
            <a:ext cx="161484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Java</a:t>
            </a:r>
          </a:p>
        </p:txBody>
      </p:sp>
      <p:sp>
        <p:nvSpPr>
          <p:cNvPr id="159" name="Scala"/>
          <p:cNvSpPr txBox="1"/>
          <p:nvPr/>
        </p:nvSpPr>
        <p:spPr>
          <a:xfrm>
            <a:off x="3352314" y="12050867"/>
            <a:ext cx="161484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Scala</a:t>
            </a:r>
          </a:p>
        </p:txBody>
      </p:sp>
      <p:sp>
        <p:nvSpPr>
          <p:cNvPr id="160" name="C# (Mono)"/>
          <p:cNvSpPr txBox="1"/>
          <p:nvPr/>
        </p:nvSpPr>
        <p:spPr>
          <a:xfrm>
            <a:off x="5026976" y="12050867"/>
            <a:ext cx="161484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C# (Mono)</a:t>
            </a:r>
          </a:p>
        </p:txBody>
      </p:sp>
      <p:sp>
        <p:nvSpPr>
          <p:cNvPr id="161" name="Haskell"/>
          <p:cNvSpPr txBox="1"/>
          <p:nvPr/>
        </p:nvSpPr>
        <p:spPr>
          <a:xfrm>
            <a:off x="6676239" y="12050867"/>
            <a:ext cx="161484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Haskell</a:t>
            </a:r>
          </a:p>
        </p:txBody>
      </p:sp>
      <p:sp>
        <p:nvSpPr>
          <p:cNvPr id="162" name="Go"/>
          <p:cNvSpPr txBox="1"/>
          <p:nvPr/>
        </p:nvSpPr>
        <p:spPr>
          <a:xfrm>
            <a:off x="8146077" y="12050867"/>
            <a:ext cx="161484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Go</a:t>
            </a:r>
          </a:p>
        </p:txBody>
      </p:sp>
      <p:sp>
        <p:nvSpPr>
          <p:cNvPr id="163" name="Javascript(V8)"/>
          <p:cNvSpPr txBox="1"/>
          <p:nvPr/>
        </p:nvSpPr>
        <p:spPr>
          <a:xfrm>
            <a:off x="9693254" y="12050867"/>
            <a:ext cx="1614845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lnSpc>
                <a:spcPct val="80000"/>
              </a:lnSpc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 dirty="0" err="1"/>
              <a:t>Javascript</a:t>
            </a:r>
            <a:r>
              <a:rPr sz="2400" dirty="0"/>
              <a:t>(V8)</a:t>
            </a:r>
          </a:p>
        </p:txBody>
      </p:sp>
      <p:sp>
        <p:nvSpPr>
          <p:cNvPr id="164" name="Lua"/>
          <p:cNvSpPr txBox="1"/>
          <p:nvPr/>
        </p:nvSpPr>
        <p:spPr>
          <a:xfrm>
            <a:off x="11239779" y="12050867"/>
            <a:ext cx="161484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Lua</a:t>
            </a:r>
          </a:p>
        </p:txBody>
      </p:sp>
      <p:sp>
        <p:nvSpPr>
          <p:cNvPr id="165" name="PHP"/>
          <p:cNvSpPr txBox="1"/>
          <p:nvPr/>
        </p:nvSpPr>
        <p:spPr>
          <a:xfrm>
            <a:off x="12863641" y="12050867"/>
            <a:ext cx="161484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PHP</a:t>
            </a:r>
          </a:p>
        </p:txBody>
      </p:sp>
      <p:sp>
        <p:nvSpPr>
          <p:cNvPr id="166" name="Python 3"/>
          <p:cNvSpPr txBox="1"/>
          <p:nvPr/>
        </p:nvSpPr>
        <p:spPr>
          <a:xfrm>
            <a:off x="14371581" y="12050867"/>
            <a:ext cx="161484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Python 3</a:t>
            </a:r>
          </a:p>
        </p:txBody>
      </p:sp>
      <p:sp>
        <p:nvSpPr>
          <p:cNvPr id="167" name="Ruby…"/>
          <p:cNvSpPr txBox="1"/>
          <p:nvPr/>
        </p:nvSpPr>
        <p:spPr>
          <a:xfrm>
            <a:off x="16034029" y="12050867"/>
            <a:ext cx="161484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Ruby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(JRuby)</a:t>
            </a:r>
          </a:p>
        </p:txBody>
      </p:sp>
      <p:sp>
        <p:nvSpPr>
          <p:cNvPr id="168" name="Square"/>
          <p:cNvSpPr/>
          <p:nvPr/>
        </p:nvSpPr>
        <p:spPr>
          <a:xfrm>
            <a:off x="2307759" y="3072191"/>
            <a:ext cx="508001" cy="502920"/>
          </a:xfrm>
          <a:prstGeom prst="rect">
            <a:avLst/>
          </a:prstGeom>
          <a:solidFill>
            <a:srgbClr val="1B6AD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/>
          </a:p>
        </p:txBody>
      </p:sp>
      <p:sp>
        <p:nvSpPr>
          <p:cNvPr id="169" name="= NBody"/>
          <p:cNvSpPr txBox="1"/>
          <p:nvPr/>
        </p:nvSpPr>
        <p:spPr>
          <a:xfrm>
            <a:off x="2916374" y="3084891"/>
            <a:ext cx="161484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000"/>
              <a:t>= NBody</a:t>
            </a:r>
          </a:p>
        </p:txBody>
      </p:sp>
      <p:sp>
        <p:nvSpPr>
          <p:cNvPr id="170" name="Square"/>
          <p:cNvSpPr/>
          <p:nvPr/>
        </p:nvSpPr>
        <p:spPr>
          <a:xfrm>
            <a:off x="2296771" y="3725581"/>
            <a:ext cx="508001" cy="502920"/>
          </a:xfrm>
          <a:prstGeom prst="rect">
            <a:avLst/>
          </a:prstGeom>
          <a:solidFill>
            <a:srgbClr val="6EC138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/>
          </a:p>
        </p:txBody>
      </p:sp>
      <p:sp>
        <p:nvSpPr>
          <p:cNvPr id="171" name="= Mandlebrot"/>
          <p:cNvSpPr txBox="1"/>
          <p:nvPr/>
        </p:nvSpPr>
        <p:spPr>
          <a:xfrm>
            <a:off x="2905386" y="3746747"/>
            <a:ext cx="209284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000"/>
              <a:t>= Mandlebrot</a:t>
            </a:r>
          </a:p>
        </p:txBody>
      </p:sp>
      <p:sp>
        <p:nvSpPr>
          <p:cNvPr id="172" name="Square"/>
          <p:cNvSpPr/>
          <p:nvPr/>
        </p:nvSpPr>
        <p:spPr>
          <a:xfrm>
            <a:off x="2306642" y="4378971"/>
            <a:ext cx="508001" cy="502920"/>
          </a:xfrm>
          <a:prstGeom prst="rect">
            <a:avLst/>
          </a:prstGeom>
          <a:solidFill>
            <a:srgbClr val="FFA93A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/>
          </a:p>
        </p:txBody>
      </p:sp>
      <p:sp>
        <p:nvSpPr>
          <p:cNvPr id="173" name="= Tree Alloc/Delloc"/>
          <p:cNvSpPr txBox="1"/>
          <p:nvPr/>
        </p:nvSpPr>
        <p:spPr>
          <a:xfrm>
            <a:off x="2915258" y="4383204"/>
            <a:ext cx="295429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000"/>
              <a:t>= Tree Alloc/Delloc</a:t>
            </a:r>
          </a:p>
        </p:txBody>
      </p:sp>
      <p:sp>
        <p:nvSpPr>
          <p:cNvPr id="174" name="Square"/>
          <p:cNvSpPr/>
          <p:nvPr/>
        </p:nvSpPr>
        <p:spPr>
          <a:xfrm>
            <a:off x="2295654" y="5032360"/>
            <a:ext cx="508001" cy="502921"/>
          </a:xfrm>
          <a:prstGeom prst="rect">
            <a:avLst/>
          </a:prstGeom>
          <a:solidFill>
            <a:srgbClr val="CF232B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/>
          </a:p>
        </p:txBody>
      </p:sp>
      <p:sp>
        <p:nvSpPr>
          <p:cNvPr id="175" name="= Power method (compute eigenvalue)"/>
          <p:cNvSpPr txBox="1"/>
          <p:nvPr/>
        </p:nvSpPr>
        <p:spPr>
          <a:xfrm>
            <a:off x="2904270" y="5045060"/>
            <a:ext cx="6214886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000"/>
              <a:t>= Power method (compute eigenvalue)</a:t>
            </a:r>
          </a:p>
        </p:txBody>
      </p:sp>
      <p:sp>
        <p:nvSpPr>
          <p:cNvPr id="176" name="no data"/>
          <p:cNvSpPr txBox="1"/>
          <p:nvPr/>
        </p:nvSpPr>
        <p:spPr>
          <a:xfrm rot="16200000">
            <a:off x="3894747" y="10875653"/>
            <a:ext cx="1614845" cy="43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700" b="1" i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 data</a:t>
            </a:r>
          </a:p>
        </p:txBody>
      </p:sp>
      <p:sp>
        <p:nvSpPr>
          <p:cNvPr id="177" name="no data"/>
          <p:cNvSpPr txBox="1"/>
          <p:nvPr/>
        </p:nvSpPr>
        <p:spPr>
          <a:xfrm rot="16200000">
            <a:off x="9572771" y="10875653"/>
            <a:ext cx="1614845" cy="439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700" b="1" i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no data</a:t>
            </a:r>
          </a:p>
        </p:txBody>
      </p:sp>
      <p:sp>
        <p:nvSpPr>
          <p:cNvPr id="178" name="GCC -O3 (no manual vector optimizations)"/>
          <p:cNvSpPr txBox="1"/>
          <p:nvPr/>
        </p:nvSpPr>
        <p:spPr>
          <a:xfrm>
            <a:off x="984543" y="1552797"/>
            <a:ext cx="980199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GCC -O3 (no manual vector optimizations)</a:t>
            </a:r>
          </a:p>
        </p:txBody>
      </p:sp>
      <p:sp>
        <p:nvSpPr>
          <p:cNvPr id="179" name="40/57/53"/>
          <p:cNvSpPr txBox="1"/>
          <p:nvPr/>
        </p:nvSpPr>
        <p:spPr>
          <a:xfrm>
            <a:off x="13157528" y="2322201"/>
            <a:ext cx="128017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1800"/>
              <a:t>40/57/53</a:t>
            </a:r>
          </a:p>
        </p:txBody>
      </p:sp>
      <p:sp>
        <p:nvSpPr>
          <p:cNvPr id="180" name="47     44/114x"/>
          <p:cNvSpPr txBox="1"/>
          <p:nvPr/>
        </p:nvSpPr>
        <p:spPr>
          <a:xfrm>
            <a:off x="14589715" y="2322201"/>
            <a:ext cx="161484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1800"/>
              <a:t>47     44/114x</a:t>
            </a:r>
          </a:p>
        </p:txBody>
      </p:sp>
      <p:sp>
        <p:nvSpPr>
          <p:cNvPr id="181" name="51"/>
          <p:cNvSpPr txBox="1"/>
          <p:nvPr/>
        </p:nvSpPr>
        <p:spPr>
          <a:xfrm>
            <a:off x="12046546" y="2322201"/>
            <a:ext cx="50800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1800"/>
              <a:t>51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What does this C code d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does this C code do?</a:t>
            </a:r>
          </a:p>
        </p:txBody>
      </p:sp>
      <p:sp>
        <p:nvSpPr>
          <p:cNvPr id="463" name="int WIDTH = 1024;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154400" cy="1085306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int WIDTH = 1024;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int HEIGHT = 1024;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input[(WIDTH+2) * (HEIGHT+2)];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output[WIDTH * HEIGHT];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endParaRPr dirty="0"/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weights[] = {1.0/9, 1.0/9, 1.0/9,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             1.0/9, 1.0/9, 1.0/9,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             1.0/9, 1.0/9, 1.0/9};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endParaRPr dirty="0"/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for (int j=0; j&lt;HEIGHT; </a:t>
            </a:r>
            <a:r>
              <a:rPr dirty="0" err="1"/>
              <a:t>j++</a:t>
            </a:r>
            <a:r>
              <a:rPr dirty="0"/>
              <a:t>) {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for (int </a:t>
            </a:r>
            <a:r>
              <a:rPr dirty="0" err="1"/>
              <a:t>i</a:t>
            </a:r>
            <a:r>
              <a:rPr dirty="0"/>
              <a:t>=0; </a:t>
            </a:r>
            <a:r>
              <a:rPr dirty="0" err="1"/>
              <a:t>i</a:t>
            </a:r>
            <a:r>
              <a:rPr dirty="0"/>
              <a:t>&lt;WIDTH; </a:t>
            </a:r>
            <a:r>
              <a:rPr dirty="0" err="1"/>
              <a:t>i</a:t>
            </a:r>
            <a:r>
              <a:rPr dirty="0"/>
              <a:t>++) {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float </a:t>
            </a:r>
            <a:r>
              <a:rPr dirty="0" err="1"/>
              <a:t>tmp</a:t>
            </a:r>
            <a:r>
              <a:rPr dirty="0"/>
              <a:t> = 0.f;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for (int </a:t>
            </a:r>
            <a:r>
              <a:rPr dirty="0" err="1"/>
              <a:t>jj</a:t>
            </a:r>
            <a:r>
              <a:rPr dirty="0"/>
              <a:t>=0; </a:t>
            </a:r>
            <a:r>
              <a:rPr dirty="0" err="1"/>
              <a:t>jj</a:t>
            </a:r>
            <a:r>
              <a:rPr dirty="0"/>
              <a:t>&lt;3; </a:t>
            </a:r>
            <a:r>
              <a:rPr dirty="0" err="1"/>
              <a:t>jj</a:t>
            </a:r>
            <a:r>
              <a:rPr dirty="0"/>
              <a:t>++)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for (int ii=0; ii&lt;3; ii++)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  </a:t>
            </a:r>
            <a:r>
              <a:rPr dirty="0" err="1"/>
              <a:t>tmp</a:t>
            </a:r>
            <a:r>
              <a:rPr dirty="0"/>
              <a:t> += input[(</a:t>
            </a:r>
            <a:r>
              <a:rPr dirty="0" err="1"/>
              <a:t>j+jj</a:t>
            </a:r>
            <a:r>
              <a:rPr dirty="0"/>
              <a:t>)*(WIDTH+2) + (</a:t>
            </a:r>
            <a:r>
              <a:rPr dirty="0" err="1"/>
              <a:t>i+ii</a:t>
            </a:r>
            <a:r>
              <a:rPr dirty="0"/>
              <a:t>)] * weights[</a:t>
            </a:r>
            <a:r>
              <a:rPr dirty="0" err="1"/>
              <a:t>jj</a:t>
            </a:r>
            <a:r>
              <a:rPr dirty="0"/>
              <a:t>*3 + ii];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</a:t>
            </a:r>
            <a:r>
              <a:rPr lang="en-US" dirty="0"/>
              <a:t>		</a:t>
            </a:r>
            <a:r>
              <a:rPr dirty="0"/>
              <a:t>output[j*WIDTH + </a:t>
            </a:r>
            <a:r>
              <a:rPr dirty="0" err="1"/>
              <a:t>i</a:t>
            </a:r>
            <a:r>
              <a:rPr dirty="0"/>
              <a:t>] = </a:t>
            </a:r>
            <a:r>
              <a:rPr dirty="0" err="1"/>
              <a:t>tmp</a:t>
            </a:r>
            <a:r>
              <a:rPr dirty="0"/>
              <a:t>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}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}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3x3 box bl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3x3 box blur</a:t>
            </a:r>
          </a:p>
        </p:txBody>
      </p:sp>
      <p:pic>
        <p:nvPicPr>
          <p:cNvPr id="466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2197100"/>
            <a:ext cx="2540000" cy="25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67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800" y="2197100"/>
            <a:ext cx="2540000" cy="254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68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577" y="6235700"/>
            <a:ext cx="6442912" cy="644291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69" name="Line"/>
          <p:cNvSpPr/>
          <p:nvPr/>
        </p:nvSpPr>
        <p:spPr>
          <a:xfrm flipH="1">
            <a:off x="7733552" y="3467100"/>
            <a:ext cx="2058148" cy="1"/>
          </a:xfrm>
          <a:prstGeom prst="line">
            <a:avLst/>
          </a:prstGeom>
          <a:ln w="1397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70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200" y="6235700"/>
            <a:ext cx="6442911" cy="644291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71" name="(Zoom view)"/>
          <p:cNvSpPr txBox="1"/>
          <p:nvPr/>
        </p:nvSpPr>
        <p:spPr>
          <a:xfrm>
            <a:off x="11838298" y="12733518"/>
            <a:ext cx="201747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(Zoom view)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3x3 image bl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3x3 image blur</a:t>
            </a:r>
          </a:p>
        </p:txBody>
      </p:sp>
      <p:sp>
        <p:nvSpPr>
          <p:cNvPr id="474" name="int WIDTH = 1024;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154400" cy="1085306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int WIDTH = 1024;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int HEIGHT = 1024;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float input[(WIDTH+2) * (HEIGHT+2)];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float output[WIDTH * HEIGHT];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float weights[] = {1.0/9, 1.0/9, 1.0/9,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1.0/9, 1.0/9, 1.0/9,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1.0/9, 1.0/9, 1.0/9};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for (int j=0; j&lt;HEIGHT; j++) {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for (int i=0; i&lt;WIDTH; i++) {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  float tmp = 0.f;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  for (int jj=0; jj&lt;3; jj++)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    for (int ii=0; ii&lt;3; ii++)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      tmp += input[(j+jj)*(WIDTH+2) + (i+ii)] * weights[jj*3 + ii];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  output[j*WIDTH + i] = tmp;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}</a:t>
            </a:r>
          </a:p>
          <a:p>
            <a:pPr marL="0" indent="0"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475" name="Total work per image = 9 x WIDTH x HEIGHT"/>
          <p:cNvSpPr txBox="1"/>
          <p:nvPr/>
        </p:nvSpPr>
        <p:spPr>
          <a:xfrm>
            <a:off x="9295079" y="2163243"/>
            <a:ext cx="880850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200" dirty="0"/>
              <a:t>Total work per image = 9 x WIDTH x HEIGHT</a:t>
            </a:r>
          </a:p>
        </p:txBody>
      </p:sp>
      <p:sp>
        <p:nvSpPr>
          <p:cNvPr id="476" name="For NxN filter:  N2 x WIDTH x HEIGHT"/>
          <p:cNvSpPr txBox="1"/>
          <p:nvPr/>
        </p:nvSpPr>
        <p:spPr>
          <a:xfrm>
            <a:off x="9331158" y="3014143"/>
            <a:ext cx="740427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For NxN filter:  N</a:t>
            </a:r>
            <a:r>
              <a:rPr sz="3200" baseline="31999"/>
              <a:t>2</a:t>
            </a:r>
            <a:r>
              <a:rPr sz="3200"/>
              <a:t> x WIDTH x HEIGHT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" grpId="1" animBg="1" advAuto="0"/>
      <p:bldP spid="476" grpId="2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wo-pass 3x3 bl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Two-pass 3x3 blur</a:t>
            </a:r>
          </a:p>
        </p:txBody>
      </p:sp>
      <p:sp>
        <p:nvSpPr>
          <p:cNvPr id="481" name="int WIDTH = 1024;…"/>
          <p:cNvSpPr txBox="1">
            <a:spLocks noGrp="1"/>
          </p:cNvSpPr>
          <p:nvPr>
            <p:ph type="body" idx="1"/>
          </p:nvPr>
        </p:nvSpPr>
        <p:spPr>
          <a:xfrm>
            <a:off x="939800" y="2095500"/>
            <a:ext cx="9950035" cy="1111063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int WIDTH = 1024;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int HEIGHT = 1024;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float input[(WIDTH+2) * (HEIGHT+2)];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solidFill>
                  <a:schemeClr val="accent5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float tmp_buf[WIDTH * (HEIGHT+2)];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float output[WIDTH * HEIGHT];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float weights[] = {1.0/3, 1.0/3, 1.0/3};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for (int j=0; j&lt;(HEIGHT+2); j++)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for (int i=0; i&lt;WIDTH; i++)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float tmp = 0.f;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for (int ii=0; ii&lt;3; ii++)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  tmp += input[j*(WIDTH+2) + i+ii] * weights[ii];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tmp_buf[j*WIDTH + i] = tmp;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}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for (int j=0; j&lt;HEIGHT; j++)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for (int i=0; i&lt;WIDTH; i++)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float tmp = 0.f;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for (int jj=0; jj&lt;3; jj++)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  tmp += tmp_buf[(j+jj)*WIDTH + i] * weights[jj];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output[j*WIDTH + i] = tmp;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}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482" name="Total work per image = 6 x WIDTH x HEIGHT"/>
          <p:cNvSpPr txBox="1"/>
          <p:nvPr/>
        </p:nvSpPr>
        <p:spPr>
          <a:xfrm>
            <a:off x="9079724" y="1898733"/>
            <a:ext cx="880850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200" dirty="0"/>
              <a:t>Total work per image = 6 x WIDTH x HEIGHT</a:t>
            </a:r>
          </a:p>
        </p:txBody>
      </p:sp>
      <p:sp>
        <p:nvSpPr>
          <p:cNvPr id="483" name="For NxN filter:  2N x WIDTH x HEIGHT"/>
          <p:cNvSpPr txBox="1"/>
          <p:nvPr/>
        </p:nvSpPr>
        <p:spPr>
          <a:xfrm>
            <a:off x="9039602" y="2736933"/>
            <a:ext cx="748281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200"/>
              <a:t>For NxN filter:  2N x WIDTH x HEIGHT</a:t>
            </a:r>
          </a:p>
        </p:txBody>
      </p:sp>
      <p:sp>
        <p:nvSpPr>
          <p:cNvPr id="484" name="Line"/>
          <p:cNvSpPr/>
          <p:nvPr/>
        </p:nvSpPr>
        <p:spPr>
          <a:xfrm>
            <a:off x="11174933" y="5533935"/>
            <a:ext cx="1" cy="2968127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85" name="Line"/>
          <p:cNvSpPr/>
          <p:nvPr/>
        </p:nvSpPr>
        <p:spPr>
          <a:xfrm>
            <a:off x="11174933" y="9456256"/>
            <a:ext cx="1" cy="2968126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86" name="1D horizontal blur"/>
          <p:cNvSpPr txBox="1"/>
          <p:nvPr/>
        </p:nvSpPr>
        <p:spPr>
          <a:xfrm>
            <a:off x="11415633" y="6701790"/>
            <a:ext cx="3552310" cy="61722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1D horizontal blur</a:t>
            </a:r>
          </a:p>
        </p:txBody>
      </p:sp>
      <p:sp>
        <p:nvSpPr>
          <p:cNvPr id="487" name="1D vertical blur"/>
          <p:cNvSpPr txBox="1"/>
          <p:nvPr/>
        </p:nvSpPr>
        <p:spPr>
          <a:xfrm>
            <a:off x="11466433" y="10631709"/>
            <a:ext cx="3685766" cy="61722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1D vertical blur</a:t>
            </a:r>
          </a:p>
        </p:txBody>
      </p:sp>
      <p:sp>
        <p:nvSpPr>
          <p:cNvPr id="488" name="WIDTH x HEIGHT extra storage…"/>
          <p:cNvSpPr txBox="1"/>
          <p:nvPr/>
        </p:nvSpPr>
        <p:spPr>
          <a:xfrm>
            <a:off x="9039602" y="3716969"/>
            <a:ext cx="8645535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WIDTH x HEIGHT extra storage</a:t>
            </a:r>
          </a:p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3X lower arithmetic intensity than 3D blur</a:t>
            </a:r>
          </a:p>
        </p:txBody>
      </p:sp>
      <p:sp>
        <p:nvSpPr>
          <p:cNvPr id="489" name="Square"/>
          <p:cNvSpPr/>
          <p:nvPr/>
        </p:nvSpPr>
        <p:spPr>
          <a:xfrm>
            <a:off x="15349718" y="5010405"/>
            <a:ext cx="2209801" cy="2209801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0" name="input…"/>
          <p:cNvSpPr txBox="1"/>
          <p:nvPr/>
        </p:nvSpPr>
        <p:spPr>
          <a:xfrm>
            <a:off x="15475156" y="5683505"/>
            <a:ext cx="195768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input</a:t>
            </a:r>
          </a:p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(W+2)x(H+2)</a:t>
            </a:r>
          </a:p>
        </p:txBody>
      </p:sp>
      <p:sp>
        <p:nvSpPr>
          <p:cNvPr id="491" name="Square"/>
          <p:cNvSpPr/>
          <p:nvPr/>
        </p:nvSpPr>
        <p:spPr>
          <a:xfrm>
            <a:off x="15349718" y="7829805"/>
            <a:ext cx="2209801" cy="2209801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2" name="tmp_buf…"/>
          <p:cNvSpPr txBox="1"/>
          <p:nvPr/>
        </p:nvSpPr>
        <p:spPr>
          <a:xfrm>
            <a:off x="15644299" y="8502905"/>
            <a:ext cx="162252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tmp_buf</a:t>
            </a:r>
          </a:p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W x (H+2)</a:t>
            </a:r>
          </a:p>
        </p:txBody>
      </p:sp>
      <p:sp>
        <p:nvSpPr>
          <p:cNvPr id="493" name="Square"/>
          <p:cNvSpPr/>
          <p:nvPr/>
        </p:nvSpPr>
        <p:spPr>
          <a:xfrm>
            <a:off x="15349718" y="10649205"/>
            <a:ext cx="2209801" cy="2209801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4" name="output…"/>
          <p:cNvSpPr txBox="1"/>
          <p:nvPr/>
        </p:nvSpPr>
        <p:spPr>
          <a:xfrm>
            <a:off x="15811879" y="11322305"/>
            <a:ext cx="128736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output</a:t>
            </a:r>
          </a:p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W x H</a:t>
            </a:r>
          </a:p>
        </p:txBody>
      </p:sp>
      <p:sp>
        <p:nvSpPr>
          <p:cNvPr id="495" name="Line"/>
          <p:cNvSpPr/>
          <p:nvPr/>
        </p:nvSpPr>
        <p:spPr>
          <a:xfrm flipV="1">
            <a:off x="16449723" y="7229928"/>
            <a:ext cx="1" cy="61758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6" name="Line"/>
          <p:cNvSpPr/>
          <p:nvPr/>
        </p:nvSpPr>
        <p:spPr>
          <a:xfrm flipV="1">
            <a:off x="16454619" y="10039605"/>
            <a:ext cx="1" cy="617579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" grpId="1" animBg="1" advAuto="0"/>
      <p:bldP spid="483" grpId="2" animBg="1" advAuto="0"/>
      <p:bldP spid="488" grpId="3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wo-pass image blur: loca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Two-pass image blur: locality</a:t>
            </a:r>
          </a:p>
        </p:txBody>
      </p:sp>
      <p:sp>
        <p:nvSpPr>
          <p:cNvPr id="501" name="int WIDTH = 1024;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154400" cy="1134211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int WIDTH = 1024;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int HEIGHT = 1024;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float input[(WIDTH+2) * (HEIGHT+2)];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float tmp_buf[WIDTH * (HEIGHT+2)];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float output[WIDTH * HEIGHT];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float weights[] = {1.0/3, 1.0/3, 1.0/3};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for (int j=0; j&lt;(HEIGHT+2); j++)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for (int i=0; i&lt;WIDTH; i++)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float tmp = 0.f;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for (int ii=0; ii&lt;3; ii++)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  tmp += input[</a:t>
            </a:r>
            <a:r>
              <a:rPr>
                <a:solidFill>
                  <a:schemeClr val="accent5"/>
                </a:solidFill>
              </a:rPr>
              <a:t>j*(WIDTH+2) + i+ii</a:t>
            </a:r>
            <a:r>
              <a:t>] * weights[ii];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tmp_buf[j*WIDTH + i] = tmp;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}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for (int j=0; j&lt;HEIGHT; j++)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for (int i=0; i&lt;WIDTH; i++)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float tmp = 0.f;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for (int jj=0; jj&lt;3; jj++)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  tmp += tmp_buf[</a:t>
            </a:r>
            <a:r>
              <a:rPr>
                <a:solidFill>
                  <a:schemeClr val="accent5"/>
                </a:solidFill>
              </a:rPr>
              <a:t>(j+jj)*WIDTH + i</a:t>
            </a:r>
            <a:r>
              <a:t>] * weights[jj];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  output[j*WIDTH + i] = tmp;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  }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502" name="Data from input reused three times.  (immediately reused in next two i-loop iterations after first load, never loaded again.)…"/>
          <p:cNvSpPr txBox="1"/>
          <p:nvPr/>
        </p:nvSpPr>
        <p:spPr>
          <a:xfrm>
            <a:off x="9010396" y="4330700"/>
            <a:ext cx="8876137" cy="180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9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Data from </a:t>
            </a:r>
            <a:r>
              <a:rPr>
                <a:latin typeface="Consolas"/>
                <a:ea typeface="Consolas"/>
                <a:cs typeface="Consolas"/>
                <a:sym typeface="Consolas"/>
              </a:rPr>
              <a:t>input</a:t>
            </a:r>
            <a:r>
              <a:t> reused three times.  (immediately reused in next two i-loop iterations after first load, never loaded again.)</a:t>
            </a:r>
          </a:p>
          <a:p>
            <a:pPr marL="304800" indent="-304800" algn="l">
              <a:buSzPct val="125000"/>
              <a:buChar char="-"/>
              <a:defRPr sz="29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Perfect cache behavior: never load required data more than once</a:t>
            </a:r>
          </a:p>
          <a:p>
            <a:pPr marL="304800" indent="-304800" algn="l">
              <a:buSzPct val="125000"/>
              <a:buChar char="-"/>
              <a:defRPr sz="29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Perfect use of cache lines (don’t load unnecessary data into cache)</a:t>
            </a:r>
          </a:p>
        </p:txBody>
      </p:sp>
      <p:sp>
        <p:nvSpPr>
          <p:cNvPr id="503" name="Line"/>
          <p:cNvSpPr/>
          <p:nvPr/>
        </p:nvSpPr>
        <p:spPr>
          <a:xfrm flipV="1">
            <a:off x="7327404" y="4645897"/>
            <a:ext cx="1565019" cy="2679262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4" name="Data from tmp_buf reused three times (but three rows of image data are accessed in between)…"/>
          <p:cNvSpPr txBox="1"/>
          <p:nvPr/>
        </p:nvSpPr>
        <p:spPr>
          <a:xfrm>
            <a:off x="11370109" y="9856528"/>
            <a:ext cx="6705601" cy="341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Data from </a:t>
            </a:r>
            <a:r>
              <a:rPr>
                <a:latin typeface="Consolas"/>
                <a:ea typeface="Consolas"/>
                <a:cs typeface="Consolas"/>
                <a:sym typeface="Consolas"/>
              </a:rPr>
              <a:t>tmp_buf</a:t>
            </a:r>
            <a:r>
              <a:t> reused three times (but three rows of image data are accessed in between)</a:t>
            </a:r>
          </a:p>
          <a:p>
            <a:pPr marL="304799" indent="-304799" algn="l">
              <a:buSzPct val="125000"/>
              <a:buChar char="-"/>
              <a:defRPr sz="28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Never load required data more than once… if cache has capacity for </a:t>
            </a:r>
            <a:r>
              <a:rPr u="sng"/>
              <a:t>three rows of image</a:t>
            </a:r>
          </a:p>
          <a:p>
            <a:pPr marL="304799" indent="-304799" algn="l">
              <a:buSzPct val="125000"/>
              <a:buChar char="-"/>
              <a:defRPr sz="28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Perfect use of cache lines (don’t load unnecessary data into cache)</a:t>
            </a:r>
          </a:p>
        </p:txBody>
      </p:sp>
      <p:sp>
        <p:nvSpPr>
          <p:cNvPr id="505" name="Line"/>
          <p:cNvSpPr/>
          <p:nvPr/>
        </p:nvSpPr>
        <p:spPr>
          <a:xfrm flipV="1">
            <a:off x="7289800" y="10120538"/>
            <a:ext cx="4002836" cy="846114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6" name="Line"/>
          <p:cNvSpPr/>
          <p:nvPr/>
        </p:nvSpPr>
        <p:spPr>
          <a:xfrm>
            <a:off x="2578100" y="8553651"/>
            <a:ext cx="6295019" cy="207033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7" name="Line"/>
          <p:cNvSpPr/>
          <p:nvPr/>
        </p:nvSpPr>
        <p:spPr>
          <a:xfrm flipV="1">
            <a:off x="5251767" y="8771360"/>
            <a:ext cx="3608961" cy="2287354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8" name="Two pass: loads/stores to tmp_buf are overhead (this memory traffic is an artifact of the two-pass implementation: it is not intrinsic to computation being performed)"/>
          <p:cNvSpPr txBox="1"/>
          <p:nvPr/>
        </p:nvSpPr>
        <p:spPr>
          <a:xfrm>
            <a:off x="9042400" y="8051800"/>
            <a:ext cx="8812129" cy="1328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Two pass: loads/stores to </a:t>
            </a:r>
            <a:r>
              <a:rPr>
                <a:latin typeface="Consolas"/>
                <a:ea typeface="Consolas"/>
                <a:cs typeface="Consolas"/>
                <a:sym typeface="Consolas"/>
              </a:rPr>
              <a:t>tmp_buf</a:t>
            </a:r>
            <a:r>
              <a:t> are overhead (this memory traffic is an artifact of the two-pass implementation: it is not intrinsic to computation being performed)</a:t>
            </a:r>
          </a:p>
        </p:txBody>
      </p:sp>
      <p:sp>
        <p:nvSpPr>
          <p:cNvPr id="509" name="Intrinsic bandwidth requirements of algorithm:…"/>
          <p:cNvSpPr txBox="1"/>
          <p:nvPr/>
        </p:nvSpPr>
        <p:spPr>
          <a:xfrm>
            <a:off x="8981180" y="1796453"/>
            <a:ext cx="8499941" cy="146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Intrinsic bandwidth requirements of algorithm: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Application must read each element of input image and must write each element of output image.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1" animBg="1" advAuto="0"/>
      <p:bldP spid="503" grpId="2" animBg="1" advAuto="0"/>
      <p:bldP spid="504" grpId="6" animBg="1" advAuto="0"/>
      <p:bldP spid="505" grpId="7" animBg="1" advAuto="0"/>
      <p:bldP spid="506" grpId="5" animBg="1" advAuto="0"/>
      <p:bldP spid="507" grpId="4" animBg="1" advAuto="0"/>
      <p:bldP spid="508" grpId="3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wo-pass image blur, “chunked” (version 1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rPr sz="6000" dirty="0"/>
              <a:t>Two-pass image blur, “chunked” (version 1)</a:t>
            </a:r>
          </a:p>
        </p:txBody>
      </p:sp>
      <p:sp>
        <p:nvSpPr>
          <p:cNvPr id="514" name="int WIDTH = 1024;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1133539" cy="1103547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int WIDTH = 1024;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int HEIGHT = 1024;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input[(WIDTH+2) * (HEIGHT+2)];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solidFill>
                  <a:schemeClr val="accent5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</a:t>
            </a:r>
            <a:r>
              <a:rPr dirty="0" err="1"/>
              <a:t>tmp_buf</a:t>
            </a:r>
            <a:r>
              <a:rPr dirty="0"/>
              <a:t>[WIDTH * 3];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output[WIDTH * HEIGHT];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 dirty="0"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weights[] = {1.0/3, 1.0/3, 1.0/3};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 dirty="0"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for (int j=0; j&lt;HEIGHT; </a:t>
            </a:r>
            <a:r>
              <a:rPr dirty="0" err="1"/>
              <a:t>j++</a:t>
            </a:r>
            <a:r>
              <a:rPr dirty="0"/>
              <a:t>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 dirty="0"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for (int j2=0; j2&lt;3; j2++)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for (int </a:t>
            </a:r>
            <a:r>
              <a:rPr dirty="0" err="1"/>
              <a:t>i</a:t>
            </a:r>
            <a:r>
              <a:rPr dirty="0"/>
              <a:t>=0; </a:t>
            </a:r>
            <a:r>
              <a:rPr dirty="0" err="1"/>
              <a:t>i</a:t>
            </a:r>
            <a:r>
              <a:rPr dirty="0"/>
              <a:t>&lt;WIDTH; </a:t>
            </a:r>
            <a:r>
              <a:rPr dirty="0" err="1"/>
              <a:t>i</a:t>
            </a:r>
            <a:r>
              <a:rPr dirty="0"/>
              <a:t>++)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float </a:t>
            </a:r>
            <a:r>
              <a:rPr dirty="0" err="1"/>
              <a:t>tmp</a:t>
            </a:r>
            <a:r>
              <a:rPr dirty="0"/>
              <a:t> = 0.f;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for (int ii=0; ii&lt;3; ii++)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  </a:t>
            </a:r>
            <a:r>
              <a:rPr dirty="0" err="1"/>
              <a:t>tmp</a:t>
            </a:r>
            <a:r>
              <a:rPr dirty="0"/>
              <a:t> += input[(j+j2)*(WIDTH+2) + </a:t>
            </a:r>
            <a:r>
              <a:rPr dirty="0" err="1"/>
              <a:t>i+ii</a:t>
            </a:r>
            <a:r>
              <a:rPr dirty="0"/>
              <a:t>] * weights[ii];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</a:t>
            </a:r>
            <a:r>
              <a:rPr dirty="0" err="1">
                <a:solidFill>
                  <a:schemeClr val="accent5"/>
                </a:solidFill>
              </a:rPr>
              <a:t>tmp_buf</a:t>
            </a:r>
            <a:r>
              <a:rPr dirty="0">
                <a:solidFill>
                  <a:schemeClr val="accent5"/>
                </a:solidFill>
              </a:rPr>
              <a:t>[j2*WIDTH + </a:t>
            </a:r>
            <a:r>
              <a:rPr dirty="0" err="1">
                <a:solidFill>
                  <a:schemeClr val="accent5"/>
                </a:solidFill>
              </a:rPr>
              <a:t>i</a:t>
            </a:r>
            <a:r>
              <a:rPr dirty="0">
                <a:solidFill>
                  <a:schemeClr val="accent5"/>
                </a:solidFill>
              </a:rPr>
              <a:t>] = </a:t>
            </a:r>
            <a:r>
              <a:rPr dirty="0" err="1">
                <a:solidFill>
                  <a:schemeClr val="accent5"/>
                </a:solidFill>
              </a:rPr>
              <a:t>tmp</a:t>
            </a:r>
            <a:r>
              <a:rPr dirty="0">
                <a:solidFill>
                  <a:schemeClr val="accent5"/>
                </a:solidFill>
              </a:rPr>
              <a:t>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lang="en-US" dirty="0"/>
              <a:t>  </a:t>
            </a:r>
            <a:r>
              <a:rPr dirty="0"/>
              <a:t>  for (int </a:t>
            </a:r>
            <a:r>
              <a:rPr dirty="0" err="1"/>
              <a:t>i</a:t>
            </a:r>
            <a:r>
              <a:rPr dirty="0"/>
              <a:t>=0; </a:t>
            </a:r>
            <a:r>
              <a:rPr dirty="0" err="1"/>
              <a:t>i</a:t>
            </a:r>
            <a:r>
              <a:rPr dirty="0"/>
              <a:t>&lt;WIDTH; </a:t>
            </a:r>
            <a:r>
              <a:rPr dirty="0" err="1"/>
              <a:t>i</a:t>
            </a:r>
            <a:r>
              <a:rPr dirty="0"/>
              <a:t>++)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</a:t>
            </a:r>
            <a:r>
              <a:rPr lang="en-US" dirty="0"/>
              <a:t>  </a:t>
            </a:r>
            <a:r>
              <a:rPr dirty="0"/>
              <a:t>  float </a:t>
            </a:r>
            <a:r>
              <a:rPr dirty="0" err="1"/>
              <a:t>tmp</a:t>
            </a:r>
            <a:r>
              <a:rPr dirty="0"/>
              <a:t> = 0.f;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</a:t>
            </a:r>
            <a:r>
              <a:rPr lang="en-US" dirty="0"/>
              <a:t>  </a:t>
            </a:r>
            <a:r>
              <a:rPr dirty="0"/>
              <a:t>for (int </a:t>
            </a:r>
            <a:r>
              <a:rPr dirty="0" err="1"/>
              <a:t>jj</a:t>
            </a:r>
            <a:r>
              <a:rPr dirty="0"/>
              <a:t>=0; </a:t>
            </a:r>
            <a:r>
              <a:rPr dirty="0" err="1"/>
              <a:t>jj</a:t>
            </a:r>
            <a:r>
              <a:rPr dirty="0"/>
              <a:t>&lt;3; </a:t>
            </a:r>
            <a:r>
              <a:rPr dirty="0" err="1"/>
              <a:t>jj</a:t>
            </a:r>
            <a:r>
              <a:rPr dirty="0"/>
              <a:t>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</a:t>
            </a:r>
            <a:r>
              <a:rPr lang="en-US" dirty="0"/>
              <a:t>  </a:t>
            </a:r>
            <a:r>
              <a:rPr dirty="0" err="1"/>
              <a:t>tmp</a:t>
            </a:r>
            <a:r>
              <a:rPr dirty="0"/>
              <a:t> += </a:t>
            </a:r>
            <a:r>
              <a:rPr dirty="0" err="1">
                <a:solidFill>
                  <a:schemeClr val="accent5"/>
                </a:solidFill>
              </a:rPr>
              <a:t>tmp_buf</a:t>
            </a:r>
            <a:r>
              <a:rPr dirty="0">
                <a:solidFill>
                  <a:schemeClr val="accent5"/>
                </a:solidFill>
              </a:rPr>
              <a:t>[</a:t>
            </a:r>
            <a:r>
              <a:rPr dirty="0" err="1">
                <a:solidFill>
                  <a:schemeClr val="accent5"/>
                </a:solidFill>
              </a:rPr>
              <a:t>jj</a:t>
            </a:r>
            <a:r>
              <a:rPr dirty="0">
                <a:solidFill>
                  <a:schemeClr val="accent5"/>
                </a:solidFill>
              </a:rPr>
              <a:t>*WIDTH + </a:t>
            </a:r>
            <a:r>
              <a:rPr dirty="0" err="1">
                <a:solidFill>
                  <a:schemeClr val="accent5"/>
                </a:solidFill>
              </a:rPr>
              <a:t>i</a:t>
            </a:r>
            <a:r>
              <a:rPr dirty="0">
                <a:solidFill>
                  <a:schemeClr val="accent5"/>
                </a:solidFill>
              </a:rPr>
              <a:t>]</a:t>
            </a:r>
            <a:r>
              <a:rPr dirty="0"/>
              <a:t> * weights[</a:t>
            </a:r>
            <a:r>
              <a:rPr dirty="0" err="1"/>
              <a:t>jj</a:t>
            </a:r>
            <a:r>
              <a:rPr dirty="0"/>
              <a:t>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</a:t>
            </a:r>
            <a:r>
              <a:rPr lang="en-US" dirty="0"/>
              <a:t>  </a:t>
            </a:r>
            <a:r>
              <a:rPr dirty="0"/>
              <a:t>output[j*WIDTH + </a:t>
            </a:r>
            <a:r>
              <a:rPr dirty="0" err="1"/>
              <a:t>i</a:t>
            </a:r>
            <a:r>
              <a:rPr dirty="0"/>
              <a:t>] = </a:t>
            </a:r>
            <a:r>
              <a:rPr dirty="0" err="1"/>
              <a:t>tmp</a:t>
            </a:r>
            <a:r>
              <a:rPr dirty="0"/>
              <a:t>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}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}</a:t>
            </a:r>
          </a:p>
        </p:txBody>
      </p:sp>
      <p:sp>
        <p:nvSpPr>
          <p:cNvPr id="515" name="Square"/>
          <p:cNvSpPr/>
          <p:nvPr/>
        </p:nvSpPr>
        <p:spPr>
          <a:xfrm>
            <a:off x="14566900" y="2133600"/>
            <a:ext cx="2209800" cy="2209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16" name="input…"/>
          <p:cNvSpPr txBox="1"/>
          <p:nvPr/>
        </p:nvSpPr>
        <p:spPr>
          <a:xfrm>
            <a:off x="14692337" y="2806700"/>
            <a:ext cx="1957686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input</a:t>
            </a:r>
          </a:p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(W+2)x(H+2)</a:t>
            </a:r>
          </a:p>
        </p:txBody>
      </p:sp>
      <p:sp>
        <p:nvSpPr>
          <p:cNvPr id="517" name="Rectangle"/>
          <p:cNvSpPr/>
          <p:nvPr/>
        </p:nvSpPr>
        <p:spPr>
          <a:xfrm>
            <a:off x="14566900" y="4953000"/>
            <a:ext cx="2209800" cy="482600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18" name="tmp_buf"/>
          <p:cNvSpPr txBox="1"/>
          <p:nvPr/>
        </p:nvSpPr>
        <p:spPr>
          <a:xfrm>
            <a:off x="15029060" y="4991100"/>
            <a:ext cx="1287365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tmp_buf</a:t>
            </a:r>
          </a:p>
        </p:txBody>
      </p:sp>
      <p:sp>
        <p:nvSpPr>
          <p:cNvPr id="519" name="Square"/>
          <p:cNvSpPr/>
          <p:nvPr/>
        </p:nvSpPr>
        <p:spPr>
          <a:xfrm>
            <a:off x="14566900" y="6159500"/>
            <a:ext cx="2209800" cy="2209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20" name="output…"/>
          <p:cNvSpPr txBox="1"/>
          <p:nvPr/>
        </p:nvSpPr>
        <p:spPr>
          <a:xfrm>
            <a:off x="15029060" y="6832600"/>
            <a:ext cx="1287365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output</a:t>
            </a:r>
          </a:p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W x H</a:t>
            </a:r>
          </a:p>
        </p:txBody>
      </p:sp>
      <p:sp>
        <p:nvSpPr>
          <p:cNvPr id="521" name="Line"/>
          <p:cNvSpPr/>
          <p:nvPr/>
        </p:nvSpPr>
        <p:spPr>
          <a:xfrm flipV="1">
            <a:off x="15666904" y="4353123"/>
            <a:ext cx="1" cy="61758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2" name="Line"/>
          <p:cNvSpPr/>
          <p:nvPr/>
        </p:nvSpPr>
        <p:spPr>
          <a:xfrm flipV="1">
            <a:off x="15671800" y="5549900"/>
            <a:ext cx="1" cy="617579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3" name="(Wx3)"/>
          <p:cNvSpPr txBox="1"/>
          <p:nvPr/>
        </p:nvSpPr>
        <p:spPr>
          <a:xfrm>
            <a:off x="16868080" y="4991100"/>
            <a:ext cx="95220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(Wx3)</a:t>
            </a:r>
          </a:p>
        </p:txBody>
      </p:sp>
      <p:sp>
        <p:nvSpPr>
          <p:cNvPr id="524" name="Produce 3 rows of tmp_buf…"/>
          <p:cNvSpPr txBox="1"/>
          <p:nvPr/>
        </p:nvSpPr>
        <p:spPr>
          <a:xfrm>
            <a:off x="10160000" y="6337300"/>
            <a:ext cx="4301892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Produce 3 rows of tmp_buf</a:t>
            </a:r>
          </a:p>
          <a:p>
            <a:pPr algn="l"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(only what’s needed for one row of output)</a:t>
            </a:r>
          </a:p>
        </p:txBody>
      </p:sp>
      <p:sp>
        <p:nvSpPr>
          <p:cNvPr id="525" name="Line"/>
          <p:cNvSpPr/>
          <p:nvPr/>
        </p:nvSpPr>
        <p:spPr>
          <a:xfrm flipV="1">
            <a:off x="7490273" y="6537165"/>
            <a:ext cx="2554968" cy="2554968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6" name="Line"/>
          <p:cNvSpPr/>
          <p:nvPr/>
        </p:nvSpPr>
        <p:spPr>
          <a:xfrm flipV="1">
            <a:off x="6683595" y="9669980"/>
            <a:ext cx="3373887" cy="1430880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7" name="Total work per row of output:…"/>
          <p:cNvSpPr txBox="1"/>
          <p:nvPr/>
        </p:nvSpPr>
        <p:spPr>
          <a:xfrm>
            <a:off x="10219692" y="10071100"/>
            <a:ext cx="7544202" cy="3549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Total work per row of output:</a:t>
            </a:r>
          </a:p>
          <a:p>
            <a:pPr marL="571500" lvl="1" indent="-228600" algn="l">
              <a:buSzPct val="100000"/>
              <a:buChar char="-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step 1: 3 x 3 x WIDTH work</a:t>
            </a:r>
          </a:p>
          <a:p>
            <a:pPr marL="571500" lvl="1" indent="-228600" algn="l">
              <a:buSzPct val="100000"/>
              <a:buChar char="-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step 2: 3 x WIDTH work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Total work per image = 12 x WIDTH x HEIGHT    ????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endParaRPr sz="2800" dirty="0"/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Loads from </a:t>
            </a:r>
            <a:r>
              <a:rPr sz="2800" dirty="0" err="1"/>
              <a:t>tmp_buffer</a:t>
            </a:r>
            <a:r>
              <a:rPr sz="2800" dirty="0"/>
              <a:t> are cached (assuming </a:t>
            </a:r>
            <a:r>
              <a:rPr sz="2800" dirty="0" err="1"/>
              <a:t>tmp_buffer</a:t>
            </a:r>
            <a:r>
              <a:rPr sz="2800" dirty="0"/>
              <a:t> fits in cache)</a:t>
            </a:r>
          </a:p>
        </p:txBody>
      </p:sp>
      <p:sp>
        <p:nvSpPr>
          <p:cNvPr id="528" name="Combine them together to get one row of output"/>
          <p:cNvSpPr txBox="1"/>
          <p:nvPr/>
        </p:nvSpPr>
        <p:spPr>
          <a:xfrm>
            <a:off x="10219692" y="9235440"/>
            <a:ext cx="7544202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800" dirty="0"/>
              <a:t>Combine them together to get one row of output</a:t>
            </a:r>
          </a:p>
        </p:txBody>
      </p:sp>
      <p:sp>
        <p:nvSpPr>
          <p:cNvPr id="529" name="Line"/>
          <p:cNvSpPr/>
          <p:nvPr/>
        </p:nvSpPr>
        <p:spPr>
          <a:xfrm flipV="1">
            <a:off x="5741720" y="3676027"/>
            <a:ext cx="4169456" cy="1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0" name="Only 3 rows of intermediate buffer need to be allocated"/>
          <p:cNvSpPr txBox="1"/>
          <p:nvPr/>
        </p:nvSpPr>
        <p:spPr>
          <a:xfrm>
            <a:off x="10150810" y="3310268"/>
            <a:ext cx="4301893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800"/>
              <a:t>Only 3 rows of intermediate buffer need to be allocated</a:t>
            </a:r>
          </a:p>
        </p:txBody>
      </p:sp>
      <p:sp>
        <p:nvSpPr>
          <p:cNvPr id="531" name="Rectangle"/>
          <p:cNvSpPr/>
          <p:nvPr/>
        </p:nvSpPr>
        <p:spPr>
          <a:xfrm>
            <a:off x="14579600" y="6324600"/>
            <a:ext cx="2184400" cy="154941"/>
          </a:xfrm>
          <a:prstGeom prst="rect">
            <a:avLst/>
          </a:prstGeom>
          <a:solidFill>
            <a:srgbClr val="FDC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32" name="Rectangle"/>
          <p:cNvSpPr/>
          <p:nvPr/>
        </p:nvSpPr>
        <p:spPr>
          <a:xfrm>
            <a:off x="14579600" y="2275839"/>
            <a:ext cx="2184400" cy="457201"/>
          </a:xfrm>
          <a:prstGeom prst="rect">
            <a:avLst/>
          </a:prstGeom>
          <a:solidFill>
            <a:srgbClr val="FDC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1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wo-pass image blur, “chunked” (version 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6000" dirty="0"/>
              <a:t>Two-pass image blur, “chunked” (version 2)</a:t>
            </a:r>
          </a:p>
        </p:txBody>
      </p:sp>
      <p:sp>
        <p:nvSpPr>
          <p:cNvPr id="537" name="int WIDTH = 1024;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1294086" cy="1189263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int WIDTH = 1024;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int HEIGHT = 1024;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input[(WIDTH+2) * (HEIGHT+2)];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solidFill>
                  <a:schemeClr val="accent5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</a:t>
            </a:r>
            <a:r>
              <a:rPr dirty="0" err="1"/>
              <a:t>tmp_buf</a:t>
            </a:r>
            <a:r>
              <a:rPr dirty="0"/>
              <a:t>[WIDTH * (CHUNK_SIZE+2)];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output[WIDTH * HEIGHT];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 dirty="0"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float weights[] = {1.0/3, 1.0/3, 1.0/3};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 dirty="0"/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for (int j=0; j&lt;HEIGHT; </a:t>
            </a:r>
            <a:r>
              <a:rPr dirty="0" err="1"/>
              <a:t>j+CHUNK_SIZE</a:t>
            </a:r>
            <a:r>
              <a:rPr dirty="0"/>
              <a:t>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endParaRPr dirty="0"/>
          </a:p>
          <a:p>
            <a:pPr marL="0" indent="0">
              <a:spcBef>
                <a:spcPts val="600"/>
              </a:spcBef>
              <a:buSzTx/>
              <a:buNone/>
              <a:defRPr sz="2600">
                <a:solidFill>
                  <a:schemeClr val="accent5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for (int j2=0; j2&lt;CHUNK_SIZE+2; j2++)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for (int </a:t>
            </a:r>
            <a:r>
              <a:rPr dirty="0" err="1"/>
              <a:t>i</a:t>
            </a:r>
            <a:r>
              <a:rPr dirty="0"/>
              <a:t>=0; </a:t>
            </a:r>
            <a:r>
              <a:rPr dirty="0" err="1"/>
              <a:t>i</a:t>
            </a:r>
            <a:r>
              <a:rPr dirty="0"/>
              <a:t>&lt;WIDTH; </a:t>
            </a:r>
            <a:r>
              <a:rPr dirty="0" err="1"/>
              <a:t>i</a:t>
            </a:r>
            <a:r>
              <a:rPr dirty="0"/>
              <a:t>++)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float </a:t>
            </a:r>
            <a:r>
              <a:rPr dirty="0" err="1"/>
              <a:t>tmp</a:t>
            </a:r>
            <a:r>
              <a:rPr dirty="0"/>
              <a:t> = 0.f;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for (int ii=0; ii&lt;3; ii++)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  </a:t>
            </a:r>
            <a:r>
              <a:rPr dirty="0" err="1"/>
              <a:t>tmp</a:t>
            </a:r>
            <a:r>
              <a:rPr dirty="0"/>
              <a:t> += input[(j+j2)*(WIDTH+2) + </a:t>
            </a:r>
            <a:r>
              <a:rPr dirty="0" err="1"/>
              <a:t>i+ii</a:t>
            </a:r>
            <a:r>
              <a:rPr dirty="0"/>
              <a:t>] * weights[ii];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</a:t>
            </a:r>
            <a:r>
              <a:rPr dirty="0" err="1"/>
              <a:t>tmp_buf</a:t>
            </a:r>
            <a:r>
              <a:rPr dirty="0"/>
              <a:t>[j2*WIDTH + </a:t>
            </a:r>
            <a:r>
              <a:rPr dirty="0" err="1"/>
              <a:t>i</a:t>
            </a:r>
            <a:r>
              <a:rPr dirty="0"/>
              <a:t>] = </a:t>
            </a:r>
            <a:r>
              <a:rPr dirty="0" err="1"/>
              <a:t>tmp</a:t>
            </a:r>
            <a:r>
              <a:rPr dirty="0"/>
              <a:t>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solidFill>
                  <a:schemeClr val="accent5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for (int j2=0; j2&lt;CHUNK_SIZE; j2++)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for (int </a:t>
            </a:r>
            <a:r>
              <a:rPr dirty="0" err="1"/>
              <a:t>i</a:t>
            </a:r>
            <a:r>
              <a:rPr dirty="0"/>
              <a:t>=0; </a:t>
            </a:r>
            <a:r>
              <a:rPr dirty="0" err="1"/>
              <a:t>i</a:t>
            </a:r>
            <a:r>
              <a:rPr dirty="0"/>
              <a:t>&lt;WIDTH; </a:t>
            </a:r>
            <a:r>
              <a:rPr dirty="0" err="1"/>
              <a:t>i</a:t>
            </a:r>
            <a:r>
              <a:rPr dirty="0"/>
              <a:t>++) {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float </a:t>
            </a:r>
            <a:r>
              <a:rPr dirty="0" err="1"/>
              <a:t>tmp</a:t>
            </a:r>
            <a:r>
              <a:rPr dirty="0"/>
              <a:t> = 0.f;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for (int </a:t>
            </a:r>
            <a:r>
              <a:rPr dirty="0" err="1"/>
              <a:t>jj</a:t>
            </a:r>
            <a:r>
              <a:rPr dirty="0"/>
              <a:t>=0; </a:t>
            </a:r>
            <a:r>
              <a:rPr dirty="0" err="1"/>
              <a:t>jj</a:t>
            </a:r>
            <a:r>
              <a:rPr dirty="0"/>
              <a:t>&lt;3; </a:t>
            </a:r>
            <a:r>
              <a:rPr dirty="0" err="1"/>
              <a:t>jj</a:t>
            </a:r>
            <a:r>
              <a:rPr dirty="0"/>
              <a:t>++)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  </a:t>
            </a:r>
            <a:r>
              <a:rPr dirty="0" err="1"/>
              <a:t>tmp</a:t>
            </a:r>
            <a:r>
              <a:rPr dirty="0"/>
              <a:t> += </a:t>
            </a:r>
            <a:r>
              <a:rPr dirty="0" err="1"/>
              <a:t>tmp_buf</a:t>
            </a:r>
            <a:r>
              <a:rPr dirty="0"/>
              <a:t>[(j2+jj)*WIDTH + </a:t>
            </a:r>
            <a:r>
              <a:rPr dirty="0" err="1"/>
              <a:t>i</a:t>
            </a:r>
            <a:r>
              <a:rPr dirty="0"/>
              <a:t>] * weights[</a:t>
            </a:r>
            <a:r>
              <a:rPr dirty="0" err="1"/>
              <a:t>jj</a:t>
            </a:r>
            <a:r>
              <a:rPr dirty="0"/>
              <a:t>];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  output[(j+j2)*WIDTH + </a:t>
            </a:r>
            <a:r>
              <a:rPr dirty="0" err="1"/>
              <a:t>i</a:t>
            </a:r>
            <a:r>
              <a:rPr dirty="0"/>
              <a:t>] = </a:t>
            </a:r>
            <a:r>
              <a:rPr dirty="0" err="1"/>
              <a:t>tmp</a:t>
            </a:r>
            <a:r>
              <a:rPr dirty="0"/>
              <a:t>;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    }</a:t>
            </a:r>
          </a:p>
          <a:p>
            <a:pPr marL="0" indent="0">
              <a:spcBef>
                <a:spcPts val="600"/>
              </a:spcBef>
              <a:buSzTx/>
              <a:buNone/>
              <a:defRPr sz="2600"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}</a:t>
            </a:r>
          </a:p>
        </p:txBody>
      </p:sp>
      <p:sp>
        <p:nvSpPr>
          <p:cNvPr id="538" name="Line"/>
          <p:cNvSpPr/>
          <p:nvPr/>
        </p:nvSpPr>
        <p:spPr>
          <a:xfrm flipV="1">
            <a:off x="14871700" y="5537200"/>
            <a:ext cx="1" cy="617579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9" name="Square"/>
          <p:cNvSpPr/>
          <p:nvPr/>
        </p:nvSpPr>
        <p:spPr>
          <a:xfrm>
            <a:off x="13766800" y="2120900"/>
            <a:ext cx="2209800" cy="2209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40" name="input…"/>
          <p:cNvSpPr txBox="1"/>
          <p:nvPr/>
        </p:nvSpPr>
        <p:spPr>
          <a:xfrm>
            <a:off x="13892857" y="3358515"/>
            <a:ext cx="195768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input</a:t>
            </a:r>
          </a:p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(W+2)x(H+2)</a:t>
            </a:r>
          </a:p>
        </p:txBody>
      </p:sp>
      <p:sp>
        <p:nvSpPr>
          <p:cNvPr id="541" name="Rectangle"/>
          <p:cNvSpPr/>
          <p:nvPr/>
        </p:nvSpPr>
        <p:spPr>
          <a:xfrm>
            <a:off x="13766800" y="4864100"/>
            <a:ext cx="2209800" cy="762000"/>
          </a:xfrm>
          <a:prstGeom prst="rect">
            <a:avLst/>
          </a:prstGeom>
          <a:solidFill>
            <a:srgbClr val="FEC7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42" name="tmp_buf"/>
          <p:cNvSpPr txBox="1"/>
          <p:nvPr/>
        </p:nvSpPr>
        <p:spPr>
          <a:xfrm>
            <a:off x="14228960" y="5016500"/>
            <a:ext cx="1287365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tmp_buf</a:t>
            </a:r>
          </a:p>
        </p:txBody>
      </p:sp>
      <p:sp>
        <p:nvSpPr>
          <p:cNvPr id="543" name="Square"/>
          <p:cNvSpPr/>
          <p:nvPr/>
        </p:nvSpPr>
        <p:spPr>
          <a:xfrm>
            <a:off x="13766800" y="6146800"/>
            <a:ext cx="2209800" cy="2209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44" name="output…"/>
          <p:cNvSpPr txBox="1"/>
          <p:nvPr/>
        </p:nvSpPr>
        <p:spPr>
          <a:xfrm>
            <a:off x="14228018" y="7235166"/>
            <a:ext cx="128736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output</a:t>
            </a:r>
          </a:p>
          <a:p>
            <a:pPr>
              <a:defRPr sz="2400" b="1">
                <a:latin typeface="Consolas"/>
                <a:ea typeface="Consolas"/>
                <a:cs typeface="Consolas"/>
                <a:sym typeface="Consolas"/>
              </a:defRPr>
            </a:pPr>
            <a:r>
              <a:t>W x H</a:t>
            </a:r>
          </a:p>
        </p:txBody>
      </p:sp>
      <p:sp>
        <p:nvSpPr>
          <p:cNvPr id="545" name="Line"/>
          <p:cNvSpPr/>
          <p:nvPr/>
        </p:nvSpPr>
        <p:spPr>
          <a:xfrm flipV="1">
            <a:off x="14866804" y="4338368"/>
            <a:ext cx="1" cy="505335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6" name="W x (CHUNK_SIZE+2)"/>
          <p:cNvSpPr txBox="1"/>
          <p:nvPr/>
        </p:nvSpPr>
        <p:spPr>
          <a:xfrm>
            <a:off x="15140731" y="5652144"/>
            <a:ext cx="3200401" cy="40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W x (CHUNK_SIZE+2)</a:t>
            </a:r>
          </a:p>
        </p:txBody>
      </p:sp>
      <p:sp>
        <p:nvSpPr>
          <p:cNvPr id="547" name="Produce  enough rows of tmp_buf to produce a CHUNK_SIZE number of rows of output"/>
          <p:cNvSpPr txBox="1"/>
          <p:nvPr/>
        </p:nvSpPr>
        <p:spPr>
          <a:xfrm>
            <a:off x="9645742" y="4762500"/>
            <a:ext cx="384724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0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Produce  enough rows of tmp_buf to produce a CHUNK_SIZE number of rows of output</a:t>
            </a:r>
          </a:p>
        </p:txBody>
      </p:sp>
      <p:sp>
        <p:nvSpPr>
          <p:cNvPr id="548" name="Line"/>
          <p:cNvSpPr/>
          <p:nvPr/>
        </p:nvSpPr>
        <p:spPr>
          <a:xfrm flipV="1">
            <a:off x="8239573" y="5703379"/>
            <a:ext cx="1226922" cy="1013853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9" name="Line"/>
          <p:cNvSpPr/>
          <p:nvPr/>
        </p:nvSpPr>
        <p:spPr>
          <a:xfrm>
            <a:off x="8281099" y="9929470"/>
            <a:ext cx="1637605" cy="3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0" name="Total work per chunck of output:…"/>
          <p:cNvSpPr txBox="1"/>
          <p:nvPr/>
        </p:nvSpPr>
        <p:spPr>
          <a:xfrm>
            <a:off x="11372325" y="10382884"/>
            <a:ext cx="6717418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000" dirty="0"/>
              <a:t>Total work per </a:t>
            </a:r>
            <a:r>
              <a:rPr sz="2000" dirty="0" err="1"/>
              <a:t>chunck</a:t>
            </a:r>
            <a:r>
              <a:rPr sz="2000" dirty="0"/>
              <a:t> of output:</a:t>
            </a:r>
          </a:p>
          <a:p>
            <a: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000" dirty="0"/>
              <a:t>(assume CHUNK_SIZE = 16)</a:t>
            </a:r>
          </a:p>
          <a:p>
            <a:pPr marL="571500" lvl="1" indent="-228600" algn="l">
              <a:buSzPct val="100000"/>
              <a:buChar char="-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000" dirty="0"/>
              <a:t>Step 1: 18 x 3 x WIDTH work</a:t>
            </a:r>
          </a:p>
          <a:p>
            <a:pPr marL="571500" lvl="1" indent="-228600" algn="l">
              <a:buSzPct val="100000"/>
              <a:buChar char="-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000" dirty="0"/>
              <a:t>Step 2: 16 x 3 x WIDTH work</a:t>
            </a:r>
          </a:p>
          <a:p>
            <a: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000" dirty="0"/>
              <a:t>Total work per image: (34/16) x 3 x WIDTH x HEIGHT </a:t>
            </a:r>
          </a:p>
          <a:p>
            <a: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000" dirty="0"/>
              <a:t>                                                 = 6.4 x WIDTH x HEIGHT</a:t>
            </a:r>
          </a:p>
        </p:txBody>
      </p:sp>
      <p:sp>
        <p:nvSpPr>
          <p:cNvPr id="551" name="Produce CHUNK_SIZE rows of output"/>
          <p:cNvSpPr txBox="1"/>
          <p:nvPr/>
        </p:nvSpPr>
        <p:spPr>
          <a:xfrm>
            <a:off x="10096500" y="9664700"/>
            <a:ext cx="762925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0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Produce CHUNK_SIZE rows of output</a:t>
            </a:r>
          </a:p>
        </p:txBody>
      </p:sp>
      <p:sp>
        <p:nvSpPr>
          <p:cNvPr id="552" name="Line"/>
          <p:cNvSpPr/>
          <p:nvPr/>
        </p:nvSpPr>
        <p:spPr>
          <a:xfrm flipV="1">
            <a:off x="8106020" y="3584590"/>
            <a:ext cx="1385360" cy="18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3" name="Sized to fit in cache…"/>
          <p:cNvSpPr txBox="1"/>
          <p:nvPr/>
        </p:nvSpPr>
        <p:spPr>
          <a:xfrm>
            <a:off x="9715500" y="2870200"/>
            <a:ext cx="32004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0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Sized to fit in cache</a:t>
            </a:r>
          </a:p>
          <a:p>
            <a:pPr algn="l">
              <a:defRPr sz="30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(capture all producer-consumer locality)</a:t>
            </a:r>
          </a:p>
        </p:txBody>
      </p:sp>
      <p:sp>
        <p:nvSpPr>
          <p:cNvPr id="554" name="Trends to ideal 6 x WIDTH x HEIGHT as CHUNK_SIZE is increased!"/>
          <p:cNvSpPr txBox="1"/>
          <p:nvPr/>
        </p:nvSpPr>
        <p:spPr>
          <a:xfrm>
            <a:off x="3764122" y="13140996"/>
            <a:ext cx="805188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000"/>
              <a:t>Trends to ideal 6 x WIDTH x HEIGHT as CHUNK_SIZE is increased! </a:t>
            </a:r>
          </a:p>
        </p:txBody>
      </p:sp>
      <p:sp>
        <p:nvSpPr>
          <p:cNvPr id="555" name="Line"/>
          <p:cNvSpPr/>
          <p:nvPr/>
        </p:nvSpPr>
        <p:spPr>
          <a:xfrm flipH="1">
            <a:off x="11712846" y="12770325"/>
            <a:ext cx="2341002" cy="516418"/>
          </a:xfrm>
          <a:prstGeom prst="line">
            <a:avLst/>
          </a:prstGeom>
          <a:ln w="38100">
            <a:solidFill>
              <a:srgbClr val="000000"/>
            </a:solidFill>
            <a:prstDash val="sysDot"/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6" name="Rectangle"/>
          <p:cNvSpPr/>
          <p:nvPr/>
        </p:nvSpPr>
        <p:spPr>
          <a:xfrm>
            <a:off x="13779500" y="6587819"/>
            <a:ext cx="2184400" cy="462281"/>
          </a:xfrm>
          <a:prstGeom prst="rect">
            <a:avLst/>
          </a:prstGeom>
          <a:solidFill>
            <a:srgbClr val="FDC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57" name="Rectangle"/>
          <p:cNvSpPr/>
          <p:nvPr/>
        </p:nvSpPr>
        <p:spPr>
          <a:xfrm>
            <a:off x="13779500" y="2594634"/>
            <a:ext cx="2184400" cy="660401"/>
          </a:xfrm>
          <a:prstGeom prst="rect">
            <a:avLst/>
          </a:prstGeom>
          <a:solidFill>
            <a:srgbClr val="FDC6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1" animBg="1" advAuto="0"/>
      <p:bldP spid="554" grpId="3" animBg="1" advAuto="0"/>
      <p:bldP spid="555" grpId="2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onflicting goals (once again...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Conflicting goals (once again...)</a:t>
            </a:r>
          </a:p>
        </p:txBody>
      </p:sp>
      <p:sp>
        <p:nvSpPr>
          <p:cNvPr id="562" name="Want to be work efficient (perform fewer operations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Want to be work efficient (perform fewer operations)</a:t>
            </a:r>
          </a:p>
          <a:p>
            <a:r>
              <a:t>Want to take advantage of locality when present</a:t>
            </a:r>
          </a:p>
          <a:p>
            <a:pPr marL="1276350" lvl="1" indent="-476250">
              <a:defRPr sz="4200"/>
            </a:pPr>
            <a:r>
              <a:t>Otherwise work-efficient code will be bandwidth bound</a:t>
            </a:r>
          </a:p>
          <a:p>
            <a:pPr marL="1276350" lvl="1" indent="-476250">
              <a:defRPr sz="4200"/>
            </a:pPr>
            <a:r>
              <a:t>Ideally: bandwidth cost of implementation is very close to intrinsic cost of algorithm: data is loaded from memory once and reused as much as needed prior to being discarded from processor’s cache</a:t>
            </a:r>
          </a:p>
          <a:p>
            <a:r>
              <a:t>Want to execute in parallel (multi-core, SIMD within core)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Optimized C++ code: 3x3 image bl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Optimized C++ code: 3x3 image blur</a:t>
            </a:r>
          </a:p>
        </p:txBody>
      </p:sp>
      <p:sp>
        <p:nvSpPr>
          <p:cNvPr id="567" name="Good: 10x faster: on a quad-core CPU than original two-pass code…"/>
          <p:cNvSpPr txBox="1">
            <a:spLocks noGrp="1"/>
          </p:cNvSpPr>
          <p:nvPr>
            <p:ph type="body" idx="1"/>
          </p:nvPr>
        </p:nvSpPr>
        <p:spPr>
          <a:xfrm>
            <a:off x="838200" y="1828800"/>
            <a:ext cx="16154400" cy="10350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4200"/>
            </a:pPr>
            <a:r>
              <a:rPr sz="3200" dirty="0"/>
              <a:t>Good: 10x faster: on a quad-core CPU than original two-pass code </a:t>
            </a:r>
          </a:p>
          <a:p>
            <a:pPr marL="0" indent="0">
              <a:buSzTx/>
              <a:buNone/>
              <a:defRPr sz="4200"/>
            </a:pPr>
            <a:r>
              <a:rPr sz="3200" dirty="0"/>
              <a:t>Bad: specific to SSE (not AVX2), CPU-code only, hard to tell what is going on at all!</a:t>
            </a:r>
          </a:p>
        </p:txBody>
      </p:sp>
      <p:pic>
        <p:nvPicPr>
          <p:cNvPr id="568" name="Screen Shot 2013-04-15 at 10.19.10 PM.png" descr="Screen Shot 2013-04-15 at 10.19.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3289300"/>
            <a:ext cx="12369800" cy="10248900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Line"/>
          <p:cNvSpPr/>
          <p:nvPr/>
        </p:nvSpPr>
        <p:spPr>
          <a:xfrm>
            <a:off x="10479896" y="8205349"/>
            <a:ext cx="3572233" cy="22744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0" name="use of SIMD vector intrinsics"/>
          <p:cNvSpPr txBox="1"/>
          <p:nvPr/>
        </p:nvSpPr>
        <p:spPr>
          <a:xfrm>
            <a:off x="14224000" y="7982049"/>
            <a:ext cx="3746500" cy="43688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28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use of SIMD vector intrinsics</a:t>
            </a:r>
          </a:p>
        </p:txBody>
      </p:sp>
      <p:sp>
        <p:nvSpPr>
          <p:cNvPr id="571" name="Line"/>
          <p:cNvSpPr/>
          <p:nvPr/>
        </p:nvSpPr>
        <p:spPr>
          <a:xfrm flipV="1">
            <a:off x="12166600" y="5575307"/>
            <a:ext cx="1317407" cy="39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2" name="Line"/>
          <p:cNvSpPr/>
          <p:nvPr/>
        </p:nvSpPr>
        <p:spPr>
          <a:xfrm>
            <a:off x="11866164" y="4506955"/>
            <a:ext cx="1609524" cy="947801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3" name="Modified iteration order: 256x32 block-major iteration (to maximize cache hit rate)"/>
          <p:cNvSpPr txBox="1"/>
          <p:nvPr/>
        </p:nvSpPr>
        <p:spPr>
          <a:xfrm>
            <a:off x="13716000" y="5270500"/>
            <a:ext cx="3746500" cy="130048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28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Modified iteration order: 256x32 block-major iteration (to maximize cache hit rate)</a:t>
            </a:r>
          </a:p>
        </p:txBody>
      </p:sp>
      <p:sp>
        <p:nvSpPr>
          <p:cNvPr id="574" name="Multi-core execution (partition image vertically)"/>
          <p:cNvSpPr txBox="1"/>
          <p:nvPr/>
        </p:nvSpPr>
        <p:spPr>
          <a:xfrm>
            <a:off x="13716000" y="3416300"/>
            <a:ext cx="3746500" cy="86868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28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Multi-core execution (partition image vertically)</a:t>
            </a:r>
          </a:p>
        </p:txBody>
      </p:sp>
      <p:sp>
        <p:nvSpPr>
          <p:cNvPr id="575" name="Line"/>
          <p:cNvSpPr/>
          <p:nvPr/>
        </p:nvSpPr>
        <p:spPr>
          <a:xfrm flipV="1">
            <a:off x="5989177" y="3611830"/>
            <a:ext cx="7626129" cy="768883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6" name="Line"/>
          <p:cNvSpPr/>
          <p:nvPr/>
        </p:nvSpPr>
        <p:spPr>
          <a:xfrm flipV="1">
            <a:off x="9619189" y="10735996"/>
            <a:ext cx="4413546" cy="769556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7" name="two passes fused into one: tmp data read from cache"/>
          <p:cNvSpPr txBox="1"/>
          <p:nvPr/>
        </p:nvSpPr>
        <p:spPr>
          <a:xfrm>
            <a:off x="14224000" y="10274300"/>
            <a:ext cx="3746500" cy="90170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28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two passes fused into one: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tmp</a:t>
            </a:r>
            <a:r>
              <a:t> data read from cache</a:t>
            </a:r>
          </a:p>
        </p:txBody>
      </p:sp>
      <p:sp>
        <p:nvSpPr>
          <p:cNvPr id="578" name="Line"/>
          <p:cNvSpPr/>
          <p:nvPr/>
        </p:nvSpPr>
        <p:spPr>
          <a:xfrm flipV="1">
            <a:off x="9626600" y="10941236"/>
            <a:ext cx="0" cy="1018577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9" name="Line"/>
          <p:cNvSpPr/>
          <p:nvPr/>
        </p:nvSpPr>
        <p:spPr>
          <a:xfrm>
            <a:off x="6551410" y="5212939"/>
            <a:ext cx="7804223" cy="4989304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1" animBg="1" advAuto="0"/>
      <p:bldP spid="570" grpId="2" animBg="1" advAuto="0"/>
      <p:bldP spid="571" grpId="3" animBg="1" advAuto="0"/>
      <p:bldP spid="572" grpId="4" animBg="1" advAuto="0"/>
      <p:bldP spid="573" grpId="5" animBg="1" advAuto="0"/>
      <p:bldP spid="574" grpId="6" animBg="1" advAuto="0"/>
      <p:bldP spid="575" grpId="7" animBg="1" advAuto="0"/>
      <p:bldP spid="576" grpId="8" animBg="1" advAuto="0"/>
      <p:bldP spid="577" grpId="9" animBg="1" advAuto="0"/>
      <p:bldP spid="578" grpId="10" animBg="1" advAuto="0"/>
      <p:bldP spid="579" grpId="11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// Halide 3x3 blur program definition…"/>
          <p:cNvSpPr txBox="1">
            <a:spLocks noGrp="1"/>
          </p:cNvSpPr>
          <p:nvPr>
            <p:ph type="body" idx="1"/>
          </p:nvPr>
        </p:nvSpPr>
        <p:spPr>
          <a:xfrm>
            <a:off x="935524" y="1999308"/>
            <a:ext cx="16793159" cy="619622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None/>
              <a:defRPr sz="28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// Halide 3x3 blur program definition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chemeClr val="accent1"/>
                </a:solidFill>
              </a:rPr>
              <a:t>Func</a:t>
            </a:r>
            <a:r>
              <a:t> halide_blur(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in) {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blurx, out;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Var</a:t>
            </a:r>
            <a:r>
              <a:t>  x, y;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blurx(x,y) = (in(x-1, y) + in(x,y) + in(x+1,y)) / 3.0f;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out(x,y)   = (blurx(x,y-1) + blurx(x,y) + blurx(x,y+1)) / 3.0f;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return out;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584" name="Halide blur (algorithm description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Halide blur (algorithm description)</a:t>
            </a:r>
          </a:p>
        </p:txBody>
      </p:sp>
      <p:sp>
        <p:nvSpPr>
          <p:cNvPr id="585" name="NOTE: execution order and storage are unspecified by the abstraction.  The implementation can evaluate, reevaluate, cache individual points as desired!"/>
          <p:cNvSpPr txBox="1"/>
          <p:nvPr/>
        </p:nvSpPr>
        <p:spPr>
          <a:xfrm>
            <a:off x="866167" y="11965526"/>
            <a:ext cx="14819726" cy="173893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600" dirty="0"/>
              <a:t>NOTE: execution order and storage are unspecified by the abstraction.  The implementation can evaluate, reevaluate, cache individual points as desired!</a:t>
            </a:r>
          </a:p>
        </p:txBody>
      </p:sp>
      <p:sp>
        <p:nvSpPr>
          <p:cNvPr id="586" name="Images are pure functions…"/>
          <p:cNvSpPr txBox="1"/>
          <p:nvPr/>
        </p:nvSpPr>
        <p:spPr>
          <a:xfrm>
            <a:off x="9409226" y="2393793"/>
            <a:ext cx="8245159" cy="19939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Images are pure functions</a:t>
            </a:r>
          </a:p>
          <a:p>
            <a: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Functions map integer coordinates (in up to a 4D domain) to values (e.g., colors of corresponding pixels)</a:t>
            </a:r>
          </a:p>
          <a:p>
            <a: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(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in</a:t>
            </a:r>
            <a:r>
              <a:t>, 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blurx</a:t>
            </a:r>
            <a:r>
              <a:t> and </a:t>
            </a:r>
            <a:r>
              <a:rPr>
                <a:latin typeface="Courier New"/>
                <a:ea typeface="Courier New"/>
                <a:cs typeface="Courier New"/>
                <a:sym typeface="Courier New"/>
              </a:rPr>
              <a:t>out</a:t>
            </a:r>
            <a:r>
              <a:t> are functions)</a:t>
            </a:r>
          </a:p>
        </p:txBody>
      </p:sp>
      <p:sp>
        <p:nvSpPr>
          <p:cNvPr id="587" name="Algorithms are a series of functions (think: pipeline stages)"/>
          <p:cNvSpPr txBox="1"/>
          <p:nvPr/>
        </p:nvSpPr>
        <p:spPr>
          <a:xfrm>
            <a:off x="9419932" y="4908809"/>
            <a:ext cx="8535849" cy="47752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Algorithms are a series of functions (think: pipeline stages)</a:t>
            </a:r>
          </a:p>
        </p:txBody>
      </p:sp>
      <p:sp>
        <p:nvSpPr>
          <p:cNvPr id="588" name="Line"/>
          <p:cNvSpPr/>
          <p:nvPr/>
        </p:nvSpPr>
        <p:spPr>
          <a:xfrm>
            <a:off x="4829088" y="2852297"/>
            <a:ext cx="4371277" cy="457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89" name="Line"/>
          <p:cNvSpPr/>
          <p:nvPr/>
        </p:nvSpPr>
        <p:spPr>
          <a:xfrm>
            <a:off x="2650671" y="3521790"/>
            <a:ext cx="6549694" cy="564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90" name="Value of blurx at coordinate (x,y) is given by expression accessing three values of in"/>
          <p:cNvSpPr txBox="1"/>
          <p:nvPr/>
        </p:nvSpPr>
        <p:spPr>
          <a:xfrm>
            <a:off x="13020490" y="6991398"/>
            <a:ext cx="5079420" cy="1448674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Value of </a:t>
            </a:r>
            <a:r>
              <a:rPr>
                <a:latin typeface="Consolas"/>
                <a:ea typeface="Consolas"/>
                <a:cs typeface="Consolas"/>
                <a:sym typeface="Consolas"/>
              </a:rPr>
              <a:t>blurx</a:t>
            </a:r>
            <a:r>
              <a:rPr b="0">
                <a:latin typeface="Myriad Pro Semibold"/>
                <a:ea typeface="Myriad Pro Semibold"/>
                <a:cs typeface="Myriad Pro Semibold"/>
                <a:sym typeface="Myriad Pro Semibold"/>
              </a:rPr>
              <a:t> </a:t>
            </a:r>
            <a:r>
              <a:t>at coordinate (x,y) is given by expression accessing three values of </a:t>
            </a:r>
            <a:r>
              <a:rPr>
                <a:latin typeface="Consolas"/>
                <a:ea typeface="Consolas"/>
                <a:cs typeface="Consolas"/>
                <a:sym typeface="Consolas"/>
              </a:rPr>
              <a:t>in</a:t>
            </a:r>
          </a:p>
        </p:txBody>
      </p:sp>
      <p:sp>
        <p:nvSpPr>
          <p:cNvPr id="591" name="Line"/>
          <p:cNvSpPr/>
          <p:nvPr/>
        </p:nvSpPr>
        <p:spPr>
          <a:xfrm>
            <a:off x="12338149" y="6171797"/>
            <a:ext cx="3150684" cy="776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92" name="// top-level calling code…"/>
          <p:cNvSpPr txBox="1"/>
          <p:nvPr/>
        </p:nvSpPr>
        <p:spPr>
          <a:xfrm>
            <a:off x="875407" y="8619339"/>
            <a:ext cx="16537187" cy="2936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600"/>
              </a:spcBef>
              <a:buFont typeface="Lucida Grande"/>
              <a:defRPr sz="2800" b="1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// top-level calling code</a:t>
            </a:r>
          </a:p>
          <a:p>
            <a:pPr algn="l">
              <a:spcBef>
                <a:spcPts val="600"/>
              </a:spcBef>
              <a:buFont typeface="Lucida Grande"/>
              <a:defRPr sz="2800" b="1">
                <a:latin typeface="Consolas"/>
                <a:ea typeface="Consolas"/>
                <a:cs typeface="Consolas"/>
                <a:sym typeface="Consolas"/>
              </a:defRPr>
            </a:pPr>
            <a:r>
              <a:t>Image&lt;uint8_t&gt; input = load_image(“myimage.png”);             </a:t>
            </a:r>
            <a:r>
              <a: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rPr>
              <a:t>// define input image</a:t>
            </a:r>
          </a:p>
          <a:p>
            <a:pPr algn="l">
              <a:spcBef>
                <a:spcPts val="600"/>
              </a:spcBef>
              <a:buFont typeface="Lucida Grande"/>
              <a:defRPr sz="2800" b="1">
                <a:latin typeface="Consolas"/>
                <a:ea typeface="Consolas"/>
                <a:cs typeface="Consolas"/>
                <a:sym typeface="Consolas"/>
              </a:defRPr>
            </a:pPr>
            <a:r>
              <a:t>Func my_program = halide_blur(input);                         </a:t>
            </a:r>
            <a:r>
              <a: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rPr>
              <a:t>// define pipeline</a:t>
            </a:r>
          </a:p>
          <a:p>
            <a:pPr algn="l">
              <a:spcBef>
                <a:spcPts val="600"/>
              </a:spcBef>
              <a:buFont typeface="Lucida Grande"/>
              <a:defRPr sz="2800" b="1">
                <a:latin typeface="Consolas"/>
                <a:ea typeface="Consolas"/>
                <a:cs typeface="Consolas"/>
                <a:sym typeface="Consolas"/>
              </a:defRPr>
            </a:pPr>
            <a:r>
              <a:t>Image&lt;uint8_t&gt; output = my_program.realize(input.width(), input.height(),</a:t>
            </a:r>
          </a:p>
          <a:p>
            <a:pPr algn="l">
              <a:spcBef>
                <a:spcPts val="600"/>
              </a:spcBef>
              <a:buFont typeface="Lucida Grande"/>
              <a:defRPr sz="28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                        input.channels());</a:t>
            </a:r>
            <a:r>
              <a: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rPr>
              <a:t> // execute pipeline</a:t>
            </a:r>
          </a:p>
          <a:p>
            <a:pPr algn="l">
              <a:spcBef>
                <a:spcPts val="600"/>
              </a:spcBef>
              <a:buFont typeface="Lucida Grande"/>
              <a:defRPr sz="2800" b="1">
                <a:latin typeface="Consolas"/>
                <a:ea typeface="Consolas"/>
                <a:cs typeface="Consolas"/>
                <a:sym typeface="Consolas"/>
              </a:defRPr>
            </a:pPr>
            <a:r>
              <a:t>output.save(“myblurredimage.png”);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" grpId="2" animBg="1" advAuto="0"/>
      <p:bldP spid="587" grpId="4" animBg="1" advAuto="0"/>
      <p:bldP spid="588" grpId="3" animBg="1" advAuto="0"/>
      <p:bldP spid="589" grpId="1" animBg="1" advAuto="0"/>
      <p:bldP spid="590" grpId="6" animBg="1" advAuto="0"/>
      <p:bldP spid="591" grpId="5" animBg="1" advAuto="0"/>
      <p:bldP spid="592" grpId="7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ven good C code is ineffici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Even good C code is inefficient</a:t>
            </a:r>
          </a:p>
        </p:txBody>
      </p:sp>
      <p:sp>
        <p:nvSpPr>
          <p:cNvPr id="184" name="Recall Assignment 1’s Mandelbrot program…"/>
          <p:cNvSpPr txBox="1">
            <a:spLocks noGrp="1"/>
          </p:cNvSpPr>
          <p:nvPr>
            <p:ph type="body" idx="1"/>
          </p:nvPr>
        </p:nvSpPr>
        <p:spPr>
          <a:xfrm>
            <a:off x="889000" y="2095500"/>
            <a:ext cx="16634163" cy="10350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800"/>
            </a:pPr>
            <a:r>
              <a:t>Recall Assignment 1’s Mandelbrot program</a:t>
            </a:r>
          </a:p>
          <a:p>
            <a:pPr marL="0" indent="0">
              <a:buSzTx/>
              <a:buNone/>
              <a:defRPr sz="4800"/>
            </a:pPr>
            <a:r>
              <a:t>Consider execution on a high-end laptop: quad-core, Intel Core i7, AVX instructions...</a:t>
            </a:r>
          </a:p>
          <a:p>
            <a:pPr marL="0" indent="0">
              <a:buSzTx/>
              <a:buNone/>
              <a:defRPr sz="4800"/>
            </a:pPr>
            <a:endParaRPr/>
          </a:p>
          <a:p>
            <a:pPr marL="0" indent="0">
              <a:buSzTx/>
              <a:buNone/>
              <a:defRPr sz="4800"/>
            </a:pPr>
            <a:r>
              <a:t>Single core, with AVX vector instructions: 5.8x speedup over C implementation</a:t>
            </a:r>
          </a:p>
          <a:p>
            <a:pPr marL="0" indent="0">
              <a:buSzTx/>
              <a:buNone/>
              <a:defRPr sz="4800"/>
            </a:pPr>
            <a:r>
              <a:t>Multi-core + hyper-threading + AVX instructions: 21.7x speedup</a:t>
            </a:r>
          </a:p>
          <a:p>
            <a:pPr marL="0" indent="0">
              <a:buSzTx/>
              <a:buNone/>
              <a:defRPr sz="4800"/>
            </a:pPr>
            <a:endParaRPr/>
          </a:p>
          <a:p>
            <a:pPr marL="0" indent="0">
              <a:buSzTx/>
              <a:buNone/>
              <a:defRPr sz="4800"/>
            </a:pPr>
            <a:r>
              <a:t>Conclusion: basic C implementation compiled with -O3 leaves </a:t>
            </a:r>
            <a:r>
              <a:rPr u="sng"/>
              <a:t>a lot</a:t>
            </a:r>
            <a:r>
              <a:t> of performance on the table</a:t>
            </a:r>
          </a:p>
          <a:p>
            <a:pPr marL="0" indent="0">
              <a:buSzTx/>
              <a:buNone/>
              <a:defRPr sz="4800"/>
            </a:pPr>
            <a:endParaRPr/>
          </a:p>
          <a:p>
            <a:pPr marL="0" indent="0">
              <a:buSzTx/>
              <a:buNone/>
              <a:defRPr sz="4800"/>
            </a:pPr>
            <a:endParaRPr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hink of a Halide program as a pipe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Think of a Halide program as a pipeline</a:t>
            </a:r>
          </a:p>
        </p:txBody>
      </p:sp>
      <p:sp>
        <p:nvSpPr>
          <p:cNvPr id="597" name="Square"/>
          <p:cNvSpPr/>
          <p:nvPr/>
        </p:nvSpPr>
        <p:spPr>
          <a:xfrm>
            <a:off x="14935200" y="3314700"/>
            <a:ext cx="2209800" cy="2209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98" name="in"/>
          <p:cNvSpPr txBox="1"/>
          <p:nvPr/>
        </p:nvSpPr>
        <p:spPr>
          <a:xfrm>
            <a:off x="15814749" y="4165600"/>
            <a:ext cx="449462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in</a:t>
            </a:r>
          </a:p>
        </p:txBody>
      </p:sp>
      <p:sp>
        <p:nvSpPr>
          <p:cNvPr id="599" name="Square"/>
          <p:cNvSpPr/>
          <p:nvPr/>
        </p:nvSpPr>
        <p:spPr>
          <a:xfrm>
            <a:off x="14935200" y="6134100"/>
            <a:ext cx="2209800" cy="2209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00" name="blurx"/>
          <p:cNvSpPr txBox="1"/>
          <p:nvPr/>
        </p:nvSpPr>
        <p:spPr>
          <a:xfrm>
            <a:off x="15564941" y="6985000"/>
            <a:ext cx="95220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blurx</a:t>
            </a:r>
          </a:p>
        </p:txBody>
      </p:sp>
      <p:sp>
        <p:nvSpPr>
          <p:cNvPr id="601" name="Square"/>
          <p:cNvSpPr/>
          <p:nvPr/>
        </p:nvSpPr>
        <p:spPr>
          <a:xfrm>
            <a:off x="14935200" y="8953500"/>
            <a:ext cx="2209800" cy="2209800"/>
          </a:xfrm>
          <a:prstGeom prst="rect">
            <a:avLst/>
          </a:prstGeom>
          <a:solidFill>
            <a:srgbClr val="EBEBEB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02" name="out"/>
          <p:cNvSpPr txBox="1"/>
          <p:nvPr/>
        </p:nvSpPr>
        <p:spPr>
          <a:xfrm>
            <a:off x="15397360" y="9804400"/>
            <a:ext cx="1287365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out</a:t>
            </a:r>
          </a:p>
        </p:txBody>
      </p:sp>
      <p:sp>
        <p:nvSpPr>
          <p:cNvPr id="603" name="Line"/>
          <p:cNvSpPr/>
          <p:nvPr/>
        </p:nvSpPr>
        <p:spPr>
          <a:xfrm flipV="1">
            <a:off x="16035204" y="5534223"/>
            <a:ext cx="1" cy="61758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4" name="Line"/>
          <p:cNvSpPr/>
          <p:nvPr/>
        </p:nvSpPr>
        <p:spPr>
          <a:xfrm flipV="1">
            <a:off x="16040100" y="8343899"/>
            <a:ext cx="1" cy="61758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5" name="Rectangle"/>
          <p:cNvSpPr/>
          <p:nvPr/>
        </p:nvSpPr>
        <p:spPr>
          <a:xfrm>
            <a:off x="1511300" y="6642100"/>
            <a:ext cx="12344400" cy="177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06" name="// Halide 3x3 blur program definition…"/>
          <p:cNvSpPr txBox="1">
            <a:spLocks noGrp="1"/>
          </p:cNvSpPr>
          <p:nvPr>
            <p:ph type="body" idx="1"/>
          </p:nvPr>
        </p:nvSpPr>
        <p:spPr>
          <a:xfrm>
            <a:off x="935524" y="1999308"/>
            <a:ext cx="13042545" cy="947821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None/>
              <a:defRPr sz="28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// Halide 3x3 blur program definition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chemeClr val="accent1"/>
                </a:solidFill>
              </a:rPr>
              <a:t>Func</a:t>
            </a:r>
            <a:r>
              <a:t> halide_blur(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in) {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blurx, out;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Var</a:t>
            </a:r>
            <a:r>
              <a:t>  x, y;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blurx(x,y) = (in(x-1, y) + in(x,y) + in(x+1,y)) / 3.0f;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out(x,y)   = (blurx(x,y-1) + blurx(x,y) + blurx(x,y+1)) / 3.0f;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return out;</a:t>
            </a:r>
          </a:p>
          <a:p>
            <a:pPr marL="0" indent="0"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" grpId="1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Halide schedule describes how to execute a pipeline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6908426" cy="10287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7200"/>
            </a:pPr>
            <a:r>
              <a:t>Halide schedule describes </a:t>
            </a:r>
            <a:r>
              <a:rPr u="sng"/>
              <a:t>how</a:t>
            </a:r>
            <a:r>
              <a:t> to execute a pipeline</a:t>
            </a:r>
          </a:p>
        </p:txBody>
      </p:sp>
      <p:sp>
        <p:nvSpPr>
          <p:cNvPr id="609" name="Rectangle"/>
          <p:cNvSpPr/>
          <p:nvPr/>
        </p:nvSpPr>
        <p:spPr>
          <a:xfrm>
            <a:off x="1561374" y="6173977"/>
            <a:ext cx="12344401" cy="17780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0" name="// Halide program definition…"/>
          <p:cNvSpPr txBox="1">
            <a:spLocks noGrp="1"/>
          </p:cNvSpPr>
          <p:nvPr>
            <p:ph type="body" idx="1"/>
          </p:nvPr>
        </p:nvSpPr>
        <p:spPr>
          <a:xfrm>
            <a:off x="1009005" y="2457188"/>
            <a:ext cx="13042544" cy="885404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// Halide program definition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chemeClr val="accent1"/>
                </a:solidFill>
              </a:rPr>
              <a:t>Func</a:t>
            </a:r>
            <a:r>
              <a:t> halide_blur(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in) {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blurx, out;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Var</a:t>
            </a:r>
            <a:r>
              <a:t>  x, y, xi, yi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// the “algorithm description”  (what to do)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blurx(x,y) = (in(x-1, y) + in(x,y) + in(x+1,y)) / 3.0f;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out(x,y)   = (blurx(x,y-1) + blurx(x,y) + blurx(x,y+1)) / 3.0f;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// “the schedule” (how to do it)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out.tile(x, y, xi, yi, 256, 32).vectorize(xi,8).parallel(y);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blurx.chunk(x).vectorize(x, 8);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  return out;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611" name="When evaluating out, use 2D tiling order (loops named by x, y, xi, yi).…"/>
          <p:cNvSpPr txBox="1"/>
          <p:nvPr/>
        </p:nvSpPr>
        <p:spPr>
          <a:xfrm>
            <a:off x="10754605" y="8142750"/>
            <a:ext cx="6337301" cy="136960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When evaluating </a:t>
            </a:r>
            <a:r>
              <a:rPr sz="2800">
                <a:latin typeface="Courier New"/>
                <a:ea typeface="Courier New"/>
                <a:cs typeface="Courier New"/>
                <a:sym typeface="Courier New"/>
              </a:rPr>
              <a:t>out</a:t>
            </a:r>
            <a:r>
              <a:rPr sz="2800"/>
              <a:t>, use 2D tiling order (loops named by x, y, xi, yi).</a:t>
            </a:r>
          </a:p>
          <a:p>
            <a: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Use tile size 256 x 32.</a:t>
            </a:r>
          </a:p>
        </p:txBody>
      </p:sp>
      <p:sp>
        <p:nvSpPr>
          <p:cNvPr id="612" name="Vectorize the xi loop (8-wide)…"/>
          <p:cNvSpPr txBox="1"/>
          <p:nvPr/>
        </p:nvSpPr>
        <p:spPr>
          <a:xfrm>
            <a:off x="10754605" y="9959858"/>
            <a:ext cx="6743701" cy="136960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Vectorize the xi loop (8-wide)</a:t>
            </a:r>
          </a:p>
          <a:p>
            <a: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endParaRPr sz="2800" dirty="0"/>
          </a:p>
          <a:p>
            <a: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Use threads to parallelize the y loop</a:t>
            </a:r>
          </a:p>
        </p:txBody>
      </p:sp>
      <p:sp>
        <p:nvSpPr>
          <p:cNvPr id="613" name="Produce only chunks of  blurx at a time. Vectorize the x (innermost) loop"/>
          <p:cNvSpPr txBox="1"/>
          <p:nvPr/>
        </p:nvSpPr>
        <p:spPr>
          <a:xfrm>
            <a:off x="10754605" y="11708387"/>
            <a:ext cx="6337301" cy="1369606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Produce only chunks of  </a:t>
            </a:r>
            <a:r>
              <a:rPr sz="2800">
                <a:latin typeface="Courier New"/>
                <a:ea typeface="Courier New"/>
                <a:cs typeface="Courier New"/>
                <a:sym typeface="Courier New"/>
              </a:rPr>
              <a:t>blurx</a:t>
            </a:r>
            <a:r>
              <a:rPr sz="2800"/>
              <a:t> at a time. Vectorize the x (innermost) loop</a:t>
            </a:r>
          </a:p>
        </p:txBody>
      </p:sp>
      <p:sp>
        <p:nvSpPr>
          <p:cNvPr id="614" name="Line"/>
          <p:cNvSpPr/>
          <p:nvPr/>
        </p:nvSpPr>
        <p:spPr>
          <a:xfrm>
            <a:off x="2795267" y="7905059"/>
            <a:ext cx="7816555" cy="414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15" name="Line"/>
          <p:cNvSpPr/>
          <p:nvPr/>
        </p:nvSpPr>
        <p:spPr>
          <a:xfrm>
            <a:off x="8677340" y="7872147"/>
            <a:ext cx="1934482" cy="2283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/>
          </a:p>
        </p:txBody>
      </p:sp>
      <p:sp>
        <p:nvSpPr>
          <p:cNvPr id="616" name="Line"/>
          <p:cNvSpPr/>
          <p:nvPr/>
        </p:nvSpPr>
        <p:spPr>
          <a:xfrm>
            <a:off x="13403854" y="7647289"/>
            <a:ext cx="4249212" cy="3557382"/>
          </a:xfrm>
          <a:custGeom>
            <a:avLst/>
            <a:gdLst>
              <a:gd name="connsiteX0" fmla="*/ 16982 w 21600"/>
              <a:gd name="connsiteY0" fmla="*/ 21600 h 21600"/>
              <a:gd name="connsiteX1" fmla="*/ 21600 w 21600"/>
              <a:gd name="connsiteY1" fmla="*/ 21600 h 21600"/>
              <a:gd name="connsiteX2" fmla="*/ 21600 w 21600"/>
              <a:gd name="connsiteY2" fmla="*/ 0 h 21600"/>
              <a:gd name="connsiteX3" fmla="*/ 0 w 21600"/>
              <a:gd name="connsiteY3" fmla="*/ 0 h 21600"/>
              <a:gd name="connsiteX0" fmla="*/ 18531 w 21600"/>
              <a:gd name="connsiteY0" fmla="*/ 21716 h 21716"/>
              <a:gd name="connsiteX1" fmla="*/ 21600 w 21600"/>
              <a:gd name="connsiteY1" fmla="*/ 21600 h 21716"/>
              <a:gd name="connsiteX2" fmla="*/ 21600 w 21600"/>
              <a:gd name="connsiteY2" fmla="*/ 0 h 21716"/>
              <a:gd name="connsiteX3" fmla="*/ 0 w 21600"/>
              <a:gd name="connsiteY3" fmla="*/ 0 h 2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" h="21716" extrusionOk="0">
                <a:moveTo>
                  <a:pt x="18531" y="21716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00"/>
          </a:p>
        </p:txBody>
      </p:sp>
      <p:sp>
        <p:nvSpPr>
          <p:cNvPr id="617" name="Line"/>
          <p:cNvSpPr/>
          <p:nvPr/>
        </p:nvSpPr>
        <p:spPr>
          <a:xfrm>
            <a:off x="5567760" y="9418637"/>
            <a:ext cx="5032085" cy="2648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9" grpId="1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Rectangle"/>
          <p:cNvSpPr/>
          <p:nvPr/>
        </p:nvSpPr>
        <p:spPr>
          <a:xfrm>
            <a:off x="1511300" y="6642100"/>
            <a:ext cx="12344400" cy="177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// Halide program definition…"/>
          <p:cNvSpPr txBox="1">
            <a:spLocks noGrp="1"/>
          </p:cNvSpPr>
          <p:nvPr>
            <p:ph type="body" sz="half" idx="1"/>
          </p:nvPr>
        </p:nvSpPr>
        <p:spPr>
          <a:xfrm>
            <a:off x="865306" y="2457188"/>
            <a:ext cx="9615374" cy="546545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// Halide program definition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chemeClr val="accent1"/>
                </a:solidFill>
              </a:rPr>
              <a:t>Func</a:t>
            </a:r>
            <a:r>
              <a:t> halide_blur(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in) {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blurx, out;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Var</a:t>
            </a:r>
            <a:r>
              <a:t>  x, y, xi, yi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// the “algorithm description”  (what to do)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blurx(x,y) = (in(x-1, y) + in(x,y) + in(x+1,y)) / 3.0f;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out(x,y)   = (blurx(x,y-1) + blurx(x,y) + blurx(x,y+1)) / 3.0f;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// “the schedule” (how to do it)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solidFill>
                  <a:schemeClr val="accent5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out.tile(x, y, xi, yi, 256, 32).vectorize(xi,8).parallel(y);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solidFill>
                  <a:schemeClr val="accent5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blurx.chunk(x).vectorize(x, 8);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solidFill>
                  <a:schemeClr val="accent5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return out;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621" name="void halide_blur(uint8_t* in, uint8_t* out) {…"/>
          <p:cNvSpPr txBox="1"/>
          <p:nvPr/>
        </p:nvSpPr>
        <p:spPr>
          <a:xfrm>
            <a:off x="10551338" y="2310838"/>
            <a:ext cx="7392339" cy="11124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void halide_blur(uint8_t* in, uint8_t* out)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</a:t>
            </a:r>
            <a:r>
              <a:rPr>
                <a:solidFill>
                  <a:schemeClr val="accent5"/>
                </a:solidFill>
              </a:rPr>
              <a:t>#pragma omp parallel for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for (int y=0; y&lt;HEIGHT; y+=32) {     </a:t>
            </a:r>
            <a:r>
              <a: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rPr>
              <a:t>// tile loop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for (int x=0; y&lt;WIDTH; x+=256) {  </a:t>
            </a:r>
            <a:r>
              <a: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rPr>
              <a:t>// tile loop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endParaRPr>
              <a:solidFill>
                <a:schemeClr val="accent2">
                  <a:hueOff val="-2473792"/>
                  <a:satOff val="-50209"/>
                  <a:lumOff val="23543"/>
                </a:schemeClr>
              </a:solidFill>
            </a:endParaRP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       // buffer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uint8_t* blurx[34 * 256];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</a:t>
            </a:r>
            <a:r>
              <a: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rPr>
              <a:t>        // produce intermediate buffer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for (int yi=0; yi&lt;34; yi++)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</a:t>
            </a:r>
            <a:r>
              <a:rPr>
                <a:solidFill>
                  <a:schemeClr val="accent5"/>
                </a:solidFill>
              </a:rPr>
              <a:t>// SIMD vectorize this loop (not shown)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for (int xi=0; xi&lt;256; xi++)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blurx[yi*256+xi] =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(in[(y+yi-1)*WIDTH+x+xi-1]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in[(y+yi-1)*WIDTH+x+xi]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in[(y+yi-1)*WIDTH+x+xi+1]) / 3.0;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}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}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       // consume intermediate buffer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for (int yi=0; yi&lt;32; yi++)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</a:t>
            </a:r>
            <a:r>
              <a:rPr>
                <a:solidFill>
                  <a:schemeClr val="accent5"/>
                </a:solidFill>
              </a:rPr>
              <a:t>// SIMD vectorize this loop (not shown)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for (int xi=0; xi&lt;256; xi++)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out[(y+yi)*256+(x+xi)] =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(blurx[yi*256+xi] +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blurx[(yi+1)*256+xi]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blurx[(yi+2)*256+xi]) / 3.0;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}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}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} </a:t>
            </a:r>
            <a:r>
              <a: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rPr>
              <a:t>// loop over tiles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}  </a:t>
            </a:r>
            <a:r>
              <a:rPr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</a:rPr>
              <a:t>// loop over tiles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622" name="Arrow"/>
          <p:cNvSpPr/>
          <p:nvPr/>
        </p:nvSpPr>
        <p:spPr>
          <a:xfrm>
            <a:off x="10054996" y="5876090"/>
            <a:ext cx="1689344" cy="928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90" y="16266"/>
                </a:moveTo>
                <a:lnTo>
                  <a:pt x="15690" y="21600"/>
                </a:lnTo>
                <a:lnTo>
                  <a:pt x="21600" y="10800"/>
                </a:lnTo>
                <a:lnTo>
                  <a:pt x="15690" y="0"/>
                </a:lnTo>
                <a:lnTo>
                  <a:pt x="15690" y="5334"/>
                </a:lnTo>
                <a:lnTo>
                  <a:pt x="0" y="5334"/>
                </a:lnTo>
                <a:lnTo>
                  <a:pt x="0" y="16266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3A8AB7"/>
            </a:solidFill>
          </a:ln>
        </p:spPr>
        <p:txBody>
          <a:bodyPr lIns="0" tIns="0" rIns="0" bIns="0"/>
          <a:lstStyle/>
          <a:p>
            <a:pPr algn="l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3" name="Halide schedule describes how to execute a pipeline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6908426" cy="10287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7200"/>
            </a:pPr>
            <a:r>
              <a:t>Halide schedule describes </a:t>
            </a:r>
            <a:r>
              <a:rPr u="sng"/>
              <a:t>how</a:t>
            </a:r>
            <a:r>
              <a:t> to execute a pipeline</a:t>
            </a:r>
          </a:p>
        </p:txBody>
      </p:sp>
      <p:sp>
        <p:nvSpPr>
          <p:cNvPr id="624" name="Given a schedule, Halide carries out mechanical process of implementing the specified schedule"/>
          <p:cNvSpPr txBox="1"/>
          <p:nvPr/>
        </p:nvSpPr>
        <p:spPr>
          <a:xfrm>
            <a:off x="866167" y="9414256"/>
            <a:ext cx="9124627" cy="126492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4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Given a schedule, Halide carries out mechanical process of implementing the specified schedule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1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alide: two domain-specific co-langua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6000" dirty="0"/>
              <a:t>Halide: two domain-specific co-languages </a:t>
            </a:r>
          </a:p>
        </p:txBody>
      </p:sp>
      <p:sp>
        <p:nvSpPr>
          <p:cNvPr id="627" name="Functional language for describing image processing operations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829065" cy="10782234"/>
          </a:xfrm>
          <a:prstGeom prst="rect">
            <a:avLst/>
          </a:prstGeom>
        </p:spPr>
        <p:txBody>
          <a:bodyPr/>
          <a:lstStyle/>
          <a:p>
            <a:pPr>
              <a:defRPr sz="5200"/>
            </a:pPr>
            <a:r>
              <a:rPr sz="4800" dirty="0">
                <a:solidFill>
                  <a:srgbClr val="0533CA"/>
                </a:solidFill>
              </a:rPr>
              <a:t>Functional language</a:t>
            </a:r>
            <a:r>
              <a:rPr sz="4800" dirty="0"/>
              <a:t> for </a:t>
            </a:r>
            <a:r>
              <a:rPr sz="4800" dirty="0">
                <a:solidFill>
                  <a:srgbClr val="B12DBC"/>
                </a:solidFill>
              </a:rPr>
              <a:t>describing image processing operations</a:t>
            </a:r>
          </a:p>
          <a:p>
            <a:pPr>
              <a:defRPr sz="5200"/>
            </a:pPr>
            <a:r>
              <a:rPr sz="4800" dirty="0">
                <a:solidFill>
                  <a:srgbClr val="0533CA"/>
                </a:solidFill>
              </a:rPr>
              <a:t>Domain-specific language</a:t>
            </a:r>
            <a:r>
              <a:rPr sz="4800" dirty="0"/>
              <a:t> for </a:t>
            </a:r>
            <a:r>
              <a:rPr sz="4800" dirty="0">
                <a:solidFill>
                  <a:srgbClr val="B12DBC"/>
                </a:solidFill>
              </a:rPr>
              <a:t>describing schedules</a:t>
            </a:r>
          </a:p>
          <a:p>
            <a:pPr>
              <a:defRPr sz="5200"/>
            </a:pPr>
            <a:r>
              <a:rPr sz="4800" u="sng" dirty="0"/>
              <a:t>Design principle</a:t>
            </a:r>
            <a:r>
              <a:rPr sz="4800" dirty="0"/>
              <a:t>: </a:t>
            </a:r>
            <a:r>
              <a:rPr sz="4800" dirty="0">
                <a:solidFill>
                  <a:srgbClr val="0533CA"/>
                </a:solidFill>
              </a:rPr>
              <a:t>separate “algorithm specification” from its schedule</a:t>
            </a:r>
          </a:p>
          <a:p>
            <a:pPr marL="1389742" lvl="1" indent="-589642">
              <a:defRPr sz="4200"/>
            </a:pPr>
            <a:r>
              <a:rPr sz="3200" dirty="0"/>
              <a:t>Programmer’s responsibility: provide a high-performance schedule</a:t>
            </a:r>
          </a:p>
          <a:p>
            <a:pPr marL="1389742" lvl="1" indent="-589642">
              <a:defRPr sz="4200"/>
            </a:pPr>
            <a:r>
              <a:rPr sz="3200" dirty="0"/>
              <a:t>Compiler’s responsibility: carry out mechanical process of generating threads, SIMD instructions, managing buffers, etc.</a:t>
            </a:r>
          </a:p>
          <a:p>
            <a:pPr marL="1389742" lvl="1" indent="-589642">
              <a:defRPr sz="4200"/>
            </a:pPr>
            <a:r>
              <a:rPr sz="3200" u="sng" dirty="0"/>
              <a:t>Result</a:t>
            </a:r>
            <a:r>
              <a:rPr sz="3200" dirty="0"/>
              <a:t>: </a:t>
            </a:r>
            <a:r>
              <a:rPr sz="3200" dirty="0">
                <a:solidFill>
                  <a:srgbClr val="B12DBC"/>
                </a:solidFill>
              </a:rPr>
              <a:t>enable programmer to rapidly explore space of schedules</a:t>
            </a:r>
            <a:r>
              <a:rPr sz="3200" dirty="0"/>
              <a:t> </a:t>
            </a:r>
          </a:p>
          <a:p>
            <a:pPr marL="2062842" lvl="2" indent="-589642">
              <a:defRPr sz="4200"/>
            </a:pPr>
            <a:r>
              <a:rPr sz="3200" dirty="0"/>
              <a:t>(e.g., “tile these loops”, “vectorize this loop”, “parallelize this loop across cores”)</a:t>
            </a:r>
          </a:p>
          <a:p>
            <a:pPr>
              <a:defRPr sz="5200"/>
            </a:pPr>
            <a:r>
              <a:rPr sz="4800" dirty="0"/>
              <a:t>Domain scope:</a:t>
            </a:r>
          </a:p>
          <a:p>
            <a:pPr marL="1389742" lvl="1" indent="-589642">
              <a:defRPr sz="4200"/>
            </a:pPr>
            <a:r>
              <a:rPr sz="3200" dirty="0"/>
              <a:t>All computation on regular N-D coordinate spaces</a:t>
            </a:r>
          </a:p>
          <a:p>
            <a:pPr marL="1389742" lvl="1" indent="-589642">
              <a:defRPr sz="4200"/>
            </a:pPr>
            <a:r>
              <a:rPr sz="3200" dirty="0"/>
              <a:t> Only feed-forward pipelines (includes special support for reductions and fixed recursion depth)</a:t>
            </a:r>
          </a:p>
          <a:p>
            <a:pPr marL="1389742" lvl="1" indent="-589642">
              <a:defRPr sz="4200"/>
            </a:pPr>
            <a:r>
              <a:rPr sz="3200" dirty="0"/>
              <a:t>All dependencies inferable by compiler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roducer/consumer scheduling primitives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7064348" cy="1172466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sz="6000" dirty="0"/>
              <a:t>Producer/consumer scheduling primitives</a:t>
            </a:r>
          </a:p>
        </p:txBody>
      </p:sp>
      <p:sp>
        <p:nvSpPr>
          <p:cNvPr id="630" name="Four basic scheduling primitives shown below"/>
          <p:cNvSpPr txBox="1">
            <a:spLocks noGrp="1"/>
          </p:cNvSpPr>
          <p:nvPr>
            <p:ph type="body" sz="quarter" idx="1"/>
          </p:nvPr>
        </p:nvSpPr>
        <p:spPr>
          <a:xfrm>
            <a:off x="838200" y="1739900"/>
            <a:ext cx="16154400" cy="91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4200"/>
            </a:lvl1pPr>
          </a:lstStyle>
          <a:p>
            <a:r>
              <a:t>Four basic scheduling primitives shown below</a:t>
            </a:r>
          </a:p>
        </p:txBody>
      </p:sp>
      <p:pic>
        <p:nvPicPr>
          <p:cNvPr id="631" name="Screen Shot 2013-10-21 at 11.36.46 AM.png" descr="Screen Shot 2013-10-21 at 11.36.4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3708400"/>
            <a:ext cx="6959600" cy="384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Screen Shot 2013-10-21 at 11.37.17 AM.png" descr="Screen Shot 2013-10-21 at 11.37.1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3695700"/>
            <a:ext cx="6972300" cy="3835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013"/>
                </a:lnTo>
                <a:lnTo>
                  <a:pt x="0" y="20024"/>
                </a:lnTo>
                <a:lnTo>
                  <a:pt x="257" y="20813"/>
                </a:lnTo>
                <a:lnTo>
                  <a:pt x="514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33" name="in"/>
          <p:cNvSpPr txBox="1"/>
          <p:nvPr/>
        </p:nvSpPr>
        <p:spPr>
          <a:xfrm>
            <a:off x="2086049" y="3314700"/>
            <a:ext cx="449462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in</a:t>
            </a:r>
          </a:p>
        </p:txBody>
      </p:sp>
      <p:sp>
        <p:nvSpPr>
          <p:cNvPr id="634" name="tmp"/>
          <p:cNvSpPr txBox="1"/>
          <p:nvPr/>
        </p:nvSpPr>
        <p:spPr>
          <a:xfrm>
            <a:off x="4272309" y="3314700"/>
            <a:ext cx="617043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tmp</a:t>
            </a:r>
          </a:p>
        </p:txBody>
      </p:sp>
      <p:sp>
        <p:nvSpPr>
          <p:cNvPr id="635" name="blurred"/>
          <p:cNvSpPr txBox="1"/>
          <p:nvPr/>
        </p:nvSpPr>
        <p:spPr>
          <a:xfrm>
            <a:off x="6281539" y="3314700"/>
            <a:ext cx="1287364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blurred</a:t>
            </a:r>
          </a:p>
        </p:txBody>
      </p:sp>
      <p:sp>
        <p:nvSpPr>
          <p:cNvPr id="636" name="in"/>
          <p:cNvSpPr txBox="1"/>
          <p:nvPr/>
        </p:nvSpPr>
        <p:spPr>
          <a:xfrm>
            <a:off x="10287000" y="3213100"/>
            <a:ext cx="44946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in</a:t>
            </a:r>
          </a:p>
        </p:txBody>
      </p:sp>
      <p:sp>
        <p:nvSpPr>
          <p:cNvPr id="637" name="tmp"/>
          <p:cNvSpPr txBox="1"/>
          <p:nvPr/>
        </p:nvSpPr>
        <p:spPr>
          <a:xfrm>
            <a:off x="12471400" y="3213100"/>
            <a:ext cx="617042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tmp</a:t>
            </a:r>
          </a:p>
        </p:txBody>
      </p:sp>
      <p:sp>
        <p:nvSpPr>
          <p:cNvPr id="638" name="blurred"/>
          <p:cNvSpPr txBox="1"/>
          <p:nvPr/>
        </p:nvSpPr>
        <p:spPr>
          <a:xfrm>
            <a:off x="14490699" y="3213100"/>
            <a:ext cx="1287365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blurred</a:t>
            </a:r>
          </a:p>
        </p:txBody>
      </p:sp>
      <p:sp>
        <p:nvSpPr>
          <p:cNvPr id="639" name="“Root”"/>
          <p:cNvSpPr txBox="1"/>
          <p:nvPr/>
        </p:nvSpPr>
        <p:spPr>
          <a:xfrm>
            <a:off x="3803742" y="7277100"/>
            <a:ext cx="153670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200" dirty="0"/>
              <a:t>“Root”</a:t>
            </a:r>
          </a:p>
        </p:txBody>
      </p:sp>
      <p:sp>
        <p:nvSpPr>
          <p:cNvPr id="640" name="“Inline”"/>
          <p:cNvSpPr txBox="1"/>
          <p:nvPr/>
        </p:nvSpPr>
        <p:spPr>
          <a:xfrm>
            <a:off x="12166600" y="7378700"/>
            <a:ext cx="17145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200"/>
              <a:t>“Inline”</a:t>
            </a:r>
          </a:p>
        </p:txBody>
      </p:sp>
      <p:pic>
        <p:nvPicPr>
          <p:cNvPr id="641" name="Screen Shot 2013-10-21 at 11.39.48 AM.png" descr="Screen Shot 2013-10-21 at 11.39.48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8978900"/>
            <a:ext cx="6985000" cy="3810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in"/>
          <p:cNvSpPr txBox="1"/>
          <p:nvPr/>
        </p:nvSpPr>
        <p:spPr>
          <a:xfrm>
            <a:off x="1968500" y="8610600"/>
            <a:ext cx="44946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in</a:t>
            </a:r>
          </a:p>
        </p:txBody>
      </p:sp>
      <p:sp>
        <p:nvSpPr>
          <p:cNvPr id="643" name="tmp"/>
          <p:cNvSpPr txBox="1"/>
          <p:nvPr/>
        </p:nvSpPr>
        <p:spPr>
          <a:xfrm>
            <a:off x="4203700" y="8610600"/>
            <a:ext cx="617042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tmp</a:t>
            </a:r>
          </a:p>
        </p:txBody>
      </p:sp>
      <p:sp>
        <p:nvSpPr>
          <p:cNvPr id="644" name="blurred"/>
          <p:cNvSpPr txBox="1"/>
          <p:nvPr/>
        </p:nvSpPr>
        <p:spPr>
          <a:xfrm>
            <a:off x="6172199" y="8610600"/>
            <a:ext cx="1287365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blurred</a:t>
            </a:r>
          </a:p>
        </p:txBody>
      </p:sp>
      <p:sp>
        <p:nvSpPr>
          <p:cNvPr id="645" name="“Sliding Window”"/>
          <p:cNvSpPr txBox="1"/>
          <p:nvPr/>
        </p:nvSpPr>
        <p:spPr>
          <a:xfrm>
            <a:off x="2641600" y="12865100"/>
            <a:ext cx="37592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200"/>
              <a:t>“Sliding Window”</a:t>
            </a:r>
          </a:p>
        </p:txBody>
      </p:sp>
      <p:pic>
        <p:nvPicPr>
          <p:cNvPr id="646" name="Screen Shot 2013-10-21 at 11.42.26 AM.png" descr="Screen Shot 2013-10-21 at 11.42.26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5600" y="8991600"/>
            <a:ext cx="7099300" cy="4140200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“Chunked”"/>
          <p:cNvSpPr txBox="1"/>
          <p:nvPr/>
        </p:nvSpPr>
        <p:spPr>
          <a:xfrm>
            <a:off x="11061700" y="12814300"/>
            <a:ext cx="375920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3200"/>
              <a:t>“Chunked”</a:t>
            </a:r>
          </a:p>
        </p:txBody>
      </p:sp>
      <p:sp>
        <p:nvSpPr>
          <p:cNvPr id="648" name="in"/>
          <p:cNvSpPr txBox="1"/>
          <p:nvPr/>
        </p:nvSpPr>
        <p:spPr>
          <a:xfrm>
            <a:off x="10198100" y="8648700"/>
            <a:ext cx="44946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in</a:t>
            </a:r>
          </a:p>
        </p:txBody>
      </p:sp>
      <p:sp>
        <p:nvSpPr>
          <p:cNvPr id="649" name="tmp"/>
          <p:cNvSpPr txBox="1"/>
          <p:nvPr/>
        </p:nvSpPr>
        <p:spPr>
          <a:xfrm>
            <a:off x="12433300" y="8648700"/>
            <a:ext cx="617042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tmp</a:t>
            </a:r>
          </a:p>
        </p:txBody>
      </p:sp>
      <p:sp>
        <p:nvSpPr>
          <p:cNvPr id="650" name="blurred"/>
          <p:cNvSpPr txBox="1"/>
          <p:nvPr/>
        </p:nvSpPr>
        <p:spPr>
          <a:xfrm>
            <a:off x="14401799" y="8648700"/>
            <a:ext cx="1287365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Consolas"/>
                <a:ea typeface="Consolas"/>
                <a:cs typeface="Consolas"/>
                <a:sym typeface="Consolas"/>
              </a:defRPr>
            </a:lvl1pPr>
          </a:lstStyle>
          <a:p>
            <a:r>
              <a:t>blurred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" grpId="1" animBg="1" advAuto="0"/>
      <p:bldP spid="640" grpId="2" animBg="1" advAuto="0"/>
      <p:bldP spid="645" grpId="3" animBg="1" advAuto="0"/>
      <p:bldP spid="647" grpId="4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roducer/consumer scheduling primiti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6000" dirty="0"/>
              <a:t>Producer/consumer scheduling primitives</a:t>
            </a:r>
          </a:p>
        </p:txBody>
      </p:sp>
      <p:sp>
        <p:nvSpPr>
          <p:cNvPr id="655" name="// Halide program definition…"/>
          <p:cNvSpPr txBox="1">
            <a:spLocks noGrp="1"/>
          </p:cNvSpPr>
          <p:nvPr>
            <p:ph type="body" sz="quarter" idx="1"/>
          </p:nvPr>
        </p:nvSpPr>
        <p:spPr>
          <a:xfrm>
            <a:off x="916106" y="2183280"/>
            <a:ext cx="9615374" cy="509964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// Halide program definition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chemeClr val="accent1"/>
                </a:solidFill>
              </a:rPr>
              <a:t>Func</a:t>
            </a:r>
            <a:r>
              <a:t> halide_blur(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in) {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blurx, out;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Var</a:t>
            </a:r>
            <a:r>
              <a:t>  x, y, xi, yi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// the “algorithm description”  (what to do)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blurx(x,y) = (in(x-1, y) + in(x,y) + in(x+1,y)) / 3.0f;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out(x,y)   = (blurx(x,y-1) + blurx(x,y) + blurx(x,y+1)) / 3.0f;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// “the schedule” (how to do it)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solidFill>
                  <a:schemeClr val="accent5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blurx.compute_at(ROOT);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  return out;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None/>
              <a:defRPr sz="2000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656" name="void halide_blur(uint8_t* in, uint8_t* out) {…"/>
          <p:cNvSpPr txBox="1"/>
          <p:nvPr/>
        </p:nvSpPr>
        <p:spPr>
          <a:xfrm>
            <a:off x="11279169" y="2183280"/>
            <a:ext cx="6783688" cy="3939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void halide_blur(uint8_t* in, uint8_t* out)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uint8_t blurx[WIDTH * HEIGHT];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for (int y=0; y&lt;HEIGHT; y++)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for (int x=0; y&lt;WIDTH; x++)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blurx[] = ...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for (int y=0; y&lt;HEIGHT; y++)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for (int x=0; y&lt;WIDTH; x++)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out[] = ...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657" name="// Halide program definition…"/>
          <p:cNvSpPr txBox="1"/>
          <p:nvPr/>
        </p:nvSpPr>
        <p:spPr>
          <a:xfrm>
            <a:off x="865306" y="7954901"/>
            <a:ext cx="9615374" cy="509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// Halide program definition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rPr>
                <a:solidFill>
                  <a:schemeClr val="accent1"/>
                </a:solidFill>
              </a:rPr>
              <a:t>Func</a:t>
            </a:r>
            <a:r>
              <a:t> halide_blur(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in)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Func</a:t>
            </a:r>
            <a:r>
              <a:t> blurx, out;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</a:t>
            </a:r>
            <a:r>
              <a:rPr>
                <a:solidFill>
                  <a:schemeClr val="accent1"/>
                </a:solidFill>
              </a:rPr>
              <a:t>Var</a:t>
            </a:r>
            <a:r>
              <a:t>  x, y, xi, yi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// the “algorithm description”  (what to do)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blurx(x,y) = (in(x-1, y) + in(x,y) + in(x+1,y)) / 3.0f;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out(x,y)   = (blurx(x,y-1) + blurx(x,y) + blurx(x,y+1)) / 3.0f;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endParaRPr/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// “the schedule” (how to do it)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solidFill>
                  <a:schemeClr val="accent5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t>  blurx.inline();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return out;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658" name="void halide_blur(uint8_t* in, uint8_t* out) {…"/>
          <p:cNvSpPr txBox="1"/>
          <p:nvPr/>
        </p:nvSpPr>
        <p:spPr>
          <a:xfrm>
            <a:off x="10972649" y="8119933"/>
            <a:ext cx="7069133" cy="476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void halide_blur(uint8_t* in, uint8_t* out)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for (int y=0; y&lt;HEIGHT; y++)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for (int x=0; y&lt;WIDTH; x++) {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out[] = (((in[(y-1)*WIDTH+x-1]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  in[(y-1)*WIDTH+x]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  in[(y-1)*WIDTH+x+1]) / 3)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((in[y*WIDTH+x-1]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  in[y*WIDTH+x]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  in[y*WIDTH+x+1]) / 3)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((in[(y+1)*WIDTH+x-1]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  in[(y+1)*WIDTH+x] +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                     in[(y+1)*WIDTH+x+1]) / 3));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buFont typeface="Lucida Grande"/>
              <a:defRPr sz="2000" b="1">
                <a:latin typeface="Consolas"/>
                <a:ea typeface="Consolas"/>
                <a:cs typeface="Consolas"/>
                <a:sym typeface="Consolas"/>
              </a:defRPr>
            </a:pPr>
            <a:r>
              <a:t>}</a:t>
            </a:r>
          </a:p>
        </p:txBody>
      </p:sp>
      <p:sp>
        <p:nvSpPr>
          <p:cNvPr id="659" name="“Root”:…"/>
          <p:cNvSpPr txBox="1"/>
          <p:nvPr/>
        </p:nvSpPr>
        <p:spPr>
          <a:xfrm>
            <a:off x="5395359" y="2183280"/>
            <a:ext cx="5792139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 dirty="0"/>
              <a:t>“Root”:</a:t>
            </a:r>
          </a:p>
          <a:p>
            <a:pPr algn="l"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 dirty="0"/>
              <a:t>compute all points of the producer, then run consumer (minimal locality)</a:t>
            </a:r>
          </a:p>
        </p:txBody>
      </p:sp>
      <p:sp>
        <p:nvSpPr>
          <p:cNvPr id="660" name="“Inline”:…"/>
          <p:cNvSpPr txBox="1"/>
          <p:nvPr/>
        </p:nvSpPr>
        <p:spPr>
          <a:xfrm>
            <a:off x="5395359" y="7624701"/>
            <a:ext cx="5508614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“Inline”:</a:t>
            </a:r>
          </a:p>
          <a:p>
            <a:pPr algn="l"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revaluate producer at every use site in consumer (maximal locality)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" grpId="1" animBg="1" advAuto="0"/>
      <p:bldP spid="660" grpId="2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Domain iteration primitiv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Domain iteration primitives</a:t>
            </a:r>
          </a:p>
        </p:txBody>
      </p:sp>
      <p:pic>
        <p:nvPicPr>
          <p:cNvPr id="663" name="Screen Shot 2013-10-21 at 11.46.31 AM.png" descr="Screen Shot 2013-10-21 at 11.4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260600"/>
            <a:ext cx="8140700" cy="4208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Screen Shot 2013-10-21 at 11.46.39 AM.png" descr="Screen Shot 2013-10-21 at 11.46.3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" y="6667500"/>
            <a:ext cx="12458700" cy="5297783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Specify both order and how to parallelize…"/>
          <p:cNvSpPr txBox="1"/>
          <p:nvPr/>
        </p:nvSpPr>
        <p:spPr>
          <a:xfrm>
            <a:off x="10064843" y="2374900"/>
            <a:ext cx="7562758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Specify both order and how to parallelize</a:t>
            </a:r>
          </a:p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(multi-thread, SIMD vector)</a:t>
            </a:r>
          </a:p>
        </p:txBody>
      </p:sp>
      <p:sp>
        <p:nvSpPr>
          <p:cNvPr id="666" name="2D blocked iteration order"/>
          <p:cNvSpPr txBox="1"/>
          <p:nvPr/>
        </p:nvSpPr>
        <p:spPr>
          <a:xfrm>
            <a:off x="14071600" y="8928100"/>
            <a:ext cx="3874717" cy="47752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3200" b="1">
                <a:solidFill>
                  <a:schemeClr val="accent5"/>
                </a:solidFill>
                <a:uFill>
                  <a:solidFill>
                    <a:srgbClr val="E324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2D blocked iteration order</a:t>
            </a:r>
          </a:p>
        </p:txBody>
      </p:sp>
      <p:sp>
        <p:nvSpPr>
          <p:cNvPr id="667" name="Line"/>
          <p:cNvSpPr/>
          <p:nvPr/>
        </p:nvSpPr>
        <p:spPr>
          <a:xfrm flipV="1">
            <a:off x="13358755" y="9428297"/>
            <a:ext cx="2376211" cy="1350437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Example Halide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 Halide results</a:t>
            </a:r>
          </a:p>
        </p:txBody>
      </p:sp>
      <p:sp>
        <p:nvSpPr>
          <p:cNvPr id="672" name="Camera RAW processing pipeline…"/>
          <p:cNvSpPr txBox="1">
            <a:spLocks noGrp="1"/>
          </p:cNvSpPr>
          <p:nvPr>
            <p:ph type="body" sz="quarter" idx="1"/>
          </p:nvPr>
        </p:nvSpPr>
        <p:spPr>
          <a:xfrm>
            <a:off x="838200" y="1852738"/>
            <a:ext cx="7811324" cy="322521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3800"/>
            </a:pPr>
            <a:r>
              <a:rPr sz="3200" dirty="0"/>
              <a:t>Camera RAW processing pipeline</a:t>
            </a:r>
          </a:p>
          <a:p>
            <a:pPr marL="0" indent="0">
              <a:spcBef>
                <a:spcPts val="600"/>
              </a:spcBef>
              <a:buSzTx/>
              <a:buNone/>
              <a:defRPr sz="3200"/>
            </a:pPr>
            <a:r>
              <a:rPr sz="2400" dirty="0"/>
              <a:t>(Convert RAW sensor data to RGB image)</a:t>
            </a:r>
          </a:p>
          <a:p>
            <a:pPr lvl="1">
              <a:spcBef>
                <a:spcPts val="600"/>
              </a:spcBef>
              <a:defRPr sz="3800"/>
            </a:pPr>
            <a:r>
              <a:rPr sz="3200" dirty="0"/>
              <a:t>Original: 463 lines of hand-tuned ARM NEON assembly</a:t>
            </a:r>
          </a:p>
          <a:p>
            <a:pPr lvl="1">
              <a:defRPr sz="3800"/>
            </a:pPr>
            <a:r>
              <a:rPr sz="3200" dirty="0"/>
              <a:t>Halide: 2.75x less code, 5% faster</a:t>
            </a:r>
          </a:p>
        </p:txBody>
      </p:sp>
      <p:sp>
        <p:nvSpPr>
          <p:cNvPr id="673" name="Bilateral filter…"/>
          <p:cNvSpPr txBox="1"/>
          <p:nvPr/>
        </p:nvSpPr>
        <p:spPr>
          <a:xfrm>
            <a:off x="922459" y="5470191"/>
            <a:ext cx="13187815" cy="3820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800100" indent="-800100" algn="l">
              <a:buSzPct val="120000"/>
              <a:buFont typeface="Lucida Grande"/>
              <a:buChar char="▪"/>
              <a:defRPr sz="3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Bilateral filter</a:t>
            </a:r>
          </a:p>
          <a:p>
            <a:pPr algn="l">
              <a:spcBef>
                <a:spcPts val="600"/>
              </a:spcBef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(Common image filtering operation used in many applications)</a:t>
            </a:r>
          </a:p>
          <a:p>
            <a:pPr marL="1435100" lvl="1" indent="-635000" algn="l">
              <a:spcBef>
                <a:spcPts val="600"/>
              </a:spcBef>
              <a:buSzPct val="130000"/>
              <a:buChar char="-"/>
              <a:defRPr sz="3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Original 122 lines of C++</a:t>
            </a:r>
          </a:p>
          <a:p>
            <a:pPr marL="1435100" lvl="1" indent="-635000" algn="l">
              <a:spcBef>
                <a:spcPts val="600"/>
              </a:spcBef>
              <a:buSzPct val="130000"/>
              <a:buChar char="-"/>
              <a:defRPr sz="3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Halide: 34 lines algorithm + 6 lines schedule</a:t>
            </a:r>
          </a:p>
          <a:p>
            <a:pPr marL="2108200" lvl="3" indent="-635000" algn="l">
              <a:spcBef>
                <a:spcPts val="600"/>
              </a:spcBef>
              <a:buSzPct val="130000"/>
              <a:buChar char="-"/>
              <a:defRPr sz="3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CPU implementation: 5.9x faster</a:t>
            </a:r>
          </a:p>
          <a:p>
            <a:pPr marL="2108200" lvl="3" indent="-635000" algn="l">
              <a:spcBef>
                <a:spcPts val="1400"/>
              </a:spcBef>
              <a:buSzPct val="130000"/>
              <a:buChar char="-"/>
              <a:defRPr sz="3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GPU implementation: 2x faster than hand-written CUDA</a:t>
            </a:r>
          </a:p>
        </p:txBody>
      </p:sp>
      <p:pic>
        <p:nvPicPr>
          <p:cNvPr id="674" name="Screen Shot 2016-03-30 at 9.06.09 PM.png" descr="Screen Shot 2016-03-30 at 9.06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573" y="9287457"/>
            <a:ext cx="9175093" cy="3927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Screen Shot 2016-03-30 at 9.07.55 PM.png" descr="Screen Shot 2016-03-30 at 9.07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777" y="1707208"/>
            <a:ext cx="9296685" cy="4008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tepping back: what is Halid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Stepping back: what is Halide?</a:t>
            </a:r>
          </a:p>
        </p:txBody>
      </p:sp>
      <p:sp>
        <p:nvSpPr>
          <p:cNvPr id="678" name="Halide is a DSL for helping good developers optimize image processing code more rapidly…"/>
          <p:cNvSpPr txBox="1">
            <a:spLocks noGrp="1"/>
          </p:cNvSpPr>
          <p:nvPr>
            <p:ph type="body" idx="1"/>
          </p:nvPr>
        </p:nvSpPr>
        <p:spPr>
          <a:xfrm>
            <a:off x="838200" y="2095500"/>
            <a:ext cx="16611599" cy="10350500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rgbClr val="B12DBC"/>
                </a:solidFill>
              </a:rPr>
              <a:t>Halide</a:t>
            </a:r>
            <a:r>
              <a:t> is a DSL for </a:t>
            </a:r>
            <a:r>
              <a:rPr>
                <a:solidFill>
                  <a:srgbClr val="0533CA"/>
                </a:solidFill>
              </a:rPr>
              <a:t>helping good developers optimize image processing code more rapidly</a:t>
            </a:r>
          </a:p>
          <a:p>
            <a:pPr lvl="1">
              <a:defRPr sz="4200"/>
            </a:pPr>
            <a:r>
              <a:t>Halide doesn’t decide how to optimize a program for a novice programmer</a:t>
            </a:r>
          </a:p>
          <a:p>
            <a:pPr lvl="1">
              <a:defRPr sz="4200"/>
            </a:pPr>
            <a:r>
              <a:t>Halide provides primitives for a programmer (that has strong knowledge of code optimization, such as a 418 student) to rapidly express what optimizations the system should apply</a:t>
            </a:r>
          </a:p>
          <a:p>
            <a:pPr lvl="1">
              <a:defRPr sz="4200"/>
            </a:pPr>
            <a:r>
              <a:rPr>
                <a:solidFill>
                  <a:srgbClr val="B12DBC"/>
                </a:solidFill>
              </a:rPr>
              <a:t>Halide carries out the nitty-gritty of mapping that strategy to a machine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Automatically generating Halide schedu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6000" dirty="0"/>
              <a:t>Automatically generating Halide schedules</a:t>
            </a:r>
          </a:p>
        </p:txBody>
      </p:sp>
      <p:sp>
        <p:nvSpPr>
          <p:cNvPr id="681" name="Extend Halide compiler to automatically generate schedule for programmer…"/>
          <p:cNvSpPr txBox="1">
            <a:spLocks noGrp="1"/>
          </p:cNvSpPr>
          <p:nvPr>
            <p:ph type="body" sz="quarter" idx="1"/>
          </p:nvPr>
        </p:nvSpPr>
        <p:spPr>
          <a:xfrm>
            <a:off x="965200" y="2060711"/>
            <a:ext cx="16154400" cy="136530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3800"/>
            </a:pPr>
            <a:r>
              <a:rPr sz="3200" dirty="0"/>
              <a:t>Extend Halide compiler to automatically generate schedule for programmer</a:t>
            </a:r>
          </a:p>
          <a:p>
            <a:pPr marL="406400" indent="-406400">
              <a:spcBef>
                <a:spcPts val="0"/>
              </a:spcBef>
              <a:buFontTx/>
              <a:buChar char="-"/>
              <a:defRPr sz="3800"/>
            </a:pPr>
            <a:r>
              <a:rPr sz="3200" dirty="0"/>
              <a:t>Compiler input: Halide program + size of expected input/output images</a:t>
            </a:r>
          </a:p>
        </p:txBody>
      </p:sp>
      <p:sp>
        <p:nvSpPr>
          <p:cNvPr id="682" name="[Mullapudi, CMU 2016]"/>
          <p:cNvSpPr txBox="1"/>
          <p:nvPr/>
        </p:nvSpPr>
        <p:spPr>
          <a:xfrm>
            <a:off x="12900950" y="1411234"/>
            <a:ext cx="3695549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[</a:t>
            </a:r>
            <a:r>
              <a:rPr dirty="0" err="1"/>
              <a:t>Mullapudi</a:t>
            </a:r>
            <a:r>
              <a:rPr dirty="0"/>
              <a:t>, CMU 2016]</a:t>
            </a:r>
          </a:p>
        </p:txBody>
      </p:sp>
      <p:pic>
        <p:nvPicPr>
          <p:cNvPr id="6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60" y="3609246"/>
            <a:ext cx="17262279" cy="2201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81" y="6329481"/>
            <a:ext cx="6830140" cy="2254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417" y="6374307"/>
            <a:ext cx="10050271" cy="215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95" y="9094583"/>
            <a:ext cx="13682648" cy="2186340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Square"/>
          <p:cNvSpPr/>
          <p:nvPr/>
        </p:nvSpPr>
        <p:spPr>
          <a:xfrm>
            <a:off x="808378" y="11899571"/>
            <a:ext cx="362771" cy="362770"/>
          </a:xfrm>
          <a:prstGeom prst="rect">
            <a:avLst/>
          </a:prstGeom>
          <a:solidFill>
            <a:srgbClr val="F3BB56"/>
          </a:solidFill>
          <a:ln w="12700">
            <a:solidFill>
              <a:srgbClr val="53585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688" name="= Naive schedule"/>
          <p:cNvSpPr txBox="1"/>
          <p:nvPr/>
        </p:nvSpPr>
        <p:spPr>
          <a:xfrm>
            <a:off x="1286273" y="11870393"/>
            <a:ext cx="258724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= Naive schedule</a:t>
            </a:r>
          </a:p>
        </p:txBody>
      </p:sp>
      <p:sp>
        <p:nvSpPr>
          <p:cNvPr id="689" name="Square"/>
          <p:cNvSpPr/>
          <p:nvPr/>
        </p:nvSpPr>
        <p:spPr>
          <a:xfrm>
            <a:off x="794941" y="12501412"/>
            <a:ext cx="362771" cy="362771"/>
          </a:xfrm>
          <a:prstGeom prst="rect">
            <a:avLst/>
          </a:prstGeom>
          <a:solidFill>
            <a:srgbClr val="456B92"/>
          </a:solidFill>
          <a:ln w="12700">
            <a:solidFill>
              <a:srgbClr val="53585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690" name="= Expert manual schedule…"/>
          <p:cNvSpPr txBox="1"/>
          <p:nvPr/>
        </p:nvSpPr>
        <p:spPr>
          <a:xfrm>
            <a:off x="1260136" y="12444037"/>
            <a:ext cx="501259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1828800">
              <a:buClr>
                <a:srgbClr val="424242"/>
              </a:buClr>
              <a:buFont typeface="Helvetica Light"/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= Expert manual schedule</a:t>
            </a:r>
          </a:p>
          <a:p>
            <a:pPr algn="l" defTabSz="1828800">
              <a:buClr>
                <a:srgbClr val="424242"/>
              </a:buClr>
              <a:buFont typeface="Helvetica Light"/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400"/>
              <a:t>     (best human-created schedule)</a:t>
            </a:r>
          </a:p>
        </p:txBody>
      </p:sp>
      <p:sp>
        <p:nvSpPr>
          <p:cNvPr id="691" name="Square"/>
          <p:cNvSpPr/>
          <p:nvPr/>
        </p:nvSpPr>
        <p:spPr>
          <a:xfrm>
            <a:off x="7121934" y="11899570"/>
            <a:ext cx="362770" cy="362770"/>
          </a:xfrm>
          <a:prstGeom prst="rect">
            <a:avLst/>
          </a:prstGeom>
          <a:solidFill>
            <a:srgbClr val="EA243E"/>
          </a:solidFill>
          <a:ln w="12700">
            <a:solidFill>
              <a:srgbClr val="53585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692" name="Square"/>
          <p:cNvSpPr/>
          <p:nvPr/>
        </p:nvSpPr>
        <p:spPr>
          <a:xfrm>
            <a:off x="7121934" y="12450612"/>
            <a:ext cx="362770" cy="362771"/>
          </a:xfrm>
          <a:prstGeom prst="rect">
            <a:avLst/>
          </a:prstGeom>
          <a:solidFill>
            <a:srgbClr val="BD2B4F"/>
          </a:solidFill>
          <a:ln w="12700">
            <a:solidFill>
              <a:srgbClr val="53585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693" name="Square"/>
          <p:cNvSpPr/>
          <p:nvPr/>
        </p:nvSpPr>
        <p:spPr>
          <a:xfrm>
            <a:off x="7121934" y="13027054"/>
            <a:ext cx="362770" cy="362770"/>
          </a:xfrm>
          <a:prstGeom prst="rect">
            <a:avLst/>
          </a:prstGeom>
          <a:solidFill>
            <a:srgbClr val="99173B"/>
          </a:solidFill>
          <a:ln w="12700">
            <a:solidFill>
              <a:srgbClr val="53585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/>
          </a:p>
        </p:txBody>
      </p:sp>
      <p:sp>
        <p:nvSpPr>
          <p:cNvPr id="694" name="= Automatically generated schedule (no autotuning, ~ seconds)"/>
          <p:cNvSpPr txBox="1"/>
          <p:nvPr/>
        </p:nvSpPr>
        <p:spPr>
          <a:xfrm>
            <a:off x="7650835" y="11870393"/>
            <a:ext cx="934230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= Automatically generated schedule (no autotuning, ~ seconds)</a:t>
            </a:r>
          </a:p>
        </p:txBody>
      </p:sp>
      <p:sp>
        <p:nvSpPr>
          <p:cNvPr id="695" name="= Automatically generated, with auto-tuning (~ 10 minutes)"/>
          <p:cNvSpPr txBox="1"/>
          <p:nvPr/>
        </p:nvSpPr>
        <p:spPr>
          <a:xfrm>
            <a:off x="7650835" y="12434135"/>
            <a:ext cx="883575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= Automatically generated, with auto-tuning (~ 10 minutes)</a:t>
            </a:r>
          </a:p>
        </p:txBody>
      </p:sp>
      <p:sp>
        <p:nvSpPr>
          <p:cNvPr id="696" name="= Automatically generated, auto-tuning over 3 days"/>
          <p:cNvSpPr txBox="1"/>
          <p:nvPr/>
        </p:nvSpPr>
        <p:spPr>
          <a:xfrm>
            <a:off x="7650835" y="13023276"/>
            <a:ext cx="762388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400"/>
              <a:t>= Automatically generated, auto-tuning over 3 days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Making efficient use of modern machines is challenging"/>
          <p:cNvSpPr txBox="1">
            <a:spLocks noGrp="1"/>
          </p:cNvSpPr>
          <p:nvPr>
            <p:ph type="title"/>
          </p:nvPr>
        </p:nvSpPr>
        <p:spPr>
          <a:xfrm>
            <a:off x="635000" y="393700"/>
            <a:ext cx="17262178" cy="2137073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Making efficient use of modern machines is challenging</a:t>
            </a:r>
          </a:p>
        </p:txBody>
      </p:sp>
      <p:sp>
        <p:nvSpPr>
          <p:cNvPr id="189" name="(proof by assignments 2, 3, and 4)…"/>
          <p:cNvSpPr txBox="1"/>
          <p:nvPr/>
        </p:nvSpPr>
        <p:spPr>
          <a:xfrm>
            <a:off x="749300" y="2806700"/>
            <a:ext cx="17043400" cy="9856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>
              <a:defRPr sz="7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(proof by assignments 2, 3, and 4)</a:t>
            </a:r>
          </a:p>
          <a:p>
            <a:pPr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endParaRPr dirty="0"/>
          </a:p>
          <a:p>
            <a:pPr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endParaRPr dirty="0"/>
          </a:p>
          <a:p>
            <a:pPr>
              <a:defRPr sz="5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In our assignments</a:t>
            </a:r>
            <a:r>
              <a:rPr lang="en-US" dirty="0"/>
              <a:t>,</a:t>
            </a:r>
            <a:r>
              <a:rPr dirty="0"/>
              <a:t> you only programmed homogeneous parallel computers.</a:t>
            </a:r>
          </a:p>
          <a:p>
            <a:pPr>
              <a:defRPr sz="5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/>
              <a:t>…</a:t>
            </a:r>
            <a:r>
              <a:rPr dirty="0"/>
              <a:t>And parallelism </a:t>
            </a:r>
            <a:r>
              <a:rPr lang="en-US" dirty="0"/>
              <a:t>even </a:t>
            </a:r>
            <a:r>
              <a:rPr dirty="0"/>
              <a:t>in that context was not easy.</a:t>
            </a:r>
          </a:p>
          <a:p>
            <a:pPr>
              <a:defRPr sz="5000" b="1">
                <a:latin typeface="+mn-lt"/>
                <a:ea typeface="+mn-ea"/>
                <a:cs typeface="+mn-cs"/>
                <a:sym typeface="Myriad Pro Condensed"/>
              </a:defRPr>
            </a:pPr>
            <a:endParaRPr dirty="0"/>
          </a:p>
          <a:p>
            <a:pPr>
              <a:defRPr sz="5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Assignment 2: GPU cores only</a:t>
            </a:r>
          </a:p>
          <a:p>
            <a:pPr>
              <a:defRPr sz="5000" b="1">
                <a:latin typeface="+mn-lt"/>
                <a:ea typeface="+mn-ea"/>
                <a:cs typeface="+mn-cs"/>
                <a:sym typeface="Myriad Pro Condensed"/>
              </a:defRPr>
            </a:pPr>
            <a:endParaRPr dirty="0"/>
          </a:p>
          <a:p>
            <a:pPr>
              <a:defRPr sz="5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Assignments 3 &amp; 4: shared memory / message passing</a:t>
            </a:r>
          </a:p>
          <a:p>
            <a:pPr>
              <a:defRPr sz="5000" b="1">
                <a:latin typeface="+mn-lt"/>
                <a:ea typeface="+mn-ea"/>
                <a:cs typeface="+mn-cs"/>
                <a:sym typeface="Myriad Pro Condensed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“Racing” top Halide programm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“Racing” top Halide programmers</a:t>
            </a:r>
          </a:p>
        </p:txBody>
      </p:sp>
      <p:sp>
        <p:nvSpPr>
          <p:cNvPr id="699" name="Halide auto-scheduler produced schedules that were better than those of expert Google Halide programmers in two of three cases (it got beat in one!)"/>
          <p:cNvSpPr txBox="1">
            <a:spLocks noGrp="1"/>
          </p:cNvSpPr>
          <p:nvPr>
            <p:ph type="body" sz="quarter" idx="1"/>
          </p:nvPr>
        </p:nvSpPr>
        <p:spPr>
          <a:xfrm>
            <a:off x="931824" y="2657247"/>
            <a:ext cx="7018966" cy="265591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400"/>
            </a:lvl1pPr>
          </a:lstStyle>
          <a:p>
            <a:r>
              <a:t>Halide auto-scheduler produced schedules that were better than those of expert Google Halide programmers in two of three cases (it got beat in one!)</a:t>
            </a:r>
          </a:p>
        </p:txBody>
      </p:sp>
      <p:pic>
        <p:nvPicPr>
          <p:cNvPr id="7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630" y="2091636"/>
            <a:ext cx="9732402" cy="1055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Darkroom/Rig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Darkroom/Rigel</a:t>
            </a:r>
          </a:p>
        </p:txBody>
      </p:sp>
      <p:sp>
        <p:nvSpPr>
          <p:cNvPr id="703" name="Directly synthesize FGPA implementation of image processing pipeline from a high-level description (a constrained “Halide-like” language)"/>
          <p:cNvSpPr txBox="1">
            <a:spLocks noGrp="1"/>
          </p:cNvSpPr>
          <p:nvPr>
            <p:ph type="body" sz="quarter" idx="1"/>
          </p:nvPr>
        </p:nvSpPr>
        <p:spPr>
          <a:xfrm>
            <a:off x="838200" y="2095500"/>
            <a:ext cx="16611600" cy="2769653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r>
              <a:t>Directly synthesize FGPA implementation of image processing pipeline from a high-level description (a constrained “Halide-like” language)</a:t>
            </a:r>
          </a:p>
        </p:txBody>
      </p:sp>
      <p:sp>
        <p:nvSpPr>
          <p:cNvPr id="704" name="[Hegarty 2014, Hegarty 2016]"/>
          <p:cNvSpPr txBox="1"/>
          <p:nvPr/>
        </p:nvSpPr>
        <p:spPr>
          <a:xfrm>
            <a:off x="11536647" y="115570"/>
            <a:ext cx="4807002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buClr>
                <a:srgbClr val="424242"/>
              </a:buClr>
              <a:buFont typeface="Helvetica Light"/>
              <a:defRPr sz="36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[Hegarty 2014, Hegarty 2016]</a:t>
            </a:r>
          </a:p>
        </p:txBody>
      </p:sp>
      <p:pic>
        <p:nvPicPr>
          <p:cNvPr id="7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44" y="4919575"/>
            <a:ext cx="16907191" cy="3876850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Goal: ultra high efficiency image processing"/>
          <p:cNvSpPr txBox="1"/>
          <p:nvPr/>
        </p:nvSpPr>
        <p:spPr>
          <a:xfrm>
            <a:off x="1158639" y="9626910"/>
            <a:ext cx="16611601" cy="2769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800100" indent="-800100" algn="l">
              <a:spcBef>
                <a:spcPts val="1400"/>
              </a:spcBef>
              <a:buSzPct val="120000"/>
              <a:buFont typeface="Lucida Grande"/>
              <a:buChar char="▪"/>
              <a:defRPr sz="5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Goal: ultra high efficiency image processing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Many other recent domain-specific programming systems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6941056" cy="1265194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rPr dirty="0"/>
              <a:t>Many other recent domain-specific programming systems</a:t>
            </a:r>
          </a:p>
        </p:txBody>
      </p:sp>
      <p:pic>
        <p:nvPicPr>
          <p:cNvPr id="709" name="Screen Shot 2012-04-12 at 10.55.30 AM.png" descr="Screen Shot 2012-04-12 at 10.55.3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0" y="3365500"/>
            <a:ext cx="4851400" cy="1828800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DSL for graph-based machine learning computations"/>
          <p:cNvSpPr txBox="1"/>
          <p:nvPr/>
        </p:nvSpPr>
        <p:spPr>
          <a:xfrm>
            <a:off x="9906000" y="5213449"/>
            <a:ext cx="7569200" cy="4826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DSL for graph-based machine learning computations</a:t>
            </a:r>
          </a:p>
        </p:txBody>
      </p:sp>
      <p:pic>
        <p:nvPicPr>
          <p:cNvPr id="711" name="hadoopelephant_rgb.tiff" descr="hadoopelephant_rgb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226" y="2878528"/>
            <a:ext cx="6464301" cy="1528808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Less domain specific than examples given today, but still designed specifically for:…"/>
          <p:cNvSpPr txBox="1"/>
          <p:nvPr/>
        </p:nvSpPr>
        <p:spPr>
          <a:xfrm>
            <a:off x="1236326" y="4559735"/>
            <a:ext cx="7023101" cy="241300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Less domain specific than examples given today, but still designed specifically for: </a:t>
            </a:r>
          </a:p>
          <a:p>
            <a:pPr algn="l" defTabSz="1828800">
              <a:buClr>
                <a:srgbClr val="424242"/>
              </a:buClr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data-parallel computations on big data for distributed systems (“Map-Reduce”)</a:t>
            </a:r>
          </a:p>
        </p:txBody>
      </p:sp>
      <p:pic>
        <p:nvPicPr>
          <p:cNvPr id="713" name="rails.png" descr="rail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00" y="8059588"/>
            <a:ext cx="2679700" cy="3179912"/>
          </a:xfrm>
          <a:prstGeom prst="rect">
            <a:avLst/>
          </a:prstGeom>
          <a:ln w="12700">
            <a:miter lim="400000"/>
          </a:ln>
        </p:spPr>
      </p:pic>
      <p:sp>
        <p:nvSpPr>
          <p:cNvPr id="714" name="Model-view-controller paradigm for web-applications"/>
          <p:cNvSpPr txBox="1"/>
          <p:nvPr/>
        </p:nvSpPr>
        <p:spPr>
          <a:xfrm>
            <a:off x="3898900" y="8293100"/>
            <a:ext cx="5334000" cy="96520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Model-view-controller paradigm for web-applications</a:t>
            </a:r>
          </a:p>
        </p:txBody>
      </p:sp>
      <p:sp>
        <p:nvSpPr>
          <p:cNvPr id="715" name="Also see Green-Marl, Ligra…"/>
          <p:cNvSpPr txBox="1"/>
          <p:nvPr/>
        </p:nvSpPr>
        <p:spPr>
          <a:xfrm>
            <a:off x="9906000" y="6070600"/>
            <a:ext cx="7569200" cy="121920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algn="l" defTabSz="1828800">
              <a:buClr>
                <a:srgbClr val="424242"/>
              </a:buClr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Also see Green-Marl, Ligra</a:t>
            </a:r>
          </a:p>
          <a:p>
            <a:pPr algn="l" defTabSz="1828800">
              <a:buClr>
                <a:srgbClr val="424242"/>
              </a:buClr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pPr>
            <a:r>
              <a:t>(DSLs for describing operations on graphs)</a:t>
            </a:r>
          </a:p>
        </p:txBody>
      </p:sp>
      <p:sp>
        <p:nvSpPr>
          <p:cNvPr id="716" name="Simit: a language for physical simulation [MIT]"/>
          <p:cNvSpPr txBox="1"/>
          <p:nvPr/>
        </p:nvSpPr>
        <p:spPr>
          <a:xfrm>
            <a:off x="7131050" y="10967122"/>
            <a:ext cx="10274300" cy="685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defRPr sz="32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Simit: a language for physical simulation [MIT]</a:t>
            </a:r>
          </a:p>
        </p:txBody>
      </p:sp>
      <p:sp>
        <p:nvSpPr>
          <p:cNvPr id="717" name="Ongoing efforts in many domains..."/>
          <p:cNvSpPr txBox="1"/>
          <p:nvPr/>
        </p:nvSpPr>
        <p:spPr>
          <a:xfrm>
            <a:off x="6477000" y="10106659"/>
            <a:ext cx="10274300" cy="69088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l" defTabSz="1828800">
              <a:buClr>
                <a:srgbClr val="424242"/>
              </a:buClr>
              <a:defRPr sz="48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Ongoing efforts in many domains...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Domain-specific programming system development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7055339" cy="2268480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rPr sz="6000" dirty="0"/>
              <a:t>Domain-specific programming system development</a:t>
            </a:r>
          </a:p>
        </p:txBody>
      </p:sp>
      <p:sp>
        <p:nvSpPr>
          <p:cNvPr id="720" name="Can develop DSL as a stand-alone language…"/>
          <p:cNvSpPr txBox="1">
            <a:spLocks noGrp="1"/>
          </p:cNvSpPr>
          <p:nvPr>
            <p:ph type="body" idx="1"/>
          </p:nvPr>
        </p:nvSpPr>
        <p:spPr>
          <a:xfrm>
            <a:off x="838200" y="2844799"/>
            <a:ext cx="16154400" cy="875532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Can develop DSL as a stand-alone language</a:t>
            </a:r>
          </a:p>
          <a:p>
            <a:pPr marL="1276350" lvl="1" indent="-476250">
              <a:defRPr sz="4200"/>
            </a:pPr>
            <a:r>
              <a:rPr dirty="0"/>
              <a:t>Graphics shading languages</a:t>
            </a:r>
            <a:endParaRPr lang="en-US" dirty="0"/>
          </a:p>
          <a:p>
            <a:pPr marL="1276350" lvl="1" indent="-476250">
              <a:defRPr sz="4200"/>
            </a:pPr>
            <a:r>
              <a:rPr dirty="0"/>
              <a:t>MATLAB, SQL</a:t>
            </a:r>
          </a:p>
          <a:p>
            <a:pPr>
              <a:spcBef>
                <a:spcPts val="600"/>
              </a:spcBef>
            </a:pPr>
            <a:r>
              <a:rPr dirty="0"/>
              <a:t>“Embed” DSL in an existing generic language</a:t>
            </a:r>
          </a:p>
          <a:p>
            <a:pPr marL="1276350" lvl="1" indent="-476250">
              <a:defRPr sz="4200"/>
            </a:pPr>
            <a:r>
              <a:rPr dirty="0"/>
              <a:t>e.g., C++ library (</a:t>
            </a:r>
            <a:r>
              <a:rPr dirty="0" err="1"/>
              <a:t>GraphLab</a:t>
            </a:r>
            <a:r>
              <a:rPr dirty="0"/>
              <a:t>, OpenGL host-side API, Map-Reduce)</a:t>
            </a:r>
            <a:endParaRPr lang="en-US" dirty="0"/>
          </a:p>
          <a:p>
            <a:pPr marL="1276350" lvl="1" indent="-476250">
              <a:defRPr sz="4200"/>
            </a:pPr>
            <a:r>
              <a:rPr dirty="0" err="1"/>
              <a:t>Lizst</a:t>
            </a:r>
            <a:r>
              <a:rPr dirty="0"/>
              <a:t> syntax above was all valid Scala code</a:t>
            </a:r>
          </a:p>
          <a:p>
            <a:pPr>
              <a:spcBef>
                <a:spcPts val="600"/>
              </a:spcBef>
            </a:pPr>
            <a:r>
              <a:rPr dirty="0"/>
              <a:t>Active research idea:</a:t>
            </a:r>
          </a:p>
          <a:p>
            <a:pPr marL="1276350" lvl="1" indent="-476250">
              <a:defRPr sz="4200"/>
            </a:pPr>
            <a:r>
              <a:rPr dirty="0"/>
              <a:t>Design generic languages that have facilities that assist rapid embedding of new domain-specific languages</a:t>
            </a:r>
          </a:p>
          <a:p>
            <a:pPr marL="1276350" lvl="1" indent="-476250">
              <a:defRPr sz="4200"/>
            </a:pPr>
            <a:r>
              <a:rPr dirty="0"/>
              <a:t>“What is a good language for rapidly making new DSLs?”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723" name="Modern machines: parallel and heterogeneous…"/>
          <p:cNvSpPr txBox="1">
            <a:spLocks noGrp="1"/>
          </p:cNvSpPr>
          <p:nvPr>
            <p:ph type="body" idx="1"/>
          </p:nvPr>
        </p:nvSpPr>
        <p:spPr>
          <a:xfrm>
            <a:off x="838200" y="1854200"/>
            <a:ext cx="16834049" cy="1161167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r>
              <a:rPr dirty="0"/>
              <a:t>Modern machines: parallel and heterogeneous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dirty="0"/>
              <a:t>Only way to increase compute capability in energy-constrained world</a:t>
            </a:r>
          </a:p>
          <a:p>
            <a:pPr>
              <a:spcBef>
                <a:spcPts val="0"/>
              </a:spcBef>
            </a:pPr>
            <a:r>
              <a:rPr dirty="0"/>
              <a:t>Most software uses small fraction of peak capability of machine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Very challenging to tune programs to these machines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Tuning efforts are not portable across machines</a:t>
            </a:r>
          </a:p>
          <a:p>
            <a:pPr>
              <a:spcBef>
                <a:spcPts val="600"/>
              </a:spcBef>
            </a:pPr>
            <a:r>
              <a:rPr dirty="0">
                <a:solidFill>
                  <a:srgbClr val="0533CA"/>
                </a:solidFill>
              </a:rPr>
              <a:t>Domain-specific programming environments trade-off generality to achieve productivity, performance, and portability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Case studies today: Liszt, Halide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u="sng" dirty="0"/>
              <a:t>Common trait</a:t>
            </a:r>
            <a:r>
              <a:rPr dirty="0"/>
              <a:t>: languages </a:t>
            </a:r>
            <a:r>
              <a:rPr dirty="0">
                <a:solidFill>
                  <a:srgbClr val="B12DBC"/>
                </a:solidFill>
              </a:rPr>
              <a:t>provide abstractions that make dependencies known</a:t>
            </a:r>
            <a:endParaRPr lang="en-US" dirty="0">
              <a:solidFill>
                <a:srgbClr val="B12DBC"/>
              </a:solidFill>
            </a:endParaRP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Understanding dependencies is necessary but not sufficient: </a:t>
            </a:r>
            <a:r>
              <a:rPr dirty="0">
                <a:solidFill>
                  <a:srgbClr val="B12DBC"/>
                </a:solidFill>
              </a:rPr>
              <a:t>need domain restrictions and domain knowledge </a:t>
            </a:r>
            <a:r>
              <a:rPr dirty="0"/>
              <a:t>for system</a:t>
            </a:r>
            <a:r>
              <a:rPr dirty="0">
                <a:solidFill>
                  <a:srgbClr val="B12DBC"/>
                </a:solidFill>
              </a:rPr>
              <a:t> to synthesize efficient implementations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all: need for efficiency leading to heterogeneous parallel platforms"/>
          <p:cNvSpPr txBox="1">
            <a:spLocks noGrp="1"/>
          </p:cNvSpPr>
          <p:nvPr>
            <p:ph type="title"/>
          </p:nvPr>
        </p:nvSpPr>
        <p:spPr>
          <a:xfrm>
            <a:off x="727166" y="393699"/>
            <a:ext cx="16833668" cy="272970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7400"/>
            </a:lvl1pPr>
          </a:lstStyle>
          <a:p>
            <a:r>
              <a:rPr sz="6600"/>
              <a:t>Recall: need for efficiency leading to heterogeneous parallel platforms</a:t>
            </a:r>
          </a:p>
        </p:txBody>
      </p:sp>
      <p:pic>
        <p:nvPicPr>
          <p:cNvPr id="194" name="roadrunner_2.png" descr="roadrunner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072" y="3144856"/>
            <a:ext cx="6769101" cy="3743313"/>
          </a:xfrm>
          <a:prstGeom prst="rect">
            <a:avLst/>
          </a:prstGeom>
          <a:ln w="12700">
            <a:miter lim="400000"/>
          </a:ln>
          <a:effectLst>
            <a:outerShdw blurRad="63500" dist="635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5" name="49142A_LlanoDie_StraightBlack.png" descr="49142A_LlanoDie_StraightBlack.png"/>
          <p:cNvPicPr>
            <a:picLocks noChangeAspect="1"/>
          </p:cNvPicPr>
          <p:nvPr/>
        </p:nvPicPr>
        <p:blipFill>
          <a:blip r:embed="rId3"/>
          <a:srcRect l="8444" t="3389" r="8405" b="5295"/>
          <a:stretch>
            <a:fillRect/>
          </a:stretch>
        </p:blipFill>
        <p:spPr>
          <a:xfrm>
            <a:off x="4828087" y="3269973"/>
            <a:ext cx="3115743" cy="3721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7" y="0"/>
                </a:moveTo>
                <a:lnTo>
                  <a:pt x="2" y="2269"/>
                </a:lnTo>
                <a:cubicBezTo>
                  <a:pt x="-1" y="3517"/>
                  <a:pt x="-1" y="8377"/>
                  <a:pt x="2" y="13069"/>
                </a:cubicBezTo>
                <a:lnTo>
                  <a:pt x="7" y="21600"/>
                </a:lnTo>
                <a:lnTo>
                  <a:pt x="10803" y="21600"/>
                </a:lnTo>
                <a:lnTo>
                  <a:pt x="21599" y="21600"/>
                </a:lnTo>
                <a:lnTo>
                  <a:pt x="21599" y="10800"/>
                </a:lnTo>
                <a:lnTo>
                  <a:pt x="21599" y="0"/>
                </a:lnTo>
                <a:lnTo>
                  <a:pt x="10803" y="0"/>
                </a:lnTo>
                <a:lnTo>
                  <a:pt x="7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127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96" name="Integrated…"/>
          <p:cNvSpPr txBox="1"/>
          <p:nvPr/>
        </p:nvSpPr>
        <p:spPr>
          <a:xfrm>
            <a:off x="2308572" y="3578222"/>
            <a:ext cx="2400301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Integrated</a:t>
            </a:r>
          </a:p>
          <a:p>
            <a:pPr algn="l"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3200"/>
              <a:t>CPU + GPU</a:t>
            </a:r>
          </a:p>
        </p:txBody>
      </p:sp>
      <p:pic>
        <p:nvPicPr>
          <p:cNvPr id="197" name="Screen Shot 2012-04-10 at 11.01.01 AM.png" descr="Screen Shot 2012-04-10 at 11.01.0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34" y="8383158"/>
            <a:ext cx="6769101" cy="432304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GPU:…"/>
          <p:cNvSpPr txBox="1"/>
          <p:nvPr/>
        </p:nvSpPr>
        <p:spPr>
          <a:xfrm>
            <a:off x="767021" y="6982288"/>
            <a:ext cx="562610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4000"/>
              <a:t>GPU:</a:t>
            </a:r>
          </a:p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/>
              <a:t>throughput cores + fixed-function</a:t>
            </a:r>
          </a:p>
        </p:txBody>
      </p:sp>
      <p:sp>
        <p:nvSpPr>
          <p:cNvPr id="199" name="CPU+data-parallel accelerator"/>
          <p:cNvSpPr txBox="1"/>
          <p:nvPr/>
        </p:nvSpPr>
        <p:spPr>
          <a:xfrm>
            <a:off x="12103100" y="2487579"/>
            <a:ext cx="572770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2800" dirty="0" err="1"/>
              <a:t>CPU+data-parallel</a:t>
            </a:r>
            <a:r>
              <a:rPr sz="2800" dirty="0"/>
              <a:t> accelerator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915" y="7272002"/>
            <a:ext cx="9466656" cy="523624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Qualcomm Snapdragon SoC"/>
          <p:cNvSpPr txBox="1"/>
          <p:nvPr/>
        </p:nvSpPr>
        <p:spPr>
          <a:xfrm>
            <a:off x="8307999" y="7499902"/>
            <a:ext cx="477520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sz="1800"/>
              <a:t>Qualcomm Snapdragon SoC</a:t>
            </a:r>
          </a:p>
        </p:txBody>
      </p:sp>
      <p:sp>
        <p:nvSpPr>
          <p:cNvPr id="202" name="Mobile system-on-a-chip:…"/>
          <p:cNvSpPr txBox="1"/>
          <p:nvPr/>
        </p:nvSpPr>
        <p:spPr>
          <a:xfrm>
            <a:off x="8307999" y="12326255"/>
            <a:ext cx="5170934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Mobile system-on-a-chip:</a:t>
            </a:r>
          </a:p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 err="1"/>
              <a:t>CPU+GPU+media</a:t>
            </a:r>
            <a:r>
              <a:rPr sz="2800" dirty="0"/>
              <a:t> processing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Hardware trend: specialization of execution"/>
          <p:cNvSpPr txBox="1">
            <a:spLocks noGrp="1"/>
          </p:cNvSpPr>
          <p:nvPr>
            <p:ph type="title"/>
          </p:nvPr>
        </p:nvSpPr>
        <p:spPr>
          <a:xfrm>
            <a:off x="838200" y="393700"/>
            <a:ext cx="16789946" cy="1117600"/>
          </a:xfrm>
          <a:prstGeom prst="rect">
            <a:avLst/>
          </a:prstGeom>
        </p:spPr>
        <p:txBody>
          <a:bodyPr/>
          <a:lstStyle/>
          <a:p>
            <a:r>
              <a:rPr sz="6000" dirty="0"/>
              <a:t>Hardware trend: specialization of execution</a:t>
            </a:r>
          </a:p>
        </p:txBody>
      </p:sp>
      <p:sp>
        <p:nvSpPr>
          <p:cNvPr id="205" name="Multiple forms of parallelism…"/>
          <p:cNvSpPr txBox="1">
            <a:spLocks noGrp="1"/>
          </p:cNvSpPr>
          <p:nvPr>
            <p:ph type="body" idx="1"/>
          </p:nvPr>
        </p:nvSpPr>
        <p:spPr>
          <a:xfrm>
            <a:off x="838200" y="2019300"/>
            <a:ext cx="16154400" cy="9525001"/>
          </a:xfrm>
          <a:prstGeom prst="rect">
            <a:avLst/>
          </a:prstGeom>
        </p:spPr>
        <p:txBody>
          <a:bodyPr/>
          <a:lstStyle/>
          <a:p>
            <a:r>
              <a:rPr dirty="0"/>
              <a:t>Multiple forms of parallelism</a:t>
            </a:r>
          </a:p>
          <a:p>
            <a:pPr marL="1276350" lvl="1" indent="-476250">
              <a:defRPr sz="4200"/>
            </a:pPr>
            <a:r>
              <a:rPr dirty="0"/>
              <a:t>SIMD/vector processing</a:t>
            </a:r>
          </a:p>
          <a:p>
            <a:pPr marL="1276350" lvl="1" indent="-476250">
              <a:defRPr sz="4200"/>
            </a:pPr>
            <a:r>
              <a:rPr dirty="0"/>
              <a:t>Multi-threading</a:t>
            </a:r>
          </a:p>
          <a:p>
            <a:pPr marL="1276350" lvl="1" indent="-476250">
              <a:defRPr sz="4200"/>
            </a:pPr>
            <a:r>
              <a:rPr dirty="0"/>
              <a:t>Multi-core</a:t>
            </a:r>
          </a:p>
          <a:p>
            <a:pPr marL="1276350" lvl="1" indent="-476250">
              <a:defRPr sz="4200"/>
            </a:pPr>
            <a:r>
              <a:rPr dirty="0"/>
              <a:t>Multiple node</a:t>
            </a:r>
            <a:endParaRPr lang="en-US" dirty="0"/>
          </a:p>
          <a:p>
            <a:pPr marL="1276350" lvl="1" indent="-476250">
              <a:defRPr sz="4200"/>
            </a:pPr>
            <a:r>
              <a:rPr dirty="0"/>
              <a:t>Multiple server</a:t>
            </a:r>
          </a:p>
          <a:p>
            <a:pPr>
              <a:spcBef>
                <a:spcPts val="1000"/>
              </a:spcBef>
            </a:pPr>
            <a:r>
              <a:rPr dirty="0"/>
              <a:t>Heterogeneous execution capability </a:t>
            </a:r>
          </a:p>
          <a:p>
            <a:pPr marL="1276350" lvl="1" indent="-476250">
              <a:spcBef>
                <a:spcPts val="1000"/>
              </a:spcBef>
              <a:defRPr sz="4200"/>
            </a:pPr>
            <a:r>
              <a:rPr dirty="0"/>
              <a:t>Programmable, latency-centric </a:t>
            </a:r>
            <a:r>
              <a:rPr sz="3200" dirty="0"/>
              <a:t>(e.g., “CPU-like” cores)</a:t>
            </a:r>
          </a:p>
          <a:p>
            <a:pPr marL="1276350" lvl="1" indent="-476250">
              <a:spcBef>
                <a:spcPts val="1000"/>
              </a:spcBef>
              <a:defRPr sz="4200"/>
            </a:pPr>
            <a:r>
              <a:rPr dirty="0"/>
              <a:t>Programmable, throughput-optimized </a:t>
            </a:r>
            <a:r>
              <a:rPr sz="3200" dirty="0"/>
              <a:t>(e.g., “GPU-like” cores)</a:t>
            </a:r>
          </a:p>
          <a:p>
            <a:pPr marL="1276350" lvl="1" indent="-476250">
              <a:defRPr sz="4200"/>
            </a:pPr>
            <a:r>
              <a:rPr dirty="0"/>
              <a:t>Fixed-function, application-specific </a:t>
            </a:r>
            <a:r>
              <a:rPr sz="3200" dirty="0"/>
              <a:t>(e.g., image/video/audio processing)</a:t>
            </a:r>
          </a:p>
        </p:txBody>
      </p:sp>
      <p:sp>
        <p:nvSpPr>
          <p:cNvPr id="206" name="Line"/>
          <p:cNvSpPr/>
          <p:nvPr/>
        </p:nvSpPr>
        <p:spPr>
          <a:xfrm flipH="1">
            <a:off x="8475134" y="3223903"/>
            <a:ext cx="4004733" cy="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" name="Line"/>
          <p:cNvSpPr/>
          <p:nvPr/>
        </p:nvSpPr>
        <p:spPr>
          <a:xfrm flipH="1">
            <a:off x="6553200" y="5638972"/>
            <a:ext cx="6211756" cy="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8" name="Line"/>
          <p:cNvSpPr/>
          <p:nvPr/>
        </p:nvSpPr>
        <p:spPr>
          <a:xfrm flipH="1">
            <a:off x="6540499" y="4495993"/>
            <a:ext cx="1" cy="2285610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9" name="Fine-granularity parallelism: perform same logic on different data"/>
          <p:cNvSpPr txBox="1"/>
          <p:nvPr/>
        </p:nvSpPr>
        <p:spPr>
          <a:xfrm>
            <a:off x="12644967" y="2510233"/>
            <a:ext cx="56515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Fine-granularity parallelism: perform same logic on different data</a:t>
            </a:r>
          </a:p>
        </p:txBody>
      </p:sp>
      <p:sp>
        <p:nvSpPr>
          <p:cNvPr id="210" name="Varying scales of coarse-granularity parallelism"/>
          <p:cNvSpPr txBox="1"/>
          <p:nvPr/>
        </p:nvSpPr>
        <p:spPr>
          <a:xfrm>
            <a:off x="13081000" y="5384971"/>
            <a:ext cx="56515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Varying scales of coarse-granularity parallelism</a:t>
            </a:r>
          </a:p>
        </p:txBody>
      </p:sp>
      <p:sp>
        <p:nvSpPr>
          <p:cNvPr id="211" name="Motivation for parallelism and specialization: maximize compute capability given constraints on chip area, chip energy consumption.…"/>
          <p:cNvSpPr txBox="1"/>
          <p:nvPr/>
        </p:nvSpPr>
        <p:spPr>
          <a:xfrm>
            <a:off x="1066800" y="11134447"/>
            <a:ext cx="16154401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8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Motivation for parallelism and specialization: maximize compute capability given constraints on chip area, chip energy consumption.</a:t>
            </a:r>
          </a:p>
          <a:p>
            <a:pPr algn="l">
              <a:defRPr sz="48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3600" dirty="0"/>
              <a:t>Result: amazingly high compute capability in a wide range of devices!</a:t>
            </a:r>
          </a:p>
        </p:txBody>
      </p:sp>
      <p:sp>
        <p:nvSpPr>
          <p:cNvPr id="212" name="Mitigate inefficiencies (stalls) caused by unpredictable data access"/>
          <p:cNvSpPr txBox="1"/>
          <p:nvPr/>
        </p:nvSpPr>
        <p:spPr>
          <a:xfrm>
            <a:off x="12115800" y="4064000"/>
            <a:ext cx="59055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Mitigate inefficiencies (stalls) caused by unpredictable data access</a:t>
            </a:r>
          </a:p>
        </p:txBody>
      </p:sp>
      <p:sp>
        <p:nvSpPr>
          <p:cNvPr id="213" name="Line"/>
          <p:cNvSpPr/>
          <p:nvPr/>
        </p:nvSpPr>
        <p:spPr>
          <a:xfrm flipH="1">
            <a:off x="6540499" y="4064000"/>
            <a:ext cx="5211233" cy="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Hardware diversity is a huge challen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Hardware diversity is a huge challenge</a:t>
            </a:r>
          </a:p>
        </p:txBody>
      </p:sp>
      <p:sp>
        <p:nvSpPr>
          <p:cNvPr id="216" name="Machines with very different performance characteristics…"/>
          <p:cNvSpPr txBox="1">
            <a:spLocks noGrp="1"/>
          </p:cNvSpPr>
          <p:nvPr>
            <p:ph type="body" idx="1"/>
          </p:nvPr>
        </p:nvSpPr>
        <p:spPr>
          <a:xfrm>
            <a:off x="838200" y="2476575"/>
            <a:ext cx="16154400" cy="996942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0"/>
              </a:spcBef>
            </a:pPr>
            <a:r>
              <a:t>Machines with very different performance characteristics</a:t>
            </a:r>
          </a:p>
          <a:p>
            <a:r>
              <a:t>Even worse: different technologies and performance characteristics within </a:t>
            </a:r>
            <a:r>
              <a:rPr u="sng"/>
              <a:t>the same machine</a:t>
            </a:r>
            <a:r>
              <a:t> at different scales</a:t>
            </a:r>
          </a:p>
          <a:p>
            <a:pPr marL="1994807" lvl="2" indent="-521607">
              <a:defRPr sz="4600"/>
            </a:pPr>
            <a:r>
              <a:rPr>
                <a:solidFill>
                  <a:srgbClr val="0533CA"/>
                </a:solidFill>
              </a:rPr>
              <a:t>Within a core</a:t>
            </a:r>
            <a:r>
              <a:t>: SIMD, multi-threading: fine-granularity sync and communication</a:t>
            </a:r>
          </a:p>
          <a:p>
            <a:pPr marL="1994807" lvl="2" indent="-521607">
              <a:defRPr sz="4600"/>
            </a:pPr>
            <a:r>
              <a:rPr>
                <a:solidFill>
                  <a:srgbClr val="0533CA"/>
                </a:solidFill>
              </a:rPr>
              <a:t>Across cores</a:t>
            </a:r>
            <a:r>
              <a:t>: coherent shared memory via fast on-chip network</a:t>
            </a:r>
          </a:p>
          <a:p>
            <a:pPr marL="1994807" lvl="2" indent="-521607">
              <a:defRPr sz="4600"/>
            </a:pPr>
            <a:r>
              <a:rPr>
                <a:solidFill>
                  <a:srgbClr val="0533CA"/>
                </a:solidFill>
              </a:rPr>
              <a:t>Hybrid CPU+GPU</a:t>
            </a:r>
            <a:r>
              <a:t> multi-core: incoherent (potentially) shared memory</a:t>
            </a:r>
          </a:p>
          <a:p>
            <a:pPr marL="1994807" lvl="2" indent="-521607">
              <a:defRPr sz="4600"/>
            </a:pPr>
            <a:r>
              <a:rPr>
                <a:solidFill>
                  <a:srgbClr val="0533CA"/>
                </a:solidFill>
              </a:rPr>
              <a:t>Across racks</a:t>
            </a:r>
            <a:r>
              <a:t>: distributed memory, multi-stage network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yriad Pro Condensed"/>
        <a:ea typeface="Myriad Pro Condensed"/>
        <a:cs typeface="Myriad Pro Condensed"/>
      </a:majorFont>
      <a:minorFont>
        <a:latin typeface="Myriad Pro Condense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yriad Pro Condensed"/>
        <a:ea typeface="Myriad Pro Condensed"/>
        <a:cs typeface="Myriad Pro Condensed"/>
      </a:majorFont>
      <a:minorFont>
        <a:latin typeface="Myriad Pro Condense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7225</Words>
  <Application>Microsoft Office PowerPoint</Application>
  <PresentationFormat>Custom</PresentationFormat>
  <Paragraphs>885</Paragraphs>
  <Slides>64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0" baseType="lpstr">
      <vt:lpstr>Consolas</vt:lpstr>
      <vt:lpstr>Courier New</vt:lpstr>
      <vt:lpstr>Gill Sans</vt:lpstr>
      <vt:lpstr>Gill Sans MT</vt:lpstr>
      <vt:lpstr>Helvetica</vt:lpstr>
      <vt:lpstr>Helvetica Light</vt:lpstr>
      <vt:lpstr>Helvetica Neue</vt:lpstr>
      <vt:lpstr>Lucida Grande</vt:lpstr>
      <vt:lpstr>Monaco</vt:lpstr>
      <vt:lpstr>Monotype Sorts</vt:lpstr>
      <vt:lpstr>Myriad Pro</vt:lpstr>
      <vt:lpstr>Myriad Pro Condensed</vt:lpstr>
      <vt:lpstr>Myriad Pro Semibold</vt:lpstr>
      <vt:lpstr>SchoolHouse Cursive B</vt:lpstr>
      <vt:lpstr>Times New Roman</vt:lpstr>
      <vt:lpstr>White</vt:lpstr>
      <vt:lpstr>Domain-Specific Programming Systems</vt:lpstr>
      <vt:lpstr>Course themes:  Designing computer systems that scale (running faster given more resources)  Designing computer systems that are efficient (running faster under constraints on resources)  Techniques discussed: Exploiting parallelism in applications Exploiting locality in applications Leveraging hardware specialization (earlier lecture)</vt:lpstr>
      <vt:lpstr>Claim: most software uses modern hardware resources inefficiently</vt:lpstr>
      <vt:lpstr>Code performance: relative to C (single core) </vt:lpstr>
      <vt:lpstr>Even good C code is inefficient</vt:lpstr>
      <vt:lpstr>Making efficient use of modern machines is challenging</vt:lpstr>
      <vt:lpstr>Recall: need for efficiency leading to heterogeneous parallel platforms</vt:lpstr>
      <vt:lpstr>Hardware trend: specialization of execution</vt:lpstr>
      <vt:lpstr>Hardware diversity is a huge challenge</vt:lpstr>
      <vt:lpstr>Variety of programming models to abstract HW</vt:lpstr>
      <vt:lpstr>This is a huge challenge</vt:lpstr>
      <vt:lpstr>Open computer science question:  How do we enable programmers to productively write software that efficiently uses current and future heterogeneous, parallel machines?</vt:lpstr>
      <vt:lpstr>The [magical] ideal parallel programming language</vt:lpstr>
      <vt:lpstr>Successful programming languages</vt:lpstr>
      <vt:lpstr>Growing interest in domain-specific programming systems To realize high performance and productivity: willing to sacrifice completeness</vt:lpstr>
      <vt:lpstr>Domain-specific programming systems</vt:lpstr>
      <vt:lpstr>Two domain-specific programming examples</vt:lpstr>
      <vt:lpstr>Example 1: Lizst: a language for solving PDE’s on meshes</vt:lpstr>
      <vt:lpstr>What a Liszt program does</vt:lpstr>
      <vt:lpstr>Liszt program: heat conduction on mesh</vt:lpstr>
      <vt:lpstr>Liszt’s topological operators</vt:lpstr>
      <vt:lpstr>Liszt programming</vt:lpstr>
      <vt:lpstr>Compiling to parallel computers</vt:lpstr>
      <vt:lpstr>Key: determining program dependencies</vt:lpstr>
      <vt:lpstr>PowerPoint Presentation</vt:lpstr>
      <vt:lpstr>Restrict language for dependency analysis</vt:lpstr>
      <vt:lpstr>Portable parallelism: use dependencies to implement different parallel execution strategies</vt:lpstr>
      <vt:lpstr>Imagine compiling a Lizst program to the (entire) Latedays cluster</vt:lpstr>
      <vt:lpstr>Distributed memory implementation of Liszt Mesh + Stencil → Graph → Partition</vt:lpstr>
      <vt:lpstr>PowerPoint Presentation</vt:lpstr>
      <vt:lpstr>Imagine compiling a Lizst program to a GPU</vt:lpstr>
      <vt:lpstr>GPU implementation: parallel reductions</vt:lpstr>
      <vt:lpstr>GPU implementation: conflict graph</vt:lpstr>
      <vt:lpstr>PowerPoint Presentation</vt:lpstr>
      <vt:lpstr>Cluster performance of Lizst program</vt:lpstr>
      <vt:lpstr>Liszt summary</vt:lpstr>
      <vt:lpstr>Example 2: Halide: a domain-specific language for image processing</vt:lpstr>
      <vt:lpstr>Halide used in practice</vt:lpstr>
      <vt:lpstr>A quick tutorial on high-performance image processing</vt:lpstr>
      <vt:lpstr>What does this C code do?</vt:lpstr>
      <vt:lpstr>3x3 box blur</vt:lpstr>
      <vt:lpstr>3x3 image blur</vt:lpstr>
      <vt:lpstr>Two-pass 3x3 blur</vt:lpstr>
      <vt:lpstr>Two-pass image blur: locality</vt:lpstr>
      <vt:lpstr>Two-pass image blur, “chunked” (version 1)</vt:lpstr>
      <vt:lpstr>Two-pass image blur, “chunked” (version 2)</vt:lpstr>
      <vt:lpstr>Conflicting goals (once again...)</vt:lpstr>
      <vt:lpstr>Optimized C++ code: 3x3 image blur</vt:lpstr>
      <vt:lpstr>Halide blur (algorithm description)</vt:lpstr>
      <vt:lpstr>Think of a Halide program as a pipeline</vt:lpstr>
      <vt:lpstr>Halide schedule describes how to execute a pipeline</vt:lpstr>
      <vt:lpstr>Halide schedule describes how to execute a pipeline</vt:lpstr>
      <vt:lpstr>Halide: two domain-specific co-languages </vt:lpstr>
      <vt:lpstr>Producer/consumer scheduling primitives</vt:lpstr>
      <vt:lpstr>Producer/consumer scheduling primitives</vt:lpstr>
      <vt:lpstr>Domain iteration primitives</vt:lpstr>
      <vt:lpstr>Example Halide results</vt:lpstr>
      <vt:lpstr>Stepping back: what is Halide?</vt:lpstr>
      <vt:lpstr>Automatically generating Halide schedules</vt:lpstr>
      <vt:lpstr>“Racing” top Halide programmers</vt:lpstr>
      <vt:lpstr>Darkroom/Rigel</vt:lpstr>
      <vt:lpstr>Many other recent domain-specific programming systems</vt:lpstr>
      <vt:lpstr>Domain-specific programming system development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Domain-Specific Programming Systems</dc:title>
  <cp:lastModifiedBy>beckmann</cp:lastModifiedBy>
  <cp:revision>5</cp:revision>
  <dcterms:modified xsi:type="dcterms:W3CDTF">2020-03-30T17:49:41Z</dcterms:modified>
</cp:coreProperties>
</file>