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68"/>
  </p:notesMasterIdLst>
  <p:handoutMasterIdLst>
    <p:handoutMasterId r:id="rId69"/>
  </p:handoutMasterIdLst>
  <p:sldIdLst>
    <p:sldId id="542" r:id="rId3"/>
    <p:sldId id="1474" r:id="rId4"/>
    <p:sldId id="1475" r:id="rId5"/>
    <p:sldId id="1202" r:id="rId6"/>
    <p:sldId id="1204" r:id="rId7"/>
    <p:sldId id="1205" r:id="rId8"/>
    <p:sldId id="1206" r:id="rId9"/>
    <p:sldId id="1276" r:id="rId10"/>
    <p:sldId id="1207" r:id="rId11"/>
    <p:sldId id="1208" r:id="rId12"/>
    <p:sldId id="1286" r:id="rId13"/>
    <p:sldId id="1209" r:id="rId14"/>
    <p:sldId id="1210" r:id="rId15"/>
    <p:sldId id="1262" r:id="rId16"/>
    <p:sldId id="1285" r:id="rId17"/>
    <p:sldId id="1211" r:id="rId18"/>
    <p:sldId id="1212" r:id="rId19"/>
    <p:sldId id="1213" r:id="rId20"/>
    <p:sldId id="1277" r:id="rId21"/>
    <p:sldId id="1249" r:id="rId22"/>
    <p:sldId id="1250" r:id="rId23"/>
    <p:sldId id="1253" r:id="rId24"/>
    <p:sldId id="1254" r:id="rId25"/>
    <p:sldId id="1263" r:id="rId26"/>
    <p:sldId id="1264" r:id="rId27"/>
    <p:sldId id="1274" r:id="rId28"/>
    <p:sldId id="1255" r:id="rId29"/>
    <p:sldId id="1216" r:id="rId30"/>
    <p:sldId id="1217" r:id="rId31"/>
    <p:sldId id="1218" r:id="rId32"/>
    <p:sldId id="1278" r:id="rId33"/>
    <p:sldId id="1265" r:id="rId34"/>
    <p:sldId id="1266" r:id="rId35"/>
    <p:sldId id="1267" r:id="rId36"/>
    <p:sldId id="1268" r:id="rId37"/>
    <p:sldId id="1269" r:id="rId38"/>
    <p:sldId id="1270" r:id="rId39"/>
    <p:sldId id="1261" r:id="rId40"/>
    <p:sldId id="1288" r:id="rId41"/>
    <p:sldId id="1431" r:id="rId42"/>
    <p:sldId id="1220" r:id="rId43"/>
    <p:sldId id="1284" r:id="rId44"/>
    <p:sldId id="1271" r:id="rId45"/>
    <p:sldId id="1272" r:id="rId46"/>
    <p:sldId id="1273" r:id="rId47"/>
    <p:sldId id="1221" r:id="rId48"/>
    <p:sldId id="1238" r:id="rId49"/>
    <p:sldId id="1239" r:id="rId50"/>
    <p:sldId id="1226" r:id="rId51"/>
    <p:sldId id="1279" r:id="rId52"/>
    <p:sldId id="1228" r:id="rId53"/>
    <p:sldId id="1229" r:id="rId54"/>
    <p:sldId id="1280" r:id="rId55"/>
    <p:sldId id="1230" r:id="rId56"/>
    <p:sldId id="1231" r:id="rId57"/>
    <p:sldId id="1232" r:id="rId58"/>
    <p:sldId id="1233" r:id="rId59"/>
    <p:sldId id="1246" r:id="rId60"/>
    <p:sldId id="1275" r:id="rId61"/>
    <p:sldId id="1430" r:id="rId62"/>
    <p:sldId id="270" r:id="rId63"/>
    <p:sldId id="1235" r:id="rId64"/>
    <p:sldId id="1236" r:id="rId65"/>
    <p:sldId id="1287" r:id="rId66"/>
    <p:sldId id="1281"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D8D"/>
    <a:srgbClr val="DED8C4"/>
    <a:srgbClr val="E9E1C9"/>
    <a:srgbClr val="F7F5CD"/>
    <a:srgbClr val="990000"/>
    <a:srgbClr val="D5F1CF"/>
    <a:srgbClr val="F1C7C7"/>
    <a:srgbClr val="F6F5BD"/>
    <a:srgbClr val="E7DDBB"/>
    <a:srgbClr val="DD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92A43-7665-4188-A6E1-328BDFA71905}" v="299" dt="2020-11-03T07:50:1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6801" autoAdjust="0"/>
  </p:normalViewPr>
  <p:slideViewPr>
    <p:cSldViewPr snapToObjects="1">
      <p:cViewPr varScale="1">
        <p:scale>
          <a:sx n="105" d="100"/>
          <a:sy n="105" d="100"/>
        </p:scale>
        <p:origin x="1791" y="54"/>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64E92A43-7665-4188-A6E1-328BDFA71905}"/>
    <pc:docChg chg="undo custSel addSld delSld modSld">
      <pc:chgData name="Phil Gibbons" userId="f619c6e5d38ed7a7" providerId="LiveId" clId="{64E92A43-7665-4188-A6E1-328BDFA71905}" dt="2020-11-03T07:50:17.234" v="917" actId="1076"/>
      <pc:docMkLst>
        <pc:docMk/>
      </pc:docMkLst>
      <pc:sldChg chg="addSp modSp mod modAnim">
        <pc:chgData name="Phil Gibbons" userId="f619c6e5d38ed7a7" providerId="LiveId" clId="{64E92A43-7665-4188-A6E1-328BDFA71905}" dt="2020-11-03T00:50:19.422" v="18"/>
        <pc:sldMkLst>
          <pc:docMk/>
          <pc:sldMk cId="0" sldId="542"/>
        </pc:sldMkLst>
        <pc:spChg chg="mod">
          <ac:chgData name="Phil Gibbons" userId="f619c6e5d38ed7a7" providerId="LiveId" clId="{64E92A43-7665-4188-A6E1-328BDFA71905}" dt="2020-11-03T00:49:46.590" v="17" actId="20577"/>
          <ac:spMkLst>
            <pc:docMk/>
            <pc:sldMk cId="0" sldId="542"/>
            <ac:spMk id="9218" creationId="{00000000-0000-0000-0000-000000000000}"/>
          </ac:spMkLst>
        </pc:spChg>
        <pc:picChg chg="add mod">
          <ac:chgData name="Phil Gibbons" userId="f619c6e5d38ed7a7" providerId="LiveId" clId="{64E92A43-7665-4188-A6E1-328BDFA71905}" dt="2020-11-03T00:50:19.422" v="18"/>
          <ac:picMkLst>
            <pc:docMk/>
            <pc:sldMk cId="0" sldId="542"/>
            <ac:picMk id="4" creationId="{CF462023-8BB9-44DD-BA87-1AC3D8FA2DD8}"/>
          </ac:picMkLst>
        </pc:picChg>
      </pc:sldChg>
      <pc:sldChg chg="modSp mod">
        <pc:chgData name="Phil Gibbons" userId="f619c6e5d38ed7a7" providerId="LiveId" clId="{64E92A43-7665-4188-A6E1-328BDFA71905}" dt="2020-11-03T00:57:26.376" v="161" actId="20577"/>
        <pc:sldMkLst>
          <pc:docMk/>
          <pc:sldMk cId="0" sldId="1202"/>
        </pc:sldMkLst>
        <pc:spChg chg="mod">
          <ac:chgData name="Phil Gibbons" userId="f619c6e5d38ed7a7" providerId="LiveId" clId="{64E92A43-7665-4188-A6E1-328BDFA71905}" dt="2020-11-03T00:57:26.376" v="161" actId="20577"/>
          <ac:spMkLst>
            <pc:docMk/>
            <pc:sldMk cId="0" sldId="1202"/>
            <ac:spMk id="3" creationId="{00000000-0000-0000-0000-000000000000}"/>
          </ac:spMkLst>
        </pc:spChg>
      </pc:sldChg>
      <pc:sldChg chg="addSp modSp mod modAnim">
        <pc:chgData name="Phil Gibbons" userId="f619c6e5d38ed7a7" providerId="LiveId" clId="{64E92A43-7665-4188-A6E1-328BDFA71905}" dt="2020-11-03T07:25:37.381" v="579" actId="207"/>
        <pc:sldMkLst>
          <pc:docMk/>
          <pc:sldMk cId="0" sldId="1204"/>
        </pc:sldMkLst>
        <pc:spChg chg="add mod">
          <ac:chgData name="Phil Gibbons" userId="f619c6e5d38ed7a7" providerId="LiveId" clId="{64E92A43-7665-4188-A6E1-328BDFA71905}" dt="2020-11-03T07:25:37.381" v="579" actId="207"/>
          <ac:spMkLst>
            <pc:docMk/>
            <pc:sldMk cId="0" sldId="1204"/>
            <ac:spMk id="2" creationId="{7418233A-95CC-43B2-B500-D5D0DBFF050D}"/>
          </ac:spMkLst>
        </pc:spChg>
        <pc:spChg chg="mod">
          <ac:chgData name="Phil Gibbons" userId="f619c6e5d38ed7a7" providerId="LiveId" clId="{64E92A43-7665-4188-A6E1-328BDFA71905}" dt="2020-11-03T07:25:32.385" v="578" actId="207"/>
          <ac:spMkLst>
            <pc:docMk/>
            <pc:sldMk cId="0" sldId="1204"/>
            <ac:spMk id="472068" creationId="{00000000-0000-0000-0000-000000000000}"/>
          </ac:spMkLst>
        </pc:spChg>
      </pc:sldChg>
      <pc:sldChg chg="modNotesTx">
        <pc:chgData name="Phil Gibbons" userId="f619c6e5d38ed7a7" providerId="LiveId" clId="{64E92A43-7665-4188-A6E1-328BDFA71905}" dt="2020-11-03T07:27:03.037" v="634" actId="20577"/>
        <pc:sldMkLst>
          <pc:docMk/>
          <pc:sldMk cId="0" sldId="1207"/>
        </pc:sldMkLst>
      </pc:sldChg>
      <pc:sldChg chg="modSp mod">
        <pc:chgData name="Phil Gibbons" userId="f619c6e5d38ed7a7" providerId="LiveId" clId="{64E92A43-7665-4188-A6E1-328BDFA71905}" dt="2020-11-03T07:28:36.460" v="636" actId="1076"/>
        <pc:sldMkLst>
          <pc:docMk/>
          <pc:sldMk cId="0" sldId="1210"/>
        </pc:sldMkLst>
        <pc:spChg chg="mod">
          <ac:chgData name="Phil Gibbons" userId="f619c6e5d38ed7a7" providerId="LiveId" clId="{64E92A43-7665-4188-A6E1-328BDFA71905}" dt="2020-11-03T07:28:36.460" v="636" actId="1076"/>
          <ac:spMkLst>
            <pc:docMk/>
            <pc:sldMk cId="0" sldId="1210"/>
            <ac:spMk id="479235" creationId="{00000000-0000-0000-0000-000000000000}"/>
          </ac:spMkLst>
        </pc:spChg>
      </pc:sldChg>
      <pc:sldChg chg="addSp delSp modSp mod modAnim">
        <pc:chgData name="Phil Gibbons" userId="f619c6e5d38ed7a7" providerId="LiveId" clId="{64E92A43-7665-4188-A6E1-328BDFA71905}" dt="2020-11-03T07:46:41.501" v="860"/>
        <pc:sldMkLst>
          <pc:docMk/>
          <pc:sldMk cId="0" sldId="1238"/>
        </pc:sldMkLst>
        <pc:spChg chg="add mod">
          <ac:chgData name="Phil Gibbons" userId="f619c6e5d38ed7a7" providerId="LiveId" clId="{64E92A43-7665-4188-A6E1-328BDFA71905}" dt="2020-11-03T07:46:04.505" v="850" actId="1076"/>
          <ac:spMkLst>
            <pc:docMk/>
            <pc:sldMk cId="0" sldId="1238"/>
            <ac:spMk id="47" creationId="{E19E31C7-AED9-4681-91F8-7918C46BEE34}"/>
          </ac:spMkLst>
        </pc:spChg>
        <pc:spChg chg="add del mod">
          <ac:chgData name="Phil Gibbons" userId="f619c6e5d38ed7a7" providerId="LiveId" clId="{64E92A43-7665-4188-A6E1-328BDFA71905}" dt="2020-11-03T07:46:10.217" v="852"/>
          <ac:spMkLst>
            <pc:docMk/>
            <pc:sldMk cId="0" sldId="1238"/>
            <ac:spMk id="49" creationId="{29040CE7-48B6-49DE-93A0-3ADD36198BBA}"/>
          </ac:spMkLst>
        </pc:spChg>
        <pc:spChg chg="add mod">
          <ac:chgData name="Phil Gibbons" userId="f619c6e5d38ed7a7" providerId="LiveId" clId="{64E92A43-7665-4188-A6E1-328BDFA71905}" dt="2020-11-03T07:46:30.807" v="858" actId="20577"/>
          <ac:spMkLst>
            <pc:docMk/>
            <pc:sldMk cId="0" sldId="1238"/>
            <ac:spMk id="50" creationId="{B8292EB2-1905-4049-B792-DEA3899F6AA4}"/>
          </ac:spMkLst>
        </pc:spChg>
        <pc:spChg chg="mod">
          <ac:chgData name="Phil Gibbons" userId="f619c6e5d38ed7a7" providerId="LiveId" clId="{64E92A43-7665-4188-A6E1-328BDFA71905}" dt="2020-11-03T07:46:35.675" v="859" actId="1076"/>
          <ac:spMkLst>
            <pc:docMk/>
            <pc:sldMk cId="0" sldId="1238"/>
            <ac:spMk id="90" creationId="{00000000-0000-0000-0000-000000000000}"/>
          </ac:spMkLst>
        </pc:spChg>
        <pc:spChg chg="mod">
          <ac:chgData name="Phil Gibbons" userId="f619c6e5d38ed7a7" providerId="LiveId" clId="{64E92A43-7665-4188-A6E1-328BDFA71905}" dt="2020-11-03T07:45:01.328" v="822" actId="1076"/>
          <ac:spMkLst>
            <pc:docMk/>
            <pc:sldMk cId="0" sldId="1238"/>
            <ac:spMk id="91" creationId="{00000000-0000-0000-0000-000000000000}"/>
          </ac:spMkLst>
        </pc:spChg>
      </pc:sldChg>
      <pc:sldChg chg="addSp modSp mod modAnim">
        <pc:chgData name="Phil Gibbons" userId="f619c6e5d38ed7a7" providerId="LiveId" clId="{64E92A43-7665-4188-A6E1-328BDFA71905}" dt="2020-11-03T07:50:17.234" v="917" actId="1076"/>
        <pc:sldMkLst>
          <pc:docMk/>
          <pc:sldMk cId="0" sldId="1239"/>
        </pc:sldMkLst>
        <pc:spChg chg="add mod">
          <ac:chgData name="Phil Gibbons" userId="f619c6e5d38ed7a7" providerId="LiveId" clId="{64E92A43-7665-4188-A6E1-328BDFA71905}" dt="2020-11-03T07:50:01.105" v="915" actId="20577"/>
          <ac:spMkLst>
            <pc:docMk/>
            <pc:sldMk cId="0" sldId="1239"/>
            <ac:spMk id="37" creationId="{52063E45-CAF6-4FAF-82FB-9BA550CD63DC}"/>
          </ac:spMkLst>
        </pc:spChg>
        <pc:spChg chg="add mod">
          <ac:chgData name="Phil Gibbons" userId="f619c6e5d38ed7a7" providerId="LiveId" clId="{64E92A43-7665-4188-A6E1-328BDFA71905}" dt="2020-11-03T07:50:17.234" v="917" actId="1076"/>
          <ac:spMkLst>
            <pc:docMk/>
            <pc:sldMk cId="0" sldId="1239"/>
            <ac:spMk id="38" creationId="{25AAF1CB-4857-44A8-800E-D007FE932D99}"/>
          </ac:spMkLst>
        </pc:spChg>
        <pc:spChg chg="mod">
          <ac:chgData name="Phil Gibbons" userId="f619c6e5d38ed7a7" providerId="LiveId" clId="{64E92A43-7665-4188-A6E1-328BDFA71905}" dt="2020-11-03T07:49:58.323" v="914" actId="1076"/>
          <ac:spMkLst>
            <pc:docMk/>
            <pc:sldMk cId="0" sldId="1239"/>
            <ac:spMk id="78" creationId="{00000000-0000-0000-0000-000000000000}"/>
          </ac:spMkLst>
        </pc:spChg>
        <pc:spChg chg="mod">
          <ac:chgData name="Phil Gibbons" userId="f619c6e5d38ed7a7" providerId="LiveId" clId="{64E92A43-7665-4188-A6E1-328BDFA71905}" dt="2020-11-03T07:48:57.908" v="906" actId="1076"/>
          <ac:spMkLst>
            <pc:docMk/>
            <pc:sldMk cId="0" sldId="1239"/>
            <ac:spMk id="79" creationId="{00000000-0000-0000-0000-000000000000}"/>
          </ac:spMkLst>
        </pc:spChg>
      </pc:sldChg>
      <pc:sldChg chg="addSp modSp mod modAnim modNotesTx">
        <pc:chgData name="Phil Gibbons" userId="f619c6e5d38ed7a7" providerId="LiveId" clId="{64E92A43-7665-4188-A6E1-328BDFA71905}" dt="2020-11-03T07:42:09.801" v="771" actId="6549"/>
        <pc:sldMkLst>
          <pc:docMk/>
          <pc:sldMk cId="1694273415" sldId="1273"/>
        </pc:sldMkLst>
        <pc:spChg chg="add mod">
          <ac:chgData name="Phil Gibbons" userId="f619c6e5d38ed7a7" providerId="LiveId" clId="{64E92A43-7665-4188-A6E1-328BDFA71905}" dt="2020-11-03T07:42:00.293" v="769" actId="207"/>
          <ac:spMkLst>
            <pc:docMk/>
            <pc:sldMk cId="1694273415" sldId="1273"/>
            <ac:spMk id="26" creationId="{C582C6F2-3601-4E07-8C09-3E3C95D6D927}"/>
          </ac:spMkLst>
        </pc:spChg>
        <pc:spChg chg="mod">
          <ac:chgData name="Phil Gibbons" userId="f619c6e5d38ed7a7" providerId="LiveId" clId="{64E92A43-7665-4188-A6E1-328BDFA71905}" dt="2020-11-03T07:41:08.183" v="710" actId="1035"/>
          <ac:spMkLst>
            <pc:docMk/>
            <pc:sldMk cId="1694273415" sldId="1273"/>
            <ac:spMk id="27" creationId="{00000000-0000-0000-0000-000000000000}"/>
          </ac:spMkLst>
        </pc:spChg>
        <pc:spChg chg="mod">
          <ac:chgData name="Phil Gibbons" userId="f619c6e5d38ed7a7" providerId="LiveId" clId="{64E92A43-7665-4188-A6E1-328BDFA71905}" dt="2020-11-03T07:41:08.183" v="710" actId="1035"/>
          <ac:spMkLst>
            <pc:docMk/>
            <pc:sldMk cId="1694273415" sldId="1273"/>
            <ac:spMk id="48" creationId="{00000000-0000-0000-0000-000000000000}"/>
          </ac:spMkLst>
        </pc:spChg>
        <pc:spChg chg="mod">
          <ac:chgData name="Phil Gibbons" userId="f619c6e5d38ed7a7" providerId="LiveId" clId="{64E92A43-7665-4188-A6E1-328BDFA71905}" dt="2020-11-03T07:41:08.183" v="710" actId="1035"/>
          <ac:spMkLst>
            <pc:docMk/>
            <pc:sldMk cId="1694273415" sldId="1273"/>
            <ac:spMk id="49" creationId="{00000000-0000-0000-0000-000000000000}"/>
          </ac:spMkLst>
        </pc:spChg>
        <pc:spChg chg="mod">
          <ac:chgData name="Phil Gibbons" userId="f619c6e5d38ed7a7" providerId="LiveId" clId="{64E92A43-7665-4188-A6E1-328BDFA71905}" dt="2020-11-03T07:41:08.183" v="710" actId="1035"/>
          <ac:spMkLst>
            <pc:docMk/>
            <pc:sldMk cId="1694273415" sldId="1273"/>
            <ac:spMk id="51" creationId="{00000000-0000-0000-0000-000000000000}"/>
          </ac:spMkLst>
        </pc:spChg>
        <pc:spChg chg="mod">
          <ac:chgData name="Phil Gibbons" userId="f619c6e5d38ed7a7" providerId="LiveId" clId="{64E92A43-7665-4188-A6E1-328BDFA71905}" dt="2020-11-03T07:41:08.183" v="710" actId="1035"/>
          <ac:spMkLst>
            <pc:docMk/>
            <pc:sldMk cId="1694273415" sldId="1273"/>
            <ac:spMk id="52" creationId="{00000000-0000-0000-0000-000000000000}"/>
          </ac:spMkLst>
        </pc:spChg>
        <pc:spChg chg="mod">
          <ac:chgData name="Phil Gibbons" userId="f619c6e5d38ed7a7" providerId="LiveId" clId="{64E92A43-7665-4188-A6E1-328BDFA71905}" dt="2020-11-03T07:41:08.183" v="710" actId="1035"/>
          <ac:spMkLst>
            <pc:docMk/>
            <pc:sldMk cId="1694273415" sldId="1273"/>
            <ac:spMk id="55" creationId="{00000000-0000-0000-0000-000000000000}"/>
          </ac:spMkLst>
        </pc:spChg>
        <pc:spChg chg="mod">
          <ac:chgData name="Phil Gibbons" userId="f619c6e5d38ed7a7" providerId="LiveId" clId="{64E92A43-7665-4188-A6E1-328BDFA71905}" dt="2020-11-03T07:40:38.013" v="695" actId="164"/>
          <ac:spMkLst>
            <pc:docMk/>
            <pc:sldMk cId="1694273415" sldId="1273"/>
            <ac:spMk id="74" creationId="{00000000-0000-0000-0000-000000000000}"/>
          </ac:spMkLst>
        </pc:spChg>
        <pc:spChg chg="mod">
          <ac:chgData name="Phil Gibbons" userId="f619c6e5d38ed7a7" providerId="LiveId" clId="{64E92A43-7665-4188-A6E1-328BDFA71905}" dt="2020-11-03T07:40:38.013" v="695" actId="164"/>
          <ac:spMkLst>
            <pc:docMk/>
            <pc:sldMk cId="1694273415" sldId="1273"/>
            <ac:spMk id="75" creationId="{00000000-0000-0000-0000-000000000000}"/>
          </ac:spMkLst>
        </pc:spChg>
        <pc:spChg chg="mod">
          <ac:chgData name="Phil Gibbons" userId="f619c6e5d38ed7a7" providerId="LiveId" clId="{64E92A43-7665-4188-A6E1-328BDFA71905}" dt="2020-11-03T07:40:38.013" v="695" actId="164"/>
          <ac:spMkLst>
            <pc:docMk/>
            <pc:sldMk cId="1694273415" sldId="1273"/>
            <ac:spMk id="76" creationId="{00000000-0000-0000-0000-000000000000}"/>
          </ac:spMkLst>
        </pc:spChg>
        <pc:spChg chg="mod">
          <ac:chgData name="Phil Gibbons" userId="f619c6e5d38ed7a7" providerId="LiveId" clId="{64E92A43-7665-4188-A6E1-328BDFA71905}" dt="2020-11-03T07:40:38.013" v="695" actId="164"/>
          <ac:spMkLst>
            <pc:docMk/>
            <pc:sldMk cId="1694273415" sldId="1273"/>
            <ac:spMk id="77" creationId="{00000000-0000-0000-0000-000000000000}"/>
          </ac:spMkLst>
        </pc:spChg>
        <pc:spChg chg="mod">
          <ac:chgData name="Phil Gibbons" userId="f619c6e5d38ed7a7" providerId="LiveId" clId="{64E92A43-7665-4188-A6E1-328BDFA71905}" dt="2020-11-03T07:40:38.013" v="695" actId="164"/>
          <ac:spMkLst>
            <pc:docMk/>
            <pc:sldMk cId="1694273415" sldId="1273"/>
            <ac:spMk id="78" creationId="{00000000-0000-0000-0000-000000000000}"/>
          </ac:spMkLst>
        </pc:spChg>
        <pc:spChg chg="mod">
          <ac:chgData name="Phil Gibbons" userId="f619c6e5d38ed7a7" providerId="LiveId" clId="{64E92A43-7665-4188-A6E1-328BDFA71905}" dt="2020-11-03T07:40:38.013" v="695" actId="164"/>
          <ac:spMkLst>
            <pc:docMk/>
            <pc:sldMk cId="1694273415" sldId="1273"/>
            <ac:spMk id="79" creationId="{00000000-0000-0000-0000-000000000000}"/>
          </ac:spMkLst>
        </pc:spChg>
        <pc:spChg chg="mod">
          <ac:chgData name="Phil Gibbons" userId="f619c6e5d38ed7a7" providerId="LiveId" clId="{64E92A43-7665-4188-A6E1-328BDFA71905}" dt="2020-11-03T07:41:08.183" v="710" actId="1035"/>
          <ac:spMkLst>
            <pc:docMk/>
            <pc:sldMk cId="1694273415" sldId="1273"/>
            <ac:spMk id="98" creationId="{00000000-0000-0000-0000-000000000000}"/>
          </ac:spMkLst>
        </pc:spChg>
        <pc:spChg chg="mod">
          <ac:chgData name="Phil Gibbons" userId="f619c6e5d38ed7a7" providerId="LiveId" clId="{64E92A43-7665-4188-A6E1-328BDFA71905}" dt="2020-11-03T07:40:38.013" v="695" actId="164"/>
          <ac:spMkLst>
            <pc:docMk/>
            <pc:sldMk cId="1694273415" sldId="1273"/>
            <ac:spMk id="99" creationId="{00000000-0000-0000-0000-000000000000}"/>
          </ac:spMkLst>
        </pc:spChg>
        <pc:grpChg chg="add mod">
          <ac:chgData name="Phil Gibbons" userId="f619c6e5d38ed7a7" providerId="LiveId" clId="{64E92A43-7665-4188-A6E1-328BDFA71905}" dt="2020-11-03T07:41:08.183" v="710" actId="1035"/>
          <ac:grpSpMkLst>
            <pc:docMk/>
            <pc:sldMk cId="1694273415" sldId="1273"/>
            <ac:grpSpMk id="25" creationId="{435A35AD-5A5B-4C95-9263-9787122A7D9E}"/>
          </ac:grpSpMkLst>
        </pc:grpChg>
        <pc:cxnChg chg="mod">
          <ac:chgData name="Phil Gibbons" userId="f619c6e5d38ed7a7" providerId="LiveId" clId="{64E92A43-7665-4188-A6E1-328BDFA71905}" dt="2020-11-03T07:41:08.183" v="710" actId="1035"/>
          <ac:cxnSpMkLst>
            <pc:docMk/>
            <pc:sldMk cId="1694273415" sldId="1273"/>
            <ac:cxnSpMk id="3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40"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6"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6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1"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2"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3"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4" creationId="{00000000-0000-0000-0000-000000000000}"/>
          </ac:cxnSpMkLst>
        </pc:cxnChg>
      </pc:sldChg>
      <pc:sldChg chg="add">
        <pc:chgData name="Phil Gibbons" userId="f619c6e5d38ed7a7" providerId="LiveId" clId="{64E92A43-7665-4188-A6E1-328BDFA71905}" dt="2020-11-03T07:38:06.426" v="665"/>
        <pc:sldMkLst>
          <pc:docMk/>
          <pc:sldMk cId="531894702" sldId="1281"/>
        </pc:sldMkLst>
      </pc:sldChg>
      <pc:sldChg chg="del">
        <pc:chgData name="Phil Gibbons" userId="f619c6e5d38ed7a7" providerId="LiveId" clId="{64E92A43-7665-4188-A6E1-328BDFA71905}" dt="2020-11-03T07:38:00.313" v="664" actId="2696"/>
        <pc:sldMkLst>
          <pc:docMk/>
          <pc:sldMk cId="1957582763" sldId="1281"/>
        </pc:sldMkLst>
      </pc:sldChg>
      <pc:sldChg chg="modSp mod">
        <pc:chgData name="Phil Gibbons" userId="f619c6e5d38ed7a7" providerId="LiveId" clId="{64E92A43-7665-4188-A6E1-328BDFA71905}" dt="2020-11-03T07:29:47.386" v="663" actId="20577"/>
        <pc:sldMkLst>
          <pc:docMk/>
          <pc:sldMk cId="2816073908" sldId="1285"/>
        </pc:sldMkLst>
        <pc:spChg chg="mod">
          <ac:chgData name="Phil Gibbons" userId="f619c6e5d38ed7a7" providerId="LiveId" clId="{64E92A43-7665-4188-A6E1-328BDFA71905}" dt="2020-11-03T07:29:47.386" v="663" actId="20577"/>
          <ac:spMkLst>
            <pc:docMk/>
            <pc:sldMk cId="2816073908" sldId="1285"/>
            <ac:spMk id="480272" creationId="{00000000-0000-0000-0000-000000000000}"/>
          </ac:spMkLst>
        </pc:spChg>
      </pc:sldChg>
      <pc:sldChg chg="add">
        <pc:chgData name="Phil Gibbons" userId="f619c6e5d38ed7a7" providerId="LiveId" clId="{64E92A43-7665-4188-A6E1-328BDFA71905}" dt="2020-11-03T07:38:06.426" v="665"/>
        <pc:sldMkLst>
          <pc:docMk/>
          <pc:sldMk cId="2396007221" sldId="1287"/>
        </pc:sldMkLst>
      </pc:sldChg>
      <pc:sldChg chg="del">
        <pc:chgData name="Phil Gibbons" userId="f619c6e5d38ed7a7" providerId="LiveId" clId="{64E92A43-7665-4188-A6E1-328BDFA71905}" dt="2020-11-03T07:38:00.313" v="664" actId="2696"/>
        <pc:sldMkLst>
          <pc:docMk/>
          <pc:sldMk cId="4251150891" sldId="1287"/>
        </pc:sldMkLst>
      </pc:sldChg>
      <pc:sldChg chg="addSp delSp modSp mod modAnim">
        <pc:chgData name="Phil Gibbons" userId="f619c6e5d38ed7a7" providerId="LiveId" clId="{64E92A43-7665-4188-A6E1-328BDFA71905}" dt="2020-11-03T00:53:40.346" v="142" actId="1076"/>
        <pc:sldMkLst>
          <pc:docMk/>
          <pc:sldMk cId="1514112132" sldId="1290"/>
        </pc:sldMkLst>
        <pc:spChg chg="add del mod">
          <ac:chgData name="Phil Gibbons" userId="f619c6e5d38ed7a7" providerId="LiveId" clId="{64E92A43-7665-4188-A6E1-328BDFA71905}" dt="2020-11-03T00:52:31.257" v="95" actId="478"/>
          <ac:spMkLst>
            <pc:docMk/>
            <pc:sldMk cId="1514112132" sldId="1290"/>
            <ac:spMk id="3" creationId="{7575B34E-9097-4E64-BAD4-3BBD7D75B6E1}"/>
          </ac:spMkLst>
        </pc:spChg>
        <pc:spChg chg="mod">
          <ac:chgData name="Phil Gibbons" userId="f619c6e5d38ed7a7" providerId="LiveId" clId="{64E92A43-7665-4188-A6E1-328BDFA71905}" dt="2020-11-03T00:53:40.346" v="142" actId="1076"/>
          <ac:spMkLst>
            <pc:docMk/>
            <pc:sldMk cId="1514112132" sldId="1290"/>
            <ac:spMk id="6" creationId="{00000000-0000-0000-0000-000000000000}"/>
          </ac:spMkLst>
        </pc:spChg>
        <pc:spChg chg="del">
          <ac:chgData name="Phil Gibbons" userId="f619c6e5d38ed7a7" providerId="LiveId" clId="{64E92A43-7665-4188-A6E1-328BDFA71905}" dt="2020-11-03T00:52:27.122" v="94" actId="478"/>
          <ac:spMkLst>
            <pc:docMk/>
            <pc:sldMk cId="1514112132" sldId="1290"/>
            <ac:spMk id="7" creationId="{00000000-0000-0000-0000-000000000000}"/>
          </ac:spMkLst>
        </pc:spChg>
        <pc:picChg chg="add mod">
          <ac:chgData name="Phil Gibbons" userId="f619c6e5d38ed7a7" providerId="LiveId" clId="{64E92A43-7665-4188-A6E1-328BDFA71905}" dt="2020-11-03T00:52:52.741" v="96"/>
          <ac:picMkLst>
            <pc:docMk/>
            <pc:sldMk cId="1514112132" sldId="1290"/>
            <ac:picMk id="8" creationId="{597850DD-D391-4F81-8875-D17C6BC9C0C6}"/>
          </ac:picMkLst>
        </pc:picChg>
      </pc:sldChg>
      <pc:sldChg chg="add del">
        <pc:chgData name="Phil Gibbons" userId="f619c6e5d38ed7a7" providerId="LiveId" clId="{64E92A43-7665-4188-A6E1-328BDFA71905}" dt="2020-11-03T00:51:24.280" v="26" actId="47"/>
        <pc:sldMkLst>
          <pc:docMk/>
          <pc:sldMk cId="0" sldId="14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a:t>
            </a:r>
            <a:r>
              <a:rPr lang="en-US" dirty="0"/>
              <a:t>, because you’ll do real error handling in reality, propagate error state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706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0306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423e05d6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423e05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0784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a:t>Enable with:</a:t>
            </a:r>
          </a:p>
          <a:p>
            <a:endParaRPr lang="en-US" dirty="0"/>
          </a:p>
          <a:p>
            <a:r>
              <a:rPr lang="en-US" dirty="0" err="1"/>
              <a:t>setenv</a:t>
            </a:r>
            <a:r>
              <a:rPr lang="en-US" baseline="0" dirty="0"/>
              <a:t> LD_PRELOAD ./</a:t>
            </a:r>
            <a:r>
              <a:rPr lang="en-US" baseline="0" dirty="0" err="1"/>
              <a:t>myfork.so</a:t>
            </a:r>
            <a:endParaRPr lang="en-US" baseline="0" dirty="0"/>
          </a:p>
          <a:p>
            <a:endParaRPr lang="en-US" baseline="0" dirty="0"/>
          </a:p>
          <a:p>
            <a:r>
              <a:rPr lang="en-US" baseline="0" dirty="0"/>
              <a:t>Can turn on/off verbose printing with:</a:t>
            </a:r>
          </a:p>
          <a:p>
            <a:endParaRPr lang="en-US" baseline="0" dirty="0"/>
          </a:p>
          <a:p>
            <a:r>
              <a:rPr lang="en-US" baseline="0" dirty="0" err="1"/>
              <a:t>setenv</a:t>
            </a:r>
            <a:r>
              <a:rPr lang="en-US" baseline="0" dirty="0"/>
              <a:t> VERBOSE 1</a:t>
            </a:r>
          </a:p>
          <a:p>
            <a:endParaRPr lang="en-US" baseline="0" dirty="0"/>
          </a:p>
          <a:p>
            <a:r>
              <a:rPr lang="en-US" baseline="0" dirty="0" err="1"/>
              <a:t>unsetenv</a:t>
            </a:r>
            <a:r>
              <a:rPr lang="en-US" baseline="0" dirty="0"/>
              <a:t> VERBOSE</a:t>
            </a:r>
          </a:p>
          <a:p>
            <a:endParaRPr lang="en-US" dirty="0"/>
          </a:p>
        </p:txBody>
      </p:sp>
    </p:spTree>
    <p:extLst>
      <p:ext uri="{BB962C8B-B14F-4D97-AF65-F5344CB8AC3E}">
        <p14:creationId xmlns:p14="http://schemas.microsoft.com/office/powerpoint/2010/main" val="22419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dirty="0"/>
              <a:t>Three options after exception handler completes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1965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58758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p:nvPr/>
        </p:nvSpPr>
        <p:spPr>
          <a:xfrm>
            <a:off x="0" y="6282400"/>
            <a:ext cx="9144000" cy="57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6"/>
          <p:cNvSpPr/>
          <p:nvPr/>
        </p:nvSpPr>
        <p:spPr>
          <a:xfrm>
            <a:off x="0" y="6166833"/>
            <a:ext cx="9144000" cy="5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6"/>
          <p:cNvSpPr txBox="1">
            <a:spLocks noGrp="1"/>
          </p:cNvSpPr>
          <p:nvPr>
            <p:ph type="title"/>
          </p:nvPr>
        </p:nvSpPr>
        <p:spPr>
          <a:xfrm>
            <a:off x="1999200" y="319067"/>
            <a:ext cx="5742300" cy="976400"/>
          </a:xfrm>
          <a:prstGeom prst="rect">
            <a:avLst/>
          </a:prstGeom>
        </p:spPr>
        <p:txBody>
          <a:bodyPr spcFirstLastPara="1" wrap="square" lIns="91425" tIns="0" rIns="91425" bIns="91425" anchor="t" anchorCtr="0">
            <a:normAutofit/>
          </a:bodyPr>
          <a:lstStyle>
            <a:lvl1pPr lvl="0" algn="ctr" rtl="0">
              <a:spcBef>
                <a:spcPts val="0"/>
              </a:spcBef>
              <a:spcAft>
                <a:spcPts val="0"/>
              </a:spcAft>
              <a:buSzPts val="2800"/>
              <a:buFont typeface="Source Serif Pro"/>
              <a:buNone/>
              <a:defRPr>
                <a:latin typeface="Source Serif Pro"/>
                <a:ea typeface="Source Serif Pro"/>
                <a:cs typeface="Source Serif Pro"/>
                <a:sym typeface="Source Serif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441150" y="1536633"/>
            <a:ext cx="46179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Font typeface="Source Serif Pro"/>
              <a:buChar char="●"/>
              <a:defRPr>
                <a:solidFill>
                  <a:schemeClr val="dk1"/>
                </a:solidFill>
                <a:latin typeface="Source Serif Pro"/>
                <a:ea typeface="Source Serif Pro"/>
                <a:cs typeface="Source Serif Pro"/>
                <a:sym typeface="Source Serif Pro"/>
              </a:defRPr>
            </a:lvl1pPr>
            <a:lvl2pPr marL="914400" lvl="1"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2pPr>
            <a:lvl3pPr marL="1371600" lvl="2"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3pPr>
            <a:lvl4pPr marL="1828800" lvl="3"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4pPr>
            <a:lvl5pPr marL="2286000" lvl="4"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5pPr>
            <a:lvl6pPr marL="2743200" lvl="5"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6pPr>
            <a:lvl7pPr marL="3200400" lvl="6"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7pPr>
            <a:lvl8pPr marL="3657600" lvl="7"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8pPr>
            <a:lvl9pPr marL="4114800" lvl="8"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b="1">
                <a:solidFill>
                  <a:srgbClr val="F3F3F3"/>
                </a:solidFill>
                <a:latin typeface="Open Sans"/>
                <a:ea typeface="Open Sans"/>
                <a:cs typeface="Open Sans"/>
                <a:sym typeface="Open Sans"/>
              </a:defRPr>
            </a:lvl1pPr>
            <a:lvl2pPr lvl="1" rtl="0">
              <a:buNone/>
              <a:defRPr b="1">
                <a:solidFill>
                  <a:srgbClr val="F3F3F3"/>
                </a:solidFill>
                <a:latin typeface="Open Sans"/>
                <a:ea typeface="Open Sans"/>
                <a:cs typeface="Open Sans"/>
                <a:sym typeface="Open Sans"/>
              </a:defRPr>
            </a:lvl2pPr>
            <a:lvl3pPr lvl="2" rtl="0">
              <a:buNone/>
              <a:defRPr b="1">
                <a:solidFill>
                  <a:srgbClr val="F3F3F3"/>
                </a:solidFill>
                <a:latin typeface="Open Sans"/>
                <a:ea typeface="Open Sans"/>
                <a:cs typeface="Open Sans"/>
                <a:sym typeface="Open Sans"/>
              </a:defRPr>
            </a:lvl3pPr>
            <a:lvl4pPr lvl="3" rtl="0">
              <a:buNone/>
              <a:defRPr b="1">
                <a:solidFill>
                  <a:srgbClr val="F3F3F3"/>
                </a:solidFill>
                <a:latin typeface="Open Sans"/>
                <a:ea typeface="Open Sans"/>
                <a:cs typeface="Open Sans"/>
                <a:sym typeface="Open Sans"/>
              </a:defRPr>
            </a:lvl4pPr>
            <a:lvl5pPr lvl="4" rtl="0">
              <a:buNone/>
              <a:defRPr b="1">
                <a:solidFill>
                  <a:srgbClr val="F3F3F3"/>
                </a:solidFill>
                <a:latin typeface="Open Sans"/>
                <a:ea typeface="Open Sans"/>
                <a:cs typeface="Open Sans"/>
                <a:sym typeface="Open Sans"/>
              </a:defRPr>
            </a:lvl5pPr>
            <a:lvl6pPr lvl="5" rtl="0">
              <a:buNone/>
              <a:defRPr b="1">
                <a:solidFill>
                  <a:srgbClr val="F3F3F3"/>
                </a:solidFill>
                <a:latin typeface="Open Sans"/>
                <a:ea typeface="Open Sans"/>
                <a:cs typeface="Open Sans"/>
                <a:sym typeface="Open Sans"/>
              </a:defRPr>
            </a:lvl6pPr>
            <a:lvl7pPr lvl="6" rtl="0">
              <a:buNone/>
              <a:defRPr b="1">
                <a:solidFill>
                  <a:srgbClr val="F3F3F3"/>
                </a:solidFill>
                <a:latin typeface="Open Sans"/>
                <a:ea typeface="Open Sans"/>
                <a:cs typeface="Open Sans"/>
                <a:sym typeface="Open Sans"/>
              </a:defRPr>
            </a:lvl7pPr>
            <a:lvl8pPr lvl="7" rtl="0">
              <a:buNone/>
              <a:defRPr b="1">
                <a:solidFill>
                  <a:srgbClr val="F3F3F3"/>
                </a:solidFill>
                <a:latin typeface="Open Sans"/>
                <a:ea typeface="Open Sans"/>
                <a:cs typeface="Open Sans"/>
                <a:sym typeface="Open Sans"/>
              </a:defRPr>
            </a:lvl8pPr>
            <a:lvl9pPr lvl="8" rtl="0">
              <a:buNone/>
              <a:defRPr b="1">
                <a:solidFill>
                  <a:srgbClr val="F3F3F3"/>
                </a:solidFill>
                <a:latin typeface="Open Sans"/>
                <a:ea typeface="Open Sans"/>
                <a:cs typeface="Open Sans"/>
                <a:sym typeface="Open Sans"/>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pic>
        <p:nvPicPr>
          <p:cNvPr id="67" name="Google Shape;67;p16"/>
          <p:cNvPicPr preferRelativeResize="0"/>
          <p:nvPr/>
        </p:nvPicPr>
        <p:blipFill>
          <a:blip r:embed="rId2">
            <a:alphaModFix/>
          </a:blip>
          <a:stretch>
            <a:fillRect/>
          </a:stretch>
        </p:blipFill>
        <p:spPr>
          <a:xfrm>
            <a:off x="513700" y="319068"/>
            <a:ext cx="898590" cy="763601"/>
          </a:xfrm>
          <a:prstGeom prst="rect">
            <a:avLst/>
          </a:prstGeom>
          <a:noFill/>
          <a:ln>
            <a:noFill/>
          </a:ln>
        </p:spPr>
      </p:pic>
      <p:pic>
        <p:nvPicPr>
          <p:cNvPr id="68" name="Google Shape;68;p16"/>
          <p:cNvPicPr preferRelativeResize="0"/>
          <p:nvPr/>
        </p:nvPicPr>
        <p:blipFill>
          <a:blip r:embed="rId3">
            <a:alphaModFix/>
          </a:blip>
          <a:stretch>
            <a:fillRect/>
          </a:stretch>
        </p:blipFill>
        <p:spPr>
          <a:xfrm>
            <a:off x="8354576" y="319067"/>
            <a:ext cx="572700" cy="763600"/>
          </a:xfrm>
          <a:prstGeom prst="rect">
            <a:avLst/>
          </a:prstGeom>
          <a:noFill/>
          <a:ln>
            <a:noFill/>
          </a:ln>
        </p:spPr>
      </p:pic>
      <p:sp>
        <p:nvSpPr>
          <p:cNvPr id="69" name="Google Shape;69;p16"/>
          <p:cNvSpPr/>
          <p:nvPr/>
        </p:nvSpPr>
        <p:spPr>
          <a:xfrm>
            <a:off x="0" y="18800"/>
            <a:ext cx="216000" cy="678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0506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3" name="Google Shape;73;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85902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2163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2218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121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0" name="Google Shape;9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9091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2095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7" name="Google Shape;97;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0864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640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025653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nytimes.com/2017/05/29/us/computer-science-cheating.html"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hyperlink" Target="http://fortune.com/2017/02/13/oracle-google-appea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Exceptional Control Flow: </a:t>
            </a:r>
            <a:br>
              <a:rPr lang="en-US" dirty="0"/>
            </a:br>
            <a:r>
              <a:rPr lang="en-US" dirty="0"/>
              <a:t>Exceptions and Processes</a:t>
            </a:r>
            <a:br>
              <a:rPr lang="en-US" dirty="0"/>
            </a:br>
            <a:br>
              <a:rPr lang="en-US" dirty="0"/>
            </a:br>
            <a:r>
              <a:rPr lang="en-US" sz="2000" b="0" dirty="0"/>
              <a:t>15-213/14-513/15-513: Introduction to Computer Systems</a:t>
            </a:r>
            <a:br>
              <a:rPr lang="en-US" sz="2000" b="0" dirty="0"/>
            </a:br>
            <a:r>
              <a:rPr lang="en-US" sz="2000" b="0" dirty="0"/>
              <a:t>18</a:t>
            </a:r>
            <a:r>
              <a:rPr lang="en-US" sz="2000" b="0" baseline="30000" dirty="0"/>
              <a:t>th</a:t>
            </a:r>
            <a:r>
              <a:rPr lang="en-US" sz="2000" b="0" dirty="0"/>
              <a:t> Lecture, November 3, 2022</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
        <p:nvSpPr>
          <p:cNvPr id="3" name="TextBox 2">
            <a:extLst>
              <a:ext uri="{FF2B5EF4-FFF2-40B4-BE49-F238E27FC236}">
                <a16:creationId xmlns:a16="http://schemas.microsoft.com/office/drawing/2014/main" id="{9090DCB7-D9B6-525E-5CD4-C208C8733F90}"/>
              </a:ext>
            </a:extLst>
          </p:cNvPr>
          <p:cNvSpPr txBox="1"/>
          <p:nvPr/>
        </p:nvSpPr>
        <p:spPr>
          <a:xfrm>
            <a:off x="685800" y="4382815"/>
            <a:ext cx="4611414" cy="187743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
                <a:srgbClr val="990000"/>
              </a:buClr>
              <a:buSzPts val="1200"/>
              <a:buFont typeface="Noto Sans Symbols"/>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Instructors:</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rPr>
              <a:t>Dave Andersen (15-213)</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rPr>
              <a:t>Zack Weinberg (15-213)</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rPr>
              <a:t>Brian Railing (15-513)</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rPr>
              <a:t>David Varodayan (14-513)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611188" y="35560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3" name="Rectangle 6"/>
          <p:cNvSpPr>
            <a:spLocks noChangeArrowheads="1"/>
          </p:cNvSpPr>
          <p:nvPr/>
        </p:nvSpPr>
        <p:spPr bwMode="auto">
          <a:xfrm>
            <a:off x="611188" y="37846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4" name="Rectangle 7"/>
          <p:cNvSpPr>
            <a:spLocks noChangeArrowheads="1"/>
          </p:cNvSpPr>
          <p:nvPr/>
        </p:nvSpPr>
        <p:spPr bwMode="auto">
          <a:xfrm>
            <a:off x="611188" y="40132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5" name="Oval 9"/>
          <p:cNvSpPr>
            <a:spLocks noChangeArrowheads="1"/>
          </p:cNvSpPr>
          <p:nvPr/>
        </p:nvSpPr>
        <p:spPr bwMode="auto">
          <a:xfrm>
            <a:off x="1179513" y="40767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6" name="Text Box 10"/>
          <p:cNvSpPr txBox="1">
            <a:spLocks noChangeArrowheads="1"/>
          </p:cNvSpPr>
          <p:nvPr/>
        </p:nvSpPr>
        <p:spPr bwMode="auto">
          <a:xfrm>
            <a:off x="390525" y="35052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0</a:t>
            </a:r>
          </a:p>
        </p:txBody>
      </p:sp>
      <p:sp>
        <p:nvSpPr>
          <p:cNvPr id="47" name="Text Box 11"/>
          <p:cNvSpPr txBox="1">
            <a:spLocks noChangeArrowheads="1"/>
          </p:cNvSpPr>
          <p:nvPr/>
        </p:nvSpPr>
        <p:spPr bwMode="auto">
          <a:xfrm>
            <a:off x="390525" y="3708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1</a:t>
            </a:r>
          </a:p>
        </p:txBody>
      </p:sp>
      <p:sp>
        <p:nvSpPr>
          <p:cNvPr id="48" name="Text Box 12"/>
          <p:cNvSpPr txBox="1">
            <a:spLocks noChangeArrowheads="1"/>
          </p:cNvSpPr>
          <p:nvPr/>
        </p:nvSpPr>
        <p:spPr bwMode="auto">
          <a:xfrm>
            <a:off x="390525" y="3962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2</a:t>
            </a:r>
          </a:p>
        </p:txBody>
      </p:sp>
      <p:sp>
        <p:nvSpPr>
          <p:cNvPr id="49" name="Text Box 13"/>
          <p:cNvSpPr txBox="1">
            <a:spLocks noChangeArrowheads="1"/>
          </p:cNvSpPr>
          <p:nvPr/>
        </p:nvSpPr>
        <p:spPr bwMode="auto">
          <a:xfrm>
            <a:off x="1004888" y="4025900"/>
            <a:ext cx="436562" cy="457200"/>
          </a:xfrm>
          <a:prstGeom prst="rect">
            <a:avLst/>
          </a:prstGeom>
          <a:noFill/>
          <a:ln w="12700">
            <a:noFill/>
            <a:miter lim="800000"/>
            <a:headEnd/>
            <a:tailEnd/>
          </a:ln>
          <a:effectLst/>
        </p:spPr>
        <p:txBody>
          <a:bodyPr wrap="none" anchor="ctr">
            <a:spAutoFit/>
          </a:bodyPr>
          <a:lstStyle/>
          <a:p>
            <a:pPr>
              <a:lnSpc>
                <a:spcPct val="100000"/>
              </a:lnSpc>
            </a:pPr>
            <a:r>
              <a:rPr lang="en-US" sz="2400">
                <a:latin typeface="Arial" pitchFamily="34" charset="0"/>
              </a:rPr>
              <a:t>...</a:t>
            </a:r>
          </a:p>
        </p:txBody>
      </p:sp>
      <p:sp>
        <p:nvSpPr>
          <p:cNvPr id="50" name="Rectangle 14"/>
          <p:cNvSpPr>
            <a:spLocks noChangeArrowheads="1"/>
          </p:cNvSpPr>
          <p:nvPr/>
        </p:nvSpPr>
        <p:spPr bwMode="auto">
          <a:xfrm>
            <a:off x="611188" y="44958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51" name="Text Box 15"/>
          <p:cNvSpPr txBox="1">
            <a:spLocks noChangeArrowheads="1"/>
          </p:cNvSpPr>
          <p:nvPr/>
        </p:nvSpPr>
        <p:spPr bwMode="auto">
          <a:xfrm>
            <a:off x="223838" y="4445000"/>
            <a:ext cx="449262"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n-1</a:t>
            </a:r>
          </a:p>
        </p:txBody>
      </p:sp>
      <p:sp>
        <p:nvSpPr>
          <p:cNvPr id="52" name="Oval 16"/>
          <p:cNvSpPr>
            <a:spLocks noChangeArrowheads="1"/>
          </p:cNvSpPr>
          <p:nvPr/>
        </p:nvSpPr>
        <p:spPr bwMode="auto">
          <a:xfrm>
            <a:off x="1179513" y="36449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3" name="Oval 20"/>
          <p:cNvSpPr>
            <a:spLocks noChangeArrowheads="1"/>
          </p:cNvSpPr>
          <p:nvPr/>
        </p:nvSpPr>
        <p:spPr bwMode="auto">
          <a:xfrm>
            <a:off x="1179513" y="38608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4" name="Oval 25"/>
          <p:cNvSpPr>
            <a:spLocks noChangeArrowheads="1"/>
          </p:cNvSpPr>
          <p:nvPr/>
        </p:nvSpPr>
        <p:spPr bwMode="auto">
          <a:xfrm>
            <a:off x="1179513" y="45593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a:xfrm>
            <a:off x="5181600" y="2340138"/>
            <a:ext cx="3810000" cy="3222462"/>
          </a:xfrm>
        </p:spPr>
        <p:txBody>
          <a:bodyPr/>
          <a:lstStyle/>
          <a:p>
            <a:r>
              <a:rPr lang="en-US" sz="2000" dirty="0"/>
              <a:t>Each type of event has a </a:t>
            </a:r>
            <a:br>
              <a:rPr lang="en-US" sz="2000" dirty="0"/>
            </a:br>
            <a:r>
              <a:rPr lang="en-US" sz="2000" dirty="0"/>
              <a:t>unique exception number k</a:t>
            </a:r>
          </a:p>
          <a:p>
            <a:endParaRPr lang="en-US" sz="2000" dirty="0"/>
          </a:p>
          <a:p>
            <a:r>
              <a:rPr lang="en-US" sz="2000" dirty="0"/>
              <a:t>k = index into exception table </a:t>
            </a:r>
            <a:br>
              <a:rPr lang="en-US" sz="2000" dirty="0"/>
            </a:br>
            <a:r>
              <a:rPr lang="en-US" sz="2000" dirty="0"/>
              <a:t>(a.k.a. interrupt vector)</a:t>
            </a:r>
          </a:p>
          <a:p>
            <a:endParaRPr lang="en-US" sz="2000" dirty="0"/>
          </a:p>
          <a:p>
            <a:r>
              <a:rPr lang="en-US" sz="2000" dirty="0"/>
              <a:t>Handler k is called each time </a:t>
            </a:r>
            <a:br>
              <a:rPr lang="en-US" sz="2000" dirty="0"/>
            </a:br>
            <a:r>
              <a:rPr lang="en-US" sz="2000" dirty="0"/>
              <a:t>exception k occurs</a:t>
            </a:r>
          </a:p>
        </p:txBody>
      </p:sp>
      <p:sp>
        <p:nvSpPr>
          <p:cNvPr id="477188" name="Rectangle 4"/>
          <p:cNvSpPr>
            <a:spLocks noChangeArrowheads="1"/>
          </p:cNvSpPr>
          <p:nvPr/>
        </p:nvSpPr>
        <p:spPr bwMode="auto">
          <a:xfrm>
            <a:off x="511624" y="2993480"/>
            <a:ext cx="1012376" cy="582203"/>
          </a:xfrm>
          <a:prstGeom prst="rect">
            <a:avLst/>
          </a:prstGeom>
          <a:noFill/>
          <a:ln w="12700">
            <a:noFill/>
            <a:miter lim="800000"/>
            <a:headEnd/>
            <a:tailEnd/>
          </a:ln>
          <a:effectLst/>
        </p:spPr>
        <p:txBody>
          <a:bodyPr wrap="none" lIns="90479" tIns="44446" rIns="90479" bIns="44446">
            <a:spAutoFit/>
          </a:bodyPr>
          <a:lstStyle/>
          <a:p>
            <a:pPr>
              <a:lnSpc>
                <a:spcPct val="100000"/>
              </a:lnSpc>
            </a:pPr>
            <a:r>
              <a:rPr lang="en-US" sz="1600" dirty="0">
                <a:latin typeface="Calibri" pitchFamily="34" charset="0"/>
              </a:rPr>
              <a:t>Exception</a:t>
            </a:r>
          </a:p>
          <a:p>
            <a:pPr>
              <a:lnSpc>
                <a:spcPct val="100000"/>
              </a:lnSpc>
            </a:pPr>
            <a:r>
              <a:rPr lang="en-US" sz="1600" dirty="0">
                <a:latin typeface="Calibri" pitchFamily="34" charset="0"/>
              </a:rPr>
              <a:t>Table</a:t>
            </a:r>
          </a:p>
        </p:txBody>
      </p:sp>
      <p:sp>
        <p:nvSpPr>
          <p:cNvPr id="477192" name="Line 8"/>
          <p:cNvSpPr>
            <a:spLocks noChangeShapeType="1"/>
          </p:cNvSpPr>
          <p:nvPr/>
        </p:nvSpPr>
        <p:spPr bwMode="auto">
          <a:xfrm flipV="1">
            <a:off x="1220788" y="3797300"/>
            <a:ext cx="1219200" cy="3175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1" name="Line 17"/>
          <p:cNvSpPr>
            <a:spLocks noChangeShapeType="1"/>
          </p:cNvSpPr>
          <p:nvPr/>
        </p:nvSpPr>
        <p:spPr bwMode="auto">
          <a:xfrm flipV="1">
            <a:off x="1220788" y="2425700"/>
            <a:ext cx="1219200" cy="12573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2" name="Rectangle 18"/>
          <p:cNvSpPr>
            <a:spLocks noChangeArrowheads="1"/>
          </p:cNvSpPr>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0</a:t>
            </a:r>
          </a:p>
        </p:txBody>
      </p:sp>
      <p:sp>
        <p:nvSpPr>
          <p:cNvPr id="477203" name="Rectangle 19"/>
          <p:cNvSpPr>
            <a:spLocks noChangeArrowheads="1"/>
          </p:cNvSpPr>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1</a:t>
            </a:r>
          </a:p>
        </p:txBody>
      </p:sp>
      <p:sp>
        <p:nvSpPr>
          <p:cNvPr id="477205" name="Line 21"/>
          <p:cNvSpPr>
            <a:spLocks noChangeShapeType="1"/>
          </p:cNvSpPr>
          <p:nvPr/>
        </p:nvSpPr>
        <p:spPr bwMode="auto">
          <a:xfrm flipV="1">
            <a:off x="1220788" y="3111500"/>
            <a:ext cx="1219200" cy="7937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6" name="Rectangle 22"/>
          <p:cNvSpPr>
            <a:spLocks noChangeArrowheads="1"/>
          </p:cNvSpPr>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a:t>
            </a:r>
          </a:p>
          <a:p>
            <a:pPr>
              <a:lnSpc>
                <a:spcPct val="100000"/>
              </a:lnSpc>
            </a:pPr>
            <a:r>
              <a:rPr lang="en-US" sz="1600" dirty="0">
                <a:latin typeface="Calibri" pitchFamily="34" charset="0"/>
              </a:rPr>
              <a:t>exception handler 2</a:t>
            </a:r>
          </a:p>
        </p:txBody>
      </p:sp>
      <p:sp>
        <p:nvSpPr>
          <p:cNvPr id="477207" name="Rectangle 23"/>
          <p:cNvSpPr>
            <a:spLocks noChangeArrowheads="1"/>
          </p:cNvSpPr>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n-1</a:t>
            </a:r>
          </a:p>
        </p:txBody>
      </p:sp>
      <p:sp>
        <p:nvSpPr>
          <p:cNvPr id="477208" name="Text Box 24"/>
          <p:cNvSpPr txBox="1">
            <a:spLocks noChangeArrowheads="1"/>
          </p:cNvSpPr>
          <p:nvPr/>
        </p:nvSpPr>
        <p:spPr bwMode="auto">
          <a:xfrm>
            <a:off x="3581400" y="4406900"/>
            <a:ext cx="436563" cy="457200"/>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Calibri" pitchFamily="34" charset="0"/>
              </a:rPr>
              <a:t>...</a:t>
            </a:r>
          </a:p>
        </p:txBody>
      </p:sp>
      <p:sp>
        <p:nvSpPr>
          <p:cNvPr id="477210" name="Line 26"/>
          <p:cNvSpPr>
            <a:spLocks noChangeShapeType="1"/>
          </p:cNvSpPr>
          <p:nvPr/>
        </p:nvSpPr>
        <p:spPr bwMode="auto">
          <a:xfrm>
            <a:off x="1220788" y="4603750"/>
            <a:ext cx="1219200" cy="5016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11" name="Text Box 27"/>
          <p:cNvSpPr txBox="1">
            <a:spLocks noChangeArrowheads="1"/>
          </p:cNvSpPr>
          <p:nvPr/>
        </p:nvSpPr>
        <p:spPr bwMode="auto">
          <a:xfrm>
            <a:off x="433551" y="1625025"/>
            <a:ext cx="1060803"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Calibri" pitchFamily="34" charset="0"/>
              </a:rPr>
              <a:t>Exception </a:t>
            </a:r>
          </a:p>
          <a:p>
            <a:pPr algn="l">
              <a:lnSpc>
                <a:spcPct val="100000"/>
              </a:lnSpc>
            </a:pPr>
            <a:r>
              <a:rPr lang="en-US" sz="1600" dirty="0">
                <a:solidFill>
                  <a:schemeClr val="tx1">
                    <a:lumMod val="50000"/>
                    <a:lumOff val="50000"/>
                  </a:schemeClr>
                </a:solidFill>
                <a:latin typeface="Calibri" pitchFamily="34" charset="0"/>
              </a:rPr>
              <a:t>numbers</a:t>
            </a:r>
          </a:p>
        </p:txBody>
      </p:sp>
      <p:cxnSp>
        <p:nvCxnSpPr>
          <p:cNvPr id="57" name="Straight Arrow Connector 56"/>
          <p:cNvCxnSpPr/>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4" name="TextBox 3"/>
          <p:cNvSpPr txBox="1"/>
          <p:nvPr/>
        </p:nvSpPr>
        <p:spPr>
          <a:xfrm>
            <a:off x="762000" y="2895600"/>
            <a:ext cx="2362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Asynchronous</a:t>
            </a:r>
          </a:p>
        </p:txBody>
      </p:sp>
      <p:sp>
        <p:nvSpPr>
          <p:cNvPr id="5" name="TextBox 4"/>
          <p:cNvSpPr txBox="1"/>
          <p:nvPr/>
        </p:nvSpPr>
        <p:spPr>
          <a:xfrm>
            <a:off x="4800600" y="3048000"/>
            <a:ext cx="22098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Synchronous</a:t>
            </a:r>
          </a:p>
        </p:txBody>
      </p:sp>
      <p:sp>
        <p:nvSpPr>
          <p:cNvPr id="6" name="TextBox 5"/>
          <p:cNvSpPr txBox="1"/>
          <p:nvPr/>
        </p:nvSpPr>
        <p:spPr>
          <a:xfrm>
            <a:off x="357018"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Interrupts</a:t>
            </a:r>
          </a:p>
        </p:txBody>
      </p:sp>
      <p:sp>
        <p:nvSpPr>
          <p:cNvPr id="7" name="TextBox 6"/>
          <p:cNvSpPr txBox="1"/>
          <p:nvPr/>
        </p:nvSpPr>
        <p:spPr>
          <a:xfrm>
            <a:off x="34290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Traps</a:t>
            </a:r>
          </a:p>
        </p:txBody>
      </p:sp>
      <p:sp>
        <p:nvSpPr>
          <p:cNvPr id="8" name="TextBox 7"/>
          <p:cNvSpPr txBox="1"/>
          <p:nvPr/>
        </p:nvSpPr>
        <p:spPr>
          <a:xfrm>
            <a:off x="52197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Faults</a:t>
            </a:r>
          </a:p>
        </p:txBody>
      </p:sp>
      <p:sp>
        <p:nvSpPr>
          <p:cNvPr id="9" name="TextBox 8"/>
          <p:cNvSpPr txBox="1"/>
          <p:nvPr/>
        </p:nvSpPr>
        <p:spPr>
          <a:xfrm>
            <a:off x="70104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Aborts</a:t>
            </a:r>
          </a:p>
        </p:txBody>
      </p:sp>
      <p:cxnSp>
        <p:nvCxnSpPr>
          <p:cNvPr id="11" name="Straight Connector 10"/>
          <p:cNvCxnSpPr>
            <a:stCxn id="4" idx="2"/>
            <a:endCxn id="6" idx="0"/>
          </p:cNvCxnSpPr>
          <p:nvPr/>
        </p:nvCxnSpPr>
        <p:spPr bwMode="auto">
          <a:xfrm flipH="1">
            <a:off x="1157118" y="3357265"/>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4229100" y="3509665"/>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5905500" y="3509665"/>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5905500" y="3509665"/>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3394435" y="1215560"/>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ECF</a:t>
            </a:r>
          </a:p>
        </p:txBody>
      </p:sp>
      <p:cxnSp>
        <p:nvCxnSpPr>
          <p:cNvPr id="20" name="Straight Connector 19"/>
          <p:cNvCxnSpPr>
            <a:stCxn id="18" idx="2"/>
            <a:endCxn id="4" idx="0"/>
          </p:cNvCxnSpPr>
          <p:nvPr/>
        </p:nvCxnSpPr>
        <p:spPr bwMode="auto">
          <a:xfrm flipH="1">
            <a:off x="1943100" y="1677225"/>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4194535" y="1677225"/>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5717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96766" y="569912"/>
            <a:ext cx="7912100" cy="573088"/>
          </a:xfrm>
        </p:spPr>
        <p:txBody>
          <a:bodyPr/>
          <a:lstStyle/>
          <a:p>
            <a:r>
              <a:rPr lang="en-US"/>
              <a:t>Asynchronous Exceptions (Interrupts)</a:t>
            </a:r>
          </a:p>
        </p:txBody>
      </p:sp>
      <p:sp>
        <p:nvSpPr>
          <p:cNvPr id="478211" name="Rectangle 3"/>
          <p:cNvSpPr>
            <a:spLocks noGrp="1" noChangeArrowheads="1"/>
          </p:cNvSpPr>
          <p:nvPr>
            <p:ph type="body" idx="1"/>
          </p:nvPr>
        </p:nvSpPr>
        <p:spPr/>
        <p:txBody>
          <a:bodyPr/>
          <a:lstStyle/>
          <a:p>
            <a:r>
              <a:rPr lang="en-US" dirty="0"/>
              <a:t>Caused by events external to the processor</a:t>
            </a:r>
          </a:p>
          <a:p>
            <a:pPr lvl="1"/>
            <a:r>
              <a:rPr lang="en-US" dirty="0"/>
              <a:t>Indicated by setting the processor’s </a:t>
            </a:r>
            <a:r>
              <a:rPr lang="en-US" i="1" dirty="0"/>
              <a:t>interrupt pin</a:t>
            </a:r>
          </a:p>
          <a:p>
            <a:pPr lvl="1"/>
            <a:r>
              <a:rPr lang="en-US" dirty="0"/>
              <a:t>Handler returns to “next” instruction</a:t>
            </a:r>
          </a:p>
          <a:p>
            <a:endParaRPr lang="en-US" dirty="0"/>
          </a:p>
          <a:p>
            <a:r>
              <a:rPr lang="en-US" dirty="0"/>
              <a:t>Examples:</a:t>
            </a:r>
          </a:p>
          <a:p>
            <a:pPr lvl="1"/>
            <a:r>
              <a:rPr lang="en-US" dirty="0"/>
              <a:t>Timer interrupt</a:t>
            </a:r>
          </a:p>
          <a:p>
            <a:pPr lvl="2"/>
            <a:r>
              <a:rPr lang="en-US" dirty="0"/>
              <a:t>Every few </a:t>
            </a:r>
            <a:r>
              <a:rPr lang="en-US" dirty="0" err="1"/>
              <a:t>ms</a:t>
            </a:r>
            <a:r>
              <a:rPr lang="en-US" dirty="0"/>
              <a:t>, an external timer chip triggers an interrupt</a:t>
            </a:r>
          </a:p>
          <a:p>
            <a:pPr lvl="2"/>
            <a:r>
              <a:rPr lang="en-US" dirty="0"/>
              <a:t>Used by the kernel to take back control from user programs</a:t>
            </a:r>
          </a:p>
          <a:p>
            <a:pPr lvl="1"/>
            <a:r>
              <a:rPr lang="en-US" dirty="0"/>
              <a:t> I/O interrupt from external device</a:t>
            </a:r>
          </a:p>
          <a:p>
            <a:pPr lvl="2"/>
            <a:r>
              <a:rPr lang="en-US" dirty="0"/>
              <a:t>Hitting Ctrl-C at the keyboard</a:t>
            </a:r>
          </a:p>
          <a:p>
            <a:pPr lvl="2"/>
            <a:r>
              <a:rPr lang="en-US" dirty="0"/>
              <a:t>Arrival of a packet from a network</a:t>
            </a:r>
          </a:p>
          <a:p>
            <a:pPr lvl="2"/>
            <a:r>
              <a:rPr lang="en-US" dirty="0"/>
              <a:t>Arrival of data from a disk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19100" y="569912"/>
            <a:ext cx="6819900" cy="573088"/>
          </a:xfrm>
        </p:spPr>
        <p:txBody>
          <a:bodyPr/>
          <a:lstStyle/>
          <a:p>
            <a:r>
              <a:rPr lang="en-US" dirty="0"/>
              <a:t>Synchronous Exceptions</a:t>
            </a:r>
          </a:p>
        </p:txBody>
      </p:sp>
      <p:sp>
        <p:nvSpPr>
          <p:cNvPr id="479235" name="Rectangle 3"/>
          <p:cNvSpPr>
            <a:spLocks noGrp="1" noChangeArrowheads="1"/>
          </p:cNvSpPr>
          <p:nvPr>
            <p:ph type="body" idx="1"/>
          </p:nvPr>
        </p:nvSpPr>
        <p:spPr>
          <a:xfrm>
            <a:off x="396875" y="1371600"/>
            <a:ext cx="7896225" cy="5334000"/>
          </a:xfrm>
        </p:spPr>
        <p:txBody>
          <a:bodyPr>
            <a:normAutofit lnSpcReduction="10000"/>
          </a:bodyPr>
          <a:lstStyle/>
          <a:p>
            <a:r>
              <a:rPr lang="en-US" dirty="0"/>
              <a:t>Caused by events that occur as a result of executing an instruction:</a:t>
            </a:r>
          </a:p>
          <a:p>
            <a:pPr lvl="1"/>
            <a:r>
              <a:rPr lang="en-US" b="1" i="1" dirty="0">
                <a:solidFill>
                  <a:srgbClr val="C00000"/>
                </a:solidFill>
              </a:rPr>
              <a:t>Traps</a:t>
            </a:r>
          </a:p>
          <a:p>
            <a:pPr lvl="2"/>
            <a:r>
              <a:rPr lang="en-US" dirty="0"/>
              <a:t>Intentional, set program up to “trip the trap” and do something</a:t>
            </a:r>
          </a:p>
          <a:p>
            <a:pPr lvl="2"/>
            <a:r>
              <a:rPr lang="en-US" dirty="0"/>
              <a:t>Examples: </a:t>
            </a:r>
            <a:r>
              <a:rPr lang="en-US" b="1" i="1" dirty="0"/>
              <a:t>system calls</a:t>
            </a:r>
            <a:r>
              <a:rPr lang="en-US" dirty="0"/>
              <a:t>, </a:t>
            </a:r>
            <a:r>
              <a:rPr lang="en-US" dirty="0" err="1"/>
              <a:t>gdb</a:t>
            </a:r>
            <a:r>
              <a:rPr lang="en-US" dirty="0"/>
              <a:t> breakpoints</a:t>
            </a:r>
          </a:p>
          <a:p>
            <a:pPr lvl="2"/>
            <a:r>
              <a:rPr lang="en-US" dirty="0"/>
              <a:t>Returns control to “next” instruction</a:t>
            </a:r>
          </a:p>
          <a:p>
            <a:pPr lvl="1"/>
            <a:r>
              <a:rPr lang="en-US" b="1" i="1" dirty="0">
                <a:solidFill>
                  <a:srgbClr val="C00000"/>
                </a:solidFill>
              </a:rPr>
              <a:t>Faults</a:t>
            </a:r>
          </a:p>
          <a:p>
            <a:pPr lvl="2"/>
            <a:r>
              <a:rPr lang="en-US" dirty="0"/>
              <a:t>Unintentional but possibly recoverable </a:t>
            </a:r>
          </a:p>
          <a:p>
            <a:pPr lvl="2"/>
            <a:r>
              <a:rPr lang="en-US" dirty="0"/>
              <a:t>Examples: page faults (recoverable), protection faults (unrecoverable), floating point exceptions</a:t>
            </a:r>
          </a:p>
          <a:p>
            <a:pPr lvl="2"/>
            <a:r>
              <a:rPr lang="en-US" dirty="0"/>
              <a:t>Either re-executes faulting (“current”) instruction or aborts</a:t>
            </a:r>
          </a:p>
          <a:p>
            <a:pPr lvl="1"/>
            <a:r>
              <a:rPr lang="en-US" b="1" i="1" dirty="0">
                <a:solidFill>
                  <a:srgbClr val="C00000"/>
                </a:solidFill>
              </a:rPr>
              <a:t>Aborts</a:t>
            </a:r>
          </a:p>
          <a:p>
            <a:pPr lvl="2"/>
            <a:r>
              <a:rPr lang="en-US" dirty="0"/>
              <a:t>Unintentional and unrecoverable</a:t>
            </a:r>
          </a:p>
          <a:p>
            <a:pPr lvl="2"/>
            <a:r>
              <a:rPr lang="en-US" dirty="0"/>
              <a:t>Examples: illegal instruction, parity error, machine check</a:t>
            </a:r>
          </a:p>
          <a:p>
            <a:pPr lvl="2"/>
            <a:r>
              <a:rPr lang="en-US" dirty="0"/>
              <a:t>Aborts current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92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graphicFrame>
        <p:nvGraphicFramePr>
          <p:cNvPr id="3" name="Table 2"/>
          <p:cNvGraphicFramePr>
            <a:graphicFrameLocks noGrp="1"/>
          </p:cNvGraphicFramePr>
          <p:nvPr>
            <p:extLst>
              <p:ext uri="{D42A27DB-BD31-4B8C-83A1-F6EECF244321}">
                <p14:modId xmlns:p14="http://schemas.microsoft.com/office/powerpoint/2010/main" val="4116109844"/>
              </p:ext>
            </p:extLst>
          </p:nvPr>
        </p:nvGraphicFramePr>
        <p:xfrm>
          <a:off x="457200" y="2311400"/>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i="1" dirty="0">
                          <a:solidFill>
                            <a:srgbClr val="C00000"/>
                          </a:solidFill>
                          <a:latin typeface="Calibri" pitchFamily="34" charset="0"/>
                        </a:rPr>
                        <a:t>Number</a:t>
                      </a:r>
                    </a:p>
                  </a:txBody>
                  <a:tcPr>
                    <a:solidFill>
                      <a:schemeClr val="bg1"/>
                    </a:solidFill>
                  </a:tcPr>
                </a:tc>
                <a:tc>
                  <a:txBody>
                    <a:bodyPr/>
                    <a:lstStyle/>
                    <a:p>
                      <a:r>
                        <a:rPr lang="en-US" i="1" dirty="0">
                          <a:solidFill>
                            <a:srgbClr val="C00000"/>
                          </a:solidFill>
                          <a:latin typeface="Calibri" pitchFamily="34" charset="0"/>
                        </a:rPr>
                        <a:t>Name</a:t>
                      </a:r>
                    </a:p>
                  </a:txBody>
                  <a:tcPr>
                    <a:solidFill>
                      <a:schemeClr val="bg1"/>
                    </a:solidFill>
                  </a:tcPr>
                </a:tc>
                <a:tc>
                  <a:txBody>
                    <a:bodyPr/>
                    <a:lstStyle/>
                    <a:p>
                      <a:r>
                        <a:rPr lang="en-US"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dirty="0">
                          <a:latin typeface="Calibri" pitchFamily="34" charset="0"/>
                        </a:rPr>
                        <a:t>0</a:t>
                      </a:r>
                    </a:p>
                  </a:txBody>
                  <a:tcPr>
                    <a:solidFill>
                      <a:schemeClr val="accent3">
                        <a:lumMod val="85000"/>
                      </a:schemeClr>
                    </a:solidFill>
                  </a:tcPr>
                </a:tc>
                <a:tc>
                  <a:txBody>
                    <a:bodyPr/>
                    <a:lstStyle/>
                    <a:p>
                      <a:r>
                        <a:rPr lang="en-US" b="0" dirty="0">
                          <a:latin typeface="Courier New"/>
                        </a:rPr>
                        <a:t>read</a:t>
                      </a:r>
                    </a:p>
                  </a:txBody>
                  <a:tcPr>
                    <a:solidFill>
                      <a:schemeClr val="accent3">
                        <a:lumMod val="85000"/>
                      </a:schemeClr>
                    </a:solidFill>
                  </a:tcPr>
                </a:tc>
                <a:tc>
                  <a:txBody>
                    <a:bodyPr/>
                    <a:lstStyle/>
                    <a:p>
                      <a:r>
                        <a:rPr lang="en-US" dirty="0">
                          <a:latin typeface="Calibri" pitchFamily="34" charset="0"/>
                        </a:rPr>
                        <a:t>Read file</a:t>
                      </a:r>
                    </a:p>
                  </a:txBody>
                  <a:tcPr>
                    <a:solidFill>
                      <a:schemeClr val="accent3">
                        <a:lumMod val="85000"/>
                      </a:schemeClr>
                    </a:solidFill>
                  </a:tcPr>
                </a:tc>
                <a:extLst>
                  <a:ext uri="{0D108BD9-81ED-4DB2-BD59-A6C34878D82A}">
                    <a16:rowId xmlns:a16="http://schemas.microsoft.com/office/drawing/2014/main" val="10001"/>
                  </a:ext>
                </a:extLst>
              </a:tr>
              <a:tr h="370840">
                <a:tc>
                  <a:txBody>
                    <a:bodyPr/>
                    <a:lstStyle/>
                    <a:p>
                      <a:r>
                        <a:rPr lang="en-US" dirty="0">
                          <a:latin typeface="Calibri" pitchFamily="34" charset="0"/>
                        </a:rPr>
                        <a:t>1</a:t>
                      </a:r>
                    </a:p>
                  </a:txBody>
                  <a:tcPr>
                    <a:solidFill>
                      <a:schemeClr val="accent3">
                        <a:lumMod val="85000"/>
                      </a:schemeClr>
                    </a:solidFill>
                  </a:tcPr>
                </a:tc>
                <a:tc>
                  <a:txBody>
                    <a:bodyPr/>
                    <a:lstStyle/>
                    <a:p>
                      <a:r>
                        <a:rPr lang="en-US" b="0" dirty="0">
                          <a:latin typeface="Courier New"/>
                        </a:rPr>
                        <a:t>write</a:t>
                      </a:r>
                    </a:p>
                  </a:txBody>
                  <a:tcPr>
                    <a:solidFill>
                      <a:schemeClr val="accent3">
                        <a:lumMod val="85000"/>
                      </a:schemeClr>
                    </a:solidFill>
                  </a:tcPr>
                </a:tc>
                <a:tc>
                  <a:txBody>
                    <a:bodyPr/>
                    <a:lstStyle/>
                    <a:p>
                      <a:r>
                        <a:rPr lang="en-US" dirty="0">
                          <a:latin typeface="Calibri" pitchFamily="34" charset="0"/>
                        </a:rPr>
                        <a:t>Write file</a:t>
                      </a: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r>
                        <a:rPr lang="en-US" dirty="0">
                          <a:latin typeface="Calibri" pitchFamily="34" charset="0"/>
                        </a:rPr>
                        <a:t>2</a:t>
                      </a:r>
                    </a:p>
                  </a:txBody>
                  <a:tcPr>
                    <a:solidFill>
                      <a:schemeClr val="accent3">
                        <a:lumMod val="85000"/>
                      </a:schemeClr>
                    </a:solidFill>
                  </a:tcPr>
                </a:tc>
                <a:tc>
                  <a:txBody>
                    <a:bodyPr/>
                    <a:lstStyle/>
                    <a:p>
                      <a:r>
                        <a:rPr lang="en-US" b="0" dirty="0">
                          <a:latin typeface="Courier New"/>
                        </a:rPr>
                        <a:t>open</a:t>
                      </a:r>
                    </a:p>
                  </a:txBody>
                  <a:tcPr>
                    <a:solidFill>
                      <a:schemeClr val="accent3">
                        <a:lumMod val="85000"/>
                      </a:schemeClr>
                    </a:solidFill>
                  </a:tcPr>
                </a:tc>
                <a:tc>
                  <a:txBody>
                    <a:bodyPr/>
                    <a:lstStyle/>
                    <a:p>
                      <a:r>
                        <a:rPr lang="en-US" dirty="0">
                          <a:latin typeface="Calibri" pitchFamily="34" charset="0"/>
                        </a:rPr>
                        <a:t>Open file</a:t>
                      </a:r>
                    </a:p>
                  </a:txBody>
                  <a:tcPr>
                    <a:solidFill>
                      <a:schemeClr val="accent3">
                        <a:lumMod val="85000"/>
                      </a:schemeClr>
                    </a:solidFill>
                  </a:tcPr>
                </a:tc>
                <a:extLst>
                  <a:ext uri="{0D108BD9-81ED-4DB2-BD59-A6C34878D82A}">
                    <a16:rowId xmlns:a16="http://schemas.microsoft.com/office/drawing/2014/main" val="10003"/>
                  </a:ext>
                </a:extLst>
              </a:tr>
              <a:tr h="370840">
                <a:tc>
                  <a:txBody>
                    <a:bodyPr/>
                    <a:lstStyle/>
                    <a:p>
                      <a:r>
                        <a:rPr lang="en-US" dirty="0">
                          <a:latin typeface="Calibri" pitchFamily="34" charset="0"/>
                        </a:rPr>
                        <a:t>3</a:t>
                      </a:r>
                    </a:p>
                  </a:txBody>
                  <a:tcPr>
                    <a:solidFill>
                      <a:schemeClr val="accent3">
                        <a:lumMod val="85000"/>
                      </a:schemeClr>
                    </a:solidFill>
                  </a:tcPr>
                </a:tc>
                <a:tc>
                  <a:txBody>
                    <a:bodyPr/>
                    <a:lstStyle/>
                    <a:p>
                      <a:r>
                        <a:rPr lang="en-US" b="0" dirty="0">
                          <a:latin typeface="Courier New"/>
                        </a:rPr>
                        <a:t>close</a:t>
                      </a:r>
                    </a:p>
                  </a:txBody>
                  <a:tcPr>
                    <a:solidFill>
                      <a:schemeClr val="accent3">
                        <a:lumMod val="85000"/>
                      </a:schemeClr>
                    </a:solidFill>
                  </a:tcPr>
                </a:tc>
                <a:tc>
                  <a:txBody>
                    <a:bodyPr/>
                    <a:lstStyle/>
                    <a:p>
                      <a:r>
                        <a:rPr lang="en-US" dirty="0">
                          <a:latin typeface="Calibri" pitchFamily="34" charset="0"/>
                        </a:rPr>
                        <a:t>Close file</a:t>
                      </a:r>
                    </a:p>
                  </a:txBody>
                  <a:tcPr>
                    <a:solidFill>
                      <a:schemeClr val="accent3">
                        <a:lumMod val="85000"/>
                      </a:schemeClr>
                    </a:solidFill>
                  </a:tcPr>
                </a:tc>
                <a:extLst>
                  <a:ext uri="{0D108BD9-81ED-4DB2-BD59-A6C34878D82A}">
                    <a16:rowId xmlns:a16="http://schemas.microsoft.com/office/drawing/2014/main" val="10004"/>
                  </a:ext>
                </a:extLst>
              </a:tr>
              <a:tr h="370840">
                <a:tc>
                  <a:txBody>
                    <a:bodyPr/>
                    <a:lstStyle/>
                    <a:p>
                      <a:r>
                        <a:rPr lang="en-US" dirty="0">
                          <a:latin typeface="Calibri" pitchFamily="34" charset="0"/>
                        </a:rPr>
                        <a:t>4</a:t>
                      </a:r>
                    </a:p>
                  </a:txBody>
                  <a:tcPr>
                    <a:solidFill>
                      <a:schemeClr val="accent3">
                        <a:lumMod val="85000"/>
                      </a:schemeClr>
                    </a:solidFill>
                  </a:tcPr>
                </a:tc>
                <a:tc>
                  <a:txBody>
                    <a:bodyPr/>
                    <a:lstStyle/>
                    <a:p>
                      <a:r>
                        <a:rPr lang="en-US" b="0" dirty="0">
                          <a:latin typeface="Courier New"/>
                        </a:rPr>
                        <a:t>stat</a:t>
                      </a:r>
                    </a:p>
                  </a:txBody>
                  <a:tcPr>
                    <a:solidFill>
                      <a:schemeClr val="accent3">
                        <a:lumMod val="85000"/>
                      </a:schemeClr>
                    </a:solidFill>
                  </a:tcPr>
                </a:tc>
                <a:tc>
                  <a:txBody>
                    <a:bodyPr/>
                    <a:lstStyle/>
                    <a:p>
                      <a:r>
                        <a:rPr lang="en-US" dirty="0">
                          <a:latin typeface="Calibri" pitchFamily="34" charset="0"/>
                        </a:rPr>
                        <a:t>Get info</a:t>
                      </a:r>
                      <a:r>
                        <a:rPr lang="en-US" baseline="0" dirty="0">
                          <a:latin typeface="Calibri" pitchFamily="34" charset="0"/>
                        </a:rPr>
                        <a:t> about file</a:t>
                      </a:r>
                      <a:endParaRPr lang="en-US" dirty="0">
                        <a:latin typeface="Calibri" pitchFamily="34" charset="0"/>
                      </a:endParaRPr>
                    </a:p>
                  </a:txBody>
                  <a:tcPr>
                    <a:solidFill>
                      <a:schemeClr val="accent3">
                        <a:lumMod val="85000"/>
                      </a:schemeClr>
                    </a:solidFill>
                  </a:tcPr>
                </a:tc>
                <a:extLst>
                  <a:ext uri="{0D108BD9-81ED-4DB2-BD59-A6C34878D82A}">
                    <a16:rowId xmlns:a16="http://schemas.microsoft.com/office/drawing/2014/main" val="10005"/>
                  </a:ext>
                </a:extLst>
              </a:tr>
              <a:tr h="370840">
                <a:tc>
                  <a:txBody>
                    <a:bodyPr/>
                    <a:lstStyle/>
                    <a:p>
                      <a:r>
                        <a:rPr lang="en-US" dirty="0">
                          <a:latin typeface="Calibri" pitchFamily="34" charset="0"/>
                        </a:rPr>
                        <a:t>57</a:t>
                      </a:r>
                    </a:p>
                  </a:txBody>
                  <a:tcPr>
                    <a:solidFill>
                      <a:schemeClr val="accent3">
                        <a:lumMod val="85000"/>
                      </a:schemeClr>
                    </a:solidFill>
                  </a:tcPr>
                </a:tc>
                <a:tc>
                  <a:txBody>
                    <a:bodyPr/>
                    <a:lstStyle/>
                    <a:p>
                      <a:r>
                        <a:rPr lang="en-US" b="0" dirty="0">
                          <a:latin typeface="Courier New"/>
                        </a:rPr>
                        <a:t>fork</a:t>
                      </a:r>
                    </a:p>
                  </a:txBody>
                  <a:tcPr>
                    <a:solidFill>
                      <a:schemeClr val="accent3">
                        <a:lumMod val="85000"/>
                      </a:schemeClr>
                    </a:solidFill>
                  </a:tcPr>
                </a:tc>
                <a:tc>
                  <a:txBody>
                    <a:bodyPr/>
                    <a:lstStyle/>
                    <a:p>
                      <a:r>
                        <a:rPr lang="en-US" dirty="0">
                          <a:latin typeface="Calibri" pitchFamily="34" charset="0"/>
                        </a:rPr>
                        <a:t>Create process</a:t>
                      </a:r>
                    </a:p>
                  </a:txBody>
                  <a:tcPr>
                    <a:solidFill>
                      <a:schemeClr val="accent3">
                        <a:lumMod val="85000"/>
                      </a:schemeClr>
                    </a:solidFill>
                  </a:tcPr>
                </a:tc>
                <a:extLst>
                  <a:ext uri="{0D108BD9-81ED-4DB2-BD59-A6C34878D82A}">
                    <a16:rowId xmlns:a16="http://schemas.microsoft.com/office/drawing/2014/main" val="10006"/>
                  </a:ext>
                </a:extLst>
              </a:tr>
              <a:tr h="370840">
                <a:tc>
                  <a:txBody>
                    <a:bodyPr/>
                    <a:lstStyle/>
                    <a:p>
                      <a:r>
                        <a:rPr lang="en-US" dirty="0">
                          <a:latin typeface="Calibri" pitchFamily="34" charset="0"/>
                        </a:rPr>
                        <a:t>59</a:t>
                      </a:r>
                    </a:p>
                  </a:txBody>
                  <a:tcPr>
                    <a:solidFill>
                      <a:schemeClr val="accent3">
                        <a:lumMod val="85000"/>
                      </a:schemeClr>
                    </a:solidFill>
                  </a:tcPr>
                </a:tc>
                <a:tc>
                  <a:txBody>
                    <a:bodyPr/>
                    <a:lstStyle/>
                    <a:p>
                      <a:r>
                        <a:rPr lang="en-US" b="0" dirty="0" err="1">
                          <a:latin typeface="Courier New"/>
                        </a:rPr>
                        <a:t>execve</a:t>
                      </a:r>
                      <a:endParaRPr lang="en-US" b="0" dirty="0">
                        <a:latin typeface="Courier New"/>
                      </a:endParaRPr>
                    </a:p>
                  </a:txBody>
                  <a:tcPr>
                    <a:solidFill>
                      <a:schemeClr val="accent3">
                        <a:lumMod val="85000"/>
                      </a:schemeClr>
                    </a:solidFill>
                  </a:tcPr>
                </a:tc>
                <a:tc>
                  <a:txBody>
                    <a:bodyPr/>
                    <a:lstStyle/>
                    <a:p>
                      <a:r>
                        <a:rPr lang="en-US" dirty="0">
                          <a:latin typeface="Calibri" pitchFamily="34" charset="0"/>
                        </a:rPr>
                        <a:t>Execute a program</a:t>
                      </a:r>
                    </a:p>
                  </a:txBody>
                  <a:tcPr>
                    <a:solidFill>
                      <a:schemeClr val="accent3">
                        <a:lumMod val="85000"/>
                      </a:schemeClr>
                    </a:solidFill>
                  </a:tcPr>
                </a:tc>
                <a:extLst>
                  <a:ext uri="{0D108BD9-81ED-4DB2-BD59-A6C34878D82A}">
                    <a16:rowId xmlns:a16="http://schemas.microsoft.com/office/drawing/2014/main" val="10007"/>
                  </a:ext>
                </a:extLst>
              </a:tr>
              <a:tr h="370840">
                <a:tc>
                  <a:txBody>
                    <a:bodyPr/>
                    <a:lstStyle/>
                    <a:p>
                      <a:r>
                        <a:rPr lang="en-US" dirty="0">
                          <a:latin typeface="Calibri" pitchFamily="34" charset="0"/>
                        </a:rPr>
                        <a:t>60</a:t>
                      </a:r>
                    </a:p>
                  </a:txBody>
                  <a:tcPr>
                    <a:solidFill>
                      <a:schemeClr val="accent3">
                        <a:lumMod val="85000"/>
                      </a:schemeClr>
                    </a:solidFill>
                  </a:tcPr>
                </a:tc>
                <a:tc>
                  <a:txBody>
                    <a:bodyPr/>
                    <a:lstStyle/>
                    <a:p>
                      <a:r>
                        <a:rPr lang="en-US" b="0" dirty="0">
                          <a:latin typeface="Courier New"/>
                        </a:rPr>
                        <a:t>_exit</a:t>
                      </a:r>
                    </a:p>
                  </a:txBody>
                  <a:tcPr>
                    <a:solidFill>
                      <a:schemeClr val="accent3">
                        <a:lumMod val="85000"/>
                      </a:schemeClr>
                    </a:solidFill>
                  </a:tcPr>
                </a:tc>
                <a:tc>
                  <a:txBody>
                    <a:bodyPr/>
                    <a:lstStyle/>
                    <a:p>
                      <a:r>
                        <a:rPr lang="en-US" dirty="0">
                          <a:latin typeface="Calibri" pitchFamily="34" charset="0"/>
                        </a:rPr>
                        <a:t>Terminate process</a:t>
                      </a:r>
                    </a:p>
                  </a:txBody>
                  <a:tcPr>
                    <a:solidFill>
                      <a:schemeClr val="accent3">
                        <a:lumMod val="85000"/>
                      </a:schemeClr>
                    </a:solidFill>
                  </a:tcPr>
                </a:tc>
                <a:extLst>
                  <a:ext uri="{0D108BD9-81ED-4DB2-BD59-A6C34878D82A}">
                    <a16:rowId xmlns:a16="http://schemas.microsoft.com/office/drawing/2014/main" val="10008"/>
                  </a:ext>
                </a:extLst>
              </a:tr>
              <a:tr h="370840">
                <a:tc>
                  <a:txBody>
                    <a:bodyPr/>
                    <a:lstStyle/>
                    <a:p>
                      <a:r>
                        <a:rPr lang="en-US" dirty="0">
                          <a:latin typeface="Calibri" pitchFamily="34" charset="0"/>
                        </a:rPr>
                        <a:t>62</a:t>
                      </a:r>
                    </a:p>
                  </a:txBody>
                  <a:tcPr>
                    <a:solidFill>
                      <a:schemeClr val="accent3">
                        <a:lumMod val="85000"/>
                      </a:schemeClr>
                    </a:solidFill>
                  </a:tcPr>
                </a:tc>
                <a:tc>
                  <a:txBody>
                    <a:bodyPr/>
                    <a:lstStyle/>
                    <a:p>
                      <a:r>
                        <a:rPr lang="en-US" b="0" dirty="0">
                          <a:latin typeface="Courier New"/>
                        </a:rPr>
                        <a:t>kill</a:t>
                      </a:r>
                    </a:p>
                  </a:txBody>
                  <a:tcPr>
                    <a:solidFill>
                      <a:schemeClr val="accent3">
                        <a:lumMod val="85000"/>
                      </a:schemeClr>
                    </a:solidFill>
                  </a:tcPr>
                </a:tc>
                <a:tc>
                  <a:txBody>
                    <a:bodyPr/>
                    <a:lstStyle/>
                    <a:p>
                      <a:r>
                        <a:rPr lang="en-US" dirty="0">
                          <a:latin typeface="Calibri" pitchFamily="34" charset="0"/>
                        </a:rPr>
                        <a:t>Send signal to process</a:t>
                      </a: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396875" y="1219200"/>
            <a:ext cx="7896225" cy="533400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Each x86-64 system call has a unique ID number</a:t>
            </a:r>
          </a:p>
          <a:p>
            <a:r>
              <a:rPr lang="en-US" dirty="0"/>
              <a:t>Examples:</a:t>
            </a:r>
          </a:p>
        </p:txBody>
      </p:sp>
    </p:spTree>
    <p:extLst>
      <p:ext uri="{BB962C8B-B14F-4D97-AF65-F5344CB8AC3E}">
        <p14:creationId xmlns:p14="http://schemas.microsoft.com/office/powerpoint/2010/main" val="29224004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a:t>
            </a:r>
            <a:r>
              <a:rPr lang="en-US" sz="1600" dirty="0">
                <a:solidFill>
                  <a:srgbClr val="000000"/>
                </a:solidFill>
                <a:latin typeface="Menlo-Regular"/>
              </a:rPr>
              <a:t>  </a:t>
            </a:r>
            <a:r>
              <a:rPr lang="sk-SK" sz="1600" dirty="0">
                <a:solidFill>
                  <a:srgbClr val="000000"/>
                </a:solidFill>
                <a:latin typeface="Menlo-Regular"/>
              </a:rPr>
              <a:t>#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ff ff    cmp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
        <p:nvSpPr>
          <p:cNvPr id="2" name="TextBox 1"/>
          <p:cNvSpPr txBox="1"/>
          <p:nvPr/>
        </p:nvSpPr>
        <p:spPr>
          <a:xfrm>
            <a:off x="2819400" y="317480"/>
            <a:ext cx="6402058" cy="4893647"/>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62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1282" name="Rectangle 2"/>
          <p:cNvSpPr>
            <a:spLocks noGrp="1" noChangeArrowheads="1"/>
          </p:cNvSpPr>
          <p:nvPr>
            <p:ph type="title"/>
          </p:nvPr>
        </p:nvSpPr>
        <p:spPr>
          <a:xfrm>
            <a:off x="441652" y="587375"/>
            <a:ext cx="7893050" cy="555625"/>
          </a:xfrm>
          <a:noFill/>
          <a:ln/>
        </p:spPr>
        <p:txBody>
          <a:bodyPr/>
          <a:lstStyle/>
          <a:p>
            <a:r>
              <a:rPr lang="en-US" dirty="0"/>
              <a:t>Fault Example: Page Fault</a:t>
            </a:r>
          </a:p>
        </p:txBody>
      </p:sp>
      <p:sp>
        <p:nvSpPr>
          <p:cNvPr id="481297" name="Rectangle 17"/>
          <p:cNvSpPr>
            <a:spLocks noGrp="1" noChangeArrowheads="1"/>
          </p:cNvSpPr>
          <p:nvPr>
            <p:ph type="body" idx="1"/>
          </p:nvPr>
        </p:nvSpPr>
        <p:spPr>
          <a:xfrm>
            <a:off x="457200" y="1295400"/>
            <a:ext cx="8153400" cy="1066800"/>
          </a:xfrm>
        </p:spPr>
        <p:txBody>
          <a:bodyPr/>
          <a:lstStyle/>
          <a:p>
            <a:r>
              <a:rPr lang="en-US" sz="2000" b="0" dirty="0"/>
              <a:t>User writes to memory location</a:t>
            </a:r>
          </a:p>
          <a:p>
            <a:r>
              <a:rPr lang="en-US" sz="2000" b="0" dirty="0"/>
              <a:t>That portion (page) of user’s memory </a:t>
            </a:r>
            <a:br>
              <a:rPr lang="en-US" sz="2000" b="0" dirty="0"/>
            </a:br>
            <a:r>
              <a:rPr lang="en-US" sz="2000" b="0" dirty="0"/>
              <a:t>is currently on disk</a:t>
            </a:r>
          </a:p>
          <a:p>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000" b="0" dirty="0"/>
          </a:p>
        </p:txBody>
      </p:sp>
      <p:sp>
        <p:nvSpPr>
          <p:cNvPr id="481298" name="Text Box 18"/>
          <p:cNvSpPr txBox="1">
            <a:spLocks noChangeArrowheads="1"/>
          </p:cNvSpPr>
          <p:nvPr/>
        </p:nvSpPr>
        <p:spPr bwMode="auto">
          <a:xfrm>
            <a:off x="6113354" y="1022350"/>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914400" y="2488982"/>
            <a:ext cx="7348538" cy="36195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838200" y="3633951"/>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3581400" y="3633951"/>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1652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1658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4471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1646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1646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2124964" y="4395951"/>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8" name="Rectangle 12"/>
          <p:cNvSpPr>
            <a:spLocks noChangeArrowheads="1"/>
          </p:cNvSpPr>
          <p:nvPr/>
        </p:nvSpPr>
        <p:spPr bwMode="auto">
          <a:xfrm>
            <a:off x="4502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Copy page from disk to memory</a:t>
            </a:r>
          </a:p>
        </p:txBody>
      </p:sp>
      <p:sp>
        <p:nvSpPr>
          <p:cNvPr id="29" name="Rectangle 13"/>
          <p:cNvSpPr>
            <a:spLocks noChangeArrowheads="1"/>
          </p:cNvSpPr>
          <p:nvPr/>
        </p:nvSpPr>
        <p:spPr bwMode="auto">
          <a:xfrm>
            <a:off x="2520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Return and </a:t>
            </a:r>
            <a:r>
              <a:rPr lang="en-US" sz="1800" b="0" i="1" dirty="0" err="1">
                <a:latin typeface="Calibri" pitchFamily="34" charset="0"/>
              </a:rPr>
              <a:t>reexecute</a:t>
            </a:r>
            <a:r>
              <a:rPr lang="en-US" sz="1800" b="0" i="1" dirty="0">
                <a:latin typeface="Calibri" pitchFamily="34" charset="0"/>
              </a:rPr>
              <a:t> </a:t>
            </a:r>
            <a:r>
              <a:rPr lang="en-US" sz="1800" b="0" i="1" dirty="0" err="1">
                <a:latin typeface="Calibri" pitchFamily="34" charset="0"/>
              </a:rPr>
              <a:t>movl</a:t>
            </a:r>
            <a:endParaRPr lang="en-US" sz="1800" b="0" dirty="0">
              <a:latin typeface="Calibri" pitchFamily="34" charset="0"/>
            </a:endParaRPr>
          </a:p>
        </p:txBody>
      </p:sp>
      <p:sp>
        <p:nvSpPr>
          <p:cNvPr id="30" name="Text Box 15"/>
          <p:cNvSpPr txBox="1">
            <a:spLocks noChangeArrowheads="1"/>
          </p:cNvSpPr>
          <p:nvPr/>
        </p:nvSpPr>
        <p:spPr bwMode="auto">
          <a:xfrm>
            <a:off x="1098332" y="4595649"/>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533400"/>
            <a:ext cx="8686800" cy="555625"/>
          </a:xfrm>
          <a:noFill/>
          <a:ln/>
        </p:spPr>
        <p:txBody>
          <a:bodyPr/>
          <a:lstStyle/>
          <a:p>
            <a:r>
              <a:rPr lang="en-US" dirty="0"/>
              <a:t>Fault Example: Invalid Memory Reference</a:t>
            </a:r>
          </a:p>
        </p:txBody>
      </p:sp>
      <p:sp>
        <p:nvSpPr>
          <p:cNvPr id="482318" name="Rectangle 14"/>
          <p:cNvSpPr>
            <a:spLocks noGrp="1" noChangeArrowheads="1"/>
          </p:cNvSpPr>
          <p:nvPr>
            <p:ph type="body" idx="1"/>
          </p:nvPr>
        </p:nvSpPr>
        <p:spPr>
          <a:xfrm>
            <a:off x="517634" y="5525815"/>
            <a:ext cx="6705600" cy="874985"/>
          </a:xfrm>
        </p:spPr>
        <p:txBody>
          <a:bodyPr/>
          <a:lstStyle/>
          <a:p>
            <a:r>
              <a:rPr lang="en-US" sz="2000" b="0" dirty="0"/>
              <a:t>Sends </a:t>
            </a:r>
            <a:r>
              <a:rPr lang="en-US" sz="2000" dirty="0">
                <a:latin typeface="Courier New"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nvSpPr>
        <p:spPr bwMode="auto">
          <a:xfrm>
            <a:off x="959068" y="1219200"/>
            <a:ext cx="2287588" cy="1339850"/>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Courier New" pitchFamily="49" charset="0"/>
              </a:rPr>
              <a:t>int a[1000];</a:t>
            </a:r>
          </a:p>
          <a:p>
            <a:r>
              <a:rPr lang="en-US" sz="1600" dirty="0" err="1">
                <a:latin typeface="Courier New" pitchFamily="49" charset="0"/>
              </a:rPr>
              <a:t>main ()</a:t>
            </a:r>
          </a:p>
          <a:p>
            <a:r>
              <a:rPr lang="en-US" sz="1600" dirty="0" err="1">
                <a:latin typeface="Courier New" pitchFamily="49" charset="0"/>
              </a:rPr>
              <a:t>{</a:t>
            </a:r>
          </a:p>
          <a:p>
            <a:r>
              <a:rPr lang="en-US" sz="1600" dirty="0" err="1">
                <a:latin typeface="Courier New" pitchFamily="49" charset="0"/>
              </a:rPr>
              <a:t>    a[5000] = 13;</a:t>
            </a:r>
          </a:p>
          <a:p>
            <a:r>
              <a:rPr lang="en-US" sz="1600" dirty="0" err="1">
                <a:latin typeface="Courier New" pitchFamily="49" charset="0"/>
              </a:rPr>
              <a:t>}</a:t>
            </a:r>
          </a:p>
        </p:txBody>
      </p:sp>
      <p:sp>
        <p:nvSpPr>
          <p:cNvPr id="482320" name="Text Box 16"/>
          <p:cNvSpPr txBox="1">
            <a:spLocks noChangeArrowheads="1"/>
          </p:cNvSpPr>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a:latin typeface="Courier New" pitchFamily="49" charset="0"/>
              </a:rPr>
              <a:t> 80483b7:	c7 05 60 e3 04 08 0d 	movl   $0xd,0x804e360</a:t>
            </a:r>
          </a:p>
        </p:txBody>
      </p:sp>
      <p:sp>
        <p:nvSpPr>
          <p:cNvPr id="18" name="Rectangle 17"/>
          <p:cNvSpPr/>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 name="Rectangle 4"/>
          <p:cNvSpPr>
            <a:spLocks noChangeArrowheads="1"/>
          </p:cNvSpPr>
          <p:nvPr/>
        </p:nvSpPr>
        <p:spPr bwMode="auto">
          <a:xfrm>
            <a:off x="1060450" y="3276600"/>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0" name="Rectangle 5"/>
          <p:cNvSpPr>
            <a:spLocks noChangeArrowheads="1"/>
          </p:cNvSpPr>
          <p:nvPr/>
        </p:nvSpPr>
        <p:spPr bwMode="auto">
          <a:xfrm>
            <a:off x="3810000" y="3276600"/>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1" name="Line 6"/>
          <p:cNvSpPr>
            <a:spLocks noChangeShapeType="1"/>
          </p:cNvSpPr>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7"/>
          <p:cNvSpPr>
            <a:spLocks noChangeShapeType="1"/>
          </p:cNvSpPr>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8"/>
          <p:cNvSpPr>
            <a:spLocks noChangeShapeType="1"/>
          </p:cNvSpPr>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Rectangle 11"/>
          <p:cNvSpPr>
            <a:spLocks noChangeArrowheads="1"/>
          </p:cNvSpPr>
          <p:nvPr/>
        </p:nvSpPr>
        <p:spPr bwMode="auto">
          <a:xfrm>
            <a:off x="2277364" y="4038600"/>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7" name="Rectangle 12"/>
          <p:cNvSpPr>
            <a:spLocks noChangeArrowheads="1"/>
          </p:cNvSpPr>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Detect invalid address</a:t>
            </a:r>
          </a:p>
        </p:txBody>
      </p:sp>
      <p:sp>
        <p:nvSpPr>
          <p:cNvPr id="29" name="Text Box 15"/>
          <p:cNvSpPr txBox="1">
            <a:spLocks noChangeArrowheads="1"/>
          </p:cNvSpPr>
          <p:nvPr/>
        </p:nvSpPr>
        <p:spPr bwMode="auto">
          <a:xfrm>
            <a:off x="1319049" y="4240574"/>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
        <p:nvSpPr>
          <p:cNvPr id="31" name="Line 7"/>
          <p:cNvSpPr>
            <a:spLocks noChangeShapeType="1"/>
          </p:cNvSpPr>
          <p:nvPr/>
        </p:nvSpPr>
        <p:spPr bwMode="auto">
          <a:xfrm>
            <a:off x="4708634" y="5005551"/>
            <a:ext cx="1768366"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Rectangle 12"/>
          <p:cNvSpPr>
            <a:spLocks noChangeArrowheads="1"/>
          </p:cNvSpPr>
          <p:nvPr/>
        </p:nvSpPr>
        <p:spPr bwMode="auto">
          <a:xfrm>
            <a:off x="6477000" y="4814841"/>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Signal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23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2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t>Processes</a:t>
            </a:r>
          </a:p>
          <a:p>
            <a:r>
              <a:rPr lang="en-US" dirty="0">
                <a:solidFill>
                  <a:schemeClr val="bg2"/>
                </a:solidFill>
              </a:rPr>
              <a:t>Process Control</a:t>
            </a:r>
          </a:p>
        </p:txBody>
      </p:sp>
    </p:spTree>
    <p:extLst>
      <p:ext uri="{BB962C8B-B14F-4D97-AF65-F5344CB8AC3E}">
        <p14:creationId xmlns:p14="http://schemas.microsoft.com/office/powerpoint/2010/main" val="346474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Used to Catch on Fire</a:t>
            </a:r>
          </a:p>
        </p:txBody>
      </p:sp>
      <p:pic>
        <p:nvPicPr>
          <p:cNvPr id="11" name="Picture 10" descr="A group of people standing in a room&#10;&#10;Description automatically generated">
            <a:extLst>
              <a:ext uri="{FF2B5EF4-FFF2-40B4-BE49-F238E27FC236}">
                <a16:creationId xmlns:a16="http://schemas.microsoft.com/office/drawing/2014/main" id="{141E05E8-A9C5-4A3E-B2DA-1971FB84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7678"/>
            <a:ext cx="8077200" cy="5236594"/>
          </a:xfrm>
          <a:prstGeom prst="rect">
            <a:avLst/>
          </a:prstGeom>
        </p:spPr>
      </p:pic>
    </p:spTree>
    <p:extLst>
      <p:ext uri="{BB962C8B-B14F-4D97-AF65-F5344CB8AC3E}">
        <p14:creationId xmlns:p14="http://schemas.microsoft.com/office/powerpoint/2010/main" val="339813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p:txBody>
      </p:sp>
      <p:grpSp>
        <p:nvGrpSpPr>
          <p:cNvPr id="12" name="Group 11"/>
          <p:cNvGrpSpPr/>
          <p:nvPr/>
        </p:nvGrpSpPr>
        <p:grpSpPr>
          <a:xfrm>
            <a:off x="7616520" y="5257800"/>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620000" y="3291499"/>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3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3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33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3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The Illusion</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pic>
        <p:nvPicPr>
          <p:cNvPr id="4" name="Picture 3"/>
          <p:cNvPicPr>
            <a:picLocks noChangeAspect="1"/>
          </p:cNvPicPr>
          <p:nvPr/>
        </p:nvPicPr>
        <p:blipFill>
          <a:blip r:embed="rId2"/>
          <a:stretch>
            <a:fillRect/>
          </a:stretch>
        </p:blipFill>
        <p:spPr>
          <a:xfrm>
            <a:off x="927100" y="1168400"/>
            <a:ext cx="7277100" cy="4851400"/>
          </a:xfrm>
          <a:prstGeom prst="rect">
            <a:avLst/>
          </a:prstGeom>
        </p:spPr>
      </p:pic>
      <p:sp>
        <p:nvSpPr>
          <p:cNvPr id="3" name="Content Placeholder 2"/>
          <p:cNvSpPr>
            <a:spLocks noGrp="1"/>
          </p:cNvSpPr>
          <p:nvPr>
            <p:ph idx="1"/>
          </p:nvPr>
        </p:nvSpPr>
        <p:spPr>
          <a:xfrm>
            <a:off x="396875" y="5410200"/>
            <a:ext cx="7896225" cy="923924"/>
          </a:xfrm>
          <a:solidFill>
            <a:schemeClr val="bg1">
              <a:alpha val="76000"/>
            </a:schemeClr>
          </a:solidFill>
        </p:spPr>
        <p:txBody>
          <a:bodyPr/>
          <a:lstStyle/>
          <a:p>
            <a:r>
              <a:rPr lang="en-US" dirty="0"/>
              <a:t>Running program “top” on Mac</a:t>
            </a:r>
          </a:p>
          <a:p>
            <a:pPr lvl="1"/>
            <a:r>
              <a:rPr lang="en-US" dirty="0"/>
              <a:t>System has 123 processes, 5 of which are active</a:t>
            </a:r>
          </a:p>
          <a:p>
            <a:pPr lvl="1"/>
            <a:r>
              <a:rPr lang="en-US" dirty="0"/>
              <a:t>Identified by Process ID (PID)</a:t>
            </a:r>
          </a:p>
        </p:txBody>
      </p:sp>
    </p:spTree>
    <p:extLst>
      <p:ext uri="{BB962C8B-B14F-4D97-AF65-F5344CB8AC3E}">
        <p14:creationId xmlns:p14="http://schemas.microsoft.com/office/powerpoint/2010/main" val="419645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695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(Modern) Reality</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6070600" cy="573088"/>
          </a:xfrm>
        </p:spPr>
        <p:txBody>
          <a:bodyPr/>
          <a:lstStyle/>
          <a:p>
            <a:r>
              <a:rPr lang="en-US" dirty="0"/>
              <a:t>Concurrent Processes</a:t>
            </a:r>
          </a:p>
        </p:txBody>
      </p:sp>
      <p:sp>
        <p:nvSpPr>
          <p:cNvPr id="485379" name="Rectangle 3"/>
          <p:cNvSpPr>
            <a:spLocks noGrp="1" noChangeArrowheads="1"/>
          </p:cNvSpPr>
          <p:nvPr>
            <p:ph type="body" idx="1"/>
          </p:nvPr>
        </p:nvSpPr>
        <p:spPr>
          <a:xfrm>
            <a:off x="409575" y="1219200"/>
            <a:ext cx="7896225" cy="2590800"/>
          </a:xfrm>
        </p:spPr>
        <p:txBody>
          <a:bodyPr/>
          <a:lstStyle/>
          <a:p>
            <a:r>
              <a:rPr lang="en-US" dirty="0"/>
              <a:t>Each process is a logical control flow. </a:t>
            </a:r>
          </a:p>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flows overlap in time</a:t>
            </a:r>
          </a:p>
          <a:p>
            <a:r>
              <a:rPr lang="en-US" dirty="0"/>
              <a:t>Otherwise, they are </a:t>
            </a:r>
            <a:r>
              <a:rPr lang="en-US" i="1" dirty="0">
                <a:solidFill>
                  <a:srgbClr val="C00000"/>
                </a:solidFill>
              </a:rPr>
              <a:t>sequential</a:t>
            </a:r>
            <a:endParaRPr lang="en-US" dirty="0">
              <a:solidFill>
                <a:srgbClr val="C00000"/>
              </a:solidFill>
            </a:endParaRPr>
          </a:p>
          <a:p>
            <a:r>
              <a:rPr lang="en-US" dirty="0"/>
              <a:t>Examples (running on single core):</a:t>
            </a:r>
          </a:p>
          <a:p>
            <a:pPr lvl="1"/>
            <a:r>
              <a:rPr lang="en-US" dirty="0"/>
              <a:t>Concurrent: A &amp; B, A &amp; C</a:t>
            </a:r>
          </a:p>
          <a:p>
            <a:pPr lvl="1"/>
            <a:r>
              <a:rPr lang="en-US" dirty="0"/>
              <a:t>Sequential: B &amp; C</a:t>
            </a:r>
          </a:p>
        </p:txBody>
      </p:sp>
      <p:sp>
        <p:nvSpPr>
          <p:cNvPr id="485383" name="Line 7"/>
          <p:cNvSpPr>
            <a:spLocks noChangeShapeType="1"/>
          </p:cNvSpPr>
          <p:nvPr/>
        </p:nvSpPr>
        <p:spPr bwMode="auto">
          <a:xfrm>
            <a:off x="31242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622332" y="42672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146332" y="42672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670332" y="42672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6482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172200" y="5257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124200" y="55626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172200" y="5867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667000"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667000"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667000"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667000"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667000" y="6172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010947" y="51771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752600" y="4800600"/>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53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5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53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5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53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53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5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5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5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53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53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537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3" grpId="0" animBg="1"/>
      <p:bldP spid="485384" grpId="0"/>
      <p:bldP spid="485385" grpId="0"/>
      <p:bldP spid="485386" grpId="0"/>
      <p:bldP spid="485387" grpId="0" animBg="1"/>
      <p:bldP spid="485388" grpId="0" animBg="1"/>
      <p:bldP spid="485389" grpId="0" animBg="1"/>
      <p:bldP spid="485390" grpId="0" animBg="1"/>
      <p:bldP spid="485391" grpId="0" animBg="1"/>
      <p:bldP spid="485392" grpId="0" animBg="1"/>
      <p:bldP spid="485393" grpId="0" animBg="1"/>
      <p:bldP spid="485394" grpId="0" animBg="1"/>
      <p:bldP spid="485395" grpId="0" animBg="1"/>
      <p:bldP spid="20"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Control flows for concurrent processes are physically disjoint in time</a:t>
            </a:r>
          </a:p>
          <a:p>
            <a:endParaRPr lang="en-US" dirty="0"/>
          </a:p>
          <a:p>
            <a:r>
              <a:rPr lang="en-US" dirty="0"/>
              <a:t>However, we can think of concurrent processes as running in parallel with each other</a:t>
            </a:r>
          </a:p>
        </p:txBody>
      </p:sp>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066800" y="1197678"/>
            <a:ext cx="5867400" cy="5277483"/>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990600" y="3962400"/>
            <a:ext cx="6553200" cy="6858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a:extLst>
              <a:ext uri="{FF2B5EF4-FFF2-40B4-BE49-F238E27FC236}">
                <a16:creationId xmlns:a16="http://schemas.microsoft.com/office/drawing/2014/main" id="{5348CE4A-F28B-4D66-9B25-E446D91B95FA}"/>
              </a:ext>
            </a:extLst>
          </p:cNvPr>
          <p:cNvSpPr/>
          <p:nvPr/>
        </p:nvSpPr>
        <p:spPr>
          <a:xfrm>
            <a:off x="3200400" y="6227500"/>
            <a:ext cx="6096000" cy="276999"/>
          </a:xfrm>
          <a:prstGeom prst="rect">
            <a:avLst/>
          </a:prstGeom>
        </p:spPr>
        <p:txBody>
          <a:bodyPr wrap="square">
            <a:spAutoFit/>
          </a:bodyPr>
          <a:lstStyle/>
          <a:p>
            <a:r>
              <a:rPr lang="en-US" sz="1200" dirty="0"/>
              <a:t>https://git.kernel.org/pub/scm/linux/kernel/git/torvalds/linux.git/tree/drivers/char/lp.c?h=v5.0-rc3</a:t>
            </a:r>
          </a:p>
        </p:txBody>
      </p:sp>
    </p:spTree>
    <p:extLst>
      <p:ext uri="{BB962C8B-B14F-4D97-AF65-F5344CB8AC3E}">
        <p14:creationId xmlns:p14="http://schemas.microsoft.com/office/powerpoint/2010/main" val="16959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solidFill>
                  <a:srgbClr val="808080"/>
                </a:solidFill>
              </a:rPr>
              <a:t>Processes</a:t>
            </a:r>
          </a:p>
          <a:p>
            <a:r>
              <a:rPr lang="en-US" dirty="0"/>
              <a:t>Process Control</a:t>
            </a:r>
          </a:p>
        </p:txBody>
      </p:sp>
    </p:spTree>
    <p:extLst>
      <p:ext uri="{BB962C8B-B14F-4D97-AF65-F5344CB8AC3E}">
        <p14:creationId xmlns:p14="http://schemas.microsoft.com/office/powerpoint/2010/main" val="415102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On error</a:t>
            </a:r>
            <a:r>
              <a:rPr lang="en-US"/>
              <a:t>, Linux </a:t>
            </a:r>
            <a:r>
              <a:rPr lang="en-US" dirty="0"/>
              <a:t>system-level functions typically return -1 and set global variable </a:t>
            </a:r>
            <a:r>
              <a:rPr lang="en-US" dirty="0" err="1">
                <a:latin typeface="Courier New"/>
                <a:cs typeface="Courier New"/>
              </a:rPr>
              <a:t>errno</a:t>
            </a:r>
            <a:r>
              <a:rPr lang="en-US" dirty="0"/>
              <a:t> to indicate cause. </a:t>
            </a:r>
          </a:p>
          <a:p>
            <a:r>
              <a:rPr lang="en-US" dirty="0"/>
              <a:t>Hard and fast rule: </a:t>
            </a:r>
          </a:p>
          <a:p>
            <a:pPr lvl="1"/>
            <a:r>
              <a:rPr lang="en-US" dirty="0"/>
              <a:t>You must check the return status of every system-level function</a:t>
            </a:r>
          </a:p>
          <a:p>
            <a:pPr lvl="1"/>
            <a:r>
              <a:rPr lang="en-US" dirty="0"/>
              <a:t>Only exception is the handful of functions that return </a:t>
            </a:r>
            <a:r>
              <a:rPr lang="en-US" dirty="0">
                <a:latin typeface="Courier New"/>
                <a:cs typeface="Courier New"/>
              </a:rPr>
              <a:t>void</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634508" cy="1200329"/>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But, must think about application.  Not </a:t>
            </a:r>
            <a:r>
              <a:rPr lang="en-US" dirty="0" err="1"/>
              <a:t>alway</a:t>
            </a:r>
            <a:r>
              <a:rPr lang="en-US" dirty="0"/>
              <a:t>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4230469"/>
            <a:ext cx="4256209" cy="646331"/>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2D961E"/>
                </a:solidFill>
                <a:latin typeface="Courier New"/>
                <a:cs typeface="Courier New"/>
              </a:rPr>
              <a:t>pid_t</a:t>
            </a:r>
            <a:r>
              <a:rPr lang="fi-FI" sz="1800" dirty="0">
                <a:solidFill>
                  <a:srgbClr val="000000"/>
                </a:solidFill>
                <a:latin typeface="Courier New"/>
                <a:cs typeface="Courier New"/>
              </a:rPr>
              <a:t> </a:t>
            </a:r>
            <a:r>
              <a:rPr lang="fi-FI" sz="1800" dirty="0" err="1">
                <a:solidFill>
                  <a:srgbClr val="C1651C"/>
                </a:solidFill>
                <a:latin typeface="Courier New"/>
                <a:cs typeface="Courier New"/>
              </a:rPr>
              <a:t>pid</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2316900" cy="369332"/>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a:t>
            </a:r>
            <a:r>
              <a:rPr lang="fi-FI" sz="1800" dirty="0" err="1">
                <a:solidFill>
                  <a:srgbClr val="000000"/>
                </a:solidFill>
                <a:latin typeface="Courier New"/>
                <a:cs typeface="Courier New"/>
              </a:rPr>
              <a:t>pid</a:t>
            </a:r>
            <a:r>
              <a:rPr lang="fi-FI" sz="1800" dirty="0">
                <a:solidFill>
                  <a:srgbClr val="000000"/>
                </a:solidFill>
                <a:latin typeface="Courier New"/>
                <a:cs typeface="Courier New"/>
              </a:rPr>
              <a:t> = </a:t>
            </a:r>
            <a:r>
              <a:rPr lang="fi-FI" sz="1800" dirty="0" err="1">
                <a:solidFill>
                  <a:srgbClr val="000000"/>
                </a:solidFill>
                <a:latin typeface="Courier New"/>
                <a:cs typeface="Courier New"/>
              </a:rPr>
              <a:t>Fork</a:t>
            </a:r>
            <a:r>
              <a:rPr lang="fi-FI" sz="1800" dirty="0">
                <a:solidFill>
                  <a:srgbClr val="000000"/>
                </a:solidFill>
                <a:latin typeface="Courier New"/>
                <a:cs typeface="Courier New"/>
              </a:rPr>
              <a:t>();</a:t>
            </a:r>
            <a:endParaRPr lang="en-US" sz="1800" dirty="0">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Terminating Processes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From a programmer’s perspective, we can think of a process as being in one of three states</a:t>
            </a:r>
          </a:p>
          <a:p>
            <a:pPr marL="0" indent="0">
              <a:buNone/>
            </a:pPr>
            <a:endParaRPr lang="en-US" dirty="0">
              <a:latin typeface="Calibri"/>
              <a:cs typeface="Calibri"/>
            </a:endParaRPr>
          </a:p>
          <a:p>
            <a:r>
              <a:rPr lang="en-US" dirty="0">
                <a:latin typeface="Calibri"/>
                <a:cs typeface="Calibri"/>
              </a:rPr>
              <a:t>Running	</a:t>
            </a:r>
          </a:p>
          <a:p>
            <a:pPr lvl="1"/>
            <a:r>
              <a:rPr lang="en-US" dirty="0">
                <a:latin typeface="Calibri"/>
                <a:cs typeface="Calibri"/>
              </a:rPr>
              <a:t>Process is either executing, or waiting to be executed and will eventually be </a:t>
            </a:r>
            <a:r>
              <a:rPr lang="en-US" i="1" dirty="0">
                <a:latin typeface="Calibri"/>
                <a:cs typeface="Calibri"/>
              </a:rPr>
              <a:t>scheduled</a:t>
            </a:r>
            <a:r>
              <a:rPr lang="en-US" dirty="0">
                <a:latin typeface="Calibri"/>
                <a:cs typeface="Calibri"/>
              </a:rPr>
              <a:t> (i.e., chosen to execute) by the kernel</a:t>
            </a:r>
          </a:p>
          <a:p>
            <a:pPr lvl="1"/>
            <a:endParaRPr lang="en-US" dirty="0">
              <a:latin typeface="Calibri"/>
              <a:cs typeface="Calibri"/>
            </a:endParaRPr>
          </a:p>
          <a:p>
            <a:r>
              <a:rPr lang="en-US" dirty="0">
                <a:latin typeface="Calibri"/>
                <a:cs typeface="Calibri"/>
              </a:rPr>
              <a:t>Stopped</a:t>
            </a:r>
          </a:p>
          <a:p>
            <a:pPr lvl="1"/>
            <a:r>
              <a:rPr lang="en-US" dirty="0">
                <a:latin typeface="Calibri"/>
                <a:cs typeface="Calibri"/>
              </a:rPr>
              <a:t>Process execution is </a:t>
            </a:r>
            <a:r>
              <a:rPr lang="en-US" i="1" dirty="0">
                <a:latin typeface="Calibri"/>
                <a:cs typeface="Calibri"/>
              </a:rPr>
              <a:t>suspended</a:t>
            </a:r>
            <a:r>
              <a:rPr lang="en-US" dirty="0">
                <a:latin typeface="Calibri"/>
                <a:cs typeface="Calibri"/>
              </a:rPr>
              <a:t> and will not be scheduled until further notice (next lecture when we study signals)	</a:t>
            </a:r>
          </a:p>
          <a:p>
            <a:pPr lvl="1"/>
            <a:endParaRPr lang="en-US" dirty="0">
              <a:latin typeface="Calibri"/>
              <a:cs typeface="Calibri"/>
            </a:endParaRPr>
          </a:p>
          <a:p>
            <a:r>
              <a:rPr lang="en-US" dirty="0">
                <a:latin typeface="Calibri"/>
                <a:cs typeface="Calibri"/>
              </a:rPr>
              <a:t>Terminated</a:t>
            </a:r>
          </a:p>
          <a:p>
            <a:pPr lvl="1"/>
            <a:r>
              <a:rPr lang="en-US" dirty="0">
                <a:latin typeface="Calibri"/>
                <a:cs typeface="Calibri"/>
              </a:rPr>
              <a:t>Process is stopped permanently</a:t>
            </a:r>
            <a:r>
              <a:rPr lang="en-US" dirty="0">
                <a:latin typeface="Courier New"/>
                <a:cs typeface="Courier New"/>
              </a:rPr>
              <a:t> </a:t>
            </a:r>
            <a:endParaRPr lang="en-US" dirty="0">
              <a:latin typeface="Calibri"/>
              <a:cs typeface="Calibri"/>
            </a:endParaRP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378582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66125" cy="4972050"/>
          </a:xfrm>
        </p:spPr>
        <p:txBody>
          <a:bodyPr/>
          <a:lstStyle/>
          <a:p>
            <a:r>
              <a:rPr lang="en-US" dirty="0"/>
              <a:t>Exceptional Control Flow				</a:t>
            </a:r>
            <a:r>
              <a:rPr lang="en-US" dirty="0">
                <a:solidFill>
                  <a:srgbClr val="7F7F7F"/>
                </a:solidFill>
              </a:rPr>
              <a:t>CSAPP  8 </a:t>
            </a:r>
            <a:endParaRPr lang="en-US" dirty="0"/>
          </a:p>
          <a:p>
            <a:r>
              <a:rPr lang="en-US" dirty="0">
                <a:solidFill>
                  <a:srgbClr val="7F7F7F"/>
                </a:solidFill>
              </a:rPr>
              <a:t>Exceptions						CSAPP 8.1</a:t>
            </a:r>
          </a:p>
          <a:p>
            <a:r>
              <a:rPr lang="en-US" dirty="0">
                <a:solidFill>
                  <a:schemeClr val="bg1">
                    <a:lumMod val="50000"/>
                  </a:schemeClr>
                </a:solidFill>
              </a:rPr>
              <a:t>Processes						CSAPP 8.2</a:t>
            </a:r>
          </a:p>
          <a:p>
            <a:r>
              <a:rPr lang="en-US" dirty="0">
                <a:solidFill>
                  <a:schemeClr val="bg1">
                    <a:lumMod val="50000"/>
                  </a:schemeClr>
                </a:solidFill>
              </a:rPr>
              <a:t>Process Control					</a:t>
            </a:r>
            <a:r>
              <a:rPr lang="en-US">
                <a:solidFill>
                  <a:schemeClr val="bg1">
                    <a:lumMod val="50000"/>
                  </a:schemeClr>
                </a:solidFill>
              </a:rPr>
              <a:t>CSAPP 8.3-8.4</a:t>
            </a:r>
            <a:endParaRPr lang="en-US" dirty="0">
              <a:solidFill>
                <a:schemeClr val="bg1">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GB" dirty="0"/>
              <a:t>The </a:t>
            </a:r>
            <a:r>
              <a:rPr lang="en-GB" dirty="0">
                <a:latin typeface="Courier New"/>
                <a:cs typeface="Courier New"/>
              </a:rPr>
              <a:t>fork</a:t>
            </a:r>
            <a:r>
              <a:rPr lang="en-GB" dirty="0"/>
              <a:t> Function Revisited</a:t>
            </a:r>
          </a:p>
        </p:txBody>
      </p:sp>
      <p:sp>
        <p:nvSpPr>
          <p:cNvPr id="35842" name="Rectangle 2"/>
          <p:cNvSpPr>
            <a:spLocks noGrp="1" noChangeArrowheads="1"/>
          </p:cNvSpPr>
          <p:nvPr>
            <p:ph type="body" idx="1"/>
          </p:nvPr>
        </p:nvSpPr>
        <p:spPr>
          <a:xfrm>
            <a:off x="396875" y="1362075"/>
            <a:ext cx="8518525" cy="4972050"/>
          </a:xfrm>
        </p:spPr>
        <p:txBody>
          <a:bodyPr/>
          <a:lstStyle/>
          <a:p>
            <a:r>
              <a:rPr lang="en-GB" dirty="0"/>
              <a:t>VM and memory mapping explain how </a:t>
            </a:r>
            <a:r>
              <a:rPr lang="en-GB" dirty="0">
                <a:latin typeface="Courier New"/>
                <a:cs typeface="Courier New"/>
              </a:rPr>
              <a:t>fork</a:t>
            </a:r>
            <a:r>
              <a:rPr lang="en-GB" dirty="0"/>
              <a:t> provides private address space for each process. </a:t>
            </a:r>
          </a:p>
          <a:p>
            <a:pPr>
              <a:buNone/>
            </a:pPr>
            <a:endParaRPr lang="en-GB" dirty="0"/>
          </a:p>
          <a:p>
            <a:r>
              <a:rPr lang="en-GB" dirty="0"/>
              <a:t>To create virtual address for new process:</a:t>
            </a:r>
          </a:p>
          <a:p>
            <a:pPr lvl="1"/>
            <a:r>
              <a:rPr lang="en-GB" dirty="0"/>
              <a:t>Create exact copies of current </a:t>
            </a:r>
            <a:r>
              <a:rPr lang="en-GB" b="1" dirty="0" err="1">
                <a:latin typeface="Courier New"/>
                <a:cs typeface="Courier New"/>
              </a:rPr>
              <a:t>mm_struct</a:t>
            </a:r>
            <a:r>
              <a:rPr lang="en-GB" dirty="0"/>
              <a:t>, </a:t>
            </a:r>
            <a:r>
              <a:rPr lang="en-GB" b="1" dirty="0" err="1">
                <a:latin typeface="Courier New"/>
                <a:cs typeface="Courier New"/>
              </a:rPr>
              <a:t>vm_area_struct</a:t>
            </a:r>
            <a:r>
              <a:rPr lang="en-GB" dirty="0"/>
              <a:t>, and page tables. </a:t>
            </a:r>
          </a:p>
          <a:p>
            <a:pPr lvl="1"/>
            <a:r>
              <a:rPr lang="en-GB" dirty="0"/>
              <a:t>Flag each page in both processes as read-only</a:t>
            </a:r>
          </a:p>
          <a:p>
            <a:pPr lvl="1"/>
            <a:r>
              <a:rPr lang="en-GB" dirty="0"/>
              <a:t>Flag each </a:t>
            </a:r>
            <a:r>
              <a:rPr lang="en-GB" b="1" dirty="0" err="1">
                <a:latin typeface="Courier New"/>
                <a:cs typeface="Courier New"/>
              </a:rPr>
              <a:t>vm_area_struct</a:t>
            </a:r>
            <a:r>
              <a:rPr lang="en-GB" dirty="0">
                <a:latin typeface="+mn-lt"/>
                <a:cs typeface="Courier New"/>
              </a:rPr>
              <a:t> i</a:t>
            </a:r>
            <a:r>
              <a:rPr lang="en-GB" dirty="0">
                <a:latin typeface="+mn-lt"/>
              </a:rPr>
              <a:t>n</a:t>
            </a:r>
            <a:r>
              <a:rPr lang="en-GB" dirty="0"/>
              <a:t> both processes as private COW</a:t>
            </a:r>
          </a:p>
          <a:p>
            <a:pPr lvl="1"/>
            <a:endParaRPr lang="en-GB" dirty="0"/>
          </a:p>
          <a:p>
            <a:r>
              <a:rPr lang="en-GB" dirty="0"/>
              <a:t>On return, each process has exact copy of virtual memory.</a:t>
            </a:r>
          </a:p>
          <a:p>
            <a:endParaRPr lang="en-GB" dirty="0"/>
          </a:p>
          <a:p>
            <a:r>
              <a:rPr lang="en-GB" dirty="0"/>
              <a:t>Subsequent writes create new pages using COW mechanism.</a:t>
            </a:r>
          </a:p>
        </p:txBody>
      </p:sp>
    </p:spTree>
    <p:extLst>
      <p:ext uri="{BB962C8B-B14F-4D97-AF65-F5344CB8AC3E}">
        <p14:creationId xmlns:p14="http://schemas.microsoft.com/office/powerpoint/2010/main" val="314069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a:t>
            </a:r>
            <a:r>
              <a:rPr lang="en-US" dirty="0" err="1"/>
              <a:t>ppid</a:t>
            </a:r>
            <a:r>
              <a:rPr lang="en-US" dirty="0"/>
              <a:t> == 1!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 (interprets) a sequence of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714104" y="5538241"/>
            <a:ext cx="3429000" cy="1200329"/>
          </a:xfrm>
          <a:prstGeom prst="rect">
            <a:avLst/>
          </a:prstGeom>
          <a:noFill/>
        </p:spPr>
        <p:txBody>
          <a:bodyPr wrap="square" rtlCol="0">
            <a:spAutoFit/>
          </a:bodyPr>
          <a:lstStyle/>
          <a:p>
            <a:r>
              <a:rPr lang="en-US" sz="1800" b="0" dirty="0">
                <a:solidFill>
                  <a:srgbClr val="FF0000"/>
                </a:solidFill>
                <a:latin typeface="Calibri" pitchFamily="34" charset="0"/>
              </a:rPr>
              <a:t>*</a:t>
            </a:r>
            <a:r>
              <a:rPr lang="en-US" sz="1800" b="0" dirty="0">
                <a:latin typeface="Calibri" pitchFamily="34" charset="0"/>
              </a:rPr>
              <a:t> Externally, from an architectural</a:t>
            </a:r>
          </a:p>
          <a:p>
            <a:r>
              <a:rPr lang="en-US" sz="1800" b="0" dirty="0">
                <a:latin typeface="Calibri" pitchFamily="34" charset="0"/>
              </a:rPr>
              <a:t>   viewpoint (internally, the CPU </a:t>
            </a:r>
            <a:br>
              <a:rPr lang="en-US" sz="1800" b="0" dirty="0">
                <a:latin typeface="Calibri" pitchFamily="34" charset="0"/>
              </a:rPr>
            </a:br>
            <a:r>
              <a:rPr lang="en-US" sz="1800" b="0" dirty="0">
                <a:latin typeface="Calibri" pitchFamily="34" charset="0"/>
              </a:rPr>
              <a:t>   may use parallel out-of-order </a:t>
            </a:r>
            <a:br>
              <a:rPr lang="en-US" sz="1800" b="0" dirty="0">
                <a:latin typeface="Calibri" pitchFamily="34" charset="0"/>
              </a:rPr>
            </a:br>
            <a:r>
              <a:rPr lang="en-US" sz="1800" b="0" dirty="0">
                <a:latin typeface="Calibri" pitchFamily="34" charset="0"/>
              </a:rPr>
              <a:t>   execution)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22098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Implemented as </a:t>
            </a:r>
            <a:r>
              <a:rPr lang="en-US" dirty="0" err="1"/>
              <a:t>syscall</a:t>
            </a:r>
            <a:endParaRPr lang="en-US" dirty="0"/>
          </a:p>
        </p:txBody>
      </p:sp>
      <p:sp>
        <p:nvSpPr>
          <p:cNvPr id="5" name="Rectangle 4"/>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 name="Rectangle 4"/>
          <p:cNvSpPr>
            <a:spLocks noChangeArrowheads="1"/>
          </p:cNvSpPr>
          <p:nvPr/>
        </p:nvSpPr>
        <p:spPr bwMode="auto">
          <a:xfrm>
            <a:off x="482382" y="4191000"/>
            <a:ext cx="205227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Parent Process</a:t>
            </a:r>
          </a:p>
        </p:txBody>
      </p:sp>
      <p:sp>
        <p:nvSpPr>
          <p:cNvPr id="7"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8"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9"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1"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2"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3"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15"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16"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17" name="Text Box 16"/>
          <p:cNvSpPr txBox="1">
            <a:spLocks noChangeArrowheads="1"/>
          </p:cNvSpPr>
          <p:nvPr/>
        </p:nvSpPr>
        <p:spPr bwMode="auto">
          <a:xfrm>
            <a:off x="782334" y="5291872"/>
            <a:ext cx="319318" cy="307777"/>
          </a:xfrm>
          <a:prstGeom prst="rect">
            <a:avLst/>
          </a:prstGeom>
          <a:noFill/>
          <a:ln w="25400">
            <a:noFill/>
            <a:miter lim="800000"/>
            <a:headEnd/>
            <a:tailEnd/>
          </a:ln>
          <a:effectLst/>
        </p:spPr>
        <p:txBody>
          <a:bodyPr wrap="none">
            <a:spAutoFit/>
          </a:bodyPr>
          <a:lstStyle/>
          <a:p>
            <a:pPr algn="l">
              <a:lnSpc>
                <a:spcPct val="100000"/>
              </a:lnSpc>
            </a:pPr>
            <a:r>
              <a:rPr lang="en-US" sz="1400" b="0" dirty="0">
                <a:latin typeface="Calibri" pitchFamily="34" charset="0"/>
              </a:rPr>
              <a:t>…</a:t>
            </a:r>
          </a:p>
        </p:txBody>
      </p:sp>
      <p:sp>
        <p:nvSpPr>
          <p:cNvPr id="3" name="Freeform 2"/>
          <p:cNvSpPr/>
          <p:nvPr/>
        </p:nvSpPr>
        <p:spPr bwMode="auto">
          <a:xfrm>
            <a:off x="3885945" y="5322570"/>
            <a:ext cx="511006" cy="624840"/>
          </a:xfrm>
          <a:custGeom>
            <a:avLst/>
            <a:gdLst>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40285 w 511006"/>
              <a:gd name="connsiteY51" fmla="*/ 594360 h 624840"/>
              <a:gd name="connsiteX52" fmla="*/ 251715 w 511006"/>
              <a:gd name="connsiteY52" fmla="*/ 624840 h 624840"/>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51715 w 511006"/>
              <a:gd name="connsiteY51"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1006" h="624840">
                <a:moveTo>
                  <a:pt x="247905" y="0"/>
                </a:moveTo>
                <a:cubicBezTo>
                  <a:pt x="250049" y="21437"/>
                  <a:pt x="243620" y="38373"/>
                  <a:pt x="263145" y="49530"/>
                </a:cubicBezTo>
                <a:cubicBezTo>
                  <a:pt x="267691" y="52128"/>
                  <a:pt x="273305" y="52070"/>
                  <a:pt x="278385" y="53340"/>
                </a:cubicBezTo>
                <a:cubicBezTo>
                  <a:pt x="282195" y="55880"/>
                  <a:pt x="285719" y="58912"/>
                  <a:pt x="289815" y="60960"/>
                </a:cubicBezTo>
                <a:cubicBezTo>
                  <a:pt x="293407" y="62756"/>
                  <a:pt x="297383" y="63667"/>
                  <a:pt x="301245" y="64770"/>
                </a:cubicBezTo>
                <a:cubicBezTo>
                  <a:pt x="309080" y="67008"/>
                  <a:pt x="320185" y="68877"/>
                  <a:pt x="327915" y="72390"/>
                </a:cubicBezTo>
                <a:cubicBezTo>
                  <a:pt x="338256" y="77090"/>
                  <a:pt x="347619" y="84038"/>
                  <a:pt x="358395" y="87630"/>
                </a:cubicBezTo>
                <a:cubicBezTo>
                  <a:pt x="362205" y="88900"/>
                  <a:pt x="366233" y="89644"/>
                  <a:pt x="369825" y="91440"/>
                </a:cubicBezTo>
                <a:cubicBezTo>
                  <a:pt x="376449" y="94752"/>
                  <a:pt x="382627" y="98894"/>
                  <a:pt x="388875" y="102870"/>
                </a:cubicBezTo>
                <a:cubicBezTo>
                  <a:pt x="396601" y="107787"/>
                  <a:pt x="403544" y="114014"/>
                  <a:pt x="411735" y="118110"/>
                </a:cubicBezTo>
                <a:cubicBezTo>
                  <a:pt x="421895" y="123190"/>
                  <a:pt x="432764" y="127049"/>
                  <a:pt x="442215" y="133350"/>
                </a:cubicBezTo>
                <a:cubicBezTo>
                  <a:pt x="446025" y="135890"/>
                  <a:pt x="449669" y="138698"/>
                  <a:pt x="453645" y="140970"/>
                </a:cubicBezTo>
                <a:cubicBezTo>
                  <a:pt x="458576" y="143788"/>
                  <a:pt x="464069" y="145580"/>
                  <a:pt x="468885" y="148590"/>
                </a:cubicBezTo>
                <a:cubicBezTo>
                  <a:pt x="474270" y="151955"/>
                  <a:pt x="479304" y="155887"/>
                  <a:pt x="484125" y="160020"/>
                </a:cubicBezTo>
                <a:cubicBezTo>
                  <a:pt x="488216" y="163527"/>
                  <a:pt x="491072" y="168461"/>
                  <a:pt x="495555" y="171450"/>
                </a:cubicBezTo>
                <a:cubicBezTo>
                  <a:pt x="498897" y="173678"/>
                  <a:pt x="503175" y="173990"/>
                  <a:pt x="506985" y="175260"/>
                </a:cubicBezTo>
                <a:cubicBezTo>
                  <a:pt x="508255" y="181610"/>
                  <a:pt x="511920" y="187933"/>
                  <a:pt x="510795" y="194310"/>
                </a:cubicBezTo>
                <a:cubicBezTo>
                  <a:pt x="507965" y="210346"/>
                  <a:pt x="500516" y="236363"/>
                  <a:pt x="487935" y="251460"/>
                </a:cubicBezTo>
                <a:cubicBezTo>
                  <a:pt x="484486" y="255599"/>
                  <a:pt x="479813" y="258637"/>
                  <a:pt x="476505" y="262890"/>
                </a:cubicBezTo>
                <a:cubicBezTo>
                  <a:pt x="470882" y="270119"/>
                  <a:pt x="468885" y="280670"/>
                  <a:pt x="461265" y="285750"/>
                </a:cubicBezTo>
                <a:lnTo>
                  <a:pt x="438405" y="300990"/>
                </a:lnTo>
                <a:cubicBezTo>
                  <a:pt x="435015" y="300312"/>
                  <a:pt x="408823" y="295388"/>
                  <a:pt x="404115" y="293370"/>
                </a:cubicBezTo>
                <a:cubicBezTo>
                  <a:pt x="399906" y="291566"/>
                  <a:pt x="396869" y="287610"/>
                  <a:pt x="392685" y="285750"/>
                </a:cubicBezTo>
                <a:cubicBezTo>
                  <a:pt x="385345" y="282488"/>
                  <a:pt x="376508" y="282585"/>
                  <a:pt x="369825" y="278130"/>
                </a:cubicBezTo>
                <a:lnTo>
                  <a:pt x="346965" y="262890"/>
                </a:lnTo>
                <a:cubicBezTo>
                  <a:pt x="343155" y="260350"/>
                  <a:pt x="339977" y="256381"/>
                  <a:pt x="335535" y="255270"/>
                </a:cubicBezTo>
                <a:lnTo>
                  <a:pt x="320295" y="251460"/>
                </a:lnTo>
                <a:cubicBezTo>
                  <a:pt x="316485" y="248920"/>
                  <a:pt x="313049" y="245700"/>
                  <a:pt x="308865" y="243840"/>
                </a:cubicBezTo>
                <a:cubicBezTo>
                  <a:pt x="296939" y="238539"/>
                  <a:pt x="283431" y="235576"/>
                  <a:pt x="270765" y="232410"/>
                </a:cubicBezTo>
                <a:cubicBezTo>
                  <a:pt x="266955" y="229870"/>
                  <a:pt x="263431" y="226838"/>
                  <a:pt x="259335" y="224790"/>
                </a:cubicBezTo>
                <a:cubicBezTo>
                  <a:pt x="255743" y="222994"/>
                  <a:pt x="251843" y="221768"/>
                  <a:pt x="247905" y="220980"/>
                </a:cubicBezTo>
                <a:cubicBezTo>
                  <a:pt x="232755" y="217950"/>
                  <a:pt x="217516" y="215276"/>
                  <a:pt x="202185" y="213360"/>
                </a:cubicBezTo>
                <a:cubicBezTo>
                  <a:pt x="164040" y="208592"/>
                  <a:pt x="181805" y="211233"/>
                  <a:pt x="148845" y="205740"/>
                </a:cubicBezTo>
                <a:cubicBezTo>
                  <a:pt x="110745" y="207010"/>
                  <a:pt x="72519" y="206199"/>
                  <a:pt x="34545" y="209550"/>
                </a:cubicBezTo>
                <a:cubicBezTo>
                  <a:pt x="28887" y="210049"/>
                  <a:pt x="24623" y="215176"/>
                  <a:pt x="19305" y="217170"/>
                </a:cubicBezTo>
                <a:cubicBezTo>
                  <a:pt x="14402" y="219009"/>
                  <a:pt x="9145" y="219710"/>
                  <a:pt x="4065" y="220980"/>
                </a:cubicBezTo>
                <a:cubicBezTo>
                  <a:pt x="2795" y="224790"/>
                  <a:pt x="-1015" y="228600"/>
                  <a:pt x="255" y="232410"/>
                </a:cubicBezTo>
                <a:cubicBezTo>
                  <a:pt x="7897" y="255336"/>
                  <a:pt x="11116" y="253810"/>
                  <a:pt x="26925" y="259080"/>
                </a:cubicBezTo>
                <a:cubicBezTo>
                  <a:pt x="34417" y="270319"/>
                  <a:pt x="34974" y="272773"/>
                  <a:pt x="45975" y="281940"/>
                </a:cubicBezTo>
                <a:cubicBezTo>
                  <a:pt x="49493" y="284871"/>
                  <a:pt x="53959" y="286545"/>
                  <a:pt x="57405" y="289560"/>
                </a:cubicBezTo>
                <a:cubicBezTo>
                  <a:pt x="64163" y="295474"/>
                  <a:pt x="69505" y="302923"/>
                  <a:pt x="76455" y="308610"/>
                </a:cubicBezTo>
                <a:cubicBezTo>
                  <a:pt x="87020" y="317254"/>
                  <a:pt x="106386" y="327793"/>
                  <a:pt x="118365" y="335280"/>
                </a:cubicBezTo>
                <a:cubicBezTo>
                  <a:pt x="128525" y="341630"/>
                  <a:pt x="137721" y="349880"/>
                  <a:pt x="148845" y="354330"/>
                </a:cubicBezTo>
                <a:cubicBezTo>
                  <a:pt x="155195" y="356870"/>
                  <a:pt x="161778" y="358891"/>
                  <a:pt x="167895" y="361950"/>
                </a:cubicBezTo>
                <a:cubicBezTo>
                  <a:pt x="200851" y="378428"/>
                  <a:pt x="173103" y="369919"/>
                  <a:pt x="202185" y="377190"/>
                </a:cubicBezTo>
                <a:cubicBezTo>
                  <a:pt x="203920" y="378491"/>
                  <a:pt x="224522" y="394383"/>
                  <a:pt x="228855" y="396240"/>
                </a:cubicBezTo>
                <a:cubicBezTo>
                  <a:pt x="233668" y="398303"/>
                  <a:pt x="239015" y="398780"/>
                  <a:pt x="244095" y="400050"/>
                </a:cubicBezTo>
                <a:cubicBezTo>
                  <a:pt x="247905" y="403860"/>
                  <a:pt x="252076" y="407341"/>
                  <a:pt x="255525" y="411480"/>
                </a:cubicBezTo>
                <a:cubicBezTo>
                  <a:pt x="276351" y="436471"/>
                  <a:pt x="264427" y="452868"/>
                  <a:pt x="259335" y="495300"/>
                </a:cubicBezTo>
                <a:cubicBezTo>
                  <a:pt x="258378" y="503275"/>
                  <a:pt x="251715" y="518160"/>
                  <a:pt x="251715" y="518160"/>
                </a:cubicBezTo>
                <a:cubicBezTo>
                  <a:pt x="250445" y="534670"/>
                  <a:pt x="247905" y="549910"/>
                  <a:pt x="247905" y="567690"/>
                </a:cubicBezTo>
                <a:cubicBezTo>
                  <a:pt x="247905" y="585470"/>
                  <a:pt x="250921" y="612934"/>
                  <a:pt x="251715" y="624840"/>
                </a:cubicBezTo>
              </a:path>
            </a:pathLst>
          </a:cu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8" name="TextBox 17"/>
          <p:cNvSpPr txBox="1"/>
          <p:nvPr/>
        </p:nvSpPr>
        <p:spPr>
          <a:xfrm>
            <a:off x="4572000" y="5034825"/>
            <a:ext cx="3657600" cy="1200329"/>
          </a:xfrm>
          <a:prstGeom prst="rect">
            <a:avLst/>
          </a:prstGeom>
          <a:solidFill>
            <a:srgbClr val="E9E1C9"/>
          </a:solidFill>
        </p:spPr>
        <p:txBody>
          <a:bodyPr wrap="square" rtlCol="0">
            <a:spAutoFit/>
          </a:bodyPr>
          <a:lstStyle/>
          <a:p>
            <a:r>
              <a:rPr lang="en-US" b="0" dirty="0">
                <a:latin typeface="Calibri" pitchFamily="34" charset="0"/>
              </a:rPr>
              <a:t>And, potentially other user processes, including a child of 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51054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Return value is the </a:t>
            </a:r>
            <a:r>
              <a:rPr lang="en-US" b="1" dirty="0" err="1">
                <a:latin typeface="Courier New" pitchFamily="49" charset="0"/>
              </a:rPr>
              <a:t>pid</a:t>
            </a:r>
            <a:r>
              <a:rPr lang="en-US" dirty="0"/>
              <a:t> of the child process that terminated</a:t>
            </a:r>
          </a:p>
          <a:p>
            <a:pPr lvl="1"/>
            <a:r>
              <a:rPr lang="en-US" dirty="0"/>
              <a:t>If </a:t>
            </a:r>
            <a:r>
              <a:rPr lang="en-US" b="1" dirty="0" err="1">
                <a:latin typeface="Courier New" pitchFamily="49" charset="0"/>
              </a:rPr>
              <a:t>child_status</a:t>
            </a:r>
            <a:r>
              <a:rPr lang="en-US" b="1" dirty="0"/>
              <a:t> </a:t>
            </a:r>
            <a:r>
              <a:rPr lang="en-US" b="1" dirty="0">
                <a:latin typeface="Courier New" pitchFamily="49" charset="0"/>
              </a:rPr>
              <a:t>!= NULL</a:t>
            </a:r>
            <a:r>
              <a:rPr lang="en-US" dirty="0"/>
              <a:t>, then the integer it points to will be set to  a value that indicates reason the child terminated and the exit status:</a:t>
            </a:r>
          </a:p>
          <a:p>
            <a:pPr lvl="2"/>
            <a:r>
              <a:rPr lang="en-US" dirty="0"/>
              <a:t>Checked using macros defined in </a:t>
            </a:r>
            <a:r>
              <a:rPr lang="en-US" dirty="0" err="1">
                <a:latin typeface="Courier New"/>
                <a:cs typeface="Courier New"/>
              </a:rPr>
              <a:t>wait.h</a:t>
            </a:r>
            <a:endParaRPr lang="en-US" dirty="0">
              <a:latin typeface="Courier New"/>
              <a:cs typeface="Courier New"/>
            </a:endParaRPr>
          </a:p>
          <a:p>
            <a:pPr lvl="3"/>
            <a:r>
              <a:rPr lang="en-US" dirty="0">
                <a:latin typeface="Courier New"/>
                <a:cs typeface="Courier New"/>
              </a:rPr>
              <a:t>WIFEXITED, WEXITSTATUS, WIFSIGNALED, WTERMSIG, WIFSTOPPED, WSTOPSIG, WIFCONTINUED</a:t>
            </a:r>
          </a:p>
          <a:p>
            <a:pPr lvl="3"/>
            <a:r>
              <a:rPr lang="en-US" dirty="0">
                <a:latin typeface="Calibri"/>
                <a:cs typeface="Calibri"/>
              </a:rPr>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493712"/>
            <a:ext cx="6299200" cy="573088"/>
          </a:xfrm>
        </p:spPr>
        <p:txBody>
          <a:bodyPr/>
          <a:lstStyle/>
          <a:p>
            <a:r>
              <a:rPr lang="en-US"/>
              <a:t>Altering the Control Flow</a:t>
            </a:r>
          </a:p>
        </p:txBody>
      </p:sp>
      <p:sp>
        <p:nvSpPr>
          <p:cNvPr id="473091" name="Rectangle 3"/>
          <p:cNvSpPr>
            <a:spLocks noGrp="1" noChangeArrowheads="1"/>
          </p:cNvSpPr>
          <p:nvPr>
            <p:ph type="body" idx="1"/>
          </p:nvPr>
        </p:nvSpPr>
        <p:spPr>
          <a:xfrm>
            <a:off x="381000" y="1250950"/>
            <a:ext cx="8624887" cy="5378450"/>
          </a:xfrm>
        </p:spPr>
        <p:txBody>
          <a:bodyPr/>
          <a:lstStyle/>
          <a:p>
            <a:r>
              <a:rPr lang="en-US" dirty="0"/>
              <a:t>Up to now: two mechanisms for changing control flow:</a:t>
            </a:r>
          </a:p>
          <a:p>
            <a:pPr lvl="1"/>
            <a:r>
              <a:rPr lang="en-US" dirty="0"/>
              <a:t>Jumps and branches</a:t>
            </a:r>
          </a:p>
          <a:p>
            <a:pPr lvl="1"/>
            <a:r>
              <a:rPr lang="en-US" dirty="0"/>
              <a:t>Call and return</a:t>
            </a:r>
          </a:p>
          <a:p>
            <a:pPr lvl="1">
              <a:buFont typeface="Wingdings" pitchFamily="2" charset="2"/>
              <a:buNone/>
            </a:pPr>
            <a:r>
              <a:rPr lang="en-US" dirty="0"/>
              <a:t>React to changes in </a:t>
            </a:r>
            <a:r>
              <a:rPr lang="en-US" b="1" i="1" dirty="0">
                <a:solidFill>
                  <a:srgbClr val="C00000"/>
                </a:solidFill>
              </a:rPr>
              <a:t>program state</a:t>
            </a:r>
          </a:p>
          <a:p>
            <a:pPr lvl="1">
              <a:buFont typeface="Wingdings" pitchFamily="2" charset="2"/>
              <a:buNone/>
            </a:pPr>
            <a:endParaRPr lang="en-US" dirty="0"/>
          </a:p>
          <a:p>
            <a:r>
              <a:rPr lang="en-US" dirty="0"/>
              <a:t>Insufficient  for a useful system: </a:t>
            </a:r>
            <a:br>
              <a:rPr lang="en-US" dirty="0"/>
            </a:br>
            <a:r>
              <a:rPr lang="en-US" dirty="0"/>
              <a:t>Difficult to react to changes in </a:t>
            </a:r>
            <a:r>
              <a:rPr lang="en-US" i="1" dirty="0">
                <a:solidFill>
                  <a:srgbClr val="C00000"/>
                </a:solidFill>
              </a:rPr>
              <a:t>system state </a:t>
            </a:r>
          </a:p>
          <a:p>
            <a:pPr lvl="1"/>
            <a:r>
              <a:rPr lang="en-US" dirty="0"/>
              <a:t>Data arrives from a disk or a network adapter</a:t>
            </a:r>
          </a:p>
          <a:p>
            <a:pPr lvl="1"/>
            <a:r>
              <a:rPr lang="en-US" dirty="0"/>
              <a:t>Instruction divides by zero</a:t>
            </a:r>
          </a:p>
          <a:p>
            <a:pPr lvl="1"/>
            <a:r>
              <a:rPr lang="en-US" dirty="0"/>
              <a:t>User hits Ctrl-C at the keyboard</a:t>
            </a:r>
          </a:p>
          <a:p>
            <a:pPr lvl="1"/>
            <a:r>
              <a:rPr lang="en-US" dirty="0"/>
              <a:t>System timer expires</a:t>
            </a:r>
          </a:p>
          <a:p>
            <a:endParaRPr lang="en-US" dirty="0"/>
          </a:p>
          <a:p>
            <a:r>
              <a:rPr lang="en-US" dirty="0"/>
              <a:t>System needs mechanisms for “exceptional control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0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a:t>The </a:t>
            </a:r>
            <a:r>
              <a:rPr lang="en-GB" dirty="0" err="1">
                <a:latin typeface="Courier New"/>
                <a:cs typeface="Courier New"/>
              </a:rPr>
              <a:t>execve</a:t>
            </a:r>
            <a:r>
              <a:rPr lang="en-GB" dirty="0"/>
              <a:t> Function Revisited</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1999200" y="1096550"/>
            <a:ext cx="5742300" cy="732300"/>
          </a:xfrm>
          <a:prstGeom prst="rect">
            <a:avLst/>
          </a:prstGeom>
        </p:spPr>
        <p:txBody>
          <a:bodyPr spcFirstLastPara="1" wrap="square" lIns="91425" tIns="0" rIns="91425" bIns="91425" anchor="t" anchorCtr="0">
            <a:noAutofit/>
          </a:bodyPr>
          <a:lstStyle/>
          <a:p>
            <a:pPr>
              <a:buSzPts val="990"/>
            </a:pPr>
            <a:r>
              <a:rPr lang="en" sz="2020"/>
              <a:t>Plagiarism</a:t>
            </a:r>
            <a:endParaRPr sz="2020"/>
          </a:p>
        </p:txBody>
      </p:sp>
      <p:sp>
        <p:nvSpPr>
          <p:cNvPr id="214" name="Google Shape;214;p3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1" i="0" u="none" strike="noStrike" kern="0" cap="none" spc="0" normalizeH="0" baseline="0" noProof="0">
                <a:ln>
                  <a:noFill/>
                </a:ln>
                <a:solidFill>
                  <a:srgbClr val="F3F3F3"/>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61</a:t>
            </a:fld>
            <a:endParaRPr kumimoji="0" sz="1000" b="1" i="0" u="none" strike="noStrike" kern="0" cap="none" spc="0" normalizeH="0" baseline="0" noProof="0">
              <a:ln>
                <a:noFill/>
              </a:ln>
              <a:solidFill>
                <a:srgbClr val="F3F3F3"/>
              </a:solidFill>
              <a:effectLst/>
              <a:uLnTx/>
              <a:uFillTx/>
              <a:latin typeface="Open Sans"/>
              <a:ea typeface="Open Sans"/>
              <a:cs typeface="Open Sans"/>
              <a:sym typeface="Open Sans"/>
            </a:endParaRPr>
          </a:p>
        </p:txBody>
      </p:sp>
      <p:sp>
        <p:nvSpPr>
          <p:cNvPr id="215" name="Google Shape;215;p39"/>
          <p:cNvSpPr txBox="1"/>
          <p:nvPr/>
        </p:nvSpPr>
        <p:spPr>
          <a:xfrm>
            <a:off x="551575" y="1884575"/>
            <a:ext cx="8356500" cy="3763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3">
                  <a:extLst>
                    <a:ext uri="{A12FA001-AC4F-418D-AE19-62706E023703}">
                      <ahyp:hlinkClr xmlns:ahyp="http://schemas.microsoft.com/office/drawing/2018/hyperlinkcolor" val="tx"/>
                    </a:ext>
                  </a:extLst>
                </a:hlinkClick>
              </a:rPr>
              <a:t>According to a recent New York Times article</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at Brown University, more than half of the violations of the academic code involved cheating in computer science classes. Similarly, at Stanford, 20% of one computer science class were flagged for cheating.</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‘fair use’ doctrine states that brief excerpts of copyright material may, under certain circumstances, be quoted verbatim for purposes such as criticism, news reporting, teaching, and research, without the need for permission from or payment to the copyright holder.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issue of ‘fair use’ versus copyright infringements (or plagiarism) extends from the classroom to the courtroom, as in Oracle’s lawsuit against </a:t>
            </a: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4">
                  <a:extLst>
                    <a:ext uri="{A12FA001-AC4F-418D-AE19-62706E023703}">
                      <ahyp:hlinkClr xmlns:ahyp="http://schemas.microsoft.com/office/drawing/2018/hyperlinkcolor" val="tx"/>
                    </a:ext>
                  </a:extLst>
                </a:hlinkClick>
              </a:rPr>
              <a:t>Google over Google’s use of copyrighted Java APIs</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owned by Oracle, which enabled Java applications to run on Android.</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What is the difference between plagiarism and fair use? Is it fair to equate plagiarism with copyright infringement?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Exceptions</a:t>
            </a:r>
          </a:p>
          <a:p>
            <a:pPr lvl="1"/>
            <a:r>
              <a:rPr lang="en-US" dirty="0"/>
              <a:t>Events that require nonstandard control flow</a:t>
            </a:r>
          </a:p>
          <a:p>
            <a:pPr lvl="1"/>
            <a:r>
              <a:rPr lang="en-US" dirty="0"/>
              <a:t>Generated externally (interrupts) or internally (traps and faults)</a:t>
            </a:r>
          </a:p>
          <a:p>
            <a:endParaRPr lang="en-US" dirty="0"/>
          </a:p>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8077200" cy="573088"/>
          </a:xfrm>
        </p:spPr>
        <p:txBody>
          <a:bodyPr/>
          <a:lstStyle/>
          <a:p>
            <a:r>
              <a:rPr lang="en-US" dirty="0">
                <a:latin typeface="Calibri"/>
                <a:cs typeface="Calibri"/>
              </a:rPr>
              <a:t>Making </a:t>
            </a:r>
            <a:r>
              <a:rPr lang="en-US" dirty="0">
                <a:latin typeface="Courier New"/>
                <a:cs typeface="Courier New"/>
              </a:rPr>
              <a:t>fork</a:t>
            </a:r>
            <a:r>
              <a:rPr lang="en-US" dirty="0"/>
              <a:t> More Nondeterministic</a:t>
            </a:r>
          </a:p>
        </p:txBody>
      </p:sp>
      <p:sp>
        <p:nvSpPr>
          <p:cNvPr id="8" name="Rectangle 3"/>
          <p:cNvSpPr txBox="1">
            <a:spLocks noChangeArrowheads="1"/>
          </p:cNvSpPr>
          <p:nvPr/>
        </p:nvSpPr>
        <p:spPr bwMode="auto">
          <a:xfrm>
            <a:off x="381000" y="1358444"/>
            <a:ext cx="86868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Problem</a:t>
            </a:r>
          </a:p>
          <a:p>
            <a:pPr lvl="1"/>
            <a:r>
              <a:rPr lang="en-US" dirty="0">
                <a:latin typeface="Calibri"/>
                <a:cs typeface="Calibri"/>
              </a:rPr>
              <a:t>Linux scheduler does not create much run-to-run variance</a:t>
            </a:r>
          </a:p>
          <a:p>
            <a:pPr lvl="1"/>
            <a:r>
              <a:rPr lang="en-US" dirty="0">
                <a:latin typeface="Calibri"/>
                <a:cs typeface="Calibri"/>
              </a:rPr>
              <a:t>Hides potential race conditions in nondeterministic programs</a:t>
            </a:r>
          </a:p>
          <a:p>
            <a:pPr lvl="2"/>
            <a:r>
              <a:rPr lang="en-US" dirty="0">
                <a:latin typeface="Calibri"/>
                <a:cs typeface="Calibri"/>
              </a:rPr>
              <a:t>E.g., does </a:t>
            </a:r>
            <a:r>
              <a:rPr lang="en-US" dirty="0">
                <a:latin typeface="Courier New"/>
                <a:cs typeface="Courier New"/>
              </a:rPr>
              <a:t>fork</a:t>
            </a:r>
            <a:r>
              <a:rPr lang="en-US" dirty="0">
                <a:latin typeface="Calibri"/>
                <a:cs typeface="Calibri"/>
              </a:rPr>
              <a:t> return to child first, or to parent?</a:t>
            </a:r>
          </a:p>
          <a:p>
            <a:r>
              <a:rPr lang="en-US" dirty="0">
                <a:latin typeface="Calibri"/>
                <a:cs typeface="Calibri"/>
              </a:rPr>
              <a:t>Solution</a:t>
            </a:r>
          </a:p>
          <a:p>
            <a:pPr lvl="1"/>
            <a:r>
              <a:rPr lang="en-US" dirty="0">
                <a:latin typeface="Calibri"/>
                <a:cs typeface="Calibri"/>
              </a:rPr>
              <a:t>Create custom version of library routine that inserts random delays along different branches</a:t>
            </a:r>
          </a:p>
          <a:p>
            <a:pPr lvl="2"/>
            <a:r>
              <a:rPr lang="en-US" dirty="0">
                <a:latin typeface="Calibri"/>
                <a:cs typeface="Calibri"/>
              </a:rPr>
              <a:t>E.g., for parent and child in </a:t>
            </a:r>
            <a:r>
              <a:rPr lang="en-US" dirty="0">
                <a:latin typeface="Courier New"/>
                <a:cs typeface="Courier New"/>
              </a:rPr>
              <a:t>fork</a:t>
            </a:r>
          </a:p>
          <a:p>
            <a:pPr lvl="1"/>
            <a:r>
              <a:rPr lang="en-US" dirty="0">
                <a:latin typeface="Calibri"/>
                <a:cs typeface="Calibri"/>
              </a:rPr>
              <a:t>Use runtime </a:t>
            </a:r>
            <a:r>
              <a:rPr lang="en-US" dirty="0" err="1">
                <a:latin typeface="Calibri"/>
                <a:cs typeface="Calibri"/>
              </a:rPr>
              <a:t>interpositioning</a:t>
            </a:r>
            <a:r>
              <a:rPr lang="en-US" dirty="0">
                <a:latin typeface="Calibri"/>
                <a:cs typeface="Calibri"/>
              </a:rPr>
              <a:t> to have program use special version of library code</a:t>
            </a:r>
          </a:p>
        </p:txBody>
      </p:sp>
    </p:spTree>
    <p:extLst>
      <p:ext uri="{BB962C8B-B14F-4D97-AF65-F5344CB8AC3E}">
        <p14:creationId xmlns:p14="http://schemas.microsoft.com/office/powerpoint/2010/main" val="2396007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dirty="0">
                <a:latin typeface="Calibri"/>
                <a:cs typeface="Calibri"/>
              </a:rPr>
              <a:t>Variable delay </a:t>
            </a:r>
            <a:r>
              <a:rPr lang="en-US" dirty="0">
                <a:latin typeface="Courier New"/>
                <a:cs typeface="Courier New"/>
              </a:rPr>
              <a:t>fork</a:t>
            </a:r>
            <a:endParaRPr lang="en-US" dirty="0"/>
          </a:p>
        </p:txBody>
      </p:sp>
      <p:sp>
        <p:nvSpPr>
          <p:cNvPr id="490499" name="Text Box 3"/>
          <p:cNvSpPr txBox="1">
            <a:spLocks noChangeArrowheads="1"/>
          </p:cNvSpPr>
          <p:nvPr/>
        </p:nvSpPr>
        <p:spPr bwMode="auto">
          <a:xfrm>
            <a:off x="0" y="1088657"/>
            <a:ext cx="8686800" cy="5755423"/>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fork wrapper function */</a:t>
            </a:r>
          </a:p>
          <a:p>
            <a:r>
              <a:rPr lang="en-US" sz="1600" dirty="0" err="1">
                <a:solidFill>
                  <a:srgbClr val="000000"/>
                </a:solidFill>
                <a:latin typeface="Courier New"/>
                <a:cs typeface="Courier New"/>
              </a:rPr>
              <a:t>pid_t</a:t>
            </a:r>
            <a:r>
              <a:rPr lang="en-US" sz="1600" dirty="0">
                <a:solidFill>
                  <a:srgbClr val="000000"/>
                </a:solidFill>
                <a:latin typeface="Courier New"/>
                <a:cs typeface="Courier New"/>
              </a:rPr>
              <a:t> fork(void) {</a:t>
            </a:r>
          </a:p>
          <a:p>
            <a:r>
              <a:rPr lang="en-US" sz="1600" dirty="0">
                <a:solidFill>
                  <a:srgbClr val="000000"/>
                </a:solidFill>
                <a:latin typeface="Courier New"/>
                <a:cs typeface="Courier New"/>
              </a:rPr>
              <a:t>    initialize();</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 </a:t>
            </a:r>
            <a:r>
              <a:rPr lang="en-US" sz="1600" dirty="0" err="1">
                <a:solidFill>
                  <a:srgbClr val="000000"/>
                </a:solidFill>
                <a:latin typeface="Courier New"/>
                <a:cs typeface="Courier New"/>
              </a:rPr>
              <a:t>getpid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 </a:t>
            </a:r>
            <a:r>
              <a:rPr lang="en-US" sz="1600" dirty="0" err="1">
                <a:solidFill>
                  <a:srgbClr val="000000"/>
                </a:solidFill>
                <a:latin typeface="Courier New"/>
                <a:cs typeface="Courier New"/>
              </a:rPr>
              <a:t>real_fork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if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&gt; 0) {</a:t>
            </a:r>
          </a:p>
          <a:p>
            <a:r>
              <a:rPr lang="en-US" sz="1600" dirty="0">
                <a:solidFill>
                  <a:srgbClr val="000000"/>
                </a:solidFill>
                <a:latin typeface="Courier New"/>
                <a:cs typeface="Courier New"/>
              </a:rPr>
              <a:t>        /* Parent */</a:t>
            </a:r>
          </a:p>
          <a:p>
            <a:r>
              <a:rPr lang="en-US" sz="1600" dirty="0">
                <a:solidFill>
                  <a:srgbClr val="000000"/>
                </a:solidFill>
                <a:latin typeface="Courier New"/>
                <a:cs typeface="Courier New"/>
              </a:rPr>
              <a:t>        if (verbose)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p>
          <a:p>
            <a:r>
              <a:rPr lang="en-US" sz="1600" dirty="0">
                <a:solidFill>
                  <a:srgbClr val="000000"/>
                </a:solidFill>
                <a:latin typeface="Courier New"/>
                <a:cs typeface="Courier New"/>
              </a:rPr>
              <a:t>"Fork.  Child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  Parent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\n",</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fflush</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stdout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FF0000"/>
                </a:solidFill>
                <a:latin typeface="Courier New"/>
                <a:cs typeface="Courier New"/>
              </a:rPr>
              <a:t>ms_sleep</a:t>
            </a:r>
            <a:r>
              <a:rPr lang="en-US" sz="1600" dirty="0">
                <a:solidFill>
                  <a:srgbClr val="FF0000"/>
                </a:solidFill>
                <a:latin typeface="Courier New"/>
                <a:cs typeface="Courier New"/>
              </a:rPr>
              <a:t>(</a:t>
            </a:r>
            <a:r>
              <a:rPr lang="en-US" sz="1600" dirty="0" err="1">
                <a:solidFill>
                  <a:srgbClr val="FF0000"/>
                </a:solidFill>
                <a:latin typeface="Courier New"/>
                <a:cs typeface="Courier New"/>
              </a:rPr>
              <a:t>parent_delay</a:t>
            </a:r>
            <a:r>
              <a:rPr lang="en-US" sz="1600" dirty="0">
                <a:solidFill>
                  <a:srgbClr val="FF0000"/>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 else {</a:t>
            </a:r>
          </a:p>
          <a:p>
            <a:r>
              <a:rPr lang="en-US" sz="1600" dirty="0">
                <a:solidFill>
                  <a:srgbClr val="000000"/>
                </a:solidFill>
                <a:latin typeface="Courier New"/>
                <a:cs typeface="Courier New"/>
              </a:rPr>
              <a:t>        /* Child */</a:t>
            </a:r>
          </a:p>
          <a:p>
            <a:r>
              <a:rPr lang="en-US" sz="1600" dirty="0">
                <a:solidFill>
                  <a:srgbClr val="000000"/>
                </a:solidFill>
                <a:latin typeface="Courier New"/>
                <a:cs typeface="Courier New"/>
              </a:rPr>
              <a:t>        </a:t>
            </a:r>
            <a:r>
              <a:rPr lang="en-US" sz="1600" dirty="0" err="1">
                <a:solidFill>
                  <a:srgbClr val="0000FF"/>
                </a:solidFill>
                <a:latin typeface="Courier New"/>
                <a:cs typeface="Courier New"/>
              </a:rPr>
              <a:t>ms_sleep</a:t>
            </a:r>
            <a:r>
              <a:rPr lang="en-US" sz="1600" dirty="0">
                <a:solidFill>
                  <a:srgbClr val="0000FF"/>
                </a:solidFill>
                <a:latin typeface="Courier New"/>
                <a:cs typeface="Courier New"/>
              </a:rPr>
              <a:t>(</a:t>
            </a:r>
            <a:r>
              <a:rPr lang="en-US" sz="1600" dirty="0" err="1">
                <a:solidFill>
                  <a:srgbClr val="0000FF"/>
                </a:solidFill>
                <a:latin typeface="Courier New"/>
                <a:cs typeface="Courier New"/>
              </a:rPr>
              <a:t>child_delay</a:t>
            </a:r>
            <a:r>
              <a:rPr lang="en-US" sz="1600" dirty="0">
                <a:solidFill>
                  <a:srgbClr val="0000FF"/>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return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7" name="Rectangle 3"/>
          <p:cNvSpPr>
            <a:spLocks noChangeArrowheads="1"/>
          </p:cNvSpPr>
          <p:nvPr/>
        </p:nvSpPr>
        <p:spPr bwMode="auto">
          <a:xfrm>
            <a:off x="7266262" y="6486417"/>
            <a:ext cx="1344338"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myfork.c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5318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04800" y="493712"/>
            <a:ext cx="8686800" cy="573088"/>
          </a:xfrm>
        </p:spPr>
        <p:txBody>
          <a:bodyPr/>
          <a:lstStyle/>
          <a:p>
            <a:r>
              <a:rPr lang="en-US"/>
              <a:t>Exceptional Control Flow</a:t>
            </a:r>
          </a:p>
        </p:txBody>
      </p:sp>
      <p:sp>
        <p:nvSpPr>
          <p:cNvPr id="474115" name="Rectangle 3"/>
          <p:cNvSpPr>
            <a:spLocks noGrp="1" noChangeArrowheads="1"/>
          </p:cNvSpPr>
          <p:nvPr>
            <p:ph type="body" idx="1"/>
          </p:nvPr>
        </p:nvSpPr>
        <p:spPr>
          <a:xfrm>
            <a:off x="303213" y="1282700"/>
            <a:ext cx="8281987" cy="5118100"/>
          </a:xfrm>
        </p:spPr>
        <p:txBody>
          <a:bodyPr/>
          <a:lstStyle/>
          <a:p>
            <a:r>
              <a:rPr lang="en-US" dirty="0"/>
              <a:t>Exists at all levels of a computer system</a:t>
            </a:r>
          </a:p>
          <a:p>
            <a:r>
              <a:rPr lang="en-US" dirty="0"/>
              <a:t>Low level mechanisms</a:t>
            </a:r>
          </a:p>
          <a:p>
            <a:pPr lvl="1"/>
            <a:r>
              <a:rPr lang="en-US" dirty="0"/>
              <a:t>1. </a:t>
            </a:r>
            <a:r>
              <a:rPr lang="en-US" b="1" dirty="0">
                <a:solidFill>
                  <a:srgbClr val="FF0000"/>
                </a:solidFill>
              </a:rPr>
              <a:t>Exceptions </a:t>
            </a:r>
          </a:p>
          <a:p>
            <a:pPr lvl="2"/>
            <a:r>
              <a:rPr lang="en-US" dirty="0"/>
              <a:t>Change in control flow in response to a system event </a:t>
            </a:r>
            <a:br>
              <a:rPr lang="en-US" dirty="0"/>
            </a:br>
            <a:r>
              <a:rPr lang="en-US" dirty="0"/>
              <a:t>(i.e.,  change in system state)</a:t>
            </a:r>
          </a:p>
          <a:p>
            <a:pPr lvl="2"/>
            <a:r>
              <a:rPr lang="en-US" dirty="0"/>
              <a:t>Implemented using combination of hardware and OS software	</a:t>
            </a:r>
          </a:p>
          <a:p>
            <a:r>
              <a:rPr lang="en-US" dirty="0"/>
              <a:t>Higher level mechanisms</a:t>
            </a:r>
          </a:p>
          <a:p>
            <a:pPr lvl="1"/>
            <a:r>
              <a:rPr lang="en-US" dirty="0"/>
              <a:t>2. </a:t>
            </a:r>
            <a:r>
              <a:rPr lang="en-US" b="1" dirty="0">
                <a:solidFill>
                  <a:srgbClr val="FF0000"/>
                </a:solidFill>
              </a:rPr>
              <a:t>Process context switch</a:t>
            </a:r>
          </a:p>
          <a:p>
            <a:pPr lvl="2"/>
            <a:r>
              <a:rPr lang="en-US" dirty="0"/>
              <a:t>Implemented by OS software and hardware timer</a:t>
            </a:r>
          </a:p>
          <a:p>
            <a:pPr lvl="1"/>
            <a:r>
              <a:rPr lang="en-US" dirty="0"/>
              <a:t>3. </a:t>
            </a:r>
            <a:r>
              <a:rPr lang="en-US" b="1" dirty="0">
                <a:solidFill>
                  <a:srgbClr val="FF0000"/>
                </a:solidFill>
              </a:rPr>
              <a:t>Signals</a:t>
            </a:r>
          </a:p>
          <a:p>
            <a:pPr lvl="2"/>
            <a:r>
              <a:rPr lang="en-US" dirty="0"/>
              <a:t>Implemented by OS software </a:t>
            </a:r>
          </a:p>
          <a:p>
            <a:pPr lvl="1"/>
            <a:r>
              <a:rPr lang="en-US" dirty="0"/>
              <a:t>4. </a:t>
            </a:r>
            <a:r>
              <a:rPr lang="en-US" b="1" dirty="0">
                <a:solidFill>
                  <a:srgbClr val="FF0000"/>
                </a:solidFill>
              </a:rPr>
              <a:t>Nonlocal jumps</a:t>
            </a:r>
            <a:r>
              <a:rPr lang="en-US" dirty="0"/>
              <a:t>: </a:t>
            </a:r>
            <a:r>
              <a:rPr lang="en-US" dirty="0" err="1">
                <a:latin typeface="Courier New"/>
                <a:cs typeface="Courier New"/>
              </a:rPr>
              <a:t>setjmp</a:t>
            </a:r>
            <a:r>
              <a:rPr lang="en-US" dirty="0">
                <a:latin typeface="Courier New"/>
                <a:cs typeface="Courier New"/>
              </a:rPr>
              <a:t>()</a:t>
            </a:r>
            <a:r>
              <a:rPr lang="en-US" dirty="0">
                <a:cs typeface="Courier New"/>
              </a:rPr>
              <a:t> and </a:t>
            </a:r>
            <a:r>
              <a:rPr lang="en-US" dirty="0" err="1">
                <a:latin typeface="Courier New"/>
                <a:cs typeface="Courier New"/>
              </a:rPr>
              <a:t>longjmp</a:t>
            </a:r>
            <a:r>
              <a:rPr lang="en-US" dirty="0">
                <a:latin typeface="Courier New"/>
                <a:cs typeface="Courier New"/>
              </a:rPr>
              <a:t>()</a:t>
            </a:r>
          </a:p>
          <a:p>
            <a:pPr lvl="2"/>
            <a:r>
              <a:rPr lang="en-US" dirty="0"/>
              <a:t>Implemented by C runtime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4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41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1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41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1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4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4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41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41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4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7F7F7F"/>
                </a:solidFill>
              </a:rPr>
              <a:t>Exceptional Control Flow</a:t>
            </a:r>
          </a:p>
          <a:p>
            <a:r>
              <a:rPr lang="en-US" dirty="0"/>
              <a:t>Exceptions</a:t>
            </a:r>
          </a:p>
          <a:p>
            <a:r>
              <a:rPr lang="en-US" dirty="0">
                <a:solidFill>
                  <a:schemeClr val="bg1">
                    <a:lumMod val="50000"/>
                  </a:schemeClr>
                </a:solidFill>
              </a:rPr>
              <a:t>Processes</a:t>
            </a:r>
          </a:p>
          <a:p>
            <a:r>
              <a:rPr lang="en-US" dirty="0">
                <a:solidFill>
                  <a:schemeClr val="bg1">
                    <a:lumMod val="50000"/>
                  </a:schemeClr>
                </a:solidFill>
              </a:rPr>
              <a:t>Process Control</a:t>
            </a:r>
          </a:p>
        </p:txBody>
      </p:sp>
    </p:spTree>
    <p:extLst>
      <p:ext uri="{BB962C8B-B14F-4D97-AF65-F5344CB8AC3E}">
        <p14:creationId xmlns:p14="http://schemas.microsoft.com/office/powerpoint/2010/main" val="344691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25500" y="342900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76162" name="Rectangle 2"/>
          <p:cNvSpPr>
            <a:spLocks noGrp="1" noChangeArrowheads="1"/>
          </p:cNvSpPr>
          <p:nvPr>
            <p:ph type="title"/>
          </p:nvPr>
        </p:nvSpPr>
        <p:spPr>
          <a:xfrm>
            <a:off x="381000" y="533400"/>
            <a:ext cx="3352800" cy="573088"/>
          </a:xfrm>
          <a:noFill/>
          <a:ln/>
        </p:spPr>
        <p:txBody>
          <a:bodyPr lIns="91294" tIns="45647" rIns="91294" bIns="45647" anchor="t"/>
          <a:lstStyle/>
          <a:p>
            <a:r>
              <a:rPr lang="en-US"/>
              <a:t>Exceptions</a:t>
            </a:r>
          </a:p>
        </p:txBody>
      </p:sp>
      <p:sp>
        <p:nvSpPr>
          <p:cNvPr id="476163" name="Rectangle 3"/>
          <p:cNvSpPr>
            <a:spLocks noGrp="1" noChangeArrowheads="1"/>
          </p:cNvSpPr>
          <p:nvPr>
            <p:ph type="body" idx="1"/>
          </p:nvPr>
        </p:nvSpPr>
        <p:spPr>
          <a:xfrm>
            <a:off x="381000" y="1371600"/>
            <a:ext cx="8686800" cy="1902130"/>
          </a:xfrm>
          <a:noFill/>
          <a:ln/>
        </p:spPr>
        <p:txBody>
          <a:bodyPr/>
          <a:lstStyle/>
          <a:p>
            <a:r>
              <a:rPr lang="en-US" dirty="0"/>
              <a:t>An </a:t>
            </a:r>
            <a:r>
              <a:rPr lang="en-US" i="1" dirty="0">
                <a:solidFill>
                  <a:srgbClr val="C00000"/>
                </a:solidFill>
              </a:rPr>
              <a:t>exception</a:t>
            </a:r>
            <a:r>
              <a:rPr lang="en-US" dirty="0"/>
              <a:t> is a transfer of control to the OS </a:t>
            </a:r>
            <a:r>
              <a:rPr lang="en-US" i="1" dirty="0"/>
              <a:t>kernel</a:t>
            </a:r>
            <a:r>
              <a:rPr lang="en-US" dirty="0"/>
              <a:t> in response to some </a:t>
            </a:r>
            <a:r>
              <a:rPr lang="en-US" i="1" dirty="0"/>
              <a:t>event</a:t>
            </a:r>
            <a:r>
              <a:rPr lang="en-US" dirty="0"/>
              <a:t>  (i.e., change in processor state)</a:t>
            </a:r>
          </a:p>
          <a:p>
            <a:pPr lvl="1"/>
            <a:r>
              <a:rPr lang="en-US" dirty="0"/>
              <a:t>Kernel is the memory-resident part of the OS</a:t>
            </a:r>
          </a:p>
          <a:p>
            <a:pPr lvl="1"/>
            <a:r>
              <a:rPr lang="en-US" dirty="0"/>
              <a:t>Examples of events: Divide by 0, arithmetic overflow, page fault, I/O request completes, typing Ctrl-C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76164" name="Rectangle 4"/>
          <p:cNvSpPr>
            <a:spLocks noChangeArrowheads="1"/>
          </p:cNvSpPr>
          <p:nvPr/>
        </p:nvSpPr>
        <p:spPr bwMode="auto">
          <a:xfrm>
            <a:off x="2494562" y="3500438"/>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476165" name="Rectangle 5"/>
          <p:cNvSpPr>
            <a:spLocks noChangeArrowheads="1"/>
          </p:cNvSpPr>
          <p:nvPr/>
        </p:nvSpPr>
        <p:spPr bwMode="auto">
          <a:xfrm>
            <a:off x="5105400" y="3500438"/>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476166" name="Line 6"/>
          <p:cNvSpPr>
            <a:spLocks noChangeShapeType="1"/>
          </p:cNvSpPr>
          <p:nvPr/>
        </p:nvSpPr>
        <p:spPr bwMode="auto">
          <a:xfrm>
            <a:off x="3233738" y="4022725"/>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7" name="Line 7"/>
          <p:cNvSpPr>
            <a:spLocks noChangeShapeType="1"/>
          </p:cNvSpPr>
          <p:nvPr/>
        </p:nvSpPr>
        <p:spPr bwMode="auto">
          <a:xfrm>
            <a:off x="3240088" y="4627563"/>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8" name="Line 8"/>
          <p:cNvSpPr>
            <a:spLocks noChangeShapeType="1"/>
          </p:cNvSpPr>
          <p:nvPr/>
        </p:nvSpPr>
        <p:spPr bwMode="auto">
          <a:xfrm>
            <a:off x="6053138" y="4633913"/>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9" name="Line 9"/>
          <p:cNvSpPr>
            <a:spLocks noChangeShapeType="1"/>
          </p:cNvSpPr>
          <p:nvPr/>
        </p:nvSpPr>
        <p:spPr bwMode="auto">
          <a:xfrm flipH="1" flipV="1">
            <a:off x="3227388" y="4697413"/>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0" name="Line 10"/>
          <p:cNvSpPr>
            <a:spLocks noChangeShapeType="1"/>
          </p:cNvSpPr>
          <p:nvPr/>
        </p:nvSpPr>
        <p:spPr bwMode="auto">
          <a:xfrm>
            <a:off x="3233738" y="4724400"/>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1" name="Rectangle 11"/>
          <p:cNvSpPr>
            <a:spLocks noChangeArrowheads="1"/>
          </p:cNvSpPr>
          <p:nvPr/>
        </p:nvSpPr>
        <p:spPr bwMode="auto">
          <a:xfrm>
            <a:off x="4102100" y="4300538"/>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476172" name="Rectangle 12"/>
          <p:cNvSpPr>
            <a:spLocks noChangeArrowheads="1"/>
          </p:cNvSpPr>
          <p:nvPr/>
        </p:nvSpPr>
        <p:spPr bwMode="auto">
          <a:xfrm>
            <a:off x="6083300" y="4573588"/>
            <a:ext cx="2146300" cy="920757"/>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Exception processing</a:t>
            </a:r>
          </a:p>
          <a:p>
            <a:pPr algn="l">
              <a:lnSpc>
                <a:spcPct val="100000"/>
              </a:lnSpc>
            </a:pPr>
            <a:r>
              <a:rPr lang="en-US" sz="1800" b="0" dirty="0">
                <a:latin typeface="Calibri" pitchFamily="34" charset="0"/>
              </a:rPr>
              <a:t>by </a:t>
            </a:r>
            <a:r>
              <a:rPr lang="en-US" sz="1800" b="0" i="1" dirty="0">
                <a:latin typeface="Calibri" pitchFamily="34" charset="0"/>
              </a:rPr>
              <a:t>exception handler</a:t>
            </a:r>
          </a:p>
          <a:p>
            <a:pPr algn="l">
              <a:lnSpc>
                <a:spcPct val="100000"/>
              </a:lnSpc>
            </a:pPr>
            <a:endParaRPr lang="en-US" sz="1800" b="0" i="1" dirty="0">
              <a:latin typeface="Calibri" pitchFamily="34" charset="0"/>
            </a:endParaRPr>
          </a:p>
        </p:txBody>
      </p:sp>
      <p:sp>
        <p:nvSpPr>
          <p:cNvPr id="476173" name="Rectangle 13"/>
          <p:cNvSpPr>
            <a:spLocks noChangeArrowheads="1"/>
          </p:cNvSpPr>
          <p:nvPr/>
        </p:nvSpPr>
        <p:spPr bwMode="auto">
          <a:xfrm>
            <a:off x="3733800" y="5140794"/>
            <a:ext cx="2093505"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a:latin typeface="Calibri" pitchFamily="34" charset="0"/>
              </a:rPr>
              <a:t> Return to </a:t>
            </a:r>
            <a:r>
              <a:rPr lang="en-US" sz="1800" b="0" i="1" dirty="0" err="1">
                <a:latin typeface="Calibri" pitchFamily="34" charset="0"/>
              </a:rPr>
              <a:t>I_current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Return to </a:t>
            </a:r>
            <a:r>
              <a:rPr lang="en-US" sz="1800" b="0" i="1" dirty="0" err="1">
                <a:latin typeface="Calibri" pitchFamily="34" charset="0"/>
              </a:rPr>
              <a:t>I_next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Abort</a:t>
            </a:r>
            <a:endParaRPr lang="en-US" sz="1800" b="0" dirty="0">
              <a:latin typeface="Calibri" pitchFamily="34" charset="0"/>
            </a:endParaRPr>
          </a:p>
        </p:txBody>
      </p:sp>
      <p:sp>
        <p:nvSpPr>
          <p:cNvPr id="476174" name="Rectangle 14"/>
          <p:cNvSpPr>
            <a:spLocks noChangeArrowheads="1"/>
          </p:cNvSpPr>
          <p:nvPr/>
        </p:nvSpPr>
        <p:spPr bwMode="auto">
          <a:xfrm>
            <a:off x="1040139" y="4359166"/>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Calibri" pitchFamily="34" charset="0"/>
              </a:rPr>
              <a:t>Event </a:t>
            </a:r>
          </a:p>
        </p:txBody>
      </p:sp>
      <p:sp>
        <p:nvSpPr>
          <p:cNvPr id="476175" name="Text Box 15"/>
          <p:cNvSpPr txBox="1">
            <a:spLocks noChangeArrowheads="1"/>
          </p:cNvSpPr>
          <p:nvPr/>
        </p:nvSpPr>
        <p:spPr bwMode="auto">
          <a:xfrm>
            <a:off x="2396803" y="4395951"/>
            <a:ext cx="867097"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I_current</a:t>
            </a:r>
            <a:endParaRPr lang="en-US" sz="1400" b="0" dirty="0">
              <a:latin typeface="Calibri" pitchFamily="34" charset="0"/>
            </a:endParaRPr>
          </a:p>
        </p:txBody>
      </p:sp>
      <p:sp>
        <p:nvSpPr>
          <p:cNvPr id="476176" name="Text Box 16"/>
          <p:cNvSpPr txBox="1">
            <a:spLocks noChangeArrowheads="1"/>
          </p:cNvSpPr>
          <p:nvPr/>
        </p:nvSpPr>
        <p:spPr bwMode="auto">
          <a:xfrm>
            <a:off x="2613978" y="4601310"/>
            <a:ext cx="64992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I_next</a:t>
            </a:r>
            <a:endParaRPr lang="en-US" sz="1400" b="0" dirty="0">
              <a:latin typeface="Calibri" pitchFamily="34" charset="0"/>
            </a:endParaRPr>
          </a:p>
        </p:txBody>
      </p:sp>
      <p:sp>
        <p:nvSpPr>
          <p:cNvPr id="476177" name="Line 17"/>
          <p:cNvSpPr>
            <a:spLocks noChangeShapeType="1"/>
          </p:cNvSpPr>
          <p:nvPr/>
        </p:nvSpPr>
        <p:spPr bwMode="auto">
          <a:xfrm>
            <a:off x="1716251" y="4544623"/>
            <a:ext cx="685800" cy="0"/>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Light">
  <a:themeElements>
    <a:clrScheme name="Simple Light">
      <a:dk1>
        <a:srgbClr val="4D4D4D"/>
      </a:dk1>
      <a:lt1>
        <a:srgbClr val="FFFFFF"/>
      </a:lt1>
      <a:dk2>
        <a:srgbClr val="B3B3B3"/>
      </a:dk2>
      <a:lt2>
        <a:srgbClr val="EEEEEE"/>
      </a:lt2>
      <a:accent1>
        <a:srgbClr val="CC002B"/>
      </a:accent1>
      <a:accent2>
        <a:srgbClr val="8D0016"/>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17290</TotalTime>
  <Words>5698</Words>
  <Application>Microsoft Office PowerPoint</Application>
  <PresentationFormat>On-screen Show (4:3)</PresentationFormat>
  <Paragraphs>1296</Paragraphs>
  <Slides>65</Slides>
  <Notes>47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Arial</vt:lpstr>
      <vt:lpstr>Arial Narrow</vt:lpstr>
      <vt:lpstr>Calibri</vt:lpstr>
      <vt:lpstr>Courier</vt:lpstr>
      <vt:lpstr>Courier New</vt:lpstr>
      <vt:lpstr>Menlo-Regular</vt:lpstr>
      <vt:lpstr>Noto Sans Symbols</vt:lpstr>
      <vt:lpstr>Open Sans</vt:lpstr>
      <vt:lpstr>Source Serif Pro</vt:lpstr>
      <vt:lpstr>Times New Roman</vt:lpstr>
      <vt:lpstr>Wingdings</vt:lpstr>
      <vt:lpstr>Wingdings 2</vt:lpstr>
      <vt:lpstr>template2007</vt:lpstr>
      <vt:lpstr>Simple Light</vt:lpstr>
      <vt:lpstr>Exceptional Control Flow:  Exceptions and Processes  15-213/14-513/15-513: Introduction to Computer Systems 18th Lecture, November 3, 2022</vt:lpstr>
      <vt:lpstr>Printers Used to Catch on Fire</vt:lpstr>
      <vt:lpstr>Highly Exceptional Control Flow</vt:lpstr>
      <vt:lpstr>Today</vt:lpstr>
      <vt:lpstr>Control Flow</vt:lpstr>
      <vt:lpstr>Altering the Control Flow</vt:lpstr>
      <vt:lpstr>Exceptional Control Flow</vt:lpstr>
      <vt:lpstr>Today</vt:lpstr>
      <vt:lpstr>Exceptions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Today</vt:lpstr>
      <vt:lpstr>Processes</vt:lpstr>
      <vt:lpstr>Multiprocessing: The Illusion</vt:lpstr>
      <vt:lpstr>Multiprocessing Example</vt:lpstr>
      <vt:lpstr>Multiprocessing: The (Traditional) Reality</vt:lpstr>
      <vt:lpstr>Multiprocessing: The (Traditional) Reality</vt:lpstr>
      <vt:lpstr>Multiprocessing: The (Traditional) Reality</vt:lpstr>
      <vt:lpstr>Multiprocessing: The (Traditional) Reality</vt:lpstr>
      <vt:lpstr>Multiprocessing: The (Modern) Reality</vt:lpstr>
      <vt:lpstr>Concurrent Processes</vt:lpstr>
      <vt:lpstr>User View of Concurrent Processes</vt:lpstr>
      <vt:lpstr>Context Switching</vt:lpstr>
      <vt:lpstr>Today</vt:lpstr>
      <vt:lpstr>System Call Error Handling</vt:lpstr>
      <vt:lpstr>Error-reporting functions </vt:lpstr>
      <vt:lpstr>Error-handling Wrappers </vt:lpstr>
      <vt:lpstr>Obtaining Process IDs</vt:lpstr>
      <vt:lpstr>Creating and Terminating Processes</vt:lpstr>
      <vt:lpstr>Terminating Processes </vt:lpstr>
      <vt:lpstr>Creating Processes</vt:lpstr>
      <vt:lpstr>Conceptual View of fork</vt:lpstr>
      <vt:lpstr>The fork Function Revisited</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Reaping Child Processes</vt:lpstr>
      <vt:lpstr>Zombie Example</vt:lpstr>
      <vt:lpstr>Non- terminating Child Example</vt:lpstr>
      <vt:lpstr>wait: Synchronizing with Children</vt:lpstr>
      <vt:lpstr>wait: Synchronizing with Children</vt:lpstr>
      <vt:lpstr>wait: Synchronizing with Children</vt:lpstr>
      <vt:lpstr>Another wait Example</vt:lpstr>
      <vt:lpstr>waitpid: Waiting for a Specific Process</vt:lpstr>
      <vt:lpstr>execve: Loading and Running Programs</vt:lpstr>
      <vt:lpstr>execve Example</vt:lpstr>
      <vt:lpstr>Structure of  the stack when a new program starts</vt:lpstr>
      <vt:lpstr>The execve Function Revisited</vt:lpstr>
      <vt:lpstr>Plagiarism</vt:lpstr>
      <vt:lpstr>Summary</vt:lpstr>
      <vt:lpstr>Summary (cont.)</vt:lpstr>
      <vt:lpstr>Making fork More Nondeterministic</vt:lpstr>
      <vt:lpstr>Variable delay fork</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Varodayan</cp:lastModifiedBy>
  <cp:revision>690</cp:revision>
  <cp:lastPrinted>1999-09-20T15:19:18Z</cp:lastPrinted>
  <dcterms:created xsi:type="dcterms:W3CDTF">2011-10-11T15:51:12Z</dcterms:created>
  <dcterms:modified xsi:type="dcterms:W3CDTF">2022-10-22T18:20:18Z</dcterms:modified>
</cp:coreProperties>
</file>