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76"/>
  </p:notesMasterIdLst>
  <p:handoutMasterIdLst>
    <p:handoutMasterId r:id="rId77"/>
  </p:handoutMasterIdLst>
  <p:sldIdLst>
    <p:sldId id="542" r:id="rId2"/>
    <p:sldId id="1308" r:id="rId3"/>
    <p:sldId id="1344" r:id="rId4"/>
    <p:sldId id="1350" r:id="rId5"/>
    <p:sldId id="1351" r:id="rId6"/>
    <p:sldId id="1352" r:id="rId7"/>
    <p:sldId id="1353" r:id="rId8"/>
    <p:sldId id="1354" r:id="rId9"/>
    <p:sldId id="1243" r:id="rId10"/>
    <p:sldId id="1290" r:id="rId11"/>
    <p:sldId id="1291" r:id="rId12"/>
    <p:sldId id="1292" r:id="rId13"/>
    <p:sldId id="1293" r:id="rId14"/>
    <p:sldId id="1294" r:id="rId15"/>
    <p:sldId id="1300" r:id="rId16"/>
    <p:sldId id="1301" r:id="rId17"/>
    <p:sldId id="1369" r:id="rId18"/>
    <p:sldId id="1370" r:id="rId19"/>
    <p:sldId id="1257" r:id="rId20"/>
    <p:sldId id="1303" r:id="rId21"/>
    <p:sldId id="1381" r:id="rId22"/>
    <p:sldId id="1383" r:id="rId23"/>
    <p:sldId id="1384" r:id="rId24"/>
    <p:sldId id="1385" r:id="rId25"/>
    <p:sldId id="1386" r:id="rId26"/>
    <p:sldId id="1305" r:id="rId27"/>
    <p:sldId id="1309" r:id="rId28"/>
    <p:sldId id="1323" r:id="rId29"/>
    <p:sldId id="1264" r:id="rId30"/>
    <p:sldId id="1252" r:id="rId31"/>
    <p:sldId id="1330" r:id="rId32"/>
    <p:sldId id="1331" r:id="rId33"/>
    <p:sldId id="1332" r:id="rId34"/>
    <p:sldId id="1335" r:id="rId35"/>
    <p:sldId id="1313" r:id="rId36"/>
    <p:sldId id="1387" r:id="rId37"/>
    <p:sldId id="1273" r:id="rId38"/>
    <p:sldId id="1274" r:id="rId39"/>
    <p:sldId id="1275" r:id="rId40"/>
    <p:sldId id="1276" r:id="rId41"/>
    <p:sldId id="1377" r:id="rId42"/>
    <p:sldId id="1378" r:id="rId43"/>
    <p:sldId id="1278" r:id="rId44"/>
    <p:sldId id="1280" r:id="rId45"/>
    <p:sldId id="1379" r:id="rId46"/>
    <p:sldId id="1282" r:id="rId47"/>
    <p:sldId id="1314" r:id="rId48"/>
    <p:sldId id="1322" r:id="rId49"/>
    <p:sldId id="1315" r:id="rId50"/>
    <p:sldId id="1316" r:id="rId51"/>
    <p:sldId id="1317" r:id="rId52"/>
    <p:sldId id="1318" r:id="rId53"/>
    <p:sldId id="1319" r:id="rId54"/>
    <p:sldId id="1320" r:id="rId55"/>
    <p:sldId id="1321" r:id="rId56"/>
    <p:sldId id="1336" r:id="rId57"/>
    <p:sldId id="1364" r:id="rId58"/>
    <p:sldId id="1355" r:id="rId59"/>
    <p:sldId id="1373" r:id="rId60"/>
    <p:sldId id="1374" r:id="rId61"/>
    <p:sldId id="1356" r:id="rId62"/>
    <p:sldId id="1357" r:id="rId63"/>
    <p:sldId id="1358" r:id="rId64"/>
    <p:sldId id="1359" r:id="rId65"/>
    <p:sldId id="1345" r:id="rId66"/>
    <p:sldId id="1347" r:id="rId67"/>
    <p:sldId id="1360" r:id="rId68"/>
    <p:sldId id="1361" r:id="rId69"/>
    <p:sldId id="1362" r:id="rId70"/>
    <p:sldId id="1363" r:id="rId71"/>
    <p:sldId id="1365" r:id="rId72"/>
    <p:sldId id="1366" r:id="rId73"/>
    <p:sldId id="1367" r:id="rId74"/>
    <p:sldId id="1368" r:id="rId75"/>
  </p:sldIdLst>
  <p:sldSz cx="9144000" cy="6858000" type="screen4x3"/>
  <p:notesSz cx="7302500" cy="9586913"/>
  <p:custDataLst>
    <p:tags r:id="rId78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3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336699"/>
    <a:srgbClr val="F1C7C7"/>
    <a:srgbClr val="990000"/>
    <a:srgbClr val="F6F5BD"/>
    <a:srgbClr val="D5F1CF"/>
    <a:srgbClr val="E2AC00"/>
    <a:srgbClr val="A9E39D"/>
    <a:srgbClr val="FF9999"/>
    <a:srgbClr val="8C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D090282-6FAD-4B77-8F72-03AEE064100A}" v="747" dt="2018-10-04T04:17:44.85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25" autoAdjust="0"/>
    <p:restoredTop sz="91156" autoAdjust="0"/>
  </p:normalViewPr>
  <p:slideViewPr>
    <p:cSldViewPr snapToObjects="1">
      <p:cViewPr varScale="1">
        <p:scale>
          <a:sx n="116" d="100"/>
          <a:sy n="116" d="100"/>
        </p:scale>
        <p:origin x="2040" y="192"/>
      </p:cViewPr>
      <p:guideLst>
        <p:guide orient="horz" pos="2832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-12834"/>
    </p:cViewPr>
  </p:sorterViewPr>
  <p:notesViewPr>
    <p:cSldViewPr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microsoft.com/office/2015/10/relationships/revisionInfo" Target="revisionInfo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gs" Target="tags/tag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il Gibbons" userId="f619c6e5d38ed7a7" providerId="LiveId" clId="{7D090282-6FAD-4B77-8F72-03AEE064100A}"/>
    <pc:docChg chg="undo custSel addSld delSld modSld">
      <pc:chgData name="Phil Gibbons" userId="f619c6e5d38ed7a7" providerId="LiveId" clId="{7D090282-6FAD-4B77-8F72-03AEE064100A}" dt="2018-10-04T04:17:44.850" v="746" actId="20577"/>
      <pc:docMkLst>
        <pc:docMk/>
      </pc:docMkLst>
      <pc:sldChg chg="add">
        <pc:chgData name="Phil Gibbons" userId="f619c6e5d38ed7a7" providerId="LiveId" clId="{7D090282-6FAD-4B77-8F72-03AEE064100A}" dt="2018-10-03T22:02:55.760" v="7"/>
        <pc:sldMkLst>
          <pc:docMk/>
          <pc:sldMk cId="2745294754" sldId="427"/>
        </pc:sldMkLst>
      </pc:sldChg>
      <pc:sldChg chg="addSp delSp modSp">
        <pc:chgData name="Phil Gibbons" userId="f619c6e5d38ed7a7" providerId="LiveId" clId="{7D090282-6FAD-4B77-8F72-03AEE064100A}" dt="2018-10-03T22:02:00.273" v="5" actId="478"/>
        <pc:sldMkLst>
          <pc:docMk/>
          <pc:sldMk cId="0" sldId="542"/>
        </pc:sldMkLst>
        <pc:spChg chg="add del mod">
          <ac:chgData name="Phil Gibbons" userId="f619c6e5d38ed7a7" providerId="LiveId" clId="{7D090282-6FAD-4B77-8F72-03AEE064100A}" dt="2018-10-03T22:02:00.273" v="5" actId="478"/>
          <ac:spMkLst>
            <pc:docMk/>
            <pc:sldMk cId="0" sldId="542"/>
            <ac:spMk id="3" creationId="{A03AF4E2-68A9-4AEF-AD39-6BD0AF6F1B3D}"/>
          </ac:spMkLst>
        </pc:spChg>
        <pc:spChg chg="mod">
          <ac:chgData name="Phil Gibbons" userId="f619c6e5d38ed7a7" providerId="LiveId" clId="{7D090282-6FAD-4B77-8F72-03AEE064100A}" dt="2018-10-03T22:01:54.324" v="3" actId="20577"/>
          <ac:spMkLst>
            <pc:docMk/>
            <pc:sldMk cId="0" sldId="542"/>
            <ac:spMk id="9218" creationId="{00000000-0000-0000-0000-000000000000}"/>
          </ac:spMkLst>
        </pc:spChg>
        <pc:spChg chg="del">
          <ac:chgData name="Phil Gibbons" userId="f619c6e5d38ed7a7" providerId="LiveId" clId="{7D090282-6FAD-4B77-8F72-03AEE064100A}" dt="2018-10-03T22:01:58.096" v="4" actId="478"/>
          <ac:spMkLst>
            <pc:docMk/>
            <pc:sldMk cId="0" sldId="542"/>
            <ac:spMk id="9219" creationId="{00000000-0000-0000-0000-000000000000}"/>
          </ac:spMkLst>
        </pc:spChg>
      </pc:sldChg>
      <pc:sldChg chg="addSp delSp add modAnim">
        <pc:chgData name="Phil Gibbons" userId="f619c6e5d38ed7a7" providerId="LiveId" clId="{7D090282-6FAD-4B77-8F72-03AEE064100A}" dt="2018-10-04T03:13:14.653" v="186"/>
        <pc:sldMkLst>
          <pc:docMk/>
          <pc:sldMk cId="1836215328" sldId="689"/>
        </pc:sldMkLst>
        <pc:spChg chg="add del">
          <ac:chgData name="Phil Gibbons" userId="f619c6e5d38ed7a7" providerId="LiveId" clId="{7D090282-6FAD-4B77-8F72-03AEE064100A}" dt="2018-10-04T03:13:14.653" v="186"/>
          <ac:spMkLst>
            <pc:docMk/>
            <pc:sldMk cId="1836215328" sldId="689"/>
            <ac:spMk id="3" creationId="{5FF651BD-F2CA-4640-94EF-191D4F7140BF}"/>
          </ac:spMkLst>
        </pc:spChg>
        <pc:spChg chg="add del">
          <ac:chgData name="Phil Gibbons" userId="f619c6e5d38ed7a7" providerId="LiveId" clId="{7D090282-6FAD-4B77-8F72-03AEE064100A}" dt="2018-10-04T03:13:14.653" v="186"/>
          <ac:spMkLst>
            <pc:docMk/>
            <pc:sldMk cId="1836215328" sldId="689"/>
            <ac:spMk id="5" creationId="{C8582055-7D2D-4785-A94B-F568027636C7}"/>
          </ac:spMkLst>
        </pc:spChg>
        <pc:spChg chg="add del">
          <ac:chgData name="Phil Gibbons" userId="f619c6e5d38ed7a7" providerId="LiveId" clId="{7D090282-6FAD-4B77-8F72-03AEE064100A}" dt="2018-10-04T03:13:14.653" v="186"/>
          <ac:spMkLst>
            <pc:docMk/>
            <pc:sldMk cId="1836215328" sldId="689"/>
            <ac:spMk id="6" creationId="{3002D92D-7D1B-4520-9DB3-ECE8C22D6ECA}"/>
          </ac:spMkLst>
        </pc:spChg>
      </pc:sldChg>
      <pc:sldChg chg="modSp">
        <pc:chgData name="Phil Gibbons" userId="f619c6e5d38ed7a7" providerId="LiveId" clId="{7D090282-6FAD-4B77-8F72-03AEE064100A}" dt="2018-10-04T03:29:28.414" v="320" actId="6549"/>
        <pc:sldMkLst>
          <pc:docMk/>
          <pc:sldMk cId="0" sldId="1257"/>
        </pc:sldMkLst>
        <pc:spChg chg="mod">
          <ac:chgData name="Phil Gibbons" userId="f619c6e5d38ed7a7" providerId="LiveId" clId="{7D090282-6FAD-4B77-8F72-03AEE064100A}" dt="2018-10-04T03:29:28.414" v="320" actId="6549"/>
          <ac:spMkLst>
            <pc:docMk/>
            <pc:sldMk cId="0" sldId="1257"/>
            <ac:spMk id="202755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27:40.150" v="306" actId="6549"/>
          <ac:spMkLst>
            <pc:docMk/>
            <pc:sldMk cId="0" sldId="1257"/>
            <ac:spMk id="20276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27:43.385" v="307" actId="6549"/>
          <ac:spMkLst>
            <pc:docMk/>
            <pc:sldMk cId="0" sldId="1257"/>
            <ac:spMk id="202765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26:58.776" v="300" actId="207"/>
          <ac:spMkLst>
            <pc:docMk/>
            <pc:sldMk cId="0" sldId="1257"/>
            <ac:spMk id="202779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27:03.183" v="301" actId="207"/>
          <ac:spMkLst>
            <pc:docMk/>
            <pc:sldMk cId="0" sldId="1257"/>
            <ac:spMk id="20278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27:07.180" v="302" actId="207"/>
          <ac:spMkLst>
            <pc:docMk/>
            <pc:sldMk cId="0" sldId="1257"/>
            <ac:spMk id="202785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27:11.186" v="303" actId="207"/>
          <ac:spMkLst>
            <pc:docMk/>
            <pc:sldMk cId="0" sldId="1257"/>
            <ac:spMk id="20279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27:15.035" v="304" actId="207"/>
          <ac:spMkLst>
            <pc:docMk/>
            <pc:sldMk cId="0" sldId="1257"/>
            <ac:spMk id="202795" creationId="{00000000-0000-0000-0000-000000000000}"/>
          </ac:spMkLst>
        </pc:spChg>
        <pc:grpChg chg="mod">
          <ac:chgData name="Phil Gibbons" userId="f619c6e5d38ed7a7" providerId="LiveId" clId="{7D090282-6FAD-4B77-8F72-03AEE064100A}" dt="2018-10-04T03:27:57.832" v="309" actId="1076"/>
          <ac:grpSpMkLst>
            <pc:docMk/>
            <pc:sldMk cId="0" sldId="1257"/>
            <ac:grpSpMk id="3" creationId="{00000000-0000-0000-0000-000000000000}"/>
          </ac:grpSpMkLst>
        </pc:grpChg>
      </pc:sldChg>
      <pc:sldChg chg="modSp">
        <pc:chgData name="Phil Gibbons" userId="f619c6e5d38ed7a7" providerId="LiveId" clId="{7D090282-6FAD-4B77-8F72-03AEE064100A}" dt="2018-10-04T04:00:26.108" v="505" actId="20577"/>
        <pc:sldMkLst>
          <pc:docMk/>
          <pc:sldMk cId="0" sldId="1276"/>
        </pc:sldMkLst>
        <pc:spChg chg="mod">
          <ac:chgData name="Phil Gibbons" userId="f619c6e5d38ed7a7" providerId="LiveId" clId="{7D090282-6FAD-4B77-8F72-03AEE064100A}" dt="2018-10-04T04:00:26.108" v="505" actId="20577"/>
          <ac:spMkLst>
            <pc:docMk/>
            <pc:sldMk cId="0" sldId="1276"/>
            <ac:spMk id="171039" creationId="{00000000-0000-0000-0000-000000000000}"/>
          </ac:spMkLst>
        </pc:spChg>
      </pc:sldChg>
      <pc:sldChg chg="modSp">
        <pc:chgData name="Phil Gibbons" userId="f619c6e5d38ed7a7" providerId="LiveId" clId="{7D090282-6FAD-4B77-8F72-03AEE064100A}" dt="2018-10-04T04:00:36.004" v="511" actId="20577"/>
        <pc:sldMkLst>
          <pc:docMk/>
          <pc:sldMk cId="0" sldId="1278"/>
        </pc:sldMkLst>
        <pc:spChg chg="mod">
          <ac:chgData name="Phil Gibbons" userId="f619c6e5d38ed7a7" providerId="LiveId" clId="{7D090282-6FAD-4B77-8F72-03AEE064100A}" dt="2018-10-04T04:00:36.004" v="511" actId="20577"/>
          <ac:spMkLst>
            <pc:docMk/>
            <pc:sldMk cId="0" sldId="1278"/>
            <ac:spMk id="173082" creationId="{00000000-0000-0000-0000-000000000000}"/>
          </ac:spMkLst>
        </pc:spChg>
      </pc:sldChg>
      <pc:sldChg chg="modSp">
        <pc:chgData name="Phil Gibbons" userId="f619c6e5d38ed7a7" providerId="LiveId" clId="{7D090282-6FAD-4B77-8F72-03AEE064100A}" dt="2018-10-04T04:00:19.044" v="499" actId="20577"/>
        <pc:sldMkLst>
          <pc:docMk/>
          <pc:sldMk cId="0" sldId="1280"/>
        </pc:sldMkLst>
        <pc:spChg chg="mod">
          <ac:chgData name="Phil Gibbons" userId="f619c6e5d38ed7a7" providerId="LiveId" clId="{7D090282-6FAD-4B77-8F72-03AEE064100A}" dt="2018-10-04T04:00:19.044" v="499" actId="20577"/>
          <ac:spMkLst>
            <pc:docMk/>
            <pc:sldMk cId="0" sldId="1280"/>
            <ac:spMk id="175130" creationId="{00000000-0000-0000-0000-000000000000}"/>
          </ac:spMkLst>
        </pc:spChg>
      </pc:sldChg>
      <pc:sldChg chg="modSp">
        <pc:chgData name="Phil Gibbons" userId="f619c6e5d38ed7a7" providerId="LiveId" clId="{7D090282-6FAD-4B77-8F72-03AEE064100A}" dt="2018-10-04T04:04:45.701" v="526" actId="20577"/>
        <pc:sldMkLst>
          <pc:docMk/>
          <pc:sldMk cId="0" sldId="1282"/>
        </pc:sldMkLst>
        <pc:spChg chg="mod">
          <ac:chgData name="Phil Gibbons" userId="f619c6e5d38ed7a7" providerId="LiveId" clId="{7D090282-6FAD-4B77-8F72-03AEE064100A}" dt="2018-10-04T04:03:18.859" v="512" actId="207"/>
          <ac:spMkLst>
            <pc:docMk/>
            <pc:sldMk cId="0" sldId="1282"/>
            <ac:spMk id="177155" creationId="{00000000-0000-0000-0000-000000000000}"/>
          </ac:spMkLst>
        </pc:spChg>
        <pc:spChg chg="mod">
          <ac:chgData name="Phil Gibbons" userId="f619c6e5d38ed7a7" providerId="LiveId" clId="{7D090282-6FAD-4B77-8F72-03AEE064100A}" dt="2018-10-04T04:04:36.809" v="518" actId="20577"/>
          <ac:spMkLst>
            <pc:docMk/>
            <pc:sldMk cId="0" sldId="1282"/>
            <ac:spMk id="17715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4:03:30.362" v="513" actId="207"/>
          <ac:spMkLst>
            <pc:docMk/>
            <pc:sldMk cId="0" sldId="1282"/>
            <ac:spMk id="177157" creationId="{00000000-0000-0000-0000-000000000000}"/>
          </ac:spMkLst>
        </pc:spChg>
        <pc:spChg chg="mod">
          <ac:chgData name="Phil Gibbons" userId="f619c6e5d38ed7a7" providerId="LiveId" clId="{7D090282-6FAD-4B77-8F72-03AEE064100A}" dt="2018-10-04T04:03:39.113" v="514" actId="207"/>
          <ac:spMkLst>
            <pc:docMk/>
            <pc:sldMk cId="0" sldId="1282"/>
            <ac:spMk id="17715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4:04:41.873" v="522" actId="20577"/>
          <ac:spMkLst>
            <pc:docMk/>
            <pc:sldMk cId="0" sldId="1282"/>
            <ac:spMk id="177159" creationId="{00000000-0000-0000-0000-000000000000}"/>
          </ac:spMkLst>
        </pc:spChg>
        <pc:spChg chg="mod">
          <ac:chgData name="Phil Gibbons" userId="f619c6e5d38ed7a7" providerId="LiveId" clId="{7D090282-6FAD-4B77-8F72-03AEE064100A}" dt="2018-10-04T04:04:45.701" v="526" actId="20577"/>
          <ac:spMkLst>
            <pc:docMk/>
            <pc:sldMk cId="0" sldId="1282"/>
            <ac:spMk id="177160" creationId="{00000000-0000-0000-0000-000000000000}"/>
          </ac:spMkLst>
        </pc:spChg>
      </pc:sldChg>
      <pc:sldChg chg="modSp modAnim">
        <pc:chgData name="Phil Gibbons" userId="f619c6e5d38ed7a7" providerId="LiveId" clId="{7D090282-6FAD-4B77-8F72-03AEE064100A}" dt="2018-10-04T02:58:07.877" v="56" actId="20577"/>
        <pc:sldMkLst>
          <pc:docMk/>
          <pc:sldMk cId="0" sldId="1290"/>
        </pc:sldMkLst>
        <pc:spChg chg="mod">
          <ac:chgData name="Phil Gibbons" userId="f619c6e5d38ed7a7" providerId="LiveId" clId="{7D090282-6FAD-4B77-8F72-03AEE064100A}" dt="2018-10-04T02:58:07.877" v="56" actId="20577"/>
          <ac:spMkLst>
            <pc:docMk/>
            <pc:sldMk cId="0" sldId="1290"/>
            <ac:spMk id="100" creationId="{00000000-0000-0000-0000-000000000000}"/>
          </ac:spMkLst>
        </pc:spChg>
      </pc:sldChg>
      <pc:sldChg chg="modSp modAnim">
        <pc:chgData name="Phil Gibbons" userId="f619c6e5d38ed7a7" providerId="LiveId" clId="{7D090282-6FAD-4B77-8F72-03AEE064100A}" dt="2018-10-04T02:48:50.624" v="50"/>
        <pc:sldMkLst>
          <pc:docMk/>
          <pc:sldMk cId="0" sldId="1291"/>
        </pc:sldMkLst>
        <pc:spChg chg="mod">
          <ac:chgData name="Phil Gibbons" userId="f619c6e5d38ed7a7" providerId="LiveId" clId="{7D090282-6FAD-4B77-8F72-03AEE064100A}" dt="2018-10-04T02:46:40.986" v="42" actId="1076"/>
          <ac:spMkLst>
            <pc:docMk/>
            <pc:sldMk cId="0" sldId="1291"/>
            <ac:spMk id="74" creationId="{00000000-0000-0000-0000-000000000000}"/>
          </ac:spMkLst>
        </pc:spChg>
        <pc:cxnChg chg="mod">
          <ac:chgData name="Phil Gibbons" userId="f619c6e5d38ed7a7" providerId="LiveId" clId="{7D090282-6FAD-4B77-8F72-03AEE064100A}" dt="2018-10-04T02:46:27.593" v="36" actId="1076"/>
          <ac:cxnSpMkLst>
            <pc:docMk/>
            <pc:sldMk cId="0" sldId="1291"/>
            <ac:cxnSpMk id="76" creationId="{00000000-0000-0000-0000-000000000000}"/>
          </ac:cxnSpMkLst>
        </pc:cxnChg>
      </pc:sldChg>
      <pc:sldChg chg="del">
        <pc:chgData name="Phil Gibbons" userId="f619c6e5d38ed7a7" providerId="LiveId" clId="{7D090282-6FAD-4B77-8F72-03AEE064100A}" dt="2018-10-04T03:24:10.921" v="250" actId="2696"/>
        <pc:sldMkLst>
          <pc:docMk/>
          <pc:sldMk cId="0" sldId="1298"/>
        </pc:sldMkLst>
      </pc:sldChg>
      <pc:sldChg chg="delSp modSp">
        <pc:chgData name="Phil Gibbons" userId="f619c6e5d38ed7a7" providerId="LiveId" clId="{7D090282-6FAD-4B77-8F72-03AEE064100A}" dt="2018-10-04T03:08:36.114" v="169" actId="478"/>
        <pc:sldMkLst>
          <pc:docMk/>
          <pc:sldMk cId="0" sldId="1300"/>
        </pc:sldMkLst>
        <pc:spChg chg="mod">
          <ac:chgData name="Phil Gibbons" userId="f619c6e5d38ed7a7" providerId="LiveId" clId="{7D090282-6FAD-4B77-8F72-03AEE064100A}" dt="2018-10-04T03:03:02.209" v="145" actId="20577"/>
          <ac:spMkLst>
            <pc:docMk/>
            <pc:sldMk cId="0" sldId="1300"/>
            <ac:spMk id="149507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06:52.907" v="163" actId="20577"/>
          <ac:spMkLst>
            <pc:docMk/>
            <pc:sldMk cId="0" sldId="1300"/>
            <ac:spMk id="149517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06:57.824" v="164" actId="6549"/>
          <ac:spMkLst>
            <pc:docMk/>
            <pc:sldMk cId="0" sldId="1300"/>
            <ac:spMk id="14951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05:28.124" v="151" actId="207"/>
          <ac:spMkLst>
            <pc:docMk/>
            <pc:sldMk cId="0" sldId="1300"/>
            <ac:spMk id="149522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05:36.624" v="153" actId="113"/>
          <ac:spMkLst>
            <pc:docMk/>
            <pc:sldMk cId="0" sldId="1300"/>
            <ac:spMk id="149525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06:09.499" v="156" actId="113"/>
          <ac:spMkLst>
            <pc:docMk/>
            <pc:sldMk cId="0" sldId="1300"/>
            <ac:spMk id="14952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02:24.428" v="135" actId="207"/>
          <ac:spMkLst>
            <pc:docMk/>
            <pc:sldMk cId="0" sldId="1300"/>
            <ac:spMk id="14967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02:29.320" v="136" actId="207"/>
          <ac:spMkLst>
            <pc:docMk/>
            <pc:sldMk cId="0" sldId="1300"/>
            <ac:spMk id="14968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02:33.149" v="137" actId="207"/>
          <ac:spMkLst>
            <pc:docMk/>
            <pc:sldMk cId="0" sldId="1300"/>
            <ac:spMk id="149685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02:37.879" v="138" actId="207"/>
          <ac:spMkLst>
            <pc:docMk/>
            <pc:sldMk cId="0" sldId="1300"/>
            <ac:spMk id="14969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02:42.111" v="139" actId="207"/>
          <ac:spMkLst>
            <pc:docMk/>
            <pc:sldMk cId="0" sldId="1300"/>
            <ac:spMk id="149695" creationId="{00000000-0000-0000-0000-000000000000}"/>
          </ac:spMkLst>
        </pc:spChg>
        <pc:spChg chg="del mod">
          <ac:chgData name="Phil Gibbons" userId="f619c6e5d38ed7a7" providerId="LiveId" clId="{7D090282-6FAD-4B77-8F72-03AEE064100A}" dt="2018-10-04T03:08:36.114" v="169" actId="478"/>
          <ac:spMkLst>
            <pc:docMk/>
            <pc:sldMk cId="0" sldId="1300"/>
            <ac:spMk id="149697" creationId="{00000000-0000-0000-0000-000000000000}"/>
          </ac:spMkLst>
        </pc:spChg>
        <pc:grpChg chg="mod">
          <ac:chgData name="Phil Gibbons" userId="f619c6e5d38ed7a7" providerId="LiveId" clId="{7D090282-6FAD-4B77-8F72-03AEE064100A}" dt="2018-10-04T03:07:52.350" v="165" actId="1076"/>
          <ac:grpSpMkLst>
            <pc:docMk/>
            <pc:sldMk cId="0" sldId="1300"/>
            <ac:grpSpMk id="3" creationId="{00000000-0000-0000-0000-000000000000}"/>
          </ac:grpSpMkLst>
        </pc:grpChg>
        <pc:grpChg chg="mod">
          <ac:chgData name="Phil Gibbons" userId="f619c6e5d38ed7a7" providerId="LiveId" clId="{7D090282-6FAD-4B77-8F72-03AEE064100A}" dt="2018-10-04T03:06:22.688" v="158" actId="1037"/>
          <ac:grpSpMkLst>
            <pc:docMk/>
            <pc:sldMk cId="0" sldId="1300"/>
            <ac:grpSpMk id="4" creationId="{00000000-0000-0000-0000-000000000000}"/>
          </ac:grpSpMkLst>
        </pc:grpChg>
        <pc:grpChg chg="mod">
          <ac:chgData name="Phil Gibbons" userId="f619c6e5d38ed7a7" providerId="LiveId" clId="{7D090282-6FAD-4B77-8F72-03AEE064100A}" dt="2018-10-04T03:08:18.950" v="167" actId="1037"/>
          <ac:grpSpMkLst>
            <pc:docMk/>
            <pc:sldMk cId="0" sldId="1300"/>
            <ac:grpSpMk id="5" creationId="{00000000-0000-0000-0000-000000000000}"/>
          </ac:grpSpMkLst>
        </pc:grpChg>
        <pc:grpChg chg="mod">
          <ac:chgData name="Phil Gibbons" userId="f619c6e5d38ed7a7" providerId="LiveId" clId="{7D090282-6FAD-4B77-8F72-03AEE064100A}" dt="2018-10-04T03:08:30.858" v="168" actId="1076"/>
          <ac:grpSpMkLst>
            <pc:docMk/>
            <pc:sldMk cId="0" sldId="1300"/>
            <ac:grpSpMk id="6" creationId="{00000000-0000-0000-0000-000000000000}"/>
          </ac:grpSpMkLst>
        </pc:grpChg>
      </pc:sldChg>
      <pc:sldChg chg="modAnim">
        <pc:chgData name="Phil Gibbons" userId="f619c6e5d38ed7a7" providerId="LiveId" clId="{7D090282-6FAD-4B77-8F72-03AEE064100A}" dt="2018-10-04T03:10:42.922" v="173"/>
        <pc:sldMkLst>
          <pc:docMk/>
          <pc:sldMk cId="0" sldId="1301"/>
        </pc:sldMkLst>
      </pc:sldChg>
      <pc:sldChg chg="modSp del">
        <pc:chgData name="Phil Gibbons" userId="f619c6e5d38ed7a7" providerId="LiveId" clId="{7D090282-6FAD-4B77-8F72-03AEE064100A}" dt="2018-10-04T03:20:32.761" v="240" actId="2696"/>
        <pc:sldMkLst>
          <pc:docMk/>
          <pc:sldMk cId="0" sldId="1302"/>
        </pc:sldMkLst>
        <pc:spChg chg="mod">
          <ac:chgData name="Phil Gibbons" userId="f619c6e5d38ed7a7" providerId="LiveId" clId="{7D090282-6FAD-4B77-8F72-03AEE064100A}" dt="2018-10-04T03:11:19.619" v="174" actId="1076"/>
          <ac:spMkLst>
            <pc:docMk/>
            <pc:sldMk cId="0" sldId="1302"/>
            <ac:spMk id="127" creationId="{00000000-0000-0000-0000-000000000000}"/>
          </ac:spMkLst>
        </pc:spChg>
      </pc:sldChg>
      <pc:sldChg chg="modSp">
        <pc:chgData name="Phil Gibbons" userId="f619c6e5d38ed7a7" providerId="LiveId" clId="{7D090282-6FAD-4B77-8F72-03AEE064100A}" dt="2018-10-04T03:33:04.525" v="371" actId="20577"/>
        <pc:sldMkLst>
          <pc:docMk/>
          <pc:sldMk cId="0" sldId="1303"/>
        </pc:sldMkLst>
        <pc:spChg chg="mod">
          <ac:chgData name="Phil Gibbons" userId="f619c6e5d38ed7a7" providerId="LiveId" clId="{7D090282-6FAD-4B77-8F72-03AEE064100A}" dt="2018-10-04T03:33:04.525" v="371" actId="20577"/>
          <ac:spMkLst>
            <pc:docMk/>
            <pc:sldMk cId="0" sldId="1303"/>
            <ac:spMk id="26626" creationId="{00000000-0000-0000-0000-000000000000}"/>
          </ac:spMkLst>
        </pc:spChg>
      </pc:sldChg>
      <pc:sldChg chg="modAnim">
        <pc:chgData name="Phil Gibbons" userId="f619c6e5d38ed7a7" providerId="LiveId" clId="{7D090282-6FAD-4B77-8F72-03AEE064100A}" dt="2018-10-04T03:48:03.343" v="419"/>
        <pc:sldMkLst>
          <pc:docMk/>
          <pc:sldMk cId="0" sldId="1309"/>
        </pc:sldMkLst>
      </pc:sldChg>
      <pc:sldChg chg="modSp">
        <pc:chgData name="Phil Gibbons" userId="f619c6e5d38ed7a7" providerId="LiveId" clId="{7D090282-6FAD-4B77-8F72-03AEE064100A}" dt="2018-10-04T04:08:26.427" v="551" actId="2711"/>
        <pc:sldMkLst>
          <pc:docMk/>
          <pc:sldMk cId="0" sldId="1314"/>
        </pc:sldMkLst>
        <pc:spChg chg="mod">
          <ac:chgData name="Phil Gibbons" userId="f619c6e5d38ed7a7" providerId="LiveId" clId="{7D090282-6FAD-4B77-8F72-03AEE064100A}" dt="2018-10-04T04:08:02.843" v="549" actId="2711"/>
          <ac:spMkLst>
            <pc:docMk/>
            <pc:sldMk cId="0" sldId="1314"/>
            <ac:spMk id="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4:08:17.869" v="550" actId="2711"/>
          <ac:spMkLst>
            <pc:docMk/>
            <pc:sldMk cId="0" sldId="1314"/>
            <ac:spMk id="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4:08:26.427" v="551" actId="2711"/>
          <ac:spMkLst>
            <pc:docMk/>
            <pc:sldMk cId="0" sldId="1314"/>
            <ac:spMk id="7" creationId="{00000000-0000-0000-0000-000000000000}"/>
          </ac:spMkLst>
        </pc:spChg>
      </pc:sldChg>
      <pc:sldChg chg="modSp">
        <pc:chgData name="Phil Gibbons" userId="f619c6e5d38ed7a7" providerId="LiveId" clId="{7D090282-6FAD-4B77-8F72-03AEE064100A}" dt="2018-10-04T04:11:30.255" v="554" actId="1076"/>
        <pc:sldMkLst>
          <pc:docMk/>
          <pc:sldMk cId="0" sldId="1318"/>
        </pc:sldMkLst>
        <pc:spChg chg="mod">
          <ac:chgData name="Phil Gibbons" userId="f619c6e5d38ed7a7" providerId="LiveId" clId="{7D090282-6FAD-4B77-8F72-03AEE064100A}" dt="2018-10-04T04:11:30.255" v="554" actId="1076"/>
          <ac:spMkLst>
            <pc:docMk/>
            <pc:sldMk cId="0" sldId="1318"/>
            <ac:spMk id="10" creationId="{00000000-0000-0000-0000-000000000000}"/>
          </ac:spMkLst>
        </pc:spChg>
      </pc:sldChg>
      <pc:sldChg chg="modSp modAnim">
        <pc:chgData name="Phil Gibbons" userId="f619c6e5d38ed7a7" providerId="LiveId" clId="{7D090282-6FAD-4B77-8F72-03AEE064100A}" dt="2018-10-04T04:17:44.850" v="746" actId="20577"/>
        <pc:sldMkLst>
          <pc:docMk/>
          <pc:sldMk cId="0" sldId="1321"/>
        </pc:sldMkLst>
        <pc:spChg chg="mod">
          <ac:chgData name="Phil Gibbons" userId="f619c6e5d38ed7a7" providerId="LiveId" clId="{7D090282-6FAD-4B77-8F72-03AEE064100A}" dt="2018-10-04T04:17:44.850" v="746" actId="20577"/>
          <ac:spMkLst>
            <pc:docMk/>
            <pc:sldMk cId="0" sldId="1321"/>
            <ac:spMk id="3" creationId="{00000000-0000-0000-0000-000000000000}"/>
          </ac:spMkLst>
        </pc:spChg>
      </pc:sldChg>
      <pc:sldChg chg="modAnim">
        <pc:chgData name="Phil Gibbons" userId="f619c6e5d38ed7a7" providerId="LiveId" clId="{7D090282-6FAD-4B77-8F72-03AEE064100A}" dt="2018-10-04T02:42:26.001" v="32"/>
        <pc:sldMkLst>
          <pc:docMk/>
          <pc:sldMk cId="2226325474" sldId="1344"/>
        </pc:sldMkLst>
      </pc:sldChg>
      <pc:sldChg chg="del">
        <pc:chgData name="Phil Gibbons" userId="f619c6e5d38ed7a7" providerId="LiveId" clId="{7D090282-6FAD-4B77-8F72-03AEE064100A}" dt="2018-10-03T22:02:59.094" v="8" actId="2696"/>
        <pc:sldMkLst>
          <pc:docMk/>
          <pc:sldMk cId="1512710690" sldId="1349"/>
        </pc:sldMkLst>
      </pc:sldChg>
      <pc:sldChg chg="delSp delAnim modAnim">
        <pc:chgData name="Phil Gibbons" userId="f619c6e5d38ed7a7" providerId="LiveId" clId="{7D090282-6FAD-4B77-8F72-03AEE064100A}" dt="2018-10-03T22:11:13.706" v="28"/>
        <pc:sldMkLst>
          <pc:docMk/>
          <pc:sldMk cId="3155895741" sldId="1351"/>
        </pc:sldMkLst>
        <pc:spChg chg="del">
          <ac:chgData name="Phil Gibbons" userId="f619c6e5d38ed7a7" providerId="LiveId" clId="{7D090282-6FAD-4B77-8F72-03AEE064100A}" dt="2018-10-03T22:10:48.014" v="27" actId="478"/>
          <ac:spMkLst>
            <pc:docMk/>
            <pc:sldMk cId="3155895741" sldId="1351"/>
            <ac:spMk id="40" creationId="{00000000-0000-0000-0000-000000000000}"/>
          </ac:spMkLst>
        </pc:spChg>
        <pc:spChg chg="del">
          <ac:chgData name="Phil Gibbons" userId="f619c6e5d38ed7a7" providerId="LiveId" clId="{7D090282-6FAD-4B77-8F72-03AEE064100A}" dt="2018-10-03T22:10:43.507" v="26" actId="478"/>
          <ac:spMkLst>
            <pc:docMk/>
            <pc:sldMk cId="3155895741" sldId="1351"/>
            <ac:spMk id="41" creationId="{00000000-0000-0000-0000-000000000000}"/>
          </ac:spMkLst>
        </pc:spChg>
        <pc:spChg chg="del">
          <ac:chgData name="Phil Gibbons" userId="f619c6e5d38ed7a7" providerId="LiveId" clId="{7D090282-6FAD-4B77-8F72-03AEE064100A}" dt="2018-10-03T22:10:38.942" v="25" actId="478"/>
          <ac:spMkLst>
            <pc:docMk/>
            <pc:sldMk cId="3155895741" sldId="1351"/>
            <ac:spMk id="42" creationId="{00000000-0000-0000-0000-000000000000}"/>
          </ac:spMkLst>
        </pc:spChg>
      </pc:sldChg>
      <pc:sldChg chg="modSp">
        <pc:chgData name="Phil Gibbons" userId="f619c6e5d38ed7a7" providerId="LiveId" clId="{7D090282-6FAD-4B77-8F72-03AEE064100A}" dt="2018-10-03T22:09:55.421" v="24" actId="20577"/>
        <pc:sldMkLst>
          <pc:docMk/>
          <pc:sldMk cId="194505202" sldId="1354"/>
        </pc:sldMkLst>
        <pc:spChg chg="mod">
          <ac:chgData name="Phil Gibbons" userId="f619c6e5d38ed7a7" providerId="LiveId" clId="{7D090282-6FAD-4B77-8F72-03AEE064100A}" dt="2018-10-03T22:09:55.421" v="24" actId="20577"/>
          <ac:spMkLst>
            <pc:docMk/>
            <pc:sldMk cId="194505202" sldId="1354"/>
            <ac:spMk id="138244" creationId="{00000000-0000-0000-0000-000000000000}"/>
          </ac:spMkLst>
        </pc:spChg>
      </pc:sldChg>
      <pc:sldChg chg="modSp">
        <pc:chgData name="Phil Gibbons" userId="f619c6e5d38ed7a7" providerId="LiveId" clId="{7D090282-6FAD-4B77-8F72-03AEE064100A}" dt="2018-10-04T03:39:39.356" v="414" actId="14100"/>
        <pc:sldMkLst>
          <pc:docMk/>
          <pc:sldMk cId="1420843225" sldId="1357"/>
        </pc:sldMkLst>
        <pc:spChg chg="mod">
          <ac:chgData name="Phil Gibbons" userId="f619c6e5d38ed7a7" providerId="LiveId" clId="{7D090282-6FAD-4B77-8F72-03AEE064100A}" dt="2018-10-04T03:35:37.717" v="394" actId="5793"/>
          <ac:spMkLst>
            <pc:docMk/>
            <pc:sldMk cId="1420843225" sldId="1357"/>
            <ac:spMk id="3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9:39.356" v="414" actId="14100"/>
          <ac:spMkLst>
            <pc:docMk/>
            <pc:sldMk cId="1420843225" sldId="1357"/>
            <ac:spMk id="112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9:35.356" v="413" actId="14100"/>
          <ac:spMkLst>
            <pc:docMk/>
            <pc:sldMk cId="1420843225" sldId="1357"/>
            <ac:spMk id="11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9:24.948" v="410" actId="14100"/>
          <ac:spMkLst>
            <pc:docMk/>
            <pc:sldMk cId="1420843225" sldId="1357"/>
            <ac:spMk id="12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9:21.510" v="409" actId="14100"/>
          <ac:spMkLst>
            <pc:docMk/>
            <pc:sldMk cId="1420843225" sldId="1357"/>
            <ac:spMk id="13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9:15.291" v="408" actId="14100"/>
          <ac:spMkLst>
            <pc:docMk/>
            <pc:sldMk cId="1420843225" sldId="1357"/>
            <ac:spMk id="13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9:10.759" v="407" actId="14100"/>
          <ac:spMkLst>
            <pc:docMk/>
            <pc:sldMk cId="1420843225" sldId="1357"/>
            <ac:spMk id="142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9:03.899" v="406" actId="14100"/>
          <ac:spMkLst>
            <pc:docMk/>
            <pc:sldMk cId="1420843225" sldId="1357"/>
            <ac:spMk id="14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8:58.470" v="405" actId="14100"/>
          <ac:spMkLst>
            <pc:docMk/>
            <pc:sldMk cId="1420843225" sldId="1357"/>
            <ac:spMk id="15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8:53.270" v="404" actId="14100"/>
          <ac:spMkLst>
            <pc:docMk/>
            <pc:sldMk cId="1420843225" sldId="1357"/>
            <ac:spMk id="16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8:47.909" v="403" actId="14100"/>
          <ac:spMkLst>
            <pc:docMk/>
            <pc:sldMk cId="1420843225" sldId="1357"/>
            <ac:spMk id="16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8:41.598" v="402" actId="14100"/>
          <ac:spMkLst>
            <pc:docMk/>
            <pc:sldMk cId="1420843225" sldId="1357"/>
            <ac:spMk id="172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8:34.879" v="401" actId="14100"/>
          <ac:spMkLst>
            <pc:docMk/>
            <pc:sldMk cId="1420843225" sldId="1357"/>
            <ac:spMk id="17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8:28.753" v="400" actId="14100"/>
          <ac:spMkLst>
            <pc:docMk/>
            <pc:sldMk cId="1420843225" sldId="1357"/>
            <ac:spMk id="18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8:19.346" v="399" actId="14100"/>
          <ac:spMkLst>
            <pc:docMk/>
            <pc:sldMk cId="1420843225" sldId="1357"/>
            <ac:spMk id="19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8:16.095" v="398" actId="14100"/>
          <ac:spMkLst>
            <pc:docMk/>
            <pc:sldMk cId="1420843225" sldId="1357"/>
            <ac:spMk id="19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8:11.705" v="397" actId="14100"/>
          <ac:spMkLst>
            <pc:docMk/>
            <pc:sldMk cId="1420843225" sldId="1357"/>
            <ac:spMk id="202" creationId="{00000000-0000-0000-0000-000000000000}"/>
          </ac:spMkLst>
        </pc:spChg>
      </pc:sldChg>
      <pc:sldChg chg="modSp">
        <pc:chgData name="Phil Gibbons" userId="f619c6e5d38ed7a7" providerId="LiveId" clId="{7D090282-6FAD-4B77-8F72-03AEE064100A}" dt="2018-10-04T03:40:34.689" v="415" actId="14100"/>
        <pc:sldMkLst>
          <pc:docMk/>
          <pc:sldMk cId="2972422860" sldId="1358"/>
        </pc:sldMkLst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12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1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2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3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3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42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4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5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6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6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72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7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8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9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9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202" creationId="{00000000-0000-0000-0000-000000000000}"/>
          </ac:spMkLst>
        </pc:spChg>
      </pc:sldChg>
      <pc:sldChg chg="modSp">
        <pc:chgData name="Phil Gibbons" userId="f619c6e5d38ed7a7" providerId="LiveId" clId="{7D090282-6FAD-4B77-8F72-03AEE064100A}" dt="2018-10-04T03:41:11.727" v="416" actId="14100"/>
        <pc:sldMkLst>
          <pc:docMk/>
          <pc:sldMk cId="2866615213" sldId="1359"/>
        </pc:sldMkLst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12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1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2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3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3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42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4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5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6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6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72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7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8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9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9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202" creationId="{00000000-0000-0000-0000-000000000000}"/>
          </ac:spMkLst>
        </pc:spChg>
      </pc:sldChg>
      <pc:sldChg chg="addSp delSp modSp add modAnim">
        <pc:chgData name="Phil Gibbons" userId="f619c6e5d38ed7a7" providerId="LiveId" clId="{7D090282-6FAD-4B77-8F72-03AEE064100A}" dt="2018-10-04T03:20:27.136" v="239" actId="1076"/>
        <pc:sldMkLst>
          <pc:docMk/>
          <pc:sldMk cId="3998217354" sldId="1369"/>
        </pc:sldMkLst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73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17.513" v="178" actId="478"/>
          <ac:spMkLst>
            <pc:docMk/>
            <pc:sldMk cId="3998217354" sldId="1369"/>
            <ac:spMk id="75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76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77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78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79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80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81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82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83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84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85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87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88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89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90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91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92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93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94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95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96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97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20:16.698" v="238" actId="1076"/>
          <ac:spMkLst>
            <pc:docMk/>
            <pc:sldMk cId="3998217354" sldId="1369"/>
            <ac:spMk id="114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2.989" v="182" actId="478"/>
          <ac:spMkLst>
            <pc:docMk/>
            <pc:sldMk cId="3998217354" sldId="1369"/>
            <ac:spMk id="126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4:07.287" v="193" actId="478"/>
          <ac:spMkLst>
            <pc:docMk/>
            <pc:sldMk cId="3998217354" sldId="1369"/>
            <ac:spMk id="132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22.175" v="179" actId="478"/>
          <ac:spMkLst>
            <pc:docMk/>
            <pc:sldMk cId="3998217354" sldId="1369"/>
            <ac:spMk id="133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0.426" v="181" actId="478"/>
          <ac:spMkLst>
            <pc:docMk/>
            <pc:sldMk cId="3998217354" sldId="1369"/>
            <ac:spMk id="134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25.910" v="180" actId="478"/>
          <ac:spMkLst>
            <pc:docMk/>
            <pc:sldMk cId="3998217354" sldId="1369"/>
            <ac:spMk id="135" creationId="{00000000-0000-0000-0000-000000000000}"/>
          </ac:spMkLst>
        </pc:spChg>
        <pc:spChg chg="add mod">
          <ac:chgData name="Phil Gibbons" userId="f619c6e5d38ed7a7" providerId="LiveId" clId="{7D090282-6FAD-4B77-8F72-03AEE064100A}" dt="2018-10-04T03:13:30.219" v="190" actId="1037"/>
          <ac:spMkLst>
            <pc:docMk/>
            <pc:sldMk cId="3998217354" sldId="1369"/>
            <ac:spMk id="136" creationId="{00C5CEFE-57FB-4F87-B06B-8180D1A5939A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37" creationId="{00000000-0000-0000-0000-000000000000}"/>
          </ac:spMkLst>
        </pc:spChg>
        <pc:spChg chg="add mod">
          <ac:chgData name="Phil Gibbons" userId="f619c6e5d38ed7a7" providerId="LiveId" clId="{7D090282-6FAD-4B77-8F72-03AEE064100A}" dt="2018-10-04T03:14:53.201" v="197" actId="1076"/>
          <ac:spMkLst>
            <pc:docMk/>
            <pc:sldMk cId="3998217354" sldId="1369"/>
            <ac:spMk id="138" creationId="{9890BA56-88B7-4AD4-84D3-36C69038F13C}"/>
          </ac:spMkLst>
        </pc:spChg>
        <pc:spChg chg="add mod">
          <ac:chgData name="Phil Gibbons" userId="f619c6e5d38ed7a7" providerId="LiveId" clId="{7D090282-6FAD-4B77-8F72-03AEE064100A}" dt="2018-10-04T03:14:48.669" v="196" actId="1076"/>
          <ac:spMkLst>
            <pc:docMk/>
            <pc:sldMk cId="3998217354" sldId="1369"/>
            <ac:spMk id="139" creationId="{34882982-E39A-4605-ACD5-DE4C92B5B74C}"/>
          </ac:spMkLst>
        </pc:spChg>
        <pc:spChg chg="add mod">
          <ac:chgData name="Phil Gibbons" userId="f619c6e5d38ed7a7" providerId="LiveId" clId="{7D090282-6FAD-4B77-8F72-03AEE064100A}" dt="2018-10-04T03:14:01.364" v="192" actId="1076"/>
          <ac:spMkLst>
            <pc:docMk/>
            <pc:sldMk cId="3998217354" sldId="1369"/>
            <ac:spMk id="141" creationId="{08B3C477-7D22-4A6B-9DD0-0BFDBA67434B}"/>
          </ac:spMkLst>
        </pc:spChg>
        <pc:spChg chg="add mod">
          <ac:chgData name="Phil Gibbons" userId="f619c6e5d38ed7a7" providerId="LiveId" clId="{7D090282-6FAD-4B77-8F72-03AEE064100A}" dt="2018-10-04T03:20:27.136" v="239" actId="1076"/>
          <ac:spMkLst>
            <pc:docMk/>
            <pc:sldMk cId="3998217354" sldId="1369"/>
            <ac:spMk id="145" creationId="{789E2D7E-04A9-46FF-BAF5-3D4191DAD5E1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46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58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70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82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84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85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86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87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88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89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90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91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92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93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94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95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96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97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98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99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00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01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05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08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09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10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11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12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13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14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15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16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17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18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19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20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21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22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23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24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25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26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27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28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29" creationId="{00000000-0000-0000-0000-000000000000}"/>
          </ac:spMkLst>
        </pc:spChg>
        <pc:cxnChg chg="del">
          <ac:chgData name="Phil Gibbons" userId="f619c6e5d38ed7a7" providerId="LiveId" clId="{7D090282-6FAD-4B77-8F72-03AEE064100A}" dt="2018-10-04T03:12:39.255" v="183" actId="478"/>
          <ac:cxnSpMkLst>
            <pc:docMk/>
            <pc:sldMk cId="3998217354" sldId="1369"/>
            <ac:cxnSpMk id="125" creationId="{00000000-0000-0000-0000-000000000000}"/>
          </ac:cxnSpMkLst>
        </pc:cxnChg>
        <pc:cxnChg chg="add mod">
          <ac:chgData name="Phil Gibbons" userId="f619c6e5d38ed7a7" providerId="LiveId" clId="{7D090282-6FAD-4B77-8F72-03AEE064100A}" dt="2018-10-04T03:14:01.364" v="192" actId="1076"/>
          <ac:cxnSpMkLst>
            <pc:docMk/>
            <pc:sldMk cId="3998217354" sldId="1369"/>
            <ac:cxnSpMk id="140" creationId="{C9DEF304-8E6D-48BB-92FA-76FBEB98F08F}"/>
          </ac:cxnSpMkLst>
        </pc:cxnChg>
        <pc:cxnChg chg="add mod">
          <ac:chgData name="Phil Gibbons" userId="f619c6e5d38ed7a7" providerId="LiveId" clId="{7D090282-6FAD-4B77-8F72-03AEE064100A}" dt="2018-10-04T03:14:30.587" v="195" actId="1076"/>
          <ac:cxnSpMkLst>
            <pc:docMk/>
            <pc:sldMk cId="3998217354" sldId="1369"/>
            <ac:cxnSpMk id="142" creationId="{1EAB880D-4A6E-4DAB-8070-D5B356062750}"/>
          </ac:cxnSpMkLst>
        </pc:cxnChg>
        <pc:cxnChg chg="add mod">
          <ac:chgData name="Phil Gibbons" userId="f619c6e5d38ed7a7" providerId="LiveId" clId="{7D090282-6FAD-4B77-8F72-03AEE064100A}" dt="2018-10-04T03:14:30.587" v="195" actId="1076"/>
          <ac:cxnSpMkLst>
            <pc:docMk/>
            <pc:sldMk cId="3998217354" sldId="1369"/>
            <ac:cxnSpMk id="143" creationId="{34434DFE-B9CA-450C-8959-10892DEDF8A9}"/>
          </ac:cxnSpMkLst>
        </pc:cxnChg>
        <pc:cxnChg chg="add mod">
          <ac:chgData name="Phil Gibbons" userId="f619c6e5d38ed7a7" providerId="LiveId" clId="{7D090282-6FAD-4B77-8F72-03AEE064100A}" dt="2018-10-04T03:15:07.704" v="199" actId="1076"/>
          <ac:cxnSpMkLst>
            <pc:docMk/>
            <pc:sldMk cId="3998217354" sldId="1369"/>
            <ac:cxnSpMk id="144" creationId="{5FF0D94A-A262-4DBE-9C95-B309A3725696}"/>
          </ac:cxnSpMkLst>
        </pc:cxnChg>
      </pc:sldChg>
      <pc:sldChg chg="addSp modSp add modAnim">
        <pc:chgData name="Phil Gibbons" userId="f619c6e5d38ed7a7" providerId="LiveId" clId="{7D090282-6FAD-4B77-8F72-03AEE064100A}" dt="2018-10-04T03:24:46.928" v="271" actId="20577"/>
        <pc:sldMkLst>
          <pc:docMk/>
          <pc:sldMk cId="274209465" sldId="1370"/>
        </pc:sldMkLst>
        <pc:spChg chg="add mod">
          <ac:chgData name="Phil Gibbons" userId="f619c6e5d38ed7a7" providerId="LiveId" clId="{7D090282-6FAD-4B77-8F72-03AEE064100A}" dt="2018-10-04T03:23:38.992" v="247" actId="1076"/>
          <ac:spMkLst>
            <pc:docMk/>
            <pc:sldMk cId="274209465" sldId="1370"/>
            <ac:spMk id="41" creationId="{44310FBB-F91A-4D41-9213-E60CB792AD32}"/>
          </ac:spMkLst>
        </pc:spChg>
        <pc:spChg chg="add mod">
          <ac:chgData name="Phil Gibbons" userId="f619c6e5d38ed7a7" providerId="LiveId" clId="{7D090282-6FAD-4B77-8F72-03AEE064100A}" dt="2018-10-04T03:23:38.992" v="247" actId="1076"/>
          <ac:spMkLst>
            <pc:docMk/>
            <pc:sldMk cId="274209465" sldId="1370"/>
            <ac:spMk id="42" creationId="{8B20A240-F28A-42B0-B8A6-E56F683E83F2}"/>
          </ac:spMkLst>
        </pc:spChg>
        <pc:spChg chg="add mod">
          <ac:chgData name="Phil Gibbons" userId="f619c6e5d38ed7a7" providerId="LiveId" clId="{7D090282-6FAD-4B77-8F72-03AEE064100A}" dt="2018-10-04T03:23:38.992" v="247" actId="1076"/>
          <ac:spMkLst>
            <pc:docMk/>
            <pc:sldMk cId="274209465" sldId="1370"/>
            <ac:spMk id="43" creationId="{FFB9FEE5-2FDC-4A25-91B0-8B1526BCEE6D}"/>
          </ac:spMkLst>
        </pc:spChg>
        <pc:spChg chg="add mod">
          <ac:chgData name="Phil Gibbons" userId="f619c6e5d38ed7a7" providerId="LiveId" clId="{7D090282-6FAD-4B77-8F72-03AEE064100A}" dt="2018-10-04T03:23:38.992" v="247" actId="1076"/>
          <ac:spMkLst>
            <pc:docMk/>
            <pc:sldMk cId="274209465" sldId="1370"/>
            <ac:spMk id="44" creationId="{E115343C-E1CD-41A1-A5EF-FC2A5174DAB6}"/>
          </ac:spMkLst>
        </pc:spChg>
        <pc:spChg chg="add mod">
          <ac:chgData name="Phil Gibbons" userId="f619c6e5d38ed7a7" providerId="LiveId" clId="{7D090282-6FAD-4B77-8F72-03AEE064100A}" dt="2018-10-04T03:24:46.928" v="271" actId="20577"/>
          <ac:spMkLst>
            <pc:docMk/>
            <pc:sldMk cId="274209465" sldId="1370"/>
            <ac:spMk id="45" creationId="{5E4F1EF0-37E8-43E7-8ECD-CCB050FD6DAF}"/>
          </ac:spMkLst>
        </pc:spChg>
      </pc:sldChg>
      <pc:sldChg chg="add del">
        <pc:chgData name="Phil Gibbons" userId="f619c6e5d38ed7a7" providerId="LiveId" clId="{7D090282-6FAD-4B77-8F72-03AEE064100A}" dt="2018-10-04T03:59:25.050" v="471" actId="2696"/>
        <pc:sldMkLst>
          <pc:docMk/>
          <pc:sldMk cId="1518794460" sldId="1371"/>
        </pc:sldMkLst>
      </pc:sldChg>
      <pc:sldChg chg="add del">
        <pc:chgData name="Phil Gibbons" userId="f619c6e5d38ed7a7" providerId="LiveId" clId="{7D090282-6FAD-4B77-8F72-03AEE064100A}" dt="2018-10-04T04:09:03.710" v="553"/>
        <pc:sldMkLst>
          <pc:docMk/>
          <pc:sldMk cId="1551970931" sldId="1371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Macintosh%20HD:Users:droh:Google%20Drive:ics3:mountains:corei7mountain4x4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Macintosh%20HD:Users:droh:Google%20Drive:ics3:mem:corei7mm.xlsx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Mini%20HD:Users:bryant:ics3:ncode:mem:mountain:corei5mountain4x4.xlsx" TargetMode="External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Mini%20HD:Users:bryant:ics3:ncode:mem:mountain:haswell-mountain4x4.xlsx" TargetMode="External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Office%20HD:Users:bryant:ics3:ncode:mem:mountain:haswell-mountain4x4.xlsx" TargetMode="External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Office%20HD:Users:bryant:ics3:ncode:mem:mountain:haswell-mountain4x4.xlsx" TargetMode="External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Mini%20HD:Users:bryant:ics3:ncode:mem:mountain:core2duo-mountain4x4.xlsx" TargetMode="External"/><Relationship Id="rId1" Type="http://schemas.openxmlformats.org/officeDocument/2006/relationships/themeOverride" Target="../theme/themeOverrid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45"/>
      <c:rAngAx val="0"/>
    </c:view3D>
    <c:floor>
      <c:thickness val="0"/>
      <c:spPr>
        <a:solidFill>
          <a:schemeClr val="bg1">
            <a:lumMod val="85000"/>
          </a:schemeClr>
        </a:solidFill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8498920968212"/>
          <c:y val="2.8386075383512899E-2"/>
          <c:w val="0.69976389617964396"/>
          <c:h val="0.921287118521949"/>
        </c:manualLayout>
      </c:layout>
      <c:surface3DChart>
        <c:wireframe val="0"/>
        <c:ser>
          <c:idx val="0"/>
          <c:order val="0"/>
          <c:tx>
            <c:strRef>
              <c:f>data!$A$2</c:f>
              <c:strCache>
                <c:ptCount val="1"/>
                <c:pt idx="0">
                  <c:v>128m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data!$B$2:$M$2</c:f>
              <c:numCache>
                <c:formatCode>General</c:formatCode>
                <c:ptCount val="12"/>
                <c:pt idx="0">
                  <c:v>8350</c:v>
                </c:pt>
                <c:pt idx="1">
                  <c:v>4750</c:v>
                </c:pt>
                <c:pt idx="2">
                  <c:v>3096</c:v>
                </c:pt>
                <c:pt idx="3">
                  <c:v>2286</c:v>
                </c:pt>
                <c:pt idx="4">
                  <c:v>1817</c:v>
                </c:pt>
                <c:pt idx="5">
                  <c:v>1512</c:v>
                </c:pt>
                <c:pt idx="6">
                  <c:v>1293</c:v>
                </c:pt>
                <c:pt idx="7">
                  <c:v>1131</c:v>
                </c:pt>
                <c:pt idx="8">
                  <c:v>1055</c:v>
                </c:pt>
                <c:pt idx="9">
                  <c:v>995</c:v>
                </c:pt>
                <c:pt idx="10">
                  <c:v>945</c:v>
                </c:pt>
                <c:pt idx="11">
                  <c:v>900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62-4E0A-8C6A-69F78D8CD3CC}"/>
            </c:ext>
          </c:extLst>
        </c:ser>
        <c:ser>
          <c:idx val="1"/>
          <c:order val="1"/>
          <c:tx>
            <c:strRef>
              <c:f>data!$A$3</c:f>
              <c:strCache>
                <c:ptCount val="1"/>
                <c:pt idx="0">
                  <c:v>64m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data!$B$3:$M$3</c:f>
              <c:numCache>
                <c:formatCode>General</c:formatCode>
                <c:ptCount val="12"/>
                <c:pt idx="0">
                  <c:v>8352</c:v>
                </c:pt>
                <c:pt idx="1">
                  <c:v>4750</c:v>
                </c:pt>
                <c:pt idx="2">
                  <c:v>3092</c:v>
                </c:pt>
                <c:pt idx="3">
                  <c:v>2287</c:v>
                </c:pt>
                <c:pt idx="4">
                  <c:v>1816</c:v>
                </c:pt>
                <c:pt idx="5">
                  <c:v>1510</c:v>
                </c:pt>
                <c:pt idx="6">
                  <c:v>1291</c:v>
                </c:pt>
                <c:pt idx="7">
                  <c:v>1129</c:v>
                </c:pt>
                <c:pt idx="8">
                  <c:v>1051</c:v>
                </c:pt>
                <c:pt idx="9">
                  <c:v>989</c:v>
                </c:pt>
                <c:pt idx="10">
                  <c:v>938</c:v>
                </c:pt>
                <c:pt idx="11">
                  <c:v>894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C62-4E0A-8C6A-69F78D8CD3CC}"/>
            </c:ext>
          </c:extLst>
        </c:ser>
        <c:ser>
          <c:idx val="2"/>
          <c:order val="2"/>
          <c:tx>
            <c:strRef>
              <c:f>data!$A$4</c:f>
              <c:strCache>
                <c:ptCount val="1"/>
                <c:pt idx="0">
                  <c:v>32m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data!$B$4:$M$4</c:f>
              <c:numCache>
                <c:formatCode>General</c:formatCode>
                <c:ptCount val="12"/>
                <c:pt idx="0">
                  <c:v>8406</c:v>
                </c:pt>
                <c:pt idx="1">
                  <c:v>4787</c:v>
                </c:pt>
                <c:pt idx="2">
                  <c:v>3098</c:v>
                </c:pt>
                <c:pt idx="3">
                  <c:v>2289</c:v>
                </c:pt>
                <c:pt idx="4">
                  <c:v>1823</c:v>
                </c:pt>
                <c:pt idx="5">
                  <c:v>1512</c:v>
                </c:pt>
                <c:pt idx="6">
                  <c:v>1295</c:v>
                </c:pt>
                <c:pt idx="7">
                  <c:v>1133</c:v>
                </c:pt>
                <c:pt idx="8">
                  <c:v>1052</c:v>
                </c:pt>
                <c:pt idx="9">
                  <c:v>989</c:v>
                </c:pt>
                <c:pt idx="10">
                  <c:v>938</c:v>
                </c:pt>
                <c:pt idx="11">
                  <c:v>892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C62-4E0A-8C6A-69F78D8CD3CC}"/>
            </c:ext>
          </c:extLst>
        </c:ser>
        <c:ser>
          <c:idx val="3"/>
          <c:order val="3"/>
          <c:tx>
            <c:strRef>
              <c:f>data!$A$5</c:f>
              <c:strCache>
                <c:ptCount val="1"/>
                <c:pt idx="0">
                  <c:v>16m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data!$B$5:$M$5</c:f>
              <c:numCache>
                <c:formatCode>General</c:formatCode>
                <c:ptCount val="12"/>
                <c:pt idx="0">
                  <c:v>8556</c:v>
                </c:pt>
                <c:pt idx="1">
                  <c:v>4990</c:v>
                </c:pt>
                <c:pt idx="2">
                  <c:v>3204</c:v>
                </c:pt>
                <c:pt idx="3">
                  <c:v>2376</c:v>
                </c:pt>
                <c:pt idx="4">
                  <c:v>1891</c:v>
                </c:pt>
                <c:pt idx="5">
                  <c:v>1579</c:v>
                </c:pt>
                <c:pt idx="6">
                  <c:v>1356</c:v>
                </c:pt>
                <c:pt idx="7">
                  <c:v>1198</c:v>
                </c:pt>
                <c:pt idx="8">
                  <c:v>1127</c:v>
                </c:pt>
                <c:pt idx="9">
                  <c:v>1070</c:v>
                </c:pt>
                <c:pt idx="10">
                  <c:v>1028</c:v>
                </c:pt>
                <c:pt idx="11">
                  <c:v>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C62-4E0A-8C6A-69F78D8CD3CC}"/>
            </c:ext>
          </c:extLst>
        </c:ser>
        <c:ser>
          <c:idx val="4"/>
          <c:order val="4"/>
          <c:tx>
            <c:strRef>
              <c:f>data!$A$6</c:f>
              <c:strCache>
                <c:ptCount val="1"/>
                <c:pt idx="0">
                  <c:v>8m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data!$B$6:$M$6</c:f>
              <c:numCache>
                <c:formatCode>General</c:formatCode>
                <c:ptCount val="12"/>
                <c:pt idx="0">
                  <c:v>8998</c:v>
                </c:pt>
                <c:pt idx="1">
                  <c:v>5447</c:v>
                </c:pt>
                <c:pt idx="2">
                  <c:v>3570</c:v>
                </c:pt>
                <c:pt idx="3">
                  <c:v>2643</c:v>
                </c:pt>
                <c:pt idx="4">
                  <c:v>2104</c:v>
                </c:pt>
                <c:pt idx="5">
                  <c:v>1743</c:v>
                </c:pt>
                <c:pt idx="6">
                  <c:v>1477</c:v>
                </c:pt>
                <c:pt idx="7">
                  <c:v>1300</c:v>
                </c:pt>
                <c:pt idx="8">
                  <c:v>1217</c:v>
                </c:pt>
                <c:pt idx="9">
                  <c:v>1158</c:v>
                </c:pt>
                <c:pt idx="10">
                  <c:v>1128</c:v>
                </c:pt>
                <c:pt idx="11">
                  <c:v>1096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C62-4E0A-8C6A-69F78D8CD3CC}"/>
            </c:ext>
          </c:extLst>
        </c:ser>
        <c:ser>
          <c:idx val="5"/>
          <c:order val="5"/>
          <c:tx>
            <c:strRef>
              <c:f>data!$A$7</c:f>
              <c:strCache>
                <c:ptCount val="1"/>
                <c:pt idx="0">
                  <c:v>4m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data!$B$7:$M$7</c:f>
              <c:numCache>
                <c:formatCode>General</c:formatCode>
                <c:ptCount val="12"/>
                <c:pt idx="0">
                  <c:v>11494</c:v>
                </c:pt>
                <c:pt idx="1">
                  <c:v>7921</c:v>
                </c:pt>
                <c:pt idx="2">
                  <c:v>5664</c:v>
                </c:pt>
                <c:pt idx="3">
                  <c:v>4319</c:v>
                </c:pt>
                <c:pt idx="4">
                  <c:v>3524</c:v>
                </c:pt>
                <c:pt idx="5">
                  <c:v>2991</c:v>
                </c:pt>
                <c:pt idx="6">
                  <c:v>2592</c:v>
                </c:pt>
                <c:pt idx="7">
                  <c:v>2298</c:v>
                </c:pt>
                <c:pt idx="8">
                  <c:v>2208</c:v>
                </c:pt>
                <c:pt idx="9">
                  <c:v>2148</c:v>
                </c:pt>
                <c:pt idx="10">
                  <c:v>2117</c:v>
                </c:pt>
                <c:pt idx="11">
                  <c:v>2077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C62-4E0A-8C6A-69F78D8CD3CC}"/>
            </c:ext>
          </c:extLst>
        </c:ser>
        <c:ser>
          <c:idx val="6"/>
          <c:order val="6"/>
          <c:tx>
            <c:strRef>
              <c:f>data!$A$8</c:f>
              <c:strCache>
                <c:ptCount val="1"/>
                <c:pt idx="0">
                  <c:v>2m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data!$B$8:$M$8</c:f>
              <c:numCache>
                <c:formatCode>General</c:formatCode>
                <c:ptCount val="12"/>
                <c:pt idx="0">
                  <c:v>12297</c:v>
                </c:pt>
                <c:pt idx="1">
                  <c:v>8417</c:v>
                </c:pt>
                <c:pt idx="2">
                  <c:v>5940</c:v>
                </c:pt>
                <c:pt idx="3">
                  <c:v>4573</c:v>
                </c:pt>
                <c:pt idx="4">
                  <c:v>3734</c:v>
                </c:pt>
                <c:pt idx="5">
                  <c:v>3174</c:v>
                </c:pt>
                <c:pt idx="6">
                  <c:v>2763</c:v>
                </c:pt>
                <c:pt idx="7">
                  <c:v>2446</c:v>
                </c:pt>
                <c:pt idx="8">
                  <c:v>2349</c:v>
                </c:pt>
                <c:pt idx="9">
                  <c:v>2272</c:v>
                </c:pt>
                <c:pt idx="10">
                  <c:v>2213</c:v>
                </c:pt>
                <c:pt idx="11">
                  <c:v>2160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C62-4E0A-8C6A-69F78D8CD3CC}"/>
            </c:ext>
          </c:extLst>
        </c:ser>
        <c:ser>
          <c:idx val="7"/>
          <c:order val="7"/>
          <c:tx>
            <c:strRef>
              <c:f>data!$A$9</c:f>
              <c:strCache>
                <c:ptCount val="1"/>
                <c:pt idx="0">
                  <c:v>1024k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data!$B$9:$M$9</c:f>
              <c:numCache>
                <c:formatCode>General</c:formatCode>
                <c:ptCount val="12"/>
                <c:pt idx="0">
                  <c:v>12422</c:v>
                </c:pt>
                <c:pt idx="1">
                  <c:v>8398</c:v>
                </c:pt>
                <c:pt idx="2">
                  <c:v>5971</c:v>
                </c:pt>
                <c:pt idx="3">
                  <c:v>4569</c:v>
                </c:pt>
                <c:pt idx="4">
                  <c:v>3740</c:v>
                </c:pt>
                <c:pt idx="5">
                  <c:v>3172</c:v>
                </c:pt>
                <c:pt idx="6">
                  <c:v>2756</c:v>
                </c:pt>
                <c:pt idx="7">
                  <c:v>2446</c:v>
                </c:pt>
                <c:pt idx="8">
                  <c:v>2351</c:v>
                </c:pt>
                <c:pt idx="9">
                  <c:v>2271</c:v>
                </c:pt>
                <c:pt idx="10">
                  <c:v>2209</c:v>
                </c:pt>
                <c:pt idx="11">
                  <c:v>2162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DC62-4E0A-8C6A-69F78D8CD3CC}"/>
            </c:ext>
          </c:extLst>
        </c:ser>
        <c:ser>
          <c:idx val="8"/>
          <c:order val="8"/>
          <c:tx>
            <c:strRef>
              <c:f>data!$A$10</c:f>
              <c:strCache>
                <c:ptCount val="1"/>
                <c:pt idx="0">
                  <c:v>512k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data!$B$10:$M$10</c:f>
              <c:numCache>
                <c:formatCode>General</c:formatCode>
                <c:ptCount val="12"/>
                <c:pt idx="0">
                  <c:v>12432</c:v>
                </c:pt>
                <c:pt idx="1">
                  <c:v>8472</c:v>
                </c:pt>
                <c:pt idx="2">
                  <c:v>5950</c:v>
                </c:pt>
                <c:pt idx="3">
                  <c:v>4573</c:v>
                </c:pt>
                <c:pt idx="4">
                  <c:v>3726</c:v>
                </c:pt>
                <c:pt idx="5">
                  <c:v>3165</c:v>
                </c:pt>
                <c:pt idx="6">
                  <c:v>2758</c:v>
                </c:pt>
                <c:pt idx="7">
                  <c:v>2447</c:v>
                </c:pt>
                <c:pt idx="8">
                  <c:v>2341</c:v>
                </c:pt>
                <c:pt idx="9">
                  <c:v>2267</c:v>
                </c:pt>
                <c:pt idx="10">
                  <c:v>2210</c:v>
                </c:pt>
                <c:pt idx="11">
                  <c:v>2162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C62-4E0A-8C6A-69F78D8CD3CC}"/>
            </c:ext>
          </c:extLst>
        </c:ser>
        <c:ser>
          <c:idx val="9"/>
          <c:order val="9"/>
          <c:tx>
            <c:strRef>
              <c:f>data!$A$11</c:f>
              <c:strCache>
                <c:ptCount val="1"/>
                <c:pt idx="0">
                  <c:v>256k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data!$B$11:$M$11</c:f>
              <c:numCache>
                <c:formatCode>General</c:formatCode>
                <c:ptCount val="12"/>
                <c:pt idx="0">
                  <c:v>12564</c:v>
                </c:pt>
                <c:pt idx="1">
                  <c:v>10037</c:v>
                </c:pt>
                <c:pt idx="2">
                  <c:v>8679</c:v>
                </c:pt>
                <c:pt idx="3">
                  <c:v>7175</c:v>
                </c:pt>
                <c:pt idx="4">
                  <c:v>5915</c:v>
                </c:pt>
                <c:pt idx="5">
                  <c:v>5022</c:v>
                </c:pt>
                <c:pt idx="6">
                  <c:v>4345</c:v>
                </c:pt>
                <c:pt idx="7">
                  <c:v>3856</c:v>
                </c:pt>
                <c:pt idx="8">
                  <c:v>3895</c:v>
                </c:pt>
                <c:pt idx="9">
                  <c:v>3981</c:v>
                </c:pt>
                <c:pt idx="10">
                  <c:v>4001</c:v>
                </c:pt>
                <c:pt idx="11">
                  <c:v>4404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DC62-4E0A-8C6A-69F78D8CD3CC}"/>
            </c:ext>
          </c:extLst>
        </c:ser>
        <c:ser>
          <c:idx val="10"/>
          <c:order val="10"/>
          <c:tx>
            <c:strRef>
              <c:f>data!$A$12</c:f>
              <c:strCache>
                <c:ptCount val="1"/>
                <c:pt idx="0">
                  <c:v>128k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data!$B$12:$M$12</c:f>
              <c:numCache>
                <c:formatCode>General</c:formatCode>
                <c:ptCount val="12"/>
                <c:pt idx="0">
                  <c:v>12711</c:v>
                </c:pt>
                <c:pt idx="1">
                  <c:v>10750</c:v>
                </c:pt>
                <c:pt idx="2">
                  <c:v>10271</c:v>
                </c:pt>
                <c:pt idx="3">
                  <c:v>8649</c:v>
                </c:pt>
                <c:pt idx="4">
                  <c:v>7525</c:v>
                </c:pt>
                <c:pt idx="5">
                  <c:v>6374</c:v>
                </c:pt>
                <c:pt idx="6">
                  <c:v>5482</c:v>
                </c:pt>
                <c:pt idx="7">
                  <c:v>4854</c:v>
                </c:pt>
                <c:pt idx="8">
                  <c:v>4901</c:v>
                </c:pt>
                <c:pt idx="9">
                  <c:v>4933</c:v>
                </c:pt>
                <c:pt idx="10">
                  <c:v>4917</c:v>
                </c:pt>
                <c:pt idx="11">
                  <c:v>4924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DC62-4E0A-8C6A-69F78D8CD3CC}"/>
            </c:ext>
          </c:extLst>
        </c:ser>
        <c:ser>
          <c:idx val="11"/>
          <c:order val="11"/>
          <c:tx>
            <c:strRef>
              <c:f>data!$A$13</c:f>
              <c:strCache>
                <c:ptCount val="1"/>
                <c:pt idx="0">
                  <c:v>64k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data!$B$13:$M$13</c:f>
              <c:numCache>
                <c:formatCode>General</c:formatCode>
                <c:ptCount val="12"/>
                <c:pt idx="0">
                  <c:v>12687</c:v>
                </c:pt>
                <c:pt idx="1">
                  <c:v>10689</c:v>
                </c:pt>
                <c:pt idx="2">
                  <c:v>10208</c:v>
                </c:pt>
                <c:pt idx="3">
                  <c:v>8768</c:v>
                </c:pt>
                <c:pt idx="4">
                  <c:v>7570</c:v>
                </c:pt>
                <c:pt idx="5">
                  <c:v>6352</c:v>
                </c:pt>
                <c:pt idx="6">
                  <c:v>5460</c:v>
                </c:pt>
                <c:pt idx="7">
                  <c:v>4830</c:v>
                </c:pt>
                <c:pt idx="8">
                  <c:v>4885</c:v>
                </c:pt>
                <c:pt idx="9">
                  <c:v>4885</c:v>
                </c:pt>
                <c:pt idx="10">
                  <c:v>4823</c:v>
                </c:pt>
                <c:pt idx="11">
                  <c:v>4868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DC62-4E0A-8C6A-69F78D8CD3CC}"/>
            </c:ext>
          </c:extLst>
        </c:ser>
        <c:ser>
          <c:idx val="12"/>
          <c:order val="12"/>
          <c:tx>
            <c:strRef>
              <c:f>data!$A$14</c:f>
              <c:strCache>
                <c:ptCount val="1"/>
                <c:pt idx="0">
                  <c:v>32k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data!$B$14:$M$14</c:f>
              <c:numCache>
                <c:formatCode>General</c:formatCode>
                <c:ptCount val="12"/>
                <c:pt idx="0">
                  <c:v>14101</c:v>
                </c:pt>
                <c:pt idx="1">
                  <c:v>13686</c:v>
                </c:pt>
                <c:pt idx="2">
                  <c:v>13524</c:v>
                </c:pt>
                <c:pt idx="3">
                  <c:v>13092</c:v>
                </c:pt>
                <c:pt idx="4">
                  <c:v>13144</c:v>
                </c:pt>
                <c:pt idx="5">
                  <c:v>12771</c:v>
                </c:pt>
                <c:pt idx="6">
                  <c:v>12783</c:v>
                </c:pt>
                <c:pt idx="7">
                  <c:v>12466</c:v>
                </c:pt>
                <c:pt idx="8">
                  <c:v>12230</c:v>
                </c:pt>
                <c:pt idx="9">
                  <c:v>12716</c:v>
                </c:pt>
                <c:pt idx="10">
                  <c:v>12238</c:v>
                </c:pt>
                <c:pt idx="11">
                  <c:v>12409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DC62-4E0A-8C6A-69F78D8CD3CC}"/>
            </c:ext>
          </c:extLst>
        </c:ser>
        <c:ser>
          <c:idx val="13"/>
          <c:order val="13"/>
          <c:tx>
            <c:strRef>
              <c:f>data!$A$15</c:f>
              <c:strCache>
                <c:ptCount val="1"/>
                <c:pt idx="0">
                  <c:v>16k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data!$B$15:$M$15</c:f>
              <c:numCache>
                <c:formatCode>General</c:formatCode>
                <c:ptCount val="12"/>
                <c:pt idx="0">
                  <c:v>13958</c:v>
                </c:pt>
                <c:pt idx="1">
                  <c:v>13986</c:v>
                </c:pt>
                <c:pt idx="2">
                  <c:v>13366</c:v>
                </c:pt>
                <c:pt idx="3">
                  <c:v>13033</c:v>
                </c:pt>
                <c:pt idx="4">
                  <c:v>12835</c:v>
                </c:pt>
                <c:pt idx="5">
                  <c:v>12409</c:v>
                </c:pt>
                <c:pt idx="6">
                  <c:v>11784</c:v>
                </c:pt>
                <c:pt idx="7">
                  <c:v>10833</c:v>
                </c:pt>
                <c:pt idx="8">
                  <c:v>10414</c:v>
                </c:pt>
                <c:pt idx="9">
                  <c:v>11543</c:v>
                </c:pt>
                <c:pt idx="10">
                  <c:v>10857</c:v>
                </c:pt>
                <c:pt idx="11">
                  <c:v>10129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DC62-4E0A-8C6A-69F78D8CD3CC}"/>
            </c:ext>
          </c:extLst>
        </c:ser>
        <c:bandFmts/>
        <c:axId val="71080960"/>
        <c:axId val="71099520"/>
        <c:axId val="71095168"/>
      </c:surface3DChart>
      <c:catAx>
        <c:axId val="7108096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Stride (x8 bytes)</a:t>
                </a:r>
              </a:p>
            </c:rich>
          </c:tx>
          <c:layout>
            <c:manualLayout>
              <c:xMode val="edge"/>
              <c:yMode val="edge"/>
              <c:x val="0.13657770709015099"/>
              <c:y val="0.84909405264439197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txPr>
          <a:bodyPr rot="0" vert="horz" anchor="b" anchorCtr="1"/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71099520"/>
        <c:crosses val="autoZero"/>
        <c:auto val="1"/>
        <c:lblAlgn val="ctr"/>
        <c:lblOffset val="100"/>
        <c:noMultiLvlLbl val="0"/>
      </c:catAx>
      <c:valAx>
        <c:axId val="71099520"/>
        <c:scaling>
          <c:orientation val="minMax"/>
          <c:max val="17000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Read throughput (MB/s)</a:t>
                </a:r>
              </a:p>
              <a:p>
                <a:pPr>
                  <a:defRPr sz="1200">
                    <a:latin typeface="Arial"/>
                  </a:defRPr>
                </a:pPr>
                <a:endParaRPr lang="en-US" sz="1200">
                  <a:latin typeface="Arial"/>
                </a:endParaRPr>
              </a:p>
            </c:rich>
          </c:tx>
          <c:layout>
            <c:manualLayout>
              <c:xMode val="edge"/>
              <c:yMode val="edge"/>
              <c:x val="2.9427050902444098E-2"/>
              <c:y val="0.2617015621110019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71080960"/>
        <c:crosses val="autoZero"/>
        <c:crossBetween val="midCat"/>
        <c:majorUnit val="2000"/>
        <c:minorUnit val="500"/>
      </c:valAx>
      <c:serAx>
        <c:axId val="71095168"/>
        <c:scaling>
          <c:orientation val="minMax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Size (bytes)</a:t>
                </a:r>
              </a:p>
            </c:rich>
          </c:tx>
          <c:layout>
            <c:manualLayout>
              <c:xMode val="edge"/>
              <c:yMode val="edge"/>
              <c:x val="0.64497276173811602"/>
              <c:y val="0.855644760091263"/>
            </c:manualLayout>
          </c:layout>
          <c:overlay val="0"/>
        </c:title>
        <c:majorTickMark val="out"/>
        <c:minorTickMark val="none"/>
        <c:tickLblPos val="nextTo"/>
        <c:txPr>
          <a:bodyPr rot="0" vert="horz" lIns="2">
            <a:spAutoFit/>
          </a:bodyPr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71099520"/>
        <c:crosses val="autoZero"/>
        <c:tickLblSkip val="2"/>
        <c:tickMarkSkip val="1"/>
      </c:serAx>
    </c:plotArea>
    <c:plotVisOnly val="1"/>
    <c:dispBlanksAs val="zero"/>
    <c:showDLblsOverMax val="0"/>
  </c:chart>
  <c:spPr>
    <a:ln w="9525">
      <a:noFill/>
    </a:ln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5.2446470506976102E-2"/>
          <c:y val="2.981041113296817E-2"/>
          <c:w val="0.92164709674448586"/>
          <c:h val="0.84545352569321564"/>
        </c:manualLayout>
      </c:layout>
      <c:lineChart>
        <c:grouping val="standard"/>
        <c:varyColors val="0"/>
        <c:ser>
          <c:idx val="0"/>
          <c:order val="0"/>
          <c:tx>
            <c:strRef>
              <c:f>data!$B$1</c:f>
              <c:strCache>
                <c:ptCount val="1"/>
                <c:pt idx="0">
                  <c:v>jki</c:v>
                </c:pt>
              </c:strCache>
            </c:strRef>
          </c:tx>
          <c:spPr>
            <a:ln w="38100">
              <a:solidFill>
                <a:srgbClr val="C00000"/>
              </a:solidFill>
            </a:ln>
          </c:spPr>
          <c:marker>
            <c:symbol val="triangle"/>
            <c:size val="8"/>
            <c:spPr>
              <a:solidFill>
                <a:srgbClr val="C00000"/>
              </a:solidFill>
              <a:ln>
                <a:noFill/>
              </a:ln>
            </c:spPr>
          </c:marker>
          <c:cat>
            <c:numRef>
              <c:f>data!$A$2:$A$15</c:f>
              <c:numCache>
                <c:formatCode>General</c:formatCode>
                <c:ptCount val="1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  <c:pt idx="4">
                  <c:v>250</c:v>
                </c:pt>
                <c:pt idx="5">
                  <c:v>300</c:v>
                </c:pt>
                <c:pt idx="6">
                  <c:v>350</c:v>
                </c:pt>
                <c:pt idx="7">
                  <c:v>400</c:v>
                </c:pt>
                <c:pt idx="8">
                  <c:v>450</c:v>
                </c:pt>
                <c:pt idx="9">
                  <c:v>500</c:v>
                </c:pt>
                <c:pt idx="10">
                  <c:v>550</c:v>
                </c:pt>
                <c:pt idx="11">
                  <c:v>600</c:v>
                </c:pt>
                <c:pt idx="12">
                  <c:v>650</c:v>
                </c:pt>
                <c:pt idx="13">
                  <c:v>700</c:v>
                </c:pt>
              </c:numCache>
            </c:numRef>
          </c:cat>
          <c:val>
            <c:numRef>
              <c:f>data!$B$2:$B$15</c:f>
              <c:numCache>
                <c:formatCode>General</c:formatCode>
                <c:ptCount val="14"/>
                <c:pt idx="0">
                  <c:v>4.8</c:v>
                </c:pt>
                <c:pt idx="1">
                  <c:v>4.68</c:v>
                </c:pt>
                <c:pt idx="2">
                  <c:v>4.6499999999999977</c:v>
                </c:pt>
                <c:pt idx="3">
                  <c:v>4.8</c:v>
                </c:pt>
                <c:pt idx="4">
                  <c:v>6.84</c:v>
                </c:pt>
                <c:pt idx="5">
                  <c:v>15.03</c:v>
                </c:pt>
                <c:pt idx="6">
                  <c:v>22.78</c:v>
                </c:pt>
                <c:pt idx="7">
                  <c:v>29.39</c:v>
                </c:pt>
                <c:pt idx="8">
                  <c:v>40.39</c:v>
                </c:pt>
                <c:pt idx="9">
                  <c:v>57.06</c:v>
                </c:pt>
                <c:pt idx="10">
                  <c:v>60.54</c:v>
                </c:pt>
                <c:pt idx="11">
                  <c:v>63.33</c:v>
                </c:pt>
                <c:pt idx="12">
                  <c:v>65.61</c:v>
                </c:pt>
                <c:pt idx="13">
                  <c:v>67.489999999999995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C95-426C-A97F-7AB94C07456F}"/>
            </c:ext>
          </c:extLst>
        </c:ser>
        <c:ser>
          <c:idx val="1"/>
          <c:order val="1"/>
          <c:tx>
            <c:strRef>
              <c:f>data!$C$1</c:f>
              <c:strCache>
                <c:ptCount val="1"/>
                <c:pt idx="0">
                  <c:v>kji</c:v>
                </c:pt>
              </c:strCache>
            </c:strRef>
          </c:tx>
          <c:spPr>
            <a:ln w="38100">
              <a:solidFill>
                <a:srgbClr val="C00000"/>
              </a:solidFill>
            </a:ln>
          </c:spPr>
          <c:marker>
            <c:symbol val="diamond"/>
            <c:size val="9"/>
            <c:spPr>
              <a:solidFill>
                <a:srgbClr val="C00000"/>
              </a:solidFill>
            </c:spPr>
          </c:marker>
          <c:cat>
            <c:numRef>
              <c:f>data!$A$2:$A$15</c:f>
              <c:numCache>
                <c:formatCode>General</c:formatCode>
                <c:ptCount val="1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  <c:pt idx="4">
                  <c:v>250</c:v>
                </c:pt>
                <c:pt idx="5">
                  <c:v>300</c:v>
                </c:pt>
                <c:pt idx="6">
                  <c:v>350</c:v>
                </c:pt>
                <c:pt idx="7">
                  <c:v>400</c:v>
                </c:pt>
                <c:pt idx="8">
                  <c:v>450</c:v>
                </c:pt>
                <c:pt idx="9">
                  <c:v>500</c:v>
                </c:pt>
                <c:pt idx="10">
                  <c:v>550</c:v>
                </c:pt>
                <c:pt idx="11">
                  <c:v>600</c:v>
                </c:pt>
                <c:pt idx="12">
                  <c:v>650</c:v>
                </c:pt>
                <c:pt idx="13">
                  <c:v>700</c:v>
                </c:pt>
              </c:numCache>
            </c:numRef>
          </c:cat>
          <c:val>
            <c:numRef>
              <c:f>data!$C$2:$C$15</c:f>
              <c:numCache>
                <c:formatCode>General</c:formatCode>
                <c:ptCount val="14"/>
                <c:pt idx="0">
                  <c:v>4.83</c:v>
                </c:pt>
                <c:pt idx="1">
                  <c:v>4.72</c:v>
                </c:pt>
                <c:pt idx="2">
                  <c:v>4.6399999999999997</c:v>
                </c:pt>
                <c:pt idx="3">
                  <c:v>4.6899999999999986</c:v>
                </c:pt>
                <c:pt idx="4">
                  <c:v>6.83</c:v>
                </c:pt>
                <c:pt idx="5">
                  <c:v>15.1</c:v>
                </c:pt>
                <c:pt idx="6">
                  <c:v>22.68</c:v>
                </c:pt>
                <c:pt idx="7">
                  <c:v>29.18</c:v>
                </c:pt>
                <c:pt idx="8">
                  <c:v>40.26</c:v>
                </c:pt>
                <c:pt idx="9">
                  <c:v>57.02</c:v>
                </c:pt>
                <c:pt idx="10">
                  <c:v>60.53</c:v>
                </c:pt>
                <c:pt idx="11">
                  <c:v>63.34</c:v>
                </c:pt>
                <c:pt idx="12">
                  <c:v>65.62</c:v>
                </c:pt>
                <c:pt idx="13">
                  <c:v>67.53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C95-426C-A97F-7AB94C07456F}"/>
            </c:ext>
          </c:extLst>
        </c:ser>
        <c:ser>
          <c:idx val="2"/>
          <c:order val="2"/>
          <c:tx>
            <c:strRef>
              <c:f>data!$D$1</c:f>
              <c:strCache>
                <c:ptCount val="1"/>
                <c:pt idx="0">
                  <c:v>ijk</c:v>
                </c:pt>
              </c:strCache>
            </c:strRef>
          </c:tx>
          <c:spPr>
            <a:ln w="38100">
              <a:solidFill>
                <a:srgbClr val="336699"/>
              </a:solidFill>
            </a:ln>
          </c:spPr>
          <c:marker>
            <c:symbol val="diamond"/>
            <c:size val="8"/>
            <c:spPr>
              <a:solidFill>
                <a:srgbClr val="336699"/>
              </a:solidFill>
              <a:ln>
                <a:noFill/>
              </a:ln>
            </c:spPr>
          </c:marker>
          <c:cat>
            <c:numRef>
              <c:f>data!$A$2:$A$15</c:f>
              <c:numCache>
                <c:formatCode>General</c:formatCode>
                <c:ptCount val="1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  <c:pt idx="4">
                  <c:v>250</c:v>
                </c:pt>
                <c:pt idx="5">
                  <c:v>300</c:v>
                </c:pt>
                <c:pt idx="6">
                  <c:v>350</c:v>
                </c:pt>
                <c:pt idx="7">
                  <c:v>400</c:v>
                </c:pt>
                <c:pt idx="8">
                  <c:v>450</c:v>
                </c:pt>
                <c:pt idx="9">
                  <c:v>500</c:v>
                </c:pt>
                <c:pt idx="10">
                  <c:v>550</c:v>
                </c:pt>
                <c:pt idx="11">
                  <c:v>600</c:v>
                </c:pt>
                <c:pt idx="12">
                  <c:v>650</c:v>
                </c:pt>
                <c:pt idx="13">
                  <c:v>700</c:v>
                </c:pt>
              </c:numCache>
            </c:numRef>
          </c:cat>
          <c:val>
            <c:numRef>
              <c:f>data!$D$2:$D$15</c:f>
              <c:numCache>
                <c:formatCode>General</c:formatCode>
                <c:ptCount val="14"/>
                <c:pt idx="0">
                  <c:v>3.75</c:v>
                </c:pt>
                <c:pt idx="1">
                  <c:v>4.08</c:v>
                </c:pt>
                <c:pt idx="2">
                  <c:v>4.33</c:v>
                </c:pt>
                <c:pt idx="3">
                  <c:v>4.45</c:v>
                </c:pt>
                <c:pt idx="4">
                  <c:v>4.45</c:v>
                </c:pt>
                <c:pt idx="5">
                  <c:v>4.45</c:v>
                </c:pt>
                <c:pt idx="6">
                  <c:v>4.45</c:v>
                </c:pt>
                <c:pt idx="7">
                  <c:v>4.47</c:v>
                </c:pt>
                <c:pt idx="8">
                  <c:v>7.73</c:v>
                </c:pt>
                <c:pt idx="9">
                  <c:v>18.77</c:v>
                </c:pt>
                <c:pt idx="10">
                  <c:v>20.36</c:v>
                </c:pt>
                <c:pt idx="11">
                  <c:v>21.67</c:v>
                </c:pt>
                <c:pt idx="12">
                  <c:v>22.76</c:v>
                </c:pt>
                <c:pt idx="13">
                  <c:v>23.71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C95-426C-A97F-7AB94C07456F}"/>
            </c:ext>
          </c:extLst>
        </c:ser>
        <c:ser>
          <c:idx val="3"/>
          <c:order val="3"/>
          <c:tx>
            <c:strRef>
              <c:f>data!$E$1</c:f>
              <c:strCache>
                <c:ptCount val="1"/>
                <c:pt idx="0">
                  <c:v>jik</c:v>
                </c:pt>
              </c:strCache>
            </c:strRef>
          </c:tx>
          <c:spPr>
            <a:ln w="38100">
              <a:solidFill>
                <a:srgbClr val="336699"/>
              </a:solidFill>
            </a:ln>
          </c:spPr>
          <c:marker>
            <c:symbol val="triangle"/>
            <c:size val="5"/>
            <c:spPr>
              <a:solidFill>
                <a:srgbClr val="336699"/>
              </a:solidFill>
              <a:ln>
                <a:noFill/>
              </a:ln>
            </c:spPr>
          </c:marker>
          <c:cat>
            <c:numRef>
              <c:f>data!$A$2:$A$15</c:f>
              <c:numCache>
                <c:formatCode>General</c:formatCode>
                <c:ptCount val="1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  <c:pt idx="4">
                  <c:v>250</c:v>
                </c:pt>
                <c:pt idx="5">
                  <c:v>300</c:v>
                </c:pt>
                <c:pt idx="6">
                  <c:v>350</c:v>
                </c:pt>
                <c:pt idx="7">
                  <c:v>400</c:v>
                </c:pt>
                <c:pt idx="8">
                  <c:v>450</c:v>
                </c:pt>
                <c:pt idx="9">
                  <c:v>500</c:v>
                </c:pt>
                <c:pt idx="10">
                  <c:v>550</c:v>
                </c:pt>
                <c:pt idx="11">
                  <c:v>600</c:v>
                </c:pt>
                <c:pt idx="12">
                  <c:v>650</c:v>
                </c:pt>
                <c:pt idx="13">
                  <c:v>700</c:v>
                </c:pt>
              </c:numCache>
            </c:numRef>
          </c:cat>
          <c:val>
            <c:numRef>
              <c:f>data!$E$2:$E$15</c:f>
              <c:numCache>
                <c:formatCode>General</c:formatCode>
                <c:ptCount val="14"/>
                <c:pt idx="0">
                  <c:v>3.93</c:v>
                </c:pt>
                <c:pt idx="1">
                  <c:v>4.1399999999999997</c:v>
                </c:pt>
                <c:pt idx="2">
                  <c:v>4.3599999999999977</c:v>
                </c:pt>
                <c:pt idx="3">
                  <c:v>4.47</c:v>
                </c:pt>
                <c:pt idx="4">
                  <c:v>4.5199999999999996</c:v>
                </c:pt>
                <c:pt idx="5">
                  <c:v>4.5599999999999996</c:v>
                </c:pt>
                <c:pt idx="6">
                  <c:v>4.57</c:v>
                </c:pt>
                <c:pt idx="7">
                  <c:v>4.5999999999999996</c:v>
                </c:pt>
                <c:pt idx="8">
                  <c:v>7.96</c:v>
                </c:pt>
                <c:pt idx="9">
                  <c:v>19.05</c:v>
                </c:pt>
                <c:pt idx="10">
                  <c:v>20.59</c:v>
                </c:pt>
                <c:pt idx="11">
                  <c:v>21.86</c:v>
                </c:pt>
                <c:pt idx="12">
                  <c:v>22.92</c:v>
                </c:pt>
                <c:pt idx="13">
                  <c:v>23.82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C95-426C-A97F-7AB94C07456F}"/>
            </c:ext>
          </c:extLst>
        </c:ser>
        <c:ser>
          <c:idx val="4"/>
          <c:order val="4"/>
          <c:tx>
            <c:strRef>
              <c:f>data!$F$1</c:f>
              <c:strCache>
                <c:ptCount val="1"/>
                <c:pt idx="0">
                  <c:v>kij</c:v>
                </c:pt>
              </c:strCache>
            </c:strRef>
          </c:tx>
          <c:spPr>
            <a:ln w="38100">
              <a:solidFill>
                <a:srgbClr val="008000"/>
              </a:solidFill>
            </a:ln>
          </c:spPr>
          <c:marker>
            <c:symbol val="diamond"/>
            <c:size val="8"/>
            <c:spPr>
              <a:solidFill>
                <a:srgbClr val="008000"/>
              </a:solidFill>
              <a:ln>
                <a:noFill/>
              </a:ln>
            </c:spPr>
          </c:marker>
          <c:cat>
            <c:numRef>
              <c:f>data!$A$2:$A$15</c:f>
              <c:numCache>
                <c:formatCode>General</c:formatCode>
                <c:ptCount val="1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  <c:pt idx="4">
                  <c:v>250</c:v>
                </c:pt>
                <c:pt idx="5">
                  <c:v>300</c:v>
                </c:pt>
                <c:pt idx="6">
                  <c:v>350</c:v>
                </c:pt>
                <c:pt idx="7">
                  <c:v>400</c:v>
                </c:pt>
                <c:pt idx="8">
                  <c:v>450</c:v>
                </c:pt>
                <c:pt idx="9">
                  <c:v>500</c:v>
                </c:pt>
                <c:pt idx="10">
                  <c:v>550</c:v>
                </c:pt>
                <c:pt idx="11">
                  <c:v>600</c:v>
                </c:pt>
                <c:pt idx="12">
                  <c:v>650</c:v>
                </c:pt>
                <c:pt idx="13">
                  <c:v>700</c:v>
                </c:pt>
              </c:numCache>
            </c:numRef>
          </c:cat>
          <c:val>
            <c:numRef>
              <c:f>data!$F$2:$F$15</c:f>
              <c:numCache>
                <c:formatCode>General</c:formatCode>
                <c:ptCount val="14"/>
                <c:pt idx="0">
                  <c:v>1.86</c:v>
                </c:pt>
                <c:pt idx="1">
                  <c:v>1.78</c:v>
                </c:pt>
                <c:pt idx="2">
                  <c:v>2.14</c:v>
                </c:pt>
                <c:pt idx="3">
                  <c:v>2.2999999999999998</c:v>
                </c:pt>
                <c:pt idx="4">
                  <c:v>2.23</c:v>
                </c:pt>
                <c:pt idx="5">
                  <c:v>2.1800000000000002</c:v>
                </c:pt>
                <c:pt idx="6">
                  <c:v>2.14</c:v>
                </c:pt>
                <c:pt idx="7">
                  <c:v>2.12</c:v>
                </c:pt>
                <c:pt idx="8">
                  <c:v>2.12</c:v>
                </c:pt>
                <c:pt idx="9">
                  <c:v>2.13</c:v>
                </c:pt>
                <c:pt idx="10">
                  <c:v>2.13</c:v>
                </c:pt>
                <c:pt idx="11">
                  <c:v>2.14</c:v>
                </c:pt>
                <c:pt idx="12">
                  <c:v>2.16</c:v>
                </c:pt>
                <c:pt idx="13">
                  <c:v>2.2200000000000002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AC95-426C-A97F-7AB94C07456F}"/>
            </c:ext>
          </c:extLst>
        </c:ser>
        <c:ser>
          <c:idx val="5"/>
          <c:order val="5"/>
          <c:tx>
            <c:strRef>
              <c:f>data!$G$1</c:f>
              <c:strCache>
                <c:ptCount val="1"/>
                <c:pt idx="0">
                  <c:v>ikj</c:v>
                </c:pt>
              </c:strCache>
            </c:strRef>
          </c:tx>
          <c:spPr>
            <a:ln w="38100">
              <a:solidFill>
                <a:srgbClr val="008000"/>
              </a:solidFill>
            </a:ln>
          </c:spPr>
          <c:marker>
            <c:symbol val="triangle"/>
            <c:size val="8"/>
            <c:spPr>
              <a:solidFill>
                <a:srgbClr val="008000"/>
              </a:solidFill>
              <a:ln>
                <a:noFill/>
              </a:ln>
            </c:spPr>
          </c:marker>
          <c:cat>
            <c:numRef>
              <c:f>data!$A$2:$A$15</c:f>
              <c:numCache>
                <c:formatCode>General</c:formatCode>
                <c:ptCount val="1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  <c:pt idx="4">
                  <c:v>250</c:v>
                </c:pt>
                <c:pt idx="5">
                  <c:v>300</c:v>
                </c:pt>
                <c:pt idx="6">
                  <c:v>350</c:v>
                </c:pt>
                <c:pt idx="7">
                  <c:v>400</c:v>
                </c:pt>
                <c:pt idx="8">
                  <c:v>450</c:v>
                </c:pt>
                <c:pt idx="9">
                  <c:v>500</c:v>
                </c:pt>
                <c:pt idx="10">
                  <c:v>550</c:v>
                </c:pt>
                <c:pt idx="11">
                  <c:v>600</c:v>
                </c:pt>
                <c:pt idx="12">
                  <c:v>650</c:v>
                </c:pt>
                <c:pt idx="13">
                  <c:v>700</c:v>
                </c:pt>
              </c:numCache>
            </c:numRef>
          </c:cat>
          <c:val>
            <c:numRef>
              <c:f>data!$G$2:$G$15</c:f>
              <c:numCache>
                <c:formatCode>General</c:formatCode>
                <c:ptCount val="14"/>
                <c:pt idx="0">
                  <c:v>1.78</c:v>
                </c:pt>
                <c:pt idx="1">
                  <c:v>1.8</c:v>
                </c:pt>
                <c:pt idx="2">
                  <c:v>2.12</c:v>
                </c:pt>
                <c:pt idx="3">
                  <c:v>2.0299999999999998</c:v>
                </c:pt>
                <c:pt idx="4">
                  <c:v>1.96</c:v>
                </c:pt>
                <c:pt idx="5">
                  <c:v>1.92</c:v>
                </c:pt>
                <c:pt idx="6">
                  <c:v>1.89</c:v>
                </c:pt>
                <c:pt idx="7">
                  <c:v>1.86</c:v>
                </c:pt>
                <c:pt idx="8">
                  <c:v>1.86</c:v>
                </c:pt>
                <c:pt idx="9">
                  <c:v>1.88</c:v>
                </c:pt>
                <c:pt idx="10">
                  <c:v>1.89</c:v>
                </c:pt>
                <c:pt idx="11">
                  <c:v>1.9</c:v>
                </c:pt>
                <c:pt idx="12">
                  <c:v>1.91</c:v>
                </c:pt>
                <c:pt idx="13">
                  <c:v>1.95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AC95-426C-A97F-7AB94C0745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1194112"/>
        <c:axId val="71204864"/>
      </c:lineChart>
      <c:catAx>
        <c:axId val="7119411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Array size (n)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spPr>
          <a:ln w="31750" cap="sq"/>
        </c:spPr>
        <c:txPr>
          <a:bodyPr/>
          <a:lstStyle/>
          <a:p>
            <a:pPr>
              <a:defRPr sz="1600" b="1">
                <a:latin typeface="Calibri" panose="020F0502020204030204" pitchFamily="34" charset="0"/>
              </a:defRPr>
            </a:pPr>
            <a:endParaRPr lang="en-US"/>
          </a:p>
        </c:txPr>
        <c:crossAx val="71204864"/>
        <c:crossesAt val="0"/>
        <c:auto val="1"/>
        <c:lblAlgn val="ctr"/>
        <c:lblOffset val="100"/>
        <c:noMultiLvlLbl val="0"/>
      </c:catAx>
      <c:valAx>
        <c:axId val="71204864"/>
        <c:scaling>
          <c:logBase val="10"/>
          <c:orientation val="minMax"/>
          <c:min val="1"/>
        </c:scaling>
        <c:delete val="0"/>
        <c:axPos val="l"/>
        <c:majorGridlines>
          <c:spPr>
            <a:ln w="25400">
              <a:solidFill>
                <a:srgbClr val="FFFFFF"/>
              </a:solidFill>
            </a:ln>
          </c:spPr>
        </c:majorGridlines>
        <c:minorGridlines>
          <c:spPr>
            <a:ln w="25400">
              <a:solidFill>
                <a:srgbClr val="FFFFFF"/>
              </a:solidFill>
            </a:ln>
          </c:spPr>
        </c:minorGridlines>
        <c:numFmt formatCode="General" sourceLinked="1"/>
        <c:majorTickMark val="out"/>
        <c:minorTickMark val="out"/>
        <c:tickLblPos val="nextTo"/>
        <c:spPr>
          <a:ln>
            <a:noFill/>
          </a:ln>
        </c:spPr>
        <c:txPr>
          <a:bodyPr/>
          <a:lstStyle/>
          <a:p>
            <a:pPr>
              <a:defRPr sz="1600" b="1">
                <a:latin typeface="Calibri" panose="020F0502020204030204" pitchFamily="34" charset="0"/>
              </a:defRPr>
            </a:pPr>
            <a:endParaRPr lang="en-US"/>
          </a:p>
        </c:txPr>
        <c:crossAx val="71194112"/>
        <c:crosses val="autoZero"/>
        <c:crossBetween val="midCat"/>
        <c:minorUnit val="10"/>
      </c:valAx>
      <c:spPr>
        <a:solidFill>
          <a:srgbClr val="FFFFFF">
            <a:lumMod val="95000"/>
          </a:srgbClr>
        </a:solidFill>
      </c:spPr>
    </c:plotArea>
    <c:legend>
      <c:legendPos val="r"/>
      <c:layout>
        <c:manualLayout>
          <c:xMode val="edge"/>
          <c:yMode val="edge"/>
          <c:x val="0.11315789473684212"/>
          <c:y val="0.11451644449980126"/>
          <c:w val="0.1134502923976608"/>
          <c:h val="0.28239216893937535"/>
        </c:manualLayout>
      </c:layout>
      <c:overlay val="0"/>
      <c:spPr>
        <a:ln>
          <a:noFill/>
        </a:ln>
      </c:spPr>
      <c:txPr>
        <a:bodyPr/>
        <a:lstStyle/>
        <a:p>
          <a:pPr>
            <a:defRPr sz="1600" b="1">
              <a:latin typeface="Courier New" panose="02070309020205020404" pitchFamily="49" charset="0"/>
              <a:cs typeface="Courier New" panose="02070309020205020404" pitchFamily="49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200">
          <a:latin typeface="Arial"/>
        </a:defRPr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45"/>
      <c:rAngAx val="0"/>
    </c:view3D>
    <c:floor>
      <c:thickness val="0"/>
      <c:spPr>
        <a:solidFill>
          <a:schemeClr val="bg1">
            <a:lumMod val="85000"/>
          </a:schemeClr>
        </a:solidFill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8498920968212"/>
          <c:y val="2.8386075383512899E-2"/>
          <c:w val="0.69976389617964396"/>
          <c:h val="0.921287118521949"/>
        </c:manualLayout>
      </c:layout>
      <c:surface3DChart>
        <c:wireframe val="0"/>
        <c:ser>
          <c:idx val="0"/>
          <c:order val="0"/>
          <c:tx>
            <c:strRef>
              <c:f>data!$A$2</c:f>
              <c:strCache>
                <c:ptCount val="1"/>
                <c:pt idx="0">
                  <c:v>128m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data!$B$2:$M$2</c:f>
              <c:numCache>
                <c:formatCode>General</c:formatCode>
                <c:ptCount val="12"/>
                <c:pt idx="0">
                  <c:v>16636</c:v>
                </c:pt>
                <c:pt idx="1">
                  <c:v>8966</c:v>
                </c:pt>
                <c:pt idx="2">
                  <c:v>5846</c:v>
                </c:pt>
                <c:pt idx="3">
                  <c:v>4298</c:v>
                </c:pt>
                <c:pt idx="4">
                  <c:v>3403</c:v>
                </c:pt>
                <c:pt idx="5">
                  <c:v>2789</c:v>
                </c:pt>
                <c:pt idx="6">
                  <c:v>2348</c:v>
                </c:pt>
                <c:pt idx="7">
                  <c:v>2055</c:v>
                </c:pt>
                <c:pt idx="8">
                  <c:v>1904</c:v>
                </c:pt>
                <c:pt idx="9">
                  <c:v>1786</c:v>
                </c:pt>
                <c:pt idx="10">
                  <c:v>1693</c:v>
                </c:pt>
                <c:pt idx="11">
                  <c:v>1607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366-4934-AFC4-CBB2F28AB7DE}"/>
            </c:ext>
          </c:extLst>
        </c:ser>
        <c:ser>
          <c:idx val="1"/>
          <c:order val="1"/>
          <c:tx>
            <c:strRef>
              <c:f>data!$A$3</c:f>
              <c:strCache>
                <c:ptCount val="1"/>
                <c:pt idx="0">
                  <c:v>64m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data!$B$3:$M$3</c:f>
              <c:numCache>
                <c:formatCode>General</c:formatCode>
                <c:ptCount val="12"/>
                <c:pt idx="0">
                  <c:v>16925</c:v>
                </c:pt>
                <c:pt idx="1">
                  <c:v>9080</c:v>
                </c:pt>
                <c:pt idx="2">
                  <c:v>5860</c:v>
                </c:pt>
                <c:pt idx="3">
                  <c:v>4307</c:v>
                </c:pt>
                <c:pt idx="4">
                  <c:v>3408</c:v>
                </c:pt>
                <c:pt idx="5">
                  <c:v>2795</c:v>
                </c:pt>
                <c:pt idx="6">
                  <c:v>2352</c:v>
                </c:pt>
                <c:pt idx="7">
                  <c:v>2058</c:v>
                </c:pt>
                <c:pt idx="8">
                  <c:v>1912</c:v>
                </c:pt>
                <c:pt idx="9">
                  <c:v>1791</c:v>
                </c:pt>
                <c:pt idx="10">
                  <c:v>1695</c:v>
                </c:pt>
                <c:pt idx="11">
                  <c:v>1608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366-4934-AFC4-CBB2F28AB7DE}"/>
            </c:ext>
          </c:extLst>
        </c:ser>
        <c:ser>
          <c:idx val="2"/>
          <c:order val="2"/>
          <c:tx>
            <c:strRef>
              <c:f>data!$A$4</c:f>
              <c:strCache>
                <c:ptCount val="1"/>
                <c:pt idx="0">
                  <c:v>32m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data!$B$4:$M$4</c:f>
              <c:numCache>
                <c:formatCode>General</c:formatCode>
                <c:ptCount val="12"/>
                <c:pt idx="0">
                  <c:v>17168</c:v>
                </c:pt>
                <c:pt idx="1">
                  <c:v>9212</c:v>
                </c:pt>
                <c:pt idx="2">
                  <c:v>5897</c:v>
                </c:pt>
                <c:pt idx="3">
                  <c:v>4331</c:v>
                </c:pt>
                <c:pt idx="4">
                  <c:v>3431</c:v>
                </c:pt>
                <c:pt idx="5">
                  <c:v>2822</c:v>
                </c:pt>
                <c:pt idx="6">
                  <c:v>2375</c:v>
                </c:pt>
                <c:pt idx="7">
                  <c:v>2078</c:v>
                </c:pt>
                <c:pt idx="8">
                  <c:v>1924</c:v>
                </c:pt>
                <c:pt idx="9">
                  <c:v>1809</c:v>
                </c:pt>
                <c:pt idx="10">
                  <c:v>1713</c:v>
                </c:pt>
                <c:pt idx="11">
                  <c:v>1628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366-4934-AFC4-CBB2F28AB7DE}"/>
            </c:ext>
          </c:extLst>
        </c:ser>
        <c:ser>
          <c:idx val="3"/>
          <c:order val="3"/>
          <c:tx>
            <c:strRef>
              <c:f>data!$A$5</c:f>
              <c:strCache>
                <c:ptCount val="1"/>
                <c:pt idx="0">
                  <c:v>16m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data!$B$5:$M$5</c:f>
              <c:numCache>
                <c:formatCode>General</c:formatCode>
                <c:ptCount val="12"/>
                <c:pt idx="0">
                  <c:v>17405</c:v>
                </c:pt>
                <c:pt idx="1">
                  <c:v>9559</c:v>
                </c:pt>
                <c:pt idx="2">
                  <c:v>6027</c:v>
                </c:pt>
                <c:pt idx="3">
                  <c:v>4458</c:v>
                </c:pt>
                <c:pt idx="4">
                  <c:v>3520</c:v>
                </c:pt>
                <c:pt idx="5">
                  <c:v>2899</c:v>
                </c:pt>
                <c:pt idx="6">
                  <c:v>2465</c:v>
                </c:pt>
                <c:pt idx="7">
                  <c:v>2179</c:v>
                </c:pt>
                <c:pt idx="8">
                  <c:v>2049</c:v>
                </c:pt>
                <c:pt idx="9">
                  <c:v>1952</c:v>
                </c:pt>
                <c:pt idx="10">
                  <c:v>1883</c:v>
                </c:pt>
                <c:pt idx="11">
                  <c:v>1825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366-4934-AFC4-CBB2F28AB7DE}"/>
            </c:ext>
          </c:extLst>
        </c:ser>
        <c:ser>
          <c:idx val="4"/>
          <c:order val="4"/>
          <c:tx>
            <c:strRef>
              <c:f>data!$A$6</c:f>
              <c:strCache>
                <c:ptCount val="1"/>
                <c:pt idx="0">
                  <c:v>8m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data!$B$6:$M$6</c:f>
              <c:numCache>
                <c:formatCode>General</c:formatCode>
                <c:ptCount val="12"/>
                <c:pt idx="0">
                  <c:v>19339</c:v>
                </c:pt>
                <c:pt idx="1">
                  <c:v>11837</c:v>
                </c:pt>
                <c:pt idx="2">
                  <c:v>8045</c:v>
                </c:pt>
                <c:pt idx="3">
                  <c:v>6079</c:v>
                </c:pt>
                <c:pt idx="4">
                  <c:v>4927</c:v>
                </c:pt>
                <c:pt idx="5">
                  <c:v>4246</c:v>
                </c:pt>
                <c:pt idx="6">
                  <c:v>3745</c:v>
                </c:pt>
                <c:pt idx="7">
                  <c:v>3289</c:v>
                </c:pt>
                <c:pt idx="8">
                  <c:v>3131</c:v>
                </c:pt>
                <c:pt idx="9">
                  <c:v>3026</c:v>
                </c:pt>
                <c:pt idx="10">
                  <c:v>2899</c:v>
                </c:pt>
                <c:pt idx="11">
                  <c:v>2924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366-4934-AFC4-CBB2F28AB7DE}"/>
            </c:ext>
          </c:extLst>
        </c:ser>
        <c:ser>
          <c:idx val="5"/>
          <c:order val="5"/>
          <c:tx>
            <c:strRef>
              <c:f>data!$A$7</c:f>
              <c:strCache>
                <c:ptCount val="1"/>
                <c:pt idx="0">
                  <c:v>4m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data!$B$7:$M$7</c:f>
              <c:numCache>
                <c:formatCode>General</c:formatCode>
                <c:ptCount val="12"/>
                <c:pt idx="0">
                  <c:v>20728</c:v>
                </c:pt>
                <c:pt idx="1">
                  <c:v>16852</c:v>
                </c:pt>
                <c:pt idx="2">
                  <c:v>13212</c:v>
                </c:pt>
                <c:pt idx="3">
                  <c:v>10371</c:v>
                </c:pt>
                <c:pt idx="4">
                  <c:v>8542</c:v>
                </c:pt>
                <c:pt idx="5">
                  <c:v>7259</c:v>
                </c:pt>
                <c:pt idx="6">
                  <c:v>6345</c:v>
                </c:pt>
                <c:pt idx="7">
                  <c:v>5627</c:v>
                </c:pt>
                <c:pt idx="8">
                  <c:v>5396</c:v>
                </c:pt>
                <c:pt idx="9">
                  <c:v>5228</c:v>
                </c:pt>
                <c:pt idx="10">
                  <c:v>5090</c:v>
                </c:pt>
                <c:pt idx="11">
                  <c:v>4977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366-4934-AFC4-CBB2F28AB7DE}"/>
            </c:ext>
          </c:extLst>
        </c:ser>
        <c:ser>
          <c:idx val="6"/>
          <c:order val="6"/>
          <c:tx>
            <c:strRef>
              <c:f>data!$A$8</c:f>
              <c:strCache>
                <c:ptCount val="1"/>
                <c:pt idx="0">
                  <c:v>2m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data!$B$8:$M$8</c:f>
              <c:numCache>
                <c:formatCode>General</c:formatCode>
                <c:ptCount val="12"/>
                <c:pt idx="0">
                  <c:v>29025</c:v>
                </c:pt>
                <c:pt idx="1">
                  <c:v>19350</c:v>
                </c:pt>
                <c:pt idx="2">
                  <c:v>13735</c:v>
                </c:pt>
                <c:pt idx="3">
                  <c:v>10550</c:v>
                </c:pt>
                <c:pt idx="4">
                  <c:v>8610</c:v>
                </c:pt>
                <c:pt idx="5">
                  <c:v>7308</c:v>
                </c:pt>
                <c:pt idx="6">
                  <c:v>6361</c:v>
                </c:pt>
                <c:pt idx="7">
                  <c:v>5648</c:v>
                </c:pt>
                <c:pt idx="8">
                  <c:v>5417</c:v>
                </c:pt>
                <c:pt idx="9">
                  <c:v>5241</c:v>
                </c:pt>
                <c:pt idx="10">
                  <c:v>5094</c:v>
                </c:pt>
                <c:pt idx="11">
                  <c:v>4978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366-4934-AFC4-CBB2F28AB7DE}"/>
            </c:ext>
          </c:extLst>
        </c:ser>
        <c:ser>
          <c:idx val="7"/>
          <c:order val="7"/>
          <c:tx>
            <c:strRef>
              <c:f>data!$A$9</c:f>
              <c:strCache>
                <c:ptCount val="1"/>
                <c:pt idx="0">
                  <c:v>1024k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data!$B$9:$M$9</c:f>
              <c:numCache>
                <c:formatCode>General</c:formatCode>
                <c:ptCount val="12"/>
                <c:pt idx="0">
                  <c:v>29291</c:v>
                </c:pt>
                <c:pt idx="1">
                  <c:v>19543</c:v>
                </c:pt>
                <c:pt idx="2">
                  <c:v>13689</c:v>
                </c:pt>
                <c:pt idx="3">
                  <c:v>10508</c:v>
                </c:pt>
                <c:pt idx="4">
                  <c:v>8597</c:v>
                </c:pt>
                <c:pt idx="5">
                  <c:v>7281</c:v>
                </c:pt>
                <c:pt idx="6">
                  <c:v>6354</c:v>
                </c:pt>
                <c:pt idx="7">
                  <c:v>5628</c:v>
                </c:pt>
                <c:pt idx="8">
                  <c:v>5388</c:v>
                </c:pt>
                <c:pt idx="9">
                  <c:v>5218</c:v>
                </c:pt>
                <c:pt idx="10">
                  <c:v>5071</c:v>
                </c:pt>
                <c:pt idx="11">
                  <c:v>4956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366-4934-AFC4-CBB2F28AB7DE}"/>
            </c:ext>
          </c:extLst>
        </c:ser>
        <c:ser>
          <c:idx val="8"/>
          <c:order val="8"/>
          <c:tx>
            <c:strRef>
              <c:f>data!$A$10</c:f>
              <c:strCache>
                <c:ptCount val="1"/>
                <c:pt idx="0">
                  <c:v>512k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data!$B$10:$M$10</c:f>
              <c:numCache>
                <c:formatCode>General</c:formatCode>
                <c:ptCount val="12"/>
                <c:pt idx="0">
                  <c:v>29290</c:v>
                </c:pt>
                <c:pt idx="1">
                  <c:v>19411</c:v>
                </c:pt>
                <c:pt idx="2">
                  <c:v>13779</c:v>
                </c:pt>
                <c:pt idx="3">
                  <c:v>10594</c:v>
                </c:pt>
                <c:pt idx="4">
                  <c:v>8667</c:v>
                </c:pt>
                <c:pt idx="5">
                  <c:v>7390</c:v>
                </c:pt>
                <c:pt idx="6">
                  <c:v>6438</c:v>
                </c:pt>
                <c:pt idx="7">
                  <c:v>5684</c:v>
                </c:pt>
                <c:pt idx="8">
                  <c:v>5453</c:v>
                </c:pt>
                <c:pt idx="9">
                  <c:v>5325</c:v>
                </c:pt>
                <c:pt idx="10">
                  <c:v>5213</c:v>
                </c:pt>
                <c:pt idx="11">
                  <c:v>5128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366-4934-AFC4-CBB2F28AB7DE}"/>
            </c:ext>
          </c:extLst>
        </c:ser>
        <c:ser>
          <c:idx val="9"/>
          <c:order val="9"/>
          <c:tx>
            <c:strRef>
              <c:f>data!$A$11</c:f>
              <c:strCache>
                <c:ptCount val="1"/>
                <c:pt idx="0">
                  <c:v>256k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data!$B$11:$M$11</c:f>
              <c:numCache>
                <c:formatCode>General</c:formatCode>
                <c:ptCount val="12"/>
                <c:pt idx="0">
                  <c:v>29762</c:v>
                </c:pt>
                <c:pt idx="1">
                  <c:v>21456</c:v>
                </c:pt>
                <c:pt idx="2">
                  <c:v>16905</c:v>
                </c:pt>
                <c:pt idx="3">
                  <c:v>13504</c:v>
                </c:pt>
                <c:pt idx="4">
                  <c:v>11044</c:v>
                </c:pt>
                <c:pt idx="5">
                  <c:v>9359</c:v>
                </c:pt>
                <c:pt idx="6">
                  <c:v>8175</c:v>
                </c:pt>
                <c:pt idx="7">
                  <c:v>7240</c:v>
                </c:pt>
                <c:pt idx="8">
                  <c:v>7082</c:v>
                </c:pt>
                <c:pt idx="9">
                  <c:v>6889</c:v>
                </c:pt>
                <c:pt idx="10">
                  <c:v>6858</c:v>
                </c:pt>
                <c:pt idx="11">
                  <c:v>6835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5366-4934-AFC4-CBB2F28AB7DE}"/>
            </c:ext>
          </c:extLst>
        </c:ser>
        <c:ser>
          <c:idx val="10"/>
          <c:order val="10"/>
          <c:tx>
            <c:strRef>
              <c:f>data!$A$12</c:f>
              <c:strCache>
                <c:ptCount val="1"/>
                <c:pt idx="0">
                  <c:v>128k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data!$B$12:$M$12</c:f>
              <c:numCache>
                <c:formatCode>General</c:formatCode>
                <c:ptCount val="12"/>
                <c:pt idx="0">
                  <c:v>30042</c:v>
                </c:pt>
                <c:pt idx="1">
                  <c:v>23953</c:v>
                </c:pt>
                <c:pt idx="2">
                  <c:v>22661</c:v>
                </c:pt>
                <c:pt idx="3">
                  <c:v>18952</c:v>
                </c:pt>
                <c:pt idx="4">
                  <c:v>15706</c:v>
                </c:pt>
                <c:pt idx="5">
                  <c:v>13602</c:v>
                </c:pt>
                <c:pt idx="6">
                  <c:v>11761</c:v>
                </c:pt>
                <c:pt idx="7">
                  <c:v>10409</c:v>
                </c:pt>
                <c:pt idx="8">
                  <c:v>10184</c:v>
                </c:pt>
                <c:pt idx="9">
                  <c:v>10137</c:v>
                </c:pt>
                <c:pt idx="10">
                  <c:v>10158</c:v>
                </c:pt>
                <c:pt idx="11">
                  <c:v>9875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366-4934-AFC4-CBB2F28AB7DE}"/>
            </c:ext>
          </c:extLst>
        </c:ser>
        <c:ser>
          <c:idx val="11"/>
          <c:order val="11"/>
          <c:tx>
            <c:strRef>
              <c:f>data!$A$13</c:f>
              <c:strCache>
                <c:ptCount val="1"/>
                <c:pt idx="0">
                  <c:v>64k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data!$B$13:$M$13</c:f>
              <c:numCache>
                <c:formatCode>General</c:formatCode>
                <c:ptCount val="12"/>
                <c:pt idx="0">
                  <c:v>29468</c:v>
                </c:pt>
                <c:pt idx="1">
                  <c:v>23044</c:v>
                </c:pt>
                <c:pt idx="2">
                  <c:v>21501</c:v>
                </c:pt>
                <c:pt idx="3">
                  <c:v>19208</c:v>
                </c:pt>
                <c:pt idx="4">
                  <c:v>15955</c:v>
                </c:pt>
                <c:pt idx="5">
                  <c:v>13551</c:v>
                </c:pt>
                <c:pt idx="6">
                  <c:v>11784</c:v>
                </c:pt>
                <c:pt idx="7">
                  <c:v>10516</c:v>
                </c:pt>
                <c:pt idx="8">
                  <c:v>10364</c:v>
                </c:pt>
                <c:pt idx="9">
                  <c:v>10320</c:v>
                </c:pt>
                <c:pt idx="10">
                  <c:v>10262</c:v>
                </c:pt>
                <c:pt idx="11">
                  <c:v>10132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5366-4934-AFC4-CBB2F28AB7DE}"/>
            </c:ext>
          </c:extLst>
        </c:ser>
        <c:ser>
          <c:idx val="12"/>
          <c:order val="12"/>
          <c:tx>
            <c:strRef>
              <c:f>data!$A$14</c:f>
              <c:strCache>
                <c:ptCount val="1"/>
                <c:pt idx="0">
                  <c:v>32k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data!$B$14:$M$14</c:f>
              <c:numCache>
                <c:formatCode>General</c:formatCode>
                <c:ptCount val="12"/>
                <c:pt idx="0">
                  <c:v>28870</c:v>
                </c:pt>
                <c:pt idx="1">
                  <c:v>28719</c:v>
                </c:pt>
                <c:pt idx="2">
                  <c:v>29106</c:v>
                </c:pt>
                <c:pt idx="3">
                  <c:v>27888</c:v>
                </c:pt>
                <c:pt idx="4">
                  <c:v>26884</c:v>
                </c:pt>
                <c:pt idx="5">
                  <c:v>28059</c:v>
                </c:pt>
                <c:pt idx="6">
                  <c:v>26335</c:v>
                </c:pt>
                <c:pt idx="7">
                  <c:v>26110</c:v>
                </c:pt>
                <c:pt idx="8">
                  <c:v>26305</c:v>
                </c:pt>
                <c:pt idx="9">
                  <c:v>29201</c:v>
                </c:pt>
                <c:pt idx="10">
                  <c:v>29054</c:v>
                </c:pt>
                <c:pt idx="11">
                  <c:v>28530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5366-4934-AFC4-CBB2F28AB7DE}"/>
            </c:ext>
          </c:extLst>
        </c:ser>
        <c:ser>
          <c:idx val="13"/>
          <c:order val="13"/>
          <c:tx>
            <c:strRef>
              <c:f>data!$A$15</c:f>
              <c:strCache>
                <c:ptCount val="1"/>
                <c:pt idx="0">
                  <c:v>16k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data!$B$15:$M$15</c:f>
              <c:numCache>
                <c:formatCode>General</c:formatCode>
                <c:ptCount val="12"/>
                <c:pt idx="0">
                  <c:v>30341</c:v>
                </c:pt>
                <c:pt idx="1">
                  <c:v>29871</c:v>
                </c:pt>
                <c:pt idx="2">
                  <c:v>30402</c:v>
                </c:pt>
                <c:pt idx="3">
                  <c:v>28973</c:v>
                </c:pt>
                <c:pt idx="4">
                  <c:v>29464</c:v>
                </c:pt>
                <c:pt idx="5">
                  <c:v>28643</c:v>
                </c:pt>
                <c:pt idx="6">
                  <c:v>29046</c:v>
                </c:pt>
                <c:pt idx="7">
                  <c:v>27746</c:v>
                </c:pt>
                <c:pt idx="8">
                  <c:v>26070</c:v>
                </c:pt>
                <c:pt idx="9">
                  <c:v>27955</c:v>
                </c:pt>
                <c:pt idx="10">
                  <c:v>27259</c:v>
                </c:pt>
                <c:pt idx="11">
                  <c:v>25816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5366-4934-AFC4-CBB2F28AB7DE}"/>
            </c:ext>
          </c:extLst>
        </c:ser>
        <c:bandFmts/>
        <c:axId val="2085835592"/>
        <c:axId val="2085825864"/>
        <c:axId val="2085623160"/>
      </c:surface3DChart>
      <c:catAx>
        <c:axId val="208583559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Stride (x8 bytes)</a:t>
                </a:r>
              </a:p>
            </c:rich>
          </c:tx>
          <c:layout>
            <c:manualLayout>
              <c:xMode val="edge"/>
              <c:yMode val="edge"/>
              <c:x val="0.13657770709015099"/>
              <c:y val="0.84909405264439197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txPr>
          <a:bodyPr rot="0" vert="horz" anchor="b" anchorCtr="1"/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2085825864"/>
        <c:crosses val="autoZero"/>
        <c:auto val="1"/>
        <c:lblAlgn val="ctr"/>
        <c:lblOffset val="100"/>
        <c:noMultiLvlLbl val="0"/>
      </c:catAx>
      <c:valAx>
        <c:axId val="2085825864"/>
        <c:scaling>
          <c:orientation val="minMax"/>
          <c:max val="32000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Read throughput (MB/s)</a:t>
                </a:r>
              </a:p>
              <a:p>
                <a:pPr>
                  <a:defRPr sz="1200">
                    <a:latin typeface="Arial"/>
                  </a:defRPr>
                </a:pPr>
                <a:endParaRPr lang="en-US" sz="1200">
                  <a:latin typeface="Arial"/>
                </a:endParaRPr>
              </a:p>
            </c:rich>
          </c:tx>
          <c:layout>
            <c:manualLayout>
              <c:xMode val="edge"/>
              <c:yMode val="edge"/>
              <c:x val="2.9427050902444098E-2"/>
              <c:y val="0.2617015621110019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2085835592"/>
        <c:crosses val="autoZero"/>
        <c:crossBetween val="midCat"/>
        <c:majorUnit val="4000"/>
        <c:minorUnit val="500"/>
      </c:valAx>
      <c:serAx>
        <c:axId val="2085623160"/>
        <c:scaling>
          <c:orientation val="minMax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Size (bytes)</a:t>
                </a:r>
              </a:p>
            </c:rich>
          </c:tx>
          <c:layout>
            <c:manualLayout>
              <c:xMode val="edge"/>
              <c:yMode val="edge"/>
              <c:x val="0.64497276173811602"/>
              <c:y val="0.855644760091263"/>
            </c:manualLayout>
          </c:layout>
          <c:overlay val="0"/>
        </c:title>
        <c:majorTickMark val="out"/>
        <c:minorTickMark val="none"/>
        <c:tickLblPos val="nextTo"/>
        <c:txPr>
          <a:bodyPr rot="0" vert="horz" lIns="2">
            <a:spAutoFit/>
          </a:bodyPr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2085825864"/>
        <c:crosses val="autoZero"/>
        <c:tickLblSkip val="2"/>
        <c:tickMarkSkip val="1"/>
      </c:serAx>
    </c:plotArea>
    <c:plotVisOnly val="1"/>
    <c:dispBlanksAs val="zero"/>
    <c:showDLblsOverMax val="0"/>
  </c:chart>
  <c:spPr>
    <a:ln w="9525">
      <a:solidFill>
        <a:schemeClr val="tx1"/>
      </a:solidFill>
    </a:ln>
  </c:sp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data!$I$1</c:f>
              <c:strCache>
                <c:ptCount val="1"/>
                <c:pt idx="0">
                  <c:v>s8</c:v>
                </c:pt>
              </c:strCache>
            </c:strRef>
          </c:tx>
          <c:invertIfNegative val="0"/>
          <c:cat>
            <c:strRef>
              <c:f>data!$A$2:$A$16</c:f>
              <c:strCache>
                <c:ptCount val="14"/>
                <c:pt idx="0">
                  <c:v>128m</c:v>
                </c:pt>
                <c:pt idx="1">
                  <c:v>64m</c:v>
                </c:pt>
                <c:pt idx="2">
                  <c:v>32m</c:v>
                </c:pt>
                <c:pt idx="3">
                  <c:v>16m</c:v>
                </c:pt>
                <c:pt idx="4">
                  <c:v>8m</c:v>
                </c:pt>
                <c:pt idx="5">
                  <c:v>4m</c:v>
                </c:pt>
                <c:pt idx="6">
                  <c:v>2m</c:v>
                </c:pt>
                <c:pt idx="7">
                  <c:v>1024k</c:v>
                </c:pt>
                <c:pt idx="8">
                  <c:v>512k</c:v>
                </c:pt>
                <c:pt idx="9">
                  <c:v>256k</c:v>
                </c:pt>
                <c:pt idx="10">
                  <c:v>128k</c:v>
                </c:pt>
                <c:pt idx="11">
                  <c:v>64k</c:v>
                </c:pt>
                <c:pt idx="12">
                  <c:v>32k</c:v>
                </c:pt>
                <c:pt idx="13">
                  <c:v>16k</c:v>
                </c:pt>
              </c:strCache>
            </c:strRef>
          </c:cat>
          <c:val>
            <c:numRef>
              <c:f>data!$I$2:$I$16</c:f>
              <c:numCache>
                <c:formatCode>General</c:formatCode>
                <c:ptCount val="15"/>
                <c:pt idx="0">
                  <c:v>2055</c:v>
                </c:pt>
                <c:pt idx="1">
                  <c:v>2058</c:v>
                </c:pt>
                <c:pt idx="2">
                  <c:v>2078</c:v>
                </c:pt>
                <c:pt idx="3">
                  <c:v>2179</c:v>
                </c:pt>
                <c:pt idx="4">
                  <c:v>3289</c:v>
                </c:pt>
                <c:pt idx="5">
                  <c:v>5627</c:v>
                </c:pt>
                <c:pt idx="6">
                  <c:v>5648</c:v>
                </c:pt>
                <c:pt idx="7">
                  <c:v>5628</c:v>
                </c:pt>
                <c:pt idx="8">
                  <c:v>5684</c:v>
                </c:pt>
                <c:pt idx="9">
                  <c:v>7240</c:v>
                </c:pt>
                <c:pt idx="10">
                  <c:v>10409</c:v>
                </c:pt>
                <c:pt idx="11">
                  <c:v>10516</c:v>
                </c:pt>
                <c:pt idx="12">
                  <c:v>26110</c:v>
                </c:pt>
                <c:pt idx="13">
                  <c:v>27746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46B-4F2D-9549-5F1667D7AE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85658424"/>
        <c:axId val="2085643048"/>
      </c:barChart>
      <c:catAx>
        <c:axId val="208565842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Working</a:t>
                </a:r>
                <a:r>
                  <a:rPr lang="en-US" sz="1200" baseline="0">
                    <a:latin typeface="Arial"/>
                  </a:rPr>
                  <a:t> set size (bytes)</a:t>
                </a:r>
                <a:endParaRPr lang="en-US" sz="1200">
                  <a:latin typeface="Arial"/>
                </a:endParaRPr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2085643048"/>
        <c:crosses val="autoZero"/>
        <c:auto val="1"/>
        <c:lblAlgn val="ctr"/>
        <c:lblOffset val="100"/>
        <c:noMultiLvlLbl val="0"/>
      </c:catAx>
      <c:valAx>
        <c:axId val="2085643048"/>
        <c:scaling>
          <c:orientation val="minMax"/>
        </c:scaling>
        <c:delete val="0"/>
        <c:axPos val="l"/>
        <c:majorGridlines>
          <c:spPr>
            <a:ln w="9525" cmpd="sng">
              <a:solidFill>
                <a:schemeClr val="tx1"/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200" baseline="0">
                    <a:latin typeface="Arial"/>
                  </a:defRPr>
                </a:pPr>
                <a:r>
                  <a:rPr lang="en-US" sz="1200" baseline="0">
                    <a:latin typeface="Arial"/>
                  </a:rPr>
                  <a:t>Read throughput (MB/s)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2085658424"/>
        <c:crosses val="autoZero"/>
        <c:crossBetween val="between"/>
      </c:valAx>
      <c:spPr>
        <a:solidFill>
          <a:schemeClr val="bg1">
            <a:lumMod val="95000"/>
          </a:schemeClr>
        </a:solidFill>
        <a:ln>
          <a:solidFill>
            <a:schemeClr val="tx1"/>
          </a:solidFill>
        </a:ln>
      </c:spPr>
    </c:plotArea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000"/>
            </a:pPr>
            <a:r>
              <a:rPr lang="en-US" sz="2000"/>
              <a:t>Throughput for size = 128K</a:t>
            </a:r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'stride 128k'!$A$26</c:f>
              <c:strCache>
                <c:ptCount val="1"/>
                <c:pt idx="0">
                  <c:v>Measured</c:v>
                </c:pt>
              </c:strCache>
            </c:strRef>
          </c:tx>
          <c:cat>
            <c:strRef>
              <c:f>'stride 128k'!$B$25:$M$25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'stride 128k'!$B$26:$M$26</c:f>
              <c:numCache>
                <c:formatCode>General</c:formatCode>
                <c:ptCount val="12"/>
                <c:pt idx="0">
                  <c:v>30896</c:v>
                </c:pt>
                <c:pt idx="1">
                  <c:v>25024</c:v>
                </c:pt>
                <c:pt idx="2">
                  <c:v>24135</c:v>
                </c:pt>
                <c:pt idx="3">
                  <c:v>20391</c:v>
                </c:pt>
                <c:pt idx="4">
                  <c:v>17199</c:v>
                </c:pt>
                <c:pt idx="5">
                  <c:v>14634</c:v>
                </c:pt>
                <c:pt idx="6">
                  <c:v>12670</c:v>
                </c:pt>
                <c:pt idx="7">
                  <c:v>11274</c:v>
                </c:pt>
                <c:pt idx="8">
                  <c:v>11248</c:v>
                </c:pt>
                <c:pt idx="9">
                  <c:v>11262</c:v>
                </c:pt>
                <c:pt idx="10">
                  <c:v>11294</c:v>
                </c:pt>
                <c:pt idx="11">
                  <c:v>11251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D4F-4BF9-8AD1-A7A5BFFF75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55144488"/>
        <c:axId val="-2053180024"/>
      </c:lineChart>
      <c:catAx>
        <c:axId val="-205514448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-2053180024"/>
        <c:crosses val="autoZero"/>
        <c:auto val="1"/>
        <c:lblAlgn val="ctr"/>
        <c:lblOffset val="100"/>
        <c:noMultiLvlLbl val="0"/>
      </c:catAx>
      <c:valAx>
        <c:axId val="-205318002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MB/sec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2055144488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000"/>
            </a:pPr>
            <a:r>
              <a:rPr lang="en-US" sz="2000"/>
              <a:t>Throughput for size = 128K</a:t>
            </a:r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'stride 128k'!$A$26</c:f>
              <c:strCache>
                <c:ptCount val="1"/>
                <c:pt idx="0">
                  <c:v>Measured</c:v>
                </c:pt>
              </c:strCache>
            </c:strRef>
          </c:tx>
          <c:cat>
            <c:strRef>
              <c:f>'stride 128k'!$B$25:$M$25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'stride 128k'!$B$26:$M$26</c:f>
              <c:numCache>
                <c:formatCode>General</c:formatCode>
                <c:ptCount val="12"/>
                <c:pt idx="0">
                  <c:v>30896</c:v>
                </c:pt>
                <c:pt idx="1">
                  <c:v>25024</c:v>
                </c:pt>
                <c:pt idx="2">
                  <c:v>24135</c:v>
                </c:pt>
                <c:pt idx="3">
                  <c:v>20391</c:v>
                </c:pt>
                <c:pt idx="4">
                  <c:v>17199</c:v>
                </c:pt>
                <c:pt idx="5">
                  <c:v>14634</c:v>
                </c:pt>
                <c:pt idx="6">
                  <c:v>12670</c:v>
                </c:pt>
                <c:pt idx="7">
                  <c:v>11274</c:v>
                </c:pt>
                <c:pt idx="8">
                  <c:v>11248</c:v>
                </c:pt>
                <c:pt idx="9">
                  <c:v>11262</c:v>
                </c:pt>
                <c:pt idx="10">
                  <c:v>11294</c:v>
                </c:pt>
                <c:pt idx="11">
                  <c:v>11251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14F-45F1-8B61-8060EBD7A3B5}"/>
            </c:ext>
          </c:extLst>
        </c:ser>
        <c:ser>
          <c:idx val="1"/>
          <c:order val="1"/>
          <c:tx>
            <c:strRef>
              <c:f>'stride 128k'!$A$27</c:f>
              <c:strCache>
                <c:ptCount val="1"/>
                <c:pt idx="0">
                  <c:v>Model</c:v>
                </c:pt>
              </c:strCache>
            </c:strRef>
          </c:tx>
          <c:cat>
            <c:strRef>
              <c:f>'stride 128k'!$B$25:$M$25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'stride 128k'!$B$27:$M$27</c:f>
              <c:numCache>
                <c:formatCode>0</c:formatCode>
                <c:ptCount val="12"/>
                <c:pt idx="0">
                  <c:v>30896</c:v>
                </c:pt>
                <c:pt idx="1">
                  <c:v>24743.76423787294</c:v>
                </c:pt>
                <c:pt idx="2">
                  <c:v>20634.810920600521</c:v>
                </c:pt>
                <c:pt idx="3">
                  <c:v>17696.180456366488</c:v>
                </c:pt>
                <c:pt idx="4">
                  <c:v>15490.200678500179</c:v>
                </c:pt>
                <c:pt idx="5">
                  <c:v>13773.24789298868</c:v>
                </c:pt>
                <c:pt idx="6">
                  <c:v>12398.934797864231</c:v>
                </c:pt>
                <c:pt idx="7">
                  <c:v>11274</c:v>
                </c:pt>
                <c:pt idx="8">
                  <c:v>11274</c:v>
                </c:pt>
                <c:pt idx="9">
                  <c:v>11274</c:v>
                </c:pt>
                <c:pt idx="10">
                  <c:v>11274</c:v>
                </c:pt>
                <c:pt idx="11">
                  <c:v>11274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14F-45F1-8B61-8060EBD7A3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64711960"/>
        <c:axId val="-2053502504"/>
      </c:lineChart>
      <c:catAx>
        <c:axId val="206471196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-2053502504"/>
        <c:crosses val="autoZero"/>
        <c:auto val="1"/>
        <c:lblAlgn val="ctr"/>
        <c:lblOffset val="100"/>
        <c:noMultiLvlLbl val="0"/>
      </c:catAx>
      <c:valAx>
        <c:axId val="-205350250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MB/sec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2064711960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45"/>
      <c:rAngAx val="0"/>
    </c:view3D>
    <c:floor>
      <c:thickness val="0"/>
      <c:spPr>
        <a:solidFill>
          <a:schemeClr val="bg1">
            <a:lumMod val="85000"/>
          </a:schemeClr>
        </a:solidFill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8498920968212"/>
          <c:y val="2.8386075383512899E-2"/>
          <c:w val="0.69976389617964396"/>
          <c:h val="0.921287118521949"/>
        </c:manualLayout>
      </c:layout>
      <c:surface3DChart>
        <c:wireframe val="0"/>
        <c:ser>
          <c:idx val="0"/>
          <c:order val="0"/>
          <c:tx>
            <c:strRef>
              <c:f>data!$A$2</c:f>
              <c:strCache>
                <c:ptCount val="1"/>
                <c:pt idx="0">
                  <c:v>128m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data!$B$2:$M$2</c:f>
              <c:numCache>
                <c:formatCode>General</c:formatCode>
                <c:ptCount val="12"/>
                <c:pt idx="0">
                  <c:v>5427</c:v>
                </c:pt>
                <c:pt idx="1">
                  <c:v>2757</c:v>
                </c:pt>
                <c:pt idx="2">
                  <c:v>1939</c:v>
                </c:pt>
                <c:pt idx="3">
                  <c:v>1455</c:v>
                </c:pt>
                <c:pt idx="4">
                  <c:v>1151</c:v>
                </c:pt>
                <c:pt idx="5">
                  <c:v>951</c:v>
                </c:pt>
                <c:pt idx="6">
                  <c:v>803</c:v>
                </c:pt>
                <c:pt idx="7">
                  <c:v>701</c:v>
                </c:pt>
                <c:pt idx="8">
                  <c:v>672</c:v>
                </c:pt>
                <c:pt idx="9">
                  <c:v>646</c:v>
                </c:pt>
                <c:pt idx="10">
                  <c:v>626</c:v>
                </c:pt>
                <c:pt idx="11">
                  <c:v>610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783-424D-9EA1-E456D5662717}"/>
            </c:ext>
          </c:extLst>
        </c:ser>
        <c:ser>
          <c:idx val="1"/>
          <c:order val="1"/>
          <c:tx>
            <c:strRef>
              <c:f>data!$A$3</c:f>
              <c:strCache>
                <c:ptCount val="1"/>
                <c:pt idx="0">
                  <c:v>64m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data!$B$3:$M$3</c:f>
              <c:numCache>
                <c:formatCode>General</c:formatCode>
                <c:ptCount val="12"/>
                <c:pt idx="0">
                  <c:v>5496</c:v>
                </c:pt>
                <c:pt idx="1">
                  <c:v>2760</c:v>
                </c:pt>
                <c:pt idx="2">
                  <c:v>1936</c:v>
                </c:pt>
                <c:pt idx="3">
                  <c:v>1459</c:v>
                </c:pt>
                <c:pt idx="4">
                  <c:v>1149</c:v>
                </c:pt>
                <c:pt idx="5">
                  <c:v>949</c:v>
                </c:pt>
                <c:pt idx="6">
                  <c:v>803</c:v>
                </c:pt>
                <c:pt idx="7">
                  <c:v>703</c:v>
                </c:pt>
                <c:pt idx="8">
                  <c:v>666</c:v>
                </c:pt>
                <c:pt idx="9">
                  <c:v>644</c:v>
                </c:pt>
                <c:pt idx="10">
                  <c:v>621</c:v>
                </c:pt>
                <c:pt idx="11">
                  <c:v>610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783-424D-9EA1-E456D5662717}"/>
            </c:ext>
          </c:extLst>
        </c:ser>
        <c:ser>
          <c:idx val="2"/>
          <c:order val="2"/>
          <c:tx>
            <c:strRef>
              <c:f>data!$A$4</c:f>
              <c:strCache>
                <c:ptCount val="1"/>
                <c:pt idx="0">
                  <c:v>32m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data!$B$4:$M$4</c:f>
              <c:numCache>
                <c:formatCode>General</c:formatCode>
                <c:ptCount val="12"/>
                <c:pt idx="0">
                  <c:v>5498</c:v>
                </c:pt>
                <c:pt idx="1">
                  <c:v>2758</c:v>
                </c:pt>
                <c:pt idx="2">
                  <c:v>1938</c:v>
                </c:pt>
                <c:pt idx="3">
                  <c:v>1454</c:v>
                </c:pt>
                <c:pt idx="4">
                  <c:v>1151</c:v>
                </c:pt>
                <c:pt idx="5">
                  <c:v>934</c:v>
                </c:pt>
                <c:pt idx="6">
                  <c:v>811</c:v>
                </c:pt>
                <c:pt idx="7">
                  <c:v>704</c:v>
                </c:pt>
                <c:pt idx="8">
                  <c:v>671</c:v>
                </c:pt>
                <c:pt idx="9">
                  <c:v>645</c:v>
                </c:pt>
                <c:pt idx="10">
                  <c:v>625</c:v>
                </c:pt>
                <c:pt idx="11">
                  <c:v>611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783-424D-9EA1-E456D5662717}"/>
            </c:ext>
          </c:extLst>
        </c:ser>
        <c:ser>
          <c:idx val="3"/>
          <c:order val="3"/>
          <c:tx>
            <c:strRef>
              <c:f>data!$A$5</c:f>
              <c:strCache>
                <c:ptCount val="1"/>
                <c:pt idx="0">
                  <c:v>16m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data!$B$5:$M$5</c:f>
              <c:numCache>
                <c:formatCode>General</c:formatCode>
                <c:ptCount val="12"/>
                <c:pt idx="0">
                  <c:v>5506</c:v>
                </c:pt>
                <c:pt idx="1">
                  <c:v>2769</c:v>
                </c:pt>
                <c:pt idx="2">
                  <c:v>1941</c:v>
                </c:pt>
                <c:pt idx="3">
                  <c:v>1460</c:v>
                </c:pt>
                <c:pt idx="4">
                  <c:v>1153</c:v>
                </c:pt>
                <c:pt idx="5">
                  <c:v>953</c:v>
                </c:pt>
                <c:pt idx="6">
                  <c:v>811</c:v>
                </c:pt>
                <c:pt idx="7">
                  <c:v>705</c:v>
                </c:pt>
                <c:pt idx="8">
                  <c:v>672</c:v>
                </c:pt>
                <c:pt idx="9">
                  <c:v>646</c:v>
                </c:pt>
                <c:pt idx="10">
                  <c:v>626</c:v>
                </c:pt>
                <c:pt idx="11">
                  <c:v>614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783-424D-9EA1-E456D5662717}"/>
            </c:ext>
          </c:extLst>
        </c:ser>
        <c:ser>
          <c:idx val="4"/>
          <c:order val="4"/>
          <c:tx>
            <c:strRef>
              <c:f>data!$A$6</c:f>
              <c:strCache>
                <c:ptCount val="1"/>
                <c:pt idx="0">
                  <c:v>8m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data!$B$6:$M$6</c:f>
              <c:numCache>
                <c:formatCode>General</c:formatCode>
                <c:ptCount val="12"/>
                <c:pt idx="0">
                  <c:v>5657</c:v>
                </c:pt>
                <c:pt idx="1">
                  <c:v>2977</c:v>
                </c:pt>
                <c:pt idx="2">
                  <c:v>2090</c:v>
                </c:pt>
                <c:pt idx="3">
                  <c:v>1586</c:v>
                </c:pt>
                <c:pt idx="4">
                  <c:v>1251</c:v>
                </c:pt>
                <c:pt idx="5">
                  <c:v>1035</c:v>
                </c:pt>
                <c:pt idx="6">
                  <c:v>882</c:v>
                </c:pt>
                <c:pt idx="7">
                  <c:v>766</c:v>
                </c:pt>
                <c:pt idx="8">
                  <c:v>777</c:v>
                </c:pt>
                <c:pt idx="9">
                  <c:v>836</c:v>
                </c:pt>
                <c:pt idx="10">
                  <c:v>1018</c:v>
                </c:pt>
                <c:pt idx="11">
                  <c:v>1365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783-424D-9EA1-E456D5662717}"/>
            </c:ext>
          </c:extLst>
        </c:ser>
        <c:ser>
          <c:idx val="5"/>
          <c:order val="5"/>
          <c:tx>
            <c:strRef>
              <c:f>data!$A$7</c:f>
              <c:strCache>
                <c:ptCount val="1"/>
                <c:pt idx="0">
                  <c:v>4m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data!$B$7:$M$7</c:f>
              <c:numCache>
                <c:formatCode>General</c:formatCode>
                <c:ptCount val="12"/>
                <c:pt idx="0">
                  <c:v>10401</c:v>
                </c:pt>
                <c:pt idx="1">
                  <c:v>8422</c:v>
                </c:pt>
                <c:pt idx="2">
                  <c:v>7522</c:v>
                </c:pt>
                <c:pt idx="3">
                  <c:v>6468</c:v>
                </c:pt>
                <c:pt idx="4">
                  <c:v>5469</c:v>
                </c:pt>
                <c:pt idx="5">
                  <c:v>4809</c:v>
                </c:pt>
                <c:pt idx="6">
                  <c:v>4284</c:v>
                </c:pt>
                <c:pt idx="7">
                  <c:v>3894</c:v>
                </c:pt>
                <c:pt idx="8">
                  <c:v>3900</c:v>
                </c:pt>
                <c:pt idx="9">
                  <c:v>3899</c:v>
                </c:pt>
                <c:pt idx="10">
                  <c:v>3898</c:v>
                </c:pt>
                <c:pt idx="11">
                  <c:v>3897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783-424D-9EA1-E456D5662717}"/>
            </c:ext>
          </c:extLst>
        </c:ser>
        <c:ser>
          <c:idx val="6"/>
          <c:order val="6"/>
          <c:tx>
            <c:strRef>
              <c:f>data!$A$8</c:f>
              <c:strCache>
                <c:ptCount val="1"/>
                <c:pt idx="0">
                  <c:v>2m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data!$B$8:$M$8</c:f>
              <c:numCache>
                <c:formatCode>General</c:formatCode>
                <c:ptCount val="12"/>
                <c:pt idx="0">
                  <c:v>10401</c:v>
                </c:pt>
                <c:pt idx="1">
                  <c:v>8418</c:v>
                </c:pt>
                <c:pt idx="2">
                  <c:v>7517</c:v>
                </c:pt>
                <c:pt idx="3">
                  <c:v>6468</c:v>
                </c:pt>
                <c:pt idx="4">
                  <c:v>5465</c:v>
                </c:pt>
                <c:pt idx="5">
                  <c:v>4804</c:v>
                </c:pt>
                <c:pt idx="6">
                  <c:v>4284</c:v>
                </c:pt>
                <c:pt idx="7">
                  <c:v>3898</c:v>
                </c:pt>
                <c:pt idx="8">
                  <c:v>3896</c:v>
                </c:pt>
                <c:pt idx="9">
                  <c:v>3897</c:v>
                </c:pt>
                <c:pt idx="10">
                  <c:v>3893</c:v>
                </c:pt>
                <c:pt idx="11">
                  <c:v>3897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783-424D-9EA1-E456D5662717}"/>
            </c:ext>
          </c:extLst>
        </c:ser>
        <c:ser>
          <c:idx val="7"/>
          <c:order val="7"/>
          <c:tx>
            <c:strRef>
              <c:f>data!$A$9</c:f>
              <c:strCache>
                <c:ptCount val="1"/>
                <c:pt idx="0">
                  <c:v>1024k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data!$B$9:$M$9</c:f>
              <c:numCache>
                <c:formatCode>General</c:formatCode>
                <c:ptCount val="12"/>
                <c:pt idx="0">
                  <c:v>10479</c:v>
                </c:pt>
                <c:pt idx="1">
                  <c:v>8469</c:v>
                </c:pt>
                <c:pt idx="2">
                  <c:v>7578</c:v>
                </c:pt>
                <c:pt idx="3">
                  <c:v>6508</c:v>
                </c:pt>
                <c:pt idx="4">
                  <c:v>5510</c:v>
                </c:pt>
                <c:pt idx="5">
                  <c:v>4854</c:v>
                </c:pt>
                <c:pt idx="6">
                  <c:v>4326</c:v>
                </c:pt>
                <c:pt idx="7">
                  <c:v>3935</c:v>
                </c:pt>
                <c:pt idx="8">
                  <c:v>3939</c:v>
                </c:pt>
                <c:pt idx="9">
                  <c:v>3945</c:v>
                </c:pt>
                <c:pt idx="10">
                  <c:v>3951</c:v>
                </c:pt>
                <c:pt idx="11">
                  <c:v>3963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C783-424D-9EA1-E456D5662717}"/>
            </c:ext>
          </c:extLst>
        </c:ser>
        <c:ser>
          <c:idx val="8"/>
          <c:order val="8"/>
          <c:tx>
            <c:strRef>
              <c:f>data!$A$10</c:f>
              <c:strCache>
                <c:ptCount val="1"/>
                <c:pt idx="0">
                  <c:v>512k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data!$B$10:$M$10</c:f>
              <c:numCache>
                <c:formatCode>General</c:formatCode>
                <c:ptCount val="12"/>
                <c:pt idx="0">
                  <c:v>10486</c:v>
                </c:pt>
                <c:pt idx="1">
                  <c:v>8465</c:v>
                </c:pt>
                <c:pt idx="2">
                  <c:v>7578</c:v>
                </c:pt>
                <c:pt idx="3">
                  <c:v>6508</c:v>
                </c:pt>
                <c:pt idx="4">
                  <c:v>5514</c:v>
                </c:pt>
                <c:pt idx="5">
                  <c:v>4854</c:v>
                </c:pt>
                <c:pt idx="6">
                  <c:v>4330</c:v>
                </c:pt>
                <c:pt idx="7">
                  <c:v>3938</c:v>
                </c:pt>
                <c:pt idx="8">
                  <c:v>3945</c:v>
                </c:pt>
                <c:pt idx="9">
                  <c:v>3952</c:v>
                </c:pt>
                <c:pt idx="10">
                  <c:v>3956</c:v>
                </c:pt>
                <c:pt idx="11">
                  <c:v>3969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783-424D-9EA1-E456D5662717}"/>
            </c:ext>
          </c:extLst>
        </c:ser>
        <c:ser>
          <c:idx val="9"/>
          <c:order val="9"/>
          <c:tx>
            <c:strRef>
              <c:f>data!$A$11</c:f>
              <c:strCache>
                <c:ptCount val="1"/>
                <c:pt idx="0">
                  <c:v>256k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data!$B$11:$M$11</c:f>
              <c:numCache>
                <c:formatCode>General</c:formatCode>
                <c:ptCount val="12"/>
                <c:pt idx="0">
                  <c:v>10479</c:v>
                </c:pt>
                <c:pt idx="1">
                  <c:v>8456</c:v>
                </c:pt>
                <c:pt idx="2">
                  <c:v>7578</c:v>
                </c:pt>
                <c:pt idx="3">
                  <c:v>6503</c:v>
                </c:pt>
                <c:pt idx="4">
                  <c:v>5510</c:v>
                </c:pt>
                <c:pt idx="5">
                  <c:v>4850</c:v>
                </c:pt>
                <c:pt idx="6">
                  <c:v>4322</c:v>
                </c:pt>
                <c:pt idx="7">
                  <c:v>3931</c:v>
                </c:pt>
                <c:pt idx="8">
                  <c:v>3935</c:v>
                </c:pt>
                <c:pt idx="9">
                  <c:v>3938</c:v>
                </c:pt>
                <c:pt idx="10">
                  <c:v>3944</c:v>
                </c:pt>
                <c:pt idx="11">
                  <c:v>3958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C783-424D-9EA1-E456D5662717}"/>
            </c:ext>
          </c:extLst>
        </c:ser>
        <c:ser>
          <c:idx val="10"/>
          <c:order val="10"/>
          <c:tx>
            <c:strRef>
              <c:f>data!$A$12</c:f>
              <c:strCache>
                <c:ptCount val="1"/>
                <c:pt idx="0">
                  <c:v>128k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data!$B$12:$M$12</c:f>
              <c:numCache>
                <c:formatCode>General</c:formatCode>
                <c:ptCount val="12"/>
                <c:pt idx="0">
                  <c:v>10473</c:v>
                </c:pt>
                <c:pt idx="1">
                  <c:v>8443</c:v>
                </c:pt>
                <c:pt idx="2">
                  <c:v>7552</c:v>
                </c:pt>
                <c:pt idx="3">
                  <c:v>6488</c:v>
                </c:pt>
                <c:pt idx="4">
                  <c:v>5496</c:v>
                </c:pt>
                <c:pt idx="5">
                  <c:v>4833</c:v>
                </c:pt>
                <c:pt idx="6">
                  <c:v>4307</c:v>
                </c:pt>
                <c:pt idx="7">
                  <c:v>3920</c:v>
                </c:pt>
                <c:pt idx="8">
                  <c:v>3912</c:v>
                </c:pt>
                <c:pt idx="9">
                  <c:v>3922</c:v>
                </c:pt>
                <c:pt idx="10">
                  <c:v>3923</c:v>
                </c:pt>
                <c:pt idx="11">
                  <c:v>3938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C783-424D-9EA1-E456D5662717}"/>
            </c:ext>
          </c:extLst>
        </c:ser>
        <c:ser>
          <c:idx val="11"/>
          <c:order val="11"/>
          <c:tx>
            <c:strRef>
              <c:f>data!$A$13</c:f>
              <c:strCache>
                <c:ptCount val="1"/>
                <c:pt idx="0">
                  <c:v>64k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data!$B$13:$M$13</c:f>
              <c:numCache>
                <c:formatCode>General</c:formatCode>
                <c:ptCount val="12"/>
                <c:pt idx="0">
                  <c:v>10460</c:v>
                </c:pt>
                <c:pt idx="1">
                  <c:v>8414</c:v>
                </c:pt>
                <c:pt idx="2">
                  <c:v>7537</c:v>
                </c:pt>
                <c:pt idx="3">
                  <c:v>6463</c:v>
                </c:pt>
                <c:pt idx="4">
                  <c:v>5474</c:v>
                </c:pt>
                <c:pt idx="5">
                  <c:v>4817</c:v>
                </c:pt>
                <c:pt idx="6">
                  <c:v>4295</c:v>
                </c:pt>
                <c:pt idx="7">
                  <c:v>3902</c:v>
                </c:pt>
                <c:pt idx="8">
                  <c:v>3897</c:v>
                </c:pt>
                <c:pt idx="9">
                  <c:v>3899</c:v>
                </c:pt>
                <c:pt idx="10">
                  <c:v>3893</c:v>
                </c:pt>
                <c:pt idx="11">
                  <c:v>3905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C783-424D-9EA1-E456D5662717}"/>
            </c:ext>
          </c:extLst>
        </c:ser>
        <c:ser>
          <c:idx val="12"/>
          <c:order val="12"/>
          <c:tx>
            <c:strRef>
              <c:f>data!$A$14</c:f>
              <c:strCache>
                <c:ptCount val="1"/>
                <c:pt idx="0">
                  <c:v>32k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data!$B$14:$M$14</c:f>
              <c:numCache>
                <c:formatCode>General</c:formatCode>
                <c:ptCount val="12"/>
                <c:pt idx="0">
                  <c:v>17485</c:v>
                </c:pt>
                <c:pt idx="1">
                  <c:v>16744</c:v>
                </c:pt>
                <c:pt idx="2">
                  <c:v>16268</c:v>
                </c:pt>
                <c:pt idx="3">
                  <c:v>15798</c:v>
                </c:pt>
                <c:pt idx="4">
                  <c:v>15242</c:v>
                </c:pt>
                <c:pt idx="5">
                  <c:v>15321</c:v>
                </c:pt>
                <c:pt idx="6">
                  <c:v>14692</c:v>
                </c:pt>
                <c:pt idx="7">
                  <c:v>14158</c:v>
                </c:pt>
                <c:pt idx="8">
                  <c:v>17489</c:v>
                </c:pt>
                <c:pt idx="9">
                  <c:v>17381</c:v>
                </c:pt>
                <c:pt idx="10">
                  <c:v>17327</c:v>
                </c:pt>
                <c:pt idx="11">
                  <c:v>17059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C783-424D-9EA1-E456D5662717}"/>
            </c:ext>
          </c:extLst>
        </c:ser>
        <c:ser>
          <c:idx val="13"/>
          <c:order val="13"/>
          <c:tx>
            <c:strRef>
              <c:f>data!$A$15</c:f>
              <c:strCache>
                <c:ptCount val="1"/>
                <c:pt idx="0">
                  <c:v>16k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data!$B$15:$M$15</c:f>
              <c:numCache>
                <c:formatCode>General</c:formatCode>
                <c:ptCount val="12"/>
                <c:pt idx="0">
                  <c:v>18756</c:v>
                </c:pt>
                <c:pt idx="1">
                  <c:v>18386</c:v>
                </c:pt>
                <c:pt idx="2">
                  <c:v>17852</c:v>
                </c:pt>
                <c:pt idx="3">
                  <c:v>17688</c:v>
                </c:pt>
                <c:pt idx="4">
                  <c:v>17370</c:v>
                </c:pt>
                <c:pt idx="5">
                  <c:v>17059</c:v>
                </c:pt>
                <c:pt idx="6">
                  <c:v>16919</c:v>
                </c:pt>
                <c:pt idx="7">
                  <c:v>18206</c:v>
                </c:pt>
                <c:pt idx="8">
                  <c:v>18028</c:v>
                </c:pt>
                <c:pt idx="9">
                  <c:v>17773</c:v>
                </c:pt>
                <c:pt idx="10">
                  <c:v>17717</c:v>
                </c:pt>
                <c:pt idx="11">
                  <c:v>17735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C783-424D-9EA1-E456D5662717}"/>
            </c:ext>
          </c:extLst>
        </c:ser>
        <c:bandFmts/>
        <c:axId val="2127064360"/>
        <c:axId val="2127052712"/>
        <c:axId val="2127049608"/>
      </c:surface3DChart>
      <c:catAx>
        <c:axId val="212706436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Stride (x8 bytes)</a:t>
                </a:r>
              </a:p>
            </c:rich>
          </c:tx>
          <c:layout>
            <c:manualLayout>
              <c:xMode val="edge"/>
              <c:yMode val="edge"/>
              <c:x val="0.13657770709015099"/>
              <c:y val="0.84909405264439197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txPr>
          <a:bodyPr rot="0" vert="horz" anchor="b" anchorCtr="1"/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2127052712"/>
        <c:crosses val="autoZero"/>
        <c:auto val="1"/>
        <c:lblAlgn val="ctr"/>
        <c:lblOffset val="100"/>
        <c:noMultiLvlLbl val="0"/>
      </c:catAx>
      <c:valAx>
        <c:axId val="2127052712"/>
        <c:scaling>
          <c:orientation val="minMax"/>
          <c:max val="20000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Read throughput (MB/s)</a:t>
                </a:r>
              </a:p>
              <a:p>
                <a:pPr>
                  <a:defRPr sz="1200">
                    <a:latin typeface="Arial"/>
                  </a:defRPr>
                </a:pPr>
                <a:endParaRPr lang="en-US" sz="1200">
                  <a:latin typeface="Arial"/>
                </a:endParaRPr>
              </a:p>
            </c:rich>
          </c:tx>
          <c:layout>
            <c:manualLayout>
              <c:xMode val="edge"/>
              <c:yMode val="edge"/>
              <c:x val="2.9427050902444098E-2"/>
              <c:y val="0.2617015621110019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2127064360"/>
        <c:crosses val="autoZero"/>
        <c:crossBetween val="midCat"/>
        <c:majorUnit val="2000"/>
        <c:minorUnit val="500"/>
      </c:valAx>
      <c:serAx>
        <c:axId val="2127049608"/>
        <c:scaling>
          <c:orientation val="minMax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Size (bytes)</a:t>
                </a:r>
              </a:p>
            </c:rich>
          </c:tx>
          <c:layout>
            <c:manualLayout>
              <c:xMode val="edge"/>
              <c:yMode val="edge"/>
              <c:x val="0.64497276173811602"/>
              <c:y val="0.855644760091263"/>
            </c:manualLayout>
          </c:layout>
          <c:overlay val="0"/>
        </c:title>
        <c:majorTickMark val="out"/>
        <c:minorTickMark val="none"/>
        <c:tickLblPos val="nextTo"/>
        <c:txPr>
          <a:bodyPr rot="0" vert="horz" lIns="2">
            <a:spAutoFit/>
          </a:bodyPr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2127052712"/>
        <c:crosses val="autoZero"/>
        <c:tickLblSkip val="2"/>
        <c:tickMarkSkip val="1"/>
      </c:serAx>
    </c:plotArea>
    <c:plotVisOnly val="1"/>
    <c:dispBlanksAs val="zero"/>
    <c:showDLblsOverMax val="0"/>
  </c:chart>
  <c:spPr>
    <a:ln w="9525">
      <a:solidFill>
        <a:schemeClr val="tx1"/>
      </a:solidFill>
    </a:ln>
  </c:sp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71950" y="0"/>
            <a:ext cx="31305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22" tIns="48211" rIns="96422" bIns="48211" numCol="1" anchor="t" anchorCtr="0" compatLnSpc="1">
            <a:prstTxWarp prst="textNoShape">
              <a:avLst/>
            </a:prstTxWarp>
          </a:bodyPr>
          <a:lstStyle>
            <a:lvl1pPr algn="r" defTabSz="96520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29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71950" y="9091613"/>
            <a:ext cx="31305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22" tIns="48211" rIns="96422" bIns="48211" numCol="1" anchor="b" anchorCtr="0" compatLnSpc="1">
            <a:prstTxWarp prst="textNoShape">
              <a:avLst/>
            </a:prstTxWarp>
          </a:bodyPr>
          <a:lstStyle>
            <a:lvl1pPr algn="r" defTabSz="96520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83587096-7852-44F5-9A71-D621B1FF24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5433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8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14800" y="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19200" y="685800"/>
            <a:ext cx="4876800" cy="3657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8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0600" y="4572000"/>
            <a:ext cx="53340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08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440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8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14800" y="91440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40F64717-A5A5-4C4E-9291-2F18B7410B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5977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803353-72E2-470C-8E67-87750F01FAF1}" type="slidenum">
              <a:rPr lang="en-US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8413" y="727075"/>
            <a:ext cx="4773612" cy="3581400"/>
          </a:xfrm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778" y="4551798"/>
            <a:ext cx="5354947" cy="4315104"/>
          </a:xfrm>
        </p:spPr>
        <p:txBody>
          <a:bodyPr/>
          <a:lstStyle/>
          <a:p>
            <a:r>
              <a:rPr lang="en-US" dirty="0"/>
              <a:t>Pause at the end of this slide to consider that M[0] and M[8] have nothing to do with one another, but that they interfere with one </a:t>
            </a:r>
            <a:r>
              <a:rPr lang="en-US" dirty="0" err="1"/>
              <a:t>anothers</a:t>
            </a:r>
            <a:r>
              <a:rPr lang="en-US" dirty="0"/>
              <a:t>’ existences in the cache.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8688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7371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8413" y="727075"/>
            <a:ext cx="4773612" cy="3581400"/>
          </a:xfrm>
          <a:ln/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778" y="4551798"/>
            <a:ext cx="5354947" cy="4315104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1"/>
          <p:cNvSpPr txBox="1">
            <a:spLocks noChangeArrowheads="1"/>
          </p:cNvSpPr>
          <p:nvPr/>
        </p:nvSpPr>
        <p:spPr bwMode="auto">
          <a:xfrm>
            <a:off x="1276247" y="726094"/>
            <a:ext cx="4752421" cy="358052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515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974391" y="4554201"/>
            <a:ext cx="5354925" cy="4314943"/>
          </a:xfrm>
          <a:noFill/>
          <a:ln/>
        </p:spPr>
        <p:txBody>
          <a:bodyPr wrap="none" lIns="95308" tIns="47654" rIns="95308" bIns="47654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9687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16byte direct mapped $, 4B blocks -&gt; must be 4 sets to account for all 16B of cache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2535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 from block with set index bits 00 to 01, displace the line sitting in set 0 from the block with set index 00.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8346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body"/>
          </p:nvPr>
        </p:nvSpPr>
        <p:spPr>
          <a:xfrm>
            <a:off x="974391" y="4554201"/>
            <a:ext cx="5354925" cy="4314943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1278663" y="726094"/>
            <a:ext cx="4754835" cy="358260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73184" y="4554201"/>
            <a:ext cx="5356133" cy="4314943"/>
          </a:xfrm>
          <a:noFill/>
          <a:ln/>
        </p:spPr>
        <p:txBody>
          <a:bodyPr lIns="95683" tIns="47003" rIns="95683" bIns="47003"/>
          <a:lstStyle/>
          <a:p>
            <a:endParaRPr lang="en-US"/>
          </a:p>
        </p:txBody>
      </p:sp>
      <p:sp>
        <p:nvSpPr>
          <p:cNvPr id="4096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5963"/>
            <a:ext cx="4795838" cy="3598862"/>
          </a:xfrm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3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Slopes of spatial locality – increase stride, degrade throughput because burn through blocks faster</a:t>
            </a:r>
          </a:p>
          <a:p>
            <a:r>
              <a:rPr lang="en-US" dirty="0"/>
              <a:t>Ridges of temporal – if after warm up, whole dataset in cache, every thing’s a hit.</a:t>
            </a:r>
          </a:p>
          <a:p>
            <a:r>
              <a:rPr lang="en-US" dirty="0"/>
              <a:t>Prefetching – do better than we expect.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63296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Matrix Multiplication image from Wikimedia, attribution: </a:t>
            </a:r>
            <a:br>
              <a:rPr lang="en-US" dirty="0"/>
            </a:br>
            <a:r>
              <a:rPr lang="en-US" dirty="0"/>
              <a:t>By </a:t>
            </a:r>
            <a:r>
              <a:rPr lang="en-US" dirty="0" err="1"/>
              <a:t>File:Matrix</a:t>
            </a:r>
            <a:r>
              <a:rPr lang="en-US" dirty="0"/>
              <a:t> multiplication </a:t>
            </a:r>
            <a:r>
              <a:rPr lang="en-US" dirty="0" err="1"/>
              <a:t>diagram.svg:User:BilouSee</a:t>
            </a:r>
            <a:r>
              <a:rPr lang="en-US" dirty="0"/>
              <a:t> below. - This file was derived from: Matrix multiplication </a:t>
            </a:r>
            <a:r>
              <a:rPr lang="en-US" dirty="0" err="1"/>
              <a:t>diagram.svg</a:t>
            </a:r>
            <a:r>
              <a:rPr lang="en-US" dirty="0"/>
              <a:t>, CC BY-SA 3.0, https://</a:t>
            </a:r>
            <a:r>
              <a:rPr lang="en-US" dirty="0" err="1"/>
              <a:t>commons.wikimedia.org</a:t>
            </a:r>
            <a:r>
              <a:rPr lang="en-US" dirty="0"/>
              <a:t>/w/</a:t>
            </a:r>
            <a:r>
              <a:rPr lang="en-US" dirty="0" err="1"/>
              <a:t>index.php?curid</a:t>
            </a:r>
            <a:r>
              <a:rPr lang="en-US" dirty="0"/>
              <a:t>=15175268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95232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8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9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1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1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71617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35932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1"/>
          <p:cNvSpPr txBox="1">
            <a:spLocks noChangeArrowheads="1"/>
          </p:cNvSpPr>
          <p:nvPr/>
        </p:nvSpPr>
        <p:spPr bwMode="auto">
          <a:xfrm>
            <a:off x="1233987" y="726094"/>
            <a:ext cx="4835733" cy="358052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3731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974391" y="4554201"/>
            <a:ext cx="5354925" cy="4314943"/>
          </a:xfrm>
          <a:noFill/>
          <a:ln/>
        </p:spPr>
        <p:txBody>
          <a:bodyPr wrap="none" lIns="95088" tIns="47544" rIns="95088" bIns="47544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30871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38663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n/8 – comes from taking n and doing it in chunks of 8 </a:t>
            </a:r>
            <a:r>
              <a:rPr lang="en-US" dirty="0" err="1"/>
              <a:t>tha</a:t>
            </a:r>
            <a:r>
              <a:rPr lang="en-US" dirty="0"/>
              <a:t> fit in a cache line, with perfect stride 1 accesses.</a:t>
            </a:r>
          </a:p>
          <a:p>
            <a:r>
              <a:rPr lang="en-US" dirty="0"/>
              <a:t>N – comes from missing on everything but the 1 double needed going down a column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4868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2n/B comes from doing n/B blocks of size B^2 in each source matrix</a:t>
            </a:r>
          </a:p>
          <a:p>
            <a:r>
              <a:rPr lang="en-US" dirty="0"/>
              <a:t>B^2 / 8 comes from taking B^2 bytes per block and perfectly caching them 8 doubles at a time.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52517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n/B is the dimension of the matrix in blocks. (n/B)^2  is the number of iterations.   </a:t>
            </a:r>
            <a:r>
              <a:rPr lang="en-US" dirty="0" err="1"/>
              <a:t>nB</a:t>
            </a:r>
            <a:r>
              <a:rPr lang="en-US" dirty="0"/>
              <a:t>/4 is the misses per iteration.  N^3/4B is the total miss count.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22078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3B^2 to accommodate M3 = M1 x M2, with M1,2,3 all supplying blocks of dim B^2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34164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6095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4579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24313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05551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74145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16byte direct mapped $, 4B blocks -&gt; must be 4 sets to account for all 16B of cache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8029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 from block with set index bits 00 to 01, displace the line sitting in set 0 from the block with set index 00.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61132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 = 64 (2^6)</a:t>
            </a:r>
          </a:p>
          <a:p>
            <a:r>
              <a:rPr lang="en-US" dirty="0"/>
              <a:t>E = 8 (2^3)</a:t>
            </a:r>
          </a:p>
          <a:p>
            <a:r>
              <a:rPr lang="en-US" dirty="0"/>
              <a:t>S = 64 (2^6) [need to infer from B, E, and Cache Size]</a:t>
            </a:r>
          </a:p>
          <a:p>
            <a:r>
              <a:rPr lang="en-US" dirty="0"/>
              <a:t>Cache Size = 2^15 (32768)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26207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0x010 =&gt; 0000 0001 0000, say that it awkwardly segments the bits, but that’s ok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8386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77965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4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65876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0345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347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6402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4821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08012"/>
            <a:ext cx="7772400" cy="1470025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7677492" cy="1752600"/>
          </a:xfrm>
        </p:spPr>
        <p:txBody>
          <a:bodyPr/>
          <a:lstStyle>
            <a:lvl1pPr marL="0" indent="0" algn="l">
              <a:buNone/>
              <a:defRPr sz="2000" b="0">
                <a:latin typeface="Calibri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58013" y="228600"/>
            <a:ext cx="2185987" cy="6105525"/>
          </a:xfrm>
        </p:spPr>
        <p:txBody>
          <a:bodyPr vert="eaVert"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6875" y="228600"/>
            <a:ext cx="6408738" cy="6105525"/>
          </a:xfrm>
        </p:spPr>
        <p:txBody>
          <a:bodyPr vert="eaVert"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875" y="228600"/>
            <a:ext cx="8747125" cy="762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8175" y="1362075"/>
            <a:ext cx="3871913" cy="497205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62488" y="1362075"/>
            <a:ext cx="3871912" cy="2409825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62488" y="3924300"/>
            <a:ext cx="3871912" cy="2409825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875" y="228600"/>
            <a:ext cx="8747125" cy="762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38175" y="1362075"/>
            <a:ext cx="3871913" cy="497205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2488" y="1362075"/>
            <a:ext cx="3871912" cy="497205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8" y="435678"/>
            <a:ext cx="7592093" cy="762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latin typeface="Calibri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8175" y="1362075"/>
            <a:ext cx="3871913" cy="4972050"/>
          </a:xfrm>
        </p:spPr>
        <p:txBody>
          <a:bodyPr/>
          <a:lstStyle>
            <a:lvl1pPr>
              <a:defRPr sz="2800">
                <a:latin typeface="Calibri" pitchFamily="34" charset="0"/>
              </a:defRPr>
            </a:lvl1pPr>
            <a:lvl2pPr>
              <a:defRPr sz="2400">
                <a:latin typeface="Calibri" pitchFamily="34" charset="0"/>
              </a:defRPr>
            </a:lvl2pPr>
            <a:lvl3pPr>
              <a:defRPr sz="2000">
                <a:latin typeface="Calibri" pitchFamily="34" charset="0"/>
              </a:defRPr>
            </a:lvl3pPr>
            <a:lvl4pPr>
              <a:defRPr sz="1800">
                <a:latin typeface="Calibri" pitchFamily="34" charset="0"/>
              </a:defRPr>
            </a:lvl4pPr>
            <a:lvl5pPr>
              <a:defRPr sz="18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2488" y="1362075"/>
            <a:ext cx="3871912" cy="4972050"/>
          </a:xfrm>
        </p:spPr>
        <p:txBody>
          <a:bodyPr/>
          <a:lstStyle>
            <a:lvl1pPr>
              <a:defRPr sz="2800">
                <a:latin typeface="Calibri" pitchFamily="34" charset="0"/>
              </a:defRPr>
            </a:lvl1pPr>
            <a:lvl2pPr>
              <a:defRPr sz="2400">
                <a:latin typeface="Calibri" pitchFamily="34" charset="0"/>
              </a:defRPr>
            </a:lvl2pPr>
            <a:lvl3pPr>
              <a:defRPr sz="2000">
                <a:latin typeface="Calibri" pitchFamily="34" charset="0"/>
              </a:defRPr>
            </a:lvl3pPr>
            <a:lvl4pPr>
              <a:defRPr sz="1800">
                <a:latin typeface="Calibri" pitchFamily="34" charset="0"/>
              </a:defRPr>
            </a:lvl4pPr>
            <a:lvl5pPr>
              <a:defRPr sz="18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Calibri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Calibri" pitchFamily="34" charset="0"/>
              </a:defRPr>
            </a:lvl1pPr>
            <a:lvl2pPr>
              <a:defRPr sz="2000">
                <a:latin typeface="Calibri" pitchFamily="34" charset="0"/>
              </a:defRPr>
            </a:lvl2pPr>
            <a:lvl3pPr>
              <a:defRPr sz="1800">
                <a:latin typeface="Calibri" pitchFamily="34" charset="0"/>
              </a:defRPr>
            </a:lvl3pPr>
            <a:lvl4pPr>
              <a:defRPr sz="1600">
                <a:latin typeface="Calibri" pitchFamily="34" charset="0"/>
              </a:defRPr>
            </a:lvl4pPr>
            <a:lvl5pPr>
              <a:defRPr sz="1600">
                <a:latin typeface="Calibri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Calibri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Calibri" pitchFamily="34" charset="0"/>
              </a:defRPr>
            </a:lvl1pPr>
            <a:lvl2pPr>
              <a:defRPr sz="2000">
                <a:latin typeface="Calibri" pitchFamily="34" charset="0"/>
              </a:defRPr>
            </a:lvl2pPr>
            <a:lvl3pPr>
              <a:defRPr sz="1800">
                <a:latin typeface="Calibri" pitchFamily="34" charset="0"/>
              </a:defRPr>
            </a:lvl3pPr>
            <a:lvl4pPr>
              <a:defRPr sz="1600">
                <a:latin typeface="Calibri" pitchFamily="34" charset="0"/>
              </a:defRPr>
            </a:lvl4pPr>
            <a:lvl5pPr>
              <a:defRPr sz="1600">
                <a:latin typeface="Calibri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762" y="445070"/>
            <a:ext cx="7591425" cy="762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Calibri" pitchFamily="34" charset="0"/>
              </a:defRPr>
            </a:lvl1pPr>
            <a:lvl2pPr>
              <a:defRPr sz="2800">
                <a:latin typeface="Calibri" pitchFamily="34" charset="0"/>
              </a:defRPr>
            </a:lvl2pPr>
            <a:lvl3pPr>
              <a:defRPr sz="2400">
                <a:latin typeface="Calibri" pitchFamily="34" charset="0"/>
              </a:defRPr>
            </a:lvl3pPr>
            <a:lvl4pPr>
              <a:defRPr sz="2000">
                <a:latin typeface="Calibri" pitchFamily="34" charset="0"/>
              </a:defRPr>
            </a:lvl4pPr>
            <a:lvl5pPr>
              <a:defRPr sz="2000">
                <a:latin typeface="Calibri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Calibri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Calibri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Calibri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74090" y="371182"/>
            <a:ext cx="75914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6875" y="1362075"/>
            <a:ext cx="7896225" cy="497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9144000" cy="228600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b="0">
              <a:latin typeface="Times New Roman" pitchFamily="18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7897813" y="-26988"/>
            <a:ext cx="1309687" cy="2778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bg1"/>
                </a:solidFill>
                <a:latin typeface="Times New Roman" pitchFamily="18" charset="0"/>
              </a:rPr>
              <a:t>Carnegie Mellon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8830843" y="6611779"/>
            <a:ext cx="3385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F5551B27-49BC-4291-80C6-707CDCF1D651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-96" charset="-128"/>
                <a:cs typeface="ＭＳ Ｐゴシック" pitchFamily="-96" charset="-128"/>
              </a:rPr>
              <a:pPr/>
              <a:t>‹#›</a:t>
            </a:fld>
            <a:endParaRPr lang="en-US" sz="1000" dirty="0">
              <a:latin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-16031" y="6629400"/>
            <a:ext cx="46493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i="0" dirty="0">
                <a:latin typeface="Calibri" pitchFamily="34" charset="0"/>
              </a:rPr>
              <a:t>Bryant</a:t>
            </a:r>
            <a:r>
              <a:rPr lang="en-US" sz="1000" b="0" i="0" baseline="0" dirty="0">
                <a:latin typeface="Calibri" pitchFamily="34" charset="0"/>
              </a:rPr>
              <a:t> and </a:t>
            </a:r>
            <a:r>
              <a:rPr lang="en-US" sz="1000" b="0" i="0" baseline="0" dirty="0" err="1">
                <a:latin typeface="Calibri" pitchFamily="34" charset="0"/>
              </a:rPr>
              <a:t>O’Hallaron</a:t>
            </a:r>
            <a:r>
              <a:rPr lang="en-US" sz="1000" b="0" i="0" baseline="0" dirty="0">
                <a:latin typeface="Calibri" pitchFamily="34" charset="0"/>
              </a:rPr>
              <a:t>, Computer Systems: A Programmer’s Perspective, Third Edition</a:t>
            </a:r>
            <a:endParaRPr lang="en-US" sz="1000" b="0" i="0" dirty="0">
              <a:latin typeface="Calibri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0" r:id="rId2"/>
    <p:sldLayoutId id="2147483659" r:id="rId3"/>
    <p:sldLayoutId id="2147483658" r:id="rId4"/>
    <p:sldLayoutId id="2147483657" r:id="rId5"/>
    <p:sldLayoutId id="2147483656" r:id="rId6"/>
    <p:sldLayoutId id="2147483655" r:id="rId7"/>
    <p:sldLayoutId id="2147483654" r:id="rId8"/>
    <p:sldLayoutId id="2147483653" r:id="rId9"/>
    <p:sldLayoutId id="2147483652" r:id="rId10"/>
    <p:sldLayoutId id="2147483651" r:id="rId11"/>
    <p:sldLayoutId id="2147483650" r:id="rId12"/>
    <p:sldLayoutId id="2147483649" r:id="rId13"/>
  </p:sldLayoutIdLst>
  <p:txStyles>
    <p:titleStyle>
      <a:lvl1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libri" pitchFamily="34" charset="0"/>
          <a:ea typeface="+mj-ea"/>
          <a:cs typeface="+mj-cs"/>
        </a:defRPr>
      </a:lvl1pPr>
      <a:lvl2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2pPr>
      <a:lvl3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3pPr>
      <a:lvl4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4pPr>
      <a:lvl5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5pPr>
      <a:lvl6pPr marL="5762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6pPr>
      <a:lvl7pPr marL="10334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7pPr>
      <a:lvl8pPr marL="14906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8pPr>
      <a:lvl9pPr marL="19478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990000"/>
        </a:buClr>
        <a:buSzPct val="60000"/>
        <a:buFont typeface="Wingdings 2" pitchFamily="18" charset="2"/>
        <a:buChar char="¢"/>
        <a:defRPr sz="2400" b="1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990000"/>
        </a:buClr>
        <a:buSzPct val="110000"/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SzPct val="80000"/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canvas.cmu.edu/courses/30386/quizzes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1.bin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ctrTitle"/>
          </p:nvPr>
        </p:nvSpPr>
        <p:spPr>
          <a:xfrm>
            <a:off x="685799" y="1631950"/>
            <a:ext cx="8049827" cy="1644650"/>
          </a:xfrm>
        </p:spPr>
        <p:txBody>
          <a:bodyPr/>
          <a:lstStyle/>
          <a:p>
            <a:pPr marL="0" indent="0"/>
            <a:r>
              <a:rPr lang="en-US" dirty="0"/>
              <a:t>Cache Memories</a:t>
            </a:r>
            <a:br>
              <a:rPr lang="en-US" dirty="0"/>
            </a:br>
            <a:br>
              <a:rPr lang="en-US" dirty="0"/>
            </a:b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 Bold" charset="0"/>
              </a:rPr>
              <a:t>15-213/14-513/15-513: Introduction to Computer Systems</a:t>
            </a:r>
            <a:b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 Bold" charset="0"/>
              </a:rPr>
            </a:b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 Bold" charset="0"/>
              </a:rPr>
              <a:t>10</a:t>
            </a:r>
            <a:r>
              <a:rPr kumimoji="0" lang="en-US" sz="2000" b="0" i="0" u="none" strike="noStrike" kern="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 Bold" charset="0"/>
              </a:rPr>
              <a:t>th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 Bold" charset="0"/>
              </a:rPr>
              <a:t>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 Bold" charset="0"/>
              </a:rPr>
              <a:t>Lecture,  September 29, 2022</a:t>
            </a:r>
            <a:endParaRPr lang="en-US" sz="2000" b="0" dirty="0"/>
          </a:p>
        </p:txBody>
      </p:sp>
      <p:sp>
        <p:nvSpPr>
          <p:cNvPr id="2" name="Shape 80">
            <a:extLst>
              <a:ext uri="{FF2B5EF4-FFF2-40B4-BE49-F238E27FC236}">
                <a16:creationId xmlns:a16="http://schemas.microsoft.com/office/drawing/2014/main" id="{1497365A-C04D-3C1B-314F-3FF8A2AA2C1E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685800" y="4419600"/>
            <a:ext cx="7678738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200"/>
              <a:buFont typeface="Noto Sans Symbols"/>
              <a:buNone/>
            </a:pPr>
            <a:r>
              <a:rPr lang="en-US" sz="2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Instructors: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algn="l">
              <a:spcBef>
                <a:spcPct val="20000"/>
              </a:spcBef>
              <a:buClr>
                <a:srgbClr val="990000"/>
              </a:buClr>
              <a:buSzPct val="60000"/>
              <a:defRPr/>
            </a:pPr>
            <a:r>
              <a:rPr lang="en-US" sz="2000" kern="0" dirty="0">
                <a:solidFill>
                  <a:schemeClr val="tx1"/>
                </a:solidFill>
                <a:latin typeface="Calibri" pitchFamily="34" charset="0"/>
              </a:rPr>
              <a:t>Dave Andersen (15-213)</a:t>
            </a:r>
          </a:p>
          <a:p>
            <a:pPr>
              <a:spcBef>
                <a:spcPct val="20000"/>
              </a:spcBef>
              <a:buSzPct val="60000"/>
              <a:defRPr/>
            </a:pPr>
            <a:r>
              <a:rPr lang="en-US" sz="2000" kern="0" dirty="0">
                <a:solidFill>
                  <a:schemeClr val="tx1"/>
                </a:solidFill>
                <a:latin typeface="Calibri" pitchFamily="34" charset="0"/>
              </a:rPr>
              <a:t>Zack Weinberg (15-213)</a:t>
            </a:r>
          </a:p>
          <a:p>
            <a:pPr algn="l">
              <a:spcBef>
                <a:spcPct val="20000"/>
              </a:spcBef>
              <a:buClr>
                <a:srgbClr val="990000"/>
              </a:buClr>
              <a:buSzPct val="60000"/>
              <a:defRPr/>
            </a:pPr>
            <a:r>
              <a:rPr lang="en-US" sz="2000" kern="0" dirty="0">
                <a:solidFill>
                  <a:schemeClr val="tx1"/>
                </a:solidFill>
                <a:latin typeface="Calibri" pitchFamily="34" charset="0"/>
              </a:rPr>
              <a:t>Brian Railing (15-513)</a:t>
            </a:r>
          </a:p>
          <a:p>
            <a:pPr algn="l">
              <a:spcBef>
                <a:spcPct val="20000"/>
              </a:spcBef>
              <a:buClr>
                <a:srgbClr val="990000"/>
              </a:buClr>
              <a:buSzPct val="60000"/>
              <a:defRPr/>
            </a:pPr>
            <a:r>
              <a:rPr lang="en-US" sz="2000" kern="0" dirty="0">
                <a:solidFill>
                  <a:schemeClr val="tx1"/>
                </a:solidFill>
                <a:latin typeface="Calibri" pitchFamily="34" charset="0"/>
              </a:rPr>
              <a:t>David Varodayan (14-513)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General Cache Organization (S, E, B)</a:t>
            </a:r>
            <a:endParaRPr lang="en-US" dirty="0"/>
          </a:p>
        </p:txBody>
      </p:sp>
      <p:sp>
        <p:nvSpPr>
          <p:cNvPr id="8" name="AutoShape 16"/>
          <p:cNvSpPr>
            <a:spLocks/>
          </p:cNvSpPr>
          <p:nvPr/>
        </p:nvSpPr>
        <p:spPr bwMode="auto">
          <a:xfrm rot="5400000">
            <a:off x="4114801" y="-495835"/>
            <a:ext cx="228600" cy="4648201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grpSp>
        <p:nvGrpSpPr>
          <p:cNvPr id="3" name="Group 79"/>
          <p:cNvGrpSpPr/>
          <p:nvPr/>
        </p:nvGrpSpPr>
        <p:grpSpPr>
          <a:xfrm>
            <a:off x="1905000" y="2078999"/>
            <a:ext cx="4648200" cy="492484"/>
            <a:chOff x="1637766" y="1995289"/>
            <a:chExt cx="4648200" cy="492484"/>
          </a:xfrm>
        </p:grpSpPr>
        <p:sp>
          <p:nvSpPr>
            <p:cNvPr id="34" name="Rectangle 33"/>
            <p:cNvSpPr/>
            <p:nvPr/>
          </p:nvSpPr>
          <p:spPr bwMode="auto">
            <a:xfrm>
              <a:off x="1637766" y="1995289"/>
              <a:ext cx="4648200" cy="49248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1784795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3048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cxnSp>
          <p:nvCxnSpPr>
            <p:cNvPr id="38" name="Straight Connector 37"/>
            <p:cNvCxnSpPr/>
            <p:nvPr/>
          </p:nvCxnSpPr>
          <p:spPr bwMode="auto">
            <a:xfrm>
              <a:off x="4349839" y="2254873"/>
              <a:ext cx="609600" cy="1588"/>
            </a:xfrm>
            <a:prstGeom prst="line">
              <a:avLst/>
            </a:prstGeom>
            <a:noFill/>
            <a:ln w="762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7" name="Rectangle 36"/>
            <p:cNvSpPr/>
            <p:nvPr/>
          </p:nvSpPr>
          <p:spPr bwMode="auto">
            <a:xfrm>
              <a:off x="4953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cxnSp>
        <p:nvCxnSpPr>
          <p:cNvPr id="45" name="Straight Connector 44"/>
          <p:cNvCxnSpPr/>
          <p:nvPr/>
        </p:nvCxnSpPr>
        <p:spPr bwMode="auto">
          <a:xfrm>
            <a:off x="2133600" y="4019283"/>
            <a:ext cx="4267200" cy="11116"/>
          </a:xfrm>
          <a:prstGeom prst="line">
            <a:avLst/>
          </a:prstGeom>
          <a:noFill/>
          <a:ln w="762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54" name="AutoShape 16"/>
          <p:cNvSpPr>
            <a:spLocks/>
          </p:cNvSpPr>
          <p:nvPr/>
        </p:nvSpPr>
        <p:spPr bwMode="auto">
          <a:xfrm>
            <a:off x="1524000" y="2067735"/>
            <a:ext cx="228600" cy="2732865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886200" y="1344634"/>
            <a:ext cx="1957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E = 2</a:t>
            </a:r>
            <a:r>
              <a:rPr lang="en-US" sz="1800" baseline="30000" dirty="0">
                <a:latin typeface="Calibri" pitchFamily="34" charset="0"/>
              </a:rPr>
              <a:t>e</a:t>
            </a:r>
            <a:r>
              <a:rPr lang="en-US" sz="1800" dirty="0">
                <a:latin typeface="Calibri" pitchFamily="34" charset="0"/>
              </a:rPr>
              <a:t> lines per set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427333" y="3244405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 = 2</a:t>
            </a:r>
            <a:r>
              <a:rPr lang="en-US" sz="1800" baseline="30000" dirty="0">
                <a:latin typeface="Calibri" pitchFamily="34" charset="0"/>
              </a:rPr>
              <a:t>s</a:t>
            </a:r>
            <a:r>
              <a:rPr lang="en-US" sz="1800" dirty="0">
                <a:latin typeface="Calibri" pitchFamily="34" charset="0"/>
              </a:rPr>
              <a:t> sets</a:t>
            </a:r>
          </a:p>
        </p:txBody>
      </p:sp>
      <p:cxnSp>
        <p:nvCxnSpPr>
          <p:cNvPr id="59" name="Straight Connector 58"/>
          <p:cNvCxnSpPr>
            <a:endCxn id="61" idx="1"/>
          </p:cNvCxnSpPr>
          <p:nvPr/>
        </p:nvCxnSpPr>
        <p:spPr bwMode="auto">
          <a:xfrm flipV="1">
            <a:off x="6553202" y="2070349"/>
            <a:ext cx="596798" cy="104168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61" name="TextBox 60"/>
          <p:cNvSpPr txBox="1"/>
          <p:nvPr/>
        </p:nvSpPr>
        <p:spPr>
          <a:xfrm>
            <a:off x="7150000" y="1885683"/>
            <a:ext cx="470000" cy="369332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800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itchFamily="34" charset="0"/>
              </a:rPr>
              <a:t>set</a:t>
            </a:r>
          </a:p>
        </p:txBody>
      </p:sp>
      <p:cxnSp>
        <p:nvCxnSpPr>
          <p:cNvPr id="62" name="Straight Connector 61"/>
          <p:cNvCxnSpPr/>
          <p:nvPr/>
        </p:nvCxnSpPr>
        <p:spPr bwMode="auto">
          <a:xfrm>
            <a:off x="6096000" y="2338583"/>
            <a:ext cx="914400" cy="138451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63" name="TextBox 62"/>
          <p:cNvSpPr txBox="1"/>
          <p:nvPr/>
        </p:nvSpPr>
        <p:spPr>
          <a:xfrm>
            <a:off x="6971766" y="2278351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itchFamily="34" charset="0"/>
              </a:rPr>
              <a:t>line</a:t>
            </a:r>
          </a:p>
        </p:txBody>
      </p:sp>
      <p:grpSp>
        <p:nvGrpSpPr>
          <p:cNvPr id="4" name="Group 80"/>
          <p:cNvGrpSpPr/>
          <p:nvPr/>
        </p:nvGrpSpPr>
        <p:grpSpPr>
          <a:xfrm>
            <a:off x="1905000" y="2647683"/>
            <a:ext cx="4648200" cy="492484"/>
            <a:chOff x="1637766" y="1995289"/>
            <a:chExt cx="4648200" cy="492484"/>
          </a:xfrm>
        </p:grpSpPr>
        <p:sp>
          <p:nvSpPr>
            <p:cNvPr id="82" name="Rectangle 81"/>
            <p:cNvSpPr/>
            <p:nvPr/>
          </p:nvSpPr>
          <p:spPr bwMode="auto">
            <a:xfrm>
              <a:off x="1637766" y="1995289"/>
              <a:ext cx="4648200" cy="49248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83" name="Rectangle 82"/>
            <p:cNvSpPr/>
            <p:nvPr/>
          </p:nvSpPr>
          <p:spPr bwMode="auto">
            <a:xfrm>
              <a:off x="1784795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84" name="Rectangle 83"/>
            <p:cNvSpPr/>
            <p:nvPr/>
          </p:nvSpPr>
          <p:spPr bwMode="auto">
            <a:xfrm>
              <a:off x="3048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cxnSp>
          <p:nvCxnSpPr>
            <p:cNvPr id="86" name="Straight Connector 85"/>
            <p:cNvCxnSpPr/>
            <p:nvPr/>
          </p:nvCxnSpPr>
          <p:spPr bwMode="auto">
            <a:xfrm>
              <a:off x="4349839" y="2254873"/>
              <a:ext cx="609600" cy="1588"/>
            </a:xfrm>
            <a:prstGeom prst="line">
              <a:avLst/>
            </a:prstGeom>
            <a:noFill/>
            <a:ln w="762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5" name="Rectangle 84"/>
            <p:cNvSpPr/>
            <p:nvPr/>
          </p:nvSpPr>
          <p:spPr bwMode="auto">
            <a:xfrm>
              <a:off x="4953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5" name="Group 86"/>
          <p:cNvGrpSpPr/>
          <p:nvPr/>
        </p:nvGrpSpPr>
        <p:grpSpPr>
          <a:xfrm>
            <a:off x="1905000" y="3221999"/>
            <a:ext cx="4648200" cy="492484"/>
            <a:chOff x="1637766" y="1995289"/>
            <a:chExt cx="4648200" cy="492484"/>
          </a:xfrm>
        </p:grpSpPr>
        <p:sp>
          <p:nvSpPr>
            <p:cNvPr id="88" name="Rectangle 87"/>
            <p:cNvSpPr/>
            <p:nvPr/>
          </p:nvSpPr>
          <p:spPr bwMode="auto">
            <a:xfrm>
              <a:off x="1637766" y="1995289"/>
              <a:ext cx="4648200" cy="49248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89" name="Rectangle 88"/>
            <p:cNvSpPr/>
            <p:nvPr/>
          </p:nvSpPr>
          <p:spPr bwMode="auto">
            <a:xfrm>
              <a:off x="1784795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90" name="Rectangle 89"/>
            <p:cNvSpPr/>
            <p:nvPr/>
          </p:nvSpPr>
          <p:spPr bwMode="auto">
            <a:xfrm>
              <a:off x="3048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cxnSp>
          <p:nvCxnSpPr>
            <p:cNvPr id="92" name="Straight Connector 91"/>
            <p:cNvCxnSpPr/>
            <p:nvPr/>
          </p:nvCxnSpPr>
          <p:spPr bwMode="auto">
            <a:xfrm>
              <a:off x="4349839" y="2254873"/>
              <a:ext cx="609600" cy="1588"/>
            </a:xfrm>
            <a:prstGeom prst="line">
              <a:avLst/>
            </a:prstGeom>
            <a:noFill/>
            <a:ln w="762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1" name="Rectangle 90"/>
            <p:cNvSpPr/>
            <p:nvPr/>
          </p:nvSpPr>
          <p:spPr bwMode="auto">
            <a:xfrm>
              <a:off x="4953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6" name="Group 92"/>
          <p:cNvGrpSpPr/>
          <p:nvPr/>
        </p:nvGrpSpPr>
        <p:grpSpPr>
          <a:xfrm>
            <a:off x="1905000" y="4288799"/>
            <a:ext cx="4648200" cy="492484"/>
            <a:chOff x="1637766" y="1995289"/>
            <a:chExt cx="4648200" cy="492484"/>
          </a:xfrm>
        </p:grpSpPr>
        <p:sp>
          <p:nvSpPr>
            <p:cNvPr id="94" name="Rectangle 93"/>
            <p:cNvSpPr/>
            <p:nvPr/>
          </p:nvSpPr>
          <p:spPr bwMode="auto">
            <a:xfrm>
              <a:off x="1637766" y="1995289"/>
              <a:ext cx="4648200" cy="49248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95" name="Rectangle 94"/>
            <p:cNvSpPr/>
            <p:nvPr/>
          </p:nvSpPr>
          <p:spPr bwMode="auto">
            <a:xfrm>
              <a:off x="1784795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96" name="Rectangle 95"/>
            <p:cNvSpPr/>
            <p:nvPr/>
          </p:nvSpPr>
          <p:spPr bwMode="auto">
            <a:xfrm>
              <a:off x="3048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cxnSp>
          <p:nvCxnSpPr>
            <p:cNvPr id="98" name="Straight Connector 97"/>
            <p:cNvCxnSpPr/>
            <p:nvPr/>
          </p:nvCxnSpPr>
          <p:spPr bwMode="auto">
            <a:xfrm>
              <a:off x="4349839" y="2254873"/>
              <a:ext cx="609600" cy="1588"/>
            </a:xfrm>
            <a:prstGeom prst="line">
              <a:avLst/>
            </a:prstGeom>
            <a:noFill/>
            <a:ln w="762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7" name="Rectangle 96"/>
            <p:cNvSpPr/>
            <p:nvPr/>
          </p:nvSpPr>
          <p:spPr bwMode="auto">
            <a:xfrm>
              <a:off x="4953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99" name="Trapezoid 98"/>
          <p:cNvSpPr/>
          <p:nvPr/>
        </p:nvSpPr>
        <p:spPr bwMode="auto">
          <a:xfrm>
            <a:off x="2146824" y="4709564"/>
            <a:ext cx="3523449" cy="865914"/>
          </a:xfrm>
          <a:prstGeom prst="trapezoid">
            <a:avLst>
              <a:gd name="adj" fmla="val 135061"/>
            </a:avLst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64" name="Rectangle 63"/>
          <p:cNvSpPr/>
          <p:nvPr/>
        </p:nvSpPr>
        <p:spPr bwMode="auto">
          <a:xfrm>
            <a:off x="2146824" y="5575478"/>
            <a:ext cx="3523449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65" name="Rectangle 64"/>
          <p:cNvSpPr/>
          <p:nvPr/>
        </p:nvSpPr>
        <p:spPr bwMode="auto">
          <a:xfrm>
            <a:off x="3645068" y="5689778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66" name="Rectangle 65"/>
          <p:cNvSpPr/>
          <p:nvPr/>
        </p:nvSpPr>
        <p:spPr bwMode="auto">
          <a:xfrm>
            <a:off x="3917673" y="5689778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67" name="Rectangle 66"/>
          <p:cNvSpPr/>
          <p:nvPr/>
        </p:nvSpPr>
        <p:spPr bwMode="auto">
          <a:xfrm>
            <a:off x="4178468" y="5689778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68" name="Rectangle 67"/>
          <p:cNvSpPr/>
          <p:nvPr/>
        </p:nvSpPr>
        <p:spPr bwMode="auto">
          <a:xfrm>
            <a:off x="5092868" y="5689778"/>
            <a:ext cx="4572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rmAutofit fontScale="92500" lnSpcReduction="10000"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B-1</a:t>
            </a:r>
          </a:p>
        </p:txBody>
      </p:sp>
      <p:sp>
        <p:nvSpPr>
          <p:cNvPr id="69" name="Rectangle 68"/>
          <p:cNvSpPr/>
          <p:nvPr/>
        </p:nvSpPr>
        <p:spPr bwMode="auto">
          <a:xfrm>
            <a:off x="4451073" y="5689778"/>
            <a:ext cx="64179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cxnSp>
        <p:nvCxnSpPr>
          <p:cNvPr id="70" name="Straight Connector 69"/>
          <p:cNvCxnSpPr/>
          <p:nvPr/>
        </p:nvCxnSpPr>
        <p:spPr bwMode="auto">
          <a:xfrm>
            <a:off x="4585224" y="5841384"/>
            <a:ext cx="457200" cy="1588"/>
          </a:xfrm>
          <a:prstGeom prst="line">
            <a:avLst/>
          </a:prstGeom>
          <a:noFill/>
          <a:ln w="381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72" name="Rectangle 71"/>
          <p:cNvSpPr/>
          <p:nvPr/>
        </p:nvSpPr>
        <p:spPr bwMode="auto">
          <a:xfrm>
            <a:off x="2742478" y="5689778"/>
            <a:ext cx="71799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73" name="Rectangle 72"/>
          <p:cNvSpPr/>
          <p:nvPr/>
        </p:nvSpPr>
        <p:spPr bwMode="auto">
          <a:xfrm>
            <a:off x="2273468" y="5702122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77" name="AutoShape 16"/>
          <p:cNvSpPr>
            <a:spLocks/>
          </p:cNvSpPr>
          <p:nvPr/>
        </p:nvSpPr>
        <p:spPr bwMode="auto">
          <a:xfrm rot="16200000" flipV="1">
            <a:off x="4496145" y="5333467"/>
            <a:ext cx="228600" cy="1905000"/>
          </a:xfrm>
          <a:prstGeom prst="leftBrace">
            <a:avLst>
              <a:gd name="adj1" fmla="val 136972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012058" y="6374902"/>
            <a:ext cx="392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B = 2</a:t>
            </a:r>
            <a:r>
              <a:rPr lang="en-US" sz="1800" baseline="30000" dirty="0">
                <a:latin typeface="Calibri" pitchFamily="34" charset="0"/>
              </a:rPr>
              <a:t>b</a:t>
            </a:r>
            <a:r>
              <a:rPr lang="en-US" sz="1800" dirty="0">
                <a:latin typeface="Calibri" pitchFamily="34" charset="0"/>
              </a:rPr>
              <a:t> bytes per cache block (the data)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5931068" y="5038611"/>
            <a:ext cx="29113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  <a:latin typeface="Calibri" pitchFamily="34" charset="0"/>
              </a:rPr>
              <a:t>Cache size</a:t>
            </a:r>
          </a:p>
          <a:p>
            <a:r>
              <a:rPr lang="en-US" i="1" dirty="0">
                <a:latin typeface="Calibri" pitchFamily="34" charset="0"/>
              </a:rPr>
              <a:t> = S x E x B data bytes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943288" y="6336268"/>
            <a:ext cx="952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valid bit</a:t>
            </a:r>
          </a:p>
        </p:txBody>
      </p:sp>
      <p:cxnSp>
        <p:nvCxnSpPr>
          <p:cNvPr id="55" name="Straight Connector 54"/>
          <p:cNvCxnSpPr/>
          <p:nvPr/>
        </p:nvCxnSpPr>
        <p:spPr bwMode="auto">
          <a:xfrm rot="5400000" flipH="1" flipV="1">
            <a:off x="2285206" y="6158528"/>
            <a:ext cx="304800" cy="1588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2" grpId="0" animBg="1"/>
      <p:bldP spid="73" grpId="0" animBg="1"/>
      <p:bldP spid="77" grpId="0" animBg="1"/>
      <p:bldP spid="78" grpId="0"/>
      <p:bldP spid="100" grpId="0"/>
      <p:bldP spid="5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Cache Read</a:t>
            </a:r>
          </a:p>
        </p:txBody>
      </p:sp>
      <p:sp>
        <p:nvSpPr>
          <p:cNvPr id="8" name="AutoShape 16"/>
          <p:cNvSpPr>
            <a:spLocks/>
          </p:cNvSpPr>
          <p:nvPr/>
        </p:nvSpPr>
        <p:spPr bwMode="auto">
          <a:xfrm rot="5400000">
            <a:off x="3558235" y="-290401"/>
            <a:ext cx="228600" cy="4237334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grpSp>
        <p:nvGrpSpPr>
          <p:cNvPr id="3" name="Group 79"/>
          <p:cNvGrpSpPr/>
          <p:nvPr/>
        </p:nvGrpSpPr>
        <p:grpSpPr>
          <a:xfrm>
            <a:off x="1553867" y="2078999"/>
            <a:ext cx="4237333" cy="492484"/>
            <a:chOff x="1637766" y="1995289"/>
            <a:chExt cx="4648200" cy="492484"/>
          </a:xfrm>
        </p:grpSpPr>
        <p:sp>
          <p:nvSpPr>
            <p:cNvPr id="34" name="Rectangle 33"/>
            <p:cNvSpPr/>
            <p:nvPr/>
          </p:nvSpPr>
          <p:spPr bwMode="auto">
            <a:xfrm>
              <a:off x="1637766" y="1995289"/>
              <a:ext cx="4648200" cy="49248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1784795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3048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7" name="Rectangle 36"/>
            <p:cNvSpPr/>
            <p:nvPr/>
          </p:nvSpPr>
          <p:spPr bwMode="auto">
            <a:xfrm>
              <a:off x="4953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cxnSp>
          <p:nvCxnSpPr>
            <p:cNvPr id="38" name="Straight Connector 37"/>
            <p:cNvCxnSpPr/>
            <p:nvPr/>
          </p:nvCxnSpPr>
          <p:spPr bwMode="auto">
            <a:xfrm>
              <a:off x="4349839" y="2254873"/>
              <a:ext cx="609600" cy="1588"/>
            </a:xfrm>
            <a:prstGeom prst="line">
              <a:avLst/>
            </a:prstGeom>
            <a:noFill/>
            <a:ln w="762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45" name="Straight Connector 44"/>
          <p:cNvCxnSpPr/>
          <p:nvPr/>
        </p:nvCxnSpPr>
        <p:spPr bwMode="auto">
          <a:xfrm>
            <a:off x="1782467" y="4019283"/>
            <a:ext cx="3875673" cy="10096"/>
          </a:xfrm>
          <a:prstGeom prst="line">
            <a:avLst/>
          </a:prstGeom>
          <a:noFill/>
          <a:ln w="762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54" name="AutoShape 16"/>
          <p:cNvSpPr>
            <a:spLocks/>
          </p:cNvSpPr>
          <p:nvPr/>
        </p:nvSpPr>
        <p:spPr bwMode="auto">
          <a:xfrm>
            <a:off x="1172867" y="2067735"/>
            <a:ext cx="228600" cy="2732865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300213" y="1344634"/>
            <a:ext cx="1957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E = 2</a:t>
            </a:r>
            <a:r>
              <a:rPr lang="en-US" sz="1800" baseline="30000" dirty="0">
                <a:latin typeface="Calibri" pitchFamily="34" charset="0"/>
              </a:rPr>
              <a:t>e</a:t>
            </a:r>
            <a:r>
              <a:rPr lang="en-US" sz="1800" dirty="0">
                <a:latin typeface="Calibri" pitchFamily="34" charset="0"/>
              </a:rPr>
              <a:t> lines per set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76200" y="3244405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 = 2</a:t>
            </a:r>
            <a:r>
              <a:rPr lang="en-US" sz="1800" baseline="30000" dirty="0">
                <a:latin typeface="Calibri" pitchFamily="34" charset="0"/>
              </a:rPr>
              <a:t>s</a:t>
            </a:r>
            <a:r>
              <a:rPr lang="en-US" sz="1800" dirty="0">
                <a:latin typeface="Calibri" pitchFamily="34" charset="0"/>
              </a:rPr>
              <a:t> sets</a:t>
            </a:r>
          </a:p>
        </p:txBody>
      </p:sp>
      <p:grpSp>
        <p:nvGrpSpPr>
          <p:cNvPr id="4" name="Group 80"/>
          <p:cNvGrpSpPr/>
          <p:nvPr/>
        </p:nvGrpSpPr>
        <p:grpSpPr>
          <a:xfrm>
            <a:off x="1553867" y="2647683"/>
            <a:ext cx="4237333" cy="492484"/>
            <a:chOff x="1637766" y="1995289"/>
            <a:chExt cx="4648200" cy="492484"/>
          </a:xfrm>
        </p:grpSpPr>
        <p:sp>
          <p:nvSpPr>
            <p:cNvPr id="82" name="Rectangle 81"/>
            <p:cNvSpPr/>
            <p:nvPr/>
          </p:nvSpPr>
          <p:spPr bwMode="auto">
            <a:xfrm>
              <a:off x="1637766" y="1995289"/>
              <a:ext cx="4648200" cy="49248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83" name="Rectangle 82"/>
            <p:cNvSpPr/>
            <p:nvPr/>
          </p:nvSpPr>
          <p:spPr bwMode="auto">
            <a:xfrm>
              <a:off x="1784795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84" name="Rectangle 83"/>
            <p:cNvSpPr/>
            <p:nvPr/>
          </p:nvSpPr>
          <p:spPr bwMode="auto">
            <a:xfrm>
              <a:off x="3048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85" name="Rectangle 84"/>
            <p:cNvSpPr/>
            <p:nvPr/>
          </p:nvSpPr>
          <p:spPr bwMode="auto">
            <a:xfrm>
              <a:off x="4953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cxnSp>
          <p:nvCxnSpPr>
            <p:cNvPr id="86" name="Straight Connector 85"/>
            <p:cNvCxnSpPr/>
            <p:nvPr/>
          </p:nvCxnSpPr>
          <p:spPr bwMode="auto">
            <a:xfrm>
              <a:off x="4349839" y="2254873"/>
              <a:ext cx="609600" cy="1588"/>
            </a:xfrm>
            <a:prstGeom prst="line">
              <a:avLst/>
            </a:prstGeom>
            <a:noFill/>
            <a:ln w="762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5" name="Group 86"/>
          <p:cNvGrpSpPr/>
          <p:nvPr/>
        </p:nvGrpSpPr>
        <p:grpSpPr>
          <a:xfrm>
            <a:off x="1553867" y="3221999"/>
            <a:ext cx="4237333" cy="492484"/>
            <a:chOff x="1637766" y="1995289"/>
            <a:chExt cx="4648200" cy="492484"/>
          </a:xfrm>
        </p:grpSpPr>
        <p:sp>
          <p:nvSpPr>
            <p:cNvPr id="88" name="Rectangle 87"/>
            <p:cNvSpPr/>
            <p:nvPr/>
          </p:nvSpPr>
          <p:spPr bwMode="auto">
            <a:xfrm>
              <a:off x="1637766" y="1995289"/>
              <a:ext cx="4648200" cy="49248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89" name="Rectangle 88"/>
            <p:cNvSpPr/>
            <p:nvPr/>
          </p:nvSpPr>
          <p:spPr bwMode="auto">
            <a:xfrm>
              <a:off x="1784795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90" name="Rectangle 89"/>
            <p:cNvSpPr/>
            <p:nvPr/>
          </p:nvSpPr>
          <p:spPr bwMode="auto">
            <a:xfrm>
              <a:off x="3048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91" name="Rectangle 90"/>
            <p:cNvSpPr/>
            <p:nvPr/>
          </p:nvSpPr>
          <p:spPr bwMode="auto">
            <a:xfrm>
              <a:off x="4953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cxnSp>
          <p:nvCxnSpPr>
            <p:cNvPr id="92" name="Straight Connector 91"/>
            <p:cNvCxnSpPr/>
            <p:nvPr/>
          </p:nvCxnSpPr>
          <p:spPr bwMode="auto">
            <a:xfrm>
              <a:off x="4349839" y="2254873"/>
              <a:ext cx="609600" cy="1588"/>
            </a:xfrm>
            <a:prstGeom prst="line">
              <a:avLst/>
            </a:prstGeom>
            <a:noFill/>
            <a:ln w="762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6" name="Group 92"/>
          <p:cNvGrpSpPr/>
          <p:nvPr/>
        </p:nvGrpSpPr>
        <p:grpSpPr>
          <a:xfrm>
            <a:off x="1553867" y="4288799"/>
            <a:ext cx="4237333" cy="492484"/>
            <a:chOff x="1637766" y="1995289"/>
            <a:chExt cx="4648200" cy="492484"/>
          </a:xfrm>
        </p:grpSpPr>
        <p:sp>
          <p:nvSpPr>
            <p:cNvPr id="94" name="Rectangle 93"/>
            <p:cNvSpPr/>
            <p:nvPr/>
          </p:nvSpPr>
          <p:spPr bwMode="auto">
            <a:xfrm>
              <a:off x="1637766" y="1995289"/>
              <a:ext cx="4648200" cy="49248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95" name="Rectangle 94"/>
            <p:cNvSpPr/>
            <p:nvPr/>
          </p:nvSpPr>
          <p:spPr bwMode="auto">
            <a:xfrm>
              <a:off x="1784795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96" name="Rectangle 95"/>
            <p:cNvSpPr/>
            <p:nvPr/>
          </p:nvSpPr>
          <p:spPr bwMode="auto">
            <a:xfrm>
              <a:off x="3048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97" name="Rectangle 96"/>
            <p:cNvSpPr/>
            <p:nvPr/>
          </p:nvSpPr>
          <p:spPr bwMode="auto">
            <a:xfrm>
              <a:off x="4953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cxnSp>
          <p:nvCxnSpPr>
            <p:cNvPr id="98" name="Straight Connector 97"/>
            <p:cNvCxnSpPr/>
            <p:nvPr/>
          </p:nvCxnSpPr>
          <p:spPr bwMode="auto">
            <a:xfrm>
              <a:off x="4349839" y="2254873"/>
              <a:ext cx="609600" cy="1588"/>
            </a:xfrm>
            <a:prstGeom prst="line">
              <a:avLst/>
            </a:prstGeom>
            <a:noFill/>
            <a:ln w="762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99" name="Trapezoid 98"/>
          <p:cNvSpPr/>
          <p:nvPr/>
        </p:nvSpPr>
        <p:spPr bwMode="auto">
          <a:xfrm>
            <a:off x="1619863" y="4709564"/>
            <a:ext cx="3523449" cy="865914"/>
          </a:xfrm>
          <a:prstGeom prst="trapezoid">
            <a:avLst>
              <a:gd name="adj" fmla="val 141754"/>
            </a:avLst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64" name="Rectangle 63"/>
          <p:cNvSpPr/>
          <p:nvPr/>
        </p:nvSpPr>
        <p:spPr bwMode="auto">
          <a:xfrm>
            <a:off x="1619863" y="5575478"/>
            <a:ext cx="3523449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65" name="Rectangle 64"/>
          <p:cNvSpPr/>
          <p:nvPr/>
        </p:nvSpPr>
        <p:spPr bwMode="auto">
          <a:xfrm>
            <a:off x="3118107" y="5689778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66" name="Rectangle 65"/>
          <p:cNvSpPr/>
          <p:nvPr/>
        </p:nvSpPr>
        <p:spPr bwMode="auto">
          <a:xfrm>
            <a:off x="3390712" y="5689778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67" name="Rectangle 66"/>
          <p:cNvSpPr/>
          <p:nvPr/>
        </p:nvSpPr>
        <p:spPr bwMode="auto">
          <a:xfrm>
            <a:off x="3651507" y="5689778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68" name="Rectangle 67"/>
          <p:cNvSpPr/>
          <p:nvPr/>
        </p:nvSpPr>
        <p:spPr bwMode="auto">
          <a:xfrm>
            <a:off x="4565907" y="5689778"/>
            <a:ext cx="4572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rmAutofit fontScale="92500" lnSpcReduction="10000"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B-1</a:t>
            </a:r>
          </a:p>
        </p:txBody>
      </p:sp>
      <p:sp>
        <p:nvSpPr>
          <p:cNvPr id="69" name="Rectangle 68"/>
          <p:cNvSpPr/>
          <p:nvPr/>
        </p:nvSpPr>
        <p:spPr bwMode="auto">
          <a:xfrm>
            <a:off x="3924112" y="5689778"/>
            <a:ext cx="64179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rmAutofit fontScale="92500" lnSpcReduction="10000"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cxnSp>
        <p:nvCxnSpPr>
          <p:cNvPr id="70" name="Straight Connector 69"/>
          <p:cNvCxnSpPr/>
          <p:nvPr/>
        </p:nvCxnSpPr>
        <p:spPr bwMode="auto">
          <a:xfrm>
            <a:off x="4058263" y="5841384"/>
            <a:ext cx="457200" cy="1588"/>
          </a:xfrm>
          <a:prstGeom prst="line">
            <a:avLst/>
          </a:prstGeom>
          <a:noFill/>
          <a:ln w="381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72" name="Rectangle 71"/>
          <p:cNvSpPr/>
          <p:nvPr/>
        </p:nvSpPr>
        <p:spPr bwMode="auto">
          <a:xfrm>
            <a:off x="2215517" y="5689778"/>
            <a:ext cx="717995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rmAutofit fontScale="92500" lnSpcReduction="10000"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73" name="Rectangle 72"/>
          <p:cNvSpPr/>
          <p:nvPr/>
        </p:nvSpPr>
        <p:spPr bwMode="auto">
          <a:xfrm>
            <a:off x="1746507" y="5689778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1406653" y="6277367"/>
            <a:ext cx="952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valid bit</a:t>
            </a:r>
          </a:p>
        </p:txBody>
      </p:sp>
      <p:cxnSp>
        <p:nvCxnSpPr>
          <p:cNvPr id="76" name="Straight Connector 75"/>
          <p:cNvCxnSpPr/>
          <p:nvPr/>
        </p:nvCxnSpPr>
        <p:spPr bwMode="auto">
          <a:xfrm rot="5400000" flipH="1" flipV="1">
            <a:off x="1748601" y="6144414"/>
            <a:ext cx="304800" cy="1588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7" name="AutoShape 16"/>
          <p:cNvSpPr>
            <a:spLocks/>
          </p:cNvSpPr>
          <p:nvPr/>
        </p:nvSpPr>
        <p:spPr bwMode="auto">
          <a:xfrm rot="16200000" flipV="1">
            <a:off x="3969184" y="5333467"/>
            <a:ext cx="228600" cy="1905000"/>
          </a:xfrm>
          <a:prstGeom prst="leftBrace">
            <a:avLst>
              <a:gd name="adj1" fmla="val 136972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3485097" y="6374902"/>
            <a:ext cx="3834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B = 2</a:t>
            </a:r>
            <a:r>
              <a:rPr lang="en-US" sz="1800" baseline="30000" dirty="0">
                <a:latin typeface="Calibri" pitchFamily="34" charset="0"/>
              </a:rPr>
              <a:t>b</a:t>
            </a:r>
            <a:r>
              <a:rPr lang="en-US" sz="1800" dirty="0">
                <a:latin typeface="Calibri" pitchFamily="34" charset="0"/>
              </a:rPr>
              <a:t> bytes per cache block (the data)</a:t>
            </a:r>
          </a:p>
        </p:txBody>
      </p:sp>
      <p:sp>
        <p:nvSpPr>
          <p:cNvPr id="51" name="Rectangle 50"/>
          <p:cNvSpPr/>
          <p:nvPr/>
        </p:nvSpPr>
        <p:spPr bwMode="auto">
          <a:xfrm>
            <a:off x="6337478" y="2853352"/>
            <a:ext cx="990600" cy="270848"/>
          </a:xfrm>
          <a:prstGeom prst="rect">
            <a:avLst/>
          </a:prstGeom>
          <a:solidFill>
            <a:srgbClr val="FF9999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 bits</a:t>
            </a:r>
          </a:p>
        </p:txBody>
      </p:sp>
      <p:sp>
        <p:nvSpPr>
          <p:cNvPr id="52" name="Rectangle 51"/>
          <p:cNvSpPr/>
          <p:nvPr/>
        </p:nvSpPr>
        <p:spPr bwMode="auto">
          <a:xfrm>
            <a:off x="7328078" y="2853352"/>
            <a:ext cx="762000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s bits</a:t>
            </a:r>
          </a:p>
        </p:txBody>
      </p:sp>
      <p:sp>
        <p:nvSpPr>
          <p:cNvPr id="53" name="Rectangle 52"/>
          <p:cNvSpPr/>
          <p:nvPr/>
        </p:nvSpPr>
        <p:spPr bwMode="auto">
          <a:xfrm>
            <a:off x="8090078" y="2853352"/>
            <a:ext cx="685800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lvl="0" algn="ctr"/>
            <a:r>
              <a:rPr lang="en-US" sz="1600" dirty="0">
                <a:solidFill>
                  <a:srgbClr val="000000"/>
                </a:solidFill>
                <a:latin typeface="Calibri" pitchFamily="34" charset="0"/>
              </a:rPr>
              <a:t>b bits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248400" y="2513390"/>
            <a:ext cx="1810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Address of word:</a:t>
            </a:r>
          </a:p>
        </p:txBody>
      </p:sp>
      <p:sp>
        <p:nvSpPr>
          <p:cNvPr id="58" name="AutoShape 16"/>
          <p:cNvSpPr>
            <a:spLocks/>
          </p:cNvSpPr>
          <p:nvPr/>
        </p:nvSpPr>
        <p:spPr bwMode="auto">
          <a:xfrm rot="16200000" flipV="1">
            <a:off x="6718478" y="2822218"/>
            <a:ext cx="228600" cy="990598"/>
          </a:xfrm>
          <a:prstGeom prst="leftBrace">
            <a:avLst>
              <a:gd name="adj1" fmla="val 75000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0" name="AutoShape 16"/>
          <p:cNvSpPr>
            <a:spLocks/>
          </p:cNvSpPr>
          <p:nvPr/>
        </p:nvSpPr>
        <p:spPr bwMode="auto">
          <a:xfrm rot="16200000" flipV="1">
            <a:off x="7594779" y="2933702"/>
            <a:ext cx="228600" cy="761998"/>
          </a:xfrm>
          <a:prstGeom prst="leftBrace">
            <a:avLst>
              <a:gd name="adj1" fmla="val 75000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1" name="AutoShape 16"/>
          <p:cNvSpPr>
            <a:spLocks/>
          </p:cNvSpPr>
          <p:nvPr/>
        </p:nvSpPr>
        <p:spPr bwMode="auto">
          <a:xfrm rot="16200000" flipV="1">
            <a:off x="8280578" y="3009901"/>
            <a:ext cx="228600" cy="609600"/>
          </a:xfrm>
          <a:prstGeom prst="leftBrace">
            <a:avLst>
              <a:gd name="adj1" fmla="val 75000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6594772" y="3365678"/>
            <a:ext cx="485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tag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7360273" y="3364468"/>
            <a:ext cx="7052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set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index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8033195" y="3364468"/>
            <a:ext cx="738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block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offset</a:t>
            </a:r>
          </a:p>
        </p:txBody>
      </p:sp>
      <p:cxnSp>
        <p:nvCxnSpPr>
          <p:cNvPr id="93" name="Shape 92"/>
          <p:cNvCxnSpPr>
            <a:stCxn id="80" idx="2"/>
            <a:endCxn id="94" idx="3"/>
          </p:cNvCxnSpPr>
          <p:nvPr/>
        </p:nvCxnSpPr>
        <p:spPr bwMode="auto">
          <a:xfrm rot="5400000">
            <a:off x="6489930" y="3312069"/>
            <a:ext cx="524242" cy="1921702"/>
          </a:xfrm>
          <a:prstGeom prst="bentConnector2">
            <a:avLst/>
          </a:prstGeom>
          <a:noFill/>
          <a:ln w="254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2" name="Elbow Connector 101"/>
          <p:cNvCxnSpPr>
            <a:stCxn id="81" idx="2"/>
            <a:endCxn id="67" idx="0"/>
          </p:cNvCxnSpPr>
          <p:nvPr/>
        </p:nvCxnSpPr>
        <p:spPr bwMode="auto">
          <a:xfrm rot="5400000">
            <a:off x="5255680" y="2542930"/>
            <a:ext cx="1678979" cy="4614717"/>
          </a:xfrm>
          <a:prstGeom prst="bentConnector3">
            <a:avLst>
              <a:gd name="adj1" fmla="val 63807"/>
            </a:avLst>
          </a:prstGeom>
          <a:noFill/>
          <a:ln w="254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4" name="TextBox 103"/>
          <p:cNvSpPr txBox="1"/>
          <p:nvPr/>
        </p:nvSpPr>
        <p:spPr>
          <a:xfrm>
            <a:off x="6471298" y="5054956"/>
            <a:ext cx="2015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data begins at this offset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6311007" y="531674"/>
            <a:ext cx="2415982" cy="175432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115888" indent="-115888">
              <a:buFont typeface="Arial" pitchFamily="34" charset="0"/>
              <a:buChar char="•"/>
            </a:pPr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Locate set</a:t>
            </a:r>
          </a:p>
          <a:p>
            <a:pPr marL="115888" indent="-115888">
              <a:buFont typeface="Arial" pitchFamily="34" charset="0"/>
              <a:buChar char="•"/>
            </a:pPr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Check if any line in set</a:t>
            </a:r>
            <a:br>
              <a:rPr lang="en-US" sz="1800" i="1" dirty="0">
                <a:solidFill>
                  <a:srgbClr val="C00000"/>
                </a:solidFill>
                <a:latin typeface="Calibri" pitchFamily="34" charset="0"/>
              </a:rPr>
            </a:br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has matching tag</a:t>
            </a:r>
          </a:p>
          <a:p>
            <a:pPr marL="115888" indent="-115888">
              <a:buFont typeface="Arial" pitchFamily="34" charset="0"/>
              <a:buChar char="•"/>
            </a:pPr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Yes + line valid: hit</a:t>
            </a:r>
          </a:p>
          <a:p>
            <a:pPr marL="115888" indent="-115888">
              <a:buFont typeface="Arial" pitchFamily="34" charset="0"/>
              <a:buChar char="•"/>
            </a:pPr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Locate data starting</a:t>
            </a:r>
            <a:br>
              <a:rPr lang="en-US" sz="1800" i="1" dirty="0">
                <a:solidFill>
                  <a:srgbClr val="C00000"/>
                </a:solidFill>
                <a:latin typeface="Calibri" pitchFamily="34" charset="0"/>
              </a:rPr>
            </a:br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at offset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2" grpId="0" animBg="1"/>
      <p:bldP spid="73" grpId="0" animBg="1"/>
      <p:bldP spid="74" grpId="0"/>
      <p:bldP spid="77" grpId="0" animBg="1"/>
      <p:bldP spid="78" grpId="0"/>
      <p:bldP spid="10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Direct Mapped Cache (E = 1)</a:t>
            </a:r>
          </a:p>
        </p:txBody>
      </p:sp>
      <p:sp>
        <p:nvSpPr>
          <p:cNvPr id="54" name="AutoShape 16"/>
          <p:cNvSpPr>
            <a:spLocks/>
          </p:cNvSpPr>
          <p:nvPr/>
        </p:nvSpPr>
        <p:spPr bwMode="auto">
          <a:xfrm>
            <a:off x="1172867" y="2448735"/>
            <a:ext cx="228600" cy="2961465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400" dirty="0">
              <a:latin typeface="Calibri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6200" y="3625405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 = 2</a:t>
            </a:r>
            <a:r>
              <a:rPr lang="en-US" sz="1800" baseline="30000" dirty="0">
                <a:latin typeface="Calibri" pitchFamily="34" charset="0"/>
              </a:rPr>
              <a:t>s</a:t>
            </a:r>
            <a:r>
              <a:rPr lang="en-US" sz="1800" dirty="0">
                <a:latin typeface="Calibri" pitchFamily="34" charset="0"/>
              </a:rPr>
              <a:t> sets</a:t>
            </a:r>
          </a:p>
        </p:txBody>
      </p:sp>
      <p:cxnSp>
        <p:nvCxnSpPr>
          <p:cNvPr id="125" name="Straight Connector 124"/>
          <p:cNvCxnSpPr/>
          <p:nvPr/>
        </p:nvCxnSpPr>
        <p:spPr bwMode="auto">
          <a:xfrm>
            <a:off x="1905001" y="4640062"/>
            <a:ext cx="3124199" cy="8138"/>
          </a:xfrm>
          <a:prstGeom prst="line">
            <a:avLst/>
          </a:prstGeom>
          <a:noFill/>
          <a:ln w="762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27" name="TextBox 126"/>
          <p:cNvSpPr txBox="1"/>
          <p:nvPr/>
        </p:nvSpPr>
        <p:spPr>
          <a:xfrm>
            <a:off x="381000" y="1154668"/>
            <a:ext cx="3544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Direct mapped: One line per set</a:t>
            </a:r>
          </a:p>
          <a:p>
            <a:r>
              <a:rPr lang="en-US" sz="1800" dirty="0">
                <a:latin typeface="Calibri" pitchFamily="34" charset="0"/>
              </a:rPr>
              <a:t>Assume: cache block size B=8 bytes</a:t>
            </a:r>
          </a:p>
        </p:txBody>
      </p:sp>
      <p:sp>
        <p:nvSpPr>
          <p:cNvPr id="128" name="Rectangle 127"/>
          <p:cNvSpPr/>
          <p:nvPr/>
        </p:nvSpPr>
        <p:spPr bwMode="auto">
          <a:xfrm>
            <a:off x="6261278" y="2702162"/>
            <a:ext cx="990600" cy="270848"/>
          </a:xfrm>
          <a:prstGeom prst="rect">
            <a:avLst/>
          </a:prstGeom>
          <a:solidFill>
            <a:srgbClr val="FF9999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 bits</a:t>
            </a:r>
          </a:p>
        </p:txBody>
      </p:sp>
      <p:sp>
        <p:nvSpPr>
          <p:cNvPr id="129" name="Rectangle 128"/>
          <p:cNvSpPr/>
          <p:nvPr/>
        </p:nvSpPr>
        <p:spPr bwMode="auto">
          <a:xfrm>
            <a:off x="7251878" y="2702162"/>
            <a:ext cx="762000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0…01</a:t>
            </a:r>
          </a:p>
        </p:txBody>
      </p:sp>
      <p:sp>
        <p:nvSpPr>
          <p:cNvPr id="130" name="Rectangle 129"/>
          <p:cNvSpPr/>
          <p:nvPr/>
        </p:nvSpPr>
        <p:spPr bwMode="auto">
          <a:xfrm>
            <a:off x="8013878" y="2702162"/>
            <a:ext cx="520522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lvl="0" algn="ctr"/>
            <a:r>
              <a:rPr lang="en-US" sz="1600" dirty="0">
                <a:solidFill>
                  <a:srgbClr val="000000"/>
                </a:solidFill>
                <a:latin typeface="Calibri" pitchFamily="34" charset="0"/>
              </a:rPr>
              <a:t>100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6172200" y="2362200"/>
            <a:ext cx="1572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Address of </a:t>
            </a:r>
            <a:r>
              <a:rPr lang="en-US" sz="1800" dirty="0" err="1">
                <a:latin typeface="Calibri" pitchFamily="34" charset="0"/>
              </a:rPr>
              <a:t>int</a:t>
            </a:r>
            <a:r>
              <a:rPr lang="en-US" sz="1800" dirty="0">
                <a:latin typeface="Calibri" pitchFamily="34" charset="0"/>
              </a:rPr>
              <a:t>:</a:t>
            </a:r>
          </a:p>
        </p:txBody>
      </p:sp>
      <p:sp>
        <p:nvSpPr>
          <p:cNvPr id="132" name="Rectangle 131"/>
          <p:cNvSpPr/>
          <p:nvPr/>
        </p:nvSpPr>
        <p:spPr bwMode="auto">
          <a:xfrm>
            <a:off x="1524000" y="38100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33" name="Rectangle 132"/>
          <p:cNvSpPr/>
          <p:nvPr/>
        </p:nvSpPr>
        <p:spPr bwMode="auto">
          <a:xfrm>
            <a:off x="3022243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34" name="Rectangle 133"/>
          <p:cNvSpPr/>
          <p:nvPr/>
        </p:nvSpPr>
        <p:spPr bwMode="auto">
          <a:xfrm>
            <a:off x="3294848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35" name="Rectangle 134"/>
          <p:cNvSpPr/>
          <p:nvPr/>
        </p:nvSpPr>
        <p:spPr bwMode="auto">
          <a:xfrm>
            <a:off x="3555643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36" name="Rectangle 135"/>
          <p:cNvSpPr/>
          <p:nvPr/>
        </p:nvSpPr>
        <p:spPr bwMode="auto">
          <a:xfrm>
            <a:off x="4977688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39" name="Rectangle 138"/>
          <p:cNvSpPr/>
          <p:nvPr/>
        </p:nvSpPr>
        <p:spPr bwMode="auto">
          <a:xfrm>
            <a:off x="2119653" y="39243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40" name="Rectangle 139"/>
          <p:cNvSpPr/>
          <p:nvPr/>
        </p:nvSpPr>
        <p:spPr bwMode="auto">
          <a:xfrm>
            <a:off x="1650643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41" name="Rectangle 140"/>
          <p:cNvSpPr/>
          <p:nvPr/>
        </p:nvSpPr>
        <p:spPr bwMode="auto">
          <a:xfrm>
            <a:off x="3828971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42" name="Rectangle 141"/>
          <p:cNvSpPr/>
          <p:nvPr/>
        </p:nvSpPr>
        <p:spPr bwMode="auto">
          <a:xfrm>
            <a:off x="4686488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43" name="Rectangle 142"/>
          <p:cNvSpPr/>
          <p:nvPr/>
        </p:nvSpPr>
        <p:spPr bwMode="auto">
          <a:xfrm>
            <a:off x="4394566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44" name="Rectangle 143"/>
          <p:cNvSpPr/>
          <p:nvPr/>
        </p:nvSpPr>
        <p:spPr bwMode="auto">
          <a:xfrm>
            <a:off x="4102644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47" name="Rectangle 146"/>
          <p:cNvSpPr/>
          <p:nvPr/>
        </p:nvSpPr>
        <p:spPr bwMode="auto">
          <a:xfrm>
            <a:off x="1524000" y="31242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48" name="Rectangle 147"/>
          <p:cNvSpPr/>
          <p:nvPr/>
        </p:nvSpPr>
        <p:spPr bwMode="auto">
          <a:xfrm>
            <a:off x="30222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49" name="Rectangle 148"/>
          <p:cNvSpPr/>
          <p:nvPr/>
        </p:nvSpPr>
        <p:spPr bwMode="auto">
          <a:xfrm>
            <a:off x="3294848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50" name="Rectangle 149"/>
          <p:cNvSpPr/>
          <p:nvPr/>
        </p:nvSpPr>
        <p:spPr bwMode="auto">
          <a:xfrm>
            <a:off x="35556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51" name="Rectangle 150"/>
          <p:cNvSpPr/>
          <p:nvPr/>
        </p:nvSpPr>
        <p:spPr bwMode="auto">
          <a:xfrm>
            <a:off x="4977688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52" name="Rectangle 151"/>
          <p:cNvSpPr/>
          <p:nvPr/>
        </p:nvSpPr>
        <p:spPr bwMode="auto">
          <a:xfrm>
            <a:off x="2119653" y="32385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53" name="Rectangle 152"/>
          <p:cNvSpPr/>
          <p:nvPr/>
        </p:nvSpPr>
        <p:spPr bwMode="auto">
          <a:xfrm>
            <a:off x="16506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54" name="Rectangle 153"/>
          <p:cNvSpPr/>
          <p:nvPr/>
        </p:nvSpPr>
        <p:spPr bwMode="auto">
          <a:xfrm>
            <a:off x="3828971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55" name="Rectangle 154"/>
          <p:cNvSpPr/>
          <p:nvPr/>
        </p:nvSpPr>
        <p:spPr bwMode="auto">
          <a:xfrm>
            <a:off x="4686488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56" name="Rectangle 155"/>
          <p:cNvSpPr/>
          <p:nvPr/>
        </p:nvSpPr>
        <p:spPr bwMode="auto">
          <a:xfrm>
            <a:off x="4394566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57" name="Rectangle 156"/>
          <p:cNvSpPr/>
          <p:nvPr/>
        </p:nvSpPr>
        <p:spPr bwMode="auto">
          <a:xfrm>
            <a:off x="4102644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59" name="Rectangle 158"/>
          <p:cNvSpPr/>
          <p:nvPr/>
        </p:nvSpPr>
        <p:spPr bwMode="auto">
          <a:xfrm>
            <a:off x="1524000" y="24384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60" name="Rectangle 159"/>
          <p:cNvSpPr/>
          <p:nvPr/>
        </p:nvSpPr>
        <p:spPr bwMode="auto">
          <a:xfrm>
            <a:off x="3022243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61" name="Rectangle 160"/>
          <p:cNvSpPr/>
          <p:nvPr/>
        </p:nvSpPr>
        <p:spPr bwMode="auto">
          <a:xfrm>
            <a:off x="3294848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62" name="Rectangle 161"/>
          <p:cNvSpPr/>
          <p:nvPr/>
        </p:nvSpPr>
        <p:spPr bwMode="auto">
          <a:xfrm>
            <a:off x="3555643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63" name="Rectangle 162"/>
          <p:cNvSpPr/>
          <p:nvPr/>
        </p:nvSpPr>
        <p:spPr bwMode="auto">
          <a:xfrm>
            <a:off x="4977688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64" name="Rectangle 163"/>
          <p:cNvSpPr/>
          <p:nvPr/>
        </p:nvSpPr>
        <p:spPr bwMode="auto">
          <a:xfrm>
            <a:off x="2119653" y="25527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65" name="Rectangle 164"/>
          <p:cNvSpPr/>
          <p:nvPr/>
        </p:nvSpPr>
        <p:spPr bwMode="auto">
          <a:xfrm>
            <a:off x="1650643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66" name="Rectangle 165"/>
          <p:cNvSpPr/>
          <p:nvPr/>
        </p:nvSpPr>
        <p:spPr bwMode="auto">
          <a:xfrm>
            <a:off x="3828971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67" name="Rectangle 166"/>
          <p:cNvSpPr/>
          <p:nvPr/>
        </p:nvSpPr>
        <p:spPr bwMode="auto">
          <a:xfrm>
            <a:off x="4686488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68" name="Rectangle 167"/>
          <p:cNvSpPr/>
          <p:nvPr/>
        </p:nvSpPr>
        <p:spPr bwMode="auto">
          <a:xfrm>
            <a:off x="4394566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69" name="Rectangle 168"/>
          <p:cNvSpPr/>
          <p:nvPr/>
        </p:nvSpPr>
        <p:spPr bwMode="auto">
          <a:xfrm>
            <a:off x="4102644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71" name="Rectangle 170"/>
          <p:cNvSpPr/>
          <p:nvPr/>
        </p:nvSpPr>
        <p:spPr bwMode="auto">
          <a:xfrm>
            <a:off x="1524000" y="48768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72" name="Rectangle 171"/>
          <p:cNvSpPr/>
          <p:nvPr/>
        </p:nvSpPr>
        <p:spPr bwMode="auto">
          <a:xfrm>
            <a:off x="3022243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73" name="Rectangle 172"/>
          <p:cNvSpPr/>
          <p:nvPr/>
        </p:nvSpPr>
        <p:spPr bwMode="auto">
          <a:xfrm>
            <a:off x="3294848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74" name="Rectangle 173"/>
          <p:cNvSpPr/>
          <p:nvPr/>
        </p:nvSpPr>
        <p:spPr bwMode="auto">
          <a:xfrm>
            <a:off x="3555643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75" name="Rectangle 174"/>
          <p:cNvSpPr/>
          <p:nvPr/>
        </p:nvSpPr>
        <p:spPr bwMode="auto">
          <a:xfrm>
            <a:off x="4977688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76" name="Rectangle 175"/>
          <p:cNvSpPr/>
          <p:nvPr/>
        </p:nvSpPr>
        <p:spPr bwMode="auto">
          <a:xfrm>
            <a:off x="2119653" y="49911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rmAutofit fontScale="92500" lnSpcReduction="10000"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77" name="Rectangle 176"/>
          <p:cNvSpPr/>
          <p:nvPr/>
        </p:nvSpPr>
        <p:spPr bwMode="auto">
          <a:xfrm>
            <a:off x="1650643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78" name="Rectangle 177"/>
          <p:cNvSpPr/>
          <p:nvPr/>
        </p:nvSpPr>
        <p:spPr bwMode="auto">
          <a:xfrm>
            <a:off x="3828971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79" name="Rectangle 178"/>
          <p:cNvSpPr/>
          <p:nvPr/>
        </p:nvSpPr>
        <p:spPr bwMode="auto">
          <a:xfrm>
            <a:off x="4686488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80" name="Rectangle 179"/>
          <p:cNvSpPr/>
          <p:nvPr/>
        </p:nvSpPr>
        <p:spPr bwMode="auto">
          <a:xfrm>
            <a:off x="4394566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81" name="Rectangle 180"/>
          <p:cNvSpPr/>
          <p:nvPr/>
        </p:nvSpPr>
        <p:spPr bwMode="auto">
          <a:xfrm>
            <a:off x="4102644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cxnSp>
        <p:nvCxnSpPr>
          <p:cNvPr id="183" name="Shape 182"/>
          <p:cNvCxnSpPr>
            <a:stCxn id="129" idx="2"/>
          </p:cNvCxnSpPr>
          <p:nvPr/>
        </p:nvCxnSpPr>
        <p:spPr bwMode="auto">
          <a:xfrm rot="5400000">
            <a:off x="6293638" y="2051660"/>
            <a:ext cx="417890" cy="2260590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0" name="TextBox 59"/>
          <p:cNvSpPr txBox="1"/>
          <p:nvPr/>
        </p:nvSpPr>
        <p:spPr>
          <a:xfrm>
            <a:off x="6875252" y="3344174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find set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Direct Mapped Cache (E = 1)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381000" y="1154668"/>
            <a:ext cx="3544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Direct mapped: One line per set</a:t>
            </a:r>
          </a:p>
          <a:p>
            <a:r>
              <a:rPr lang="en-US" sz="1800" dirty="0">
                <a:latin typeface="Calibri" pitchFamily="34" charset="0"/>
              </a:rPr>
              <a:t>Assume: cache block size B=8 bytes</a:t>
            </a:r>
          </a:p>
        </p:txBody>
      </p:sp>
      <p:sp>
        <p:nvSpPr>
          <p:cNvPr id="128" name="Rectangle 127"/>
          <p:cNvSpPr/>
          <p:nvPr/>
        </p:nvSpPr>
        <p:spPr bwMode="auto">
          <a:xfrm>
            <a:off x="6261278" y="2702162"/>
            <a:ext cx="990600" cy="270848"/>
          </a:xfrm>
          <a:prstGeom prst="rect">
            <a:avLst/>
          </a:prstGeom>
          <a:solidFill>
            <a:srgbClr val="FF9999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 bits</a:t>
            </a:r>
          </a:p>
        </p:txBody>
      </p:sp>
      <p:sp>
        <p:nvSpPr>
          <p:cNvPr id="129" name="Rectangle 128"/>
          <p:cNvSpPr/>
          <p:nvPr/>
        </p:nvSpPr>
        <p:spPr bwMode="auto">
          <a:xfrm>
            <a:off x="7251878" y="2702162"/>
            <a:ext cx="762000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0…01</a:t>
            </a:r>
          </a:p>
        </p:txBody>
      </p:sp>
      <p:sp>
        <p:nvSpPr>
          <p:cNvPr id="130" name="Rectangle 129"/>
          <p:cNvSpPr/>
          <p:nvPr/>
        </p:nvSpPr>
        <p:spPr bwMode="auto">
          <a:xfrm>
            <a:off x="8013878" y="2702162"/>
            <a:ext cx="520522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lvl="0" algn="ctr"/>
            <a:r>
              <a:rPr lang="en-US" sz="1600" dirty="0">
                <a:solidFill>
                  <a:srgbClr val="000000"/>
                </a:solidFill>
                <a:latin typeface="Calibri" pitchFamily="34" charset="0"/>
              </a:rPr>
              <a:t>100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6172200" y="2362200"/>
            <a:ext cx="1572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Address of </a:t>
            </a:r>
            <a:r>
              <a:rPr lang="en-US" sz="1800" dirty="0" err="1">
                <a:latin typeface="Calibri" pitchFamily="34" charset="0"/>
              </a:rPr>
              <a:t>int</a:t>
            </a:r>
            <a:r>
              <a:rPr lang="en-US" sz="1800" dirty="0">
                <a:latin typeface="Calibri" pitchFamily="34" charset="0"/>
              </a:rPr>
              <a:t>:</a:t>
            </a:r>
          </a:p>
        </p:txBody>
      </p:sp>
      <p:sp>
        <p:nvSpPr>
          <p:cNvPr id="147" name="Rectangle 146"/>
          <p:cNvSpPr/>
          <p:nvPr/>
        </p:nvSpPr>
        <p:spPr bwMode="auto">
          <a:xfrm>
            <a:off x="1524000" y="31242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48" name="Rectangle 147"/>
          <p:cNvSpPr/>
          <p:nvPr/>
        </p:nvSpPr>
        <p:spPr bwMode="auto">
          <a:xfrm>
            <a:off x="30222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49" name="Rectangle 148"/>
          <p:cNvSpPr/>
          <p:nvPr/>
        </p:nvSpPr>
        <p:spPr bwMode="auto">
          <a:xfrm>
            <a:off x="3294848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50" name="Rectangle 149"/>
          <p:cNvSpPr/>
          <p:nvPr/>
        </p:nvSpPr>
        <p:spPr bwMode="auto">
          <a:xfrm>
            <a:off x="35556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51" name="Rectangle 150"/>
          <p:cNvSpPr/>
          <p:nvPr/>
        </p:nvSpPr>
        <p:spPr bwMode="auto">
          <a:xfrm>
            <a:off x="4977688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52" name="Rectangle 151"/>
          <p:cNvSpPr/>
          <p:nvPr/>
        </p:nvSpPr>
        <p:spPr bwMode="auto">
          <a:xfrm>
            <a:off x="2119653" y="3238500"/>
            <a:ext cx="71799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53" name="Rectangle 152"/>
          <p:cNvSpPr/>
          <p:nvPr/>
        </p:nvSpPr>
        <p:spPr bwMode="auto">
          <a:xfrm>
            <a:off x="16506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54" name="Rectangle 153"/>
          <p:cNvSpPr/>
          <p:nvPr/>
        </p:nvSpPr>
        <p:spPr bwMode="auto">
          <a:xfrm>
            <a:off x="3828971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55" name="Rectangle 154"/>
          <p:cNvSpPr/>
          <p:nvPr/>
        </p:nvSpPr>
        <p:spPr bwMode="auto">
          <a:xfrm>
            <a:off x="4686488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56" name="Rectangle 155"/>
          <p:cNvSpPr/>
          <p:nvPr/>
        </p:nvSpPr>
        <p:spPr bwMode="auto">
          <a:xfrm>
            <a:off x="4394566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57" name="Rectangle 156"/>
          <p:cNvSpPr/>
          <p:nvPr/>
        </p:nvSpPr>
        <p:spPr bwMode="auto">
          <a:xfrm>
            <a:off x="4102644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cxnSp>
        <p:nvCxnSpPr>
          <p:cNvPr id="183" name="Shape 182"/>
          <p:cNvCxnSpPr>
            <a:stCxn id="129" idx="2"/>
          </p:cNvCxnSpPr>
          <p:nvPr/>
        </p:nvCxnSpPr>
        <p:spPr bwMode="auto">
          <a:xfrm rot="5400000">
            <a:off x="6293638" y="2051660"/>
            <a:ext cx="417890" cy="2260590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hape 60"/>
          <p:cNvCxnSpPr>
            <a:stCxn id="128" idx="1"/>
          </p:cNvCxnSpPr>
          <p:nvPr/>
        </p:nvCxnSpPr>
        <p:spPr bwMode="auto">
          <a:xfrm rot="10800000" flipV="1">
            <a:off x="2478652" y="2837586"/>
            <a:ext cx="3782627" cy="400914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2" name="TextBox 61"/>
          <p:cNvSpPr txBox="1"/>
          <p:nvPr/>
        </p:nvSpPr>
        <p:spPr>
          <a:xfrm>
            <a:off x="2368639" y="2514600"/>
            <a:ext cx="2611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match: assume yes (= hit)</a:t>
            </a:r>
          </a:p>
        </p:txBody>
      </p:sp>
      <p:cxnSp>
        <p:nvCxnSpPr>
          <p:cNvPr id="68" name="Straight Connector 67"/>
          <p:cNvCxnSpPr/>
          <p:nvPr/>
        </p:nvCxnSpPr>
        <p:spPr bwMode="auto">
          <a:xfrm rot="5400000">
            <a:off x="1582476" y="3038043"/>
            <a:ext cx="400914" cy="1588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9" name="TextBox 68"/>
          <p:cNvSpPr txBox="1"/>
          <p:nvPr/>
        </p:nvSpPr>
        <p:spPr>
          <a:xfrm>
            <a:off x="1402727" y="2514600"/>
            <a:ext cx="1021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valid?   +</a:t>
            </a:r>
          </a:p>
        </p:txBody>
      </p:sp>
      <p:cxnSp>
        <p:nvCxnSpPr>
          <p:cNvPr id="71" name="Elbow Connector 70"/>
          <p:cNvCxnSpPr>
            <a:stCxn id="130" idx="2"/>
          </p:cNvCxnSpPr>
          <p:nvPr/>
        </p:nvCxnSpPr>
        <p:spPr bwMode="auto">
          <a:xfrm rot="5400000">
            <a:off x="5976408" y="1245569"/>
            <a:ext cx="570290" cy="4025173"/>
          </a:xfrm>
          <a:prstGeom prst="bentConnector3">
            <a:avLst>
              <a:gd name="adj1" fmla="val 175089"/>
            </a:avLst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5715000" y="3962400"/>
            <a:ext cx="1301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block offset</a:t>
            </a:r>
          </a:p>
        </p:txBody>
      </p:sp>
      <p:sp>
        <p:nvSpPr>
          <p:cNvPr id="27" name="Rectangle 26"/>
          <p:cNvSpPr/>
          <p:nvPr/>
        </p:nvSpPr>
        <p:spPr bwMode="auto">
          <a:xfrm>
            <a:off x="2124974" y="3242096"/>
            <a:ext cx="717995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9" grpId="0"/>
      <p:bldP spid="26" grpId="0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Direct Mapped Cache (E = 1)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381000" y="1154668"/>
            <a:ext cx="3544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Direct mapped: One line per set</a:t>
            </a:r>
          </a:p>
          <a:p>
            <a:r>
              <a:rPr lang="en-US" sz="1800" dirty="0">
                <a:latin typeface="Calibri" pitchFamily="34" charset="0"/>
              </a:rPr>
              <a:t>Assume: cache block size B=8 bytes</a:t>
            </a:r>
          </a:p>
        </p:txBody>
      </p:sp>
      <p:sp>
        <p:nvSpPr>
          <p:cNvPr id="128" name="Rectangle 127"/>
          <p:cNvSpPr/>
          <p:nvPr/>
        </p:nvSpPr>
        <p:spPr bwMode="auto">
          <a:xfrm>
            <a:off x="6261278" y="2702162"/>
            <a:ext cx="990600" cy="270848"/>
          </a:xfrm>
          <a:prstGeom prst="rect">
            <a:avLst/>
          </a:prstGeom>
          <a:solidFill>
            <a:srgbClr val="FF9999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 bits</a:t>
            </a:r>
          </a:p>
        </p:txBody>
      </p:sp>
      <p:sp>
        <p:nvSpPr>
          <p:cNvPr id="129" name="Rectangle 128"/>
          <p:cNvSpPr/>
          <p:nvPr/>
        </p:nvSpPr>
        <p:spPr bwMode="auto">
          <a:xfrm>
            <a:off x="7251878" y="2702162"/>
            <a:ext cx="762000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0…01</a:t>
            </a:r>
          </a:p>
        </p:txBody>
      </p:sp>
      <p:sp>
        <p:nvSpPr>
          <p:cNvPr id="130" name="Rectangle 129"/>
          <p:cNvSpPr/>
          <p:nvPr/>
        </p:nvSpPr>
        <p:spPr bwMode="auto">
          <a:xfrm>
            <a:off x="8013878" y="2702162"/>
            <a:ext cx="520522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lvl="0" algn="ctr"/>
            <a:r>
              <a:rPr lang="en-US" sz="1600" dirty="0">
                <a:solidFill>
                  <a:srgbClr val="000000"/>
                </a:solidFill>
                <a:latin typeface="Calibri" pitchFamily="34" charset="0"/>
              </a:rPr>
              <a:t>100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6172200" y="2362200"/>
            <a:ext cx="1572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Address of </a:t>
            </a:r>
            <a:r>
              <a:rPr lang="en-US" sz="1800" dirty="0" err="1">
                <a:latin typeface="Calibri" pitchFamily="34" charset="0"/>
              </a:rPr>
              <a:t>int</a:t>
            </a:r>
            <a:r>
              <a:rPr lang="en-US" sz="1800" dirty="0">
                <a:latin typeface="Calibri" pitchFamily="34" charset="0"/>
              </a:rPr>
              <a:t>:</a:t>
            </a:r>
          </a:p>
        </p:txBody>
      </p:sp>
      <p:sp>
        <p:nvSpPr>
          <p:cNvPr id="147" name="Rectangle 146"/>
          <p:cNvSpPr/>
          <p:nvPr/>
        </p:nvSpPr>
        <p:spPr bwMode="auto">
          <a:xfrm>
            <a:off x="1524000" y="31242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48" name="Rectangle 147"/>
          <p:cNvSpPr/>
          <p:nvPr/>
        </p:nvSpPr>
        <p:spPr bwMode="auto">
          <a:xfrm>
            <a:off x="30222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49" name="Rectangle 148"/>
          <p:cNvSpPr/>
          <p:nvPr/>
        </p:nvSpPr>
        <p:spPr bwMode="auto">
          <a:xfrm>
            <a:off x="3294848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50" name="Rectangle 149"/>
          <p:cNvSpPr/>
          <p:nvPr/>
        </p:nvSpPr>
        <p:spPr bwMode="auto">
          <a:xfrm>
            <a:off x="35556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51" name="Rectangle 150"/>
          <p:cNvSpPr/>
          <p:nvPr/>
        </p:nvSpPr>
        <p:spPr bwMode="auto">
          <a:xfrm>
            <a:off x="4977688" y="3238500"/>
            <a:ext cx="292644" cy="304800"/>
          </a:xfrm>
          <a:prstGeom prst="rect">
            <a:avLst/>
          </a:prstGeom>
          <a:solidFill>
            <a:srgbClr val="A9E39D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52" name="Rectangle 151"/>
          <p:cNvSpPr/>
          <p:nvPr/>
        </p:nvSpPr>
        <p:spPr bwMode="auto">
          <a:xfrm>
            <a:off x="2119653" y="3238500"/>
            <a:ext cx="717995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53" name="Rectangle 152"/>
          <p:cNvSpPr/>
          <p:nvPr/>
        </p:nvSpPr>
        <p:spPr bwMode="auto">
          <a:xfrm>
            <a:off x="16506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54" name="Rectangle 153"/>
          <p:cNvSpPr/>
          <p:nvPr/>
        </p:nvSpPr>
        <p:spPr bwMode="auto">
          <a:xfrm>
            <a:off x="3828971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55" name="Rectangle 154"/>
          <p:cNvSpPr/>
          <p:nvPr/>
        </p:nvSpPr>
        <p:spPr bwMode="auto">
          <a:xfrm>
            <a:off x="4686488" y="3238500"/>
            <a:ext cx="292644" cy="304800"/>
          </a:xfrm>
          <a:prstGeom prst="rect">
            <a:avLst/>
          </a:prstGeom>
          <a:solidFill>
            <a:srgbClr val="A9E39D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56" name="Rectangle 155"/>
          <p:cNvSpPr/>
          <p:nvPr/>
        </p:nvSpPr>
        <p:spPr bwMode="auto">
          <a:xfrm>
            <a:off x="4394566" y="3238500"/>
            <a:ext cx="292644" cy="304800"/>
          </a:xfrm>
          <a:prstGeom prst="rect">
            <a:avLst/>
          </a:prstGeom>
          <a:solidFill>
            <a:srgbClr val="A9E39D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57" name="Rectangle 156"/>
          <p:cNvSpPr/>
          <p:nvPr/>
        </p:nvSpPr>
        <p:spPr bwMode="auto">
          <a:xfrm>
            <a:off x="4102644" y="3238500"/>
            <a:ext cx="292644" cy="304800"/>
          </a:xfrm>
          <a:prstGeom prst="rect">
            <a:avLst/>
          </a:prstGeom>
          <a:solidFill>
            <a:srgbClr val="A9E39D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cxnSp>
        <p:nvCxnSpPr>
          <p:cNvPr id="183" name="Shape 182"/>
          <p:cNvCxnSpPr>
            <a:stCxn id="129" idx="2"/>
          </p:cNvCxnSpPr>
          <p:nvPr/>
        </p:nvCxnSpPr>
        <p:spPr bwMode="auto">
          <a:xfrm rot="5400000">
            <a:off x="6293638" y="2051660"/>
            <a:ext cx="417890" cy="2260590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hape 60"/>
          <p:cNvCxnSpPr>
            <a:stCxn id="128" idx="1"/>
          </p:cNvCxnSpPr>
          <p:nvPr/>
        </p:nvCxnSpPr>
        <p:spPr bwMode="auto">
          <a:xfrm rot="10800000" flipV="1">
            <a:off x="2478652" y="2837586"/>
            <a:ext cx="3782627" cy="400914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2" name="TextBox 61"/>
          <p:cNvSpPr txBox="1"/>
          <p:nvPr/>
        </p:nvSpPr>
        <p:spPr>
          <a:xfrm>
            <a:off x="2368639" y="2514600"/>
            <a:ext cx="2611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match: assume yes (= hit)</a:t>
            </a:r>
          </a:p>
        </p:txBody>
      </p:sp>
      <p:cxnSp>
        <p:nvCxnSpPr>
          <p:cNvPr id="68" name="Straight Connector 67"/>
          <p:cNvCxnSpPr/>
          <p:nvPr/>
        </p:nvCxnSpPr>
        <p:spPr bwMode="auto">
          <a:xfrm rot="5400000">
            <a:off x="1582476" y="3038043"/>
            <a:ext cx="400914" cy="1588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9" name="TextBox 68"/>
          <p:cNvSpPr txBox="1"/>
          <p:nvPr/>
        </p:nvSpPr>
        <p:spPr>
          <a:xfrm>
            <a:off x="1402727" y="2514600"/>
            <a:ext cx="1021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valid?   +</a:t>
            </a:r>
          </a:p>
        </p:txBody>
      </p:sp>
      <p:cxnSp>
        <p:nvCxnSpPr>
          <p:cNvPr id="71" name="Elbow Connector 70"/>
          <p:cNvCxnSpPr>
            <a:stCxn id="130" idx="2"/>
          </p:cNvCxnSpPr>
          <p:nvPr/>
        </p:nvCxnSpPr>
        <p:spPr bwMode="auto">
          <a:xfrm rot="5400000">
            <a:off x="5976408" y="1245569"/>
            <a:ext cx="570290" cy="4025173"/>
          </a:xfrm>
          <a:prstGeom prst="bentConnector3">
            <a:avLst>
              <a:gd name="adj1" fmla="val 175089"/>
            </a:avLst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Down Arrow 25"/>
          <p:cNvSpPr/>
          <p:nvPr/>
        </p:nvSpPr>
        <p:spPr bwMode="auto">
          <a:xfrm flipV="1">
            <a:off x="4330522" y="3581400"/>
            <a:ext cx="733658" cy="1066800"/>
          </a:xfrm>
          <a:prstGeom prst="downArrow">
            <a:avLst/>
          </a:prstGeom>
          <a:solidFill>
            <a:schemeClr val="bg1">
              <a:lumMod val="65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540656" y="4659868"/>
            <a:ext cx="2017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Calibri" pitchFamily="34" charset="0"/>
              </a:rPr>
              <a:t>int</a:t>
            </a:r>
            <a:r>
              <a:rPr lang="en-US" sz="1800" dirty="0">
                <a:latin typeface="Calibri" pitchFamily="34" charset="0"/>
              </a:rPr>
              <a:t> (4 Bytes) is here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715000" y="3962400"/>
            <a:ext cx="1301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block offset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57200" y="5715000"/>
            <a:ext cx="78748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alibri" pitchFamily="34" charset="0"/>
              </a:rPr>
              <a:t>If tag doesn’t match (= miss): </a:t>
            </a:r>
            <a:r>
              <a:rPr lang="en-US" dirty="0">
                <a:latin typeface="Calibri" pitchFamily="34" charset="0"/>
              </a:rPr>
              <a:t>old line is evicted and replaced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40" name="Rectangle 13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Direct-Mapped Cache Simulation</a:t>
            </a:r>
          </a:p>
        </p:txBody>
      </p:sp>
      <p:sp>
        <p:nvSpPr>
          <p:cNvPr id="149507" name="Rectangle 3"/>
          <p:cNvSpPr>
            <a:spLocks noChangeArrowheads="1"/>
          </p:cNvSpPr>
          <p:nvPr/>
        </p:nvSpPr>
        <p:spPr bwMode="auto">
          <a:xfrm>
            <a:off x="3211513" y="1371600"/>
            <a:ext cx="5856287" cy="31675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4-bit addresses (address space size M=16 bytes) </a:t>
            </a:r>
          </a:p>
          <a:p>
            <a:r>
              <a:rPr lang="en-US" sz="2000" b="0" dirty="0">
                <a:latin typeface="Calibri"/>
                <a:cs typeface="Calibri"/>
              </a:rPr>
              <a:t>S=4 sets, E=1 Blocks/set, B=2 bytes/block</a:t>
            </a:r>
          </a:p>
          <a:p>
            <a:pPr algn="l">
              <a:lnSpc>
                <a:spcPct val="100000"/>
              </a:lnSpc>
            </a:pPr>
            <a:endParaRPr lang="en-US" sz="2000" b="0" dirty="0">
              <a:latin typeface="Calibri"/>
              <a:cs typeface="Calibri"/>
            </a:endParaRPr>
          </a:p>
          <a:p>
            <a:pPr algn="l">
              <a:lnSpc>
                <a:spcPct val="100000"/>
              </a:lnSpc>
            </a:pPr>
            <a:endParaRPr lang="en-US" sz="2000" b="0" dirty="0">
              <a:latin typeface="Calibri"/>
              <a:cs typeface="Calibri"/>
            </a:endParaRPr>
          </a:p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Address trace (reads, one byte per read):</a:t>
            </a:r>
          </a:p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	</a:t>
            </a:r>
            <a:r>
              <a:rPr lang="en-US" sz="2000" dirty="0">
                <a:latin typeface="Calibri"/>
                <a:cs typeface="Calibri"/>
              </a:rPr>
              <a:t>0	[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0</a:t>
            </a:r>
            <a:r>
              <a:rPr lang="en-US" sz="2000" u="sng" dirty="0">
                <a:solidFill>
                  <a:srgbClr val="0070C0"/>
                </a:solidFill>
                <a:latin typeface="Calibri"/>
                <a:cs typeface="Calibri"/>
              </a:rPr>
              <a:t>00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0</a:t>
            </a:r>
            <a:r>
              <a:rPr lang="en-US" sz="2000" baseline="-25000" dirty="0">
                <a:latin typeface="Calibri"/>
                <a:cs typeface="Calibri"/>
              </a:rPr>
              <a:t>2</a:t>
            </a:r>
            <a:r>
              <a:rPr lang="en-US" sz="2000" dirty="0">
                <a:latin typeface="Calibri"/>
                <a:cs typeface="Calibri"/>
              </a:rPr>
              <a:t>], </a:t>
            </a:r>
          </a:p>
          <a:p>
            <a:pPr algn="l">
              <a:lnSpc>
                <a:spcPct val="100000"/>
              </a:lnSpc>
            </a:pPr>
            <a:r>
              <a:rPr lang="en-US" sz="2000" dirty="0">
                <a:latin typeface="Calibri"/>
                <a:cs typeface="Calibri"/>
              </a:rPr>
              <a:t>	1	[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0</a:t>
            </a:r>
            <a:r>
              <a:rPr lang="en-US" sz="2000" u="sng" dirty="0">
                <a:solidFill>
                  <a:srgbClr val="0070C0"/>
                </a:solidFill>
                <a:latin typeface="Calibri"/>
                <a:cs typeface="Calibri"/>
              </a:rPr>
              <a:t>00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1</a:t>
            </a:r>
            <a:r>
              <a:rPr lang="en-US" sz="2000" baseline="-25000" dirty="0">
                <a:latin typeface="Calibri"/>
                <a:cs typeface="Calibri"/>
              </a:rPr>
              <a:t>2</a:t>
            </a:r>
            <a:r>
              <a:rPr lang="en-US" sz="2000" dirty="0">
                <a:latin typeface="Calibri"/>
                <a:cs typeface="Calibri"/>
              </a:rPr>
              <a:t>],  </a:t>
            </a:r>
          </a:p>
          <a:p>
            <a:pPr algn="l">
              <a:lnSpc>
                <a:spcPct val="100000"/>
              </a:lnSpc>
            </a:pPr>
            <a:r>
              <a:rPr lang="en-US" sz="2000" dirty="0">
                <a:latin typeface="Calibri"/>
                <a:cs typeface="Calibri"/>
              </a:rPr>
              <a:t>	7	[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0</a:t>
            </a:r>
            <a:r>
              <a:rPr lang="en-US" sz="2000" u="sng" dirty="0">
                <a:solidFill>
                  <a:srgbClr val="0070C0"/>
                </a:solidFill>
                <a:latin typeface="Calibri"/>
                <a:cs typeface="Calibri"/>
              </a:rPr>
              <a:t>11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1</a:t>
            </a:r>
            <a:r>
              <a:rPr lang="en-US" sz="2000" baseline="-25000" dirty="0">
                <a:latin typeface="Calibri"/>
                <a:cs typeface="Calibri"/>
              </a:rPr>
              <a:t>2</a:t>
            </a:r>
            <a:r>
              <a:rPr lang="en-US" sz="2000" dirty="0">
                <a:latin typeface="Calibri"/>
                <a:cs typeface="Calibri"/>
              </a:rPr>
              <a:t>],  </a:t>
            </a:r>
          </a:p>
          <a:p>
            <a:pPr algn="l">
              <a:lnSpc>
                <a:spcPct val="100000"/>
              </a:lnSpc>
            </a:pPr>
            <a:r>
              <a:rPr lang="en-US" sz="2000" dirty="0">
                <a:latin typeface="Calibri"/>
                <a:cs typeface="Calibri"/>
              </a:rPr>
              <a:t>	8	[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1</a:t>
            </a:r>
            <a:r>
              <a:rPr lang="en-US" sz="2000" u="sng" dirty="0">
                <a:solidFill>
                  <a:srgbClr val="0070C0"/>
                </a:solidFill>
                <a:latin typeface="Calibri"/>
                <a:cs typeface="Calibri"/>
              </a:rPr>
              <a:t>00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0</a:t>
            </a:r>
            <a:r>
              <a:rPr lang="en-US" sz="2000" baseline="-25000" dirty="0">
                <a:latin typeface="Calibri"/>
                <a:cs typeface="Calibri"/>
              </a:rPr>
              <a:t>2</a:t>
            </a:r>
            <a:r>
              <a:rPr lang="en-US" sz="2000" dirty="0">
                <a:latin typeface="Calibri"/>
                <a:cs typeface="Calibri"/>
              </a:rPr>
              <a:t>],  </a:t>
            </a:r>
          </a:p>
          <a:p>
            <a:pPr algn="l">
              <a:lnSpc>
                <a:spcPct val="100000"/>
              </a:lnSpc>
            </a:pPr>
            <a:r>
              <a:rPr lang="en-US" sz="2000" dirty="0">
                <a:latin typeface="Calibri"/>
                <a:cs typeface="Calibri"/>
              </a:rPr>
              <a:t>	0	[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0</a:t>
            </a:r>
            <a:r>
              <a:rPr lang="en-US" sz="2000" u="sng" dirty="0">
                <a:solidFill>
                  <a:srgbClr val="0070C0"/>
                </a:solidFill>
                <a:latin typeface="Calibri"/>
                <a:cs typeface="Calibri"/>
              </a:rPr>
              <a:t>00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0</a:t>
            </a:r>
            <a:r>
              <a:rPr lang="en-US" sz="2000" baseline="-25000" dirty="0">
                <a:latin typeface="Calibri"/>
                <a:cs typeface="Calibri"/>
              </a:rPr>
              <a:t>2</a:t>
            </a:r>
            <a:r>
              <a:rPr lang="en-US" sz="2000" dirty="0">
                <a:latin typeface="Calibri"/>
                <a:cs typeface="Calibri"/>
              </a:rPr>
              <a:t>]</a:t>
            </a:r>
          </a:p>
        </p:txBody>
      </p:sp>
      <p:sp>
        <p:nvSpPr>
          <p:cNvPr id="149509" name="Rectangle 5"/>
          <p:cNvSpPr>
            <a:spLocks noChangeArrowheads="1"/>
          </p:cNvSpPr>
          <p:nvPr/>
        </p:nvSpPr>
        <p:spPr bwMode="auto">
          <a:xfrm>
            <a:off x="465138" y="1633736"/>
            <a:ext cx="703262" cy="2857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7" tIns="44450" rIns="90487" bIns="44450"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</a:pPr>
            <a:r>
              <a:rPr lang="en-US" sz="2000" dirty="0" err="1">
                <a:solidFill>
                  <a:srgbClr val="C00000"/>
                </a:solidFill>
                <a:latin typeface="Calibri"/>
                <a:cs typeface="Calibri"/>
              </a:rPr>
              <a:t>x</a:t>
            </a:r>
            <a:endParaRPr lang="en-US" sz="2000" dirty="0">
              <a:solidFill>
                <a:srgbClr val="C00000"/>
              </a:solidFill>
              <a:latin typeface="Calibri"/>
              <a:cs typeface="Calibri"/>
            </a:endParaRPr>
          </a:p>
        </p:txBody>
      </p:sp>
      <p:sp>
        <p:nvSpPr>
          <p:cNvPr id="149510" name="Rectangle 6"/>
          <p:cNvSpPr>
            <a:spLocks noChangeArrowheads="1"/>
          </p:cNvSpPr>
          <p:nvPr/>
        </p:nvSpPr>
        <p:spPr bwMode="auto">
          <a:xfrm>
            <a:off x="584200" y="1295400"/>
            <a:ext cx="528990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 err="1">
                <a:latin typeface="Calibri"/>
                <a:cs typeface="Calibri"/>
              </a:rPr>
              <a:t>t</a:t>
            </a:r>
            <a:r>
              <a:rPr lang="en-US" sz="2000" b="0" dirty="0">
                <a:latin typeface="Calibri"/>
                <a:cs typeface="Calibri"/>
              </a:rPr>
              <a:t>=1</a:t>
            </a:r>
          </a:p>
        </p:txBody>
      </p:sp>
      <p:sp>
        <p:nvSpPr>
          <p:cNvPr id="149511" name="Rectangle 7"/>
          <p:cNvSpPr>
            <a:spLocks noChangeArrowheads="1"/>
          </p:cNvSpPr>
          <p:nvPr/>
        </p:nvSpPr>
        <p:spPr bwMode="auto">
          <a:xfrm>
            <a:off x="1212850" y="1295400"/>
            <a:ext cx="540787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 err="1">
                <a:latin typeface="Calibri"/>
                <a:cs typeface="Calibri"/>
              </a:rPr>
              <a:t>s</a:t>
            </a:r>
            <a:r>
              <a:rPr lang="en-US" sz="2000" b="0" dirty="0">
                <a:latin typeface="Calibri"/>
                <a:cs typeface="Calibri"/>
              </a:rPr>
              <a:t>=2</a:t>
            </a:r>
          </a:p>
        </p:txBody>
      </p:sp>
      <p:sp>
        <p:nvSpPr>
          <p:cNvPr id="149512" name="Rectangle 8"/>
          <p:cNvSpPr>
            <a:spLocks noChangeArrowheads="1"/>
          </p:cNvSpPr>
          <p:nvPr/>
        </p:nvSpPr>
        <p:spPr bwMode="auto">
          <a:xfrm>
            <a:off x="1952625" y="1295400"/>
            <a:ext cx="575227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b=1</a:t>
            </a:r>
          </a:p>
        </p:txBody>
      </p:sp>
      <p:sp>
        <p:nvSpPr>
          <p:cNvPr id="149513" name="Rectangle 9"/>
          <p:cNvSpPr>
            <a:spLocks noChangeArrowheads="1"/>
          </p:cNvSpPr>
          <p:nvPr/>
        </p:nvSpPr>
        <p:spPr bwMode="auto">
          <a:xfrm>
            <a:off x="1182688" y="1633736"/>
            <a:ext cx="703262" cy="2857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7" tIns="44450" rIns="90487" bIns="44450"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rgbClr val="0070C0"/>
                </a:solidFill>
                <a:latin typeface="Calibri"/>
                <a:cs typeface="Calibri"/>
              </a:rPr>
              <a:t>xx</a:t>
            </a:r>
          </a:p>
        </p:txBody>
      </p:sp>
      <p:sp>
        <p:nvSpPr>
          <p:cNvPr id="149514" name="Rectangle 10"/>
          <p:cNvSpPr>
            <a:spLocks noChangeArrowheads="1"/>
          </p:cNvSpPr>
          <p:nvPr/>
        </p:nvSpPr>
        <p:spPr bwMode="auto">
          <a:xfrm>
            <a:off x="1898650" y="1633736"/>
            <a:ext cx="703263" cy="2857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7" tIns="44450" rIns="90487" bIns="44450"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x</a:t>
            </a:r>
          </a:p>
        </p:txBody>
      </p:sp>
      <p:grpSp>
        <p:nvGrpSpPr>
          <p:cNvPr id="2" name="Group 175"/>
          <p:cNvGrpSpPr>
            <a:grpSpLocks/>
          </p:cNvGrpSpPr>
          <p:nvPr/>
        </p:nvGrpSpPr>
        <p:grpSpPr bwMode="auto">
          <a:xfrm>
            <a:off x="3352800" y="5137150"/>
            <a:ext cx="2662237" cy="306388"/>
            <a:chOff x="2027" y="3244"/>
            <a:chExt cx="1677" cy="193"/>
          </a:xfrm>
          <a:solidFill>
            <a:srgbClr val="DEDFF5"/>
          </a:solidFill>
        </p:grpSpPr>
        <p:sp>
          <p:nvSpPr>
            <p:cNvPr id="149516" name="Rectangle 12"/>
            <p:cNvSpPr>
              <a:spLocks noChangeArrowheads="1"/>
            </p:cNvSpPr>
            <p:nvPr/>
          </p:nvSpPr>
          <p:spPr bwMode="auto">
            <a:xfrm>
              <a:off x="2027" y="3244"/>
              <a:ext cx="35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0</a:t>
              </a:r>
            </a:p>
          </p:txBody>
        </p:sp>
        <p:sp>
          <p:nvSpPr>
            <p:cNvPr id="149517" name="Rectangle 13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endParaRPr lang="en-US" sz="2000" b="0" dirty="0">
                <a:latin typeface="Calibri"/>
                <a:cs typeface="Calibri"/>
              </a:endParaRPr>
            </a:p>
          </p:txBody>
        </p:sp>
        <p:sp>
          <p:nvSpPr>
            <p:cNvPr id="149518" name="Rectangle 14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endParaRPr lang="en-US" sz="2000" b="0" dirty="0">
                <a:latin typeface="Calibri"/>
                <a:cs typeface="Calibri"/>
              </a:endParaRPr>
            </a:p>
          </p:txBody>
        </p:sp>
      </p:grpSp>
      <p:sp>
        <p:nvSpPr>
          <p:cNvPr id="149519" name="Rectangle 15"/>
          <p:cNvSpPr>
            <a:spLocks noChangeArrowheads="1"/>
          </p:cNvSpPr>
          <p:nvPr/>
        </p:nvSpPr>
        <p:spPr bwMode="auto">
          <a:xfrm>
            <a:off x="3502025" y="4724400"/>
            <a:ext cx="310982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v</a:t>
            </a:r>
          </a:p>
        </p:txBody>
      </p:sp>
      <p:sp>
        <p:nvSpPr>
          <p:cNvPr id="149520" name="Rectangle 16"/>
          <p:cNvSpPr>
            <a:spLocks noChangeArrowheads="1"/>
          </p:cNvSpPr>
          <p:nvPr/>
        </p:nvSpPr>
        <p:spPr bwMode="auto">
          <a:xfrm>
            <a:off x="3979862" y="4724400"/>
            <a:ext cx="531269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solidFill>
                  <a:srgbClr val="C00000"/>
                </a:solidFill>
                <a:latin typeface="Calibri"/>
                <a:cs typeface="Calibri"/>
              </a:rPr>
              <a:t>Tag</a:t>
            </a:r>
          </a:p>
        </p:txBody>
      </p:sp>
      <p:sp>
        <p:nvSpPr>
          <p:cNvPr id="149521" name="Rectangle 17"/>
          <p:cNvSpPr>
            <a:spLocks noChangeArrowheads="1"/>
          </p:cNvSpPr>
          <p:nvPr/>
        </p:nvSpPr>
        <p:spPr bwMode="auto">
          <a:xfrm>
            <a:off x="4937125" y="4724400"/>
            <a:ext cx="741413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Block</a:t>
            </a:r>
          </a:p>
        </p:txBody>
      </p:sp>
      <p:sp>
        <p:nvSpPr>
          <p:cNvPr id="149522" name="Rectangle 18"/>
          <p:cNvSpPr>
            <a:spLocks noChangeArrowheads="1"/>
          </p:cNvSpPr>
          <p:nvPr/>
        </p:nvSpPr>
        <p:spPr bwMode="auto">
          <a:xfrm>
            <a:off x="3352800" y="5446713"/>
            <a:ext cx="55721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000" b="0" dirty="0">
                <a:latin typeface="Calibri"/>
                <a:cs typeface="Calibri"/>
              </a:rPr>
              <a:t>0</a:t>
            </a:r>
          </a:p>
        </p:txBody>
      </p:sp>
      <p:sp>
        <p:nvSpPr>
          <p:cNvPr id="149523" name="Rectangle 19"/>
          <p:cNvSpPr>
            <a:spLocks noChangeArrowheads="1"/>
          </p:cNvSpPr>
          <p:nvPr/>
        </p:nvSpPr>
        <p:spPr bwMode="auto">
          <a:xfrm>
            <a:off x="3927475" y="5446713"/>
            <a:ext cx="65246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49524" name="Rectangle 20"/>
          <p:cNvSpPr>
            <a:spLocks noChangeArrowheads="1"/>
          </p:cNvSpPr>
          <p:nvPr/>
        </p:nvSpPr>
        <p:spPr bwMode="auto">
          <a:xfrm>
            <a:off x="4595812" y="5446713"/>
            <a:ext cx="1419225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49525" name="Rectangle 21"/>
          <p:cNvSpPr>
            <a:spLocks noChangeArrowheads="1"/>
          </p:cNvSpPr>
          <p:nvPr/>
        </p:nvSpPr>
        <p:spPr bwMode="auto">
          <a:xfrm>
            <a:off x="3352800" y="5770563"/>
            <a:ext cx="55721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000" b="0" dirty="0">
                <a:latin typeface="Calibri"/>
                <a:cs typeface="Calibri"/>
              </a:rPr>
              <a:t>0</a:t>
            </a:r>
          </a:p>
        </p:txBody>
      </p:sp>
      <p:sp>
        <p:nvSpPr>
          <p:cNvPr id="149526" name="Rectangle 22"/>
          <p:cNvSpPr>
            <a:spLocks noChangeArrowheads="1"/>
          </p:cNvSpPr>
          <p:nvPr/>
        </p:nvSpPr>
        <p:spPr bwMode="auto">
          <a:xfrm>
            <a:off x="3927475" y="5770563"/>
            <a:ext cx="65246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49527" name="Rectangle 23"/>
          <p:cNvSpPr>
            <a:spLocks noChangeArrowheads="1"/>
          </p:cNvSpPr>
          <p:nvPr/>
        </p:nvSpPr>
        <p:spPr bwMode="auto">
          <a:xfrm>
            <a:off x="4595812" y="5770563"/>
            <a:ext cx="1419225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49528" name="Rectangle 24"/>
          <p:cNvSpPr>
            <a:spLocks noChangeArrowheads="1"/>
          </p:cNvSpPr>
          <p:nvPr/>
        </p:nvSpPr>
        <p:spPr bwMode="auto">
          <a:xfrm>
            <a:off x="3352800" y="6094413"/>
            <a:ext cx="55721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000" b="0" dirty="0">
                <a:latin typeface="Calibri"/>
                <a:cs typeface="Calibri"/>
              </a:rPr>
              <a:t>0</a:t>
            </a:r>
          </a:p>
        </p:txBody>
      </p:sp>
      <p:sp>
        <p:nvSpPr>
          <p:cNvPr id="149529" name="Rectangle 25"/>
          <p:cNvSpPr>
            <a:spLocks noChangeArrowheads="1"/>
          </p:cNvSpPr>
          <p:nvPr/>
        </p:nvSpPr>
        <p:spPr bwMode="auto">
          <a:xfrm>
            <a:off x="3927475" y="6094413"/>
            <a:ext cx="65246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49530" name="Rectangle 26"/>
          <p:cNvSpPr>
            <a:spLocks noChangeArrowheads="1"/>
          </p:cNvSpPr>
          <p:nvPr/>
        </p:nvSpPr>
        <p:spPr bwMode="auto">
          <a:xfrm>
            <a:off x="4595812" y="6094413"/>
            <a:ext cx="1419225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49678" name="Text Box 174"/>
          <p:cNvSpPr txBox="1">
            <a:spLocks noChangeArrowheads="1"/>
          </p:cNvSpPr>
          <p:nvPr/>
        </p:nvSpPr>
        <p:spPr bwMode="auto">
          <a:xfrm>
            <a:off x="6657975" y="2968823"/>
            <a:ext cx="647111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solidFill>
                  <a:srgbClr val="C00000"/>
                </a:solidFill>
                <a:latin typeface="Calibri"/>
                <a:cs typeface="Calibri"/>
              </a:rPr>
              <a:t>miss</a:t>
            </a:r>
          </a:p>
        </p:txBody>
      </p:sp>
      <p:grpSp>
        <p:nvGrpSpPr>
          <p:cNvPr id="3" name="Group 176"/>
          <p:cNvGrpSpPr>
            <a:grpSpLocks/>
          </p:cNvGrpSpPr>
          <p:nvPr/>
        </p:nvGrpSpPr>
        <p:grpSpPr bwMode="auto">
          <a:xfrm>
            <a:off x="3352800" y="5132900"/>
            <a:ext cx="2662237" cy="306388"/>
            <a:chOff x="2027" y="3244"/>
            <a:chExt cx="1677" cy="193"/>
          </a:xfrm>
          <a:solidFill>
            <a:srgbClr val="DEDFF5"/>
          </a:solidFill>
        </p:grpSpPr>
        <p:sp>
          <p:nvSpPr>
            <p:cNvPr id="149681" name="Rectangle 177"/>
            <p:cNvSpPr>
              <a:spLocks noChangeArrowheads="1"/>
            </p:cNvSpPr>
            <p:nvPr/>
          </p:nvSpPr>
          <p:spPr bwMode="auto">
            <a:xfrm>
              <a:off x="2027" y="3244"/>
              <a:ext cx="35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149682" name="Rectangle 178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0</a:t>
              </a:r>
            </a:p>
          </p:txBody>
        </p:sp>
        <p:sp>
          <p:nvSpPr>
            <p:cNvPr id="149683" name="Rectangle 179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M[0-1]</a:t>
              </a:r>
            </a:p>
          </p:txBody>
        </p:sp>
      </p:grpSp>
      <p:sp>
        <p:nvSpPr>
          <p:cNvPr id="149684" name="Text Box 180"/>
          <p:cNvSpPr txBox="1">
            <a:spLocks noChangeArrowheads="1"/>
          </p:cNvSpPr>
          <p:nvPr/>
        </p:nvSpPr>
        <p:spPr bwMode="auto">
          <a:xfrm>
            <a:off x="6748463" y="3273623"/>
            <a:ext cx="462265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solidFill>
                  <a:srgbClr val="C00000"/>
                </a:solidFill>
                <a:latin typeface="Calibri"/>
                <a:cs typeface="Calibri"/>
              </a:rPr>
              <a:t>hit</a:t>
            </a:r>
          </a:p>
        </p:txBody>
      </p:sp>
      <p:sp>
        <p:nvSpPr>
          <p:cNvPr id="149685" name="Text Box 181"/>
          <p:cNvSpPr txBox="1">
            <a:spLocks noChangeArrowheads="1"/>
          </p:cNvSpPr>
          <p:nvPr/>
        </p:nvSpPr>
        <p:spPr bwMode="auto">
          <a:xfrm>
            <a:off x="6657975" y="3548063"/>
            <a:ext cx="647111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solidFill>
                  <a:srgbClr val="C00000"/>
                </a:solidFill>
                <a:latin typeface="Calibri"/>
                <a:cs typeface="Calibri"/>
              </a:rPr>
              <a:t>miss</a:t>
            </a:r>
          </a:p>
        </p:txBody>
      </p:sp>
      <p:grpSp>
        <p:nvGrpSpPr>
          <p:cNvPr id="4" name="Group 182"/>
          <p:cNvGrpSpPr>
            <a:grpSpLocks/>
          </p:cNvGrpSpPr>
          <p:nvPr/>
        </p:nvGrpSpPr>
        <p:grpSpPr bwMode="auto">
          <a:xfrm>
            <a:off x="3352800" y="6092826"/>
            <a:ext cx="2662237" cy="306387"/>
            <a:chOff x="2027" y="3244"/>
            <a:chExt cx="1677" cy="193"/>
          </a:xfrm>
          <a:solidFill>
            <a:srgbClr val="DEDFF5"/>
          </a:solidFill>
        </p:grpSpPr>
        <p:sp>
          <p:nvSpPr>
            <p:cNvPr id="149687" name="Rectangle 183"/>
            <p:cNvSpPr>
              <a:spLocks noChangeArrowheads="1"/>
            </p:cNvSpPr>
            <p:nvPr/>
          </p:nvSpPr>
          <p:spPr bwMode="auto">
            <a:xfrm>
              <a:off x="2027" y="3244"/>
              <a:ext cx="35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 dirty="0"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149688" name="Rectangle 184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 dirty="0">
                  <a:latin typeface="Calibri"/>
                  <a:cs typeface="Calibri"/>
                </a:rPr>
                <a:t>0</a:t>
              </a:r>
            </a:p>
          </p:txBody>
        </p:sp>
        <p:sp>
          <p:nvSpPr>
            <p:cNvPr id="149689" name="Rectangle 185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M[6-7]</a:t>
              </a:r>
            </a:p>
          </p:txBody>
        </p:sp>
      </p:grpSp>
      <p:sp>
        <p:nvSpPr>
          <p:cNvPr id="149690" name="Text Box 186"/>
          <p:cNvSpPr txBox="1">
            <a:spLocks noChangeArrowheads="1"/>
          </p:cNvSpPr>
          <p:nvPr/>
        </p:nvSpPr>
        <p:spPr bwMode="auto">
          <a:xfrm>
            <a:off x="6657975" y="3883223"/>
            <a:ext cx="647111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solidFill>
                  <a:srgbClr val="C00000"/>
                </a:solidFill>
                <a:latin typeface="Calibri"/>
                <a:cs typeface="Calibri"/>
              </a:rPr>
              <a:t>miss</a:t>
            </a:r>
          </a:p>
        </p:txBody>
      </p:sp>
      <p:grpSp>
        <p:nvGrpSpPr>
          <p:cNvPr id="5" name="Group 187"/>
          <p:cNvGrpSpPr>
            <a:grpSpLocks/>
          </p:cNvGrpSpPr>
          <p:nvPr/>
        </p:nvGrpSpPr>
        <p:grpSpPr bwMode="auto">
          <a:xfrm>
            <a:off x="3352800" y="5139408"/>
            <a:ext cx="2662237" cy="306388"/>
            <a:chOff x="2027" y="3244"/>
            <a:chExt cx="1677" cy="193"/>
          </a:xfrm>
          <a:solidFill>
            <a:srgbClr val="DEDFF5"/>
          </a:solidFill>
        </p:grpSpPr>
        <p:sp>
          <p:nvSpPr>
            <p:cNvPr id="149692" name="Rectangle 188"/>
            <p:cNvSpPr>
              <a:spLocks noChangeArrowheads="1"/>
            </p:cNvSpPr>
            <p:nvPr/>
          </p:nvSpPr>
          <p:spPr bwMode="auto">
            <a:xfrm>
              <a:off x="2027" y="3244"/>
              <a:ext cx="35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149693" name="Rectangle 189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149694" name="Rectangle 190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M[8-9]</a:t>
              </a:r>
            </a:p>
          </p:txBody>
        </p:sp>
      </p:grpSp>
      <p:sp>
        <p:nvSpPr>
          <p:cNvPr id="149695" name="Text Box 191"/>
          <p:cNvSpPr txBox="1">
            <a:spLocks noChangeArrowheads="1"/>
          </p:cNvSpPr>
          <p:nvPr/>
        </p:nvSpPr>
        <p:spPr bwMode="auto">
          <a:xfrm>
            <a:off x="6657975" y="4188023"/>
            <a:ext cx="647111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solidFill>
                  <a:srgbClr val="C00000"/>
                </a:solidFill>
                <a:latin typeface="Calibri"/>
                <a:cs typeface="Calibri"/>
              </a:rPr>
              <a:t>miss</a:t>
            </a:r>
          </a:p>
        </p:txBody>
      </p:sp>
      <p:grpSp>
        <p:nvGrpSpPr>
          <p:cNvPr id="6" name="Group 192"/>
          <p:cNvGrpSpPr>
            <a:grpSpLocks/>
          </p:cNvGrpSpPr>
          <p:nvPr/>
        </p:nvGrpSpPr>
        <p:grpSpPr bwMode="auto">
          <a:xfrm>
            <a:off x="3930103" y="5131606"/>
            <a:ext cx="2087562" cy="306388"/>
            <a:chOff x="2389" y="3244"/>
            <a:chExt cx="1315" cy="193"/>
          </a:xfrm>
          <a:solidFill>
            <a:srgbClr val="DEDFF5"/>
          </a:solidFill>
        </p:grpSpPr>
        <p:sp>
          <p:nvSpPr>
            <p:cNvPr id="149698" name="Rectangle 194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 dirty="0">
                  <a:latin typeface="Calibri"/>
                  <a:cs typeface="Calibri"/>
                </a:rPr>
                <a:t>0</a:t>
              </a:r>
            </a:p>
          </p:txBody>
        </p:sp>
        <p:sp>
          <p:nvSpPr>
            <p:cNvPr id="149699" name="Rectangle 195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M[0-1]</a:t>
              </a: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2667000" y="5117068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  <a:latin typeface="Calibri" pitchFamily="34" charset="0"/>
              </a:rPr>
              <a:t>Set 0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667000" y="5422397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  <a:latin typeface="Calibri" pitchFamily="34" charset="0"/>
              </a:rPr>
              <a:t>Set 1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667000" y="5727726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  <a:latin typeface="Calibri" pitchFamily="34" charset="0"/>
              </a:rPr>
              <a:t>Set 2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667000" y="6033055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  <a:latin typeface="Calibri" pitchFamily="34" charset="0"/>
              </a:rPr>
              <a:t>Set 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678" grpId="0"/>
      <p:bldP spid="149684" grpId="0"/>
      <p:bldP spid="149685" grpId="0"/>
      <p:bldP spid="149690" grpId="0"/>
      <p:bldP spid="14969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8" y="435678"/>
            <a:ext cx="7961660" cy="762000"/>
          </a:xfrm>
        </p:spPr>
        <p:txBody>
          <a:bodyPr/>
          <a:lstStyle/>
          <a:p>
            <a:r>
              <a:rPr lang="en-US" dirty="0"/>
              <a:t>E-way Set Associative Cache (Here: E = 2)</a:t>
            </a:r>
          </a:p>
        </p:txBody>
      </p:sp>
      <p:cxnSp>
        <p:nvCxnSpPr>
          <p:cNvPr id="125" name="Straight Connector 124"/>
          <p:cNvCxnSpPr/>
          <p:nvPr/>
        </p:nvCxnSpPr>
        <p:spPr bwMode="auto">
          <a:xfrm>
            <a:off x="990600" y="4800600"/>
            <a:ext cx="6598924" cy="17189"/>
          </a:xfrm>
          <a:prstGeom prst="line">
            <a:avLst/>
          </a:prstGeom>
          <a:noFill/>
          <a:ln w="762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27" name="TextBox 126"/>
          <p:cNvSpPr txBox="1"/>
          <p:nvPr/>
        </p:nvSpPr>
        <p:spPr>
          <a:xfrm>
            <a:off x="381000" y="1030069"/>
            <a:ext cx="3544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E = 2: Two lines per set</a:t>
            </a:r>
          </a:p>
          <a:p>
            <a:r>
              <a:rPr lang="en-US" sz="1800" dirty="0">
                <a:latin typeface="Calibri" pitchFamily="34" charset="0"/>
              </a:rPr>
              <a:t>Assume: cache block size B=8 bytes</a:t>
            </a:r>
          </a:p>
        </p:txBody>
      </p:sp>
      <p:sp>
        <p:nvSpPr>
          <p:cNvPr id="128" name="Rectangle 127"/>
          <p:cNvSpPr/>
          <p:nvPr/>
        </p:nvSpPr>
        <p:spPr bwMode="auto">
          <a:xfrm>
            <a:off x="6794678" y="1862752"/>
            <a:ext cx="990600" cy="270848"/>
          </a:xfrm>
          <a:prstGeom prst="rect">
            <a:avLst/>
          </a:prstGeom>
          <a:solidFill>
            <a:srgbClr val="FF9999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 bits</a:t>
            </a:r>
          </a:p>
        </p:txBody>
      </p:sp>
      <p:sp>
        <p:nvSpPr>
          <p:cNvPr id="129" name="Rectangle 128"/>
          <p:cNvSpPr/>
          <p:nvPr/>
        </p:nvSpPr>
        <p:spPr bwMode="auto">
          <a:xfrm>
            <a:off x="7785278" y="1862752"/>
            <a:ext cx="762000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0…01</a:t>
            </a:r>
          </a:p>
        </p:txBody>
      </p:sp>
      <p:sp>
        <p:nvSpPr>
          <p:cNvPr id="130" name="Rectangle 129"/>
          <p:cNvSpPr/>
          <p:nvPr/>
        </p:nvSpPr>
        <p:spPr bwMode="auto">
          <a:xfrm>
            <a:off x="8547278" y="1862752"/>
            <a:ext cx="520522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lvl="0" algn="ctr"/>
            <a:r>
              <a:rPr lang="en-US" sz="1600" dirty="0">
                <a:solidFill>
                  <a:srgbClr val="000000"/>
                </a:solidFill>
                <a:latin typeface="Calibri" pitchFamily="34" charset="0"/>
              </a:rPr>
              <a:t>100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6705600" y="1522790"/>
            <a:ext cx="2126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Address of short </a:t>
            </a:r>
            <a:r>
              <a:rPr lang="en-US" sz="1800" dirty="0" err="1">
                <a:latin typeface="Calibri" pitchFamily="34" charset="0"/>
              </a:rPr>
              <a:t>int</a:t>
            </a:r>
            <a:r>
              <a:rPr lang="en-US" sz="1800" dirty="0">
                <a:latin typeface="Calibri" pitchFamily="34" charset="0"/>
              </a:rPr>
              <a:t>:</a:t>
            </a:r>
          </a:p>
        </p:txBody>
      </p:sp>
      <p:sp>
        <p:nvSpPr>
          <p:cNvPr id="73" name="Rectangle 72"/>
          <p:cNvSpPr/>
          <p:nvPr/>
        </p:nvSpPr>
        <p:spPr bwMode="auto">
          <a:xfrm>
            <a:off x="685800" y="2514600"/>
            <a:ext cx="7086600" cy="6128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75" name="Rectangle 74"/>
          <p:cNvSpPr/>
          <p:nvPr/>
        </p:nvSpPr>
        <p:spPr bwMode="auto">
          <a:xfrm>
            <a:off x="835207" y="2590803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76" name="Rectangle 75"/>
          <p:cNvSpPr/>
          <p:nvPr/>
        </p:nvSpPr>
        <p:spPr bwMode="auto">
          <a:xfrm>
            <a:off x="2128524" y="26894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77" name="Rectangle 76"/>
          <p:cNvSpPr/>
          <p:nvPr/>
        </p:nvSpPr>
        <p:spPr bwMode="auto">
          <a:xfrm>
            <a:off x="2363842" y="26894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78" name="Rectangle 77"/>
          <p:cNvSpPr/>
          <p:nvPr/>
        </p:nvSpPr>
        <p:spPr bwMode="auto">
          <a:xfrm>
            <a:off x="2588967" y="26894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79" name="Rectangle 78"/>
          <p:cNvSpPr/>
          <p:nvPr/>
        </p:nvSpPr>
        <p:spPr bwMode="auto">
          <a:xfrm>
            <a:off x="3816507" y="26894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80" name="Rectangle 79"/>
          <p:cNvSpPr/>
          <p:nvPr/>
        </p:nvSpPr>
        <p:spPr bwMode="auto">
          <a:xfrm>
            <a:off x="1349388" y="2689469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81" name="Rectangle 80"/>
          <p:cNvSpPr/>
          <p:nvPr/>
        </p:nvSpPr>
        <p:spPr bwMode="auto">
          <a:xfrm>
            <a:off x="944528" y="26894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82" name="Rectangle 81"/>
          <p:cNvSpPr/>
          <p:nvPr/>
        </p:nvSpPr>
        <p:spPr bwMode="auto">
          <a:xfrm>
            <a:off x="2824909" y="26894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83" name="Rectangle 82"/>
          <p:cNvSpPr/>
          <p:nvPr/>
        </p:nvSpPr>
        <p:spPr bwMode="auto">
          <a:xfrm>
            <a:off x="3565137" y="26894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84" name="Rectangle 83"/>
          <p:cNvSpPr/>
          <p:nvPr/>
        </p:nvSpPr>
        <p:spPr bwMode="auto">
          <a:xfrm>
            <a:off x="3313144" y="26894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85" name="Rectangle 84"/>
          <p:cNvSpPr/>
          <p:nvPr/>
        </p:nvSpPr>
        <p:spPr bwMode="auto">
          <a:xfrm>
            <a:off x="3061150" y="26894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87" name="Rectangle 86"/>
          <p:cNvSpPr/>
          <p:nvPr/>
        </p:nvSpPr>
        <p:spPr bwMode="auto">
          <a:xfrm>
            <a:off x="4309535" y="2594046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88" name="Rectangle 87"/>
          <p:cNvSpPr/>
          <p:nvPr/>
        </p:nvSpPr>
        <p:spPr bwMode="auto">
          <a:xfrm>
            <a:off x="5602852" y="26927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89" name="Rectangle 88"/>
          <p:cNvSpPr/>
          <p:nvPr/>
        </p:nvSpPr>
        <p:spPr bwMode="auto">
          <a:xfrm>
            <a:off x="5838170" y="26927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90" name="Rectangle 89"/>
          <p:cNvSpPr/>
          <p:nvPr/>
        </p:nvSpPr>
        <p:spPr bwMode="auto">
          <a:xfrm>
            <a:off x="6063295" y="26927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91" name="Rectangle 90"/>
          <p:cNvSpPr/>
          <p:nvPr/>
        </p:nvSpPr>
        <p:spPr bwMode="auto">
          <a:xfrm>
            <a:off x="7290835" y="26927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92" name="Rectangle 91"/>
          <p:cNvSpPr/>
          <p:nvPr/>
        </p:nvSpPr>
        <p:spPr bwMode="auto">
          <a:xfrm>
            <a:off x="4823716" y="2692712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93" name="Rectangle 92"/>
          <p:cNvSpPr/>
          <p:nvPr/>
        </p:nvSpPr>
        <p:spPr bwMode="auto">
          <a:xfrm>
            <a:off x="4418856" y="26927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94" name="Rectangle 93"/>
          <p:cNvSpPr/>
          <p:nvPr/>
        </p:nvSpPr>
        <p:spPr bwMode="auto">
          <a:xfrm>
            <a:off x="6299237" y="26927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95" name="Rectangle 94"/>
          <p:cNvSpPr/>
          <p:nvPr/>
        </p:nvSpPr>
        <p:spPr bwMode="auto">
          <a:xfrm>
            <a:off x="7039465" y="26927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96" name="Rectangle 95"/>
          <p:cNvSpPr/>
          <p:nvPr/>
        </p:nvSpPr>
        <p:spPr bwMode="auto">
          <a:xfrm>
            <a:off x="6787472" y="26927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97" name="Rectangle 96"/>
          <p:cNvSpPr/>
          <p:nvPr/>
        </p:nvSpPr>
        <p:spPr bwMode="auto">
          <a:xfrm>
            <a:off x="6535478" y="26927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00" name="Rectangle 99"/>
          <p:cNvSpPr/>
          <p:nvPr/>
        </p:nvSpPr>
        <p:spPr bwMode="auto">
          <a:xfrm>
            <a:off x="685800" y="3200400"/>
            <a:ext cx="7086600" cy="6128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14" name="Rectangle 113"/>
          <p:cNvSpPr/>
          <p:nvPr/>
        </p:nvSpPr>
        <p:spPr bwMode="auto">
          <a:xfrm>
            <a:off x="835207" y="3276603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15" name="Rectangle 114"/>
          <p:cNvSpPr/>
          <p:nvPr/>
        </p:nvSpPr>
        <p:spPr bwMode="auto">
          <a:xfrm>
            <a:off x="2128524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16" name="Rectangle 115"/>
          <p:cNvSpPr/>
          <p:nvPr/>
        </p:nvSpPr>
        <p:spPr bwMode="auto">
          <a:xfrm>
            <a:off x="2363842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17" name="Rectangle 116"/>
          <p:cNvSpPr/>
          <p:nvPr/>
        </p:nvSpPr>
        <p:spPr bwMode="auto">
          <a:xfrm>
            <a:off x="2588967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18" name="Rectangle 117"/>
          <p:cNvSpPr/>
          <p:nvPr/>
        </p:nvSpPr>
        <p:spPr bwMode="auto">
          <a:xfrm>
            <a:off x="3816507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19" name="Rectangle 118"/>
          <p:cNvSpPr/>
          <p:nvPr/>
        </p:nvSpPr>
        <p:spPr bwMode="auto">
          <a:xfrm>
            <a:off x="1349388" y="3375269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20" name="Rectangle 119"/>
          <p:cNvSpPr/>
          <p:nvPr/>
        </p:nvSpPr>
        <p:spPr bwMode="auto">
          <a:xfrm>
            <a:off x="944528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21" name="Rectangle 120"/>
          <p:cNvSpPr/>
          <p:nvPr/>
        </p:nvSpPr>
        <p:spPr bwMode="auto">
          <a:xfrm>
            <a:off x="2824909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22" name="Rectangle 121"/>
          <p:cNvSpPr/>
          <p:nvPr/>
        </p:nvSpPr>
        <p:spPr bwMode="auto">
          <a:xfrm>
            <a:off x="3565137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23" name="Rectangle 122"/>
          <p:cNvSpPr/>
          <p:nvPr/>
        </p:nvSpPr>
        <p:spPr bwMode="auto">
          <a:xfrm>
            <a:off x="3313144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24" name="Rectangle 123"/>
          <p:cNvSpPr/>
          <p:nvPr/>
        </p:nvSpPr>
        <p:spPr bwMode="auto">
          <a:xfrm>
            <a:off x="3061150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03" name="Rectangle 102"/>
          <p:cNvSpPr/>
          <p:nvPr/>
        </p:nvSpPr>
        <p:spPr bwMode="auto">
          <a:xfrm>
            <a:off x="4309535" y="3279846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04" name="Rectangle 103"/>
          <p:cNvSpPr/>
          <p:nvPr/>
        </p:nvSpPr>
        <p:spPr bwMode="auto">
          <a:xfrm>
            <a:off x="5602852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05" name="Rectangle 104"/>
          <p:cNvSpPr/>
          <p:nvPr/>
        </p:nvSpPr>
        <p:spPr bwMode="auto">
          <a:xfrm>
            <a:off x="5838170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06" name="Rectangle 105"/>
          <p:cNvSpPr/>
          <p:nvPr/>
        </p:nvSpPr>
        <p:spPr bwMode="auto">
          <a:xfrm>
            <a:off x="6063295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07" name="Rectangle 106"/>
          <p:cNvSpPr/>
          <p:nvPr/>
        </p:nvSpPr>
        <p:spPr bwMode="auto">
          <a:xfrm>
            <a:off x="7290835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08" name="Rectangle 107"/>
          <p:cNvSpPr/>
          <p:nvPr/>
        </p:nvSpPr>
        <p:spPr bwMode="auto">
          <a:xfrm>
            <a:off x="4823716" y="3378512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09" name="Rectangle 108"/>
          <p:cNvSpPr/>
          <p:nvPr/>
        </p:nvSpPr>
        <p:spPr bwMode="auto">
          <a:xfrm>
            <a:off x="4418856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10" name="Rectangle 109"/>
          <p:cNvSpPr/>
          <p:nvPr/>
        </p:nvSpPr>
        <p:spPr bwMode="auto">
          <a:xfrm>
            <a:off x="6299237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11" name="Rectangle 110"/>
          <p:cNvSpPr/>
          <p:nvPr/>
        </p:nvSpPr>
        <p:spPr bwMode="auto">
          <a:xfrm>
            <a:off x="7039465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12" name="Rectangle 111"/>
          <p:cNvSpPr/>
          <p:nvPr/>
        </p:nvSpPr>
        <p:spPr bwMode="auto">
          <a:xfrm>
            <a:off x="6787472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13" name="Rectangle 112"/>
          <p:cNvSpPr/>
          <p:nvPr/>
        </p:nvSpPr>
        <p:spPr bwMode="auto">
          <a:xfrm>
            <a:off x="6535478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37" name="Rectangle 136"/>
          <p:cNvSpPr/>
          <p:nvPr/>
        </p:nvSpPr>
        <p:spPr bwMode="auto">
          <a:xfrm>
            <a:off x="685800" y="3886200"/>
            <a:ext cx="7086600" cy="6128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91" name="Rectangle 190"/>
          <p:cNvSpPr/>
          <p:nvPr/>
        </p:nvSpPr>
        <p:spPr bwMode="auto">
          <a:xfrm>
            <a:off x="835207" y="3962403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92" name="Rectangle 191"/>
          <p:cNvSpPr/>
          <p:nvPr/>
        </p:nvSpPr>
        <p:spPr bwMode="auto">
          <a:xfrm>
            <a:off x="2128524" y="40610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93" name="Rectangle 192"/>
          <p:cNvSpPr/>
          <p:nvPr/>
        </p:nvSpPr>
        <p:spPr bwMode="auto">
          <a:xfrm>
            <a:off x="2363842" y="40610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94" name="Rectangle 193"/>
          <p:cNvSpPr/>
          <p:nvPr/>
        </p:nvSpPr>
        <p:spPr bwMode="auto">
          <a:xfrm>
            <a:off x="2588967" y="40610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95" name="Rectangle 194"/>
          <p:cNvSpPr/>
          <p:nvPr/>
        </p:nvSpPr>
        <p:spPr bwMode="auto">
          <a:xfrm>
            <a:off x="3816507" y="40610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96" name="Rectangle 195"/>
          <p:cNvSpPr/>
          <p:nvPr/>
        </p:nvSpPr>
        <p:spPr bwMode="auto">
          <a:xfrm>
            <a:off x="1349388" y="4061069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97" name="Rectangle 196"/>
          <p:cNvSpPr/>
          <p:nvPr/>
        </p:nvSpPr>
        <p:spPr bwMode="auto">
          <a:xfrm>
            <a:off x="944528" y="40610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98" name="Rectangle 197"/>
          <p:cNvSpPr/>
          <p:nvPr/>
        </p:nvSpPr>
        <p:spPr bwMode="auto">
          <a:xfrm>
            <a:off x="2824909" y="40610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99" name="Rectangle 198"/>
          <p:cNvSpPr/>
          <p:nvPr/>
        </p:nvSpPr>
        <p:spPr bwMode="auto">
          <a:xfrm>
            <a:off x="3565137" y="40610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200" name="Rectangle 199"/>
          <p:cNvSpPr/>
          <p:nvPr/>
        </p:nvSpPr>
        <p:spPr bwMode="auto">
          <a:xfrm>
            <a:off x="3313144" y="40610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201" name="Rectangle 200"/>
          <p:cNvSpPr/>
          <p:nvPr/>
        </p:nvSpPr>
        <p:spPr bwMode="auto">
          <a:xfrm>
            <a:off x="3061150" y="40610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46" name="Rectangle 145"/>
          <p:cNvSpPr/>
          <p:nvPr/>
        </p:nvSpPr>
        <p:spPr bwMode="auto">
          <a:xfrm>
            <a:off x="4309535" y="3965646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58" name="Rectangle 157"/>
          <p:cNvSpPr/>
          <p:nvPr/>
        </p:nvSpPr>
        <p:spPr bwMode="auto">
          <a:xfrm>
            <a:off x="5602852" y="40643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70" name="Rectangle 169"/>
          <p:cNvSpPr/>
          <p:nvPr/>
        </p:nvSpPr>
        <p:spPr bwMode="auto">
          <a:xfrm>
            <a:off x="5838170" y="40643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82" name="Rectangle 181"/>
          <p:cNvSpPr/>
          <p:nvPr/>
        </p:nvSpPr>
        <p:spPr bwMode="auto">
          <a:xfrm>
            <a:off x="6063295" y="40643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84" name="Rectangle 183"/>
          <p:cNvSpPr/>
          <p:nvPr/>
        </p:nvSpPr>
        <p:spPr bwMode="auto">
          <a:xfrm>
            <a:off x="7290835" y="40643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85" name="Rectangle 184"/>
          <p:cNvSpPr/>
          <p:nvPr/>
        </p:nvSpPr>
        <p:spPr bwMode="auto">
          <a:xfrm>
            <a:off x="4823716" y="4064312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86" name="Rectangle 185"/>
          <p:cNvSpPr/>
          <p:nvPr/>
        </p:nvSpPr>
        <p:spPr bwMode="auto">
          <a:xfrm>
            <a:off x="4418856" y="40643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87" name="Rectangle 186"/>
          <p:cNvSpPr/>
          <p:nvPr/>
        </p:nvSpPr>
        <p:spPr bwMode="auto">
          <a:xfrm>
            <a:off x="6299237" y="40643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88" name="Rectangle 187"/>
          <p:cNvSpPr/>
          <p:nvPr/>
        </p:nvSpPr>
        <p:spPr bwMode="auto">
          <a:xfrm>
            <a:off x="7039465" y="40643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89" name="Rectangle 188"/>
          <p:cNvSpPr/>
          <p:nvPr/>
        </p:nvSpPr>
        <p:spPr bwMode="auto">
          <a:xfrm>
            <a:off x="6787472" y="40643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90" name="Rectangle 189"/>
          <p:cNvSpPr/>
          <p:nvPr/>
        </p:nvSpPr>
        <p:spPr bwMode="auto">
          <a:xfrm>
            <a:off x="6535478" y="40643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205" name="Rectangle 204"/>
          <p:cNvSpPr/>
          <p:nvPr/>
        </p:nvSpPr>
        <p:spPr bwMode="auto">
          <a:xfrm>
            <a:off x="685800" y="5102157"/>
            <a:ext cx="7086600" cy="6128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219" name="Rectangle 218"/>
          <p:cNvSpPr/>
          <p:nvPr/>
        </p:nvSpPr>
        <p:spPr bwMode="auto">
          <a:xfrm>
            <a:off x="835207" y="5178360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220" name="Rectangle 219"/>
          <p:cNvSpPr/>
          <p:nvPr/>
        </p:nvSpPr>
        <p:spPr bwMode="auto">
          <a:xfrm>
            <a:off x="2128524" y="5277026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221" name="Rectangle 220"/>
          <p:cNvSpPr/>
          <p:nvPr/>
        </p:nvSpPr>
        <p:spPr bwMode="auto">
          <a:xfrm>
            <a:off x="2363842" y="5277026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222" name="Rectangle 221"/>
          <p:cNvSpPr/>
          <p:nvPr/>
        </p:nvSpPr>
        <p:spPr bwMode="auto">
          <a:xfrm>
            <a:off x="2588967" y="5277026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223" name="Rectangle 222"/>
          <p:cNvSpPr/>
          <p:nvPr/>
        </p:nvSpPr>
        <p:spPr bwMode="auto">
          <a:xfrm>
            <a:off x="3816507" y="5277026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224" name="Rectangle 223"/>
          <p:cNvSpPr/>
          <p:nvPr/>
        </p:nvSpPr>
        <p:spPr bwMode="auto">
          <a:xfrm>
            <a:off x="1349388" y="5277026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225" name="Rectangle 224"/>
          <p:cNvSpPr/>
          <p:nvPr/>
        </p:nvSpPr>
        <p:spPr bwMode="auto">
          <a:xfrm>
            <a:off x="944528" y="5277026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226" name="Rectangle 225"/>
          <p:cNvSpPr/>
          <p:nvPr/>
        </p:nvSpPr>
        <p:spPr bwMode="auto">
          <a:xfrm>
            <a:off x="2824909" y="5277026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227" name="Rectangle 226"/>
          <p:cNvSpPr/>
          <p:nvPr/>
        </p:nvSpPr>
        <p:spPr bwMode="auto">
          <a:xfrm>
            <a:off x="3565137" y="5277026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228" name="Rectangle 227"/>
          <p:cNvSpPr/>
          <p:nvPr/>
        </p:nvSpPr>
        <p:spPr bwMode="auto">
          <a:xfrm>
            <a:off x="3313144" y="5277026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229" name="Rectangle 228"/>
          <p:cNvSpPr/>
          <p:nvPr/>
        </p:nvSpPr>
        <p:spPr bwMode="auto">
          <a:xfrm>
            <a:off x="3061150" y="5277026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208" name="Rectangle 207"/>
          <p:cNvSpPr/>
          <p:nvPr/>
        </p:nvSpPr>
        <p:spPr bwMode="auto">
          <a:xfrm>
            <a:off x="4309535" y="5181603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209" name="Rectangle 208"/>
          <p:cNvSpPr/>
          <p:nvPr/>
        </p:nvSpPr>
        <p:spPr bwMode="auto">
          <a:xfrm>
            <a:off x="5602852" y="5280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210" name="Rectangle 209"/>
          <p:cNvSpPr/>
          <p:nvPr/>
        </p:nvSpPr>
        <p:spPr bwMode="auto">
          <a:xfrm>
            <a:off x="5838170" y="5280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211" name="Rectangle 210"/>
          <p:cNvSpPr/>
          <p:nvPr/>
        </p:nvSpPr>
        <p:spPr bwMode="auto">
          <a:xfrm>
            <a:off x="6063295" y="5280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212" name="Rectangle 211"/>
          <p:cNvSpPr/>
          <p:nvPr/>
        </p:nvSpPr>
        <p:spPr bwMode="auto">
          <a:xfrm>
            <a:off x="7290835" y="5280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213" name="Rectangle 212"/>
          <p:cNvSpPr/>
          <p:nvPr/>
        </p:nvSpPr>
        <p:spPr bwMode="auto">
          <a:xfrm>
            <a:off x="4823716" y="5280269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214" name="Rectangle 213"/>
          <p:cNvSpPr/>
          <p:nvPr/>
        </p:nvSpPr>
        <p:spPr bwMode="auto">
          <a:xfrm>
            <a:off x="4418856" y="5280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215" name="Rectangle 214"/>
          <p:cNvSpPr/>
          <p:nvPr/>
        </p:nvSpPr>
        <p:spPr bwMode="auto">
          <a:xfrm>
            <a:off x="6299237" y="5280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216" name="Rectangle 215"/>
          <p:cNvSpPr/>
          <p:nvPr/>
        </p:nvSpPr>
        <p:spPr bwMode="auto">
          <a:xfrm>
            <a:off x="7039465" y="5280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217" name="Rectangle 216"/>
          <p:cNvSpPr/>
          <p:nvPr/>
        </p:nvSpPr>
        <p:spPr bwMode="auto">
          <a:xfrm>
            <a:off x="6787472" y="5280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218" name="Rectangle 217"/>
          <p:cNvSpPr/>
          <p:nvPr/>
        </p:nvSpPr>
        <p:spPr bwMode="auto">
          <a:xfrm>
            <a:off x="6535478" y="5280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cxnSp>
        <p:nvCxnSpPr>
          <p:cNvPr id="231" name="Shape 230"/>
          <p:cNvCxnSpPr>
            <a:stCxn id="129" idx="2"/>
            <a:endCxn id="100" idx="3"/>
          </p:cNvCxnSpPr>
          <p:nvPr/>
        </p:nvCxnSpPr>
        <p:spPr bwMode="auto">
          <a:xfrm rot="5400000">
            <a:off x="7282728" y="2623272"/>
            <a:ext cx="1373222" cy="393878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2" name="TextBox 131"/>
          <p:cNvSpPr txBox="1"/>
          <p:nvPr/>
        </p:nvSpPr>
        <p:spPr>
          <a:xfrm>
            <a:off x="8153400" y="3246572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find set</a:t>
            </a:r>
          </a:p>
        </p:txBody>
      </p:sp>
      <p:sp>
        <p:nvSpPr>
          <p:cNvPr id="126" name="AutoShape 16"/>
          <p:cNvSpPr>
            <a:spLocks/>
          </p:cNvSpPr>
          <p:nvPr/>
        </p:nvSpPr>
        <p:spPr bwMode="auto">
          <a:xfrm rot="5400000">
            <a:off x="4122816" y="-1157386"/>
            <a:ext cx="228601" cy="7062996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solidFill>
                <a:schemeClr val="bg2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133" name="AutoShape 16"/>
          <p:cNvSpPr>
            <a:spLocks/>
          </p:cNvSpPr>
          <p:nvPr/>
        </p:nvSpPr>
        <p:spPr bwMode="auto">
          <a:xfrm>
            <a:off x="374772" y="2561441"/>
            <a:ext cx="228600" cy="3153559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solidFill>
                <a:schemeClr val="bg2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3332419" y="1818018"/>
            <a:ext cx="150874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2 lines per set</a:t>
            </a:r>
          </a:p>
        </p:txBody>
      </p:sp>
      <p:sp>
        <p:nvSpPr>
          <p:cNvPr id="135" name="TextBox 134"/>
          <p:cNvSpPr txBox="1"/>
          <p:nvPr/>
        </p:nvSpPr>
        <p:spPr>
          <a:xfrm>
            <a:off x="198983" y="5867400"/>
            <a:ext cx="72327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S sets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8" y="435678"/>
            <a:ext cx="7961660" cy="762000"/>
          </a:xfrm>
        </p:spPr>
        <p:txBody>
          <a:bodyPr/>
          <a:lstStyle/>
          <a:p>
            <a:r>
              <a:rPr lang="en-US" dirty="0"/>
              <a:t>E-way Set Associative Cache (Here: E = 2)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381000" y="1030069"/>
            <a:ext cx="3544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E = 2: Two lines per set</a:t>
            </a:r>
          </a:p>
          <a:p>
            <a:r>
              <a:rPr lang="en-US" sz="1800" dirty="0">
                <a:latin typeface="Calibri" pitchFamily="34" charset="0"/>
              </a:rPr>
              <a:t>Assume: cache block size B=8 bytes</a:t>
            </a:r>
          </a:p>
        </p:txBody>
      </p:sp>
      <p:sp>
        <p:nvSpPr>
          <p:cNvPr id="128" name="Rectangle 127"/>
          <p:cNvSpPr/>
          <p:nvPr/>
        </p:nvSpPr>
        <p:spPr bwMode="auto">
          <a:xfrm>
            <a:off x="6794678" y="1862752"/>
            <a:ext cx="990600" cy="270848"/>
          </a:xfrm>
          <a:prstGeom prst="rect">
            <a:avLst/>
          </a:prstGeom>
          <a:solidFill>
            <a:srgbClr val="FF9999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 bits</a:t>
            </a:r>
          </a:p>
        </p:txBody>
      </p:sp>
      <p:sp>
        <p:nvSpPr>
          <p:cNvPr id="129" name="Rectangle 128"/>
          <p:cNvSpPr/>
          <p:nvPr/>
        </p:nvSpPr>
        <p:spPr bwMode="auto">
          <a:xfrm>
            <a:off x="7785278" y="1862752"/>
            <a:ext cx="762000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0…01</a:t>
            </a:r>
          </a:p>
        </p:txBody>
      </p:sp>
      <p:sp>
        <p:nvSpPr>
          <p:cNvPr id="130" name="Rectangle 129"/>
          <p:cNvSpPr/>
          <p:nvPr/>
        </p:nvSpPr>
        <p:spPr bwMode="auto">
          <a:xfrm>
            <a:off x="8547278" y="1862752"/>
            <a:ext cx="520522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lvl="0" algn="ctr"/>
            <a:r>
              <a:rPr lang="en-US" sz="1600" dirty="0">
                <a:solidFill>
                  <a:srgbClr val="000000"/>
                </a:solidFill>
                <a:latin typeface="Calibri" pitchFamily="34" charset="0"/>
              </a:rPr>
              <a:t>100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6705600" y="1522790"/>
            <a:ext cx="2126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Address of short </a:t>
            </a:r>
            <a:r>
              <a:rPr lang="en-US" sz="1800" dirty="0" err="1">
                <a:latin typeface="Calibri" pitchFamily="34" charset="0"/>
              </a:rPr>
              <a:t>int</a:t>
            </a:r>
            <a:r>
              <a:rPr lang="en-US" sz="1800" dirty="0">
                <a:latin typeface="Calibri" pitchFamily="34" charset="0"/>
              </a:rPr>
              <a:t>:</a:t>
            </a:r>
          </a:p>
        </p:txBody>
      </p:sp>
      <p:sp>
        <p:nvSpPr>
          <p:cNvPr id="100" name="Rectangle 99"/>
          <p:cNvSpPr/>
          <p:nvPr/>
        </p:nvSpPr>
        <p:spPr bwMode="auto">
          <a:xfrm>
            <a:off x="685800" y="3200400"/>
            <a:ext cx="7086600" cy="6128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14" name="Rectangle 113"/>
          <p:cNvSpPr/>
          <p:nvPr/>
        </p:nvSpPr>
        <p:spPr bwMode="auto">
          <a:xfrm>
            <a:off x="835207" y="3276603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15" name="Rectangle 114"/>
          <p:cNvSpPr/>
          <p:nvPr/>
        </p:nvSpPr>
        <p:spPr bwMode="auto">
          <a:xfrm>
            <a:off x="2128524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16" name="Rectangle 115"/>
          <p:cNvSpPr/>
          <p:nvPr/>
        </p:nvSpPr>
        <p:spPr bwMode="auto">
          <a:xfrm>
            <a:off x="2363842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17" name="Rectangle 116"/>
          <p:cNvSpPr/>
          <p:nvPr/>
        </p:nvSpPr>
        <p:spPr bwMode="auto">
          <a:xfrm>
            <a:off x="2588967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18" name="Rectangle 117"/>
          <p:cNvSpPr/>
          <p:nvPr/>
        </p:nvSpPr>
        <p:spPr bwMode="auto">
          <a:xfrm>
            <a:off x="3816507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19" name="Rectangle 118"/>
          <p:cNvSpPr/>
          <p:nvPr/>
        </p:nvSpPr>
        <p:spPr bwMode="auto">
          <a:xfrm>
            <a:off x="1349388" y="3375269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20" name="Rectangle 119"/>
          <p:cNvSpPr/>
          <p:nvPr/>
        </p:nvSpPr>
        <p:spPr bwMode="auto">
          <a:xfrm>
            <a:off x="944528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21" name="Rectangle 120"/>
          <p:cNvSpPr/>
          <p:nvPr/>
        </p:nvSpPr>
        <p:spPr bwMode="auto">
          <a:xfrm>
            <a:off x="2824909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22" name="Rectangle 121"/>
          <p:cNvSpPr/>
          <p:nvPr/>
        </p:nvSpPr>
        <p:spPr bwMode="auto">
          <a:xfrm>
            <a:off x="3565137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23" name="Rectangle 122"/>
          <p:cNvSpPr/>
          <p:nvPr/>
        </p:nvSpPr>
        <p:spPr bwMode="auto">
          <a:xfrm>
            <a:off x="3313144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24" name="Rectangle 123"/>
          <p:cNvSpPr/>
          <p:nvPr/>
        </p:nvSpPr>
        <p:spPr bwMode="auto">
          <a:xfrm>
            <a:off x="3061150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03" name="Rectangle 102"/>
          <p:cNvSpPr/>
          <p:nvPr/>
        </p:nvSpPr>
        <p:spPr bwMode="auto">
          <a:xfrm>
            <a:off x="4309535" y="3279846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04" name="Rectangle 103"/>
          <p:cNvSpPr/>
          <p:nvPr/>
        </p:nvSpPr>
        <p:spPr bwMode="auto">
          <a:xfrm>
            <a:off x="5602852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05" name="Rectangle 104"/>
          <p:cNvSpPr/>
          <p:nvPr/>
        </p:nvSpPr>
        <p:spPr bwMode="auto">
          <a:xfrm>
            <a:off x="5838170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06" name="Rectangle 105"/>
          <p:cNvSpPr/>
          <p:nvPr/>
        </p:nvSpPr>
        <p:spPr bwMode="auto">
          <a:xfrm>
            <a:off x="6063295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07" name="Rectangle 106"/>
          <p:cNvSpPr/>
          <p:nvPr/>
        </p:nvSpPr>
        <p:spPr bwMode="auto">
          <a:xfrm>
            <a:off x="7290835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08" name="Rectangle 107"/>
          <p:cNvSpPr/>
          <p:nvPr/>
        </p:nvSpPr>
        <p:spPr bwMode="auto">
          <a:xfrm>
            <a:off x="4823716" y="3378512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09" name="Rectangle 108"/>
          <p:cNvSpPr/>
          <p:nvPr/>
        </p:nvSpPr>
        <p:spPr bwMode="auto">
          <a:xfrm>
            <a:off x="4418856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10" name="Rectangle 109"/>
          <p:cNvSpPr/>
          <p:nvPr/>
        </p:nvSpPr>
        <p:spPr bwMode="auto">
          <a:xfrm>
            <a:off x="6299237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11" name="Rectangle 110"/>
          <p:cNvSpPr/>
          <p:nvPr/>
        </p:nvSpPr>
        <p:spPr bwMode="auto">
          <a:xfrm>
            <a:off x="7039465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12" name="Rectangle 111"/>
          <p:cNvSpPr/>
          <p:nvPr/>
        </p:nvSpPr>
        <p:spPr bwMode="auto">
          <a:xfrm>
            <a:off x="6787472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13" name="Rectangle 112"/>
          <p:cNvSpPr/>
          <p:nvPr/>
        </p:nvSpPr>
        <p:spPr bwMode="auto">
          <a:xfrm>
            <a:off x="6535478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cxnSp>
        <p:nvCxnSpPr>
          <p:cNvPr id="231" name="Shape 230"/>
          <p:cNvCxnSpPr>
            <a:stCxn id="129" idx="2"/>
            <a:endCxn id="100" idx="3"/>
          </p:cNvCxnSpPr>
          <p:nvPr/>
        </p:nvCxnSpPr>
        <p:spPr bwMode="auto">
          <a:xfrm rot="5400000">
            <a:off x="7282728" y="2623272"/>
            <a:ext cx="1373222" cy="393878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6" name="TextBox 135">
            <a:extLst>
              <a:ext uri="{FF2B5EF4-FFF2-40B4-BE49-F238E27FC236}">
                <a16:creationId xmlns:a16="http://schemas.microsoft.com/office/drawing/2014/main" id="{00C5CEFE-57FB-4F87-B06B-8180D1A5939A}"/>
              </a:ext>
            </a:extLst>
          </p:cNvPr>
          <p:cNvSpPr txBox="1"/>
          <p:nvPr/>
        </p:nvSpPr>
        <p:spPr>
          <a:xfrm>
            <a:off x="3505200" y="1981200"/>
            <a:ext cx="15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compare both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9890BA56-88B7-4AD4-84D3-36C69038F13C}"/>
              </a:ext>
            </a:extLst>
          </p:cNvPr>
          <p:cNvSpPr txBox="1"/>
          <p:nvPr/>
        </p:nvSpPr>
        <p:spPr>
          <a:xfrm>
            <a:off x="685800" y="2637310"/>
            <a:ext cx="1021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valid?  + 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34882982-E39A-4605-ACD5-DE4C92B5B74C}"/>
              </a:ext>
            </a:extLst>
          </p:cNvPr>
          <p:cNvSpPr txBox="1"/>
          <p:nvPr/>
        </p:nvSpPr>
        <p:spPr>
          <a:xfrm>
            <a:off x="1729681" y="2635545"/>
            <a:ext cx="1836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match: yes (= hit)</a:t>
            </a:r>
          </a:p>
        </p:txBody>
      </p:sp>
      <p:cxnSp>
        <p:nvCxnSpPr>
          <p:cNvPr id="140" name="Elbow Connector 142">
            <a:extLst>
              <a:ext uri="{FF2B5EF4-FFF2-40B4-BE49-F238E27FC236}">
                <a16:creationId xmlns:a16="http://schemas.microsoft.com/office/drawing/2014/main" id="{C9DEF304-8E6D-48BB-92FA-76FBEB98F08F}"/>
              </a:ext>
            </a:extLst>
          </p:cNvPr>
          <p:cNvCxnSpPr/>
          <p:nvPr/>
        </p:nvCxnSpPr>
        <p:spPr bwMode="auto">
          <a:xfrm rot="5400000">
            <a:off x="5212379" y="79193"/>
            <a:ext cx="1504779" cy="5620080"/>
          </a:xfrm>
          <a:prstGeom prst="bentConnector3">
            <a:avLst>
              <a:gd name="adj1" fmla="val 148388"/>
            </a:avLst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1" name="TextBox 140">
            <a:extLst>
              <a:ext uri="{FF2B5EF4-FFF2-40B4-BE49-F238E27FC236}">
                <a16:creationId xmlns:a16="http://schemas.microsoft.com/office/drawing/2014/main" id="{08B3C477-7D22-4A6B-9DD0-0BFDBA67434B}"/>
              </a:ext>
            </a:extLst>
          </p:cNvPr>
          <p:cNvSpPr txBox="1"/>
          <p:nvPr/>
        </p:nvSpPr>
        <p:spPr>
          <a:xfrm>
            <a:off x="5301269" y="4358312"/>
            <a:ext cx="1301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block offset</a:t>
            </a:r>
          </a:p>
        </p:txBody>
      </p:sp>
      <p:cxnSp>
        <p:nvCxnSpPr>
          <p:cNvPr id="142" name="Shape 131">
            <a:extLst>
              <a:ext uri="{FF2B5EF4-FFF2-40B4-BE49-F238E27FC236}">
                <a16:creationId xmlns:a16="http://schemas.microsoft.com/office/drawing/2014/main" id="{1EAB880D-4A6E-4DAB-8070-D5B356062750}"/>
              </a:ext>
            </a:extLst>
          </p:cNvPr>
          <p:cNvCxnSpPr/>
          <p:nvPr/>
        </p:nvCxnSpPr>
        <p:spPr bwMode="auto">
          <a:xfrm rot="10800000" flipV="1">
            <a:off x="5136770" y="1987098"/>
            <a:ext cx="1661067" cy="1380336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3" name="Shape 133">
            <a:extLst>
              <a:ext uri="{FF2B5EF4-FFF2-40B4-BE49-F238E27FC236}">
                <a16:creationId xmlns:a16="http://schemas.microsoft.com/office/drawing/2014/main" id="{34434DFE-B9CA-450C-8959-10892DEDF8A9}"/>
              </a:ext>
            </a:extLst>
          </p:cNvPr>
          <p:cNvCxnSpPr/>
          <p:nvPr/>
        </p:nvCxnSpPr>
        <p:spPr bwMode="auto">
          <a:xfrm rot="10800000" flipV="1">
            <a:off x="1662442" y="1987097"/>
            <a:ext cx="5135395" cy="1377093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5FF0D94A-A262-4DBE-9C95-B309A3725696}"/>
              </a:ext>
            </a:extLst>
          </p:cNvPr>
          <p:cNvCxnSpPr/>
          <p:nvPr/>
        </p:nvCxnSpPr>
        <p:spPr bwMode="auto">
          <a:xfrm rot="5400000">
            <a:off x="862805" y="3166183"/>
            <a:ext cx="400914" cy="1588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5" name="Rectangle 144">
            <a:extLst>
              <a:ext uri="{FF2B5EF4-FFF2-40B4-BE49-F238E27FC236}">
                <a16:creationId xmlns:a16="http://schemas.microsoft.com/office/drawing/2014/main" id="{789E2D7E-04A9-46FF-BAF5-3D4191DAD5E1}"/>
              </a:ext>
            </a:extLst>
          </p:cNvPr>
          <p:cNvSpPr/>
          <p:nvPr/>
        </p:nvSpPr>
        <p:spPr bwMode="auto">
          <a:xfrm>
            <a:off x="1347624" y="3377238"/>
            <a:ext cx="619789" cy="26311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</p:spTree>
    <p:extLst>
      <p:ext uri="{BB962C8B-B14F-4D97-AF65-F5344CB8AC3E}">
        <p14:creationId xmlns:p14="http://schemas.microsoft.com/office/powerpoint/2010/main" val="3998217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" grpId="0"/>
      <p:bldP spid="138" grpId="0"/>
      <p:bldP spid="139" grpId="0"/>
      <p:bldP spid="141" grpId="0"/>
      <p:bldP spid="14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8" y="435678"/>
            <a:ext cx="7961660" cy="762000"/>
          </a:xfrm>
        </p:spPr>
        <p:txBody>
          <a:bodyPr/>
          <a:lstStyle/>
          <a:p>
            <a:r>
              <a:rPr lang="en-US" dirty="0"/>
              <a:t>E-way Set Associative Cache (Here: E = 2)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381000" y="1030069"/>
            <a:ext cx="3544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E = 2: Two lines per set</a:t>
            </a:r>
          </a:p>
          <a:p>
            <a:r>
              <a:rPr lang="en-US" sz="1800" dirty="0">
                <a:latin typeface="Calibri" pitchFamily="34" charset="0"/>
              </a:rPr>
              <a:t>Assume: cache block size B=8 bytes</a:t>
            </a:r>
          </a:p>
        </p:txBody>
      </p:sp>
      <p:sp>
        <p:nvSpPr>
          <p:cNvPr id="128" name="Rectangle 127"/>
          <p:cNvSpPr/>
          <p:nvPr/>
        </p:nvSpPr>
        <p:spPr bwMode="auto">
          <a:xfrm>
            <a:off x="6794678" y="1862752"/>
            <a:ext cx="990600" cy="270848"/>
          </a:xfrm>
          <a:prstGeom prst="rect">
            <a:avLst/>
          </a:prstGeom>
          <a:solidFill>
            <a:srgbClr val="FF9999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 bits</a:t>
            </a:r>
          </a:p>
        </p:txBody>
      </p:sp>
      <p:sp>
        <p:nvSpPr>
          <p:cNvPr id="129" name="Rectangle 128"/>
          <p:cNvSpPr/>
          <p:nvPr/>
        </p:nvSpPr>
        <p:spPr bwMode="auto">
          <a:xfrm>
            <a:off x="7785278" y="1862752"/>
            <a:ext cx="762000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0…01</a:t>
            </a:r>
          </a:p>
        </p:txBody>
      </p:sp>
      <p:sp>
        <p:nvSpPr>
          <p:cNvPr id="130" name="Rectangle 129"/>
          <p:cNvSpPr/>
          <p:nvPr/>
        </p:nvSpPr>
        <p:spPr bwMode="auto">
          <a:xfrm>
            <a:off x="8547278" y="1862752"/>
            <a:ext cx="520522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lvl="0" algn="ctr"/>
            <a:r>
              <a:rPr lang="en-US" sz="1600" dirty="0">
                <a:solidFill>
                  <a:srgbClr val="000000"/>
                </a:solidFill>
                <a:latin typeface="Calibri" pitchFamily="34" charset="0"/>
              </a:rPr>
              <a:t>100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6705600" y="1522790"/>
            <a:ext cx="2126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Address of short </a:t>
            </a:r>
            <a:r>
              <a:rPr lang="en-US" sz="1800" dirty="0" err="1">
                <a:latin typeface="Calibri" pitchFamily="34" charset="0"/>
              </a:rPr>
              <a:t>int</a:t>
            </a:r>
            <a:r>
              <a:rPr lang="en-US" sz="1800" dirty="0">
                <a:latin typeface="Calibri" pitchFamily="34" charset="0"/>
              </a:rPr>
              <a:t>:</a:t>
            </a:r>
          </a:p>
        </p:txBody>
      </p:sp>
      <p:sp>
        <p:nvSpPr>
          <p:cNvPr id="100" name="Rectangle 99"/>
          <p:cNvSpPr/>
          <p:nvPr/>
        </p:nvSpPr>
        <p:spPr bwMode="auto">
          <a:xfrm>
            <a:off x="685800" y="3200400"/>
            <a:ext cx="7086600" cy="6128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14" name="Rectangle 113"/>
          <p:cNvSpPr/>
          <p:nvPr/>
        </p:nvSpPr>
        <p:spPr bwMode="auto">
          <a:xfrm>
            <a:off x="835207" y="3276603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15" name="Rectangle 114"/>
          <p:cNvSpPr/>
          <p:nvPr/>
        </p:nvSpPr>
        <p:spPr bwMode="auto">
          <a:xfrm>
            <a:off x="2128524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16" name="Rectangle 115"/>
          <p:cNvSpPr/>
          <p:nvPr/>
        </p:nvSpPr>
        <p:spPr bwMode="auto">
          <a:xfrm>
            <a:off x="2363842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17" name="Rectangle 116"/>
          <p:cNvSpPr/>
          <p:nvPr/>
        </p:nvSpPr>
        <p:spPr bwMode="auto">
          <a:xfrm>
            <a:off x="2588967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18" name="Rectangle 117"/>
          <p:cNvSpPr/>
          <p:nvPr/>
        </p:nvSpPr>
        <p:spPr bwMode="auto">
          <a:xfrm>
            <a:off x="3816507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19" name="Rectangle 118"/>
          <p:cNvSpPr/>
          <p:nvPr/>
        </p:nvSpPr>
        <p:spPr bwMode="auto">
          <a:xfrm>
            <a:off x="1349388" y="3375269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20" name="Rectangle 119"/>
          <p:cNvSpPr/>
          <p:nvPr/>
        </p:nvSpPr>
        <p:spPr bwMode="auto">
          <a:xfrm>
            <a:off x="944528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21" name="Rectangle 120"/>
          <p:cNvSpPr/>
          <p:nvPr/>
        </p:nvSpPr>
        <p:spPr bwMode="auto">
          <a:xfrm>
            <a:off x="2824909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22" name="Rectangle 121"/>
          <p:cNvSpPr/>
          <p:nvPr/>
        </p:nvSpPr>
        <p:spPr bwMode="auto">
          <a:xfrm>
            <a:off x="3565137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23" name="Rectangle 122"/>
          <p:cNvSpPr/>
          <p:nvPr/>
        </p:nvSpPr>
        <p:spPr bwMode="auto">
          <a:xfrm>
            <a:off x="3313144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24" name="Rectangle 123"/>
          <p:cNvSpPr/>
          <p:nvPr/>
        </p:nvSpPr>
        <p:spPr bwMode="auto">
          <a:xfrm>
            <a:off x="3061150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03" name="Rectangle 102"/>
          <p:cNvSpPr/>
          <p:nvPr/>
        </p:nvSpPr>
        <p:spPr bwMode="auto">
          <a:xfrm>
            <a:off x="4309535" y="3279846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04" name="Rectangle 103"/>
          <p:cNvSpPr/>
          <p:nvPr/>
        </p:nvSpPr>
        <p:spPr bwMode="auto">
          <a:xfrm>
            <a:off x="5602852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05" name="Rectangle 104"/>
          <p:cNvSpPr/>
          <p:nvPr/>
        </p:nvSpPr>
        <p:spPr bwMode="auto">
          <a:xfrm>
            <a:off x="5838170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06" name="Rectangle 105"/>
          <p:cNvSpPr/>
          <p:nvPr/>
        </p:nvSpPr>
        <p:spPr bwMode="auto">
          <a:xfrm>
            <a:off x="6063295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07" name="Rectangle 106"/>
          <p:cNvSpPr/>
          <p:nvPr/>
        </p:nvSpPr>
        <p:spPr bwMode="auto">
          <a:xfrm>
            <a:off x="7290835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08" name="Rectangle 107"/>
          <p:cNvSpPr/>
          <p:nvPr/>
        </p:nvSpPr>
        <p:spPr bwMode="auto">
          <a:xfrm>
            <a:off x="4823716" y="3378512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09" name="Rectangle 108"/>
          <p:cNvSpPr/>
          <p:nvPr/>
        </p:nvSpPr>
        <p:spPr bwMode="auto">
          <a:xfrm>
            <a:off x="4418856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10" name="Rectangle 109"/>
          <p:cNvSpPr/>
          <p:nvPr/>
        </p:nvSpPr>
        <p:spPr bwMode="auto">
          <a:xfrm>
            <a:off x="6299237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11" name="Rectangle 110"/>
          <p:cNvSpPr/>
          <p:nvPr/>
        </p:nvSpPr>
        <p:spPr bwMode="auto">
          <a:xfrm>
            <a:off x="7039465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12" name="Rectangle 111"/>
          <p:cNvSpPr/>
          <p:nvPr/>
        </p:nvSpPr>
        <p:spPr bwMode="auto">
          <a:xfrm>
            <a:off x="6787472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13" name="Rectangle 112"/>
          <p:cNvSpPr/>
          <p:nvPr/>
        </p:nvSpPr>
        <p:spPr bwMode="auto">
          <a:xfrm>
            <a:off x="6535478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cxnSp>
        <p:nvCxnSpPr>
          <p:cNvPr id="231" name="Shape 230"/>
          <p:cNvCxnSpPr>
            <a:stCxn id="129" idx="2"/>
            <a:endCxn id="100" idx="3"/>
          </p:cNvCxnSpPr>
          <p:nvPr/>
        </p:nvCxnSpPr>
        <p:spPr bwMode="auto">
          <a:xfrm rot="5400000">
            <a:off x="7282728" y="2623272"/>
            <a:ext cx="1373222" cy="393878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6" name="TextBox 135">
            <a:extLst>
              <a:ext uri="{FF2B5EF4-FFF2-40B4-BE49-F238E27FC236}">
                <a16:creationId xmlns:a16="http://schemas.microsoft.com/office/drawing/2014/main" id="{00C5CEFE-57FB-4F87-B06B-8180D1A5939A}"/>
              </a:ext>
            </a:extLst>
          </p:cNvPr>
          <p:cNvSpPr txBox="1"/>
          <p:nvPr/>
        </p:nvSpPr>
        <p:spPr>
          <a:xfrm>
            <a:off x="3505200" y="1981200"/>
            <a:ext cx="15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compare both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9890BA56-88B7-4AD4-84D3-36C69038F13C}"/>
              </a:ext>
            </a:extLst>
          </p:cNvPr>
          <p:cNvSpPr txBox="1"/>
          <p:nvPr/>
        </p:nvSpPr>
        <p:spPr>
          <a:xfrm>
            <a:off x="685800" y="2637310"/>
            <a:ext cx="1021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valid?  + 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34882982-E39A-4605-ACD5-DE4C92B5B74C}"/>
              </a:ext>
            </a:extLst>
          </p:cNvPr>
          <p:cNvSpPr txBox="1"/>
          <p:nvPr/>
        </p:nvSpPr>
        <p:spPr>
          <a:xfrm>
            <a:off x="1729681" y="2635545"/>
            <a:ext cx="1836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match: yes (= hit)</a:t>
            </a:r>
          </a:p>
        </p:txBody>
      </p:sp>
      <p:cxnSp>
        <p:nvCxnSpPr>
          <p:cNvPr id="140" name="Elbow Connector 142">
            <a:extLst>
              <a:ext uri="{FF2B5EF4-FFF2-40B4-BE49-F238E27FC236}">
                <a16:creationId xmlns:a16="http://schemas.microsoft.com/office/drawing/2014/main" id="{C9DEF304-8E6D-48BB-92FA-76FBEB98F08F}"/>
              </a:ext>
            </a:extLst>
          </p:cNvPr>
          <p:cNvCxnSpPr/>
          <p:nvPr/>
        </p:nvCxnSpPr>
        <p:spPr bwMode="auto">
          <a:xfrm rot="5400000">
            <a:off x="5212379" y="79193"/>
            <a:ext cx="1504779" cy="5620080"/>
          </a:xfrm>
          <a:prstGeom prst="bentConnector3">
            <a:avLst>
              <a:gd name="adj1" fmla="val 148388"/>
            </a:avLst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1" name="TextBox 140">
            <a:extLst>
              <a:ext uri="{FF2B5EF4-FFF2-40B4-BE49-F238E27FC236}">
                <a16:creationId xmlns:a16="http://schemas.microsoft.com/office/drawing/2014/main" id="{08B3C477-7D22-4A6B-9DD0-0BFDBA67434B}"/>
              </a:ext>
            </a:extLst>
          </p:cNvPr>
          <p:cNvSpPr txBox="1"/>
          <p:nvPr/>
        </p:nvSpPr>
        <p:spPr>
          <a:xfrm>
            <a:off x="5301269" y="4358312"/>
            <a:ext cx="1301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block offset</a:t>
            </a:r>
          </a:p>
        </p:txBody>
      </p:sp>
      <p:cxnSp>
        <p:nvCxnSpPr>
          <p:cNvPr id="142" name="Shape 131">
            <a:extLst>
              <a:ext uri="{FF2B5EF4-FFF2-40B4-BE49-F238E27FC236}">
                <a16:creationId xmlns:a16="http://schemas.microsoft.com/office/drawing/2014/main" id="{1EAB880D-4A6E-4DAB-8070-D5B356062750}"/>
              </a:ext>
            </a:extLst>
          </p:cNvPr>
          <p:cNvCxnSpPr/>
          <p:nvPr/>
        </p:nvCxnSpPr>
        <p:spPr bwMode="auto">
          <a:xfrm rot="10800000" flipV="1">
            <a:off x="5136770" y="1987098"/>
            <a:ext cx="1661067" cy="1380336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3" name="Shape 133">
            <a:extLst>
              <a:ext uri="{FF2B5EF4-FFF2-40B4-BE49-F238E27FC236}">
                <a16:creationId xmlns:a16="http://schemas.microsoft.com/office/drawing/2014/main" id="{34434DFE-B9CA-450C-8959-10892DEDF8A9}"/>
              </a:ext>
            </a:extLst>
          </p:cNvPr>
          <p:cNvCxnSpPr/>
          <p:nvPr/>
        </p:nvCxnSpPr>
        <p:spPr bwMode="auto">
          <a:xfrm rot="10800000" flipV="1">
            <a:off x="1662442" y="1987097"/>
            <a:ext cx="5135395" cy="1377093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5FF0D94A-A262-4DBE-9C95-B309A3725696}"/>
              </a:ext>
            </a:extLst>
          </p:cNvPr>
          <p:cNvCxnSpPr/>
          <p:nvPr/>
        </p:nvCxnSpPr>
        <p:spPr bwMode="auto">
          <a:xfrm rot="5400000">
            <a:off x="862805" y="3166183"/>
            <a:ext cx="400914" cy="1588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5" name="Rectangle 144">
            <a:extLst>
              <a:ext uri="{FF2B5EF4-FFF2-40B4-BE49-F238E27FC236}">
                <a16:creationId xmlns:a16="http://schemas.microsoft.com/office/drawing/2014/main" id="{789E2D7E-04A9-46FF-BAF5-3D4191DAD5E1}"/>
              </a:ext>
            </a:extLst>
          </p:cNvPr>
          <p:cNvSpPr/>
          <p:nvPr/>
        </p:nvSpPr>
        <p:spPr bwMode="auto">
          <a:xfrm>
            <a:off x="1347624" y="3377238"/>
            <a:ext cx="619789" cy="26311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4310FBB-F91A-4D41-9213-E60CB792AD32}"/>
              </a:ext>
            </a:extLst>
          </p:cNvPr>
          <p:cNvSpPr/>
          <p:nvPr/>
        </p:nvSpPr>
        <p:spPr bwMode="auto">
          <a:xfrm>
            <a:off x="3318466" y="3375269"/>
            <a:ext cx="252617" cy="263110"/>
          </a:xfrm>
          <a:prstGeom prst="rect">
            <a:avLst/>
          </a:prstGeom>
          <a:solidFill>
            <a:srgbClr val="A9E39D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B20A240-F28A-42B0-B8A6-E56F683E83F2}"/>
              </a:ext>
            </a:extLst>
          </p:cNvPr>
          <p:cNvSpPr/>
          <p:nvPr/>
        </p:nvSpPr>
        <p:spPr bwMode="auto">
          <a:xfrm>
            <a:off x="3066472" y="3375269"/>
            <a:ext cx="252617" cy="263110"/>
          </a:xfrm>
          <a:prstGeom prst="rect">
            <a:avLst/>
          </a:prstGeom>
          <a:solidFill>
            <a:srgbClr val="A9E39D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43" name="Down Arrow 42">
            <a:extLst>
              <a:ext uri="{FF2B5EF4-FFF2-40B4-BE49-F238E27FC236}">
                <a16:creationId xmlns:a16="http://schemas.microsoft.com/office/drawing/2014/main" id="{FFB9FEE5-2FDC-4A25-91B0-8B1526BCEE6D}"/>
              </a:ext>
            </a:extLst>
          </p:cNvPr>
          <p:cNvSpPr/>
          <p:nvPr/>
        </p:nvSpPr>
        <p:spPr bwMode="auto">
          <a:xfrm flipV="1">
            <a:off x="2951329" y="3733800"/>
            <a:ext cx="733658" cy="1066800"/>
          </a:xfrm>
          <a:prstGeom prst="downArrow">
            <a:avLst/>
          </a:prstGeom>
          <a:solidFill>
            <a:schemeClr val="bg1">
              <a:lumMod val="65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115343C-E1CD-41A1-A5EF-FC2A5174DAB6}"/>
              </a:ext>
            </a:extLst>
          </p:cNvPr>
          <p:cNvSpPr txBox="1"/>
          <p:nvPr/>
        </p:nvSpPr>
        <p:spPr>
          <a:xfrm>
            <a:off x="2037321" y="4812268"/>
            <a:ext cx="2570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short </a:t>
            </a:r>
            <a:r>
              <a:rPr lang="en-US" sz="1800" dirty="0" err="1">
                <a:latin typeface="Calibri" pitchFamily="34" charset="0"/>
              </a:rPr>
              <a:t>int</a:t>
            </a:r>
            <a:r>
              <a:rPr lang="en-US" sz="1800" dirty="0">
                <a:latin typeface="Calibri" pitchFamily="34" charset="0"/>
              </a:rPr>
              <a:t> (2 Bytes) is here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E4F1EF0-37E8-43E7-8ECD-CCB050FD6DAF}"/>
              </a:ext>
            </a:extLst>
          </p:cNvPr>
          <p:cNvSpPr txBox="1"/>
          <p:nvPr/>
        </p:nvSpPr>
        <p:spPr>
          <a:xfrm>
            <a:off x="457200" y="5334000"/>
            <a:ext cx="79785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alibri" pitchFamily="34" charset="0"/>
              </a:rPr>
              <a:t>No match or not valid (= miss): 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n-US" dirty="0">
                <a:latin typeface="Calibri" pitchFamily="34" charset="0"/>
              </a:rPr>
              <a:t>One line in set is selected for eviction and replacement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n-US" dirty="0">
                <a:latin typeface="Calibri" pitchFamily="34" charset="0"/>
              </a:rPr>
              <a:t>Replacement policies: random, least recently used (LRU), …</a:t>
            </a:r>
          </a:p>
        </p:txBody>
      </p:sp>
    </p:spTree>
    <p:extLst>
      <p:ext uri="{BB962C8B-B14F-4D97-AF65-F5344CB8AC3E}">
        <p14:creationId xmlns:p14="http://schemas.microsoft.com/office/powerpoint/2010/main" val="274209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802" name="Rectangle 50"/>
          <p:cNvSpPr>
            <a:spLocks noChangeArrowheads="1"/>
          </p:cNvSpPr>
          <p:nvPr/>
        </p:nvSpPr>
        <p:spPr bwMode="auto">
          <a:xfrm>
            <a:off x="3922713" y="5213015"/>
            <a:ext cx="2662237" cy="397545"/>
          </a:xfrm>
          <a:prstGeom prst="rect">
            <a:avLst/>
          </a:prstGeom>
          <a:solidFill>
            <a:srgbClr val="DEDFF5"/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487" tIns="44450" rIns="90487" bIns="44450" anchor="ctr">
            <a:prstTxWarp prst="textNoShape">
              <a:avLst/>
            </a:prstTxWarp>
            <a:spAutoFit/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202801" name="Rectangle 49"/>
          <p:cNvSpPr>
            <a:spLocks noChangeArrowheads="1"/>
          </p:cNvSpPr>
          <p:nvPr/>
        </p:nvSpPr>
        <p:spPr bwMode="auto">
          <a:xfrm>
            <a:off x="3922713" y="6030577"/>
            <a:ext cx="2662237" cy="397545"/>
          </a:xfrm>
          <a:prstGeom prst="rect">
            <a:avLst/>
          </a:prstGeom>
          <a:solidFill>
            <a:srgbClr val="DEDFF5"/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487" tIns="44450" rIns="90487" bIns="44450" anchor="ctr">
            <a:prstTxWarp prst="textNoShape">
              <a:avLst/>
            </a:prstTxWarp>
            <a:spAutoFit/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202754" name="Rectangle 2"/>
          <p:cNvSpPr>
            <a:spLocks noGrp="1" noChangeArrowheads="1"/>
          </p:cNvSpPr>
          <p:nvPr>
            <p:ph type="title"/>
          </p:nvPr>
        </p:nvSpPr>
        <p:spPr>
          <a:xfrm>
            <a:off x="357018" y="435678"/>
            <a:ext cx="8101182" cy="762000"/>
          </a:xfrm>
        </p:spPr>
        <p:txBody>
          <a:bodyPr/>
          <a:lstStyle/>
          <a:p>
            <a:r>
              <a:rPr lang="en-US" dirty="0"/>
              <a:t>2-Way Set Associative Cache Simulation</a:t>
            </a:r>
          </a:p>
        </p:txBody>
      </p:sp>
      <p:sp>
        <p:nvSpPr>
          <p:cNvPr id="202755" name="Rectangle 3"/>
          <p:cNvSpPr>
            <a:spLocks noChangeArrowheads="1"/>
          </p:cNvSpPr>
          <p:nvPr/>
        </p:nvSpPr>
        <p:spPr bwMode="auto">
          <a:xfrm>
            <a:off x="3245672" y="1731417"/>
            <a:ext cx="5475287" cy="285975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4-bit addresses (M=16 bytes) </a:t>
            </a:r>
          </a:p>
          <a:p>
            <a:r>
              <a:rPr lang="en-US" sz="2000" b="0" dirty="0">
                <a:latin typeface="Calibri"/>
                <a:cs typeface="Calibri"/>
              </a:rPr>
              <a:t>S=2 sets, E=2 blocks/set, B=2 bytes/block </a:t>
            </a:r>
          </a:p>
          <a:p>
            <a:endParaRPr lang="en-US" sz="2000" b="0" dirty="0">
              <a:latin typeface="Calibri"/>
              <a:cs typeface="Calibri"/>
            </a:endParaRPr>
          </a:p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Address trace (reads, one byte per read):</a:t>
            </a:r>
          </a:p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	</a:t>
            </a:r>
            <a:r>
              <a:rPr lang="en-US" sz="2000" dirty="0">
                <a:latin typeface="Calibri"/>
                <a:cs typeface="Calibri"/>
              </a:rPr>
              <a:t>0	[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00</a:t>
            </a:r>
            <a:r>
              <a:rPr lang="en-US" sz="2000" u="sng" dirty="0">
                <a:solidFill>
                  <a:srgbClr val="0070C0"/>
                </a:solidFill>
                <a:latin typeface="Calibri"/>
                <a:cs typeface="Calibri"/>
              </a:rPr>
              <a:t>0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0</a:t>
            </a:r>
            <a:r>
              <a:rPr lang="en-US" sz="2000" baseline="-25000" dirty="0">
                <a:latin typeface="Calibri"/>
                <a:cs typeface="Calibri"/>
              </a:rPr>
              <a:t>2</a:t>
            </a:r>
            <a:r>
              <a:rPr lang="en-US" sz="2000" dirty="0">
                <a:latin typeface="Calibri"/>
                <a:cs typeface="Calibri"/>
              </a:rPr>
              <a:t>], </a:t>
            </a:r>
          </a:p>
          <a:p>
            <a:pPr algn="l">
              <a:lnSpc>
                <a:spcPct val="100000"/>
              </a:lnSpc>
            </a:pPr>
            <a:r>
              <a:rPr lang="en-US" sz="2000" dirty="0">
                <a:latin typeface="Calibri"/>
                <a:cs typeface="Calibri"/>
              </a:rPr>
              <a:t>	1	[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00</a:t>
            </a:r>
            <a:r>
              <a:rPr lang="en-US" sz="2000" u="sng" dirty="0">
                <a:solidFill>
                  <a:srgbClr val="0070C0"/>
                </a:solidFill>
                <a:latin typeface="Calibri"/>
                <a:cs typeface="Calibri"/>
              </a:rPr>
              <a:t>0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1</a:t>
            </a:r>
            <a:r>
              <a:rPr lang="en-US" sz="2000" baseline="-25000" dirty="0">
                <a:latin typeface="Calibri"/>
                <a:cs typeface="Calibri"/>
              </a:rPr>
              <a:t>2</a:t>
            </a:r>
            <a:r>
              <a:rPr lang="en-US" sz="2000" dirty="0">
                <a:latin typeface="Calibri"/>
                <a:cs typeface="Calibri"/>
              </a:rPr>
              <a:t>],  </a:t>
            </a:r>
          </a:p>
          <a:p>
            <a:pPr algn="l">
              <a:lnSpc>
                <a:spcPct val="100000"/>
              </a:lnSpc>
            </a:pPr>
            <a:r>
              <a:rPr lang="en-US" sz="2000" dirty="0">
                <a:latin typeface="Calibri"/>
                <a:cs typeface="Calibri"/>
              </a:rPr>
              <a:t>	7	[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01</a:t>
            </a:r>
            <a:r>
              <a:rPr lang="en-US" sz="2000" u="sng" dirty="0">
                <a:solidFill>
                  <a:srgbClr val="0070C0"/>
                </a:solidFill>
                <a:latin typeface="Calibri"/>
                <a:cs typeface="Calibri"/>
              </a:rPr>
              <a:t>1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1</a:t>
            </a:r>
            <a:r>
              <a:rPr lang="en-US" sz="2000" baseline="-25000" dirty="0">
                <a:latin typeface="Calibri"/>
                <a:cs typeface="Calibri"/>
              </a:rPr>
              <a:t>2</a:t>
            </a:r>
            <a:r>
              <a:rPr lang="en-US" sz="2000" dirty="0">
                <a:latin typeface="Calibri"/>
                <a:cs typeface="Calibri"/>
              </a:rPr>
              <a:t>],  </a:t>
            </a:r>
          </a:p>
          <a:p>
            <a:pPr algn="l">
              <a:lnSpc>
                <a:spcPct val="100000"/>
              </a:lnSpc>
            </a:pPr>
            <a:r>
              <a:rPr lang="en-US" sz="2000" dirty="0">
                <a:latin typeface="Calibri"/>
                <a:cs typeface="Calibri"/>
              </a:rPr>
              <a:t>	8	[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10</a:t>
            </a:r>
            <a:r>
              <a:rPr lang="en-US" sz="2000" u="sng" dirty="0">
                <a:solidFill>
                  <a:srgbClr val="0070C0"/>
                </a:solidFill>
                <a:latin typeface="Calibri"/>
                <a:cs typeface="Calibri"/>
              </a:rPr>
              <a:t>0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0</a:t>
            </a:r>
            <a:r>
              <a:rPr lang="en-US" sz="2000" baseline="-25000" dirty="0">
                <a:latin typeface="Calibri"/>
                <a:cs typeface="Calibri"/>
              </a:rPr>
              <a:t>2</a:t>
            </a:r>
            <a:r>
              <a:rPr lang="en-US" sz="2000" dirty="0">
                <a:latin typeface="Calibri"/>
                <a:cs typeface="Calibri"/>
              </a:rPr>
              <a:t>],  </a:t>
            </a:r>
          </a:p>
          <a:p>
            <a:pPr algn="l">
              <a:lnSpc>
                <a:spcPct val="100000"/>
              </a:lnSpc>
            </a:pPr>
            <a:r>
              <a:rPr lang="en-US" sz="2000" dirty="0">
                <a:latin typeface="Calibri"/>
                <a:cs typeface="Calibri"/>
              </a:rPr>
              <a:t>	0	[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00</a:t>
            </a:r>
            <a:r>
              <a:rPr lang="en-US" sz="2000" u="sng" dirty="0">
                <a:solidFill>
                  <a:srgbClr val="0070C0"/>
                </a:solidFill>
                <a:latin typeface="Calibri"/>
                <a:cs typeface="Calibri"/>
              </a:rPr>
              <a:t>0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0</a:t>
            </a:r>
            <a:r>
              <a:rPr lang="en-US" sz="2000" baseline="-25000" dirty="0">
                <a:latin typeface="Calibri"/>
                <a:cs typeface="Calibri"/>
              </a:rPr>
              <a:t>2</a:t>
            </a:r>
            <a:r>
              <a:rPr lang="en-US" sz="2000" dirty="0">
                <a:latin typeface="Calibri"/>
                <a:cs typeface="Calibri"/>
              </a:rPr>
              <a:t>]</a:t>
            </a:r>
          </a:p>
        </p:txBody>
      </p:sp>
      <p:sp>
        <p:nvSpPr>
          <p:cNvPr id="202756" name="Rectangle 4"/>
          <p:cNvSpPr>
            <a:spLocks noChangeArrowheads="1"/>
          </p:cNvSpPr>
          <p:nvPr/>
        </p:nvSpPr>
        <p:spPr bwMode="auto">
          <a:xfrm>
            <a:off x="457200" y="1841500"/>
            <a:ext cx="703262" cy="2857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7" tIns="44450" rIns="90487" bIns="44450"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xx</a:t>
            </a:r>
          </a:p>
        </p:txBody>
      </p:sp>
      <p:sp>
        <p:nvSpPr>
          <p:cNvPr id="202757" name="Rectangle 5"/>
          <p:cNvSpPr>
            <a:spLocks noChangeArrowheads="1"/>
          </p:cNvSpPr>
          <p:nvPr/>
        </p:nvSpPr>
        <p:spPr bwMode="auto">
          <a:xfrm>
            <a:off x="576262" y="1507455"/>
            <a:ext cx="526385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t=2</a:t>
            </a:r>
          </a:p>
        </p:txBody>
      </p:sp>
      <p:sp>
        <p:nvSpPr>
          <p:cNvPr id="202758" name="Rectangle 6"/>
          <p:cNvSpPr>
            <a:spLocks noChangeArrowheads="1"/>
          </p:cNvSpPr>
          <p:nvPr/>
        </p:nvSpPr>
        <p:spPr bwMode="auto">
          <a:xfrm>
            <a:off x="1204912" y="1507455"/>
            <a:ext cx="553937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s=1</a:t>
            </a:r>
          </a:p>
        </p:txBody>
      </p:sp>
      <p:sp>
        <p:nvSpPr>
          <p:cNvPr id="202759" name="Rectangle 7"/>
          <p:cNvSpPr>
            <a:spLocks noChangeArrowheads="1"/>
          </p:cNvSpPr>
          <p:nvPr/>
        </p:nvSpPr>
        <p:spPr bwMode="auto">
          <a:xfrm>
            <a:off x="1944687" y="1507455"/>
            <a:ext cx="581238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b=1</a:t>
            </a:r>
          </a:p>
        </p:txBody>
      </p:sp>
      <p:sp>
        <p:nvSpPr>
          <p:cNvPr id="202760" name="Rectangle 8"/>
          <p:cNvSpPr>
            <a:spLocks noChangeArrowheads="1"/>
          </p:cNvSpPr>
          <p:nvPr/>
        </p:nvSpPr>
        <p:spPr bwMode="auto">
          <a:xfrm>
            <a:off x="1174750" y="1841500"/>
            <a:ext cx="703262" cy="2857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7" tIns="44450" rIns="90487" bIns="44450"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rgbClr val="0070C0"/>
                </a:solidFill>
                <a:latin typeface="Calibri"/>
                <a:cs typeface="Calibri"/>
              </a:rPr>
              <a:t>x</a:t>
            </a:r>
          </a:p>
        </p:txBody>
      </p:sp>
      <p:sp>
        <p:nvSpPr>
          <p:cNvPr id="202761" name="Rectangle 9"/>
          <p:cNvSpPr>
            <a:spLocks noChangeArrowheads="1"/>
          </p:cNvSpPr>
          <p:nvPr/>
        </p:nvSpPr>
        <p:spPr bwMode="auto">
          <a:xfrm>
            <a:off x="1890712" y="1841500"/>
            <a:ext cx="703263" cy="2857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7" tIns="44450" rIns="90487" bIns="44450"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x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3922713" y="5106988"/>
            <a:ext cx="2662237" cy="306387"/>
            <a:chOff x="2027" y="3244"/>
            <a:chExt cx="1677" cy="193"/>
          </a:xfrm>
          <a:solidFill>
            <a:srgbClr val="DEDFF5"/>
          </a:solidFill>
        </p:grpSpPr>
        <p:sp>
          <p:nvSpPr>
            <p:cNvPr id="202763" name="Rectangle 11"/>
            <p:cNvSpPr>
              <a:spLocks noChangeArrowheads="1"/>
            </p:cNvSpPr>
            <p:nvPr/>
          </p:nvSpPr>
          <p:spPr bwMode="auto">
            <a:xfrm>
              <a:off x="2027" y="3244"/>
              <a:ext cx="35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0</a:t>
              </a:r>
            </a:p>
          </p:txBody>
        </p:sp>
        <p:sp>
          <p:nvSpPr>
            <p:cNvPr id="202764" name="Rectangle 12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endParaRPr lang="en-US" sz="2000" b="0" dirty="0">
                <a:latin typeface="Calibri"/>
                <a:cs typeface="Calibri"/>
              </a:endParaRPr>
            </a:p>
          </p:txBody>
        </p:sp>
        <p:sp>
          <p:nvSpPr>
            <p:cNvPr id="202765" name="Rectangle 13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endParaRPr lang="en-US" sz="2000" b="0" dirty="0">
                <a:latin typeface="Calibri"/>
                <a:cs typeface="Calibri"/>
              </a:endParaRPr>
            </a:p>
          </p:txBody>
        </p:sp>
      </p:grpSp>
      <p:sp>
        <p:nvSpPr>
          <p:cNvPr id="202766" name="Rectangle 14"/>
          <p:cNvSpPr>
            <a:spLocks noChangeArrowheads="1"/>
          </p:cNvSpPr>
          <p:nvPr/>
        </p:nvSpPr>
        <p:spPr bwMode="auto">
          <a:xfrm>
            <a:off x="4071938" y="4724400"/>
            <a:ext cx="316918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dirty="0" err="1">
                <a:latin typeface="Calibri"/>
                <a:cs typeface="Calibri"/>
              </a:rPr>
              <a:t>v</a:t>
            </a: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202767" name="Rectangle 15"/>
          <p:cNvSpPr>
            <a:spLocks noChangeArrowheads="1"/>
          </p:cNvSpPr>
          <p:nvPr/>
        </p:nvSpPr>
        <p:spPr bwMode="auto">
          <a:xfrm>
            <a:off x="4549775" y="4724400"/>
            <a:ext cx="538533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Tag</a:t>
            </a:r>
          </a:p>
        </p:txBody>
      </p:sp>
      <p:sp>
        <p:nvSpPr>
          <p:cNvPr id="202768" name="Rectangle 16"/>
          <p:cNvSpPr>
            <a:spLocks noChangeArrowheads="1"/>
          </p:cNvSpPr>
          <p:nvPr/>
        </p:nvSpPr>
        <p:spPr bwMode="auto">
          <a:xfrm>
            <a:off x="5410200" y="4724400"/>
            <a:ext cx="757819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dirty="0">
                <a:latin typeface="Calibri"/>
                <a:cs typeface="Calibri"/>
              </a:rPr>
              <a:t>Block</a:t>
            </a:r>
          </a:p>
        </p:txBody>
      </p:sp>
      <p:sp>
        <p:nvSpPr>
          <p:cNvPr id="202769" name="Rectangle 17"/>
          <p:cNvSpPr>
            <a:spLocks noChangeArrowheads="1"/>
          </p:cNvSpPr>
          <p:nvPr/>
        </p:nvSpPr>
        <p:spPr bwMode="auto">
          <a:xfrm>
            <a:off x="3922713" y="5416550"/>
            <a:ext cx="55721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>
                <a:latin typeface="Calibri"/>
                <a:cs typeface="Calibri"/>
              </a:rPr>
              <a:t>0</a:t>
            </a:r>
          </a:p>
        </p:txBody>
      </p:sp>
      <p:sp>
        <p:nvSpPr>
          <p:cNvPr id="202770" name="Rectangle 18"/>
          <p:cNvSpPr>
            <a:spLocks noChangeArrowheads="1"/>
          </p:cNvSpPr>
          <p:nvPr/>
        </p:nvSpPr>
        <p:spPr bwMode="auto">
          <a:xfrm>
            <a:off x="4497388" y="5416550"/>
            <a:ext cx="65246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202771" name="Rectangle 19"/>
          <p:cNvSpPr>
            <a:spLocks noChangeArrowheads="1"/>
          </p:cNvSpPr>
          <p:nvPr/>
        </p:nvSpPr>
        <p:spPr bwMode="auto">
          <a:xfrm>
            <a:off x="5165725" y="5416550"/>
            <a:ext cx="1419225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202772" name="Rectangle 20"/>
          <p:cNvSpPr>
            <a:spLocks noChangeArrowheads="1"/>
          </p:cNvSpPr>
          <p:nvPr/>
        </p:nvSpPr>
        <p:spPr bwMode="auto">
          <a:xfrm>
            <a:off x="3922713" y="5924550"/>
            <a:ext cx="55721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>
                <a:latin typeface="Calibri"/>
                <a:cs typeface="Calibri"/>
              </a:rPr>
              <a:t>0</a:t>
            </a:r>
          </a:p>
        </p:txBody>
      </p:sp>
      <p:sp>
        <p:nvSpPr>
          <p:cNvPr id="202773" name="Rectangle 21"/>
          <p:cNvSpPr>
            <a:spLocks noChangeArrowheads="1"/>
          </p:cNvSpPr>
          <p:nvPr/>
        </p:nvSpPr>
        <p:spPr bwMode="auto">
          <a:xfrm>
            <a:off x="4497388" y="5924550"/>
            <a:ext cx="65246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202774" name="Rectangle 22"/>
          <p:cNvSpPr>
            <a:spLocks noChangeArrowheads="1"/>
          </p:cNvSpPr>
          <p:nvPr/>
        </p:nvSpPr>
        <p:spPr bwMode="auto">
          <a:xfrm>
            <a:off x="5165725" y="5924550"/>
            <a:ext cx="1419225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202775" name="Rectangle 23"/>
          <p:cNvSpPr>
            <a:spLocks noChangeArrowheads="1"/>
          </p:cNvSpPr>
          <p:nvPr/>
        </p:nvSpPr>
        <p:spPr bwMode="auto">
          <a:xfrm>
            <a:off x="3922713" y="6248400"/>
            <a:ext cx="55721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>
                <a:latin typeface="Calibri"/>
                <a:cs typeface="Calibri"/>
              </a:rPr>
              <a:t>0</a:t>
            </a:r>
          </a:p>
        </p:txBody>
      </p:sp>
      <p:sp>
        <p:nvSpPr>
          <p:cNvPr id="202776" name="Rectangle 24"/>
          <p:cNvSpPr>
            <a:spLocks noChangeArrowheads="1"/>
          </p:cNvSpPr>
          <p:nvPr/>
        </p:nvSpPr>
        <p:spPr bwMode="auto">
          <a:xfrm>
            <a:off x="4497388" y="6248400"/>
            <a:ext cx="65246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202777" name="Rectangle 25"/>
          <p:cNvSpPr>
            <a:spLocks noChangeArrowheads="1"/>
          </p:cNvSpPr>
          <p:nvPr/>
        </p:nvSpPr>
        <p:spPr bwMode="auto">
          <a:xfrm>
            <a:off x="5165725" y="6248400"/>
            <a:ext cx="1419225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202779" name="Text Box 27"/>
          <p:cNvSpPr txBox="1">
            <a:spLocks noChangeArrowheads="1"/>
          </p:cNvSpPr>
          <p:nvPr/>
        </p:nvSpPr>
        <p:spPr bwMode="auto">
          <a:xfrm>
            <a:off x="6657975" y="3057921"/>
            <a:ext cx="647111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solidFill>
                  <a:srgbClr val="C00000"/>
                </a:solidFill>
                <a:latin typeface="Calibri"/>
                <a:cs typeface="Calibri"/>
              </a:rPr>
              <a:t>miss</a:t>
            </a:r>
          </a:p>
        </p:txBody>
      </p:sp>
      <p:grpSp>
        <p:nvGrpSpPr>
          <p:cNvPr id="3" name="Group 28"/>
          <p:cNvGrpSpPr>
            <a:grpSpLocks/>
          </p:cNvGrpSpPr>
          <p:nvPr/>
        </p:nvGrpSpPr>
        <p:grpSpPr bwMode="auto">
          <a:xfrm>
            <a:off x="3922712" y="5096908"/>
            <a:ext cx="2662237" cy="306387"/>
            <a:chOff x="2027" y="3244"/>
            <a:chExt cx="1677" cy="193"/>
          </a:xfrm>
          <a:solidFill>
            <a:srgbClr val="DEDFF5"/>
          </a:solidFill>
        </p:grpSpPr>
        <p:sp>
          <p:nvSpPr>
            <p:cNvPr id="202781" name="Rectangle 29"/>
            <p:cNvSpPr>
              <a:spLocks noChangeArrowheads="1"/>
            </p:cNvSpPr>
            <p:nvPr/>
          </p:nvSpPr>
          <p:spPr bwMode="auto">
            <a:xfrm>
              <a:off x="2027" y="3244"/>
              <a:ext cx="35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202782" name="Rectangle 30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 dirty="0">
                  <a:latin typeface="Calibri"/>
                  <a:cs typeface="Calibri"/>
                </a:rPr>
                <a:t>00</a:t>
              </a:r>
            </a:p>
          </p:txBody>
        </p:sp>
        <p:sp>
          <p:nvSpPr>
            <p:cNvPr id="202783" name="Rectangle 31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M[0-1]</a:t>
              </a:r>
            </a:p>
          </p:txBody>
        </p:sp>
      </p:grpSp>
      <p:sp>
        <p:nvSpPr>
          <p:cNvPr id="202784" name="Text Box 32"/>
          <p:cNvSpPr txBox="1">
            <a:spLocks noChangeArrowheads="1"/>
          </p:cNvSpPr>
          <p:nvPr/>
        </p:nvSpPr>
        <p:spPr bwMode="auto">
          <a:xfrm>
            <a:off x="6748463" y="3349823"/>
            <a:ext cx="462265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solidFill>
                  <a:srgbClr val="C00000"/>
                </a:solidFill>
                <a:latin typeface="Calibri"/>
                <a:cs typeface="Calibri"/>
              </a:rPr>
              <a:t>hit</a:t>
            </a:r>
          </a:p>
        </p:txBody>
      </p:sp>
      <p:sp>
        <p:nvSpPr>
          <p:cNvPr id="202785" name="Text Box 33"/>
          <p:cNvSpPr txBox="1">
            <a:spLocks noChangeArrowheads="1"/>
          </p:cNvSpPr>
          <p:nvPr/>
        </p:nvSpPr>
        <p:spPr bwMode="auto">
          <a:xfrm>
            <a:off x="6657975" y="3654623"/>
            <a:ext cx="647111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solidFill>
                  <a:srgbClr val="C00000"/>
                </a:solidFill>
                <a:latin typeface="Calibri"/>
                <a:cs typeface="Calibri"/>
              </a:rPr>
              <a:t>miss</a:t>
            </a:r>
          </a:p>
        </p:txBody>
      </p:sp>
      <p:grpSp>
        <p:nvGrpSpPr>
          <p:cNvPr id="4" name="Group 34"/>
          <p:cNvGrpSpPr>
            <a:grpSpLocks/>
          </p:cNvGrpSpPr>
          <p:nvPr/>
        </p:nvGrpSpPr>
        <p:grpSpPr bwMode="auto">
          <a:xfrm>
            <a:off x="3922713" y="5921375"/>
            <a:ext cx="2662237" cy="306387"/>
            <a:chOff x="2027" y="3244"/>
            <a:chExt cx="1677" cy="193"/>
          </a:xfrm>
          <a:solidFill>
            <a:srgbClr val="DEDFF5"/>
          </a:solidFill>
        </p:grpSpPr>
        <p:sp>
          <p:nvSpPr>
            <p:cNvPr id="202787" name="Rectangle 35"/>
            <p:cNvSpPr>
              <a:spLocks noChangeArrowheads="1"/>
            </p:cNvSpPr>
            <p:nvPr/>
          </p:nvSpPr>
          <p:spPr bwMode="auto">
            <a:xfrm>
              <a:off x="2027" y="3244"/>
              <a:ext cx="35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202788" name="Rectangle 36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 dirty="0">
                  <a:latin typeface="Calibri"/>
                  <a:cs typeface="Calibri"/>
                </a:rPr>
                <a:t>01</a:t>
              </a:r>
            </a:p>
          </p:txBody>
        </p:sp>
        <p:sp>
          <p:nvSpPr>
            <p:cNvPr id="202789" name="Rectangle 37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M[6-7]</a:t>
              </a:r>
            </a:p>
          </p:txBody>
        </p:sp>
      </p:grpSp>
      <p:sp>
        <p:nvSpPr>
          <p:cNvPr id="202790" name="Text Box 38"/>
          <p:cNvSpPr txBox="1">
            <a:spLocks noChangeArrowheads="1"/>
          </p:cNvSpPr>
          <p:nvPr/>
        </p:nvSpPr>
        <p:spPr bwMode="auto">
          <a:xfrm>
            <a:off x="6657975" y="3959423"/>
            <a:ext cx="647111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solidFill>
                  <a:srgbClr val="C00000"/>
                </a:solidFill>
                <a:latin typeface="Calibri"/>
                <a:cs typeface="Calibri"/>
              </a:rPr>
              <a:t>miss</a:t>
            </a:r>
          </a:p>
        </p:txBody>
      </p:sp>
      <p:grpSp>
        <p:nvGrpSpPr>
          <p:cNvPr id="5" name="Group 39"/>
          <p:cNvGrpSpPr>
            <a:grpSpLocks/>
          </p:cNvGrpSpPr>
          <p:nvPr/>
        </p:nvGrpSpPr>
        <p:grpSpPr bwMode="auto">
          <a:xfrm>
            <a:off x="3922713" y="5413375"/>
            <a:ext cx="2662237" cy="306388"/>
            <a:chOff x="2027" y="3244"/>
            <a:chExt cx="1677" cy="193"/>
          </a:xfrm>
          <a:solidFill>
            <a:srgbClr val="DEDFF5"/>
          </a:solidFill>
        </p:grpSpPr>
        <p:sp>
          <p:nvSpPr>
            <p:cNvPr id="202792" name="Rectangle 40"/>
            <p:cNvSpPr>
              <a:spLocks noChangeArrowheads="1"/>
            </p:cNvSpPr>
            <p:nvPr/>
          </p:nvSpPr>
          <p:spPr bwMode="auto">
            <a:xfrm>
              <a:off x="2027" y="3244"/>
              <a:ext cx="35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202793" name="Rectangle 41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 dirty="0">
                  <a:latin typeface="Calibri"/>
                  <a:cs typeface="Calibri"/>
                </a:rPr>
                <a:t>10</a:t>
              </a:r>
            </a:p>
          </p:txBody>
        </p:sp>
        <p:sp>
          <p:nvSpPr>
            <p:cNvPr id="202794" name="Rectangle 42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M[8-9]</a:t>
              </a:r>
            </a:p>
          </p:txBody>
        </p:sp>
      </p:grpSp>
      <p:sp>
        <p:nvSpPr>
          <p:cNvPr id="202795" name="Text Box 43"/>
          <p:cNvSpPr txBox="1">
            <a:spLocks noChangeArrowheads="1"/>
          </p:cNvSpPr>
          <p:nvPr/>
        </p:nvSpPr>
        <p:spPr bwMode="auto">
          <a:xfrm>
            <a:off x="6748463" y="4264223"/>
            <a:ext cx="462265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solidFill>
                  <a:srgbClr val="C00000"/>
                </a:solidFill>
                <a:latin typeface="Calibri"/>
                <a:cs typeface="Calibri"/>
              </a:rPr>
              <a:t>hit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825750" y="5416550"/>
            <a:ext cx="858838" cy="369332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227045" y="518160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  <a:latin typeface="Calibri" pitchFamily="34" charset="0"/>
              </a:rPr>
              <a:t>Set 0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227045" y="6031468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  <a:latin typeface="Calibri" pitchFamily="34" charset="0"/>
              </a:rPr>
              <a:t>Set 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779" grpId="0"/>
      <p:bldP spid="202784" grpId="0"/>
      <p:bldP spid="202785" grpId="0"/>
      <p:bldP spid="202790" grpId="0"/>
      <p:bldP spid="20279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Cache memory organization and operation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Performance impact of caches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The memory mountain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Rearranging loops to improve spatial locality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Using blocking to improve temporal locality</a:t>
            </a:r>
          </a:p>
          <a:p>
            <a:endParaRPr lang="en-US" dirty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/>
          <p:cNvSpPr>
            <a:spLocks noGrp="1" noChangeArrowheads="1"/>
          </p:cNvSpPr>
          <p:nvPr>
            <p:ph type="title"/>
          </p:nvPr>
        </p:nvSpPr>
        <p:spPr>
          <a:xfrm>
            <a:off x="404813" y="310040"/>
            <a:ext cx="8716962" cy="782638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/>
              <a:t>What about writes?</a:t>
            </a:r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5613" y="1220788"/>
            <a:ext cx="8459787" cy="5322887"/>
          </a:xfrm>
        </p:spPr>
        <p:txBody>
          <a:bodyPr lIns="90360" tIns="44280" rIns="90360" bIns="44280"/>
          <a:lstStyle/>
          <a:p>
            <a:pPr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/>
              <a:t>Multiple copies of data exist:</a:t>
            </a:r>
          </a:p>
          <a:p>
            <a:pPr lvl="1" eaLnBrk="1" hangingPunct="1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/>
              <a:t>L1, L2, L3, Main Memory, Disk</a:t>
            </a:r>
          </a:p>
          <a:p>
            <a:pPr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/>
              <a:t>What to do on a write-hit?</a:t>
            </a:r>
          </a:p>
          <a:p>
            <a:pPr lvl="1" eaLnBrk="1" hangingPunct="1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>
                <a:solidFill>
                  <a:srgbClr val="C00000"/>
                </a:solidFill>
              </a:rPr>
              <a:t>Write-through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/>
              <a:t>(write immediately to memory)</a:t>
            </a:r>
          </a:p>
          <a:p>
            <a:pPr lvl="1" eaLnBrk="1" hangingPunct="1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>
                <a:solidFill>
                  <a:srgbClr val="C00000"/>
                </a:solidFill>
              </a:rPr>
              <a:t>Write-back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/>
              <a:t>(defer write to memory until replacement of line)</a:t>
            </a:r>
          </a:p>
          <a:p>
            <a:pPr lvl="2" eaLnBrk="1" hangingPunct="1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/>
              <a:t>Each cache line needs a dirty bit (set if data has </a:t>
            </a:r>
            <a:r>
              <a:rPr lang="en-GB"/>
              <a:t>been written to)</a:t>
            </a:r>
            <a:endParaRPr lang="en-GB" dirty="0"/>
          </a:p>
          <a:p>
            <a:pPr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/>
              <a:t>What to do on a write-miss?</a:t>
            </a:r>
          </a:p>
          <a:p>
            <a:pPr lvl="1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>
                <a:solidFill>
                  <a:srgbClr val="C00000"/>
                </a:solidFill>
              </a:rPr>
              <a:t>Write-allocate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/>
              <a:t>(load into cache, update line in cache)</a:t>
            </a:r>
          </a:p>
          <a:p>
            <a:pPr lvl="2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/>
              <a:t>Good if more writes to the location will follow</a:t>
            </a:r>
          </a:p>
          <a:p>
            <a:pPr lvl="1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>
                <a:solidFill>
                  <a:srgbClr val="C00000"/>
                </a:solidFill>
              </a:rPr>
              <a:t>No-write-allocate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/>
              <a:t>(writes straight to memory, does not load into cache)</a:t>
            </a:r>
          </a:p>
          <a:p>
            <a:pPr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/>
              <a:t>Typical</a:t>
            </a:r>
          </a:p>
          <a:p>
            <a:pPr lvl="1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/>
              <a:t>Write-through + No-write-allocate</a:t>
            </a:r>
          </a:p>
          <a:p>
            <a:pPr lvl="1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b="1" dirty="0"/>
              <a:t>Write-back + Write-allocate</a:t>
            </a:r>
          </a:p>
          <a:p>
            <a:pPr eaLnBrk="1" hangingPunct="1">
              <a:buFont typeface="Wingdings" pitchFamily="2" charset="2"/>
              <a:buNone/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endParaRPr lang="en-GB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898C84B-AA62-46AB-AA15-871E5ABD77E7}"/>
              </a:ext>
            </a:extLst>
          </p:cNvPr>
          <p:cNvGrpSpPr/>
          <p:nvPr/>
        </p:nvGrpSpPr>
        <p:grpSpPr>
          <a:xfrm>
            <a:off x="4640515" y="1115144"/>
            <a:ext cx="4274886" cy="1168756"/>
            <a:chOff x="4640515" y="1115144"/>
            <a:chExt cx="4274886" cy="116875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6690D2F-94CA-46F3-B0C1-ECDDC670F484}"/>
                </a:ext>
              </a:extLst>
            </p:cNvPr>
            <p:cNvSpPr/>
            <p:nvPr/>
          </p:nvSpPr>
          <p:spPr bwMode="auto">
            <a:xfrm>
              <a:off x="5105401" y="1115144"/>
              <a:ext cx="3810000" cy="5334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600" dirty="0">
                <a:latin typeface="Calibri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DA61489-AF1F-495F-9662-ACDFCF5D0785}"/>
                </a:ext>
              </a:extLst>
            </p:cNvPr>
            <p:cNvSpPr/>
            <p:nvPr/>
          </p:nvSpPr>
          <p:spPr bwMode="auto">
            <a:xfrm>
              <a:off x="6890195" y="1229444"/>
              <a:ext cx="27260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0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988EA04-4BEB-4525-B309-38C7D3AE601F}"/>
                </a:ext>
              </a:extLst>
            </p:cNvPr>
            <p:cNvSpPr/>
            <p:nvPr/>
          </p:nvSpPr>
          <p:spPr bwMode="auto">
            <a:xfrm>
              <a:off x="7162800" y="1229444"/>
              <a:ext cx="27260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1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8E4A191-F7BE-406E-8AE9-5FA6AB0F8771}"/>
                </a:ext>
              </a:extLst>
            </p:cNvPr>
            <p:cNvSpPr/>
            <p:nvPr/>
          </p:nvSpPr>
          <p:spPr bwMode="auto">
            <a:xfrm>
              <a:off x="7423595" y="1229444"/>
              <a:ext cx="27260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2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DCAFE3F-94B7-44FC-A97A-92746D96E4D6}"/>
                </a:ext>
              </a:extLst>
            </p:cNvPr>
            <p:cNvSpPr/>
            <p:nvPr/>
          </p:nvSpPr>
          <p:spPr bwMode="auto">
            <a:xfrm>
              <a:off x="8337995" y="1229444"/>
              <a:ext cx="457200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rmAutofit fontScale="92500" lnSpcReduction="10000"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B-1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C0FFBF3-95FF-4EDE-BDE4-BD1270D31EE6}"/>
                </a:ext>
              </a:extLst>
            </p:cNvPr>
            <p:cNvSpPr/>
            <p:nvPr/>
          </p:nvSpPr>
          <p:spPr bwMode="auto">
            <a:xfrm>
              <a:off x="7696200" y="1229444"/>
              <a:ext cx="64179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600" dirty="0">
                <a:latin typeface="Calibri" pitchFamily="34" charset="0"/>
              </a:endParaRP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42B926A-F0F7-4294-9BCF-85DE6FB35580}"/>
                </a:ext>
              </a:extLst>
            </p:cNvPr>
            <p:cNvCxnSpPr/>
            <p:nvPr/>
          </p:nvCxnSpPr>
          <p:spPr bwMode="auto">
            <a:xfrm>
              <a:off x="7830351" y="1381050"/>
              <a:ext cx="457200" cy="1588"/>
            </a:xfrm>
            <a:prstGeom prst="line">
              <a:avLst/>
            </a:prstGeom>
            <a:noFill/>
            <a:ln w="381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60086BF-4128-41E1-8E73-ECD9017F66B3}"/>
                </a:ext>
              </a:extLst>
            </p:cNvPr>
            <p:cNvSpPr/>
            <p:nvPr/>
          </p:nvSpPr>
          <p:spPr bwMode="auto">
            <a:xfrm>
              <a:off x="5987605" y="1229444"/>
              <a:ext cx="71799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tag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DD6AD96-F1D5-46B3-A9B7-6A81D774D635}"/>
                </a:ext>
              </a:extLst>
            </p:cNvPr>
            <p:cNvSpPr/>
            <p:nvPr/>
          </p:nvSpPr>
          <p:spPr bwMode="auto">
            <a:xfrm>
              <a:off x="5597532" y="1241788"/>
              <a:ext cx="27260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solidFill>
                    <a:srgbClr val="FF0000"/>
                  </a:solidFill>
                  <a:latin typeface="Calibri" pitchFamily="34" charset="0"/>
                </a:rPr>
                <a:t>d</a:t>
              </a:r>
            </a:p>
          </p:txBody>
        </p:sp>
        <p:sp>
          <p:nvSpPr>
            <p:cNvPr id="14" name="AutoShape 16">
              <a:extLst>
                <a:ext uri="{FF2B5EF4-FFF2-40B4-BE49-F238E27FC236}">
                  <a16:creationId xmlns:a16="http://schemas.microsoft.com/office/drawing/2014/main" id="{F34C5FB5-5038-4987-A605-585F80961717}"/>
                </a:ext>
              </a:extLst>
            </p:cNvPr>
            <p:cNvSpPr>
              <a:spLocks/>
            </p:cNvSpPr>
            <p:nvPr/>
          </p:nvSpPr>
          <p:spPr bwMode="auto">
            <a:xfrm rot="16200000" flipV="1">
              <a:off x="7741272" y="873133"/>
              <a:ext cx="228600" cy="1905000"/>
            </a:xfrm>
            <a:prstGeom prst="leftBrace">
              <a:avLst>
                <a:gd name="adj1" fmla="val 136972"/>
                <a:gd name="adj2" fmla="val 5000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800" dirty="0">
                <a:latin typeface="Calibri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D164E5B-243A-47D1-AC3A-BCF10493B75B}"/>
                </a:ext>
              </a:extLst>
            </p:cNvPr>
            <p:cNvSpPr txBox="1"/>
            <p:nvPr/>
          </p:nvSpPr>
          <p:spPr>
            <a:xfrm>
              <a:off x="7257185" y="1914568"/>
              <a:ext cx="13054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B = 2</a:t>
              </a:r>
              <a:r>
                <a:rPr lang="en-US" sz="1800" baseline="30000" dirty="0">
                  <a:latin typeface="Calibri" pitchFamily="34" charset="0"/>
                </a:rPr>
                <a:t>b</a:t>
              </a:r>
              <a:r>
                <a:rPr lang="en-US" sz="1800" dirty="0">
                  <a:latin typeface="Calibri" pitchFamily="34" charset="0"/>
                </a:rPr>
                <a:t> bytes</a:t>
              </a: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2997F52E-3BDC-4634-B04A-D5351C8A6A43}"/>
                </a:ext>
              </a:extLst>
            </p:cNvPr>
            <p:cNvGrpSpPr/>
            <p:nvPr/>
          </p:nvGrpSpPr>
          <p:grpSpPr>
            <a:xfrm>
              <a:off x="5544193" y="1567588"/>
              <a:ext cx="947695" cy="633800"/>
              <a:chOff x="5493251" y="1546588"/>
              <a:chExt cx="947695" cy="633800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1B93D58-55AD-4132-BC5D-AB21CD389806}"/>
                  </a:ext>
                </a:extLst>
              </p:cNvPr>
              <p:cNvSpPr txBox="1"/>
              <p:nvPr/>
            </p:nvSpPr>
            <p:spPr>
              <a:xfrm>
                <a:off x="5493251" y="1811056"/>
                <a:ext cx="9476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>
                    <a:solidFill>
                      <a:srgbClr val="FF0000"/>
                    </a:solidFill>
                    <a:latin typeface="Calibri" pitchFamily="34" charset="0"/>
                  </a:rPr>
                  <a:t>dirty bit</a:t>
                </a: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8FE34A27-7183-4BE6-81AE-87BA878A14F7}"/>
                  </a:ext>
                </a:extLst>
              </p:cNvPr>
              <p:cNvCxnSpPr/>
              <p:nvPr/>
            </p:nvCxnSpPr>
            <p:spPr bwMode="auto">
              <a:xfrm rot="5400000" flipH="1" flipV="1">
                <a:off x="5530333" y="1698194"/>
                <a:ext cx="304800" cy="1588"/>
              </a:xfrm>
              <a:prstGeom prst="line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</p:cxn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BB16A6C-021C-46CF-BEED-15D5351629E1}"/>
                </a:ext>
              </a:extLst>
            </p:cNvPr>
            <p:cNvSpPr/>
            <p:nvPr/>
          </p:nvSpPr>
          <p:spPr bwMode="auto">
            <a:xfrm>
              <a:off x="5178914" y="1241788"/>
              <a:ext cx="27260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v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D68659F-8892-44D1-B582-178F1EFD031B}"/>
                </a:ext>
              </a:extLst>
            </p:cNvPr>
            <p:cNvSpPr txBox="1"/>
            <p:nvPr/>
          </p:nvSpPr>
          <p:spPr>
            <a:xfrm>
              <a:off x="4640515" y="1814224"/>
              <a:ext cx="9523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valid bit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94C774F-73BC-43A6-A330-0046DF999987}"/>
                </a:ext>
              </a:extLst>
            </p:cNvPr>
            <p:cNvCxnSpPr/>
            <p:nvPr/>
          </p:nvCxnSpPr>
          <p:spPr bwMode="auto">
            <a:xfrm rot="5400000" flipH="1" flipV="1">
              <a:off x="5176878" y="1706187"/>
              <a:ext cx="304800" cy="1588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4C527-D2A5-4698-9728-35512B952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Practical Write-back Write-allocate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E76054-0FD1-49E3-8A45-129D66313C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write to address X is issued</a:t>
            </a:r>
          </a:p>
          <a:p>
            <a:r>
              <a:rPr lang="en-US" dirty="0"/>
              <a:t>If it is a hit</a:t>
            </a:r>
          </a:p>
          <a:p>
            <a:pPr lvl="1"/>
            <a:r>
              <a:rPr lang="en-US" dirty="0"/>
              <a:t>Update the contents of block</a:t>
            </a:r>
          </a:p>
          <a:p>
            <a:pPr lvl="1"/>
            <a:r>
              <a:rPr lang="en-US" dirty="0"/>
              <a:t>Set dirty bit to 1 (bit is sticky and only cleared on eviction)</a:t>
            </a:r>
          </a:p>
          <a:p>
            <a:pPr lvl="1"/>
            <a:endParaRPr lang="en-US" dirty="0"/>
          </a:p>
          <a:p>
            <a:r>
              <a:rPr lang="en-US" dirty="0"/>
              <a:t>If it is a miss</a:t>
            </a:r>
          </a:p>
          <a:p>
            <a:pPr lvl="1"/>
            <a:r>
              <a:rPr lang="en-US" dirty="0"/>
              <a:t>Fetch block from memory (per a read miss)</a:t>
            </a:r>
          </a:p>
          <a:p>
            <a:pPr lvl="1"/>
            <a:r>
              <a:rPr lang="en-US" dirty="0"/>
              <a:t>The perform the write operations (per a write hit)</a:t>
            </a:r>
          </a:p>
          <a:p>
            <a:endParaRPr lang="en-US" dirty="0"/>
          </a:p>
          <a:p>
            <a:r>
              <a:rPr lang="en-US" dirty="0"/>
              <a:t>If a line is evicted and dirty bit is set to 1</a:t>
            </a:r>
          </a:p>
          <a:p>
            <a:pPr lvl="1"/>
            <a:r>
              <a:rPr lang="en-US" dirty="0"/>
              <a:t>The entire block of 2</a:t>
            </a:r>
            <a:r>
              <a:rPr lang="en-US" baseline="30000" dirty="0"/>
              <a:t>b</a:t>
            </a:r>
            <a:r>
              <a:rPr lang="en-US" dirty="0"/>
              <a:t> bytes are written back to memory</a:t>
            </a:r>
          </a:p>
          <a:p>
            <a:pPr lvl="1"/>
            <a:r>
              <a:rPr lang="en-US" dirty="0"/>
              <a:t>Dirty bit is cleared (set to 0)</a:t>
            </a:r>
          </a:p>
          <a:p>
            <a:pPr lvl="1"/>
            <a:r>
              <a:rPr lang="en-US" dirty="0"/>
              <a:t>Line is replaced by new contents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A27F343-B1D2-46F1-9D3C-FBAFA5FE9329}"/>
              </a:ext>
            </a:extLst>
          </p:cNvPr>
          <p:cNvGrpSpPr/>
          <p:nvPr/>
        </p:nvGrpSpPr>
        <p:grpSpPr>
          <a:xfrm>
            <a:off x="4640515" y="1115144"/>
            <a:ext cx="4274886" cy="1168756"/>
            <a:chOff x="4640515" y="1115144"/>
            <a:chExt cx="4274886" cy="116875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BF24B62-1833-45FE-BEB3-0A4906B24B0B}"/>
                </a:ext>
              </a:extLst>
            </p:cNvPr>
            <p:cNvSpPr/>
            <p:nvPr/>
          </p:nvSpPr>
          <p:spPr bwMode="auto">
            <a:xfrm>
              <a:off x="5105401" y="1115144"/>
              <a:ext cx="3810000" cy="5334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600" dirty="0">
                <a:latin typeface="Calibri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3BBEDA3-F967-4754-9A8A-716DD61B75D7}"/>
                </a:ext>
              </a:extLst>
            </p:cNvPr>
            <p:cNvSpPr/>
            <p:nvPr/>
          </p:nvSpPr>
          <p:spPr bwMode="auto">
            <a:xfrm>
              <a:off x="6890195" y="1229444"/>
              <a:ext cx="27260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0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E0333E2-34E2-4E27-898F-ACC53266E13A}"/>
                </a:ext>
              </a:extLst>
            </p:cNvPr>
            <p:cNvSpPr/>
            <p:nvPr/>
          </p:nvSpPr>
          <p:spPr bwMode="auto">
            <a:xfrm>
              <a:off x="7162800" y="1229444"/>
              <a:ext cx="27260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1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324D33A-D190-4E61-BBF1-5B06E6B0F86A}"/>
                </a:ext>
              </a:extLst>
            </p:cNvPr>
            <p:cNvSpPr/>
            <p:nvPr/>
          </p:nvSpPr>
          <p:spPr bwMode="auto">
            <a:xfrm>
              <a:off x="7423595" y="1229444"/>
              <a:ext cx="27260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2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7D317C5-CB96-44A1-AE26-662CDF076223}"/>
                </a:ext>
              </a:extLst>
            </p:cNvPr>
            <p:cNvSpPr/>
            <p:nvPr/>
          </p:nvSpPr>
          <p:spPr bwMode="auto">
            <a:xfrm>
              <a:off x="8337995" y="1229444"/>
              <a:ext cx="457200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rmAutofit fontScale="92500" lnSpcReduction="10000"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B-1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16B030C-2C11-439D-B953-385B27F957FF}"/>
                </a:ext>
              </a:extLst>
            </p:cNvPr>
            <p:cNvSpPr/>
            <p:nvPr/>
          </p:nvSpPr>
          <p:spPr bwMode="auto">
            <a:xfrm>
              <a:off x="7696200" y="1229444"/>
              <a:ext cx="64179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600" dirty="0">
                <a:latin typeface="Calibri" pitchFamily="34" charset="0"/>
              </a:endParaRP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5F1018B-D5B2-4F24-A2E9-10AFB6E4D14D}"/>
                </a:ext>
              </a:extLst>
            </p:cNvPr>
            <p:cNvCxnSpPr/>
            <p:nvPr/>
          </p:nvCxnSpPr>
          <p:spPr bwMode="auto">
            <a:xfrm>
              <a:off x="7830351" y="1381050"/>
              <a:ext cx="457200" cy="1588"/>
            </a:xfrm>
            <a:prstGeom prst="line">
              <a:avLst/>
            </a:prstGeom>
            <a:noFill/>
            <a:ln w="381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04AB069-7D0E-4E83-BE0D-6413A25DF008}"/>
                </a:ext>
              </a:extLst>
            </p:cNvPr>
            <p:cNvSpPr/>
            <p:nvPr/>
          </p:nvSpPr>
          <p:spPr bwMode="auto">
            <a:xfrm>
              <a:off x="5987605" y="1229444"/>
              <a:ext cx="71799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tag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EC62244-EE9F-498D-A9E8-0FE0A9FD3B99}"/>
                </a:ext>
              </a:extLst>
            </p:cNvPr>
            <p:cNvSpPr/>
            <p:nvPr/>
          </p:nvSpPr>
          <p:spPr bwMode="auto">
            <a:xfrm>
              <a:off x="5597532" y="1241788"/>
              <a:ext cx="27260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solidFill>
                    <a:srgbClr val="FF0000"/>
                  </a:solidFill>
                  <a:latin typeface="Calibri" pitchFamily="34" charset="0"/>
                </a:rPr>
                <a:t>d</a:t>
              </a:r>
            </a:p>
          </p:txBody>
        </p:sp>
        <p:sp>
          <p:nvSpPr>
            <p:cNvPr id="14" name="AutoShape 16">
              <a:extLst>
                <a:ext uri="{FF2B5EF4-FFF2-40B4-BE49-F238E27FC236}">
                  <a16:creationId xmlns:a16="http://schemas.microsoft.com/office/drawing/2014/main" id="{3B8161DD-1B53-4264-A821-168452F5847C}"/>
                </a:ext>
              </a:extLst>
            </p:cNvPr>
            <p:cNvSpPr>
              <a:spLocks/>
            </p:cNvSpPr>
            <p:nvPr/>
          </p:nvSpPr>
          <p:spPr bwMode="auto">
            <a:xfrm rot="16200000" flipV="1">
              <a:off x="7741272" y="873133"/>
              <a:ext cx="228600" cy="1905000"/>
            </a:xfrm>
            <a:prstGeom prst="leftBrace">
              <a:avLst>
                <a:gd name="adj1" fmla="val 136972"/>
                <a:gd name="adj2" fmla="val 5000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800" dirty="0">
                <a:latin typeface="Calibri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379F0DB-323B-40BD-AC32-2CE5C9D81012}"/>
                </a:ext>
              </a:extLst>
            </p:cNvPr>
            <p:cNvSpPr txBox="1"/>
            <p:nvPr/>
          </p:nvSpPr>
          <p:spPr>
            <a:xfrm>
              <a:off x="7257185" y="1914568"/>
              <a:ext cx="13054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B = 2</a:t>
              </a:r>
              <a:r>
                <a:rPr lang="en-US" sz="1800" baseline="30000" dirty="0">
                  <a:latin typeface="Calibri" pitchFamily="34" charset="0"/>
                </a:rPr>
                <a:t>b</a:t>
              </a:r>
              <a:r>
                <a:rPr lang="en-US" sz="1800" dirty="0">
                  <a:latin typeface="Calibri" pitchFamily="34" charset="0"/>
                </a:rPr>
                <a:t> bytes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F8C5D75-24E3-4626-882B-269CCDFB483C}"/>
                </a:ext>
              </a:extLst>
            </p:cNvPr>
            <p:cNvGrpSpPr/>
            <p:nvPr/>
          </p:nvGrpSpPr>
          <p:grpSpPr>
            <a:xfrm>
              <a:off x="5544193" y="1567588"/>
              <a:ext cx="947695" cy="633800"/>
              <a:chOff x="5493251" y="1546588"/>
              <a:chExt cx="947695" cy="633800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94D40A4-E1FE-4882-8D96-8A489643DD87}"/>
                  </a:ext>
                </a:extLst>
              </p:cNvPr>
              <p:cNvSpPr txBox="1"/>
              <p:nvPr/>
            </p:nvSpPr>
            <p:spPr>
              <a:xfrm>
                <a:off x="5493251" y="1811056"/>
                <a:ext cx="9476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>
                    <a:solidFill>
                      <a:srgbClr val="FF0000"/>
                    </a:solidFill>
                    <a:latin typeface="Calibri" pitchFamily="34" charset="0"/>
                  </a:rPr>
                  <a:t>dirty bit</a:t>
                </a:r>
              </a:p>
            </p:txBody>
          </p: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6F302B9-D0C8-4393-8A92-65844516E220}"/>
                  </a:ext>
                </a:extLst>
              </p:cNvPr>
              <p:cNvCxnSpPr/>
              <p:nvPr/>
            </p:nvCxnSpPr>
            <p:spPr bwMode="auto">
              <a:xfrm rot="5400000" flipH="1" flipV="1">
                <a:off x="5530333" y="1698194"/>
                <a:ext cx="304800" cy="1588"/>
              </a:xfrm>
              <a:prstGeom prst="line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</p:cxn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37C7307-EEEC-437A-B137-6255C2312C0D}"/>
                </a:ext>
              </a:extLst>
            </p:cNvPr>
            <p:cNvSpPr/>
            <p:nvPr/>
          </p:nvSpPr>
          <p:spPr bwMode="auto">
            <a:xfrm>
              <a:off x="5178914" y="1241788"/>
              <a:ext cx="27260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v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9EB4685-EDA7-4DC0-8261-D80EB4A39354}"/>
                </a:ext>
              </a:extLst>
            </p:cNvPr>
            <p:cNvSpPr txBox="1"/>
            <p:nvPr/>
          </p:nvSpPr>
          <p:spPr>
            <a:xfrm>
              <a:off x="4640515" y="1814224"/>
              <a:ext cx="9523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valid bit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C13519C-9E2C-4AB9-8FA5-9B9F8FF9BB95}"/>
                </a:ext>
              </a:extLst>
            </p:cNvPr>
            <p:cNvCxnSpPr/>
            <p:nvPr/>
          </p:nvCxnSpPr>
          <p:spPr bwMode="auto">
            <a:xfrm rot="5400000" flipH="1" flipV="1">
              <a:off x="5176878" y="1706187"/>
              <a:ext cx="304800" cy="1588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7829780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Index Using Middle Bits?	</a:t>
            </a:r>
          </a:p>
        </p:txBody>
      </p:sp>
      <p:sp>
        <p:nvSpPr>
          <p:cNvPr id="54" name="AutoShape 16"/>
          <p:cNvSpPr>
            <a:spLocks/>
          </p:cNvSpPr>
          <p:nvPr/>
        </p:nvSpPr>
        <p:spPr bwMode="auto">
          <a:xfrm>
            <a:off x="1172867" y="2448735"/>
            <a:ext cx="228600" cy="2961465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400" dirty="0">
              <a:latin typeface="Calibri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6200" y="3625405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 = 2</a:t>
            </a:r>
            <a:r>
              <a:rPr lang="en-US" sz="1800" baseline="30000" dirty="0">
                <a:latin typeface="Calibri" pitchFamily="34" charset="0"/>
              </a:rPr>
              <a:t>s</a:t>
            </a:r>
            <a:r>
              <a:rPr lang="en-US" sz="1800" dirty="0">
                <a:latin typeface="Calibri" pitchFamily="34" charset="0"/>
              </a:rPr>
              <a:t> sets</a:t>
            </a:r>
          </a:p>
        </p:txBody>
      </p:sp>
      <p:cxnSp>
        <p:nvCxnSpPr>
          <p:cNvPr id="125" name="Straight Connector 124"/>
          <p:cNvCxnSpPr/>
          <p:nvPr/>
        </p:nvCxnSpPr>
        <p:spPr bwMode="auto">
          <a:xfrm>
            <a:off x="1905001" y="4640062"/>
            <a:ext cx="3124199" cy="8138"/>
          </a:xfrm>
          <a:prstGeom prst="line">
            <a:avLst/>
          </a:prstGeom>
          <a:noFill/>
          <a:ln w="762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27" name="TextBox 126"/>
          <p:cNvSpPr txBox="1"/>
          <p:nvPr/>
        </p:nvSpPr>
        <p:spPr>
          <a:xfrm>
            <a:off x="381000" y="1154668"/>
            <a:ext cx="32987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Direct mapped: One line per set</a:t>
            </a:r>
          </a:p>
          <a:p>
            <a:r>
              <a:rPr lang="en-US" sz="1800" dirty="0">
                <a:latin typeface="Calibri" pitchFamily="34" charset="0"/>
              </a:rPr>
              <a:t>Assume: cache block size 8 bytes</a:t>
            </a:r>
          </a:p>
        </p:txBody>
      </p:sp>
      <p:sp>
        <p:nvSpPr>
          <p:cNvPr id="132" name="Rectangle 131"/>
          <p:cNvSpPr/>
          <p:nvPr/>
        </p:nvSpPr>
        <p:spPr bwMode="auto">
          <a:xfrm>
            <a:off x="1524000" y="38100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33" name="Rectangle 132"/>
          <p:cNvSpPr/>
          <p:nvPr/>
        </p:nvSpPr>
        <p:spPr bwMode="auto">
          <a:xfrm>
            <a:off x="3022243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34" name="Rectangle 133"/>
          <p:cNvSpPr/>
          <p:nvPr/>
        </p:nvSpPr>
        <p:spPr bwMode="auto">
          <a:xfrm>
            <a:off x="3294848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35" name="Rectangle 134"/>
          <p:cNvSpPr/>
          <p:nvPr/>
        </p:nvSpPr>
        <p:spPr bwMode="auto">
          <a:xfrm>
            <a:off x="3555643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36" name="Rectangle 135"/>
          <p:cNvSpPr/>
          <p:nvPr/>
        </p:nvSpPr>
        <p:spPr bwMode="auto">
          <a:xfrm>
            <a:off x="4977688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39" name="Rectangle 138"/>
          <p:cNvSpPr/>
          <p:nvPr/>
        </p:nvSpPr>
        <p:spPr bwMode="auto">
          <a:xfrm>
            <a:off x="2119653" y="39243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40" name="Rectangle 139"/>
          <p:cNvSpPr/>
          <p:nvPr/>
        </p:nvSpPr>
        <p:spPr bwMode="auto">
          <a:xfrm>
            <a:off x="1650643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41" name="Rectangle 140"/>
          <p:cNvSpPr/>
          <p:nvPr/>
        </p:nvSpPr>
        <p:spPr bwMode="auto">
          <a:xfrm>
            <a:off x="3828971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42" name="Rectangle 141"/>
          <p:cNvSpPr/>
          <p:nvPr/>
        </p:nvSpPr>
        <p:spPr bwMode="auto">
          <a:xfrm>
            <a:off x="4686488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43" name="Rectangle 142"/>
          <p:cNvSpPr/>
          <p:nvPr/>
        </p:nvSpPr>
        <p:spPr bwMode="auto">
          <a:xfrm>
            <a:off x="4394566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44" name="Rectangle 143"/>
          <p:cNvSpPr/>
          <p:nvPr/>
        </p:nvSpPr>
        <p:spPr bwMode="auto">
          <a:xfrm>
            <a:off x="4102644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47" name="Rectangle 146"/>
          <p:cNvSpPr/>
          <p:nvPr/>
        </p:nvSpPr>
        <p:spPr bwMode="auto">
          <a:xfrm>
            <a:off x="1524000" y="31242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48" name="Rectangle 147"/>
          <p:cNvSpPr/>
          <p:nvPr/>
        </p:nvSpPr>
        <p:spPr bwMode="auto">
          <a:xfrm>
            <a:off x="30222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49" name="Rectangle 148"/>
          <p:cNvSpPr/>
          <p:nvPr/>
        </p:nvSpPr>
        <p:spPr bwMode="auto">
          <a:xfrm>
            <a:off x="3294848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50" name="Rectangle 149"/>
          <p:cNvSpPr/>
          <p:nvPr/>
        </p:nvSpPr>
        <p:spPr bwMode="auto">
          <a:xfrm>
            <a:off x="35556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51" name="Rectangle 150"/>
          <p:cNvSpPr/>
          <p:nvPr/>
        </p:nvSpPr>
        <p:spPr bwMode="auto">
          <a:xfrm>
            <a:off x="4977688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52" name="Rectangle 151"/>
          <p:cNvSpPr/>
          <p:nvPr/>
        </p:nvSpPr>
        <p:spPr bwMode="auto">
          <a:xfrm>
            <a:off x="2119653" y="32385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53" name="Rectangle 152"/>
          <p:cNvSpPr/>
          <p:nvPr/>
        </p:nvSpPr>
        <p:spPr bwMode="auto">
          <a:xfrm>
            <a:off x="16506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54" name="Rectangle 153"/>
          <p:cNvSpPr/>
          <p:nvPr/>
        </p:nvSpPr>
        <p:spPr bwMode="auto">
          <a:xfrm>
            <a:off x="3828971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55" name="Rectangle 154"/>
          <p:cNvSpPr/>
          <p:nvPr/>
        </p:nvSpPr>
        <p:spPr bwMode="auto">
          <a:xfrm>
            <a:off x="4686488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56" name="Rectangle 155"/>
          <p:cNvSpPr/>
          <p:nvPr/>
        </p:nvSpPr>
        <p:spPr bwMode="auto">
          <a:xfrm>
            <a:off x="4394566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57" name="Rectangle 156"/>
          <p:cNvSpPr/>
          <p:nvPr/>
        </p:nvSpPr>
        <p:spPr bwMode="auto">
          <a:xfrm>
            <a:off x="4102644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59" name="Rectangle 158"/>
          <p:cNvSpPr/>
          <p:nvPr/>
        </p:nvSpPr>
        <p:spPr bwMode="auto">
          <a:xfrm>
            <a:off x="1524000" y="24384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60" name="Rectangle 159"/>
          <p:cNvSpPr/>
          <p:nvPr/>
        </p:nvSpPr>
        <p:spPr bwMode="auto">
          <a:xfrm>
            <a:off x="3022243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61" name="Rectangle 160"/>
          <p:cNvSpPr/>
          <p:nvPr/>
        </p:nvSpPr>
        <p:spPr bwMode="auto">
          <a:xfrm>
            <a:off x="3294848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62" name="Rectangle 161"/>
          <p:cNvSpPr/>
          <p:nvPr/>
        </p:nvSpPr>
        <p:spPr bwMode="auto">
          <a:xfrm>
            <a:off x="3555643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63" name="Rectangle 162"/>
          <p:cNvSpPr/>
          <p:nvPr/>
        </p:nvSpPr>
        <p:spPr bwMode="auto">
          <a:xfrm>
            <a:off x="4977688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64" name="Rectangle 163"/>
          <p:cNvSpPr/>
          <p:nvPr/>
        </p:nvSpPr>
        <p:spPr bwMode="auto">
          <a:xfrm>
            <a:off x="2119653" y="25527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65" name="Rectangle 164"/>
          <p:cNvSpPr/>
          <p:nvPr/>
        </p:nvSpPr>
        <p:spPr bwMode="auto">
          <a:xfrm>
            <a:off x="1650643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66" name="Rectangle 165"/>
          <p:cNvSpPr/>
          <p:nvPr/>
        </p:nvSpPr>
        <p:spPr bwMode="auto">
          <a:xfrm>
            <a:off x="3828971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67" name="Rectangle 166"/>
          <p:cNvSpPr/>
          <p:nvPr/>
        </p:nvSpPr>
        <p:spPr bwMode="auto">
          <a:xfrm>
            <a:off x="4686488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68" name="Rectangle 167"/>
          <p:cNvSpPr/>
          <p:nvPr/>
        </p:nvSpPr>
        <p:spPr bwMode="auto">
          <a:xfrm>
            <a:off x="4394566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69" name="Rectangle 168"/>
          <p:cNvSpPr/>
          <p:nvPr/>
        </p:nvSpPr>
        <p:spPr bwMode="auto">
          <a:xfrm>
            <a:off x="4102644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71" name="Rectangle 170"/>
          <p:cNvSpPr/>
          <p:nvPr/>
        </p:nvSpPr>
        <p:spPr bwMode="auto">
          <a:xfrm>
            <a:off x="1524000" y="48768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72" name="Rectangle 171"/>
          <p:cNvSpPr/>
          <p:nvPr/>
        </p:nvSpPr>
        <p:spPr bwMode="auto">
          <a:xfrm>
            <a:off x="3022243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73" name="Rectangle 172"/>
          <p:cNvSpPr/>
          <p:nvPr/>
        </p:nvSpPr>
        <p:spPr bwMode="auto">
          <a:xfrm>
            <a:off x="3294848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74" name="Rectangle 173"/>
          <p:cNvSpPr/>
          <p:nvPr/>
        </p:nvSpPr>
        <p:spPr bwMode="auto">
          <a:xfrm>
            <a:off x="3555643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75" name="Rectangle 174"/>
          <p:cNvSpPr/>
          <p:nvPr/>
        </p:nvSpPr>
        <p:spPr bwMode="auto">
          <a:xfrm>
            <a:off x="4977688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76" name="Rectangle 175"/>
          <p:cNvSpPr/>
          <p:nvPr/>
        </p:nvSpPr>
        <p:spPr bwMode="auto">
          <a:xfrm>
            <a:off x="2119653" y="49911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rmAutofit fontScale="92500" lnSpcReduction="10000"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77" name="Rectangle 176"/>
          <p:cNvSpPr/>
          <p:nvPr/>
        </p:nvSpPr>
        <p:spPr bwMode="auto">
          <a:xfrm>
            <a:off x="1650643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78" name="Rectangle 177"/>
          <p:cNvSpPr/>
          <p:nvPr/>
        </p:nvSpPr>
        <p:spPr bwMode="auto">
          <a:xfrm>
            <a:off x="3828971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79" name="Rectangle 178"/>
          <p:cNvSpPr/>
          <p:nvPr/>
        </p:nvSpPr>
        <p:spPr bwMode="auto">
          <a:xfrm>
            <a:off x="4686488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80" name="Rectangle 179"/>
          <p:cNvSpPr/>
          <p:nvPr/>
        </p:nvSpPr>
        <p:spPr bwMode="auto">
          <a:xfrm>
            <a:off x="4394566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81" name="Rectangle 180"/>
          <p:cNvSpPr/>
          <p:nvPr/>
        </p:nvSpPr>
        <p:spPr bwMode="auto">
          <a:xfrm>
            <a:off x="4102644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372288" y="1676400"/>
            <a:ext cx="3390712" cy="2042867"/>
            <a:chOff x="5372288" y="1676400"/>
            <a:chExt cx="3390712" cy="2042867"/>
          </a:xfrm>
        </p:grpSpPr>
        <p:sp>
          <p:nvSpPr>
            <p:cNvPr id="14" name="Rounded Rectangle 13"/>
            <p:cNvSpPr/>
            <p:nvPr/>
          </p:nvSpPr>
          <p:spPr bwMode="auto">
            <a:xfrm>
              <a:off x="5562600" y="1710266"/>
              <a:ext cx="3200400" cy="2009001"/>
            </a:xfrm>
            <a:prstGeom prst="roundRect">
              <a:avLst/>
            </a:prstGeom>
            <a:solidFill>
              <a:srgbClr val="F6F5BD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8" name="Rectangle 127"/>
            <p:cNvSpPr/>
            <p:nvPr/>
          </p:nvSpPr>
          <p:spPr bwMode="auto">
            <a:xfrm>
              <a:off x="6261278" y="2702162"/>
              <a:ext cx="990600" cy="270848"/>
            </a:xfrm>
            <a:prstGeom prst="rect">
              <a:avLst/>
            </a:prstGeom>
            <a:solidFill>
              <a:srgbClr val="FF9999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t bits</a:t>
              </a:r>
            </a:p>
          </p:txBody>
        </p:sp>
        <p:sp>
          <p:nvSpPr>
            <p:cNvPr id="129" name="Rectangle 128"/>
            <p:cNvSpPr/>
            <p:nvPr/>
          </p:nvSpPr>
          <p:spPr bwMode="auto">
            <a:xfrm>
              <a:off x="7251878" y="2702162"/>
              <a:ext cx="762000" cy="270848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0…01</a:t>
              </a:r>
            </a:p>
          </p:txBody>
        </p:sp>
        <p:sp>
          <p:nvSpPr>
            <p:cNvPr id="130" name="Rectangle 129"/>
            <p:cNvSpPr/>
            <p:nvPr/>
          </p:nvSpPr>
          <p:spPr bwMode="auto">
            <a:xfrm>
              <a:off x="8013878" y="2702162"/>
              <a:ext cx="520522" cy="270848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lvl="0" algn="ctr"/>
              <a:r>
                <a:rPr lang="en-US" sz="1600" dirty="0">
                  <a:solidFill>
                    <a:srgbClr val="000000"/>
                  </a:solidFill>
                  <a:latin typeface="Calibri" pitchFamily="34" charset="0"/>
                </a:rPr>
                <a:t>100</a:t>
              </a: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6172200" y="2362200"/>
              <a:ext cx="15729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Address of </a:t>
              </a:r>
              <a:r>
                <a:rPr lang="en-US" sz="1800" dirty="0" err="1">
                  <a:latin typeface="Calibri" pitchFamily="34" charset="0"/>
                </a:rPr>
                <a:t>int</a:t>
              </a:r>
              <a:r>
                <a:rPr lang="en-US" sz="1800" dirty="0">
                  <a:latin typeface="Calibri" pitchFamily="34" charset="0"/>
                </a:rPr>
                <a:t>:</a:t>
              </a:r>
            </a:p>
          </p:txBody>
        </p:sp>
        <p:cxnSp>
          <p:nvCxnSpPr>
            <p:cNvPr id="183" name="Shape 182"/>
            <p:cNvCxnSpPr>
              <a:stCxn id="129" idx="2"/>
            </p:cNvCxnSpPr>
            <p:nvPr/>
          </p:nvCxnSpPr>
          <p:spPr bwMode="auto">
            <a:xfrm rot="5400000">
              <a:off x="6293638" y="2051660"/>
              <a:ext cx="417890" cy="2260590"/>
            </a:xfrm>
            <a:prstGeom prst="bentConnector2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0" name="TextBox 59"/>
            <p:cNvSpPr txBox="1"/>
            <p:nvPr/>
          </p:nvSpPr>
          <p:spPr>
            <a:xfrm>
              <a:off x="6875252" y="3344174"/>
              <a:ext cx="8996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find set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691834" y="1676400"/>
              <a:ext cx="30417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rgbClr val="800000"/>
                  </a:solidFill>
                  <a:latin typeface="Calibri" pitchFamily="34" charset="0"/>
                </a:rPr>
                <a:t>Standard Method: </a:t>
              </a:r>
            </a:p>
            <a:p>
              <a:r>
                <a:rPr lang="en-US" sz="1800" dirty="0">
                  <a:solidFill>
                    <a:srgbClr val="800000"/>
                  </a:solidFill>
                  <a:latin typeface="Calibri" pitchFamily="34" charset="0"/>
                </a:rPr>
                <a:t>Middle bit indexing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372289" y="3996267"/>
            <a:ext cx="3361256" cy="2023533"/>
            <a:chOff x="5372289" y="3996267"/>
            <a:chExt cx="3361256" cy="2023533"/>
          </a:xfrm>
        </p:grpSpPr>
        <p:sp>
          <p:nvSpPr>
            <p:cNvPr id="78" name="Rounded Rectangle 77"/>
            <p:cNvSpPr/>
            <p:nvPr/>
          </p:nvSpPr>
          <p:spPr bwMode="auto">
            <a:xfrm>
              <a:off x="5533145" y="4010799"/>
              <a:ext cx="3200400" cy="2009001"/>
            </a:xfrm>
            <a:prstGeom prst="roundRect">
              <a:avLst/>
            </a:prstGeom>
            <a:solidFill>
              <a:srgbClr val="D5F1CF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58" name="Rectangle 57"/>
            <p:cNvSpPr/>
            <p:nvPr/>
          </p:nvSpPr>
          <p:spPr bwMode="auto">
            <a:xfrm>
              <a:off x="7175678" y="4988162"/>
              <a:ext cx="990600" cy="270848"/>
            </a:xfrm>
            <a:prstGeom prst="rect">
              <a:avLst/>
            </a:prstGeom>
            <a:solidFill>
              <a:srgbClr val="FF9999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t bits</a:t>
              </a:r>
            </a:p>
          </p:txBody>
        </p:sp>
        <p:sp>
          <p:nvSpPr>
            <p:cNvPr id="59" name="Rectangle 58"/>
            <p:cNvSpPr/>
            <p:nvPr/>
          </p:nvSpPr>
          <p:spPr bwMode="auto">
            <a:xfrm>
              <a:off x="6413678" y="4988162"/>
              <a:ext cx="762000" cy="270848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1…11</a:t>
              </a:r>
            </a:p>
          </p:txBody>
        </p:sp>
        <p:sp>
          <p:nvSpPr>
            <p:cNvPr id="61" name="Rectangle 60"/>
            <p:cNvSpPr/>
            <p:nvPr/>
          </p:nvSpPr>
          <p:spPr bwMode="auto">
            <a:xfrm>
              <a:off x="8166278" y="4988162"/>
              <a:ext cx="520522" cy="270848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lvl="0" algn="ctr"/>
              <a:r>
                <a:rPr lang="en-US" sz="1600" dirty="0">
                  <a:solidFill>
                    <a:srgbClr val="000000"/>
                  </a:solidFill>
                  <a:latin typeface="Calibri" pitchFamily="34" charset="0"/>
                </a:rPr>
                <a:t>100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6324600" y="4648200"/>
              <a:ext cx="15729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Address of </a:t>
              </a:r>
              <a:r>
                <a:rPr lang="en-US" sz="1800" dirty="0" err="1">
                  <a:latin typeface="Calibri" pitchFamily="34" charset="0"/>
                </a:rPr>
                <a:t>int</a:t>
              </a:r>
              <a:r>
                <a:rPr lang="en-US" sz="1800" dirty="0">
                  <a:latin typeface="Calibri" pitchFamily="34" charset="0"/>
                </a:rPr>
                <a:t>: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811475" y="5307569"/>
              <a:ext cx="8996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find set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5691836" y="3996267"/>
              <a:ext cx="214358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800000"/>
                  </a:solidFill>
                  <a:latin typeface="Calibri" pitchFamily="34" charset="0"/>
                </a:rPr>
                <a:t>Alternative Method:</a:t>
              </a:r>
            </a:p>
            <a:p>
              <a:r>
                <a:rPr lang="en-US" sz="1800" dirty="0">
                  <a:solidFill>
                    <a:srgbClr val="800000"/>
                  </a:solidFill>
                  <a:latin typeface="Calibri" pitchFamily="34" charset="0"/>
                </a:rPr>
                <a:t>High bit indexing</a:t>
              </a:r>
            </a:p>
          </p:txBody>
        </p:sp>
        <p:cxnSp>
          <p:nvCxnSpPr>
            <p:cNvPr id="69" name="Shape 182"/>
            <p:cNvCxnSpPr/>
            <p:nvPr/>
          </p:nvCxnSpPr>
          <p:spPr bwMode="auto">
            <a:xfrm rot="10800000" flipV="1">
              <a:off x="5691835" y="5259010"/>
              <a:ext cx="1130295" cy="417890"/>
            </a:xfrm>
            <a:prstGeom prst="bentConnector3">
              <a:avLst>
                <a:gd name="adj1" fmla="val -937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3" name="Shape 182"/>
            <p:cNvCxnSpPr>
              <a:endCxn id="171" idx="3"/>
            </p:cNvCxnSpPr>
            <p:nvPr/>
          </p:nvCxnSpPr>
          <p:spPr bwMode="auto">
            <a:xfrm rot="16200000" flipV="1">
              <a:off x="5265362" y="5250427"/>
              <a:ext cx="533401" cy="319547"/>
            </a:xfrm>
            <a:prstGeom prst="bentConnector2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577283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4976982" cy="762000"/>
          </a:xfrm>
        </p:spPr>
        <p:txBody>
          <a:bodyPr/>
          <a:lstStyle/>
          <a:p>
            <a:r>
              <a:rPr lang="en-US" sz="3200" dirty="0"/>
              <a:t>Illustration of Indexing Approaches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5851525" cy="1076325"/>
          </a:xfrm>
        </p:spPr>
        <p:txBody>
          <a:bodyPr/>
          <a:lstStyle/>
          <a:p>
            <a:r>
              <a:rPr lang="en-US" dirty="0"/>
              <a:t>64-byte memory</a:t>
            </a:r>
          </a:p>
          <a:p>
            <a:pPr lvl="1"/>
            <a:r>
              <a:rPr lang="en-US" dirty="0"/>
              <a:t>6-bit addresses</a:t>
            </a:r>
          </a:p>
          <a:p>
            <a:r>
              <a:rPr lang="en-US" dirty="0"/>
              <a:t>16 byte, direct-mapped cache</a:t>
            </a:r>
          </a:p>
          <a:p>
            <a:r>
              <a:rPr lang="en-US" dirty="0"/>
              <a:t>Block size = 4. (Thus, 4 sets; why?)</a:t>
            </a:r>
          </a:p>
          <a:p>
            <a:r>
              <a:rPr lang="en-US" dirty="0"/>
              <a:t>2 bits tag, 2 bits index, 2 bits offset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2362200" y="5105400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4" name="Rectangle 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362200" y="5562600"/>
            <a:ext cx="2438400" cy="381000"/>
            <a:chOff x="5867400" y="5181600"/>
            <a:chExt cx="2438400" cy="381000"/>
          </a:xfrm>
        </p:grpSpPr>
        <p:sp>
          <p:nvSpPr>
            <p:cNvPr id="10" name="Rectangle 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362200" y="4648200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5" name="Rectangle 14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362200" y="4191000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20" name="Rectangle 1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25" name="Rectangle 24"/>
          <p:cNvSpPr/>
          <p:nvPr/>
        </p:nvSpPr>
        <p:spPr bwMode="auto">
          <a:xfrm>
            <a:off x="1219200" y="4199467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0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1219200" y="46482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1</a:t>
            </a:r>
          </a:p>
        </p:txBody>
      </p:sp>
      <p:sp>
        <p:nvSpPr>
          <p:cNvPr id="30" name="Rectangle 29"/>
          <p:cNvSpPr/>
          <p:nvPr/>
        </p:nvSpPr>
        <p:spPr bwMode="auto">
          <a:xfrm>
            <a:off x="1219200" y="51054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2</a:t>
            </a:r>
          </a:p>
        </p:txBody>
      </p:sp>
      <p:sp>
        <p:nvSpPr>
          <p:cNvPr id="31" name="Rectangle 30"/>
          <p:cNvSpPr/>
          <p:nvPr/>
        </p:nvSpPr>
        <p:spPr bwMode="auto">
          <a:xfrm>
            <a:off x="1219200" y="55626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3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5510711" y="6248400"/>
            <a:ext cx="2438400" cy="381000"/>
            <a:chOff x="5867400" y="5181600"/>
            <a:chExt cx="2438400" cy="381000"/>
          </a:xfrm>
          <a:noFill/>
        </p:grpSpPr>
        <p:sp>
          <p:nvSpPr>
            <p:cNvPr id="33" name="Rectangle 32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12" name="Rectangle 111"/>
          <p:cNvSpPr/>
          <p:nvPr/>
        </p:nvSpPr>
        <p:spPr bwMode="auto">
          <a:xfrm>
            <a:off x="8077200" y="6239933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13" name="Group 112"/>
          <p:cNvGrpSpPr/>
          <p:nvPr/>
        </p:nvGrpSpPr>
        <p:grpSpPr>
          <a:xfrm>
            <a:off x="5510711" y="5858933"/>
            <a:ext cx="2438400" cy="381000"/>
            <a:chOff x="5867400" y="5181600"/>
            <a:chExt cx="2438400" cy="381000"/>
          </a:xfrm>
          <a:noFill/>
        </p:grpSpPr>
        <p:sp>
          <p:nvSpPr>
            <p:cNvPr id="114" name="Rectangle 11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5" name="Rectangle 11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6" name="Rectangle 11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7" name="Rectangle 11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18" name="Rectangle 117"/>
          <p:cNvSpPr/>
          <p:nvPr/>
        </p:nvSpPr>
        <p:spPr bwMode="auto">
          <a:xfrm>
            <a:off x="8077200" y="5850466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19" name="Group 118"/>
          <p:cNvGrpSpPr/>
          <p:nvPr/>
        </p:nvGrpSpPr>
        <p:grpSpPr>
          <a:xfrm>
            <a:off x="5510711" y="5469466"/>
            <a:ext cx="2438400" cy="381000"/>
            <a:chOff x="5867400" y="5181600"/>
            <a:chExt cx="2438400" cy="381000"/>
          </a:xfrm>
          <a:noFill/>
        </p:grpSpPr>
        <p:sp>
          <p:nvSpPr>
            <p:cNvPr id="120" name="Rectangle 11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1" name="Rectangle 12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2" name="Rectangle 12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3" name="Rectangle 12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24" name="Rectangle 123"/>
          <p:cNvSpPr/>
          <p:nvPr/>
        </p:nvSpPr>
        <p:spPr bwMode="auto">
          <a:xfrm>
            <a:off x="8077200" y="5460999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25" name="Group 124"/>
          <p:cNvGrpSpPr/>
          <p:nvPr/>
        </p:nvGrpSpPr>
        <p:grpSpPr>
          <a:xfrm>
            <a:off x="5510711" y="5079999"/>
            <a:ext cx="2438400" cy="381000"/>
            <a:chOff x="5867400" y="5181600"/>
            <a:chExt cx="2438400" cy="381000"/>
          </a:xfrm>
          <a:noFill/>
        </p:grpSpPr>
        <p:sp>
          <p:nvSpPr>
            <p:cNvPr id="126" name="Rectangle 12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7" name="Rectangle 12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8" name="Rectangle 12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9" name="Rectangle 12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30" name="Rectangle 129"/>
          <p:cNvSpPr/>
          <p:nvPr/>
        </p:nvSpPr>
        <p:spPr bwMode="auto">
          <a:xfrm>
            <a:off x="8077200" y="5071532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31" name="Group 130"/>
          <p:cNvGrpSpPr/>
          <p:nvPr/>
        </p:nvGrpSpPr>
        <p:grpSpPr>
          <a:xfrm>
            <a:off x="5510711" y="4690532"/>
            <a:ext cx="2438400" cy="381000"/>
            <a:chOff x="5867400" y="5181600"/>
            <a:chExt cx="2438400" cy="381000"/>
          </a:xfrm>
          <a:noFill/>
        </p:grpSpPr>
        <p:sp>
          <p:nvSpPr>
            <p:cNvPr id="132" name="Rectangle 13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3" name="Rectangle 13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4" name="Rectangle 13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5" name="Rectangle 13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36" name="Rectangle 135"/>
          <p:cNvSpPr/>
          <p:nvPr/>
        </p:nvSpPr>
        <p:spPr bwMode="auto">
          <a:xfrm>
            <a:off x="8077200" y="4682065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37" name="Group 136"/>
          <p:cNvGrpSpPr/>
          <p:nvPr/>
        </p:nvGrpSpPr>
        <p:grpSpPr>
          <a:xfrm>
            <a:off x="5510711" y="4301065"/>
            <a:ext cx="2438400" cy="381000"/>
            <a:chOff x="5867400" y="5181600"/>
            <a:chExt cx="2438400" cy="381000"/>
          </a:xfrm>
          <a:noFill/>
        </p:grpSpPr>
        <p:sp>
          <p:nvSpPr>
            <p:cNvPr id="138" name="Rectangle 13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9" name="Rectangle 13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0" name="Rectangle 13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1" name="Rectangle 14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42" name="Rectangle 141"/>
          <p:cNvSpPr/>
          <p:nvPr/>
        </p:nvSpPr>
        <p:spPr bwMode="auto">
          <a:xfrm>
            <a:off x="8077200" y="4292598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43" name="Group 142"/>
          <p:cNvGrpSpPr/>
          <p:nvPr/>
        </p:nvGrpSpPr>
        <p:grpSpPr>
          <a:xfrm>
            <a:off x="5510711" y="3911598"/>
            <a:ext cx="2438400" cy="381000"/>
            <a:chOff x="5867400" y="5181600"/>
            <a:chExt cx="2438400" cy="381000"/>
          </a:xfrm>
          <a:noFill/>
        </p:grpSpPr>
        <p:sp>
          <p:nvSpPr>
            <p:cNvPr id="144" name="Rectangle 14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5" name="Rectangle 14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6" name="Rectangle 14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7" name="Rectangle 14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48" name="Rectangle 147"/>
          <p:cNvSpPr/>
          <p:nvPr/>
        </p:nvSpPr>
        <p:spPr bwMode="auto">
          <a:xfrm>
            <a:off x="8077200" y="3903131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49" name="Group 148"/>
          <p:cNvGrpSpPr/>
          <p:nvPr/>
        </p:nvGrpSpPr>
        <p:grpSpPr>
          <a:xfrm>
            <a:off x="5510711" y="3522131"/>
            <a:ext cx="2438400" cy="381000"/>
            <a:chOff x="5867400" y="5181600"/>
            <a:chExt cx="2438400" cy="381000"/>
          </a:xfrm>
          <a:noFill/>
        </p:grpSpPr>
        <p:sp>
          <p:nvSpPr>
            <p:cNvPr id="150" name="Rectangle 14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1" name="Rectangle 15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2" name="Rectangle 15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3" name="Rectangle 15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54" name="Rectangle 153"/>
          <p:cNvSpPr/>
          <p:nvPr/>
        </p:nvSpPr>
        <p:spPr bwMode="auto">
          <a:xfrm>
            <a:off x="8077200" y="3513664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55" name="Group 154"/>
          <p:cNvGrpSpPr/>
          <p:nvPr/>
        </p:nvGrpSpPr>
        <p:grpSpPr>
          <a:xfrm>
            <a:off x="5510711" y="3132664"/>
            <a:ext cx="2438400" cy="381000"/>
            <a:chOff x="5867400" y="5181600"/>
            <a:chExt cx="2438400" cy="381000"/>
          </a:xfrm>
          <a:noFill/>
        </p:grpSpPr>
        <p:sp>
          <p:nvSpPr>
            <p:cNvPr id="156" name="Rectangle 15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7" name="Rectangle 15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8" name="Rectangle 15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9" name="Rectangle 15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60" name="Rectangle 159"/>
          <p:cNvSpPr/>
          <p:nvPr/>
        </p:nvSpPr>
        <p:spPr bwMode="auto">
          <a:xfrm>
            <a:off x="8077200" y="3124197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61" name="Group 160"/>
          <p:cNvGrpSpPr/>
          <p:nvPr/>
        </p:nvGrpSpPr>
        <p:grpSpPr>
          <a:xfrm>
            <a:off x="5510711" y="2743197"/>
            <a:ext cx="2438400" cy="381000"/>
            <a:chOff x="5867400" y="5181600"/>
            <a:chExt cx="2438400" cy="381000"/>
          </a:xfrm>
          <a:noFill/>
        </p:grpSpPr>
        <p:sp>
          <p:nvSpPr>
            <p:cNvPr id="162" name="Rectangle 16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3" name="Rectangle 16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4" name="Rectangle 16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5" name="Rectangle 16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66" name="Rectangle 165"/>
          <p:cNvSpPr/>
          <p:nvPr/>
        </p:nvSpPr>
        <p:spPr bwMode="auto">
          <a:xfrm>
            <a:off x="8077200" y="2734730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67" name="Group 166"/>
          <p:cNvGrpSpPr/>
          <p:nvPr/>
        </p:nvGrpSpPr>
        <p:grpSpPr>
          <a:xfrm>
            <a:off x="5510711" y="2353730"/>
            <a:ext cx="2438400" cy="381000"/>
            <a:chOff x="5867400" y="5181600"/>
            <a:chExt cx="2438400" cy="381000"/>
          </a:xfrm>
          <a:noFill/>
        </p:grpSpPr>
        <p:sp>
          <p:nvSpPr>
            <p:cNvPr id="168" name="Rectangle 16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9" name="Rectangle 16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0" name="Rectangle 16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1" name="Rectangle 17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72" name="Rectangle 171"/>
          <p:cNvSpPr/>
          <p:nvPr/>
        </p:nvSpPr>
        <p:spPr bwMode="auto">
          <a:xfrm>
            <a:off x="8077200" y="2345263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73" name="Group 172"/>
          <p:cNvGrpSpPr/>
          <p:nvPr/>
        </p:nvGrpSpPr>
        <p:grpSpPr>
          <a:xfrm>
            <a:off x="5510711" y="1964263"/>
            <a:ext cx="2438400" cy="381000"/>
            <a:chOff x="5867400" y="5181600"/>
            <a:chExt cx="2438400" cy="381000"/>
          </a:xfrm>
          <a:noFill/>
        </p:grpSpPr>
        <p:sp>
          <p:nvSpPr>
            <p:cNvPr id="174" name="Rectangle 17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5" name="Rectangle 17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6" name="Rectangle 17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7" name="Rectangle 17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78" name="Rectangle 177"/>
          <p:cNvSpPr/>
          <p:nvPr/>
        </p:nvSpPr>
        <p:spPr bwMode="auto">
          <a:xfrm>
            <a:off x="8077200" y="1955796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79" name="Group 178"/>
          <p:cNvGrpSpPr/>
          <p:nvPr/>
        </p:nvGrpSpPr>
        <p:grpSpPr>
          <a:xfrm>
            <a:off x="5510711" y="1574796"/>
            <a:ext cx="2438400" cy="381000"/>
            <a:chOff x="5867400" y="5181600"/>
            <a:chExt cx="2438400" cy="381000"/>
          </a:xfrm>
          <a:noFill/>
        </p:grpSpPr>
        <p:sp>
          <p:nvSpPr>
            <p:cNvPr id="180" name="Rectangle 17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1" name="Rectangle 18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2" name="Rectangle 18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3" name="Rectangle 18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84" name="Rectangle 183"/>
          <p:cNvSpPr/>
          <p:nvPr/>
        </p:nvSpPr>
        <p:spPr bwMode="auto">
          <a:xfrm>
            <a:off x="8077200" y="1566329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85" name="Group 184"/>
          <p:cNvGrpSpPr/>
          <p:nvPr/>
        </p:nvGrpSpPr>
        <p:grpSpPr>
          <a:xfrm>
            <a:off x="5510711" y="1185329"/>
            <a:ext cx="2438400" cy="381000"/>
            <a:chOff x="5867400" y="5181600"/>
            <a:chExt cx="2438400" cy="381000"/>
          </a:xfrm>
          <a:noFill/>
        </p:grpSpPr>
        <p:sp>
          <p:nvSpPr>
            <p:cNvPr id="186" name="Rectangle 18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7" name="Rectangle 18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8" name="Rectangle 18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9" name="Rectangle 18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90" name="Rectangle 189"/>
          <p:cNvSpPr/>
          <p:nvPr/>
        </p:nvSpPr>
        <p:spPr bwMode="auto">
          <a:xfrm>
            <a:off x="8077200" y="1176862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91" name="Group 190"/>
          <p:cNvGrpSpPr/>
          <p:nvPr/>
        </p:nvGrpSpPr>
        <p:grpSpPr>
          <a:xfrm>
            <a:off x="5510711" y="795862"/>
            <a:ext cx="2438400" cy="381000"/>
            <a:chOff x="5867400" y="5181600"/>
            <a:chExt cx="2438400" cy="381000"/>
          </a:xfrm>
          <a:noFill/>
        </p:grpSpPr>
        <p:sp>
          <p:nvSpPr>
            <p:cNvPr id="192" name="Rectangle 19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3" name="Rectangle 19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4" name="Rectangle 19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5" name="Rectangle 19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96" name="Rectangle 195"/>
          <p:cNvSpPr/>
          <p:nvPr/>
        </p:nvSpPr>
        <p:spPr bwMode="auto">
          <a:xfrm>
            <a:off x="8077200" y="787395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97" name="Group 196"/>
          <p:cNvGrpSpPr/>
          <p:nvPr/>
        </p:nvGrpSpPr>
        <p:grpSpPr>
          <a:xfrm>
            <a:off x="5510711" y="406395"/>
            <a:ext cx="2438400" cy="381000"/>
            <a:chOff x="5867400" y="5181600"/>
            <a:chExt cx="2438400" cy="381000"/>
          </a:xfrm>
          <a:noFill/>
        </p:grpSpPr>
        <p:sp>
          <p:nvSpPr>
            <p:cNvPr id="198" name="Rectangle 19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9" name="Rectangle 19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00" name="Rectangle 19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01" name="Rectangle 20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202" name="Rectangle 201"/>
          <p:cNvSpPr/>
          <p:nvPr/>
        </p:nvSpPr>
        <p:spPr bwMode="auto">
          <a:xfrm>
            <a:off x="8077200" y="397928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0000xx</a:t>
            </a:r>
            <a:endParaRPr lang="en-US" sz="1800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20128012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4976982" cy="762000"/>
          </a:xfrm>
        </p:spPr>
        <p:txBody>
          <a:bodyPr/>
          <a:lstStyle/>
          <a:p>
            <a:r>
              <a:rPr lang="en-US" sz="3200" dirty="0"/>
              <a:t>Middle Bit Indexing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5851525" cy="1076325"/>
          </a:xfrm>
        </p:spPr>
        <p:txBody>
          <a:bodyPr/>
          <a:lstStyle/>
          <a:p>
            <a:r>
              <a:rPr lang="en-US" dirty="0"/>
              <a:t>Addresses of form 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TT</a:t>
            </a:r>
            <a:r>
              <a:rPr lang="en-US" dirty="0">
                <a:solidFill>
                  <a:srgbClr val="3366FF"/>
                </a:solidFill>
                <a:latin typeface="Courier New"/>
                <a:cs typeface="Courier New"/>
              </a:rPr>
              <a:t>SS</a:t>
            </a:r>
            <a:r>
              <a:rPr lang="en-US" dirty="0">
                <a:latin typeface="Courier New"/>
                <a:cs typeface="Courier New"/>
              </a:rPr>
              <a:t>BB</a:t>
            </a:r>
          </a:p>
          <a:p>
            <a:pPr lvl="1"/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TT</a:t>
            </a:r>
            <a:r>
              <a:rPr lang="en-US" dirty="0"/>
              <a:t>	Tag bits</a:t>
            </a:r>
          </a:p>
          <a:p>
            <a:pPr lvl="1"/>
            <a:r>
              <a:rPr lang="en-US" b="1" dirty="0">
                <a:solidFill>
                  <a:srgbClr val="3366FF"/>
                </a:solidFill>
                <a:latin typeface="Courier New"/>
                <a:cs typeface="Courier New"/>
              </a:rPr>
              <a:t>SS</a:t>
            </a:r>
            <a:r>
              <a:rPr lang="en-US" dirty="0"/>
              <a:t>	Set index bits</a:t>
            </a:r>
          </a:p>
          <a:p>
            <a:pPr lvl="1"/>
            <a:r>
              <a:rPr lang="en-US" b="1" dirty="0">
                <a:solidFill>
                  <a:srgbClr val="000000"/>
                </a:solidFill>
                <a:latin typeface="Courier New"/>
                <a:cs typeface="Courier New"/>
              </a:rPr>
              <a:t>BB</a:t>
            </a:r>
            <a:r>
              <a:rPr lang="en-US" dirty="0"/>
              <a:t>	Offset bits</a:t>
            </a:r>
          </a:p>
          <a:p>
            <a:pPr algn="just"/>
            <a:r>
              <a:rPr lang="en-US" dirty="0"/>
              <a:t>Makes good use of spatial locality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2362200" y="5105400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4" name="Rectangle 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362200" y="5562600"/>
            <a:ext cx="2438400" cy="381000"/>
            <a:chOff x="5867400" y="5181600"/>
            <a:chExt cx="2438400" cy="381000"/>
          </a:xfrm>
        </p:grpSpPr>
        <p:sp>
          <p:nvSpPr>
            <p:cNvPr id="10" name="Rectangle 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362200" y="4648200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5" name="Rectangle 14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362200" y="4191000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20" name="Rectangle 1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25" name="Rectangle 24"/>
          <p:cNvSpPr/>
          <p:nvPr/>
        </p:nvSpPr>
        <p:spPr bwMode="auto">
          <a:xfrm>
            <a:off x="1219200" y="4199467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0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1219200" y="46482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1</a:t>
            </a:r>
          </a:p>
        </p:txBody>
      </p:sp>
      <p:sp>
        <p:nvSpPr>
          <p:cNvPr id="30" name="Rectangle 29"/>
          <p:cNvSpPr/>
          <p:nvPr/>
        </p:nvSpPr>
        <p:spPr bwMode="auto">
          <a:xfrm>
            <a:off x="1219200" y="51054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2</a:t>
            </a:r>
          </a:p>
        </p:txBody>
      </p:sp>
      <p:sp>
        <p:nvSpPr>
          <p:cNvPr id="31" name="Rectangle 30"/>
          <p:cNvSpPr/>
          <p:nvPr/>
        </p:nvSpPr>
        <p:spPr bwMode="auto">
          <a:xfrm>
            <a:off x="1219200" y="55626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3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5510711" y="6248400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33" name="Rectangle 32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12" name="Rectangle 111"/>
          <p:cNvSpPr/>
          <p:nvPr/>
        </p:nvSpPr>
        <p:spPr bwMode="auto">
          <a:xfrm>
            <a:off x="8077200" y="6239933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13" name="Group 112"/>
          <p:cNvGrpSpPr/>
          <p:nvPr/>
        </p:nvGrpSpPr>
        <p:grpSpPr>
          <a:xfrm>
            <a:off x="5510711" y="5858933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14" name="Rectangle 11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5" name="Rectangle 11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6" name="Rectangle 11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7" name="Rectangle 11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18" name="Rectangle 117"/>
          <p:cNvSpPr/>
          <p:nvPr/>
        </p:nvSpPr>
        <p:spPr bwMode="auto">
          <a:xfrm>
            <a:off x="8077200" y="5850466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19" name="Group 118"/>
          <p:cNvGrpSpPr/>
          <p:nvPr/>
        </p:nvGrpSpPr>
        <p:grpSpPr>
          <a:xfrm>
            <a:off x="5510711" y="5469466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20" name="Rectangle 11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1" name="Rectangle 12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2" name="Rectangle 12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3" name="Rectangle 12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24" name="Rectangle 123"/>
          <p:cNvSpPr/>
          <p:nvPr/>
        </p:nvSpPr>
        <p:spPr bwMode="auto">
          <a:xfrm>
            <a:off x="8077200" y="5460999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25" name="Group 124"/>
          <p:cNvGrpSpPr/>
          <p:nvPr/>
        </p:nvGrpSpPr>
        <p:grpSpPr>
          <a:xfrm>
            <a:off x="5510711" y="5079999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26" name="Rectangle 12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7" name="Rectangle 12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8" name="Rectangle 12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9" name="Rectangle 12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30" name="Rectangle 129"/>
          <p:cNvSpPr/>
          <p:nvPr/>
        </p:nvSpPr>
        <p:spPr bwMode="auto">
          <a:xfrm>
            <a:off x="8077200" y="5071532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31" name="Group 130"/>
          <p:cNvGrpSpPr/>
          <p:nvPr/>
        </p:nvGrpSpPr>
        <p:grpSpPr>
          <a:xfrm>
            <a:off x="5510711" y="4690532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32" name="Rectangle 13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3" name="Rectangle 13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4" name="Rectangle 13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5" name="Rectangle 13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36" name="Rectangle 135"/>
          <p:cNvSpPr/>
          <p:nvPr/>
        </p:nvSpPr>
        <p:spPr bwMode="auto">
          <a:xfrm>
            <a:off x="8077200" y="4682065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37" name="Group 136"/>
          <p:cNvGrpSpPr/>
          <p:nvPr/>
        </p:nvGrpSpPr>
        <p:grpSpPr>
          <a:xfrm>
            <a:off x="5510711" y="4301065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38" name="Rectangle 13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9" name="Rectangle 13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0" name="Rectangle 13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1" name="Rectangle 14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42" name="Rectangle 141"/>
          <p:cNvSpPr/>
          <p:nvPr/>
        </p:nvSpPr>
        <p:spPr bwMode="auto">
          <a:xfrm>
            <a:off x="8077200" y="4292598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43" name="Group 142"/>
          <p:cNvGrpSpPr/>
          <p:nvPr/>
        </p:nvGrpSpPr>
        <p:grpSpPr>
          <a:xfrm>
            <a:off x="5510711" y="3911598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44" name="Rectangle 14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5" name="Rectangle 14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6" name="Rectangle 14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7" name="Rectangle 14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48" name="Rectangle 147"/>
          <p:cNvSpPr/>
          <p:nvPr/>
        </p:nvSpPr>
        <p:spPr bwMode="auto">
          <a:xfrm>
            <a:off x="8077200" y="3903131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49" name="Group 148"/>
          <p:cNvGrpSpPr/>
          <p:nvPr/>
        </p:nvGrpSpPr>
        <p:grpSpPr>
          <a:xfrm>
            <a:off x="5510711" y="3522131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50" name="Rectangle 14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1" name="Rectangle 15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2" name="Rectangle 15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3" name="Rectangle 15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54" name="Rectangle 153"/>
          <p:cNvSpPr/>
          <p:nvPr/>
        </p:nvSpPr>
        <p:spPr bwMode="auto">
          <a:xfrm>
            <a:off x="8077200" y="3513664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55" name="Group 154"/>
          <p:cNvGrpSpPr/>
          <p:nvPr/>
        </p:nvGrpSpPr>
        <p:grpSpPr>
          <a:xfrm>
            <a:off x="5510711" y="3132664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56" name="Rectangle 15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7" name="Rectangle 15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8" name="Rectangle 15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9" name="Rectangle 15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60" name="Rectangle 159"/>
          <p:cNvSpPr/>
          <p:nvPr/>
        </p:nvSpPr>
        <p:spPr bwMode="auto">
          <a:xfrm>
            <a:off x="8077200" y="3124197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61" name="Group 160"/>
          <p:cNvGrpSpPr/>
          <p:nvPr/>
        </p:nvGrpSpPr>
        <p:grpSpPr>
          <a:xfrm>
            <a:off x="5510711" y="2743197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62" name="Rectangle 16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3" name="Rectangle 16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4" name="Rectangle 16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5" name="Rectangle 16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66" name="Rectangle 165"/>
          <p:cNvSpPr/>
          <p:nvPr/>
        </p:nvSpPr>
        <p:spPr bwMode="auto">
          <a:xfrm>
            <a:off x="8077200" y="2734730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67" name="Group 166"/>
          <p:cNvGrpSpPr/>
          <p:nvPr/>
        </p:nvGrpSpPr>
        <p:grpSpPr>
          <a:xfrm>
            <a:off x="5510711" y="2353730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68" name="Rectangle 16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9" name="Rectangle 16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0" name="Rectangle 16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1" name="Rectangle 17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72" name="Rectangle 171"/>
          <p:cNvSpPr/>
          <p:nvPr/>
        </p:nvSpPr>
        <p:spPr bwMode="auto">
          <a:xfrm>
            <a:off x="8077200" y="2345263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73" name="Group 172"/>
          <p:cNvGrpSpPr/>
          <p:nvPr/>
        </p:nvGrpSpPr>
        <p:grpSpPr>
          <a:xfrm>
            <a:off x="5510711" y="1964263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74" name="Rectangle 17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5" name="Rectangle 17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6" name="Rectangle 17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7" name="Rectangle 17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78" name="Rectangle 177"/>
          <p:cNvSpPr/>
          <p:nvPr/>
        </p:nvSpPr>
        <p:spPr bwMode="auto">
          <a:xfrm>
            <a:off x="8077200" y="1955796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79" name="Group 178"/>
          <p:cNvGrpSpPr/>
          <p:nvPr/>
        </p:nvGrpSpPr>
        <p:grpSpPr>
          <a:xfrm>
            <a:off x="5510711" y="1574796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80" name="Rectangle 17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1" name="Rectangle 18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2" name="Rectangle 18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3" name="Rectangle 18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84" name="Rectangle 183"/>
          <p:cNvSpPr/>
          <p:nvPr/>
        </p:nvSpPr>
        <p:spPr bwMode="auto">
          <a:xfrm>
            <a:off x="8077200" y="1566329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85" name="Group 184"/>
          <p:cNvGrpSpPr/>
          <p:nvPr/>
        </p:nvGrpSpPr>
        <p:grpSpPr>
          <a:xfrm>
            <a:off x="5510711" y="1185329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86" name="Rectangle 18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7" name="Rectangle 18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8" name="Rectangle 18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9" name="Rectangle 18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90" name="Rectangle 189"/>
          <p:cNvSpPr/>
          <p:nvPr/>
        </p:nvSpPr>
        <p:spPr bwMode="auto">
          <a:xfrm>
            <a:off x="8077200" y="1176862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91" name="Group 190"/>
          <p:cNvGrpSpPr/>
          <p:nvPr/>
        </p:nvGrpSpPr>
        <p:grpSpPr>
          <a:xfrm>
            <a:off x="5510711" y="795862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92" name="Rectangle 19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3" name="Rectangle 19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4" name="Rectangle 19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5" name="Rectangle 19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96" name="Rectangle 195"/>
          <p:cNvSpPr/>
          <p:nvPr/>
        </p:nvSpPr>
        <p:spPr bwMode="auto">
          <a:xfrm>
            <a:off x="8077200" y="787395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97" name="Group 196"/>
          <p:cNvGrpSpPr/>
          <p:nvPr/>
        </p:nvGrpSpPr>
        <p:grpSpPr>
          <a:xfrm>
            <a:off x="5510711" y="406395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98" name="Rectangle 19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9" name="Rectangle 19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00" name="Rectangle 19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01" name="Rectangle 20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202" name="Rectangle 201"/>
          <p:cNvSpPr/>
          <p:nvPr/>
        </p:nvSpPr>
        <p:spPr bwMode="auto">
          <a:xfrm>
            <a:off x="8077200" y="397928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0000xx</a:t>
            </a:r>
            <a:endParaRPr lang="en-US" sz="1800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5557691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4976982" cy="762000"/>
          </a:xfrm>
        </p:spPr>
        <p:txBody>
          <a:bodyPr/>
          <a:lstStyle/>
          <a:p>
            <a:r>
              <a:rPr lang="en-US" sz="3200" dirty="0"/>
              <a:t>High Bit Indexing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5013325" cy="1076325"/>
          </a:xfrm>
        </p:spPr>
        <p:txBody>
          <a:bodyPr/>
          <a:lstStyle/>
          <a:p>
            <a:r>
              <a:rPr lang="en-US" dirty="0"/>
              <a:t>Addresses of form </a:t>
            </a:r>
            <a:r>
              <a:rPr lang="en-US" dirty="0">
                <a:solidFill>
                  <a:srgbClr val="3366FF"/>
                </a:solidFill>
                <a:latin typeface="Courier New"/>
                <a:cs typeface="Courier New"/>
              </a:rPr>
              <a:t>SS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TT</a:t>
            </a:r>
            <a:r>
              <a:rPr lang="en-US" dirty="0">
                <a:latin typeface="Courier New"/>
                <a:cs typeface="Courier New"/>
              </a:rPr>
              <a:t>BB</a:t>
            </a:r>
          </a:p>
          <a:p>
            <a:pPr lvl="1"/>
            <a:r>
              <a:rPr lang="en-US" b="1" dirty="0">
                <a:solidFill>
                  <a:srgbClr val="3366FF"/>
                </a:solidFill>
                <a:latin typeface="Courier New"/>
                <a:cs typeface="Courier New"/>
              </a:rPr>
              <a:t>SS</a:t>
            </a:r>
            <a:r>
              <a:rPr lang="en-US" dirty="0"/>
              <a:t>	Set index bits</a:t>
            </a:r>
          </a:p>
          <a:p>
            <a:pPr lvl="1"/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TT</a:t>
            </a:r>
            <a:r>
              <a:rPr lang="en-US" dirty="0"/>
              <a:t>	Tag bits</a:t>
            </a:r>
          </a:p>
          <a:p>
            <a:pPr lvl="1"/>
            <a:r>
              <a:rPr lang="en-US" b="1" dirty="0">
                <a:solidFill>
                  <a:srgbClr val="000000"/>
                </a:solidFill>
                <a:latin typeface="Courier New"/>
                <a:cs typeface="Courier New"/>
              </a:rPr>
              <a:t>BB</a:t>
            </a:r>
            <a:r>
              <a:rPr lang="en-US" dirty="0"/>
              <a:t>	Offset bits</a:t>
            </a:r>
          </a:p>
          <a:p>
            <a:pPr algn="just"/>
            <a:r>
              <a:rPr lang="en-US" dirty="0"/>
              <a:t>Program with high spatial locality would generate lots of conflicts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2362200" y="5105400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4" name="Rectangle 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362200" y="5562600"/>
            <a:ext cx="2438400" cy="381000"/>
            <a:chOff x="5867400" y="5181600"/>
            <a:chExt cx="2438400" cy="381000"/>
          </a:xfrm>
        </p:grpSpPr>
        <p:sp>
          <p:nvSpPr>
            <p:cNvPr id="10" name="Rectangle 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362200" y="4648200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5" name="Rectangle 14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362200" y="4191000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20" name="Rectangle 1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25" name="Rectangle 24"/>
          <p:cNvSpPr/>
          <p:nvPr/>
        </p:nvSpPr>
        <p:spPr bwMode="auto">
          <a:xfrm>
            <a:off x="1219200" y="4199467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0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1219200" y="46482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1</a:t>
            </a:r>
          </a:p>
        </p:txBody>
      </p:sp>
      <p:sp>
        <p:nvSpPr>
          <p:cNvPr id="30" name="Rectangle 29"/>
          <p:cNvSpPr/>
          <p:nvPr/>
        </p:nvSpPr>
        <p:spPr bwMode="auto">
          <a:xfrm>
            <a:off x="1219200" y="51054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2</a:t>
            </a:r>
          </a:p>
        </p:txBody>
      </p:sp>
      <p:sp>
        <p:nvSpPr>
          <p:cNvPr id="31" name="Rectangle 30"/>
          <p:cNvSpPr/>
          <p:nvPr/>
        </p:nvSpPr>
        <p:spPr bwMode="auto">
          <a:xfrm>
            <a:off x="1219200" y="55626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3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5510711" y="6248400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33" name="Rectangle 32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12" name="Rectangle 111"/>
          <p:cNvSpPr/>
          <p:nvPr/>
        </p:nvSpPr>
        <p:spPr bwMode="auto">
          <a:xfrm>
            <a:off x="8077200" y="6239933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13" name="Group 112"/>
          <p:cNvGrpSpPr/>
          <p:nvPr/>
        </p:nvGrpSpPr>
        <p:grpSpPr>
          <a:xfrm>
            <a:off x="5510711" y="5858933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14" name="Rectangle 11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5" name="Rectangle 11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6" name="Rectangle 11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7" name="Rectangle 11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18" name="Rectangle 117"/>
          <p:cNvSpPr/>
          <p:nvPr/>
        </p:nvSpPr>
        <p:spPr bwMode="auto">
          <a:xfrm>
            <a:off x="8077200" y="5850466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19" name="Group 118"/>
          <p:cNvGrpSpPr/>
          <p:nvPr/>
        </p:nvGrpSpPr>
        <p:grpSpPr>
          <a:xfrm>
            <a:off x="5510711" y="5469466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20" name="Rectangle 11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1" name="Rectangle 12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2" name="Rectangle 12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3" name="Rectangle 12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24" name="Rectangle 123"/>
          <p:cNvSpPr/>
          <p:nvPr/>
        </p:nvSpPr>
        <p:spPr bwMode="auto">
          <a:xfrm>
            <a:off x="8077200" y="5460999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25" name="Group 124"/>
          <p:cNvGrpSpPr/>
          <p:nvPr/>
        </p:nvGrpSpPr>
        <p:grpSpPr>
          <a:xfrm>
            <a:off x="5510711" y="5079999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26" name="Rectangle 12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7" name="Rectangle 12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8" name="Rectangle 12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9" name="Rectangle 12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30" name="Rectangle 129"/>
          <p:cNvSpPr/>
          <p:nvPr/>
        </p:nvSpPr>
        <p:spPr bwMode="auto">
          <a:xfrm>
            <a:off x="8077200" y="5071532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31" name="Group 130"/>
          <p:cNvGrpSpPr/>
          <p:nvPr/>
        </p:nvGrpSpPr>
        <p:grpSpPr>
          <a:xfrm>
            <a:off x="5510711" y="4690532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32" name="Rectangle 13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3" name="Rectangle 13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4" name="Rectangle 13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5" name="Rectangle 13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36" name="Rectangle 135"/>
          <p:cNvSpPr/>
          <p:nvPr/>
        </p:nvSpPr>
        <p:spPr bwMode="auto">
          <a:xfrm>
            <a:off x="8077200" y="4682065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37" name="Group 136"/>
          <p:cNvGrpSpPr/>
          <p:nvPr/>
        </p:nvGrpSpPr>
        <p:grpSpPr>
          <a:xfrm>
            <a:off x="5510711" y="4301065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38" name="Rectangle 13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9" name="Rectangle 13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0" name="Rectangle 13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1" name="Rectangle 14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42" name="Rectangle 141"/>
          <p:cNvSpPr/>
          <p:nvPr/>
        </p:nvSpPr>
        <p:spPr bwMode="auto">
          <a:xfrm>
            <a:off x="8077200" y="4292598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43" name="Group 142"/>
          <p:cNvGrpSpPr/>
          <p:nvPr/>
        </p:nvGrpSpPr>
        <p:grpSpPr>
          <a:xfrm>
            <a:off x="5510711" y="3911598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44" name="Rectangle 14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5" name="Rectangle 14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6" name="Rectangle 14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7" name="Rectangle 14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48" name="Rectangle 147"/>
          <p:cNvSpPr/>
          <p:nvPr/>
        </p:nvSpPr>
        <p:spPr bwMode="auto">
          <a:xfrm>
            <a:off x="8077200" y="3903131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49" name="Group 148"/>
          <p:cNvGrpSpPr/>
          <p:nvPr/>
        </p:nvGrpSpPr>
        <p:grpSpPr>
          <a:xfrm>
            <a:off x="5510711" y="3522131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50" name="Rectangle 14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1" name="Rectangle 15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2" name="Rectangle 15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3" name="Rectangle 15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54" name="Rectangle 153"/>
          <p:cNvSpPr/>
          <p:nvPr/>
        </p:nvSpPr>
        <p:spPr bwMode="auto">
          <a:xfrm>
            <a:off x="8077200" y="3513664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55" name="Group 154"/>
          <p:cNvGrpSpPr/>
          <p:nvPr/>
        </p:nvGrpSpPr>
        <p:grpSpPr>
          <a:xfrm>
            <a:off x="5510711" y="3132664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56" name="Rectangle 15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7" name="Rectangle 15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8" name="Rectangle 15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9" name="Rectangle 15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60" name="Rectangle 159"/>
          <p:cNvSpPr/>
          <p:nvPr/>
        </p:nvSpPr>
        <p:spPr bwMode="auto">
          <a:xfrm>
            <a:off x="8077200" y="3124197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61" name="Group 160"/>
          <p:cNvGrpSpPr/>
          <p:nvPr/>
        </p:nvGrpSpPr>
        <p:grpSpPr>
          <a:xfrm>
            <a:off x="5510711" y="2743197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62" name="Rectangle 16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3" name="Rectangle 16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4" name="Rectangle 16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5" name="Rectangle 16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66" name="Rectangle 165"/>
          <p:cNvSpPr/>
          <p:nvPr/>
        </p:nvSpPr>
        <p:spPr bwMode="auto">
          <a:xfrm>
            <a:off x="8077200" y="2734730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67" name="Group 166"/>
          <p:cNvGrpSpPr/>
          <p:nvPr/>
        </p:nvGrpSpPr>
        <p:grpSpPr>
          <a:xfrm>
            <a:off x="5510711" y="2353730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68" name="Rectangle 16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9" name="Rectangle 16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0" name="Rectangle 16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1" name="Rectangle 17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72" name="Rectangle 171"/>
          <p:cNvSpPr/>
          <p:nvPr/>
        </p:nvSpPr>
        <p:spPr bwMode="auto">
          <a:xfrm>
            <a:off x="8077200" y="2345263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73" name="Group 172"/>
          <p:cNvGrpSpPr/>
          <p:nvPr/>
        </p:nvGrpSpPr>
        <p:grpSpPr>
          <a:xfrm>
            <a:off x="5510711" y="1964263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74" name="Rectangle 17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5" name="Rectangle 17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6" name="Rectangle 17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7" name="Rectangle 17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78" name="Rectangle 177"/>
          <p:cNvSpPr/>
          <p:nvPr/>
        </p:nvSpPr>
        <p:spPr bwMode="auto">
          <a:xfrm>
            <a:off x="8077200" y="1955796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79" name="Group 178"/>
          <p:cNvGrpSpPr/>
          <p:nvPr/>
        </p:nvGrpSpPr>
        <p:grpSpPr>
          <a:xfrm>
            <a:off x="5510711" y="1574796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80" name="Rectangle 17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1" name="Rectangle 18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2" name="Rectangle 18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3" name="Rectangle 18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84" name="Rectangle 183"/>
          <p:cNvSpPr/>
          <p:nvPr/>
        </p:nvSpPr>
        <p:spPr bwMode="auto">
          <a:xfrm>
            <a:off x="8077200" y="1566329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85" name="Group 184"/>
          <p:cNvGrpSpPr/>
          <p:nvPr/>
        </p:nvGrpSpPr>
        <p:grpSpPr>
          <a:xfrm>
            <a:off x="5510711" y="1185329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86" name="Rectangle 18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7" name="Rectangle 18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8" name="Rectangle 18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9" name="Rectangle 18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90" name="Rectangle 189"/>
          <p:cNvSpPr/>
          <p:nvPr/>
        </p:nvSpPr>
        <p:spPr bwMode="auto">
          <a:xfrm>
            <a:off x="8077200" y="1176862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91" name="Group 190"/>
          <p:cNvGrpSpPr/>
          <p:nvPr/>
        </p:nvGrpSpPr>
        <p:grpSpPr>
          <a:xfrm>
            <a:off x="5510711" y="795862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92" name="Rectangle 19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3" name="Rectangle 19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4" name="Rectangle 19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5" name="Rectangle 19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96" name="Rectangle 195"/>
          <p:cNvSpPr/>
          <p:nvPr/>
        </p:nvSpPr>
        <p:spPr bwMode="auto">
          <a:xfrm>
            <a:off x="8077200" y="787395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97" name="Group 196"/>
          <p:cNvGrpSpPr/>
          <p:nvPr/>
        </p:nvGrpSpPr>
        <p:grpSpPr>
          <a:xfrm>
            <a:off x="5510711" y="406395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98" name="Rectangle 19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9" name="Rectangle 19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00" name="Rectangle 19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01" name="Rectangle 20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202" name="Rectangle 201"/>
          <p:cNvSpPr/>
          <p:nvPr/>
        </p:nvSpPr>
        <p:spPr bwMode="auto">
          <a:xfrm>
            <a:off x="8077200" y="397928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0000xx</a:t>
            </a:r>
            <a:endParaRPr lang="en-US" sz="1800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29190376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425"/>
          <p:cNvSpPr>
            <a:spLocks noChangeArrowheads="1"/>
          </p:cNvSpPr>
          <p:nvPr/>
        </p:nvSpPr>
        <p:spPr bwMode="auto">
          <a:xfrm>
            <a:off x="228600" y="1676400"/>
            <a:ext cx="6172200" cy="38862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prstDash val="solid"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11" name="Rectangle 404"/>
          <p:cNvSpPr>
            <a:spLocks noChangeArrowheads="1"/>
          </p:cNvSpPr>
          <p:nvPr/>
        </p:nvSpPr>
        <p:spPr bwMode="auto">
          <a:xfrm>
            <a:off x="381000" y="1981200"/>
            <a:ext cx="2122488" cy="2438400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20" name="Rectangle 413"/>
          <p:cNvSpPr>
            <a:spLocks noChangeArrowheads="1"/>
          </p:cNvSpPr>
          <p:nvPr/>
        </p:nvSpPr>
        <p:spPr bwMode="auto">
          <a:xfrm>
            <a:off x="4114800" y="1981200"/>
            <a:ext cx="2122488" cy="2438400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/>
              <a:t>Intel Core i7 Cache Hierarchy</a:t>
            </a:r>
          </a:p>
        </p:txBody>
      </p:sp>
      <p:sp>
        <p:nvSpPr>
          <p:cNvPr id="4" name="Rectangle 396"/>
          <p:cNvSpPr>
            <a:spLocks noChangeArrowheads="1"/>
          </p:cNvSpPr>
          <p:nvPr/>
        </p:nvSpPr>
        <p:spPr bwMode="auto">
          <a:xfrm>
            <a:off x="546100" y="2133600"/>
            <a:ext cx="977900" cy="3048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 dirty="0" err="1">
                <a:latin typeface="Calibri" panose="020F0502020204030204" pitchFamily="34" charset="0"/>
              </a:rPr>
              <a:t>Regs</a:t>
            </a:r>
            <a:endParaRPr lang="en-US" sz="1800" dirty="0">
              <a:latin typeface="Calibri" panose="020F0502020204030204" pitchFamily="34" charset="0"/>
            </a:endParaRPr>
          </a:p>
        </p:txBody>
      </p:sp>
      <p:sp>
        <p:nvSpPr>
          <p:cNvPr id="5" name="Rectangle 397"/>
          <p:cNvSpPr>
            <a:spLocks noChangeArrowheads="1"/>
          </p:cNvSpPr>
          <p:nvPr/>
        </p:nvSpPr>
        <p:spPr bwMode="auto">
          <a:xfrm>
            <a:off x="588963" y="2781300"/>
            <a:ext cx="782637" cy="571500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 dirty="0">
                <a:latin typeface="Calibri" panose="020F0502020204030204" pitchFamily="34" charset="0"/>
              </a:rPr>
              <a:t>L1 </a:t>
            </a:r>
          </a:p>
          <a:p>
            <a:pPr algn="ctr"/>
            <a:r>
              <a:rPr lang="en-US" sz="1800" dirty="0">
                <a:latin typeface="Calibri" panose="020F0502020204030204" pitchFamily="34" charset="0"/>
              </a:rPr>
              <a:t>d-cache</a:t>
            </a:r>
          </a:p>
        </p:txBody>
      </p:sp>
      <p:sp>
        <p:nvSpPr>
          <p:cNvPr id="6" name="Rectangle 399"/>
          <p:cNvSpPr>
            <a:spLocks noChangeArrowheads="1"/>
          </p:cNvSpPr>
          <p:nvPr/>
        </p:nvSpPr>
        <p:spPr bwMode="auto">
          <a:xfrm>
            <a:off x="1524000" y="2781300"/>
            <a:ext cx="795338" cy="5715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 dirty="0">
                <a:latin typeface="Calibri" panose="020F0502020204030204" pitchFamily="34" charset="0"/>
              </a:rPr>
              <a:t>L1 </a:t>
            </a:r>
          </a:p>
          <a:p>
            <a:pPr algn="ctr"/>
            <a:r>
              <a:rPr lang="en-US" sz="1800" dirty="0" err="1">
                <a:latin typeface="Calibri" panose="020F0502020204030204" pitchFamily="34" charset="0"/>
              </a:rPr>
              <a:t>i</a:t>
            </a:r>
            <a:r>
              <a:rPr lang="en-US" sz="1800" dirty="0">
                <a:latin typeface="Calibri" panose="020F0502020204030204" pitchFamily="34" charset="0"/>
              </a:rPr>
              <a:t>-cache</a:t>
            </a:r>
          </a:p>
        </p:txBody>
      </p:sp>
      <p:sp>
        <p:nvSpPr>
          <p:cNvPr id="7" name="Rectangle 400"/>
          <p:cNvSpPr>
            <a:spLocks noChangeArrowheads="1"/>
          </p:cNvSpPr>
          <p:nvPr/>
        </p:nvSpPr>
        <p:spPr bwMode="auto">
          <a:xfrm>
            <a:off x="609600" y="3695700"/>
            <a:ext cx="1709738" cy="571500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800">
                <a:latin typeface="Calibri" panose="020F0502020204030204" pitchFamily="34" charset="0"/>
              </a:rPr>
              <a:t>L2 unified cache</a:t>
            </a:r>
          </a:p>
        </p:txBody>
      </p:sp>
      <p:sp>
        <p:nvSpPr>
          <p:cNvPr id="8" name="Line 401"/>
          <p:cNvSpPr>
            <a:spLocks noChangeShapeType="1"/>
          </p:cNvSpPr>
          <p:nvPr/>
        </p:nvSpPr>
        <p:spPr bwMode="auto">
          <a:xfrm>
            <a:off x="1066800" y="2438400"/>
            <a:ext cx="0" cy="342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9" name="Line 402"/>
          <p:cNvSpPr>
            <a:spLocks noChangeShapeType="1"/>
          </p:cNvSpPr>
          <p:nvPr/>
        </p:nvSpPr>
        <p:spPr bwMode="auto">
          <a:xfrm>
            <a:off x="1066800" y="3352800"/>
            <a:ext cx="0" cy="342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10" name="Line 403"/>
          <p:cNvSpPr>
            <a:spLocks noChangeShapeType="1"/>
          </p:cNvSpPr>
          <p:nvPr/>
        </p:nvSpPr>
        <p:spPr bwMode="auto">
          <a:xfrm>
            <a:off x="1905000" y="3352800"/>
            <a:ext cx="0" cy="342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12" name="Text Box 405"/>
          <p:cNvSpPr txBox="1">
            <a:spLocks noChangeArrowheads="1"/>
          </p:cNvSpPr>
          <p:nvPr/>
        </p:nvSpPr>
        <p:spPr bwMode="auto">
          <a:xfrm>
            <a:off x="304800" y="1676400"/>
            <a:ext cx="79444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latin typeface="Calibri" panose="020F0502020204030204" pitchFamily="34" charset="0"/>
              </a:rPr>
              <a:t>Core 0</a:t>
            </a:r>
          </a:p>
        </p:txBody>
      </p:sp>
      <p:sp>
        <p:nvSpPr>
          <p:cNvPr id="13" name="Rectangle 406"/>
          <p:cNvSpPr>
            <a:spLocks noChangeArrowheads="1"/>
          </p:cNvSpPr>
          <p:nvPr/>
        </p:nvSpPr>
        <p:spPr bwMode="auto">
          <a:xfrm>
            <a:off x="4279900" y="2133600"/>
            <a:ext cx="977900" cy="3048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>
                <a:latin typeface="Calibri" panose="020F0502020204030204" pitchFamily="34" charset="0"/>
              </a:rPr>
              <a:t>Regs</a:t>
            </a:r>
          </a:p>
        </p:txBody>
      </p:sp>
      <p:sp>
        <p:nvSpPr>
          <p:cNvPr id="14" name="Rectangle 407"/>
          <p:cNvSpPr>
            <a:spLocks noChangeArrowheads="1"/>
          </p:cNvSpPr>
          <p:nvPr/>
        </p:nvSpPr>
        <p:spPr bwMode="auto">
          <a:xfrm>
            <a:off x="4322763" y="2781300"/>
            <a:ext cx="782637" cy="571500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 dirty="0">
                <a:latin typeface="Calibri" panose="020F0502020204030204" pitchFamily="34" charset="0"/>
              </a:rPr>
              <a:t>L1 </a:t>
            </a:r>
          </a:p>
          <a:p>
            <a:pPr algn="ctr"/>
            <a:r>
              <a:rPr lang="en-US" sz="1800" dirty="0" err="1">
                <a:latin typeface="Calibri" panose="020F0502020204030204" pitchFamily="34" charset="0"/>
              </a:rPr>
              <a:t>d</a:t>
            </a:r>
            <a:r>
              <a:rPr lang="en-US" sz="1800" dirty="0">
                <a:latin typeface="Calibri" panose="020F0502020204030204" pitchFamily="34" charset="0"/>
              </a:rPr>
              <a:t>-cache</a:t>
            </a:r>
          </a:p>
        </p:txBody>
      </p:sp>
      <p:sp>
        <p:nvSpPr>
          <p:cNvPr id="15" name="Rectangle 408"/>
          <p:cNvSpPr>
            <a:spLocks noChangeArrowheads="1"/>
          </p:cNvSpPr>
          <p:nvPr/>
        </p:nvSpPr>
        <p:spPr bwMode="auto">
          <a:xfrm>
            <a:off x="5257800" y="2781300"/>
            <a:ext cx="795338" cy="5715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>
                <a:latin typeface="Calibri" panose="020F0502020204030204" pitchFamily="34" charset="0"/>
              </a:rPr>
              <a:t>L1 </a:t>
            </a:r>
          </a:p>
          <a:p>
            <a:pPr algn="ctr"/>
            <a:r>
              <a:rPr lang="en-US" sz="1800">
                <a:latin typeface="Calibri" panose="020F0502020204030204" pitchFamily="34" charset="0"/>
              </a:rPr>
              <a:t>i-cache</a:t>
            </a:r>
          </a:p>
        </p:txBody>
      </p:sp>
      <p:sp>
        <p:nvSpPr>
          <p:cNvPr id="16" name="Rectangle 409"/>
          <p:cNvSpPr>
            <a:spLocks noChangeArrowheads="1"/>
          </p:cNvSpPr>
          <p:nvPr/>
        </p:nvSpPr>
        <p:spPr bwMode="auto">
          <a:xfrm>
            <a:off x="4343400" y="3695700"/>
            <a:ext cx="1709738" cy="571500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800">
                <a:latin typeface="Calibri" panose="020F0502020204030204" pitchFamily="34" charset="0"/>
              </a:rPr>
              <a:t>L2 unified cache</a:t>
            </a:r>
          </a:p>
        </p:txBody>
      </p:sp>
      <p:sp>
        <p:nvSpPr>
          <p:cNvPr id="17" name="Line 410"/>
          <p:cNvSpPr>
            <a:spLocks noChangeShapeType="1"/>
          </p:cNvSpPr>
          <p:nvPr/>
        </p:nvSpPr>
        <p:spPr bwMode="auto">
          <a:xfrm>
            <a:off x="4800600" y="2438400"/>
            <a:ext cx="0" cy="342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18" name="Line 411"/>
          <p:cNvSpPr>
            <a:spLocks noChangeShapeType="1"/>
          </p:cNvSpPr>
          <p:nvPr/>
        </p:nvSpPr>
        <p:spPr bwMode="auto">
          <a:xfrm>
            <a:off x="4800600" y="3352800"/>
            <a:ext cx="0" cy="342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19" name="Line 412"/>
          <p:cNvSpPr>
            <a:spLocks noChangeShapeType="1"/>
          </p:cNvSpPr>
          <p:nvPr/>
        </p:nvSpPr>
        <p:spPr bwMode="auto">
          <a:xfrm>
            <a:off x="5638800" y="3352800"/>
            <a:ext cx="0" cy="342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21" name="Text Box 414"/>
          <p:cNvSpPr txBox="1">
            <a:spLocks noChangeArrowheads="1"/>
          </p:cNvSpPr>
          <p:nvPr/>
        </p:nvSpPr>
        <p:spPr bwMode="auto">
          <a:xfrm>
            <a:off x="4038600" y="1676400"/>
            <a:ext cx="79444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latin typeface="Calibri" panose="020F0502020204030204" pitchFamily="34" charset="0"/>
              </a:rPr>
              <a:t>Core 3</a:t>
            </a:r>
          </a:p>
        </p:txBody>
      </p:sp>
      <p:sp>
        <p:nvSpPr>
          <p:cNvPr id="22" name="Text Box 415"/>
          <p:cNvSpPr txBox="1">
            <a:spLocks noChangeArrowheads="1"/>
          </p:cNvSpPr>
          <p:nvPr/>
        </p:nvSpPr>
        <p:spPr bwMode="auto">
          <a:xfrm>
            <a:off x="2971800" y="2983468"/>
            <a:ext cx="723900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>
                <a:latin typeface="Calibri" panose="020F0502020204030204" pitchFamily="34" charset="0"/>
              </a:rPr>
              <a:t>…</a:t>
            </a:r>
          </a:p>
        </p:txBody>
      </p:sp>
      <p:sp>
        <p:nvSpPr>
          <p:cNvPr id="23" name="Line 417"/>
          <p:cNvSpPr>
            <a:spLocks noChangeShapeType="1"/>
          </p:cNvSpPr>
          <p:nvPr/>
        </p:nvSpPr>
        <p:spPr bwMode="auto">
          <a:xfrm>
            <a:off x="1447800" y="4267200"/>
            <a:ext cx="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24" name="Line 418"/>
          <p:cNvSpPr>
            <a:spLocks noChangeShapeType="1"/>
          </p:cNvSpPr>
          <p:nvPr/>
        </p:nvSpPr>
        <p:spPr bwMode="auto">
          <a:xfrm>
            <a:off x="5181600" y="4267200"/>
            <a:ext cx="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25" name="Rectangle 419"/>
          <p:cNvSpPr>
            <a:spLocks noChangeArrowheads="1"/>
          </p:cNvSpPr>
          <p:nvPr/>
        </p:nvSpPr>
        <p:spPr bwMode="auto">
          <a:xfrm>
            <a:off x="1098550" y="4800600"/>
            <a:ext cx="4387850" cy="571500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800">
                <a:latin typeface="Calibri" panose="020F0502020204030204" pitchFamily="34" charset="0"/>
              </a:rPr>
              <a:t>L3 unified cache</a:t>
            </a:r>
          </a:p>
          <a:p>
            <a:pPr algn="ctr"/>
            <a:r>
              <a:rPr lang="en-US" sz="1800">
                <a:latin typeface="Calibri" panose="020F0502020204030204" pitchFamily="34" charset="0"/>
              </a:rPr>
              <a:t>(shared by all cores)</a:t>
            </a:r>
          </a:p>
        </p:txBody>
      </p:sp>
      <p:sp>
        <p:nvSpPr>
          <p:cNvPr id="26" name="Rectangle 420"/>
          <p:cNvSpPr>
            <a:spLocks noChangeArrowheads="1"/>
          </p:cNvSpPr>
          <p:nvPr/>
        </p:nvSpPr>
        <p:spPr bwMode="auto">
          <a:xfrm>
            <a:off x="228600" y="6057900"/>
            <a:ext cx="6172200" cy="5715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800">
                <a:latin typeface="Calibri" panose="020F0502020204030204" pitchFamily="34" charset="0"/>
              </a:rPr>
              <a:t>Main memory</a:t>
            </a:r>
          </a:p>
        </p:txBody>
      </p:sp>
      <p:sp>
        <p:nvSpPr>
          <p:cNvPr id="27" name="Line 421"/>
          <p:cNvSpPr>
            <a:spLocks noChangeShapeType="1"/>
          </p:cNvSpPr>
          <p:nvPr/>
        </p:nvSpPr>
        <p:spPr bwMode="auto">
          <a:xfrm>
            <a:off x="3371850" y="5372100"/>
            <a:ext cx="0" cy="685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29" name="Text Box 426"/>
          <p:cNvSpPr txBox="1">
            <a:spLocks noChangeArrowheads="1"/>
          </p:cNvSpPr>
          <p:nvPr/>
        </p:nvSpPr>
        <p:spPr bwMode="auto">
          <a:xfrm>
            <a:off x="152400" y="1295400"/>
            <a:ext cx="1939826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</a:rPr>
              <a:t>Processor package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553200" y="1676400"/>
            <a:ext cx="25146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</a:rPr>
              <a:t>L1 </a:t>
            </a:r>
            <a:r>
              <a:rPr lang="en-US" sz="1800" dirty="0" err="1">
                <a:latin typeface="Calibri" pitchFamily="34" charset="0"/>
              </a:rPr>
              <a:t>i</a:t>
            </a:r>
            <a:r>
              <a:rPr lang="en-US" sz="1800" dirty="0">
                <a:latin typeface="Calibri" pitchFamily="34" charset="0"/>
              </a:rPr>
              <a:t>-cache and </a:t>
            </a:r>
            <a:r>
              <a:rPr lang="en-US" sz="1800" dirty="0" err="1">
                <a:latin typeface="Calibri" pitchFamily="34" charset="0"/>
              </a:rPr>
              <a:t>d</a:t>
            </a:r>
            <a:r>
              <a:rPr lang="en-US" sz="1800" dirty="0">
                <a:latin typeface="Calibri" pitchFamily="34" charset="0"/>
              </a:rPr>
              <a:t>-cache:</a:t>
            </a:r>
          </a:p>
          <a:p>
            <a:pPr lvl="1"/>
            <a:r>
              <a:rPr lang="en-US" sz="1800" b="0" dirty="0">
                <a:latin typeface="Calibri" pitchFamily="34" charset="0"/>
              </a:rPr>
              <a:t>32 KB,  8-way, </a:t>
            </a:r>
          </a:p>
          <a:p>
            <a:pPr lvl="1"/>
            <a:r>
              <a:rPr lang="en-US" sz="1800" b="0" dirty="0">
                <a:latin typeface="Calibri" pitchFamily="34" charset="0"/>
              </a:rPr>
              <a:t>Access: 4 cycles</a:t>
            </a:r>
          </a:p>
          <a:p>
            <a:endParaRPr lang="en-US" sz="1800" b="0" dirty="0">
              <a:latin typeface="Calibri" pitchFamily="34" charset="0"/>
            </a:endParaRPr>
          </a:p>
          <a:p>
            <a:r>
              <a:rPr lang="en-US" sz="1800" dirty="0">
                <a:latin typeface="Calibri" pitchFamily="34" charset="0"/>
              </a:rPr>
              <a:t>L2 unified cache:</a:t>
            </a:r>
          </a:p>
          <a:p>
            <a:pPr lvl="1"/>
            <a:r>
              <a:rPr lang="en-US" sz="1800" b="0" dirty="0">
                <a:latin typeface="Calibri" pitchFamily="34" charset="0"/>
              </a:rPr>
              <a:t> 256 KB, 8-way, </a:t>
            </a:r>
          </a:p>
          <a:p>
            <a:pPr lvl="1"/>
            <a:r>
              <a:rPr lang="en-US" sz="1800" b="0" dirty="0">
                <a:latin typeface="Calibri" pitchFamily="34" charset="0"/>
              </a:rPr>
              <a:t>Access: 10 cycles</a:t>
            </a:r>
          </a:p>
          <a:p>
            <a:pPr lvl="1"/>
            <a:endParaRPr lang="en-US" sz="1800" b="0" dirty="0">
              <a:latin typeface="Calibri" pitchFamily="34" charset="0"/>
            </a:endParaRPr>
          </a:p>
          <a:p>
            <a:r>
              <a:rPr lang="en-US" sz="1800" dirty="0">
                <a:latin typeface="Calibri" pitchFamily="34" charset="0"/>
              </a:rPr>
              <a:t>L3 unified cache:</a:t>
            </a:r>
          </a:p>
          <a:p>
            <a:pPr lvl="1"/>
            <a:r>
              <a:rPr lang="en-US" sz="1800" b="0" dirty="0">
                <a:latin typeface="Calibri" pitchFamily="34" charset="0"/>
              </a:rPr>
              <a:t>8 MB, 16-way,</a:t>
            </a:r>
          </a:p>
          <a:p>
            <a:pPr lvl="1"/>
            <a:r>
              <a:rPr lang="en-US" sz="1800" b="0" dirty="0">
                <a:latin typeface="Calibri" pitchFamily="34" charset="0"/>
              </a:rPr>
              <a:t>Access: 40-75 cycles</a:t>
            </a:r>
          </a:p>
          <a:p>
            <a:pPr lvl="1"/>
            <a:endParaRPr lang="en-US" sz="1800" b="0" dirty="0">
              <a:latin typeface="Calibri" pitchFamily="34" charset="0"/>
            </a:endParaRPr>
          </a:p>
          <a:p>
            <a:r>
              <a:rPr lang="en-US" sz="1800" dirty="0">
                <a:latin typeface="Calibri" pitchFamily="34" charset="0"/>
              </a:rPr>
              <a:t>Block size</a:t>
            </a:r>
            <a:r>
              <a:rPr lang="en-US" sz="1800" b="0" dirty="0">
                <a:latin typeface="Calibri" pitchFamily="34" charset="0"/>
              </a:rPr>
              <a:t>: 64 bytes for all caches.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Cache Performance Metrics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6875" y="1362075"/>
            <a:ext cx="8594725" cy="4972050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Miss Rate</a:t>
            </a:r>
          </a:p>
          <a:p>
            <a:pPr lvl="1"/>
            <a:r>
              <a:rPr lang="en-GB" dirty="0"/>
              <a:t>Fraction of memory references not found in cache (misses / accesses)</a:t>
            </a:r>
            <a:br>
              <a:rPr lang="en-GB" dirty="0"/>
            </a:br>
            <a:r>
              <a:rPr lang="en-GB" dirty="0"/>
              <a:t>= 1 – hit rate</a:t>
            </a:r>
          </a:p>
          <a:p>
            <a:pPr lvl="1"/>
            <a:r>
              <a:rPr lang="en-GB" dirty="0"/>
              <a:t>Typical numbers (in percentages):</a:t>
            </a:r>
          </a:p>
          <a:p>
            <a:pPr lvl="2"/>
            <a:r>
              <a:rPr lang="en-GB" dirty="0"/>
              <a:t>3-10% for L1</a:t>
            </a:r>
          </a:p>
          <a:p>
            <a:pPr lvl="2"/>
            <a:r>
              <a:rPr lang="en-GB" dirty="0"/>
              <a:t>can be quite small (e.g., &lt; 1%) for L2, depending on size, etc.</a:t>
            </a:r>
          </a:p>
          <a:p>
            <a:r>
              <a:rPr lang="en-GB" dirty="0"/>
              <a:t>Hit Time</a:t>
            </a:r>
          </a:p>
          <a:p>
            <a:pPr lvl="1"/>
            <a:r>
              <a:rPr lang="en-GB" dirty="0"/>
              <a:t>Time to deliver a line in the cache to the processor</a:t>
            </a:r>
          </a:p>
          <a:p>
            <a:pPr lvl="2"/>
            <a:r>
              <a:rPr lang="en-GB" dirty="0"/>
              <a:t>includes time to determine whether the line is in the cache</a:t>
            </a:r>
          </a:p>
          <a:p>
            <a:pPr lvl="1"/>
            <a:r>
              <a:rPr lang="en-GB" dirty="0"/>
              <a:t>Typical numbers:</a:t>
            </a:r>
          </a:p>
          <a:p>
            <a:pPr lvl="2"/>
            <a:r>
              <a:rPr lang="en-GB" dirty="0"/>
              <a:t>4 clock cycle for L1</a:t>
            </a:r>
          </a:p>
          <a:p>
            <a:pPr lvl="2"/>
            <a:r>
              <a:rPr lang="en-GB" dirty="0"/>
              <a:t>10 clock cycles for L2</a:t>
            </a:r>
          </a:p>
          <a:p>
            <a:r>
              <a:rPr lang="en-GB" dirty="0"/>
              <a:t>Miss Penalty</a:t>
            </a:r>
          </a:p>
          <a:p>
            <a:pPr lvl="1"/>
            <a:r>
              <a:rPr lang="en-GB" dirty="0"/>
              <a:t>Additional time required because of a miss</a:t>
            </a:r>
          </a:p>
          <a:p>
            <a:pPr lvl="2"/>
            <a:r>
              <a:rPr lang="en-GB" dirty="0"/>
              <a:t>typically 50-200 cycles for main memory (Trend: increasing!)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90488" tIns="44450" rIns="90488" bIns="44450" anchor="b"/>
          <a:lstStyle/>
          <a:p>
            <a:pPr eaLnBrk="1" hangingPunct="1"/>
            <a:r>
              <a:rPr lang="en-US" dirty="0"/>
              <a:t>Let’s think about those numbers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0488" tIns="44450" rIns="90488" bIns="44450"/>
          <a:lstStyle/>
          <a:p>
            <a:pPr>
              <a:defRPr/>
            </a:pPr>
            <a:r>
              <a:rPr lang="en-US" dirty="0"/>
              <a:t>Huge difference between a hit and a miss</a:t>
            </a:r>
          </a:p>
          <a:p>
            <a:pPr lvl="1" eaLnBrk="1" hangingPunct="1">
              <a:lnSpc>
                <a:spcPct val="100000"/>
              </a:lnSpc>
              <a:defRPr/>
            </a:pPr>
            <a:r>
              <a:rPr lang="en-US" sz="1800" dirty="0"/>
              <a:t>Could be 100x, if just L1 and main memory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Would you believe 99% hits is twice as good as 97%?</a:t>
            </a:r>
          </a:p>
          <a:p>
            <a:pPr lvl="1" eaLnBrk="1" hangingPunct="1">
              <a:lnSpc>
                <a:spcPct val="100000"/>
              </a:lnSpc>
              <a:defRPr/>
            </a:pPr>
            <a:r>
              <a:rPr lang="en-US" sz="1800" dirty="0"/>
              <a:t>Consider this simplified example: </a:t>
            </a:r>
            <a:br>
              <a:rPr lang="en-US" sz="1800" dirty="0"/>
            </a:br>
            <a:r>
              <a:rPr lang="en-US" sz="1800" dirty="0"/>
              <a:t>       cache hit time of 1 cycle</a:t>
            </a:r>
            <a:br>
              <a:rPr lang="en-US" sz="1800" dirty="0"/>
            </a:br>
            <a:r>
              <a:rPr lang="en-US" sz="1800" dirty="0"/>
              <a:t>       miss penalty of 100 cycles</a:t>
            </a:r>
          </a:p>
          <a:p>
            <a:pPr lvl="1">
              <a:defRPr/>
            </a:pPr>
            <a:endParaRPr lang="en-US" sz="1800" dirty="0"/>
          </a:p>
          <a:p>
            <a:pPr lvl="1">
              <a:defRPr/>
            </a:pPr>
            <a:r>
              <a:rPr lang="en-US" sz="1800" dirty="0"/>
              <a:t>Average access time:</a:t>
            </a:r>
          </a:p>
          <a:p>
            <a:pPr lvl="1" eaLnBrk="1" hangingPunct="1">
              <a:lnSpc>
                <a:spcPct val="100000"/>
              </a:lnSpc>
              <a:buFont typeface="Wingdings" pitchFamily="2" charset="2"/>
              <a:buNone/>
              <a:defRPr/>
            </a:pPr>
            <a:r>
              <a:rPr lang="en-US" sz="1800" dirty="0"/>
              <a:t>	 97% hits:  1 cycle + 0.03 x 100 cycles =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b="1" dirty="0">
                <a:solidFill>
                  <a:srgbClr val="C00000"/>
                </a:solidFill>
              </a:rPr>
              <a:t>4 cycles</a:t>
            </a:r>
          </a:p>
          <a:p>
            <a:pPr lvl="1" eaLnBrk="1" hangingPunct="1">
              <a:lnSpc>
                <a:spcPct val="100000"/>
              </a:lnSpc>
              <a:buFont typeface="Wingdings" pitchFamily="2" charset="2"/>
              <a:buNone/>
              <a:defRPr/>
            </a:pPr>
            <a:r>
              <a:rPr lang="en-US" sz="1800" dirty="0"/>
              <a:t>	 99% hits:  1 cycle + 0.01 x 100 cycles = </a:t>
            </a:r>
            <a:r>
              <a:rPr lang="en-US" sz="1800" b="1" dirty="0">
                <a:solidFill>
                  <a:srgbClr val="C00000"/>
                </a:solidFill>
              </a:rPr>
              <a:t>2 cycles</a:t>
            </a:r>
          </a:p>
          <a:p>
            <a:pPr lvl="1" eaLnBrk="1" hangingPunct="1">
              <a:lnSpc>
                <a:spcPct val="100000"/>
              </a:lnSpc>
              <a:buFont typeface="Wingdings" pitchFamily="2" charset="2"/>
              <a:buNone/>
              <a:defRPr/>
            </a:pPr>
            <a:endParaRPr lang="en-US" sz="1600" dirty="0">
              <a:solidFill>
                <a:srgbClr val="C00000"/>
              </a:solidFill>
            </a:endParaRPr>
          </a:p>
          <a:p>
            <a:pPr>
              <a:defRPr/>
            </a:pPr>
            <a:r>
              <a:rPr lang="en-US" dirty="0">
                <a:solidFill>
                  <a:srgbClr val="C00000"/>
                </a:solidFill>
              </a:rPr>
              <a:t>This is why “miss rate” is used instead of “hit rate”</a:t>
            </a:r>
            <a:endParaRPr lang="en-US" sz="18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6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Writing Cache Friendly Code</a:t>
            </a:r>
          </a:p>
        </p:txBody>
      </p:sp>
      <p:sp>
        <p:nvSpPr>
          <p:cNvPr id="160777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396875" y="1362075"/>
            <a:ext cx="8289925" cy="4972050"/>
          </a:xfrm>
        </p:spPr>
        <p:txBody>
          <a:bodyPr/>
          <a:lstStyle/>
          <a:p>
            <a:r>
              <a:rPr lang="en-US" dirty="0"/>
              <a:t>Make the common case go fast</a:t>
            </a:r>
          </a:p>
          <a:p>
            <a:pPr lvl="1"/>
            <a:r>
              <a:rPr lang="en-US" dirty="0"/>
              <a:t>Focus on the inner loops of the core functions</a:t>
            </a:r>
          </a:p>
          <a:p>
            <a:pPr lvl="1"/>
            <a:endParaRPr lang="en-US" dirty="0"/>
          </a:p>
          <a:p>
            <a:r>
              <a:rPr lang="en-US" dirty="0"/>
              <a:t>Minimize the misses in the inner loops</a:t>
            </a:r>
          </a:p>
          <a:p>
            <a:pPr lvl="1"/>
            <a:r>
              <a:rPr lang="en-US" dirty="0"/>
              <a:t>Repeated references to variables are good (</a:t>
            </a:r>
            <a:r>
              <a:rPr lang="en-US" dirty="0">
                <a:solidFill>
                  <a:srgbClr val="C00000"/>
                </a:solidFill>
              </a:rPr>
              <a:t>temporal locality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Stride-1 reference patterns are good (</a:t>
            </a:r>
            <a:r>
              <a:rPr lang="en-US" dirty="0">
                <a:solidFill>
                  <a:srgbClr val="C00000"/>
                </a:solidFill>
              </a:rPr>
              <a:t>spatial locality</a:t>
            </a:r>
            <a:r>
              <a:rPr lang="en-US" dirty="0"/>
              <a:t>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6876" y="4800600"/>
            <a:ext cx="85185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Key idea: Our qualitative notion of locality is quantified through our understanding of cache memories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8" y="435678"/>
            <a:ext cx="8177382" cy="762000"/>
          </a:xfrm>
        </p:spPr>
        <p:txBody>
          <a:bodyPr/>
          <a:lstStyle/>
          <a:p>
            <a:r>
              <a:rPr lang="en-US" dirty="0"/>
              <a:t>Recall: Locality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dirty="0">
                <a:solidFill>
                  <a:srgbClr val="C00000"/>
                </a:solidFill>
              </a:rPr>
              <a:t>Principle of Locality: </a:t>
            </a:r>
            <a:r>
              <a:rPr lang="en-GB" dirty="0"/>
              <a:t>Programs tend to use data and instructions with addresses near or equal to those they have used recently</a:t>
            </a:r>
          </a:p>
          <a:p>
            <a:pPr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GB" dirty="0">
              <a:solidFill>
                <a:srgbClr val="C00000"/>
              </a:solidFill>
            </a:endParaRPr>
          </a:p>
          <a:p>
            <a:pPr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dirty="0">
                <a:solidFill>
                  <a:srgbClr val="C00000"/>
                </a:solidFill>
              </a:rPr>
              <a:t>Temporal locality:  </a:t>
            </a:r>
          </a:p>
          <a:p>
            <a:pPr lvl="1"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dirty="0"/>
              <a:t>Recently referenced items are likely </a:t>
            </a:r>
            <a:br>
              <a:rPr lang="en-GB" dirty="0"/>
            </a:br>
            <a:r>
              <a:rPr lang="en-GB" dirty="0"/>
              <a:t>to be referenced again in the near future</a:t>
            </a:r>
          </a:p>
          <a:p>
            <a:pPr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GB" dirty="0">
              <a:solidFill>
                <a:srgbClr val="C00000"/>
              </a:solidFill>
            </a:endParaRPr>
          </a:p>
          <a:p>
            <a:pPr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dirty="0">
                <a:solidFill>
                  <a:srgbClr val="C00000"/>
                </a:solidFill>
              </a:rPr>
              <a:t>Spatial locality:  </a:t>
            </a:r>
          </a:p>
          <a:p>
            <a:pPr lvl="1"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dirty="0"/>
              <a:t>Items with nearby addresses tend </a:t>
            </a:r>
            <a:br>
              <a:rPr lang="en-GB" dirty="0"/>
            </a:br>
            <a:r>
              <a:rPr lang="en-GB" dirty="0"/>
              <a:t>to be referenced close together in time</a:t>
            </a:r>
          </a:p>
          <a:p>
            <a:pPr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6096000" y="3124200"/>
            <a:ext cx="1905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6489700" y="3124200"/>
            <a:ext cx="381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>
              <a:latin typeface="Calibri" pitchFamily="34" charset="0"/>
            </a:endParaRPr>
          </a:p>
        </p:txBody>
      </p:sp>
      <p:sp>
        <p:nvSpPr>
          <p:cNvPr id="6" name="Freeform 5"/>
          <p:cNvSpPr/>
          <p:nvPr/>
        </p:nvSpPr>
        <p:spPr bwMode="auto">
          <a:xfrm>
            <a:off x="6319056" y="2614411"/>
            <a:ext cx="627844" cy="433589"/>
          </a:xfrm>
          <a:custGeom>
            <a:avLst/>
            <a:gdLst>
              <a:gd name="connsiteX0" fmla="*/ 290847 w 627844"/>
              <a:gd name="connsiteY0" fmla="*/ 433589 h 433589"/>
              <a:gd name="connsiteX1" fmla="*/ 46149 w 627844"/>
              <a:gd name="connsiteY1" fmla="*/ 72980 h 433589"/>
              <a:gd name="connsiteX2" fmla="*/ 567743 w 627844"/>
              <a:gd name="connsiteY2" fmla="*/ 60101 h 433589"/>
              <a:gd name="connsiteX3" fmla="*/ 406757 w 627844"/>
              <a:gd name="connsiteY3" fmla="*/ 433589 h 433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7844" h="433589">
                <a:moveTo>
                  <a:pt x="290847" y="433589"/>
                </a:moveTo>
                <a:cubicBezTo>
                  <a:pt x="145423" y="284408"/>
                  <a:pt x="0" y="135228"/>
                  <a:pt x="46149" y="72980"/>
                </a:cubicBezTo>
                <a:cubicBezTo>
                  <a:pt x="92298" y="10732"/>
                  <a:pt x="507642" y="0"/>
                  <a:pt x="567743" y="60101"/>
                </a:cubicBezTo>
                <a:cubicBezTo>
                  <a:pt x="627844" y="120202"/>
                  <a:pt x="517300" y="276895"/>
                  <a:pt x="406757" y="433589"/>
                </a:cubicBezTo>
              </a:path>
            </a:pathLst>
          </a:cu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 bwMode="auto">
          <a:xfrm>
            <a:off x="6102261" y="4616940"/>
            <a:ext cx="1905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>
              <a:latin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495961" y="4616940"/>
            <a:ext cx="381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>
              <a:latin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6870700" y="4616940"/>
            <a:ext cx="381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>
              <a:latin typeface="Calibri" pitchFamily="34" charset="0"/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6416720" y="4186571"/>
            <a:ext cx="841420" cy="359535"/>
          </a:xfrm>
          <a:custGeom>
            <a:avLst/>
            <a:gdLst>
              <a:gd name="connsiteX0" fmla="*/ 200695 w 841420"/>
              <a:gd name="connsiteY0" fmla="*/ 353095 h 359535"/>
              <a:gd name="connsiteX1" fmla="*/ 91225 w 841420"/>
              <a:gd name="connsiteY1" fmla="*/ 56881 h 359535"/>
              <a:gd name="connsiteX2" fmla="*/ 748048 w 841420"/>
              <a:gd name="connsiteY2" fmla="*/ 50442 h 359535"/>
              <a:gd name="connsiteX3" fmla="*/ 651456 w 841420"/>
              <a:gd name="connsiteY3" fmla="*/ 359535 h 359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1420" h="359535">
                <a:moveTo>
                  <a:pt x="200695" y="353095"/>
                </a:moveTo>
                <a:cubicBezTo>
                  <a:pt x="100347" y="230209"/>
                  <a:pt x="0" y="107323"/>
                  <a:pt x="91225" y="56881"/>
                </a:cubicBezTo>
                <a:cubicBezTo>
                  <a:pt x="182450" y="6439"/>
                  <a:pt x="654676" y="0"/>
                  <a:pt x="748048" y="50442"/>
                </a:cubicBezTo>
                <a:cubicBezTo>
                  <a:pt x="841420" y="100884"/>
                  <a:pt x="746438" y="230209"/>
                  <a:pt x="651456" y="359535"/>
                </a:cubicBezTo>
              </a:path>
            </a:pathLst>
          </a:cu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325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562B9-23D4-40B8-83F3-809FC632D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F15C39-98AD-454D-91C7-92ADBC61D3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>
                <a:hlinkClick r:id="rId2"/>
              </a:rPr>
              <a:t>https://canvas.cmu.edu/courses/30386/quizzes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09081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BFBFBF"/>
                </a:solidFill>
              </a:rPr>
              <a:t>Cache organization and operation</a:t>
            </a:r>
          </a:p>
          <a:p>
            <a:r>
              <a:rPr lang="en-US" dirty="0"/>
              <a:t>Performance impact of caches</a:t>
            </a:r>
          </a:p>
          <a:p>
            <a:pPr lvl="1"/>
            <a:r>
              <a:rPr lang="en-US" dirty="0"/>
              <a:t>The memory mountain</a:t>
            </a:r>
          </a:p>
          <a:p>
            <a:pPr lvl="1"/>
            <a:r>
              <a:rPr lang="en-US" dirty="0">
                <a:solidFill>
                  <a:srgbClr val="BFBFBF"/>
                </a:solidFill>
              </a:rPr>
              <a:t>Rearranging loops to improve spatial locality</a:t>
            </a:r>
          </a:p>
          <a:p>
            <a:pPr lvl="1"/>
            <a:r>
              <a:rPr lang="en-US" dirty="0">
                <a:solidFill>
                  <a:srgbClr val="BFBFBF"/>
                </a:solidFill>
              </a:rPr>
              <a:t>Using blocking to improve temporal locality</a:t>
            </a:r>
          </a:p>
          <a:p>
            <a:endParaRPr lang="en-US" dirty="0"/>
          </a:p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8825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Memory Mountain</a:t>
            </a:r>
          </a:p>
        </p:txBody>
      </p:sp>
      <p:sp>
        <p:nvSpPr>
          <p:cNvPr id="161797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Read throughput </a:t>
            </a:r>
            <a:r>
              <a:rPr lang="en-US" dirty="0"/>
              <a:t>(read bandwidth)</a:t>
            </a:r>
          </a:p>
          <a:p>
            <a:pPr lvl="1"/>
            <a:r>
              <a:rPr lang="en-US" dirty="0"/>
              <a:t>Number of bytes read from memory per second (MB/</a:t>
            </a:r>
            <a:r>
              <a:rPr lang="en-US" dirty="0" err="1"/>
              <a:t>s</a:t>
            </a:r>
            <a:r>
              <a:rPr lang="en-US" dirty="0"/>
              <a:t>)</a:t>
            </a:r>
          </a:p>
          <a:p>
            <a:pPr>
              <a:buNone/>
            </a:pPr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C00000"/>
                </a:solidFill>
              </a:rPr>
              <a:t>Memory mountain: </a:t>
            </a:r>
            <a:r>
              <a:rPr lang="en-US" dirty="0"/>
              <a:t>Measured read throughput as a function of spatial and temporal locality.</a:t>
            </a:r>
          </a:p>
          <a:p>
            <a:pPr lvl="1"/>
            <a:r>
              <a:rPr lang="en-US" dirty="0"/>
              <a:t>Compact way to characterize memory system performance.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3662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20" name="Rectangle 4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7592093" cy="762000"/>
          </a:xfrm>
        </p:spPr>
        <p:txBody>
          <a:bodyPr/>
          <a:lstStyle/>
          <a:p>
            <a:r>
              <a:rPr lang="en-US" dirty="0"/>
              <a:t>Memory Mountain Test Function</a:t>
            </a:r>
          </a:p>
        </p:txBody>
      </p:sp>
      <p:sp>
        <p:nvSpPr>
          <p:cNvPr id="162819" name="Text Box 3"/>
          <p:cNvSpPr txBox="1">
            <a:spLocks noChangeArrowheads="1"/>
          </p:cNvSpPr>
          <p:nvPr/>
        </p:nvSpPr>
        <p:spPr bwMode="auto">
          <a:xfrm>
            <a:off x="76200" y="762000"/>
            <a:ext cx="6318391" cy="6093976"/>
          </a:xfrm>
          <a:prstGeom prst="rect">
            <a:avLst/>
          </a:prstGeom>
          <a:solidFill>
            <a:srgbClr val="F6F5BD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500" dirty="0">
                <a:solidFill>
                  <a:srgbClr val="2D961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long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data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[MAXELEMS];  </a:t>
            </a:r>
            <a:r>
              <a:rPr lang="en-US" sz="1500" dirty="0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/* Global array to traverse */</a:t>
            </a:r>
          </a:p>
          <a:p>
            <a:endParaRPr lang="en-US" sz="1500" dirty="0">
              <a:solidFill>
                <a:srgbClr val="9D0003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500" dirty="0">
                <a:solidFill>
                  <a:srgbClr val="9D000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/* test - Iterate over first "</a:t>
            </a:r>
            <a:r>
              <a:rPr lang="en-US" sz="1500" dirty="0" err="1">
                <a:solidFill>
                  <a:srgbClr val="9D000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elems</a:t>
            </a:r>
            <a:r>
              <a:rPr lang="en-US" sz="1500" dirty="0">
                <a:solidFill>
                  <a:srgbClr val="9D000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 elements of</a:t>
            </a:r>
            <a:endParaRPr lang="en-US" sz="15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500" dirty="0">
                <a:solidFill>
                  <a:srgbClr val="9D000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*        array "data" with stride of "stride“, </a:t>
            </a:r>
          </a:p>
          <a:p>
            <a:r>
              <a:rPr lang="en-US" sz="1500" dirty="0">
                <a:solidFill>
                  <a:srgbClr val="9D000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*        using 4x4 loop unrolling.                                                     </a:t>
            </a:r>
            <a:endParaRPr lang="en-US" sz="15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500" dirty="0">
                <a:solidFill>
                  <a:srgbClr val="9D000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*/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en-US" sz="1500" dirty="0" err="1">
                <a:solidFill>
                  <a:srgbClr val="2D961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500" dirty="0">
                <a:solidFill>
                  <a:srgbClr val="4A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test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500" dirty="0" err="1">
                <a:solidFill>
                  <a:srgbClr val="2D961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500" dirty="0" err="1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elems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500" dirty="0" err="1">
                <a:solidFill>
                  <a:srgbClr val="2D961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stride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 {</a:t>
            </a:r>
          </a:p>
          <a:p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500" dirty="0">
                <a:solidFill>
                  <a:srgbClr val="2D961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long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500" dirty="0" err="1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sx2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=stride*2,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sx3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=stride*3,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sx4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=stride*4;</a:t>
            </a:r>
          </a:p>
          <a:p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500" dirty="0">
                <a:solidFill>
                  <a:srgbClr val="2D961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long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acc0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0,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acc1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0,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acc2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0,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acc3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0;</a:t>
            </a:r>
          </a:p>
          <a:p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500" dirty="0">
                <a:solidFill>
                  <a:srgbClr val="2D961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long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length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5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elems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limit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length - sx4;</a:t>
            </a:r>
          </a:p>
          <a:p>
            <a:endParaRPr lang="en-US" sz="15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500" dirty="0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/* Combine 4 elements at a time */</a:t>
            </a:r>
            <a:endParaRPr lang="en-US" sz="15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500" dirty="0">
                <a:solidFill>
                  <a:srgbClr val="C2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sz="15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0; </a:t>
            </a:r>
            <a:r>
              <a:rPr lang="en-US" sz="15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&lt; limit; </a:t>
            </a:r>
            <a:r>
              <a:rPr lang="en-US" sz="15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+= sx4) {</a:t>
            </a:r>
          </a:p>
          <a:p>
            <a:r>
              <a:rPr lang="it-IT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acc0 = acc0 + data[i];</a:t>
            </a:r>
          </a:p>
          <a:p>
            <a:r>
              <a:rPr lang="sv-SE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acc1 = acc1 + data[</a:t>
            </a:r>
            <a:r>
              <a:rPr lang="sv-SE" sz="15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i+stride</a:t>
            </a:r>
            <a:r>
              <a:rPr lang="sv-SE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];</a:t>
            </a:r>
          </a:p>
          <a:p>
            <a:r>
              <a:rPr lang="it-IT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acc2 = acc2 + data[i+sx2];</a:t>
            </a:r>
          </a:p>
          <a:p>
            <a:r>
              <a:rPr lang="it-IT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acc3 = acc3 + data[i+sx3];</a:t>
            </a:r>
          </a:p>
          <a:p>
            <a:r>
              <a:rPr lang="it-IT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}</a:t>
            </a:r>
          </a:p>
          <a:p>
            <a:endParaRPr lang="it-IT" sz="15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it-IT" sz="1500" dirty="0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/* </a:t>
            </a:r>
            <a:r>
              <a:rPr lang="it-IT" sz="1500" dirty="0" err="1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Finish</a:t>
            </a:r>
            <a:r>
              <a:rPr lang="it-IT" sz="1500" dirty="0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it-IT" sz="1500" dirty="0" err="1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any</a:t>
            </a:r>
            <a:r>
              <a:rPr lang="it-IT" sz="1500" dirty="0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it-IT" sz="1500" dirty="0" err="1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remaining</a:t>
            </a:r>
            <a:r>
              <a:rPr lang="it-IT" sz="1500" dirty="0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it-IT" sz="1500" dirty="0" err="1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elements</a:t>
            </a:r>
            <a:r>
              <a:rPr lang="it-IT" sz="1500" dirty="0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*/</a:t>
            </a:r>
            <a:endParaRPr lang="it-IT" sz="15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500" dirty="0">
                <a:solidFill>
                  <a:srgbClr val="C2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(; </a:t>
            </a:r>
            <a:r>
              <a:rPr lang="en-US" sz="15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&lt; length; </a:t>
            </a:r>
            <a:r>
              <a:rPr lang="en-US" sz="15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++) {</a:t>
            </a:r>
          </a:p>
          <a:p>
            <a:r>
              <a:rPr lang="it-IT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acc0 = acc0 + data[i];</a:t>
            </a:r>
          </a:p>
          <a:p>
            <a:r>
              <a:rPr lang="it-IT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}</a:t>
            </a:r>
          </a:p>
          <a:p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500" dirty="0">
                <a:solidFill>
                  <a:srgbClr val="C2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return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((acc0 + acc1) + (acc2 + acc3));</a:t>
            </a:r>
          </a:p>
          <a:p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77001" y="1447800"/>
            <a:ext cx="2514600" cy="2362200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endParaRPr lang="en-US" sz="1600" dirty="0">
              <a:latin typeface="Courier New"/>
              <a:cs typeface="Courier New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77001" y="1447800"/>
            <a:ext cx="2590800" cy="39624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1800" dirty="0">
                <a:latin typeface="Calibri" pitchFamily="34" charset="0"/>
              </a:rPr>
              <a:t>Call </a:t>
            </a:r>
            <a:r>
              <a:rPr lang="en-US" sz="1800" dirty="0">
                <a:latin typeface="Courier New"/>
                <a:cs typeface="Courier New"/>
              </a:rPr>
              <a:t>test()</a:t>
            </a:r>
            <a:r>
              <a:rPr lang="en-US" sz="1800" dirty="0">
                <a:latin typeface="Calibri" pitchFamily="34" charset="0"/>
              </a:rPr>
              <a:t> with many combinations of </a:t>
            </a:r>
            <a:r>
              <a:rPr lang="en-US" sz="1800" dirty="0" err="1">
                <a:latin typeface="Courier New"/>
                <a:cs typeface="Courier New"/>
              </a:rPr>
              <a:t>elems</a:t>
            </a:r>
            <a:r>
              <a:rPr lang="en-US" sz="1800" dirty="0">
                <a:latin typeface="Calibri" pitchFamily="34" charset="0"/>
              </a:rPr>
              <a:t> </a:t>
            </a:r>
          </a:p>
          <a:p>
            <a:r>
              <a:rPr lang="en-US" sz="1800" dirty="0">
                <a:latin typeface="Calibri" pitchFamily="34" charset="0"/>
              </a:rPr>
              <a:t>and </a:t>
            </a:r>
            <a:r>
              <a:rPr lang="en-US" sz="1800" dirty="0">
                <a:latin typeface="Courier New"/>
                <a:cs typeface="Courier New"/>
              </a:rPr>
              <a:t>stride.</a:t>
            </a:r>
          </a:p>
          <a:p>
            <a:endParaRPr lang="en-US" sz="1800" dirty="0">
              <a:latin typeface="Courier New"/>
              <a:cs typeface="Courier New"/>
            </a:endParaRPr>
          </a:p>
          <a:p>
            <a:r>
              <a:rPr lang="en-US" sz="1800" dirty="0">
                <a:latin typeface="Calibri" panose="020F0502020204030204" pitchFamily="34" charset="0"/>
                <a:cs typeface="Courier New"/>
              </a:rPr>
              <a:t>For each </a:t>
            </a:r>
            <a:r>
              <a:rPr lang="en-US" sz="1800" dirty="0" err="1">
                <a:latin typeface="Courier New"/>
                <a:cs typeface="Courier New"/>
              </a:rPr>
              <a:t>elems</a:t>
            </a:r>
            <a:r>
              <a:rPr lang="en-US" sz="1800" dirty="0">
                <a:latin typeface="Calibri" panose="020F0502020204030204" pitchFamily="34" charset="0"/>
                <a:cs typeface="Courier New"/>
              </a:rPr>
              <a:t> and </a:t>
            </a:r>
            <a:r>
              <a:rPr lang="en-US" sz="1800" dirty="0">
                <a:latin typeface="Courier New"/>
                <a:cs typeface="Courier New"/>
              </a:rPr>
              <a:t>stride</a:t>
            </a:r>
            <a:r>
              <a:rPr lang="en-US" sz="1800" dirty="0">
                <a:latin typeface="Calibri" panose="020F0502020204030204" pitchFamily="34" charset="0"/>
                <a:cs typeface="Courier New"/>
              </a:rPr>
              <a:t>:</a:t>
            </a:r>
          </a:p>
          <a:p>
            <a:endParaRPr lang="en-US" sz="1800" dirty="0">
              <a:latin typeface="Courier New"/>
              <a:cs typeface="Courier New"/>
            </a:endParaRPr>
          </a:p>
          <a:p>
            <a:r>
              <a:rPr lang="en-US" sz="1800" dirty="0">
                <a:latin typeface="Calibri" panose="020F0502020204030204" pitchFamily="34" charset="0"/>
                <a:cs typeface="Courier New"/>
              </a:rPr>
              <a:t>1. Call </a:t>
            </a:r>
            <a:r>
              <a:rPr lang="en-US" sz="1800" dirty="0">
                <a:latin typeface="Courier New"/>
                <a:cs typeface="Courier New"/>
              </a:rPr>
              <a:t>test</a:t>
            </a:r>
            <a:r>
              <a:rPr lang="en-US" sz="1800" dirty="0">
                <a:latin typeface="Calibri" panose="020F0502020204030204" pitchFamily="34" charset="0"/>
                <a:cs typeface="Courier New"/>
              </a:rPr>
              <a:t>() once to warm up the caches.</a:t>
            </a:r>
          </a:p>
          <a:p>
            <a:endParaRPr lang="en-US" sz="1800" dirty="0">
              <a:latin typeface="Courier New"/>
              <a:cs typeface="Courier New"/>
            </a:endParaRPr>
          </a:p>
          <a:p>
            <a:r>
              <a:rPr lang="en-US" sz="1800" dirty="0">
                <a:latin typeface="Calibri" panose="020F0502020204030204" pitchFamily="34" charset="0"/>
                <a:cs typeface="Courier New"/>
              </a:rPr>
              <a:t>2. Call </a:t>
            </a:r>
            <a:r>
              <a:rPr lang="en-US" sz="1800" dirty="0">
                <a:latin typeface="Courier New"/>
                <a:cs typeface="Courier New"/>
              </a:rPr>
              <a:t>test</a:t>
            </a:r>
            <a:r>
              <a:rPr lang="en-US" sz="1800" dirty="0">
                <a:latin typeface="Calibri" panose="020F0502020204030204" pitchFamily="34" charset="0"/>
                <a:cs typeface="Courier New"/>
              </a:rPr>
              <a:t>() again and measure the read throughput(MB/s)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581400" y="6324600"/>
            <a:ext cx="2868080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mountain/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mountain.c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2545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4824581" cy="762000"/>
          </a:xfrm>
        </p:spPr>
        <p:txBody>
          <a:bodyPr/>
          <a:lstStyle/>
          <a:p>
            <a:r>
              <a:rPr lang="en-US" dirty="0"/>
              <a:t>The Memory Mountain</a:t>
            </a:r>
          </a:p>
        </p:txBody>
      </p:sp>
      <p:graphicFrame>
        <p:nvGraphicFramePr>
          <p:cNvPr id="52" name="Chart 51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4246529220"/>
              </p:ext>
            </p:extLst>
          </p:nvPr>
        </p:nvGraphicFramePr>
        <p:xfrm>
          <a:off x="285750" y="876300"/>
          <a:ext cx="8572500" cy="5829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3" name="TextBox 52"/>
          <p:cNvSpPr txBox="1"/>
          <p:nvPr/>
        </p:nvSpPr>
        <p:spPr>
          <a:xfrm>
            <a:off x="7086600" y="304800"/>
            <a:ext cx="178632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Calibri" panose="020F0502020204030204" pitchFamily="34" charset="0"/>
              </a:rPr>
              <a:t>Core i7 </a:t>
            </a:r>
            <a:r>
              <a:rPr lang="en-US" sz="1800" dirty="0" err="1">
                <a:latin typeface="Calibri" panose="020F0502020204030204" pitchFamily="34" charset="0"/>
              </a:rPr>
              <a:t>Haswell</a:t>
            </a:r>
            <a:endParaRPr lang="en-US" sz="1800" dirty="0">
              <a:latin typeface="Calibri" panose="020F0502020204030204" pitchFamily="34" charset="0"/>
            </a:endParaRP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2.1 GHz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32 KB L1 d-cache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256 KB L2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8 MB L3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64 B block size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52400" y="2876551"/>
            <a:ext cx="4495800" cy="2691560"/>
            <a:chOff x="152400" y="2876551"/>
            <a:chExt cx="4495800" cy="2691560"/>
          </a:xfrm>
        </p:grpSpPr>
        <p:sp>
          <p:nvSpPr>
            <p:cNvPr id="62" name="TextBox 61"/>
            <p:cNvSpPr txBox="1"/>
            <p:nvPr/>
          </p:nvSpPr>
          <p:spPr>
            <a:xfrm>
              <a:off x="152400" y="4737114"/>
              <a:ext cx="9906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i="1" dirty="0">
                  <a:solidFill>
                    <a:srgbClr val="C00000"/>
                  </a:solidFill>
                </a:rPr>
                <a:t>Slopes </a:t>
              </a:r>
            </a:p>
            <a:p>
              <a:pPr algn="l"/>
              <a:r>
                <a:rPr lang="en-US" sz="1600" i="1" dirty="0">
                  <a:solidFill>
                    <a:srgbClr val="C00000"/>
                  </a:solidFill>
                </a:rPr>
                <a:t>of spatial locality</a:t>
              </a:r>
            </a:p>
          </p:txBody>
        </p:sp>
        <p:cxnSp>
          <p:nvCxnSpPr>
            <p:cNvPr id="63" name="Straight Arrow Connector 62"/>
            <p:cNvCxnSpPr>
              <a:stCxn id="62" idx="3"/>
            </p:cNvCxnSpPr>
            <p:nvPr/>
          </p:nvCxnSpPr>
          <p:spPr bwMode="auto">
            <a:xfrm flipV="1">
              <a:off x="1143000" y="2876551"/>
              <a:ext cx="3505200" cy="2276062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4" name="Straight Arrow Connector 63"/>
            <p:cNvCxnSpPr>
              <a:stCxn id="62" idx="3"/>
            </p:cNvCxnSpPr>
            <p:nvPr/>
          </p:nvCxnSpPr>
          <p:spPr bwMode="auto">
            <a:xfrm flipV="1">
              <a:off x="1143000" y="4523783"/>
              <a:ext cx="1390650" cy="628830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5" name="Straight Arrow Connector 64"/>
            <p:cNvCxnSpPr>
              <a:stCxn id="62" idx="3"/>
            </p:cNvCxnSpPr>
            <p:nvPr/>
          </p:nvCxnSpPr>
          <p:spPr bwMode="auto">
            <a:xfrm flipV="1">
              <a:off x="1143000" y="3591017"/>
              <a:ext cx="2590800" cy="1561596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9" name="Group 68"/>
          <p:cNvGrpSpPr/>
          <p:nvPr/>
        </p:nvGrpSpPr>
        <p:grpSpPr>
          <a:xfrm>
            <a:off x="3770150" y="2180051"/>
            <a:ext cx="4764250" cy="3594569"/>
            <a:chOff x="3770150" y="2180051"/>
            <a:chExt cx="4764250" cy="3594569"/>
          </a:xfrm>
        </p:grpSpPr>
        <p:sp>
          <p:nvSpPr>
            <p:cNvPr id="54" name="TextBox 53"/>
            <p:cNvSpPr txBox="1"/>
            <p:nvPr/>
          </p:nvSpPr>
          <p:spPr>
            <a:xfrm>
              <a:off x="7163568" y="3406973"/>
              <a:ext cx="137083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i="1" dirty="0">
                  <a:solidFill>
                    <a:srgbClr val="C00000"/>
                  </a:solidFill>
                </a:rPr>
                <a:t>Ridges </a:t>
              </a:r>
            </a:p>
            <a:p>
              <a:pPr algn="l"/>
              <a:r>
                <a:rPr lang="en-US" sz="1600" i="1" dirty="0">
                  <a:solidFill>
                    <a:srgbClr val="C00000"/>
                  </a:solidFill>
                </a:rPr>
                <a:t>of temporal locality</a:t>
              </a:r>
            </a:p>
          </p:txBody>
        </p:sp>
        <p:sp>
          <p:nvSpPr>
            <p:cNvPr id="55" name="Rectangle 54"/>
            <p:cNvSpPr/>
            <p:nvPr/>
          </p:nvSpPr>
          <p:spPr bwMode="auto">
            <a:xfrm>
              <a:off x="5928733" y="2180051"/>
              <a:ext cx="470001" cy="46166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ＭＳ Ｐゴシック" charset="0"/>
                </a:rPr>
                <a:t>L1</a:t>
              </a:r>
            </a:p>
          </p:txBody>
        </p:sp>
        <p:sp>
          <p:nvSpPr>
            <p:cNvPr id="56" name="Rectangle 55"/>
            <p:cNvSpPr/>
            <p:nvPr/>
          </p:nvSpPr>
          <p:spPr bwMode="auto">
            <a:xfrm>
              <a:off x="3770150" y="5312955"/>
              <a:ext cx="846707" cy="46166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ＭＳ Ｐゴシック" charset="0"/>
                </a:rPr>
                <a:t>Mem</a:t>
              </a:r>
              <a:endPara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ＭＳ Ｐゴシック" charset="0"/>
              </a:endParaRPr>
            </a:p>
          </p:txBody>
        </p:sp>
        <p:sp>
          <p:nvSpPr>
            <p:cNvPr id="57" name="Rectangle 56"/>
            <p:cNvSpPr/>
            <p:nvPr/>
          </p:nvSpPr>
          <p:spPr bwMode="auto">
            <a:xfrm>
              <a:off x="5424651" y="3653195"/>
              <a:ext cx="470000" cy="46166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ＭＳ Ｐゴシック" charset="0"/>
                </a:rPr>
                <a:t>L2</a:t>
              </a:r>
            </a:p>
          </p:txBody>
        </p:sp>
        <p:sp>
          <p:nvSpPr>
            <p:cNvPr id="58" name="Rectangle 57"/>
            <p:cNvSpPr/>
            <p:nvPr/>
          </p:nvSpPr>
          <p:spPr bwMode="auto">
            <a:xfrm>
              <a:off x="4619646" y="4460740"/>
              <a:ext cx="470001" cy="46166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ＭＳ Ｐゴシック" charset="0"/>
                </a:rPr>
                <a:t>L3</a:t>
              </a:r>
            </a:p>
          </p:txBody>
        </p:sp>
        <p:cxnSp>
          <p:nvCxnSpPr>
            <p:cNvPr id="59" name="Straight Arrow Connector 58"/>
            <p:cNvCxnSpPr>
              <a:stCxn id="54" idx="1"/>
              <a:endCxn id="55" idx="3"/>
            </p:cNvCxnSpPr>
            <p:nvPr/>
          </p:nvCxnSpPr>
          <p:spPr bwMode="auto">
            <a:xfrm flipH="1" flipV="1">
              <a:off x="6398734" y="2410884"/>
              <a:ext cx="764834" cy="1411588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0" name="Straight Arrow Connector 59"/>
            <p:cNvCxnSpPr>
              <a:stCxn id="54" idx="1"/>
              <a:endCxn id="57" idx="3"/>
            </p:cNvCxnSpPr>
            <p:nvPr/>
          </p:nvCxnSpPr>
          <p:spPr bwMode="auto">
            <a:xfrm flipH="1">
              <a:off x="5894651" y="3822472"/>
              <a:ext cx="1268917" cy="61556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1" name="Straight Arrow Connector 60"/>
            <p:cNvCxnSpPr>
              <a:stCxn id="54" idx="1"/>
              <a:endCxn id="58" idx="3"/>
            </p:cNvCxnSpPr>
            <p:nvPr/>
          </p:nvCxnSpPr>
          <p:spPr bwMode="auto">
            <a:xfrm flipH="1">
              <a:off x="5089647" y="3822472"/>
              <a:ext cx="2073921" cy="869101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6" name="Straight Arrow Connector 65"/>
            <p:cNvCxnSpPr>
              <a:stCxn id="54" idx="1"/>
              <a:endCxn id="56" idx="3"/>
            </p:cNvCxnSpPr>
            <p:nvPr/>
          </p:nvCxnSpPr>
          <p:spPr bwMode="auto">
            <a:xfrm flipH="1">
              <a:off x="4616857" y="3822472"/>
              <a:ext cx="2546711" cy="1721316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" name="Group 11"/>
          <p:cNvGrpSpPr/>
          <p:nvPr/>
        </p:nvGrpSpPr>
        <p:grpSpPr>
          <a:xfrm>
            <a:off x="57498" y="1371600"/>
            <a:ext cx="3447702" cy="932541"/>
            <a:chOff x="57498" y="1371600"/>
            <a:chExt cx="3447702" cy="932541"/>
          </a:xfrm>
        </p:grpSpPr>
        <p:sp>
          <p:nvSpPr>
            <p:cNvPr id="67" name="TextBox 66"/>
            <p:cNvSpPr txBox="1"/>
            <p:nvPr/>
          </p:nvSpPr>
          <p:spPr>
            <a:xfrm>
              <a:off x="57498" y="1371600"/>
              <a:ext cx="123790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i="1" dirty="0">
                  <a:solidFill>
                    <a:srgbClr val="C00000"/>
                  </a:solidFill>
                </a:rPr>
                <a:t>Aggressive prefetching</a:t>
              </a:r>
            </a:p>
          </p:txBody>
        </p:sp>
        <p:cxnSp>
          <p:nvCxnSpPr>
            <p:cNvPr id="68" name="Straight Arrow Connector 67"/>
            <p:cNvCxnSpPr>
              <a:stCxn id="67" idx="3"/>
            </p:cNvCxnSpPr>
            <p:nvPr/>
          </p:nvCxnSpPr>
          <p:spPr bwMode="auto">
            <a:xfrm>
              <a:off x="1295400" y="1663988"/>
              <a:ext cx="2209800" cy="640153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451205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Cache organization and operation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Performance impact of caches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The memory mountain</a:t>
            </a:r>
          </a:p>
          <a:p>
            <a:pPr lvl="1"/>
            <a:r>
              <a:rPr lang="en-US" dirty="0"/>
              <a:t>Rearranging loops to improve spatial locality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Using blocking to improve temporal locality</a:t>
            </a:r>
          </a:p>
          <a:p>
            <a:endParaRPr lang="en-US" dirty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5D770-5EE2-F545-BE3E-CB1507348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Remember matrix multiplication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AE54A61-CAEF-6A4D-A3C5-5D24A61787E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18" y="1421812"/>
            <a:ext cx="5662120" cy="497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A8289C-BBBA-284E-9502-6D1567BB94E5}"/>
              </a:ext>
            </a:extLst>
          </p:cNvPr>
          <p:cNvSpPr txBox="1"/>
          <p:nvPr/>
        </p:nvSpPr>
        <p:spPr>
          <a:xfrm>
            <a:off x="6019138" y="1828800"/>
            <a:ext cx="31248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Out[</a:t>
            </a:r>
            <a:r>
              <a:rPr lang="en-US" sz="1800" dirty="0" err="1">
                <a:latin typeface="Calibri" pitchFamily="34" charset="0"/>
              </a:rPr>
              <a:t>i</a:t>
            </a:r>
            <a:r>
              <a:rPr lang="en-US" sz="1800" dirty="0">
                <a:latin typeface="Calibri" pitchFamily="34" charset="0"/>
              </a:rPr>
              <a:t>, j] = </a:t>
            </a:r>
            <a:br>
              <a:rPr lang="en-US" sz="1800" dirty="0">
                <a:latin typeface="Calibri" pitchFamily="34" charset="0"/>
              </a:rPr>
            </a:br>
            <a:r>
              <a:rPr lang="en-US" sz="1800" dirty="0">
                <a:latin typeface="Calibri" pitchFamily="34" charset="0"/>
              </a:rPr>
              <a:t>    dot product(A[</a:t>
            </a:r>
            <a:r>
              <a:rPr lang="en-US" sz="1800" dirty="0" err="1">
                <a:latin typeface="Calibri" pitchFamily="34" charset="0"/>
              </a:rPr>
              <a:t>i</a:t>
            </a:r>
            <a:r>
              <a:rPr lang="en-US" sz="1800" dirty="0">
                <a:latin typeface="Calibri" pitchFamily="34" charset="0"/>
              </a:rPr>
              <a:t>, ..], B[..,j])</a:t>
            </a:r>
          </a:p>
          <a:p>
            <a:r>
              <a:rPr lang="en-US" sz="1800" dirty="0">
                <a:latin typeface="Calibri" pitchFamily="34" charset="0"/>
              </a:rPr>
              <a:t> = sum (  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a[</a:t>
            </a:r>
            <a:r>
              <a:rPr lang="en-US" sz="1800" dirty="0" err="1">
                <a:latin typeface="Calibri" pitchFamily="34" charset="0"/>
              </a:rPr>
              <a:t>i</a:t>
            </a:r>
            <a:r>
              <a:rPr lang="en-US" sz="1800" dirty="0">
                <a:latin typeface="Calibri" pitchFamily="34" charset="0"/>
              </a:rPr>
              <a:t>, 0] * b[0, j],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a[I, 1] * b[1, j]</a:t>
            </a:r>
            <a:br>
              <a:rPr lang="en-US" sz="1800" dirty="0">
                <a:latin typeface="Calibri" pitchFamily="34" charset="0"/>
              </a:rPr>
            </a:br>
            <a:r>
              <a:rPr lang="en-US" sz="1800" dirty="0">
                <a:latin typeface="Calibri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612510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4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Matrix Multiplication Example</a:t>
            </a:r>
          </a:p>
        </p:txBody>
      </p:sp>
      <p:sp>
        <p:nvSpPr>
          <p:cNvPr id="167945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396875" y="1362075"/>
            <a:ext cx="3641725" cy="4972050"/>
          </a:xfrm>
        </p:spPr>
        <p:txBody>
          <a:bodyPr/>
          <a:lstStyle/>
          <a:p>
            <a:r>
              <a:rPr lang="en-US" dirty="0"/>
              <a:t>Description:</a:t>
            </a:r>
          </a:p>
          <a:p>
            <a:pPr lvl="1"/>
            <a:r>
              <a:rPr lang="en-US" dirty="0"/>
              <a:t>Multiply </a:t>
            </a:r>
            <a:r>
              <a:rPr lang="en-US" i="1" dirty="0"/>
              <a:t>N</a:t>
            </a:r>
            <a:r>
              <a:rPr lang="en-US" dirty="0"/>
              <a:t> x </a:t>
            </a:r>
            <a:r>
              <a:rPr lang="en-US" i="1" dirty="0"/>
              <a:t>N</a:t>
            </a:r>
            <a:r>
              <a:rPr lang="en-US" dirty="0"/>
              <a:t> matrices</a:t>
            </a:r>
          </a:p>
          <a:p>
            <a:pPr lvl="1"/>
            <a:r>
              <a:rPr lang="en-US" dirty="0"/>
              <a:t>Matrix elements are </a:t>
            </a:r>
            <a:r>
              <a:rPr lang="en-US" dirty="0">
                <a:latin typeface="Calibri"/>
                <a:cs typeface="Calibri"/>
              </a:rPr>
              <a:t>double</a:t>
            </a:r>
            <a:r>
              <a:rPr lang="en-US" dirty="0">
                <a:latin typeface="+mj-lt"/>
                <a:cs typeface="Courier New"/>
              </a:rPr>
              <a:t>s</a:t>
            </a:r>
            <a:r>
              <a:rPr lang="en-US" dirty="0"/>
              <a:t> (8 bytes)</a:t>
            </a:r>
          </a:p>
          <a:p>
            <a:pPr lvl="1"/>
            <a:r>
              <a:rPr lang="en-US" dirty="0"/>
              <a:t>O(</a:t>
            </a:r>
            <a:r>
              <a:rPr lang="en-US" i="1" dirty="0"/>
              <a:t>N</a:t>
            </a:r>
            <a:r>
              <a:rPr lang="en-US" baseline="30000" dirty="0"/>
              <a:t>3</a:t>
            </a:r>
            <a:r>
              <a:rPr lang="en-US" dirty="0"/>
              <a:t>) total operations</a:t>
            </a:r>
          </a:p>
          <a:p>
            <a:pPr lvl="1"/>
            <a:r>
              <a:rPr lang="en-US" i="1" dirty="0"/>
              <a:t>N</a:t>
            </a:r>
            <a:r>
              <a:rPr lang="en-US" dirty="0"/>
              <a:t> reads per source element</a:t>
            </a:r>
          </a:p>
          <a:p>
            <a:pPr lvl="1"/>
            <a:r>
              <a:rPr lang="en-US" i="1" dirty="0"/>
              <a:t>N</a:t>
            </a:r>
            <a:r>
              <a:rPr lang="en-US" dirty="0"/>
              <a:t> values summed per destination</a:t>
            </a:r>
          </a:p>
          <a:p>
            <a:pPr lvl="2"/>
            <a:r>
              <a:rPr lang="en-US" dirty="0"/>
              <a:t>but may be able to hold in register</a:t>
            </a:r>
          </a:p>
        </p:txBody>
      </p:sp>
      <p:sp>
        <p:nvSpPr>
          <p:cNvPr id="167940" name="Rectangle 4"/>
          <p:cNvSpPr>
            <a:spLocks noChangeArrowheads="1"/>
          </p:cNvSpPr>
          <p:nvPr/>
        </p:nvSpPr>
        <p:spPr bwMode="auto">
          <a:xfrm>
            <a:off x="4270375" y="1546225"/>
            <a:ext cx="4492625" cy="2834366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>
                <a:latin typeface="Courier New" charset="0"/>
              </a:rPr>
              <a:t>/* ijk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>
                <a:latin typeface="Courier New" charset="0"/>
              </a:rPr>
              <a:t>for (i=0; i&lt;n; i++) 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>
                <a:latin typeface="Courier New" charset="0"/>
              </a:rPr>
              <a:t>  for (j=0; j&lt;n; j++)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>
                <a:latin typeface="Courier New" charset="0"/>
              </a:rPr>
              <a:t>    sum = 0.0;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>
                <a:latin typeface="Courier New" charset="0"/>
              </a:rPr>
              <a:t>    for (k=0; k&lt;n; k++) 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>
                <a:latin typeface="Courier New" charset="0"/>
              </a:rPr>
              <a:t>      sum += a[i][k] * b[k][j];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>
                <a:latin typeface="Courier New" charset="0"/>
              </a:rPr>
              <a:t>    c[i][j] = sum;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>
                <a:latin typeface="Courier New" charset="0"/>
              </a:rPr>
              <a:t>} </a:t>
            </a:r>
          </a:p>
        </p:txBody>
      </p:sp>
      <p:sp>
        <p:nvSpPr>
          <p:cNvPr id="167941" name="Rectangle 5"/>
          <p:cNvSpPr>
            <a:spLocks noChangeArrowheads="1"/>
          </p:cNvSpPr>
          <p:nvPr/>
        </p:nvSpPr>
        <p:spPr bwMode="auto">
          <a:xfrm>
            <a:off x="7162800" y="1295400"/>
            <a:ext cx="1572289" cy="64376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800" b="0" i="1" dirty="0">
                <a:solidFill>
                  <a:srgbClr val="C00000"/>
                </a:solidFill>
                <a:latin typeface="Calibri" panose="020F0502020204030204" pitchFamily="34" charset="0"/>
              </a:rPr>
              <a:t>Variable </a:t>
            </a:r>
            <a:r>
              <a:rPr lang="en-US" sz="1800" i="1" dirty="0">
                <a:solidFill>
                  <a:srgbClr val="C00000"/>
                </a:solidFill>
                <a:latin typeface="Calibri" panose="020F0502020204030204" pitchFamily="34" charset="0"/>
              </a:rPr>
              <a:t>sum</a:t>
            </a:r>
            <a:endParaRPr lang="en-US" sz="1800" b="0" i="1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 algn="l">
              <a:lnSpc>
                <a:spcPct val="100000"/>
              </a:lnSpc>
            </a:pPr>
            <a:r>
              <a:rPr lang="en-US" sz="1800" b="0" i="1" dirty="0">
                <a:solidFill>
                  <a:srgbClr val="C00000"/>
                </a:solidFill>
                <a:latin typeface="Calibri" panose="020F0502020204030204" pitchFamily="34" charset="0"/>
              </a:rPr>
              <a:t>held in register</a:t>
            </a:r>
            <a:endParaRPr lang="en-US" sz="1800" b="0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6348413" y="1933575"/>
            <a:ext cx="1676400" cy="695325"/>
            <a:chOff x="3936" y="2064"/>
            <a:chExt cx="1056" cy="288"/>
          </a:xfrm>
        </p:grpSpPr>
        <p:sp>
          <p:nvSpPr>
            <p:cNvPr id="167942" name="Line 6"/>
            <p:cNvSpPr>
              <a:spLocks noChangeShapeType="1"/>
            </p:cNvSpPr>
            <p:nvPr/>
          </p:nvSpPr>
          <p:spPr bwMode="auto">
            <a:xfrm flipH="1">
              <a:off x="3936" y="2352"/>
              <a:ext cx="91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943" name="Line 7"/>
            <p:cNvSpPr>
              <a:spLocks noChangeShapeType="1"/>
            </p:cNvSpPr>
            <p:nvPr/>
          </p:nvSpPr>
          <p:spPr bwMode="auto">
            <a:xfrm flipH="1">
              <a:off x="4848" y="2064"/>
              <a:ext cx="144" cy="28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6858000" y="4022928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91" name="Rectangle 3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Miss Rate Analysis for Matrix Multiply</a:t>
            </a:r>
          </a:p>
        </p:txBody>
      </p:sp>
      <p:sp>
        <p:nvSpPr>
          <p:cNvPr id="168992" name="Rectangle 3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Assume:</a:t>
            </a:r>
          </a:p>
          <a:p>
            <a:pPr lvl="1"/>
            <a:r>
              <a:rPr lang="en-US" dirty="0"/>
              <a:t>Block size = 32B (big enough for four </a:t>
            </a:r>
            <a:r>
              <a:rPr lang="en-US" dirty="0">
                <a:latin typeface="Calibri"/>
                <a:cs typeface="Calibri"/>
              </a:rPr>
              <a:t>doubles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Matrix dimension (N) is very large</a:t>
            </a:r>
          </a:p>
          <a:p>
            <a:pPr lvl="2"/>
            <a:r>
              <a:rPr lang="en-US" dirty="0"/>
              <a:t>Approximate 1/N as 0.0</a:t>
            </a:r>
          </a:p>
          <a:p>
            <a:pPr lvl="1"/>
            <a:r>
              <a:rPr lang="en-US" dirty="0"/>
              <a:t>Cache is not even big enough to hold multiple rows</a:t>
            </a:r>
          </a:p>
          <a:p>
            <a:r>
              <a:rPr lang="en-US" dirty="0"/>
              <a:t>Analysis Method:</a:t>
            </a:r>
          </a:p>
          <a:p>
            <a:pPr lvl="1"/>
            <a:r>
              <a:rPr lang="en-US" dirty="0"/>
              <a:t>Look at access pattern of inner loop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3492971" y="4648200"/>
            <a:ext cx="1295400" cy="1752600"/>
            <a:chOff x="1752600" y="4648200"/>
            <a:chExt cx="1295400" cy="1752600"/>
          </a:xfrm>
        </p:grpSpPr>
        <p:sp>
          <p:nvSpPr>
            <p:cNvPr id="168966" name="Rectangle 6"/>
            <p:cNvSpPr>
              <a:spLocks noChangeArrowheads="1"/>
            </p:cNvSpPr>
            <p:nvPr/>
          </p:nvSpPr>
          <p:spPr bwMode="auto">
            <a:xfrm>
              <a:off x="2139950" y="5111750"/>
              <a:ext cx="908050" cy="74295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 dirty="0">
                <a:latin typeface="Courier New"/>
                <a:cs typeface="Courier New"/>
              </a:endParaRPr>
            </a:p>
          </p:txBody>
        </p:sp>
        <p:sp>
          <p:nvSpPr>
            <p:cNvPr id="168967" name="Rectangle 7"/>
            <p:cNvSpPr>
              <a:spLocks noChangeArrowheads="1"/>
            </p:cNvSpPr>
            <p:nvPr/>
          </p:nvSpPr>
          <p:spPr bwMode="auto">
            <a:xfrm>
              <a:off x="2418650" y="5941700"/>
              <a:ext cx="400750" cy="45910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b="0" dirty="0">
                  <a:latin typeface="Arial"/>
                  <a:cs typeface="Arial"/>
                </a:rPr>
                <a:t>A</a:t>
              </a:r>
            </a:p>
          </p:txBody>
        </p:sp>
        <p:sp>
          <p:nvSpPr>
            <p:cNvPr id="168969" name="Line 9"/>
            <p:cNvSpPr>
              <a:spLocks noChangeShapeType="1"/>
            </p:cNvSpPr>
            <p:nvPr/>
          </p:nvSpPr>
          <p:spPr bwMode="auto">
            <a:xfrm>
              <a:off x="2146300" y="4648200"/>
              <a:ext cx="7366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Courier New"/>
                <a:cs typeface="Courier New"/>
              </a:endParaRPr>
            </a:p>
          </p:txBody>
        </p:sp>
        <p:sp>
          <p:nvSpPr>
            <p:cNvPr id="168970" name="Rectangle 10"/>
            <p:cNvSpPr>
              <a:spLocks noChangeArrowheads="1"/>
            </p:cNvSpPr>
            <p:nvPr/>
          </p:nvSpPr>
          <p:spPr bwMode="auto">
            <a:xfrm>
              <a:off x="2271713" y="4662487"/>
              <a:ext cx="320675" cy="366713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sz="1800" dirty="0" err="1">
                  <a:latin typeface="Courier New"/>
                  <a:cs typeface="Courier New"/>
                </a:rPr>
                <a:t>k</a:t>
              </a:r>
              <a:endParaRPr lang="en-US" sz="1800" dirty="0">
                <a:latin typeface="Courier New"/>
                <a:cs typeface="Courier New"/>
              </a:endParaRPr>
            </a:p>
          </p:txBody>
        </p:sp>
        <p:sp>
          <p:nvSpPr>
            <p:cNvPr id="168972" name="Line 12"/>
            <p:cNvSpPr>
              <a:spLocks noChangeShapeType="1"/>
            </p:cNvSpPr>
            <p:nvPr/>
          </p:nvSpPr>
          <p:spPr bwMode="auto">
            <a:xfrm>
              <a:off x="1752600" y="5130800"/>
              <a:ext cx="0" cy="736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Courier New"/>
                <a:cs typeface="Courier New"/>
              </a:endParaRPr>
            </a:p>
          </p:txBody>
        </p:sp>
        <p:sp>
          <p:nvSpPr>
            <p:cNvPr id="168973" name="Rectangle 13"/>
            <p:cNvSpPr>
              <a:spLocks noChangeArrowheads="1"/>
            </p:cNvSpPr>
            <p:nvPr/>
          </p:nvSpPr>
          <p:spPr bwMode="auto">
            <a:xfrm>
              <a:off x="1812337" y="5205414"/>
              <a:ext cx="321263" cy="366767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sz="1800" dirty="0" err="1">
                  <a:latin typeface="Courier New"/>
                  <a:cs typeface="Courier New"/>
                </a:rPr>
                <a:t>i</a:t>
              </a:r>
              <a:endParaRPr lang="en-US" sz="1800" dirty="0">
                <a:latin typeface="Courier New"/>
                <a:cs typeface="Courier New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956975" y="4648200"/>
            <a:ext cx="1255297" cy="1752600"/>
            <a:chOff x="3505200" y="4648200"/>
            <a:chExt cx="1255297" cy="1752600"/>
          </a:xfrm>
        </p:grpSpPr>
        <p:sp>
          <p:nvSpPr>
            <p:cNvPr id="168976" name="Rectangle 16"/>
            <p:cNvSpPr>
              <a:spLocks noChangeArrowheads="1"/>
            </p:cNvSpPr>
            <p:nvPr/>
          </p:nvSpPr>
          <p:spPr bwMode="auto">
            <a:xfrm>
              <a:off x="4114800" y="5941700"/>
              <a:ext cx="388026" cy="45910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b="0" dirty="0">
                  <a:latin typeface="Arial"/>
                  <a:cs typeface="Arial"/>
                </a:rPr>
                <a:t>B</a:t>
              </a:r>
            </a:p>
          </p:txBody>
        </p:sp>
        <p:sp>
          <p:nvSpPr>
            <p:cNvPr id="168978" name="Line 18"/>
            <p:cNvSpPr>
              <a:spLocks noChangeShapeType="1"/>
            </p:cNvSpPr>
            <p:nvPr/>
          </p:nvSpPr>
          <p:spPr bwMode="auto">
            <a:xfrm>
              <a:off x="3505200" y="5118101"/>
              <a:ext cx="0" cy="736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Courier New"/>
                <a:cs typeface="Courier New"/>
              </a:endParaRPr>
            </a:p>
          </p:txBody>
        </p:sp>
        <p:sp>
          <p:nvSpPr>
            <p:cNvPr id="168979" name="Rectangle 19"/>
            <p:cNvSpPr>
              <a:spLocks noChangeArrowheads="1"/>
            </p:cNvSpPr>
            <p:nvPr/>
          </p:nvSpPr>
          <p:spPr bwMode="auto">
            <a:xfrm>
              <a:off x="3567113" y="5205414"/>
              <a:ext cx="321263" cy="366767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sz="1800" dirty="0" err="1">
                  <a:latin typeface="Courier New"/>
                  <a:cs typeface="Courier New"/>
                </a:rPr>
                <a:t>k</a:t>
              </a:r>
              <a:endParaRPr lang="en-US" sz="1800" dirty="0">
                <a:latin typeface="Courier New"/>
                <a:cs typeface="Courier New"/>
              </a:endParaRPr>
            </a:p>
          </p:txBody>
        </p:sp>
        <p:sp>
          <p:nvSpPr>
            <p:cNvPr id="168982" name="Rectangle 22"/>
            <p:cNvSpPr>
              <a:spLocks noChangeArrowheads="1"/>
            </p:cNvSpPr>
            <p:nvPr/>
          </p:nvSpPr>
          <p:spPr bwMode="auto">
            <a:xfrm>
              <a:off x="3948113" y="4648200"/>
              <a:ext cx="320675" cy="366713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sz="1800" dirty="0" err="1">
                  <a:latin typeface="Courier New"/>
                  <a:cs typeface="Courier New"/>
                </a:rPr>
                <a:t>j</a:t>
              </a:r>
              <a:endParaRPr lang="en-US" sz="1800" dirty="0">
                <a:latin typeface="Courier New"/>
                <a:cs typeface="Courier New"/>
              </a:endParaRPr>
            </a:p>
          </p:txBody>
        </p:sp>
        <p:sp>
          <p:nvSpPr>
            <p:cNvPr id="35" name="Rectangle 6"/>
            <p:cNvSpPr>
              <a:spLocks noChangeArrowheads="1"/>
            </p:cNvSpPr>
            <p:nvPr/>
          </p:nvSpPr>
          <p:spPr bwMode="auto">
            <a:xfrm>
              <a:off x="3852447" y="5111749"/>
              <a:ext cx="908050" cy="74295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Courier New"/>
                <a:cs typeface="Courier New"/>
              </a:endParaRPr>
            </a:p>
          </p:txBody>
        </p:sp>
        <p:sp>
          <p:nvSpPr>
            <p:cNvPr id="37" name="Line 9"/>
            <p:cNvSpPr>
              <a:spLocks noChangeShapeType="1"/>
            </p:cNvSpPr>
            <p:nvPr/>
          </p:nvSpPr>
          <p:spPr bwMode="auto">
            <a:xfrm>
              <a:off x="3852447" y="4648200"/>
              <a:ext cx="7366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Courier New"/>
                <a:cs typeface="Courier New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939100" y="4648200"/>
            <a:ext cx="1301750" cy="1698624"/>
            <a:chOff x="5334000" y="4648200"/>
            <a:chExt cx="1301750" cy="1698624"/>
          </a:xfrm>
        </p:grpSpPr>
        <p:sp>
          <p:nvSpPr>
            <p:cNvPr id="168964" name="Rectangle 4"/>
            <p:cNvSpPr>
              <a:spLocks noChangeArrowheads="1"/>
            </p:cNvSpPr>
            <p:nvPr/>
          </p:nvSpPr>
          <p:spPr bwMode="auto">
            <a:xfrm>
              <a:off x="6019800" y="5887724"/>
              <a:ext cx="405008" cy="45910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b="0" dirty="0">
                  <a:latin typeface="Arial"/>
                  <a:cs typeface="Arial"/>
                </a:rPr>
                <a:t>C</a:t>
              </a:r>
            </a:p>
          </p:txBody>
        </p:sp>
        <p:sp>
          <p:nvSpPr>
            <p:cNvPr id="168986" name="Line 26"/>
            <p:cNvSpPr>
              <a:spLocks noChangeShapeType="1"/>
            </p:cNvSpPr>
            <p:nvPr/>
          </p:nvSpPr>
          <p:spPr bwMode="auto">
            <a:xfrm>
              <a:off x="5334000" y="5118100"/>
              <a:ext cx="0" cy="736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Courier New"/>
                <a:cs typeface="Courier New"/>
              </a:endParaRPr>
            </a:p>
          </p:txBody>
        </p:sp>
        <p:sp>
          <p:nvSpPr>
            <p:cNvPr id="168987" name="Rectangle 27"/>
            <p:cNvSpPr>
              <a:spLocks noChangeArrowheads="1"/>
            </p:cNvSpPr>
            <p:nvPr/>
          </p:nvSpPr>
          <p:spPr bwMode="auto">
            <a:xfrm>
              <a:off x="5395913" y="5205413"/>
              <a:ext cx="321263" cy="366767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sz="1800">
                  <a:latin typeface="Courier New"/>
                  <a:cs typeface="Courier New"/>
                </a:rPr>
                <a:t>i</a:t>
              </a:r>
            </a:p>
          </p:txBody>
        </p:sp>
        <p:sp>
          <p:nvSpPr>
            <p:cNvPr id="168990" name="Rectangle 30"/>
            <p:cNvSpPr>
              <a:spLocks noChangeArrowheads="1"/>
            </p:cNvSpPr>
            <p:nvPr/>
          </p:nvSpPr>
          <p:spPr bwMode="auto">
            <a:xfrm>
              <a:off x="5853113" y="4648200"/>
              <a:ext cx="320675" cy="366713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sz="1800" dirty="0" err="1">
                  <a:latin typeface="Courier New"/>
                  <a:cs typeface="Courier New"/>
                </a:rPr>
                <a:t>j</a:t>
              </a:r>
              <a:endParaRPr lang="en-US" sz="1800" dirty="0">
                <a:latin typeface="Courier New"/>
                <a:cs typeface="Courier New"/>
              </a:endParaRPr>
            </a:p>
          </p:txBody>
        </p:sp>
        <p:sp>
          <p:nvSpPr>
            <p:cNvPr id="36" name="Rectangle 6"/>
            <p:cNvSpPr>
              <a:spLocks noChangeArrowheads="1"/>
            </p:cNvSpPr>
            <p:nvPr/>
          </p:nvSpPr>
          <p:spPr bwMode="auto">
            <a:xfrm>
              <a:off x="5727700" y="5053425"/>
              <a:ext cx="908050" cy="74295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Courier New"/>
                <a:cs typeface="Courier New"/>
              </a:endParaRPr>
            </a:p>
          </p:txBody>
        </p:sp>
        <p:sp>
          <p:nvSpPr>
            <p:cNvPr id="38" name="Line 9"/>
            <p:cNvSpPr>
              <a:spLocks noChangeShapeType="1"/>
            </p:cNvSpPr>
            <p:nvPr/>
          </p:nvSpPr>
          <p:spPr bwMode="auto">
            <a:xfrm>
              <a:off x="5727700" y="4662487"/>
              <a:ext cx="7366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Courier New"/>
                <a:cs typeface="Courier New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2590800" y="4931041"/>
            <a:ext cx="53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0" dirty="0">
                <a:latin typeface="Calibri" pitchFamily="34" charset="0"/>
              </a:rPr>
              <a:t>=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105400" y="4931041"/>
            <a:ext cx="53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0" dirty="0">
                <a:latin typeface="Calibri" pitchFamily="34" charset="0"/>
              </a:rPr>
              <a:t>x</a:t>
            </a:r>
          </a:p>
        </p:txBody>
      </p:sp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9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Layout of C Arrays in Memory (review)</a:t>
            </a:r>
          </a:p>
        </p:txBody>
      </p:sp>
      <p:sp>
        <p:nvSpPr>
          <p:cNvPr id="169991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396875" y="1362075"/>
            <a:ext cx="8366125" cy="4972050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dirty="0"/>
              <a:t>C arrays allocated in row-major order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each row in contiguous memory locations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a[</a:t>
            </a:r>
            <a:r>
              <a:rPr lang="en-US" dirty="0" err="1"/>
              <a:t>i</a:t>
            </a:r>
            <a:r>
              <a:rPr lang="en-US" dirty="0"/>
              <a:t>][j] = a[</a:t>
            </a:r>
            <a:r>
              <a:rPr lang="en-US" dirty="0" err="1"/>
              <a:t>i</a:t>
            </a:r>
            <a:r>
              <a:rPr lang="en-US" dirty="0"/>
              <a:t>*N + j]  where N is the number of columns</a:t>
            </a:r>
          </a:p>
          <a:p>
            <a:pPr>
              <a:lnSpc>
                <a:spcPct val="85000"/>
              </a:lnSpc>
            </a:pPr>
            <a:r>
              <a:rPr lang="en-US" dirty="0"/>
              <a:t>Stepping through columns in one row:</a:t>
            </a:r>
          </a:p>
          <a:p>
            <a:pPr lvl="1">
              <a:lnSpc>
                <a:spcPct val="90000"/>
              </a:lnSpc>
            </a:pPr>
            <a:r>
              <a:rPr lang="en-US" b="1" dirty="0">
                <a:latin typeface="Courier New" charset="0"/>
              </a:rPr>
              <a:t>for (</a:t>
            </a:r>
            <a:r>
              <a:rPr lang="en-US" b="1" dirty="0" err="1">
                <a:latin typeface="Courier New" charset="0"/>
              </a:rPr>
              <a:t>i</a:t>
            </a:r>
            <a:r>
              <a:rPr lang="en-US" b="1" dirty="0">
                <a:latin typeface="Courier New" charset="0"/>
              </a:rPr>
              <a:t> = 0; </a:t>
            </a:r>
            <a:r>
              <a:rPr lang="en-US" b="1" dirty="0" err="1">
                <a:latin typeface="Courier New" charset="0"/>
              </a:rPr>
              <a:t>i</a:t>
            </a:r>
            <a:r>
              <a:rPr lang="en-US" b="1" dirty="0">
                <a:latin typeface="Courier New" charset="0"/>
              </a:rPr>
              <a:t> &lt; N; </a:t>
            </a:r>
            <a:r>
              <a:rPr lang="en-US" b="1" dirty="0" err="1">
                <a:latin typeface="Courier New" charset="0"/>
              </a:rPr>
              <a:t>i</a:t>
            </a:r>
            <a:r>
              <a:rPr lang="en-US" b="1" dirty="0">
                <a:latin typeface="Courier New" charset="0"/>
              </a:rPr>
              <a:t>++)</a:t>
            </a:r>
          </a:p>
          <a:p>
            <a:pPr lvl="2">
              <a:lnSpc>
                <a:spcPct val="97000"/>
              </a:lnSpc>
              <a:buFont typeface="Wingdings" charset="2"/>
              <a:buNone/>
            </a:pPr>
            <a:r>
              <a:rPr lang="en-US" sz="2000" b="1" dirty="0">
                <a:solidFill>
                  <a:schemeClr val="tx1"/>
                </a:solidFill>
                <a:latin typeface="Courier New" charset="0"/>
              </a:rPr>
              <a:t>sum += a[0][i];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accesses successive elements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if block size (B) &gt; </a:t>
            </a:r>
            <a:r>
              <a:rPr lang="en-US" dirty="0" err="1">
                <a:latin typeface="Calibri"/>
                <a:cs typeface="Calibri"/>
              </a:rPr>
              <a:t>sizeof</a:t>
            </a:r>
            <a:r>
              <a:rPr lang="en-US" dirty="0">
                <a:latin typeface="Calibri"/>
                <a:cs typeface="Calibri"/>
              </a:rPr>
              <a:t>(</a:t>
            </a:r>
            <a:r>
              <a:rPr lang="en-US" dirty="0" err="1">
                <a:latin typeface="Calibri"/>
                <a:cs typeface="Calibri"/>
              </a:rPr>
              <a:t>a</a:t>
            </a:r>
            <a:r>
              <a:rPr lang="en-US" baseline="-25000" dirty="0" err="1">
                <a:latin typeface="Calibri"/>
                <a:cs typeface="Calibri"/>
              </a:rPr>
              <a:t>ij</a:t>
            </a:r>
            <a:r>
              <a:rPr lang="en-US" dirty="0">
                <a:latin typeface="Calibri"/>
                <a:cs typeface="Calibri"/>
              </a:rPr>
              <a:t>) bytes</a:t>
            </a:r>
            <a:r>
              <a:rPr lang="en-US" dirty="0"/>
              <a:t>, exploit spatial locality</a:t>
            </a:r>
          </a:p>
          <a:p>
            <a:pPr lvl="2">
              <a:lnSpc>
                <a:spcPct val="97000"/>
              </a:lnSpc>
            </a:pPr>
            <a:r>
              <a:rPr lang="en-US" dirty="0"/>
              <a:t>miss rate = </a:t>
            </a:r>
            <a:r>
              <a:rPr lang="en-US" dirty="0" err="1">
                <a:latin typeface="Calibri"/>
                <a:cs typeface="Calibri"/>
              </a:rPr>
              <a:t>sizeof</a:t>
            </a:r>
            <a:r>
              <a:rPr lang="en-US" dirty="0">
                <a:latin typeface="Calibri"/>
                <a:cs typeface="Calibri"/>
              </a:rPr>
              <a:t>(</a:t>
            </a:r>
            <a:r>
              <a:rPr lang="en-US" dirty="0" err="1">
                <a:latin typeface="Calibri"/>
                <a:cs typeface="Calibri"/>
              </a:rPr>
              <a:t>a</a:t>
            </a:r>
            <a:r>
              <a:rPr lang="en-US" baseline="-25000" dirty="0" err="1">
                <a:latin typeface="Calibri"/>
                <a:cs typeface="Calibri"/>
              </a:rPr>
              <a:t>ij</a:t>
            </a:r>
            <a:r>
              <a:rPr lang="en-US" dirty="0">
                <a:latin typeface="Calibri"/>
                <a:cs typeface="Calibri"/>
              </a:rPr>
              <a:t>) </a:t>
            </a:r>
            <a:r>
              <a:rPr lang="en-US" dirty="0"/>
              <a:t>/ B</a:t>
            </a:r>
          </a:p>
          <a:p>
            <a:pPr>
              <a:lnSpc>
                <a:spcPct val="85000"/>
              </a:lnSpc>
            </a:pPr>
            <a:r>
              <a:rPr lang="en-US" dirty="0"/>
              <a:t>Stepping through rows in one column:</a:t>
            </a:r>
          </a:p>
          <a:p>
            <a:pPr lvl="1">
              <a:lnSpc>
                <a:spcPct val="90000"/>
              </a:lnSpc>
            </a:pPr>
            <a:r>
              <a:rPr lang="en-US" b="1" dirty="0">
                <a:latin typeface="Courier New" charset="0"/>
              </a:rPr>
              <a:t>for (</a:t>
            </a:r>
            <a:r>
              <a:rPr lang="en-US" b="1" dirty="0" err="1">
                <a:latin typeface="Courier New" charset="0"/>
              </a:rPr>
              <a:t>i</a:t>
            </a:r>
            <a:r>
              <a:rPr lang="en-US" b="1" dirty="0">
                <a:latin typeface="Courier New" charset="0"/>
              </a:rPr>
              <a:t> = 0; </a:t>
            </a:r>
            <a:r>
              <a:rPr lang="en-US" b="1" dirty="0" err="1">
                <a:latin typeface="Courier New" charset="0"/>
              </a:rPr>
              <a:t>i</a:t>
            </a:r>
            <a:r>
              <a:rPr lang="en-US" b="1" dirty="0">
                <a:latin typeface="Courier New" charset="0"/>
              </a:rPr>
              <a:t> &lt; </a:t>
            </a:r>
            <a:r>
              <a:rPr lang="en-US" b="1" dirty="0" err="1">
                <a:latin typeface="Courier New" charset="0"/>
              </a:rPr>
              <a:t>n</a:t>
            </a:r>
            <a:r>
              <a:rPr lang="en-US" b="1" dirty="0">
                <a:latin typeface="Courier New" charset="0"/>
              </a:rPr>
              <a:t>; </a:t>
            </a:r>
            <a:r>
              <a:rPr lang="en-US" b="1" dirty="0" err="1">
                <a:latin typeface="Courier New" charset="0"/>
              </a:rPr>
              <a:t>i</a:t>
            </a:r>
            <a:r>
              <a:rPr lang="en-US" b="1" dirty="0">
                <a:latin typeface="Courier New" charset="0"/>
              </a:rPr>
              <a:t>++)</a:t>
            </a:r>
          </a:p>
          <a:p>
            <a:pPr lvl="2">
              <a:lnSpc>
                <a:spcPct val="97000"/>
              </a:lnSpc>
              <a:buFont typeface="Wingdings" charset="2"/>
              <a:buNone/>
            </a:pPr>
            <a:r>
              <a:rPr lang="en-US" sz="2000" b="1" dirty="0">
                <a:solidFill>
                  <a:schemeClr val="tx1"/>
                </a:solidFill>
                <a:latin typeface="Courier New" charset="0"/>
              </a:rPr>
              <a:t>sum += a[i][0];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accesses distant elements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no spatial locality!</a:t>
            </a:r>
          </a:p>
          <a:p>
            <a:pPr lvl="2">
              <a:lnSpc>
                <a:spcPct val="97000"/>
              </a:lnSpc>
            </a:pPr>
            <a:r>
              <a:rPr lang="en-US" dirty="0"/>
              <a:t>miss rate = 1 (i.e. 100%)</a:t>
            </a: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/>
          <p:cNvSpPr>
            <a:spLocks noGrp="1" noChangeArrowheads="1"/>
          </p:cNvSpPr>
          <p:nvPr>
            <p:ph type="title"/>
          </p:nvPr>
        </p:nvSpPr>
        <p:spPr>
          <a:xfrm>
            <a:off x="61913" y="247650"/>
            <a:ext cx="8716962" cy="782638"/>
          </a:xfrm>
        </p:spPr>
        <p:txBody>
          <a:bodyPr>
            <a:normAutofit fontScale="90000"/>
          </a:bodyPr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>
                <a:cs typeface="Arial"/>
              </a:rPr>
              <a:t>Recall: Memory </a:t>
            </a:r>
            <a:br>
              <a:rPr lang="en-GB" dirty="0">
                <a:cs typeface="Arial"/>
              </a:rPr>
            </a:br>
            <a:r>
              <a:rPr lang="en-GB" dirty="0">
                <a:cs typeface="Arial"/>
              </a:rPr>
              <a:t>     Hierarchy</a:t>
            </a:r>
          </a:p>
        </p:txBody>
      </p:sp>
      <p:sp>
        <p:nvSpPr>
          <p:cNvPr id="151" name="AutoShape 195"/>
          <p:cNvSpPr>
            <a:spLocks noChangeAspect="1" noChangeArrowheads="1"/>
          </p:cNvSpPr>
          <p:nvPr/>
        </p:nvSpPr>
        <p:spPr bwMode="auto">
          <a:xfrm>
            <a:off x="552450" y="342900"/>
            <a:ext cx="6902450" cy="6456363"/>
          </a:xfrm>
          <a:prstGeom prst="triangle">
            <a:avLst>
              <a:gd name="adj" fmla="val 50000"/>
            </a:avLst>
          </a:prstGeom>
          <a:gradFill flip="none" rotWithShape="1">
            <a:gsLst>
              <a:gs pos="0">
                <a:schemeClr val="accent6">
                  <a:lumMod val="20000"/>
                  <a:lumOff val="80000"/>
                  <a:alpha val="7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16140000" scaled="0"/>
            <a:tileRect/>
          </a:gra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52" name="Text Box 196"/>
          <p:cNvSpPr txBox="1">
            <a:spLocks noChangeAspect="1" noChangeArrowheads="1"/>
          </p:cNvSpPr>
          <p:nvPr/>
        </p:nvSpPr>
        <p:spPr bwMode="auto">
          <a:xfrm>
            <a:off x="3744216" y="834509"/>
            <a:ext cx="62388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Regs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53" name="Text Box 198"/>
          <p:cNvSpPr txBox="1">
            <a:spLocks noChangeAspect="1" noChangeArrowheads="1"/>
          </p:cNvSpPr>
          <p:nvPr/>
        </p:nvSpPr>
        <p:spPr bwMode="auto">
          <a:xfrm>
            <a:off x="3531818" y="1283385"/>
            <a:ext cx="104868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L1 cache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(SRAM)</a:t>
            </a:r>
          </a:p>
        </p:txBody>
      </p:sp>
      <p:sp>
        <p:nvSpPr>
          <p:cNvPr id="154" name="Text Box 199"/>
          <p:cNvSpPr txBox="1">
            <a:spLocks noChangeAspect="1" noChangeArrowheads="1"/>
          </p:cNvSpPr>
          <p:nvPr/>
        </p:nvSpPr>
        <p:spPr bwMode="auto">
          <a:xfrm>
            <a:off x="3300985" y="3821797"/>
            <a:ext cx="151035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Main memory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(DRAM)</a:t>
            </a:r>
          </a:p>
        </p:txBody>
      </p:sp>
      <p:sp>
        <p:nvSpPr>
          <p:cNvPr id="155" name="Text Box 200"/>
          <p:cNvSpPr txBox="1">
            <a:spLocks noChangeAspect="1" noChangeArrowheads="1"/>
          </p:cNvSpPr>
          <p:nvPr/>
        </p:nvSpPr>
        <p:spPr bwMode="auto">
          <a:xfrm>
            <a:off x="2836916" y="4847322"/>
            <a:ext cx="243848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Local secondary storage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(local disks)</a:t>
            </a:r>
          </a:p>
        </p:txBody>
      </p:sp>
      <p:sp>
        <p:nvSpPr>
          <p:cNvPr id="156" name="Line 203"/>
          <p:cNvSpPr>
            <a:spLocks noChangeAspect="1" noChangeShapeType="1"/>
          </p:cNvSpPr>
          <p:nvPr/>
        </p:nvSpPr>
        <p:spPr bwMode="auto">
          <a:xfrm>
            <a:off x="3513138" y="1265238"/>
            <a:ext cx="981075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57" name="Line 204"/>
          <p:cNvSpPr>
            <a:spLocks noChangeAspect="1" noChangeShapeType="1"/>
          </p:cNvSpPr>
          <p:nvPr/>
        </p:nvSpPr>
        <p:spPr bwMode="auto">
          <a:xfrm>
            <a:off x="3162300" y="1903413"/>
            <a:ext cx="1671638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58" name="Line 205"/>
          <p:cNvSpPr>
            <a:spLocks noChangeAspect="1" noChangeShapeType="1"/>
          </p:cNvSpPr>
          <p:nvPr/>
        </p:nvSpPr>
        <p:spPr bwMode="auto">
          <a:xfrm>
            <a:off x="2779713" y="2655888"/>
            <a:ext cx="2447925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59" name="Line 222"/>
          <p:cNvSpPr>
            <a:spLocks noChangeAspect="1" noChangeShapeType="1"/>
          </p:cNvSpPr>
          <p:nvPr/>
        </p:nvSpPr>
        <p:spPr bwMode="auto">
          <a:xfrm>
            <a:off x="76200" y="3473450"/>
            <a:ext cx="0" cy="2344738"/>
          </a:xfrm>
          <a:prstGeom prst="line">
            <a:avLst/>
          </a:prstGeom>
          <a:noFill/>
          <a:ln w="38100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60" name="Text Box 223"/>
          <p:cNvSpPr txBox="1">
            <a:spLocks noChangeAspect="1" noChangeArrowheads="1"/>
          </p:cNvSpPr>
          <p:nvPr/>
        </p:nvSpPr>
        <p:spPr bwMode="auto">
          <a:xfrm>
            <a:off x="123825" y="3625166"/>
            <a:ext cx="1010213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Larger,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slower,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and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cheaper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(per byte)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storage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devices</a:t>
            </a:r>
          </a:p>
        </p:txBody>
      </p:sp>
      <p:sp>
        <p:nvSpPr>
          <p:cNvPr id="161" name="Line 224"/>
          <p:cNvSpPr>
            <a:spLocks noChangeAspect="1" noChangeShapeType="1"/>
          </p:cNvSpPr>
          <p:nvPr/>
        </p:nvSpPr>
        <p:spPr bwMode="auto">
          <a:xfrm>
            <a:off x="2255838" y="3586163"/>
            <a:ext cx="3475037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62" name="Text Box 225"/>
          <p:cNvSpPr txBox="1">
            <a:spLocks noChangeAspect="1" noChangeArrowheads="1"/>
          </p:cNvSpPr>
          <p:nvPr/>
        </p:nvSpPr>
        <p:spPr bwMode="auto">
          <a:xfrm>
            <a:off x="2707875" y="5947460"/>
            <a:ext cx="269657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Remote secondary storage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(e.g., Web servers)</a:t>
            </a:r>
          </a:p>
        </p:txBody>
      </p:sp>
      <p:sp>
        <p:nvSpPr>
          <p:cNvPr id="165" name="Text Box 227"/>
          <p:cNvSpPr txBox="1">
            <a:spLocks noChangeAspect="1" noChangeArrowheads="1"/>
          </p:cNvSpPr>
          <p:nvPr/>
        </p:nvSpPr>
        <p:spPr bwMode="auto">
          <a:xfrm>
            <a:off x="7073306" y="5375050"/>
            <a:ext cx="2062758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Local disks hold files retrieved from disks 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on remote</a:t>
            </a:r>
            <a:r>
              <a:rPr kumimoji="0" lang="en-US" sz="1400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 servers.</a:t>
            </a:r>
            <a:endParaRPr kumimoji="0" lang="en-US" sz="140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66" name="Line 235"/>
          <p:cNvSpPr>
            <a:spLocks noChangeAspect="1" noChangeShapeType="1"/>
          </p:cNvSpPr>
          <p:nvPr/>
        </p:nvSpPr>
        <p:spPr bwMode="auto">
          <a:xfrm>
            <a:off x="1708150" y="4632325"/>
            <a:ext cx="4576763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67" name="Text Box 236"/>
          <p:cNvSpPr txBox="1">
            <a:spLocks noChangeAspect="1" noChangeArrowheads="1"/>
          </p:cNvSpPr>
          <p:nvPr/>
        </p:nvSpPr>
        <p:spPr bwMode="auto">
          <a:xfrm>
            <a:off x="3531818" y="1948547"/>
            <a:ext cx="104868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L2 cache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(SRAM)</a:t>
            </a:r>
          </a:p>
        </p:txBody>
      </p:sp>
      <p:sp>
        <p:nvSpPr>
          <p:cNvPr id="169" name="Text Box 243"/>
          <p:cNvSpPr txBox="1">
            <a:spLocks noChangeAspect="1" noChangeArrowheads="1"/>
          </p:cNvSpPr>
          <p:nvPr/>
        </p:nvSpPr>
        <p:spPr bwMode="auto">
          <a:xfrm>
            <a:off x="4962526" y="1641804"/>
            <a:ext cx="28384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L1 cache holds cache lines retrieved from the L2 cache.</a:t>
            </a:r>
          </a:p>
        </p:txBody>
      </p:sp>
      <p:sp>
        <p:nvSpPr>
          <p:cNvPr id="171" name="Text Box 233"/>
          <p:cNvSpPr txBox="1">
            <a:spLocks noChangeAspect="1" noChangeArrowheads="1"/>
          </p:cNvSpPr>
          <p:nvPr/>
        </p:nvSpPr>
        <p:spPr bwMode="auto">
          <a:xfrm>
            <a:off x="4573588" y="973465"/>
            <a:ext cx="291941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CPU registers hold words retrieved from </a:t>
            </a:r>
            <a:r>
              <a:rPr kumimoji="0" lang="en-US" sz="140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th</a:t>
            </a:r>
            <a:r>
              <a:rPr lang="en-US" sz="1400" kern="0" dirty="0">
                <a:solidFill>
                  <a:srgbClr val="C00000"/>
                </a:solidFill>
                <a:latin typeface="Calibri" panose="020F0502020204030204" pitchFamily="34" charset="0"/>
                <a:cs typeface="Arial"/>
              </a:rPr>
              <a:t>e L1 cache</a:t>
            </a: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.</a:t>
            </a:r>
          </a:p>
        </p:txBody>
      </p:sp>
      <p:sp>
        <p:nvSpPr>
          <p:cNvPr id="174" name="Text Box 231"/>
          <p:cNvSpPr txBox="1">
            <a:spLocks noChangeAspect="1" noChangeArrowheads="1"/>
          </p:cNvSpPr>
          <p:nvPr/>
        </p:nvSpPr>
        <p:spPr bwMode="auto">
          <a:xfrm>
            <a:off x="5365751" y="2403800"/>
            <a:ext cx="26289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L2 cache holds cache lines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 retrieved from L3 cache.</a:t>
            </a:r>
          </a:p>
        </p:txBody>
      </p:sp>
      <p:sp>
        <p:nvSpPr>
          <p:cNvPr id="176" name="Text Box 247"/>
          <p:cNvSpPr txBox="1">
            <a:spLocks noChangeAspect="1" noChangeArrowheads="1"/>
          </p:cNvSpPr>
          <p:nvPr/>
        </p:nvSpPr>
        <p:spPr bwMode="auto">
          <a:xfrm>
            <a:off x="3235325" y="644009"/>
            <a:ext cx="4635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L0:</a:t>
            </a:r>
          </a:p>
        </p:txBody>
      </p:sp>
      <p:sp>
        <p:nvSpPr>
          <p:cNvPr id="177" name="Text Box 248"/>
          <p:cNvSpPr txBox="1">
            <a:spLocks noChangeAspect="1" noChangeArrowheads="1"/>
          </p:cNvSpPr>
          <p:nvPr/>
        </p:nvSpPr>
        <p:spPr bwMode="auto">
          <a:xfrm>
            <a:off x="2867025" y="1353622"/>
            <a:ext cx="4635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L1:</a:t>
            </a:r>
          </a:p>
        </p:txBody>
      </p:sp>
      <p:sp>
        <p:nvSpPr>
          <p:cNvPr id="178" name="Text Box 249"/>
          <p:cNvSpPr txBox="1">
            <a:spLocks noChangeAspect="1" noChangeArrowheads="1"/>
          </p:cNvSpPr>
          <p:nvPr/>
        </p:nvSpPr>
        <p:spPr bwMode="auto">
          <a:xfrm>
            <a:off x="2486025" y="2041009"/>
            <a:ext cx="4635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L2:</a:t>
            </a:r>
          </a:p>
        </p:txBody>
      </p:sp>
      <p:sp>
        <p:nvSpPr>
          <p:cNvPr id="179" name="Text Box 250"/>
          <p:cNvSpPr txBox="1">
            <a:spLocks noChangeAspect="1" noChangeArrowheads="1"/>
          </p:cNvSpPr>
          <p:nvPr/>
        </p:nvSpPr>
        <p:spPr bwMode="auto">
          <a:xfrm>
            <a:off x="2079625" y="2796659"/>
            <a:ext cx="4635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L3:</a:t>
            </a:r>
          </a:p>
        </p:txBody>
      </p:sp>
      <p:sp>
        <p:nvSpPr>
          <p:cNvPr id="180" name="Text Box 251"/>
          <p:cNvSpPr txBox="1">
            <a:spLocks noChangeAspect="1" noChangeArrowheads="1"/>
          </p:cNvSpPr>
          <p:nvPr/>
        </p:nvSpPr>
        <p:spPr bwMode="auto">
          <a:xfrm>
            <a:off x="1554163" y="3795197"/>
            <a:ext cx="4635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L4:</a:t>
            </a:r>
          </a:p>
        </p:txBody>
      </p:sp>
      <p:sp>
        <p:nvSpPr>
          <p:cNvPr id="181" name="Text Box 252"/>
          <p:cNvSpPr txBox="1">
            <a:spLocks noChangeAspect="1" noChangeArrowheads="1"/>
          </p:cNvSpPr>
          <p:nvPr/>
        </p:nvSpPr>
        <p:spPr bwMode="auto">
          <a:xfrm>
            <a:off x="933450" y="4912797"/>
            <a:ext cx="4635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L5:</a:t>
            </a:r>
          </a:p>
        </p:txBody>
      </p:sp>
      <p:sp>
        <p:nvSpPr>
          <p:cNvPr id="182" name="Text Box 289"/>
          <p:cNvSpPr txBox="1">
            <a:spLocks noChangeAspect="1" noChangeArrowheads="1"/>
          </p:cNvSpPr>
          <p:nvPr/>
        </p:nvSpPr>
        <p:spPr bwMode="auto">
          <a:xfrm>
            <a:off x="130175" y="1137553"/>
            <a:ext cx="1010213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Smaller,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faster,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and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costlier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(per byte)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storage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devices</a:t>
            </a:r>
          </a:p>
        </p:txBody>
      </p:sp>
      <p:sp>
        <p:nvSpPr>
          <p:cNvPr id="183" name="Line 291"/>
          <p:cNvSpPr>
            <a:spLocks noChangeShapeType="1"/>
          </p:cNvSpPr>
          <p:nvPr/>
        </p:nvSpPr>
        <p:spPr bwMode="auto">
          <a:xfrm flipH="1" flipV="1">
            <a:off x="90488" y="954088"/>
            <a:ext cx="0" cy="2154237"/>
          </a:xfrm>
          <a:prstGeom prst="line">
            <a:avLst/>
          </a:prstGeom>
          <a:noFill/>
          <a:ln w="38100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84" name="Line 292"/>
          <p:cNvSpPr>
            <a:spLocks noChangeAspect="1" noChangeShapeType="1"/>
          </p:cNvSpPr>
          <p:nvPr/>
        </p:nvSpPr>
        <p:spPr bwMode="auto">
          <a:xfrm>
            <a:off x="1117600" y="5743575"/>
            <a:ext cx="57658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85" name="Text Box 293"/>
          <p:cNvSpPr txBox="1">
            <a:spLocks noChangeAspect="1" noChangeArrowheads="1"/>
          </p:cNvSpPr>
          <p:nvPr/>
        </p:nvSpPr>
        <p:spPr bwMode="auto">
          <a:xfrm>
            <a:off x="3531818" y="2780397"/>
            <a:ext cx="104868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L3 cache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(SRAM)</a:t>
            </a:r>
          </a:p>
        </p:txBody>
      </p:sp>
      <p:sp>
        <p:nvSpPr>
          <p:cNvPr id="187" name="Text Box 295"/>
          <p:cNvSpPr txBox="1">
            <a:spLocks noChangeAspect="1" noChangeArrowheads="1"/>
          </p:cNvSpPr>
          <p:nvPr/>
        </p:nvSpPr>
        <p:spPr bwMode="auto">
          <a:xfrm>
            <a:off x="5810250" y="3305501"/>
            <a:ext cx="287654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L3 cache holds cache lines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 retrieved from main memory.</a:t>
            </a:r>
          </a:p>
        </p:txBody>
      </p:sp>
      <p:sp>
        <p:nvSpPr>
          <p:cNvPr id="189" name="Text Box 297"/>
          <p:cNvSpPr txBox="1">
            <a:spLocks noChangeAspect="1" noChangeArrowheads="1"/>
          </p:cNvSpPr>
          <p:nvPr/>
        </p:nvSpPr>
        <p:spPr bwMode="auto">
          <a:xfrm>
            <a:off x="387350" y="5963722"/>
            <a:ext cx="4635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L6:</a:t>
            </a:r>
          </a:p>
        </p:txBody>
      </p:sp>
      <p:sp>
        <p:nvSpPr>
          <p:cNvPr id="234" name="Text Box 229"/>
          <p:cNvSpPr txBox="1">
            <a:spLocks noChangeAspect="1" noChangeArrowheads="1"/>
          </p:cNvSpPr>
          <p:nvPr/>
        </p:nvSpPr>
        <p:spPr bwMode="auto">
          <a:xfrm>
            <a:off x="6399689" y="4346121"/>
            <a:ext cx="254986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Main memory holds disk blocks retrieved from local disks.</a:t>
            </a:r>
          </a:p>
        </p:txBody>
      </p:sp>
    </p:spTree>
    <p:extLst>
      <p:ext uri="{BB962C8B-B14F-4D97-AF65-F5344CB8AC3E}">
        <p14:creationId xmlns:p14="http://schemas.microsoft.com/office/powerpoint/2010/main" val="22092581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36" name="Rectangle 2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Multiplication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ijk</a:t>
            </a:r>
            <a:r>
              <a:rPr lang="en-US" dirty="0"/>
              <a:t>)</a:t>
            </a:r>
          </a:p>
        </p:txBody>
      </p:sp>
      <p:sp>
        <p:nvSpPr>
          <p:cNvPr id="171011" name="Rectangle 3"/>
          <p:cNvSpPr>
            <a:spLocks noChangeArrowheads="1"/>
          </p:cNvSpPr>
          <p:nvPr/>
        </p:nvSpPr>
        <p:spPr bwMode="auto">
          <a:xfrm>
            <a:off x="527050" y="1765300"/>
            <a:ext cx="4492625" cy="2834366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/* </a:t>
            </a:r>
            <a:r>
              <a:rPr lang="en-US" sz="1800" dirty="0" err="1">
                <a:latin typeface="Courier New" charset="0"/>
              </a:rPr>
              <a:t>ijk</a:t>
            </a:r>
            <a:r>
              <a:rPr lang="en-US" sz="1800" dirty="0">
                <a:latin typeface="Courier New" charset="0"/>
              </a:rPr>
              <a:t>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for (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++) 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for (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sum = 0.0;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for (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++) 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  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sum += 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a[i][k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] * 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b[k][j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</a:t>
            </a:r>
            <a:r>
              <a:rPr lang="en-US" sz="1800" dirty="0" err="1">
                <a:latin typeface="Courier New" charset="0"/>
              </a:rPr>
              <a:t>c[i][j</a:t>
            </a:r>
            <a:r>
              <a:rPr lang="en-US" sz="1800" dirty="0">
                <a:latin typeface="Courier New" charset="0"/>
              </a:rPr>
              <a:t>] = sum;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} </a:t>
            </a:r>
          </a:p>
        </p:txBody>
      </p:sp>
      <p:sp>
        <p:nvSpPr>
          <p:cNvPr id="171012" name="Rectangle 4"/>
          <p:cNvSpPr>
            <a:spLocks noChangeArrowheads="1"/>
          </p:cNvSpPr>
          <p:nvPr/>
        </p:nvSpPr>
        <p:spPr bwMode="auto">
          <a:xfrm>
            <a:off x="5492750" y="258762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13" name="Rectangle 5"/>
          <p:cNvSpPr>
            <a:spLocks noChangeArrowheads="1"/>
          </p:cNvSpPr>
          <p:nvPr/>
        </p:nvSpPr>
        <p:spPr bwMode="auto">
          <a:xfrm>
            <a:off x="6711950" y="258762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14" name="Rectangle 6"/>
          <p:cNvSpPr>
            <a:spLocks noChangeArrowheads="1"/>
          </p:cNvSpPr>
          <p:nvPr/>
        </p:nvSpPr>
        <p:spPr bwMode="auto">
          <a:xfrm>
            <a:off x="7854950" y="258762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15" name="Rectangle 7"/>
          <p:cNvSpPr>
            <a:spLocks noChangeArrowheads="1"/>
          </p:cNvSpPr>
          <p:nvPr/>
        </p:nvSpPr>
        <p:spPr bwMode="auto">
          <a:xfrm>
            <a:off x="5624513" y="3168650"/>
            <a:ext cx="336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A</a:t>
            </a:r>
          </a:p>
        </p:txBody>
      </p:sp>
      <p:sp>
        <p:nvSpPr>
          <p:cNvPr id="171016" name="Rectangle 8"/>
          <p:cNvSpPr>
            <a:spLocks noChangeArrowheads="1"/>
          </p:cNvSpPr>
          <p:nvPr/>
        </p:nvSpPr>
        <p:spPr bwMode="auto">
          <a:xfrm>
            <a:off x="6843713" y="3168650"/>
            <a:ext cx="32225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</a:t>
            </a:r>
          </a:p>
        </p:txBody>
      </p:sp>
      <p:sp>
        <p:nvSpPr>
          <p:cNvPr id="171017" name="Rectangle 9"/>
          <p:cNvSpPr>
            <a:spLocks noChangeArrowheads="1"/>
          </p:cNvSpPr>
          <p:nvPr/>
        </p:nvSpPr>
        <p:spPr bwMode="auto">
          <a:xfrm>
            <a:off x="7986713" y="3168650"/>
            <a:ext cx="319498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C</a:t>
            </a:r>
          </a:p>
        </p:txBody>
      </p:sp>
      <p:sp>
        <p:nvSpPr>
          <p:cNvPr id="171018" name="Line 10"/>
          <p:cNvSpPr>
            <a:spLocks noChangeShapeType="1"/>
          </p:cNvSpPr>
          <p:nvPr/>
        </p:nvSpPr>
        <p:spPr bwMode="auto">
          <a:xfrm>
            <a:off x="6934200" y="2593975"/>
            <a:ext cx="0" cy="50800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19" name="Line 11"/>
          <p:cNvSpPr>
            <a:spLocks noChangeShapeType="1"/>
          </p:cNvSpPr>
          <p:nvPr/>
        </p:nvSpPr>
        <p:spPr bwMode="auto">
          <a:xfrm>
            <a:off x="5499100" y="2962275"/>
            <a:ext cx="58420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20" name="Rectangle 12"/>
          <p:cNvSpPr>
            <a:spLocks noChangeArrowheads="1"/>
          </p:cNvSpPr>
          <p:nvPr/>
        </p:nvSpPr>
        <p:spPr bwMode="auto">
          <a:xfrm>
            <a:off x="6081713" y="2787650"/>
            <a:ext cx="588877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(i,*)</a:t>
            </a:r>
          </a:p>
        </p:txBody>
      </p:sp>
      <p:sp>
        <p:nvSpPr>
          <p:cNvPr id="171021" name="Rectangle 13"/>
          <p:cNvSpPr>
            <a:spLocks noChangeArrowheads="1"/>
          </p:cNvSpPr>
          <p:nvPr/>
        </p:nvSpPr>
        <p:spPr bwMode="auto">
          <a:xfrm>
            <a:off x="6691313" y="2254250"/>
            <a:ext cx="591382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(*,j)</a:t>
            </a:r>
          </a:p>
        </p:txBody>
      </p:sp>
      <p:sp>
        <p:nvSpPr>
          <p:cNvPr id="171022" name="Rectangle 14"/>
          <p:cNvSpPr>
            <a:spLocks noChangeArrowheads="1"/>
          </p:cNvSpPr>
          <p:nvPr/>
        </p:nvSpPr>
        <p:spPr bwMode="auto">
          <a:xfrm>
            <a:off x="8013700" y="2898775"/>
            <a:ext cx="50800" cy="50800"/>
          </a:xfrm>
          <a:prstGeom prst="rect">
            <a:avLst/>
          </a:prstGeom>
          <a:solidFill>
            <a:srgbClr val="FF0000"/>
          </a:solidFill>
          <a:ln w="5715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23" name="Rectangle 15"/>
          <p:cNvSpPr>
            <a:spLocks noChangeArrowheads="1"/>
          </p:cNvSpPr>
          <p:nvPr/>
        </p:nvSpPr>
        <p:spPr bwMode="auto">
          <a:xfrm>
            <a:off x="7834313" y="2559050"/>
            <a:ext cx="52250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(i,j)</a:t>
            </a:r>
          </a:p>
        </p:txBody>
      </p:sp>
      <p:sp>
        <p:nvSpPr>
          <p:cNvPr id="171024" name="Rectangle 16"/>
          <p:cNvSpPr>
            <a:spLocks noChangeArrowheads="1"/>
          </p:cNvSpPr>
          <p:nvPr/>
        </p:nvSpPr>
        <p:spPr bwMode="auto">
          <a:xfrm>
            <a:off x="5395913" y="1797050"/>
            <a:ext cx="1324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Inner loop:</a:t>
            </a:r>
          </a:p>
        </p:txBody>
      </p:sp>
      <p:sp>
        <p:nvSpPr>
          <p:cNvPr id="171026" name="Rectangle 18"/>
          <p:cNvSpPr>
            <a:spLocks noChangeArrowheads="1"/>
          </p:cNvSpPr>
          <p:nvPr/>
        </p:nvSpPr>
        <p:spPr bwMode="auto">
          <a:xfrm>
            <a:off x="6434138" y="4256088"/>
            <a:ext cx="1067599" cy="7053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Column-</a:t>
            </a:r>
          </a:p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wise</a:t>
            </a:r>
          </a:p>
        </p:txBody>
      </p:sp>
      <p:sp>
        <p:nvSpPr>
          <p:cNvPr id="171027" name="Line 19"/>
          <p:cNvSpPr>
            <a:spLocks noChangeShapeType="1"/>
          </p:cNvSpPr>
          <p:nvPr/>
        </p:nvSpPr>
        <p:spPr bwMode="auto">
          <a:xfrm flipV="1">
            <a:off x="6991351" y="3592513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28" name="Rectangle 20"/>
          <p:cNvSpPr>
            <a:spLocks noChangeArrowheads="1"/>
          </p:cNvSpPr>
          <p:nvPr/>
        </p:nvSpPr>
        <p:spPr bwMode="auto">
          <a:xfrm>
            <a:off x="5214938" y="4256088"/>
            <a:ext cx="1177605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Row-wise</a:t>
            </a:r>
          </a:p>
        </p:txBody>
      </p:sp>
      <p:sp>
        <p:nvSpPr>
          <p:cNvPr id="171029" name="Line 21"/>
          <p:cNvSpPr>
            <a:spLocks noChangeShapeType="1"/>
          </p:cNvSpPr>
          <p:nvPr/>
        </p:nvSpPr>
        <p:spPr bwMode="auto">
          <a:xfrm flipV="1">
            <a:off x="5772150" y="3592513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31" name="Rectangle 23"/>
          <p:cNvSpPr>
            <a:spLocks noChangeArrowheads="1"/>
          </p:cNvSpPr>
          <p:nvPr/>
        </p:nvSpPr>
        <p:spPr bwMode="auto">
          <a:xfrm>
            <a:off x="7808266" y="4256088"/>
            <a:ext cx="726134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Fixed</a:t>
            </a:r>
          </a:p>
        </p:txBody>
      </p:sp>
      <p:sp>
        <p:nvSpPr>
          <p:cNvPr id="171032" name="Line 24"/>
          <p:cNvSpPr>
            <a:spLocks noChangeShapeType="1"/>
          </p:cNvSpPr>
          <p:nvPr/>
        </p:nvSpPr>
        <p:spPr bwMode="auto">
          <a:xfrm flipV="1">
            <a:off x="8147051" y="3592513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39" name="Rectangle 31"/>
          <p:cNvSpPr>
            <a:spLocks noChangeArrowheads="1"/>
          </p:cNvSpPr>
          <p:nvPr/>
        </p:nvSpPr>
        <p:spPr bwMode="auto">
          <a:xfrm>
            <a:off x="290513" y="4964113"/>
            <a:ext cx="5073650" cy="12176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223838" indent="-223838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u="sng" dirty="0">
                <a:latin typeface="Calibri"/>
                <a:cs typeface="Calibri"/>
              </a:rPr>
              <a:t>Miss rate for </a:t>
            </a:r>
            <a:r>
              <a:rPr lang="en-US" b="0" u="sng" dirty="0">
                <a:latin typeface="Calibri"/>
                <a:cs typeface="Calibri"/>
              </a:rPr>
              <a:t>inner loop iterations</a:t>
            </a:r>
            <a:r>
              <a:rPr lang="en-US" sz="2400" b="0" u="sng" dirty="0">
                <a:latin typeface="Calibri"/>
                <a:cs typeface="Calibri"/>
              </a:rPr>
              <a:t>:</a:t>
            </a: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</a:t>
            </a:r>
            <a:r>
              <a:rPr lang="en-US" sz="2400" b="0" u="sng" dirty="0">
                <a:latin typeface="Calibri"/>
                <a:cs typeface="Calibri"/>
              </a:rPr>
              <a:t>A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B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C</a:t>
            </a:r>
            <a:endParaRPr lang="en-US" sz="2400" b="0" dirty="0">
              <a:latin typeface="Calibri"/>
              <a:cs typeface="Calibri"/>
            </a:endParaRP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		</a:t>
            </a: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3121249" y="4219576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43487" y="6015335"/>
            <a:ext cx="4024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Block size = 32B (four doubles)</a:t>
            </a:r>
          </a:p>
        </p:txBody>
      </p:sp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36" name="Rectangle 2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Multiplication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ijk</a:t>
            </a:r>
            <a:r>
              <a:rPr lang="en-US" dirty="0"/>
              <a:t>)</a:t>
            </a:r>
          </a:p>
        </p:txBody>
      </p:sp>
      <p:sp>
        <p:nvSpPr>
          <p:cNvPr id="171011" name="Rectangle 3"/>
          <p:cNvSpPr>
            <a:spLocks noChangeArrowheads="1"/>
          </p:cNvSpPr>
          <p:nvPr/>
        </p:nvSpPr>
        <p:spPr bwMode="auto">
          <a:xfrm>
            <a:off x="527050" y="1765300"/>
            <a:ext cx="4492625" cy="2834366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/* </a:t>
            </a:r>
            <a:r>
              <a:rPr lang="en-US" sz="1800" dirty="0" err="1">
                <a:latin typeface="Courier New" charset="0"/>
              </a:rPr>
              <a:t>ijk</a:t>
            </a:r>
            <a:r>
              <a:rPr lang="en-US" sz="1800" dirty="0">
                <a:latin typeface="Courier New" charset="0"/>
              </a:rPr>
              <a:t>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for (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++) 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for (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sum = 0.0;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for (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++) 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  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sum += 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a[i][k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] * 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b[k][j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</a:t>
            </a:r>
            <a:r>
              <a:rPr lang="en-US" sz="1800" dirty="0" err="1">
                <a:latin typeface="Courier New" charset="0"/>
              </a:rPr>
              <a:t>c[i][j</a:t>
            </a:r>
            <a:r>
              <a:rPr lang="en-US" sz="1800" dirty="0">
                <a:latin typeface="Courier New" charset="0"/>
              </a:rPr>
              <a:t>] = sum;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} </a:t>
            </a:r>
          </a:p>
        </p:txBody>
      </p:sp>
      <p:sp>
        <p:nvSpPr>
          <p:cNvPr id="171012" name="Rectangle 4"/>
          <p:cNvSpPr>
            <a:spLocks noChangeArrowheads="1"/>
          </p:cNvSpPr>
          <p:nvPr/>
        </p:nvSpPr>
        <p:spPr bwMode="auto">
          <a:xfrm>
            <a:off x="5492750" y="258762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13" name="Rectangle 5"/>
          <p:cNvSpPr>
            <a:spLocks noChangeArrowheads="1"/>
          </p:cNvSpPr>
          <p:nvPr/>
        </p:nvSpPr>
        <p:spPr bwMode="auto">
          <a:xfrm>
            <a:off x="6711950" y="258762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14" name="Rectangle 6"/>
          <p:cNvSpPr>
            <a:spLocks noChangeArrowheads="1"/>
          </p:cNvSpPr>
          <p:nvPr/>
        </p:nvSpPr>
        <p:spPr bwMode="auto">
          <a:xfrm>
            <a:off x="7854950" y="258762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15" name="Rectangle 7"/>
          <p:cNvSpPr>
            <a:spLocks noChangeArrowheads="1"/>
          </p:cNvSpPr>
          <p:nvPr/>
        </p:nvSpPr>
        <p:spPr bwMode="auto">
          <a:xfrm>
            <a:off x="5624513" y="3168650"/>
            <a:ext cx="336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A</a:t>
            </a:r>
          </a:p>
        </p:txBody>
      </p:sp>
      <p:sp>
        <p:nvSpPr>
          <p:cNvPr id="171016" name="Rectangle 8"/>
          <p:cNvSpPr>
            <a:spLocks noChangeArrowheads="1"/>
          </p:cNvSpPr>
          <p:nvPr/>
        </p:nvSpPr>
        <p:spPr bwMode="auto">
          <a:xfrm>
            <a:off x="6843713" y="3168650"/>
            <a:ext cx="32225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</a:t>
            </a:r>
          </a:p>
        </p:txBody>
      </p:sp>
      <p:sp>
        <p:nvSpPr>
          <p:cNvPr id="171017" name="Rectangle 9"/>
          <p:cNvSpPr>
            <a:spLocks noChangeArrowheads="1"/>
          </p:cNvSpPr>
          <p:nvPr/>
        </p:nvSpPr>
        <p:spPr bwMode="auto">
          <a:xfrm>
            <a:off x="7986713" y="3168650"/>
            <a:ext cx="319498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C</a:t>
            </a:r>
          </a:p>
        </p:txBody>
      </p:sp>
      <p:sp>
        <p:nvSpPr>
          <p:cNvPr id="171018" name="Line 10"/>
          <p:cNvSpPr>
            <a:spLocks noChangeShapeType="1"/>
          </p:cNvSpPr>
          <p:nvPr/>
        </p:nvSpPr>
        <p:spPr bwMode="auto">
          <a:xfrm>
            <a:off x="6934200" y="2593975"/>
            <a:ext cx="0" cy="50800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19" name="Line 11"/>
          <p:cNvSpPr>
            <a:spLocks noChangeShapeType="1"/>
          </p:cNvSpPr>
          <p:nvPr/>
        </p:nvSpPr>
        <p:spPr bwMode="auto">
          <a:xfrm>
            <a:off x="5499100" y="2962275"/>
            <a:ext cx="58420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20" name="Rectangle 12"/>
          <p:cNvSpPr>
            <a:spLocks noChangeArrowheads="1"/>
          </p:cNvSpPr>
          <p:nvPr/>
        </p:nvSpPr>
        <p:spPr bwMode="auto">
          <a:xfrm>
            <a:off x="6081713" y="2787650"/>
            <a:ext cx="588877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(i,*)</a:t>
            </a:r>
          </a:p>
        </p:txBody>
      </p:sp>
      <p:sp>
        <p:nvSpPr>
          <p:cNvPr id="171021" name="Rectangle 13"/>
          <p:cNvSpPr>
            <a:spLocks noChangeArrowheads="1"/>
          </p:cNvSpPr>
          <p:nvPr/>
        </p:nvSpPr>
        <p:spPr bwMode="auto">
          <a:xfrm>
            <a:off x="6691313" y="2254250"/>
            <a:ext cx="591382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(*,j)</a:t>
            </a:r>
          </a:p>
        </p:txBody>
      </p:sp>
      <p:sp>
        <p:nvSpPr>
          <p:cNvPr id="171022" name="Rectangle 14"/>
          <p:cNvSpPr>
            <a:spLocks noChangeArrowheads="1"/>
          </p:cNvSpPr>
          <p:nvPr/>
        </p:nvSpPr>
        <p:spPr bwMode="auto">
          <a:xfrm>
            <a:off x="8013700" y="2898775"/>
            <a:ext cx="50800" cy="50800"/>
          </a:xfrm>
          <a:prstGeom prst="rect">
            <a:avLst/>
          </a:prstGeom>
          <a:solidFill>
            <a:srgbClr val="FF0000"/>
          </a:solidFill>
          <a:ln w="5715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23" name="Rectangle 15"/>
          <p:cNvSpPr>
            <a:spLocks noChangeArrowheads="1"/>
          </p:cNvSpPr>
          <p:nvPr/>
        </p:nvSpPr>
        <p:spPr bwMode="auto">
          <a:xfrm>
            <a:off x="7834313" y="2559050"/>
            <a:ext cx="52250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(i,j)</a:t>
            </a:r>
          </a:p>
        </p:txBody>
      </p:sp>
      <p:sp>
        <p:nvSpPr>
          <p:cNvPr id="171024" name="Rectangle 16"/>
          <p:cNvSpPr>
            <a:spLocks noChangeArrowheads="1"/>
          </p:cNvSpPr>
          <p:nvPr/>
        </p:nvSpPr>
        <p:spPr bwMode="auto">
          <a:xfrm>
            <a:off x="5395913" y="1797050"/>
            <a:ext cx="1324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Inner loop:</a:t>
            </a:r>
          </a:p>
        </p:txBody>
      </p:sp>
      <p:sp>
        <p:nvSpPr>
          <p:cNvPr id="171026" name="Rectangle 18"/>
          <p:cNvSpPr>
            <a:spLocks noChangeArrowheads="1"/>
          </p:cNvSpPr>
          <p:nvPr/>
        </p:nvSpPr>
        <p:spPr bwMode="auto">
          <a:xfrm>
            <a:off x="6434138" y="4256088"/>
            <a:ext cx="1067599" cy="7053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Column-</a:t>
            </a:r>
          </a:p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wise</a:t>
            </a:r>
          </a:p>
        </p:txBody>
      </p:sp>
      <p:sp>
        <p:nvSpPr>
          <p:cNvPr id="171027" name="Line 19"/>
          <p:cNvSpPr>
            <a:spLocks noChangeShapeType="1"/>
          </p:cNvSpPr>
          <p:nvPr/>
        </p:nvSpPr>
        <p:spPr bwMode="auto">
          <a:xfrm flipV="1">
            <a:off x="6991351" y="3592513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28" name="Rectangle 20"/>
          <p:cNvSpPr>
            <a:spLocks noChangeArrowheads="1"/>
          </p:cNvSpPr>
          <p:nvPr/>
        </p:nvSpPr>
        <p:spPr bwMode="auto">
          <a:xfrm>
            <a:off x="5214938" y="4256088"/>
            <a:ext cx="1177605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Row-wise</a:t>
            </a:r>
          </a:p>
        </p:txBody>
      </p:sp>
      <p:sp>
        <p:nvSpPr>
          <p:cNvPr id="171029" name="Line 21"/>
          <p:cNvSpPr>
            <a:spLocks noChangeShapeType="1"/>
          </p:cNvSpPr>
          <p:nvPr/>
        </p:nvSpPr>
        <p:spPr bwMode="auto">
          <a:xfrm flipV="1">
            <a:off x="5772150" y="3592513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31" name="Rectangle 23"/>
          <p:cNvSpPr>
            <a:spLocks noChangeArrowheads="1"/>
          </p:cNvSpPr>
          <p:nvPr/>
        </p:nvSpPr>
        <p:spPr bwMode="auto">
          <a:xfrm>
            <a:off x="7808266" y="4256088"/>
            <a:ext cx="726134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Fixed</a:t>
            </a:r>
          </a:p>
        </p:txBody>
      </p:sp>
      <p:sp>
        <p:nvSpPr>
          <p:cNvPr id="171032" name="Line 24"/>
          <p:cNvSpPr>
            <a:spLocks noChangeShapeType="1"/>
          </p:cNvSpPr>
          <p:nvPr/>
        </p:nvSpPr>
        <p:spPr bwMode="auto">
          <a:xfrm flipV="1">
            <a:off x="8147051" y="3592513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39" name="Rectangle 31"/>
          <p:cNvSpPr>
            <a:spLocks noChangeArrowheads="1"/>
          </p:cNvSpPr>
          <p:nvPr/>
        </p:nvSpPr>
        <p:spPr bwMode="auto">
          <a:xfrm>
            <a:off x="290513" y="4964113"/>
            <a:ext cx="5073650" cy="12176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223838" indent="-223838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u="sng" dirty="0">
                <a:latin typeface="Calibri"/>
                <a:cs typeface="Calibri"/>
              </a:rPr>
              <a:t>Miss rate for </a:t>
            </a:r>
            <a:r>
              <a:rPr lang="en-US" b="0" u="sng" dirty="0">
                <a:latin typeface="Calibri"/>
                <a:cs typeface="Calibri"/>
              </a:rPr>
              <a:t>inner loop iterations</a:t>
            </a:r>
            <a:r>
              <a:rPr lang="en-US" sz="2400" b="0" u="sng" dirty="0">
                <a:latin typeface="Calibri"/>
                <a:cs typeface="Calibri"/>
              </a:rPr>
              <a:t>:</a:t>
            </a: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</a:t>
            </a:r>
            <a:r>
              <a:rPr lang="en-US" sz="2400" b="0" u="sng" dirty="0">
                <a:latin typeface="Calibri"/>
                <a:cs typeface="Calibri"/>
              </a:rPr>
              <a:t>A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B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C</a:t>
            </a:r>
            <a:endParaRPr lang="en-US" sz="2400" b="0" dirty="0">
              <a:latin typeface="Calibri"/>
              <a:cs typeface="Calibri"/>
            </a:endParaRP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0.25	1.0	0.0</a:t>
            </a: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3121249" y="4219576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43487" y="6015335"/>
            <a:ext cx="4024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Block size = 32B (four doubles)</a:t>
            </a:r>
          </a:p>
        </p:txBody>
      </p:sp>
    </p:spTree>
    <p:extLst>
      <p:ext uri="{BB962C8B-B14F-4D97-AF65-F5344CB8AC3E}">
        <p14:creationId xmlns:p14="http://schemas.microsoft.com/office/powerpoint/2010/main" val="4264584764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83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Multiplication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kij</a:t>
            </a:r>
            <a:r>
              <a:rPr lang="en-US" dirty="0"/>
              <a:t>)</a:t>
            </a:r>
          </a:p>
        </p:txBody>
      </p:sp>
      <p:sp>
        <p:nvSpPr>
          <p:cNvPr id="173059" name="Rectangle 3"/>
          <p:cNvSpPr>
            <a:spLocks noChangeArrowheads="1"/>
          </p:cNvSpPr>
          <p:nvPr/>
        </p:nvSpPr>
        <p:spPr bwMode="auto">
          <a:xfrm>
            <a:off x="452438" y="1770063"/>
            <a:ext cx="4264025" cy="2515817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/* </a:t>
            </a:r>
            <a:r>
              <a:rPr lang="en-US" sz="1800" dirty="0" err="1">
                <a:latin typeface="Courier New" charset="0"/>
              </a:rPr>
              <a:t>kij</a:t>
            </a:r>
            <a:r>
              <a:rPr lang="en-US" sz="1800" dirty="0">
                <a:latin typeface="Courier New" charset="0"/>
              </a:rPr>
              <a:t>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for (k=0; k&lt;n; k++)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for (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&lt;n;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r = a[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][k];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for (j=0; j&lt;n; j++)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  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c[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i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][j] += r * b[k][j];</a:t>
            </a:r>
            <a:r>
              <a:rPr lang="en-US" sz="1800" dirty="0">
                <a:latin typeface="Courier New" charset="0"/>
              </a:rPr>
              <a:t>   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}</a:t>
            </a:r>
          </a:p>
        </p:txBody>
      </p:sp>
      <p:sp>
        <p:nvSpPr>
          <p:cNvPr id="173060" name="Rectangle 4"/>
          <p:cNvSpPr>
            <a:spLocks noChangeArrowheads="1"/>
          </p:cNvSpPr>
          <p:nvPr/>
        </p:nvSpPr>
        <p:spPr bwMode="auto">
          <a:xfrm>
            <a:off x="5340350" y="23780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61" name="Rectangle 5"/>
          <p:cNvSpPr>
            <a:spLocks noChangeArrowheads="1"/>
          </p:cNvSpPr>
          <p:nvPr/>
        </p:nvSpPr>
        <p:spPr bwMode="auto">
          <a:xfrm>
            <a:off x="6559550" y="23780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62" name="Rectangle 6"/>
          <p:cNvSpPr>
            <a:spLocks noChangeArrowheads="1"/>
          </p:cNvSpPr>
          <p:nvPr/>
        </p:nvSpPr>
        <p:spPr bwMode="auto">
          <a:xfrm>
            <a:off x="7727950" y="23780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63" name="Rectangle 7"/>
          <p:cNvSpPr>
            <a:spLocks noChangeArrowheads="1"/>
          </p:cNvSpPr>
          <p:nvPr/>
        </p:nvSpPr>
        <p:spPr bwMode="auto">
          <a:xfrm>
            <a:off x="5472113" y="2959100"/>
            <a:ext cx="336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A</a:t>
            </a:r>
          </a:p>
        </p:txBody>
      </p:sp>
      <p:sp>
        <p:nvSpPr>
          <p:cNvPr id="173064" name="Rectangle 8"/>
          <p:cNvSpPr>
            <a:spLocks noChangeArrowheads="1"/>
          </p:cNvSpPr>
          <p:nvPr/>
        </p:nvSpPr>
        <p:spPr bwMode="auto">
          <a:xfrm>
            <a:off x="6691313" y="2959100"/>
            <a:ext cx="32225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</a:t>
            </a:r>
          </a:p>
        </p:txBody>
      </p:sp>
      <p:sp>
        <p:nvSpPr>
          <p:cNvPr id="173065" name="Rectangle 9"/>
          <p:cNvSpPr>
            <a:spLocks noChangeArrowheads="1"/>
          </p:cNvSpPr>
          <p:nvPr/>
        </p:nvSpPr>
        <p:spPr bwMode="auto">
          <a:xfrm>
            <a:off x="7848600" y="2959100"/>
            <a:ext cx="319498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</a:t>
            </a:r>
          </a:p>
        </p:txBody>
      </p:sp>
      <p:sp>
        <p:nvSpPr>
          <p:cNvPr id="173066" name="Rectangle 10"/>
          <p:cNvSpPr>
            <a:spLocks noChangeArrowheads="1"/>
          </p:cNvSpPr>
          <p:nvPr/>
        </p:nvSpPr>
        <p:spPr bwMode="auto">
          <a:xfrm>
            <a:off x="8316913" y="2578100"/>
            <a:ext cx="588877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(i,*)</a:t>
            </a:r>
          </a:p>
        </p:txBody>
      </p:sp>
      <p:sp>
        <p:nvSpPr>
          <p:cNvPr id="173067" name="Line 11"/>
          <p:cNvSpPr>
            <a:spLocks noChangeShapeType="1"/>
          </p:cNvSpPr>
          <p:nvPr/>
        </p:nvSpPr>
        <p:spPr bwMode="auto">
          <a:xfrm>
            <a:off x="7734300" y="2752725"/>
            <a:ext cx="58420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68" name="Rectangle 12"/>
          <p:cNvSpPr>
            <a:spLocks noChangeArrowheads="1"/>
          </p:cNvSpPr>
          <p:nvPr/>
        </p:nvSpPr>
        <p:spPr bwMode="auto">
          <a:xfrm>
            <a:off x="5422900" y="2765425"/>
            <a:ext cx="50800" cy="50800"/>
          </a:xfrm>
          <a:prstGeom prst="rect">
            <a:avLst/>
          </a:prstGeom>
          <a:solidFill>
            <a:srgbClr val="FF0000"/>
          </a:solidFill>
          <a:ln w="5715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69" name="Rectangle 13"/>
          <p:cNvSpPr>
            <a:spLocks noChangeArrowheads="1"/>
          </p:cNvSpPr>
          <p:nvPr/>
        </p:nvSpPr>
        <p:spPr bwMode="auto">
          <a:xfrm>
            <a:off x="5289669" y="2349500"/>
            <a:ext cx="577731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(</a:t>
            </a:r>
            <a:r>
              <a:rPr lang="en-US" sz="2000" b="0" dirty="0" err="1">
                <a:latin typeface="Calibri"/>
                <a:cs typeface="Calibri"/>
              </a:rPr>
              <a:t>i,k</a:t>
            </a:r>
            <a:r>
              <a:rPr lang="en-US" sz="2000" b="0" dirty="0">
                <a:latin typeface="Calibri"/>
                <a:cs typeface="Calibri"/>
              </a:rPr>
              <a:t>)</a:t>
            </a:r>
          </a:p>
        </p:txBody>
      </p:sp>
      <p:sp>
        <p:nvSpPr>
          <p:cNvPr id="173070" name="Rectangle 14"/>
          <p:cNvSpPr>
            <a:spLocks noChangeArrowheads="1"/>
          </p:cNvSpPr>
          <p:nvPr/>
        </p:nvSpPr>
        <p:spPr bwMode="auto">
          <a:xfrm>
            <a:off x="7148513" y="2349500"/>
            <a:ext cx="64661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(k,*)</a:t>
            </a:r>
          </a:p>
        </p:txBody>
      </p:sp>
      <p:sp>
        <p:nvSpPr>
          <p:cNvPr id="173071" name="Line 15"/>
          <p:cNvSpPr>
            <a:spLocks noChangeShapeType="1"/>
          </p:cNvSpPr>
          <p:nvPr/>
        </p:nvSpPr>
        <p:spPr bwMode="auto">
          <a:xfrm>
            <a:off x="6565900" y="2524125"/>
            <a:ext cx="58420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72" name="Rectangle 16"/>
          <p:cNvSpPr>
            <a:spLocks noChangeArrowheads="1"/>
          </p:cNvSpPr>
          <p:nvPr/>
        </p:nvSpPr>
        <p:spPr bwMode="auto">
          <a:xfrm>
            <a:off x="5383213" y="1816100"/>
            <a:ext cx="1324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Inner loop:</a:t>
            </a:r>
          </a:p>
        </p:txBody>
      </p:sp>
      <p:sp>
        <p:nvSpPr>
          <p:cNvPr id="173074" name="Rectangle 18"/>
          <p:cNvSpPr>
            <a:spLocks noChangeArrowheads="1"/>
          </p:cNvSpPr>
          <p:nvPr/>
        </p:nvSpPr>
        <p:spPr bwMode="auto">
          <a:xfrm>
            <a:off x="6324600" y="3863975"/>
            <a:ext cx="1177605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Row-wise</a:t>
            </a:r>
          </a:p>
        </p:txBody>
      </p:sp>
      <p:sp>
        <p:nvSpPr>
          <p:cNvPr id="173075" name="Line 19"/>
          <p:cNvSpPr>
            <a:spLocks noChangeShapeType="1"/>
          </p:cNvSpPr>
          <p:nvPr/>
        </p:nvSpPr>
        <p:spPr bwMode="auto">
          <a:xfrm flipV="1">
            <a:off x="6881813" y="3352800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3077" name="Rectangle 21"/>
          <p:cNvSpPr>
            <a:spLocks noChangeArrowheads="1"/>
          </p:cNvSpPr>
          <p:nvPr/>
        </p:nvSpPr>
        <p:spPr bwMode="auto">
          <a:xfrm>
            <a:off x="7467600" y="3863975"/>
            <a:ext cx="1177605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Row-wise</a:t>
            </a:r>
          </a:p>
        </p:txBody>
      </p:sp>
      <p:sp>
        <p:nvSpPr>
          <p:cNvPr id="173078" name="Line 22"/>
          <p:cNvSpPr>
            <a:spLocks noChangeShapeType="1"/>
          </p:cNvSpPr>
          <p:nvPr/>
        </p:nvSpPr>
        <p:spPr bwMode="auto">
          <a:xfrm flipV="1">
            <a:off x="8024813" y="3352800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3080" name="Rectangle 24"/>
          <p:cNvSpPr>
            <a:spLocks noChangeArrowheads="1"/>
          </p:cNvSpPr>
          <p:nvPr/>
        </p:nvSpPr>
        <p:spPr bwMode="auto">
          <a:xfrm>
            <a:off x="5293666" y="3871913"/>
            <a:ext cx="726134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Fixed</a:t>
            </a:r>
          </a:p>
        </p:txBody>
      </p:sp>
      <p:sp>
        <p:nvSpPr>
          <p:cNvPr id="173081" name="Line 25"/>
          <p:cNvSpPr>
            <a:spLocks noChangeShapeType="1"/>
          </p:cNvSpPr>
          <p:nvPr/>
        </p:nvSpPr>
        <p:spPr bwMode="auto">
          <a:xfrm flipV="1">
            <a:off x="5632451" y="3360738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3082" name="Rectangle 26"/>
          <p:cNvSpPr>
            <a:spLocks noChangeArrowheads="1"/>
          </p:cNvSpPr>
          <p:nvPr/>
        </p:nvSpPr>
        <p:spPr bwMode="auto">
          <a:xfrm>
            <a:off x="444500" y="4868863"/>
            <a:ext cx="4965700" cy="12271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223838" indent="-223838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u="sng" dirty="0">
                <a:latin typeface="Calibri"/>
                <a:cs typeface="Calibri"/>
              </a:rPr>
              <a:t>Miss rate for inner loop iterations:</a:t>
            </a: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</a:t>
            </a:r>
            <a:r>
              <a:rPr lang="en-US" sz="2400" b="0" u="sng" dirty="0">
                <a:latin typeface="Calibri"/>
                <a:cs typeface="Calibri"/>
              </a:rPr>
              <a:t>A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B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C</a:t>
            </a:r>
            <a:endParaRPr lang="en-US" sz="2400" b="0" dirty="0">
              <a:latin typeface="Calibri"/>
              <a:cs typeface="Calibri"/>
            </a:endParaRP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		</a:t>
            </a: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2895600" y="3962400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043487" y="6015335"/>
            <a:ext cx="4024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Block size = 32B (four doubles)</a:t>
            </a:r>
          </a:p>
        </p:txBody>
      </p:sp>
    </p:spTree>
    <p:extLst>
      <p:ext uri="{BB962C8B-B14F-4D97-AF65-F5344CB8AC3E}">
        <p14:creationId xmlns:p14="http://schemas.microsoft.com/office/powerpoint/2010/main" val="2507176461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83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Multiplication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kij</a:t>
            </a:r>
            <a:r>
              <a:rPr lang="en-US" dirty="0"/>
              <a:t>)</a:t>
            </a:r>
          </a:p>
        </p:txBody>
      </p:sp>
      <p:sp>
        <p:nvSpPr>
          <p:cNvPr id="173059" name="Rectangle 3"/>
          <p:cNvSpPr>
            <a:spLocks noChangeArrowheads="1"/>
          </p:cNvSpPr>
          <p:nvPr/>
        </p:nvSpPr>
        <p:spPr bwMode="auto">
          <a:xfrm>
            <a:off x="452438" y="1770063"/>
            <a:ext cx="4264025" cy="2515817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/* </a:t>
            </a:r>
            <a:r>
              <a:rPr lang="en-US" sz="1800" dirty="0" err="1">
                <a:latin typeface="Courier New" charset="0"/>
              </a:rPr>
              <a:t>kij</a:t>
            </a:r>
            <a:r>
              <a:rPr lang="en-US" sz="1800" dirty="0">
                <a:latin typeface="Courier New" charset="0"/>
              </a:rPr>
              <a:t>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for (k=0; k&lt;n; k++)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for (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&lt;n;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r = a[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][k];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for (j=0; j&lt;n; j++)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  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c[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i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][j] += r * b[k][j];</a:t>
            </a:r>
            <a:r>
              <a:rPr lang="en-US" sz="1800" dirty="0">
                <a:latin typeface="Courier New" charset="0"/>
              </a:rPr>
              <a:t>   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}</a:t>
            </a:r>
          </a:p>
        </p:txBody>
      </p:sp>
      <p:sp>
        <p:nvSpPr>
          <p:cNvPr id="173060" name="Rectangle 4"/>
          <p:cNvSpPr>
            <a:spLocks noChangeArrowheads="1"/>
          </p:cNvSpPr>
          <p:nvPr/>
        </p:nvSpPr>
        <p:spPr bwMode="auto">
          <a:xfrm>
            <a:off x="5340350" y="23780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61" name="Rectangle 5"/>
          <p:cNvSpPr>
            <a:spLocks noChangeArrowheads="1"/>
          </p:cNvSpPr>
          <p:nvPr/>
        </p:nvSpPr>
        <p:spPr bwMode="auto">
          <a:xfrm>
            <a:off x="6559550" y="23780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62" name="Rectangle 6"/>
          <p:cNvSpPr>
            <a:spLocks noChangeArrowheads="1"/>
          </p:cNvSpPr>
          <p:nvPr/>
        </p:nvSpPr>
        <p:spPr bwMode="auto">
          <a:xfrm>
            <a:off x="7727950" y="23780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63" name="Rectangle 7"/>
          <p:cNvSpPr>
            <a:spLocks noChangeArrowheads="1"/>
          </p:cNvSpPr>
          <p:nvPr/>
        </p:nvSpPr>
        <p:spPr bwMode="auto">
          <a:xfrm>
            <a:off x="5472113" y="2959100"/>
            <a:ext cx="336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A</a:t>
            </a:r>
          </a:p>
        </p:txBody>
      </p:sp>
      <p:sp>
        <p:nvSpPr>
          <p:cNvPr id="173064" name="Rectangle 8"/>
          <p:cNvSpPr>
            <a:spLocks noChangeArrowheads="1"/>
          </p:cNvSpPr>
          <p:nvPr/>
        </p:nvSpPr>
        <p:spPr bwMode="auto">
          <a:xfrm>
            <a:off x="6691313" y="2959100"/>
            <a:ext cx="32225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</a:t>
            </a:r>
          </a:p>
        </p:txBody>
      </p:sp>
      <p:sp>
        <p:nvSpPr>
          <p:cNvPr id="173065" name="Rectangle 9"/>
          <p:cNvSpPr>
            <a:spLocks noChangeArrowheads="1"/>
          </p:cNvSpPr>
          <p:nvPr/>
        </p:nvSpPr>
        <p:spPr bwMode="auto">
          <a:xfrm>
            <a:off x="7848600" y="2959100"/>
            <a:ext cx="319498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</a:t>
            </a:r>
          </a:p>
        </p:txBody>
      </p:sp>
      <p:sp>
        <p:nvSpPr>
          <p:cNvPr id="173066" name="Rectangle 10"/>
          <p:cNvSpPr>
            <a:spLocks noChangeArrowheads="1"/>
          </p:cNvSpPr>
          <p:nvPr/>
        </p:nvSpPr>
        <p:spPr bwMode="auto">
          <a:xfrm>
            <a:off x="8316913" y="2578100"/>
            <a:ext cx="588877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(i,*)</a:t>
            </a:r>
          </a:p>
        </p:txBody>
      </p:sp>
      <p:sp>
        <p:nvSpPr>
          <p:cNvPr id="173067" name="Line 11"/>
          <p:cNvSpPr>
            <a:spLocks noChangeShapeType="1"/>
          </p:cNvSpPr>
          <p:nvPr/>
        </p:nvSpPr>
        <p:spPr bwMode="auto">
          <a:xfrm>
            <a:off x="7734300" y="2752725"/>
            <a:ext cx="58420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68" name="Rectangle 12"/>
          <p:cNvSpPr>
            <a:spLocks noChangeArrowheads="1"/>
          </p:cNvSpPr>
          <p:nvPr/>
        </p:nvSpPr>
        <p:spPr bwMode="auto">
          <a:xfrm>
            <a:off x="5422900" y="2765425"/>
            <a:ext cx="50800" cy="50800"/>
          </a:xfrm>
          <a:prstGeom prst="rect">
            <a:avLst/>
          </a:prstGeom>
          <a:solidFill>
            <a:srgbClr val="FF0000"/>
          </a:solidFill>
          <a:ln w="5715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69" name="Rectangle 13"/>
          <p:cNvSpPr>
            <a:spLocks noChangeArrowheads="1"/>
          </p:cNvSpPr>
          <p:nvPr/>
        </p:nvSpPr>
        <p:spPr bwMode="auto">
          <a:xfrm>
            <a:off x="5289669" y="2349500"/>
            <a:ext cx="577731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(</a:t>
            </a:r>
            <a:r>
              <a:rPr lang="en-US" sz="2000" b="0" dirty="0" err="1">
                <a:latin typeface="Calibri"/>
                <a:cs typeface="Calibri"/>
              </a:rPr>
              <a:t>i,k</a:t>
            </a:r>
            <a:r>
              <a:rPr lang="en-US" sz="2000" b="0" dirty="0">
                <a:latin typeface="Calibri"/>
                <a:cs typeface="Calibri"/>
              </a:rPr>
              <a:t>)</a:t>
            </a:r>
          </a:p>
        </p:txBody>
      </p:sp>
      <p:sp>
        <p:nvSpPr>
          <p:cNvPr id="173070" name="Rectangle 14"/>
          <p:cNvSpPr>
            <a:spLocks noChangeArrowheads="1"/>
          </p:cNvSpPr>
          <p:nvPr/>
        </p:nvSpPr>
        <p:spPr bwMode="auto">
          <a:xfrm>
            <a:off x="7148513" y="2349500"/>
            <a:ext cx="64661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(k,*)</a:t>
            </a:r>
          </a:p>
        </p:txBody>
      </p:sp>
      <p:sp>
        <p:nvSpPr>
          <p:cNvPr id="173071" name="Line 15"/>
          <p:cNvSpPr>
            <a:spLocks noChangeShapeType="1"/>
          </p:cNvSpPr>
          <p:nvPr/>
        </p:nvSpPr>
        <p:spPr bwMode="auto">
          <a:xfrm>
            <a:off x="6565900" y="2524125"/>
            <a:ext cx="58420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72" name="Rectangle 16"/>
          <p:cNvSpPr>
            <a:spLocks noChangeArrowheads="1"/>
          </p:cNvSpPr>
          <p:nvPr/>
        </p:nvSpPr>
        <p:spPr bwMode="auto">
          <a:xfrm>
            <a:off x="5383213" y="1816100"/>
            <a:ext cx="1324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Inner loop:</a:t>
            </a:r>
          </a:p>
        </p:txBody>
      </p:sp>
      <p:sp>
        <p:nvSpPr>
          <p:cNvPr id="173074" name="Rectangle 18"/>
          <p:cNvSpPr>
            <a:spLocks noChangeArrowheads="1"/>
          </p:cNvSpPr>
          <p:nvPr/>
        </p:nvSpPr>
        <p:spPr bwMode="auto">
          <a:xfrm>
            <a:off x="6324600" y="3863975"/>
            <a:ext cx="1177605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Row-wise</a:t>
            </a:r>
          </a:p>
        </p:txBody>
      </p:sp>
      <p:sp>
        <p:nvSpPr>
          <p:cNvPr id="173075" name="Line 19"/>
          <p:cNvSpPr>
            <a:spLocks noChangeShapeType="1"/>
          </p:cNvSpPr>
          <p:nvPr/>
        </p:nvSpPr>
        <p:spPr bwMode="auto">
          <a:xfrm flipV="1">
            <a:off x="6881813" y="3352800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3077" name="Rectangle 21"/>
          <p:cNvSpPr>
            <a:spLocks noChangeArrowheads="1"/>
          </p:cNvSpPr>
          <p:nvPr/>
        </p:nvSpPr>
        <p:spPr bwMode="auto">
          <a:xfrm>
            <a:off x="7467600" y="3863975"/>
            <a:ext cx="1177605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Row-wise</a:t>
            </a:r>
          </a:p>
        </p:txBody>
      </p:sp>
      <p:sp>
        <p:nvSpPr>
          <p:cNvPr id="173078" name="Line 22"/>
          <p:cNvSpPr>
            <a:spLocks noChangeShapeType="1"/>
          </p:cNvSpPr>
          <p:nvPr/>
        </p:nvSpPr>
        <p:spPr bwMode="auto">
          <a:xfrm flipV="1">
            <a:off x="8024813" y="3352800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3080" name="Rectangle 24"/>
          <p:cNvSpPr>
            <a:spLocks noChangeArrowheads="1"/>
          </p:cNvSpPr>
          <p:nvPr/>
        </p:nvSpPr>
        <p:spPr bwMode="auto">
          <a:xfrm>
            <a:off x="5293666" y="3871913"/>
            <a:ext cx="726134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Fixed</a:t>
            </a:r>
          </a:p>
        </p:txBody>
      </p:sp>
      <p:sp>
        <p:nvSpPr>
          <p:cNvPr id="173081" name="Line 25"/>
          <p:cNvSpPr>
            <a:spLocks noChangeShapeType="1"/>
          </p:cNvSpPr>
          <p:nvPr/>
        </p:nvSpPr>
        <p:spPr bwMode="auto">
          <a:xfrm flipV="1">
            <a:off x="5632451" y="3360738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3082" name="Rectangle 26"/>
          <p:cNvSpPr>
            <a:spLocks noChangeArrowheads="1"/>
          </p:cNvSpPr>
          <p:nvPr/>
        </p:nvSpPr>
        <p:spPr bwMode="auto">
          <a:xfrm>
            <a:off x="444500" y="4868863"/>
            <a:ext cx="4965700" cy="12271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223838" indent="-223838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u="sng" dirty="0">
                <a:latin typeface="Calibri"/>
                <a:cs typeface="Calibri"/>
              </a:rPr>
              <a:t>Miss rate for inner loop iterations:</a:t>
            </a: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</a:t>
            </a:r>
            <a:r>
              <a:rPr lang="en-US" sz="2400" b="0" u="sng" dirty="0">
                <a:latin typeface="Calibri"/>
                <a:cs typeface="Calibri"/>
              </a:rPr>
              <a:t>A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B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C</a:t>
            </a:r>
            <a:endParaRPr lang="en-US" sz="2400" b="0" dirty="0">
              <a:latin typeface="Calibri"/>
              <a:cs typeface="Calibri"/>
            </a:endParaRP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0.0	0.25	0.25</a:t>
            </a: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2895600" y="3962400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043487" y="6015335"/>
            <a:ext cx="4024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Block size = 32B (four doubles)</a:t>
            </a:r>
          </a:p>
        </p:txBody>
      </p:sp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31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Multiplication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jki</a:t>
            </a:r>
            <a:r>
              <a:rPr lang="en-US" dirty="0"/>
              <a:t>)</a:t>
            </a:r>
          </a:p>
        </p:txBody>
      </p:sp>
      <p:sp>
        <p:nvSpPr>
          <p:cNvPr id="175107" name="Rectangle 3"/>
          <p:cNvSpPr>
            <a:spLocks noChangeArrowheads="1"/>
          </p:cNvSpPr>
          <p:nvPr/>
        </p:nvSpPr>
        <p:spPr bwMode="auto">
          <a:xfrm>
            <a:off x="566738" y="1766888"/>
            <a:ext cx="4352925" cy="2515817"/>
          </a:xfrm>
          <a:prstGeom prst="rect">
            <a:avLst/>
          </a:prstGeom>
          <a:solidFill>
            <a:srgbClr val="F6F5BD"/>
          </a:solid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/* </a:t>
            </a:r>
            <a:r>
              <a:rPr lang="en-US" sz="1800" dirty="0" err="1">
                <a:latin typeface="Courier New" charset="0"/>
              </a:rPr>
              <a:t>jki</a:t>
            </a:r>
            <a:r>
              <a:rPr lang="en-US" sz="1800" dirty="0">
                <a:latin typeface="Courier New" charset="0"/>
              </a:rPr>
              <a:t>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for (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for (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</a:t>
            </a:r>
            <a:r>
              <a:rPr lang="en-US" sz="1800" dirty="0" err="1">
                <a:latin typeface="Courier New" charset="0"/>
              </a:rPr>
              <a:t>r</a:t>
            </a:r>
            <a:r>
              <a:rPr lang="en-US" sz="1800" dirty="0">
                <a:latin typeface="Courier New" charset="0"/>
              </a:rPr>
              <a:t> = </a:t>
            </a:r>
            <a:r>
              <a:rPr lang="en-US" sz="1800" dirty="0" err="1">
                <a:latin typeface="Courier New" charset="0"/>
              </a:rPr>
              <a:t>b[k][j</a:t>
            </a:r>
            <a:r>
              <a:rPr lang="en-US" sz="1800" dirty="0">
                <a:latin typeface="Courier New" charset="0"/>
              </a:rPr>
              <a:t>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for (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++)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  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c[i][j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] += 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a[i][k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] * 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r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}	</a:t>
            </a:r>
          </a:p>
        </p:txBody>
      </p:sp>
      <p:sp>
        <p:nvSpPr>
          <p:cNvPr id="175108" name="Rectangle 4"/>
          <p:cNvSpPr>
            <a:spLocks noChangeArrowheads="1"/>
          </p:cNvSpPr>
          <p:nvPr/>
        </p:nvSpPr>
        <p:spPr bwMode="auto">
          <a:xfrm>
            <a:off x="5340350" y="2432050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09" name="Rectangle 5"/>
          <p:cNvSpPr>
            <a:spLocks noChangeArrowheads="1"/>
          </p:cNvSpPr>
          <p:nvPr/>
        </p:nvSpPr>
        <p:spPr bwMode="auto">
          <a:xfrm>
            <a:off x="6559550" y="2432050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10" name="Rectangle 6"/>
          <p:cNvSpPr>
            <a:spLocks noChangeArrowheads="1"/>
          </p:cNvSpPr>
          <p:nvPr/>
        </p:nvSpPr>
        <p:spPr bwMode="auto">
          <a:xfrm>
            <a:off x="7727950" y="2432050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11" name="Rectangle 7"/>
          <p:cNvSpPr>
            <a:spLocks noChangeArrowheads="1"/>
          </p:cNvSpPr>
          <p:nvPr/>
        </p:nvSpPr>
        <p:spPr bwMode="auto">
          <a:xfrm>
            <a:off x="5472113" y="2959100"/>
            <a:ext cx="336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A</a:t>
            </a:r>
          </a:p>
        </p:txBody>
      </p:sp>
      <p:sp>
        <p:nvSpPr>
          <p:cNvPr id="175112" name="Rectangle 8"/>
          <p:cNvSpPr>
            <a:spLocks noChangeArrowheads="1"/>
          </p:cNvSpPr>
          <p:nvPr/>
        </p:nvSpPr>
        <p:spPr bwMode="auto">
          <a:xfrm>
            <a:off x="6691313" y="2959100"/>
            <a:ext cx="32225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</a:t>
            </a:r>
          </a:p>
        </p:txBody>
      </p:sp>
      <p:sp>
        <p:nvSpPr>
          <p:cNvPr id="175113" name="Rectangle 9"/>
          <p:cNvSpPr>
            <a:spLocks noChangeArrowheads="1"/>
          </p:cNvSpPr>
          <p:nvPr/>
        </p:nvSpPr>
        <p:spPr bwMode="auto">
          <a:xfrm>
            <a:off x="7848600" y="2959100"/>
            <a:ext cx="319498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</a:t>
            </a:r>
          </a:p>
        </p:txBody>
      </p:sp>
      <p:sp>
        <p:nvSpPr>
          <p:cNvPr id="175114" name="Rectangle 10"/>
          <p:cNvSpPr>
            <a:spLocks noChangeArrowheads="1"/>
          </p:cNvSpPr>
          <p:nvPr/>
        </p:nvSpPr>
        <p:spPr bwMode="auto">
          <a:xfrm>
            <a:off x="7656513" y="2057400"/>
            <a:ext cx="591382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(*,</a:t>
            </a:r>
            <a:r>
              <a:rPr lang="en-US" sz="2000" b="0" dirty="0" err="1">
                <a:latin typeface="Calibri"/>
                <a:cs typeface="Calibri"/>
              </a:rPr>
              <a:t>j</a:t>
            </a:r>
            <a:r>
              <a:rPr lang="en-US" sz="2000" b="0" dirty="0">
                <a:latin typeface="Calibri"/>
                <a:cs typeface="Calibri"/>
              </a:rPr>
              <a:t>)</a:t>
            </a:r>
          </a:p>
        </p:txBody>
      </p:sp>
      <p:sp>
        <p:nvSpPr>
          <p:cNvPr id="175115" name="Rectangle 11"/>
          <p:cNvSpPr>
            <a:spLocks noChangeArrowheads="1"/>
          </p:cNvSpPr>
          <p:nvPr/>
        </p:nvSpPr>
        <p:spPr bwMode="auto">
          <a:xfrm>
            <a:off x="6692900" y="2832100"/>
            <a:ext cx="50800" cy="50800"/>
          </a:xfrm>
          <a:prstGeom prst="rect">
            <a:avLst/>
          </a:prstGeom>
          <a:solidFill>
            <a:srgbClr val="FF0000"/>
          </a:solidFill>
          <a:ln w="5715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16" name="Rectangle 12"/>
          <p:cNvSpPr>
            <a:spLocks noChangeArrowheads="1"/>
          </p:cNvSpPr>
          <p:nvPr/>
        </p:nvSpPr>
        <p:spPr bwMode="auto">
          <a:xfrm>
            <a:off x="6475413" y="2416175"/>
            <a:ext cx="580236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(k,j)</a:t>
            </a:r>
          </a:p>
        </p:txBody>
      </p:sp>
      <p:sp>
        <p:nvSpPr>
          <p:cNvPr id="175117" name="Rectangle 13"/>
          <p:cNvSpPr>
            <a:spLocks noChangeArrowheads="1"/>
          </p:cNvSpPr>
          <p:nvPr/>
        </p:nvSpPr>
        <p:spPr bwMode="auto">
          <a:xfrm>
            <a:off x="5268913" y="1600200"/>
            <a:ext cx="1324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Inner loop:</a:t>
            </a:r>
          </a:p>
        </p:txBody>
      </p:sp>
      <p:sp>
        <p:nvSpPr>
          <p:cNvPr id="175118" name="Line 14"/>
          <p:cNvSpPr>
            <a:spLocks noChangeShapeType="1"/>
          </p:cNvSpPr>
          <p:nvPr/>
        </p:nvSpPr>
        <p:spPr bwMode="auto">
          <a:xfrm flipV="1">
            <a:off x="5803900" y="2425700"/>
            <a:ext cx="0" cy="53340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19" name="Line 15"/>
          <p:cNvSpPr>
            <a:spLocks noChangeShapeType="1"/>
          </p:cNvSpPr>
          <p:nvPr/>
        </p:nvSpPr>
        <p:spPr bwMode="auto">
          <a:xfrm flipV="1">
            <a:off x="7886700" y="2438400"/>
            <a:ext cx="0" cy="53340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20" name="Rectangle 16"/>
          <p:cNvSpPr>
            <a:spLocks noChangeArrowheads="1"/>
          </p:cNvSpPr>
          <p:nvPr/>
        </p:nvSpPr>
        <p:spPr bwMode="auto">
          <a:xfrm>
            <a:off x="5522913" y="2057400"/>
            <a:ext cx="64661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(*,</a:t>
            </a:r>
            <a:r>
              <a:rPr lang="en-US" sz="2000" b="0" dirty="0" err="1">
                <a:latin typeface="Calibri"/>
                <a:cs typeface="Calibri"/>
              </a:rPr>
              <a:t>k</a:t>
            </a:r>
            <a:r>
              <a:rPr lang="en-US" sz="2000" b="0" dirty="0">
                <a:latin typeface="Calibri"/>
                <a:cs typeface="Calibri"/>
              </a:rPr>
              <a:t>)</a:t>
            </a:r>
          </a:p>
        </p:txBody>
      </p:sp>
      <p:sp>
        <p:nvSpPr>
          <p:cNvPr id="175122" name="Rectangle 18"/>
          <p:cNvSpPr>
            <a:spLocks noChangeArrowheads="1"/>
          </p:cNvSpPr>
          <p:nvPr/>
        </p:nvSpPr>
        <p:spPr bwMode="auto">
          <a:xfrm>
            <a:off x="5133853" y="3866679"/>
            <a:ext cx="1067599" cy="7053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Column-</a:t>
            </a:r>
          </a:p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wise</a:t>
            </a:r>
          </a:p>
        </p:txBody>
      </p:sp>
      <p:sp>
        <p:nvSpPr>
          <p:cNvPr id="175123" name="Line 19"/>
          <p:cNvSpPr>
            <a:spLocks noChangeShapeType="1"/>
          </p:cNvSpPr>
          <p:nvPr/>
        </p:nvSpPr>
        <p:spPr bwMode="auto">
          <a:xfrm flipV="1">
            <a:off x="5638800" y="3335983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5125" name="Rectangle 21"/>
          <p:cNvSpPr>
            <a:spLocks noChangeArrowheads="1"/>
          </p:cNvSpPr>
          <p:nvPr/>
        </p:nvSpPr>
        <p:spPr bwMode="auto">
          <a:xfrm>
            <a:off x="7467600" y="3866679"/>
            <a:ext cx="1067599" cy="7053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Column-</a:t>
            </a:r>
          </a:p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wise</a:t>
            </a:r>
          </a:p>
        </p:txBody>
      </p:sp>
      <p:sp>
        <p:nvSpPr>
          <p:cNvPr id="175126" name="Line 22"/>
          <p:cNvSpPr>
            <a:spLocks noChangeShapeType="1"/>
          </p:cNvSpPr>
          <p:nvPr/>
        </p:nvSpPr>
        <p:spPr bwMode="auto">
          <a:xfrm flipV="1">
            <a:off x="8024813" y="3335983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5128" name="Rectangle 24"/>
          <p:cNvSpPr>
            <a:spLocks noChangeArrowheads="1"/>
          </p:cNvSpPr>
          <p:nvPr/>
        </p:nvSpPr>
        <p:spPr bwMode="auto">
          <a:xfrm>
            <a:off x="6477000" y="3866679"/>
            <a:ext cx="726134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Fixed</a:t>
            </a:r>
          </a:p>
        </p:txBody>
      </p:sp>
      <p:sp>
        <p:nvSpPr>
          <p:cNvPr id="175129" name="Line 25"/>
          <p:cNvSpPr>
            <a:spLocks noChangeShapeType="1"/>
          </p:cNvSpPr>
          <p:nvPr/>
        </p:nvSpPr>
        <p:spPr bwMode="auto">
          <a:xfrm flipV="1">
            <a:off x="6815785" y="3343921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5130" name="Rectangle 26"/>
          <p:cNvSpPr>
            <a:spLocks noChangeArrowheads="1"/>
          </p:cNvSpPr>
          <p:nvPr/>
        </p:nvSpPr>
        <p:spPr bwMode="auto">
          <a:xfrm>
            <a:off x="444500" y="4868863"/>
            <a:ext cx="5492750" cy="12271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223838" indent="-223838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b="0" u="sng" dirty="0">
                <a:latin typeface="Calibri"/>
                <a:cs typeface="Calibri"/>
              </a:rPr>
              <a:t>Miss rate for inner loop iterations:</a:t>
            </a: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b="0" dirty="0">
                <a:latin typeface="Calibri"/>
                <a:cs typeface="Calibri"/>
              </a:rPr>
              <a:t>		</a:t>
            </a:r>
            <a:r>
              <a:rPr lang="en-US" b="0" u="sng" dirty="0">
                <a:latin typeface="Calibri"/>
                <a:cs typeface="Calibri"/>
              </a:rPr>
              <a:t>A</a:t>
            </a:r>
            <a:r>
              <a:rPr lang="en-US" b="0" dirty="0">
                <a:latin typeface="Calibri"/>
                <a:cs typeface="Calibri"/>
              </a:rPr>
              <a:t>	</a:t>
            </a:r>
            <a:r>
              <a:rPr lang="en-US" b="0" u="sng" dirty="0">
                <a:latin typeface="Calibri"/>
                <a:cs typeface="Calibri"/>
              </a:rPr>
              <a:t>B</a:t>
            </a:r>
            <a:r>
              <a:rPr lang="en-US" b="0" dirty="0">
                <a:latin typeface="Calibri"/>
                <a:cs typeface="Calibri"/>
              </a:rPr>
              <a:t>	</a:t>
            </a:r>
            <a:r>
              <a:rPr lang="en-US" b="0" u="sng" dirty="0">
                <a:latin typeface="Calibri"/>
                <a:cs typeface="Calibri"/>
              </a:rPr>
              <a:t>C</a:t>
            </a:r>
            <a:endParaRPr lang="en-US" b="0" dirty="0">
              <a:latin typeface="Calibri"/>
              <a:cs typeface="Calibri"/>
            </a:endParaRP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b="0" dirty="0">
                <a:latin typeface="Calibri"/>
                <a:cs typeface="Calibri"/>
              </a:rPr>
              <a:t>				</a:t>
            </a: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3122837" y="3985737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043487" y="6015335"/>
            <a:ext cx="4024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Block size = 32B (four doubles)</a:t>
            </a:r>
          </a:p>
        </p:txBody>
      </p:sp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31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Multiplication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jki</a:t>
            </a:r>
            <a:r>
              <a:rPr lang="en-US" dirty="0"/>
              <a:t>)</a:t>
            </a:r>
          </a:p>
        </p:txBody>
      </p:sp>
      <p:sp>
        <p:nvSpPr>
          <p:cNvPr id="175107" name="Rectangle 3"/>
          <p:cNvSpPr>
            <a:spLocks noChangeArrowheads="1"/>
          </p:cNvSpPr>
          <p:nvPr/>
        </p:nvSpPr>
        <p:spPr bwMode="auto">
          <a:xfrm>
            <a:off x="566738" y="1766888"/>
            <a:ext cx="4352925" cy="2515817"/>
          </a:xfrm>
          <a:prstGeom prst="rect">
            <a:avLst/>
          </a:prstGeom>
          <a:solidFill>
            <a:srgbClr val="F6F5BD"/>
          </a:solid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/* </a:t>
            </a:r>
            <a:r>
              <a:rPr lang="en-US" sz="1800" dirty="0" err="1">
                <a:latin typeface="Courier New" charset="0"/>
              </a:rPr>
              <a:t>jki</a:t>
            </a:r>
            <a:r>
              <a:rPr lang="en-US" sz="1800" dirty="0">
                <a:latin typeface="Courier New" charset="0"/>
              </a:rPr>
              <a:t>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for (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for (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</a:t>
            </a:r>
            <a:r>
              <a:rPr lang="en-US" sz="1800" dirty="0" err="1">
                <a:latin typeface="Courier New" charset="0"/>
              </a:rPr>
              <a:t>r</a:t>
            </a:r>
            <a:r>
              <a:rPr lang="en-US" sz="1800" dirty="0">
                <a:latin typeface="Courier New" charset="0"/>
              </a:rPr>
              <a:t> = </a:t>
            </a:r>
            <a:r>
              <a:rPr lang="en-US" sz="1800" dirty="0" err="1">
                <a:latin typeface="Courier New" charset="0"/>
              </a:rPr>
              <a:t>b[k][j</a:t>
            </a:r>
            <a:r>
              <a:rPr lang="en-US" sz="1800" dirty="0">
                <a:latin typeface="Courier New" charset="0"/>
              </a:rPr>
              <a:t>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for (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++)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  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c[i][j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] += 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a[i][k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] * 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r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}	</a:t>
            </a:r>
          </a:p>
        </p:txBody>
      </p:sp>
      <p:sp>
        <p:nvSpPr>
          <p:cNvPr id="175108" name="Rectangle 4"/>
          <p:cNvSpPr>
            <a:spLocks noChangeArrowheads="1"/>
          </p:cNvSpPr>
          <p:nvPr/>
        </p:nvSpPr>
        <p:spPr bwMode="auto">
          <a:xfrm>
            <a:off x="5340350" y="2432050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09" name="Rectangle 5"/>
          <p:cNvSpPr>
            <a:spLocks noChangeArrowheads="1"/>
          </p:cNvSpPr>
          <p:nvPr/>
        </p:nvSpPr>
        <p:spPr bwMode="auto">
          <a:xfrm>
            <a:off x="6559550" y="2432050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10" name="Rectangle 6"/>
          <p:cNvSpPr>
            <a:spLocks noChangeArrowheads="1"/>
          </p:cNvSpPr>
          <p:nvPr/>
        </p:nvSpPr>
        <p:spPr bwMode="auto">
          <a:xfrm>
            <a:off x="7727950" y="2432050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11" name="Rectangle 7"/>
          <p:cNvSpPr>
            <a:spLocks noChangeArrowheads="1"/>
          </p:cNvSpPr>
          <p:nvPr/>
        </p:nvSpPr>
        <p:spPr bwMode="auto">
          <a:xfrm>
            <a:off x="5472113" y="2959100"/>
            <a:ext cx="336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A</a:t>
            </a:r>
          </a:p>
        </p:txBody>
      </p:sp>
      <p:sp>
        <p:nvSpPr>
          <p:cNvPr id="175112" name="Rectangle 8"/>
          <p:cNvSpPr>
            <a:spLocks noChangeArrowheads="1"/>
          </p:cNvSpPr>
          <p:nvPr/>
        </p:nvSpPr>
        <p:spPr bwMode="auto">
          <a:xfrm>
            <a:off x="6691313" y="2959100"/>
            <a:ext cx="32225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</a:t>
            </a:r>
          </a:p>
        </p:txBody>
      </p:sp>
      <p:sp>
        <p:nvSpPr>
          <p:cNvPr id="175113" name="Rectangle 9"/>
          <p:cNvSpPr>
            <a:spLocks noChangeArrowheads="1"/>
          </p:cNvSpPr>
          <p:nvPr/>
        </p:nvSpPr>
        <p:spPr bwMode="auto">
          <a:xfrm>
            <a:off x="7848600" y="2959100"/>
            <a:ext cx="319498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</a:t>
            </a:r>
          </a:p>
        </p:txBody>
      </p:sp>
      <p:sp>
        <p:nvSpPr>
          <p:cNvPr id="175114" name="Rectangle 10"/>
          <p:cNvSpPr>
            <a:spLocks noChangeArrowheads="1"/>
          </p:cNvSpPr>
          <p:nvPr/>
        </p:nvSpPr>
        <p:spPr bwMode="auto">
          <a:xfrm>
            <a:off x="7656513" y="2057400"/>
            <a:ext cx="591382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(*,</a:t>
            </a:r>
            <a:r>
              <a:rPr lang="en-US" sz="2000" b="0" dirty="0" err="1">
                <a:latin typeface="Calibri"/>
                <a:cs typeface="Calibri"/>
              </a:rPr>
              <a:t>j</a:t>
            </a:r>
            <a:r>
              <a:rPr lang="en-US" sz="2000" b="0" dirty="0">
                <a:latin typeface="Calibri"/>
                <a:cs typeface="Calibri"/>
              </a:rPr>
              <a:t>)</a:t>
            </a:r>
          </a:p>
        </p:txBody>
      </p:sp>
      <p:sp>
        <p:nvSpPr>
          <p:cNvPr id="175115" name="Rectangle 11"/>
          <p:cNvSpPr>
            <a:spLocks noChangeArrowheads="1"/>
          </p:cNvSpPr>
          <p:nvPr/>
        </p:nvSpPr>
        <p:spPr bwMode="auto">
          <a:xfrm>
            <a:off x="6692900" y="2832100"/>
            <a:ext cx="50800" cy="50800"/>
          </a:xfrm>
          <a:prstGeom prst="rect">
            <a:avLst/>
          </a:prstGeom>
          <a:solidFill>
            <a:srgbClr val="FF0000"/>
          </a:solidFill>
          <a:ln w="5715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16" name="Rectangle 12"/>
          <p:cNvSpPr>
            <a:spLocks noChangeArrowheads="1"/>
          </p:cNvSpPr>
          <p:nvPr/>
        </p:nvSpPr>
        <p:spPr bwMode="auto">
          <a:xfrm>
            <a:off x="6475413" y="2416175"/>
            <a:ext cx="580236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(k,j)</a:t>
            </a:r>
          </a:p>
        </p:txBody>
      </p:sp>
      <p:sp>
        <p:nvSpPr>
          <p:cNvPr id="175117" name="Rectangle 13"/>
          <p:cNvSpPr>
            <a:spLocks noChangeArrowheads="1"/>
          </p:cNvSpPr>
          <p:nvPr/>
        </p:nvSpPr>
        <p:spPr bwMode="auto">
          <a:xfrm>
            <a:off x="5268913" y="1600200"/>
            <a:ext cx="1324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Inner loop:</a:t>
            </a:r>
          </a:p>
        </p:txBody>
      </p:sp>
      <p:sp>
        <p:nvSpPr>
          <p:cNvPr id="175118" name="Line 14"/>
          <p:cNvSpPr>
            <a:spLocks noChangeShapeType="1"/>
          </p:cNvSpPr>
          <p:nvPr/>
        </p:nvSpPr>
        <p:spPr bwMode="auto">
          <a:xfrm flipV="1">
            <a:off x="5803900" y="2425700"/>
            <a:ext cx="0" cy="53340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19" name="Line 15"/>
          <p:cNvSpPr>
            <a:spLocks noChangeShapeType="1"/>
          </p:cNvSpPr>
          <p:nvPr/>
        </p:nvSpPr>
        <p:spPr bwMode="auto">
          <a:xfrm flipV="1">
            <a:off x="7886700" y="2438400"/>
            <a:ext cx="0" cy="53340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20" name="Rectangle 16"/>
          <p:cNvSpPr>
            <a:spLocks noChangeArrowheads="1"/>
          </p:cNvSpPr>
          <p:nvPr/>
        </p:nvSpPr>
        <p:spPr bwMode="auto">
          <a:xfrm>
            <a:off x="5522913" y="2057400"/>
            <a:ext cx="64661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(*,</a:t>
            </a:r>
            <a:r>
              <a:rPr lang="en-US" sz="2000" b="0" dirty="0" err="1">
                <a:latin typeface="Calibri"/>
                <a:cs typeface="Calibri"/>
              </a:rPr>
              <a:t>k</a:t>
            </a:r>
            <a:r>
              <a:rPr lang="en-US" sz="2000" b="0" dirty="0">
                <a:latin typeface="Calibri"/>
                <a:cs typeface="Calibri"/>
              </a:rPr>
              <a:t>)</a:t>
            </a:r>
          </a:p>
        </p:txBody>
      </p:sp>
      <p:sp>
        <p:nvSpPr>
          <p:cNvPr id="175122" name="Rectangle 18"/>
          <p:cNvSpPr>
            <a:spLocks noChangeArrowheads="1"/>
          </p:cNvSpPr>
          <p:nvPr/>
        </p:nvSpPr>
        <p:spPr bwMode="auto">
          <a:xfrm>
            <a:off x="5133853" y="3866679"/>
            <a:ext cx="1067599" cy="7053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Column-</a:t>
            </a:r>
          </a:p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wise</a:t>
            </a:r>
          </a:p>
        </p:txBody>
      </p:sp>
      <p:sp>
        <p:nvSpPr>
          <p:cNvPr id="175123" name="Line 19"/>
          <p:cNvSpPr>
            <a:spLocks noChangeShapeType="1"/>
          </p:cNvSpPr>
          <p:nvPr/>
        </p:nvSpPr>
        <p:spPr bwMode="auto">
          <a:xfrm flipV="1">
            <a:off x="5638800" y="3335983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5125" name="Rectangle 21"/>
          <p:cNvSpPr>
            <a:spLocks noChangeArrowheads="1"/>
          </p:cNvSpPr>
          <p:nvPr/>
        </p:nvSpPr>
        <p:spPr bwMode="auto">
          <a:xfrm>
            <a:off x="7467600" y="3866679"/>
            <a:ext cx="1067599" cy="7053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Column-</a:t>
            </a:r>
          </a:p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wise</a:t>
            </a:r>
          </a:p>
        </p:txBody>
      </p:sp>
      <p:sp>
        <p:nvSpPr>
          <p:cNvPr id="175126" name="Line 22"/>
          <p:cNvSpPr>
            <a:spLocks noChangeShapeType="1"/>
          </p:cNvSpPr>
          <p:nvPr/>
        </p:nvSpPr>
        <p:spPr bwMode="auto">
          <a:xfrm flipV="1">
            <a:off x="8024813" y="3335983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5128" name="Rectangle 24"/>
          <p:cNvSpPr>
            <a:spLocks noChangeArrowheads="1"/>
          </p:cNvSpPr>
          <p:nvPr/>
        </p:nvSpPr>
        <p:spPr bwMode="auto">
          <a:xfrm>
            <a:off x="6477000" y="3866679"/>
            <a:ext cx="726134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Fixed</a:t>
            </a:r>
          </a:p>
        </p:txBody>
      </p:sp>
      <p:sp>
        <p:nvSpPr>
          <p:cNvPr id="175129" name="Line 25"/>
          <p:cNvSpPr>
            <a:spLocks noChangeShapeType="1"/>
          </p:cNvSpPr>
          <p:nvPr/>
        </p:nvSpPr>
        <p:spPr bwMode="auto">
          <a:xfrm flipV="1">
            <a:off x="6815785" y="3343921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5130" name="Rectangle 26"/>
          <p:cNvSpPr>
            <a:spLocks noChangeArrowheads="1"/>
          </p:cNvSpPr>
          <p:nvPr/>
        </p:nvSpPr>
        <p:spPr bwMode="auto">
          <a:xfrm>
            <a:off x="444500" y="4868863"/>
            <a:ext cx="5492750" cy="12271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223838" indent="-223838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b="0" u="sng" dirty="0">
                <a:latin typeface="Calibri"/>
                <a:cs typeface="Calibri"/>
              </a:rPr>
              <a:t>Miss rate for inner loop iterations:</a:t>
            </a: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b="0" dirty="0">
                <a:latin typeface="Calibri"/>
                <a:cs typeface="Calibri"/>
              </a:rPr>
              <a:t>		</a:t>
            </a:r>
            <a:r>
              <a:rPr lang="en-US" b="0" u="sng" dirty="0">
                <a:latin typeface="Calibri"/>
                <a:cs typeface="Calibri"/>
              </a:rPr>
              <a:t>A</a:t>
            </a:r>
            <a:r>
              <a:rPr lang="en-US" b="0" dirty="0">
                <a:latin typeface="Calibri"/>
                <a:cs typeface="Calibri"/>
              </a:rPr>
              <a:t>	</a:t>
            </a:r>
            <a:r>
              <a:rPr lang="en-US" b="0" u="sng" dirty="0">
                <a:latin typeface="Calibri"/>
                <a:cs typeface="Calibri"/>
              </a:rPr>
              <a:t>B</a:t>
            </a:r>
            <a:r>
              <a:rPr lang="en-US" b="0" dirty="0">
                <a:latin typeface="Calibri"/>
                <a:cs typeface="Calibri"/>
              </a:rPr>
              <a:t>	</a:t>
            </a:r>
            <a:r>
              <a:rPr lang="en-US" b="0" u="sng" dirty="0">
                <a:latin typeface="Calibri"/>
                <a:cs typeface="Calibri"/>
              </a:rPr>
              <a:t>C</a:t>
            </a:r>
            <a:endParaRPr lang="en-US" b="0" dirty="0">
              <a:latin typeface="Calibri"/>
              <a:cs typeface="Calibri"/>
            </a:endParaRP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b="0" dirty="0">
                <a:latin typeface="Calibri"/>
                <a:cs typeface="Calibri"/>
              </a:rPr>
              <a:t>		1.0	0.0	1.0</a:t>
            </a: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3122837" y="3985737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043487" y="6015335"/>
            <a:ext cx="4024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Block size = 32B (four doubles)</a:t>
            </a:r>
          </a:p>
        </p:txBody>
      </p:sp>
    </p:spTree>
    <p:extLst>
      <p:ext uri="{BB962C8B-B14F-4D97-AF65-F5344CB8AC3E}">
        <p14:creationId xmlns:p14="http://schemas.microsoft.com/office/powerpoint/2010/main" val="614667053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61" name="Rectangle 9"/>
          <p:cNvSpPr>
            <a:spLocks noGrp="1" noChangeArrowheads="1"/>
          </p:cNvSpPr>
          <p:nvPr>
            <p:ph type="title"/>
          </p:nvPr>
        </p:nvSpPr>
        <p:spPr>
          <a:xfrm>
            <a:off x="357018" y="304800"/>
            <a:ext cx="7592093" cy="762000"/>
          </a:xfrm>
        </p:spPr>
        <p:txBody>
          <a:bodyPr/>
          <a:lstStyle/>
          <a:p>
            <a:r>
              <a:rPr lang="en-US" dirty="0"/>
              <a:t>Summary of Matrix Multiplication</a:t>
            </a:r>
          </a:p>
        </p:txBody>
      </p:sp>
      <p:sp>
        <p:nvSpPr>
          <p:cNvPr id="177156" name="Rectangle 4"/>
          <p:cNvSpPr>
            <a:spLocks noChangeArrowheads="1"/>
          </p:cNvSpPr>
          <p:nvPr/>
        </p:nvSpPr>
        <p:spPr bwMode="auto">
          <a:xfrm>
            <a:off x="5486400" y="1371600"/>
            <a:ext cx="2751458" cy="10130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  <a:tabLst>
                <a:tab pos="228600" algn="l"/>
              </a:tabLst>
            </a:pP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ijk</a:t>
            </a:r>
            <a:r>
              <a:rPr lang="en-US" sz="2000" dirty="0">
                <a:latin typeface="Calibri"/>
                <a:cs typeface="Calibri"/>
              </a:rPr>
              <a:t> (&amp;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jik</a:t>
            </a:r>
            <a:r>
              <a:rPr lang="en-US" sz="2000" dirty="0">
                <a:latin typeface="Calibri"/>
                <a:cs typeface="Calibri"/>
              </a:rPr>
              <a:t>): </a:t>
            </a:r>
          </a:p>
          <a:p>
            <a:pPr marL="114300" lvl="1" algn="l">
              <a:lnSpc>
                <a:spcPct val="100000"/>
              </a:lnSpc>
              <a:buFontTx/>
              <a:buChar char="•"/>
              <a:tabLst>
                <a:tab pos="228600" algn="l"/>
              </a:tabLst>
            </a:pP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b="0" dirty="0">
                <a:latin typeface="Calibri"/>
                <a:cs typeface="Calibri"/>
              </a:rPr>
              <a:t>2 loads, 0 stores</a:t>
            </a:r>
          </a:p>
          <a:p>
            <a:pPr marL="114300" lvl="1" algn="l">
              <a:lnSpc>
                <a:spcPct val="100000"/>
              </a:lnSpc>
              <a:buFontTx/>
              <a:buChar char="•"/>
              <a:tabLst>
                <a:tab pos="228600" algn="l"/>
              </a:tabLst>
            </a:pPr>
            <a:r>
              <a:rPr lang="en-US" sz="2000" b="0" dirty="0">
                <a:latin typeface="Calibri"/>
                <a:cs typeface="Calibri"/>
              </a:rPr>
              <a:t> avg misses/</a:t>
            </a:r>
            <a:r>
              <a:rPr lang="en-US" sz="2000" b="0" dirty="0" err="1">
                <a:latin typeface="Calibri"/>
                <a:cs typeface="Calibri"/>
              </a:rPr>
              <a:t>iter</a:t>
            </a:r>
            <a:r>
              <a:rPr lang="en-US" sz="2000" b="0" dirty="0">
                <a:latin typeface="Calibri"/>
                <a:cs typeface="Calibri"/>
              </a:rPr>
              <a:t> = </a:t>
            </a:r>
            <a:r>
              <a:rPr lang="en-US" sz="2000" dirty="0">
                <a:latin typeface="Calibri"/>
                <a:cs typeface="Calibri"/>
              </a:rPr>
              <a:t>1.25</a:t>
            </a:r>
          </a:p>
        </p:txBody>
      </p:sp>
      <p:sp>
        <p:nvSpPr>
          <p:cNvPr id="177159" name="Rectangle 7"/>
          <p:cNvSpPr>
            <a:spLocks noChangeArrowheads="1"/>
          </p:cNvSpPr>
          <p:nvPr/>
        </p:nvSpPr>
        <p:spPr bwMode="auto">
          <a:xfrm>
            <a:off x="5486400" y="3313113"/>
            <a:ext cx="2621614" cy="10130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  <a:tabLst>
                <a:tab pos="228600" algn="l"/>
              </a:tabLst>
            </a:pP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kij</a:t>
            </a:r>
            <a:r>
              <a:rPr lang="en-US" sz="2000" dirty="0">
                <a:latin typeface="Calibri"/>
                <a:cs typeface="Calibri"/>
              </a:rPr>
              <a:t> (&amp;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ikj</a:t>
            </a:r>
            <a:r>
              <a:rPr lang="en-US" sz="2000" dirty="0">
                <a:latin typeface="Calibri"/>
                <a:cs typeface="Calibri"/>
              </a:rPr>
              <a:t>): </a:t>
            </a:r>
          </a:p>
          <a:p>
            <a:pPr marL="114300" lvl="1" algn="l">
              <a:lnSpc>
                <a:spcPct val="100000"/>
              </a:lnSpc>
              <a:buFontTx/>
              <a:buChar char="•"/>
              <a:tabLst>
                <a:tab pos="228600" algn="l"/>
              </a:tabLst>
            </a:pP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b="0" dirty="0">
                <a:latin typeface="Calibri"/>
                <a:cs typeface="Calibri"/>
              </a:rPr>
              <a:t>2 loads, 1 store</a:t>
            </a:r>
          </a:p>
          <a:p>
            <a:pPr marL="114300" lvl="1" algn="l">
              <a:lnSpc>
                <a:spcPct val="100000"/>
              </a:lnSpc>
              <a:buFontTx/>
              <a:buChar char="•"/>
              <a:tabLst>
                <a:tab pos="228600" algn="l"/>
              </a:tabLst>
            </a:pPr>
            <a:r>
              <a:rPr lang="en-US" sz="2000" b="0" dirty="0">
                <a:latin typeface="Calibri"/>
                <a:cs typeface="Calibri"/>
              </a:rPr>
              <a:t> avg misses/</a:t>
            </a:r>
            <a:r>
              <a:rPr lang="en-US" sz="2000" b="0" dirty="0" err="1">
                <a:latin typeface="Calibri"/>
                <a:cs typeface="Calibri"/>
              </a:rPr>
              <a:t>iter</a:t>
            </a:r>
            <a:r>
              <a:rPr lang="en-US" sz="2000" b="0" dirty="0">
                <a:latin typeface="Calibri"/>
                <a:cs typeface="Calibri"/>
              </a:rPr>
              <a:t> = </a:t>
            </a:r>
            <a:r>
              <a:rPr lang="en-US" sz="2000" dirty="0">
                <a:latin typeface="Calibri"/>
                <a:cs typeface="Calibri"/>
              </a:rPr>
              <a:t>0.5</a:t>
            </a:r>
            <a:endParaRPr lang="en-US" sz="2000" b="0" dirty="0">
              <a:latin typeface="Calibri"/>
              <a:cs typeface="Calibri"/>
            </a:endParaRPr>
          </a:p>
        </p:txBody>
      </p:sp>
      <p:sp>
        <p:nvSpPr>
          <p:cNvPr id="177160" name="Rectangle 8"/>
          <p:cNvSpPr>
            <a:spLocks noChangeArrowheads="1"/>
          </p:cNvSpPr>
          <p:nvPr/>
        </p:nvSpPr>
        <p:spPr bwMode="auto">
          <a:xfrm>
            <a:off x="5486400" y="5184775"/>
            <a:ext cx="2621614" cy="10130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  <a:tabLst>
                <a:tab pos="228600" algn="l"/>
              </a:tabLst>
            </a:pP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jki</a:t>
            </a:r>
            <a:r>
              <a:rPr lang="en-US" sz="2000" dirty="0">
                <a:latin typeface="Calibri"/>
                <a:cs typeface="Calibri"/>
              </a:rPr>
              <a:t> (&amp;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kji</a:t>
            </a:r>
            <a:r>
              <a:rPr lang="en-US" sz="2000" dirty="0">
                <a:latin typeface="Calibri"/>
                <a:cs typeface="Calibri"/>
              </a:rPr>
              <a:t>): </a:t>
            </a:r>
          </a:p>
          <a:p>
            <a:pPr marL="114300" lvl="1" algn="l">
              <a:lnSpc>
                <a:spcPct val="100000"/>
              </a:lnSpc>
              <a:buFontTx/>
              <a:buChar char="•"/>
              <a:tabLst>
                <a:tab pos="228600" algn="l"/>
              </a:tabLst>
            </a:pP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b="0" dirty="0">
                <a:latin typeface="Calibri"/>
                <a:cs typeface="Calibri"/>
              </a:rPr>
              <a:t>2 loads, 1 store</a:t>
            </a:r>
          </a:p>
          <a:p>
            <a:pPr marL="114300" lvl="1" algn="l">
              <a:lnSpc>
                <a:spcPct val="100000"/>
              </a:lnSpc>
              <a:buFontTx/>
              <a:buChar char="•"/>
              <a:tabLst>
                <a:tab pos="228600" algn="l"/>
              </a:tabLst>
            </a:pPr>
            <a:r>
              <a:rPr lang="en-US" sz="2000" b="0" dirty="0">
                <a:latin typeface="Calibri"/>
                <a:cs typeface="Calibri"/>
              </a:rPr>
              <a:t> avg misses/</a:t>
            </a:r>
            <a:r>
              <a:rPr lang="en-US" sz="2000" b="0" dirty="0" err="1">
                <a:latin typeface="Calibri"/>
                <a:cs typeface="Calibri"/>
              </a:rPr>
              <a:t>iter</a:t>
            </a:r>
            <a:r>
              <a:rPr lang="en-US" sz="2000" b="0" dirty="0">
                <a:latin typeface="Calibri"/>
                <a:cs typeface="Calibri"/>
              </a:rPr>
              <a:t> = </a:t>
            </a:r>
            <a:r>
              <a:rPr lang="en-US" sz="2000" dirty="0">
                <a:latin typeface="Calibri"/>
                <a:cs typeface="Calibri"/>
              </a:rPr>
              <a:t>2.0</a:t>
            </a:r>
            <a:endParaRPr lang="en-US" sz="2000" b="0" dirty="0">
              <a:latin typeface="Calibri"/>
              <a:cs typeface="Calibri"/>
            </a:endParaRPr>
          </a:p>
        </p:txBody>
      </p:sp>
      <p:sp>
        <p:nvSpPr>
          <p:cNvPr id="177155" name="Rectangle 3"/>
          <p:cNvSpPr>
            <a:spLocks noChangeArrowheads="1"/>
          </p:cNvSpPr>
          <p:nvPr/>
        </p:nvSpPr>
        <p:spPr bwMode="auto">
          <a:xfrm>
            <a:off x="1295400" y="1058863"/>
            <a:ext cx="3481388" cy="2082800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for (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=0; 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&lt;</a:t>
            </a:r>
            <a:r>
              <a:rPr lang="en-US" sz="1400" dirty="0" err="1">
                <a:latin typeface="Courier New" charset="0"/>
              </a:rPr>
              <a:t>n</a:t>
            </a:r>
            <a:r>
              <a:rPr lang="en-US" sz="1400" dirty="0">
                <a:latin typeface="Courier New" charset="0"/>
              </a:rPr>
              <a:t>; 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++) {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for (</a:t>
            </a:r>
            <a:r>
              <a:rPr lang="en-US" sz="1400" dirty="0" err="1">
                <a:latin typeface="Courier New" charset="0"/>
              </a:rPr>
              <a:t>j</a:t>
            </a:r>
            <a:r>
              <a:rPr lang="en-US" sz="1400" dirty="0">
                <a:latin typeface="Courier New" charset="0"/>
              </a:rPr>
              <a:t>=0; </a:t>
            </a:r>
            <a:r>
              <a:rPr lang="en-US" sz="1400" dirty="0" err="1">
                <a:latin typeface="Courier New" charset="0"/>
              </a:rPr>
              <a:t>j</a:t>
            </a:r>
            <a:r>
              <a:rPr lang="en-US" sz="1400" dirty="0">
                <a:latin typeface="Courier New" charset="0"/>
              </a:rPr>
              <a:t>&lt;</a:t>
            </a:r>
            <a:r>
              <a:rPr lang="en-US" sz="1400" dirty="0" err="1">
                <a:latin typeface="Courier New" charset="0"/>
              </a:rPr>
              <a:t>n</a:t>
            </a:r>
            <a:r>
              <a:rPr lang="en-US" sz="1400" dirty="0">
                <a:latin typeface="Courier New" charset="0"/>
              </a:rPr>
              <a:t>; </a:t>
            </a:r>
            <a:r>
              <a:rPr lang="en-US" sz="1400" dirty="0" err="1">
                <a:latin typeface="Courier New" charset="0"/>
              </a:rPr>
              <a:t>j</a:t>
            </a:r>
            <a:r>
              <a:rPr lang="en-US" sz="1400" dirty="0">
                <a:latin typeface="Courier New" charset="0"/>
              </a:rPr>
              <a:t>++) {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 sum = 0.0;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 for (</a:t>
            </a:r>
            <a:r>
              <a:rPr lang="en-US" sz="1400" dirty="0" err="1">
                <a:latin typeface="Courier New" charset="0"/>
              </a:rPr>
              <a:t>k</a:t>
            </a:r>
            <a:r>
              <a:rPr lang="en-US" sz="1400" dirty="0">
                <a:latin typeface="Courier New" charset="0"/>
              </a:rPr>
              <a:t>=0; </a:t>
            </a:r>
            <a:r>
              <a:rPr lang="en-US" sz="1400" dirty="0" err="1">
                <a:latin typeface="Courier New" charset="0"/>
              </a:rPr>
              <a:t>k</a:t>
            </a:r>
            <a:r>
              <a:rPr lang="en-US" sz="1400" dirty="0">
                <a:latin typeface="Courier New" charset="0"/>
              </a:rPr>
              <a:t>&lt;</a:t>
            </a:r>
            <a:r>
              <a:rPr lang="en-US" sz="1400" dirty="0" err="1">
                <a:latin typeface="Courier New" charset="0"/>
              </a:rPr>
              <a:t>n</a:t>
            </a:r>
            <a:r>
              <a:rPr lang="en-US" sz="1400" dirty="0">
                <a:latin typeface="Courier New" charset="0"/>
              </a:rPr>
              <a:t>; </a:t>
            </a:r>
            <a:r>
              <a:rPr lang="en-US" sz="1400" dirty="0" err="1">
                <a:latin typeface="Courier New" charset="0"/>
              </a:rPr>
              <a:t>k</a:t>
            </a:r>
            <a:r>
              <a:rPr lang="en-US" sz="1400" dirty="0">
                <a:latin typeface="Courier New" charset="0"/>
              </a:rPr>
              <a:t>++) 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   </a:t>
            </a:r>
            <a:r>
              <a:rPr lang="en-US" sz="1400" dirty="0">
                <a:solidFill>
                  <a:srgbClr val="C00000"/>
                </a:solidFill>
                <a:latin typeface="Courier New" charset="0"/>
              </a:rPr>
              <a:t>sum += </a:t>
            </a:r>
            <a:r>
              <a:rPr lang="en-US" sz="1400" dirty="0" err="1">
                <a:solidFill>
                  <a:srgbClr val="C00000"/>
                </a:solidFill>
                <a:latin typeface="Courier New" charset="0"/>
              </a:rPr>
              <a:t>a[i][k</a:t>
            </a:r>
            <a:r>
              <a:rPr lang="en-US" sz="1400" dirty="0">
                <a:solidFill>
                  <a:srgbClr val="C00000"/>
                </a:solidFill>
                <a:latin typeface="Courier New" charset="0"/>
              </a:rPr>
              <a:t>] * </a:t>
            </a:r>
            <a:r>
              <a:rPr lang="en-US" sz="1400" dirty="0" err="1">
                <a:solidFill>
                  <a:srgbClr val="C00000"/>
                </a:solidFill>
                <a:latin typeface="Courier New" charset="0"/>
              </a:rPr>
              <a:t>b[k][j</a:t>
            </a:r>
            <a:r>
              <a:rPr lang="en-US" sz="1400" dirty="0">
                <a:solidFill>
                  <a:srgbClr val="C00000"/>
                </a:solidFill>
                <a:latin typeface="Courier New" charset="0"/>
              </a:rPr>
              <a:t>];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 </a:t>
            </a:r>
            <a:r>
              <a:rPr lang="en-US" sz="1400" dirty="0" err="1">
                <a:latin typeface="Courier New" charset="0"/>
              </a:rPr>
              <a:t>c[i][j</a:t>
            </a:r>
            <a:r>
              <a:rPr lang="en-US" sz="1400" dirty="0">
                <a:latin typeface="Courier New" charset="0"/>
              </a:rPr>
              <a:t>] = sum;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}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} </a:t>
            </a:r>
          </a:p>
        </p:txBody>
      </p:sp>
      <p:sp>
        <p:nvSpPr>
          <p:cNvPr id="177157" name="Rectangle 5"/>
          <p:cNvSpPr>
            <a:spLocks noChangeArrowheads="1"/>
          </p:cNvSpPr>
          <p:nvPr/>
        </p:nvSpPr>
        <p:spPr bwMode="auto">
          <a:xfrm>
            <a:off x="1295400" y="3221038"/>
            <a:ext cx="3481388" cy="1807931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for (k=0; k&lt;n; k++) {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for (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=0; 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&lt;n; 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++) {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r = a[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][k];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for (j=0; j&lt;n; </a:t>
            </a:r>
            <a:r>
              <a:rPr lang="en-US" sz="1400" dirty="0" err="1">
                <a:latin typeface="Courier New" charset="0"/>
              </a:rPr>
              <a:t>j++</a:t>
            </a:r>
            <a:r>
              <a:rPr lang="en-US" sz="1400" dirty="0">
                <a:latin typeface="Courier New" charset="0"/>
              </a:rPr>
              <a:t>)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 </a:t>
            </a:r>
            <a:r>
              <a:rPr lang="en-US" sz="1400" dirty="0">
                <a:solidFill>
                  <a:srgbClr val="C00000"/>
                </a:solidFill>
                <a:latin typeface="Courier New" charset="0"/>
              </a:rPr>
              <a:t>c[</a:t>
            </a:r>
            <a:r>
              <a:rPr lang="en-US" sz="1400" dirty="0" err="1">
                <a:solidFill>
                  <a:srgbClr val="C00000"/>
                </a:solidFill>
                <a:latin typeface="Courier New" charset="0"/>
              </a:rPr>
              <a:t>i</a:t>
            </a:r>
            <a:r>
              <a:rPr lang="en-US" sz="1400" dirty="0">
                <a:solidFill>
                  <a:srgbClr val="C00000"/>
                </a:solidFill>
                <a:latin typeface="Courier New" charset="0"/>
              </a:rPr>
              <a:t>][j] += r * b[k][j];   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}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}</a:t>
            </a:r>
          </a:p>
        </p:txBody>
      </p:sp>
      <p:sp>
        <p:nvSpPr>
          <p:cNvPr id="177158" name="Rectangle 6"/>
          <p:cNvSpPr>
            <a:spLocks noChangeArrowheads="1"/>
          </p:cNvSpPr>
          <p:nvPr/>
        </p:nvSpPr>
        <p:spPr bwMode="auto">
          <a:xfrm>
            <a:off x="1295400" y="5073650"/>
            <a:ext cx="3481388" cy="1807931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for (j=0; j&lt;n; </a:t>
            </a:r>
            <a:r>
              <a:rPr lang="en-US" sz="1400" dirty="0" err="1">
                <a:latin typeface="Courier New" charset="0"/>
              </a:rPr>
              <a:t>j++</a:t>
            </a:r>
            <a:r>
              <a:rPr lang="en-US" sz="1400" dirty="0">
                <a:latin typeface="Courier New" charset="0"/>
              </a:rPr>
              <a:t>) {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for (k=0; k&lt;n; k++) {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 r = b[k][j];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 for (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=0; 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&lt;n; 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++)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  </a:t>
            </a:r>
            <a:r>
              <a:rPr lang="en-US" sz="1400" dirty="0">
                <a:solidFill>
                  <a:srgbClr val="C00000"/>
                </a:solidFill>
                <a:latin typeface="Courier New" charset="0"/>
              </a:rPr>
              <a:t>c[</a:t>
            </a:r>
            <a:r>
              <a:rPr lang="en-US" sz="1400" dirty="0" err="1">
                <a:solidFill>
                  <a:srgbClr val="C00000"/>
                </a:solidFill>
                <a:latin typeface="Courier New" charset="0"/>
              </a:rPr>
              <a:t>i</a:t>
            </a:r>
            <a:r>
              <a:rPr lang="en-US" sz="1400" dirty="0">
                <a:solidFill>
                  <a:srgbClr val="C00000"/>
                </a:solidFill>
                <a:latin typeface="Courier New" charset="0"/>
              </a:rPr>
              <a:t>][j] += a[</a:t>
            </a:r>
            <a:r>
              <a:rPr lang="en-US" sz="1400" dirty="0" err="1">
                <a:solidFill>
                  <a:srgbClr val="C00000"/>
                </a:solidFill>
                <a:latin typeface="Courier New" charset="0"/>
              </a:rPr>
              <a:t>i</a:t>
            </a:r>
            <a:r>
              <a:rPr lang="en-US" sz="1400" dirty="0">
                <a:solidFill>
                  <a:srgbClr val="C00000"/>
                </a:solidFill>
                <a:latin typeface="Courier New" charset="0"/>
              </a:rPr>
              <a:t>][k] * r;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}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}</a:t>
            </a:r>
          </a:p>
        </p:txBody>
      </p:sp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Core i7 Matrix Multiply Performance</a:t>
            </a:r>
          </a:p>
        </p:txBody>
      </p:sp>
      <p:graphicFrame>
        <p:nvGraphicFramePr>
          <p:cNvPr id="9" name="Char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8096722"/>
              </p:ext>
            </p:extLst>
          </p:nvPr>
        </p:nvGraphicFramePr>
        <p:xfrm>
          <a:off x="228600" y="1447800"/>
          <a:ext cx="8686800" cy="52507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413501" y="3124200"/>
            <a:ext cx="21066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33669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ijk</a:t>
            </a:r>
            <a:r>
              <a:rPr lang="en-US" sz="2000" dirty="0">
                <a:solidFill>
                  <a:srgbClr val="336699"/>
                </a:solidFill>
                <a:latin typeface="Calibri" pitchFamily="34" charset="0"/>
              </a:rPr>
              <a:t> / </a:t>
            </a:r>
            <a:r>
              <a:rPr lang="en-US" sz="2000" dirty="0" err="1">
                <a:solidFill>
                  <a:srgbClr val="33669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jik</a:t>
            </a:r>
            <a:r>
              <a:rPr lang="en-US" sz="2000" dirty="0">
                <a:solidFill>
                  <a:srgbClr val="33669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dirty="0">
                <a:solidFill>
                  <a:srgbClr val="3366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(1.25)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62600" y="1549933"/>
            <a:ext cx="19768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jki</a:t>
            </a:r>
            <a:r>
              <a:rPr lang="en-US" sz="2000" dirty="0">
                <a:solidFill>
                  <a:srgbClr val="C00000"/>
                </a:solidFill>
                <a:latin typeface="Calibri" pitchFamily="34" charset="0"/>
              </a:rPr>
              <a:t> / </a:t>
            </a:r>
            <a:r>
              <a:rPr lang="en-US" sz="2000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kji</a:t>
            </a:r>
            <a:r>
              <a:rPr lang="en-US" sz="2000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(2.0)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90445" y="5486400"/>
            <a:ext cx="19768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kij</a:t>
            </a:r>
            <a:r>
              <a:rPr lang="en-US" sz="2000" dirty="0">
                <a:solidFill>
                  <a:srgbClr val="008000"/>
                </a:solidFill>
                <a:latin typeface="Calibri" pitchFamily="34" charset="0"/>
              </a:rPr>
              <a:t> / </a:t>
            </a:r>
            <a:r>
              <a:rPr lang="en-US" sz="2000" dirty="0" err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ikj</a:t>
            </a:r>
            <a:r>
              <a:rPr lang="en-US" sz="2000" dirty="0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(0.5)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2400" y="1156750"/>
            <a:ext cx="24203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Cycles per inner loop iteration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Cache organization and operation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Performance impact of caches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The memory mountain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Rearranging loops to improve spatial locality</a:t>
            </a:r>
          </a:p>
          <a:p>
            <a:pPr lvl="1"/>
            <a:r>
              <a:rPr lang="en-US" dirty="0"/>
              <a:t>Using blocking to improve temporal locality</a:t>
            </a:r>
          </a:p>
          <a:p>
            <a:endParaRPr lang="en-US" dirty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439" y="445070"/>
            <a:ext cx="7591425" cy="762000"/>
          </a:xfrm>
        </p:spPr>
        <p:txBody>
          <a:bodyPr/>
          <a:lstStyle/>
          <a:p>
            <a:r>
              <a:rPr lang="en-US" dirty="0"/>
              <a:t>Example: Matrix Multiplication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2284665" y="45720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a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3884865" y="45720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b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2284665" y="5427663"/>
            <a:ext cx="1143000" cy="1588"/>
          </a:xfrm>
          <a:prstGeom prst="line">
            <a:avLst/>
          </a:prstGeom>
          <a:noFill/>
          <a:ln w="571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Straight Connector 5"/>
          <p:cNvCxnSpPr/>
          <p:nvPr/>
        </p:nvCxnSpPr>
        <p:spPr bwMode="auto">
          <a:xfrm rot="5400000">
            <a:off x="3998371" y="5142706"/>
            <a:ext cx="1143000" cy="1588"/>
          </a:xfrm>
          <a:prstGeom prst="line">
            <a:avLst/>
          </a:prstGeom>
          <a:noFill/>
          <a:ln w="571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2057400" y="5242573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endParaRPr lang="en-US" sz="1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19600" y="4202668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j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69997" y="4825425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x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499532" y="45720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65782" y="48768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=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1185332" y="5410200"/>
            <a:ext cx="76200" cy="762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499532" y="1413396"/>
            <a:ext cx="6893212" cy="2798202"/>
          </a:xfrm>
          <a:prstGeom prst="rect">
            <a:avLst/>
          </a:prstGeom>
          <a:solidFill>
            <a:srgbClr val="F6F5BD"/>
          </a:solidFill>
          <a:ln w="12700" cmpd="thickThin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c = (double *) </a:t>
            </a:r>
            <a:r>
              <a:rPr lang="en-US" sz="1600" dirty="0" err="1">
                <a:latin typeface="Courier New" pitchFamily="49" charset="0"/>
              </a:rPr>
              <a:t>calloc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sizeof</a:t>
            </a:r>
            <a:r>
              <a:rPr lang="en-US" sz="1600" dirty="0">
                <a:latin typeface="Courier New" pitchFamily="49" charset="0"/>
              </a:rPr>
              <a:t>(double), n*n);</a:t>
            </a:r>
          </a:p>
          <a:p>
            <a:pPr algn="l">
              <a:lnSpc>
                <a:spcPct val="100000"/>
              </a:lnSpc>
            </a:pPr>
            <a:endParaRPr lang="en-US" sz="1600" dirty="0">
              <a:latin typeface="Courier New" pitchFamily="49" charset="0"/>
            </a:endParaRPr>
          </a:p>
          <a:p>
            <a:pPr algn="l">
              <a:lnSpc>
                <a:spcPct val="100000"/>
              </a:lnSpc>
            </a:pP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/* Multiply n x n matrices a and b  */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void </a:t>
            </a:r>
            <a:r>
              <a:rPr lang="en-US" sz="1600" dirty="0" err="1">
                <a:latin typeface="Courier New" pitchFamily="49" charset="0"/>
              </a:rPr>
              <a:t>mmm</a:t>
            </a:r>
            <a:r>
              <a:rPr lang="en-US" sz="1600" dirty="0">
                <a:latin typeface="Courier New" pitchFamily="49" charset="0"/>
              </a:rPr>
              <a:t>(double *a, double *b, double *c, </a:t>
            </a:r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n) {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    </a:t>
            </a:r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, j, k;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    for (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 = 0; 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 &lt; n; 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++)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	for (j = 0; j &lt; n; j++)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             for (k = 0; k &lt; n; k++)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	         c[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*n + j] += a[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*n + k] * b[k*n + j];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}</a:t>
            </a:r>
          </a:p>
          <a:p>
            <a:pPr algn="l">
              <a:lnSpc>
                <a:spcPct val="100000"/>
              </a:lnSpc>
            </a:pPr>
            <a:endParaRPr lang="en-US" sz="1600" dirty="0">
              <a:latin typeface="Courier New" pitchFamily="49" charset="0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396875" y="5562599"/>
            <a:ext cx="7896225" cy="771525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SzPct val="60000"/>
              <a:buFont typeface="Wingdings 2" pitchFamily="18" charset="2"/>
              <a:buChar char="¢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Up-Down Arrow 34"/>
          <p:cNvSpPr/>
          <p:nvPr/>
        </p:nvSpPr>
        <p:spPr bwMode="auto">
          <a:xfrm>
            <a:off x="3352800" y="2895600"/>
            <a:ext cx="685800" cy="1371600"/>
          </a:xfrm>
          <a:prstGeom prst="upDownArrow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Recall: General Cache Concepts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1905000" y="4267200"/>
            <a:ext cx="3581400" cy="2057400"/>
          </a:xfrm>
          <a:prstGeom prst="rect">
            <a:avLst/>
          </a:prstGeom>
          <a:solidFill>
            <a:srgbClr val="DEDFF5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1905000" y="2272391"/>
            <a:ext cx="35814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20574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0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28956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37338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45720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3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20574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4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28956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5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37338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6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45720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7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20574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8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28956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9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37338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10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45720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11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20574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12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28956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13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37338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14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45720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15</a:t>
            </a:r>
          </a:p>
        </p:txBody>
      </p:sp>
      <p:cxnSp>
        <p:nvCxnSpPr>
          <p:cNvPr id="22" name="Straight Connector 21"/>
          <p:cNvCxnSpPr/>
          <p:nvPr/>
        </p:nvCxnSpPr>
        <p:spPr bwMode="auto">
          <a:xfrm>
            <a:off x="2286000" y="6096000"/>
            <a:ext cx="3048000" cy="1477"/>
          </a:xfrm>
          <a:prstGeom prst="line">
            <a:avLst/>
          </a:prstGeom>
          <a:noFill/>
          <a:ln w="889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Rectangle 25"/>
          <p:cNvSpPr/>
          <p:nvPr/>
        </p:nvSpPr>
        <p:spPr bwMode="auto">
          <a:xfrm>
            <a:off x="20574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8</a:t>
            </a:r>
          </a:p>
        </p:txBody>
      </p:sp>
      <p:sp>
        <p:nvSpPr>
          <p:cNvPr id="27" name="Rectangle 26"/>
          <p:cNvSpPr/>
          <p:nvPr/>
        </p:nvSpPr>
        <p:spPr bwMode="auto">
          <a:xfrm>
            <a:off x="28956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9</a:t>
            </a:r>
          </a:p>
        </p:txBody>
      </p:sp>
      <p:sp>
        <p:nvSpPr>
          <p:cNvPr id="28" name="Rectangle 27"/>
          <p:cNvSpPr/>
          <p:nvPr/>
        </p:nvSpPr>
        <p:spPr bwMode="auto">
          <a:xfrm>
            <a:off x="37338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14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45720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88764" y="2348591"/>
            <a:ext cx="9492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Cache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57200" y="4343400"/>
            <a:ext cx="1280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Memory</a:t>
            </a:r>
          </a:p>
        </p:txBody>
      </p:sp>
      <p:sp>
        <p:nvSpPr>
          <p:cNvPr id="32" name="Text Box 19"/>
          <p:cNvSpPr txBox="1">
            <a:spLocks noChangeArrowheads="1"/>
          </p:cNvSpPr>
          <p:nvPr/>
        </p:nvSpPr>
        <p:spPr bwMode="auto">
          <a:xfrm>
            <a:off x="5635242" y="4147318"/>
            <a:ext cx="3199956" cy="57708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 dirty="0">
                <a:latin typeface="Calibri" pitchFamily="34" charset="0"/>
              </a:rPr>
              <a:t>Larger, slower, cheaper memory</a:t>
            </a:r>
          </a:p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dirty="0">
                <a:latin typeface="Calibri" pitchFamily="34" charset="0"/>
              </a:rPr>
              <a:t>v</a:t>
            </a:r>
            <a:r>
              <a:rPr lang="en-GB" sz="1600" b="1" dirty="0">
                <a:latin typeface="Calibri" pitchFamily="34" charset="0"/>
              </a:rPr>
              <a:t>iewed as partitioned into “blocks”</a:t>
            </a:r>
          </a:p>
        </p:txBody>
      </p:sp>
      <p:sp>
        <p:nvSpPr>
          <p:cNvPr id="33" name="Text Box 22"/>
          <p:cNvSpPr txBox="1">
            <a:spLocks noChangeArrowheads="1"/>
          </p:cNvSpPr>
          <p:nvPr/>
        </p:nvSpPr>
        <p:spPr bwMode="auto">
          <a:xfrm>
            <a:off x="3942800" y="3232918"/>
            <a:ext cx="2839000" cy="57708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 dirty="0">
                <a:latin typeface="Calibri" pitchFamily="34" charset="0"/>
              </a:rPr>
              <a:t>Data is copied in block-sized transfer units</a:t>
            </a:r>
          </a:p>
        </p:txBody>
      </p:sp>
      <p:sp>
        <p:nvSpPr>
          <p:cNvPr id="34" name="Text Box 29"/>
          <p:cNvSpPr txBox="1">
            <a:spLocks noChangeArrowheads="1"/>
          </p:cNvSpPr>
          <p:nvPr/>
        </p:nvSpPr>
        <p:spPr bwMode="auto">
          <a:xfrm>
            <a:off x="5562600" y="2166311"/>
            <a:ext cx="2930908" cy="81836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 dirty="0">
                <a:latin typeface="Calibri" pitchFamily="34" charset="0"/>
              </a:rPr>
              <a:t>Smaller, faster, more expensive</a:t>
            </a:r>
          </a:p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 dirty="0">
                <a:latin typeface="Calibri" pitchFamily="34" charset="0"/>
              </a:rPr>
              <a:t>memory caches a  subset of</a:t>
            </a:r>
          </a:p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 dirty="0">
                <a:latin typeface="Calibri" pitchFamily="34" charset="0"/>
              </a:rPr>
              <a:t>the blocks</a:t>
            </a:r>
          </a:p>
        </p:txBody>
      </p:sp>
      <p:sp>
        <p:nvSpPr>
          <p:cNvPr id="37" name="Rectangle 36"/>
          <p:cNvSpPr/>
          <p:nvPr/>
        </p:nvSpPr>
        <p:spPr bwMode="auto">
          <a:xfrm>
            <a:off x="2057400" y="4800600"/>
            <a:ext cx="762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4</a:t>
            </a:r>
          </a:p>
        </p:txBody>
      </p:sp>
      <p:sp>
        <p:nvSpPr>
          <p:cNvPr id="38" name="Rectangle 37"/>
          <p:cNvSpPr/>
          <p:nvPr/>
        </p:nvSpPr>
        <p:spPr bwMode="auto">
          <a:xfrm>
            <a:off x="2590800" y="3429000"/>
            <a:ext cx="762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4</a:t>
            </a:r>
          </a:p>
        </p:txBody>
      </p:sp>
      <p:sp>
        <p:nvSpPr>
          <p:cNvPr id="39" name="Rectangle 38"/>
          <p:cNvSpPr/>
          <p:nvPr/>
        </p:nvSpPr>
        <p:spPr bwMode="auto">
          <a:xfrm>
            <a:off x="2057400" y="2424791"/>
            <a:ext cx="762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155895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8" grpId="1" animBg="1"/>
      <p:bldP spid="3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Cache Miss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209675"/>
            <a:ext cx="7896225" cy="3057525"/>
          </a:xfrm>
        </p:spPr>
        <p:txBody>
          <a:bodyPr/>
          <a:lstStyle/>
          <a:p>
            <a:r>
              <a:rPr lang="en-US" dirty="0"/>
              <a:t>Assume: </a:t>
            </a:r>
          </a:p>
          <a:p>
            <a:pPr lvl="1"/>
            <a:r>
              <a:rPr lang="en-US" dirty="0"/>
              <a:t>Matrix elements are doubles</a:t>
            </a:r>
          </a:p>
          <a:p>
            <a:pPr lvl="1"/>
            <a:r>
              <a:rPr lang="en-US" dirty="0"/>
              <a:t>Cache block = 8 doubles</a:t>
            </a:r>
          </a:p>
          <a:p>
            <a:pPr lvl="1"/>
            <a:r>
              <a:rPr lang="en-US" dirty="0"/>
              <a:t>Cache size C &lt;&lt; </a:t>
            </a:r>
            <a:r>
              <a:rPr lang="en-US" i="1" dirty="0"/>
              <a:t>n </a:t>
            </a:r>
            <a:r>
              <a:rPr lang="en-US" dirty="0"/>
              <a:t>(much smaller than </a:t>
            </a:r>
            <a:r>
              <a:rPr lang="en-US" i="1" dirty="0"/>
              <a:t>n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First iteration:</a:t>
            </a:r>
          </a:p>
          <a:p>
            <a:pPr lvl="1"/>
            <a:r>
              <a:rPr lang="en-US" i="1" dirty="0"/>
              <a:t>n</a:t>
            </a:r>
            <a:r>
              <a:rPr lang="en-US" dirty="0"/>
              <a:t>/8 + n = 9</a:t>
            </a:r>
            <a:r>
              <a:rPr lang="en-US" i="1" dirty="0"/>
              <a:t>n</a:t>
            </a:r>
            <a:r>
              <a:rPr lang="en-US" dirty="0"/>
              <a:t>/8 misses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Afterwards </a:t>
            </a:r>
            <a:r>
              <a:rPr lang="en-US" dirty="0">
                <a:solidFill>
                  <a:srgbClr val="C00000"/>
                </a:solidFill>
              </a:rPr>
              <a:t>in cache:</a:t>
            </a:r>
            <a:br>
              <a:rPr lang="en-US" dirty="0"/>
            </a:br>
            <a:r>
              <a:rPr lang="en-US" dirty="0"/>
              <a:t>(schematic)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5710367" y="3657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7310567" y="3657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5710367" y="3657601"/>
            <a:ext cx="1143000" cy="1588"/>
          </a:xfrm>
          <a:prstGeom prst="line">
            <a:avLst/>
          </a:prstGeom>
          <a:noFill/>
          <a:ln w="571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 rot="5400000">
            <a:off x="6741196" y="4228306"/>
            <a:ext cx="1143000" cy="1588"/>
          </a:xfrm>
          <a:prstGeom prst="line">
            <a:avLst/>
          </a:prstGeom>
          <a:noFill/>
          <a:ln w="571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6895699" y="3962400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x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3925234" y="3657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91484" y="39624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=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3925234" y="3657601"/>
            <a:ext cx="76200" cy="762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14" name="AutoShape 16"/>
          <p:cNvSpPr>
            <a:spLocks/>
          </p:cNvSpPr>
          <p:nvPr/>
        </p:nvSpPr>
        <p:spPr bwMode="auto">
          <a:xfrm rot="5400000" flipV="1">
            <a:off x="7755466" y="2819400"/>
            <a:ext cx="228600" cy="1143000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721601" y="2907268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>
                <a:latin typeface="Calibri" pitchFamily="34" charset="0"/>
              </a:rPr>
              <a:t>n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5715000" y="5257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7315200" y="5257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cxnSp>
        <p:nvCxnSpPr>
          <p:cNvPr id="18" name="Straight Connector 17"/>
          <p:cNvCxnSpPr/>
          <p:nvPr/>
        </p:nvCxnSpPr>
        <p:spPr bwMode="auto">
          <a:xfrm>
            <a:off x="5715000" y="5257801"/>
            <a:ext cx="1143000" cy="1588"/>
          </a:xfrm>
          <a:prstGeom prst="line">
            <a:avLst/>
          </a:prstGeom>
          <a:noFill/>
          <a:ln w="571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 rot="5400000">
            <a:off x="6745829" y="5828506"/>
            <a:ext cx="1143000" cy="1588"/>
          </a:xfrm>
          <a:prstGeom prst="line">
            <a:avLst/>
          </a:prstGeom>
          <a:noFill/>
          <a:ln w="571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6900332" y="5587425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x</a:t>
            </a:r>
          </a:p>
        </p:txBody>
      </p:sp>
      <p:sp>
        <p:nvSpPr>
          <p:cNvPr id="21" name="Rectangle 20"/>
          <p:cNvSpPr/>
          <p:nvPr/>
        </p:nvSpPr>
        <p:spPr bwMode="auto">
          <a:xfrm>
            <a:off x="3929867" y="5257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196117" y="55626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=</a:t>
            </a:r>
          </a:p>
        </p:txBody>
      </p:sp>
      <p:sp>
        <p:nvSpPr>
          <p:cNvPr id="23" name="Rectangle 22"/>
          <p:cNvSpPr/>
          <p:nvPr/>
        </p:nvSpPr>
        <p:spPr bwMode="auto">
          <a:xfrm>
            <a:off x="3929867" y="5257801"/>
            <a:ext cx="76200" cy="762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cxnSp>
        <p:nvCxnSpPr>
          <p:cNvPr id="24" name="Straight Connector 23"/>
          <p:cNvCxnSpPr/>
          <p:nvPr/>
        </p:nvCxnSpPr>
        <p:spPr bwMode="auto">
          <a:xfrm>
            <a:off x="6477000" y="5257800"/>
            <a:ext cx="381000" cy="529"/>
          </a:xfrm>
          <a:prstGeom prst="line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Rectangle 25"/>
          <p:cNvSpPr/>
          <p:nvPr/>
        </p:nvSpPr>
        <p:spPr bwMode="auto">
          <a:xfrm>
            <a:off x="7292250" y="6155842"/>
            <a:ext cx="245534" cy="253425"/>
          </a:xfrm>
          <a:prstGeom prst="rect">
            <a:avLst/>
          </a:prstGeom>
          <a:solidFill>
            <a:srgbClr val="C000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095064" y="6400800"/>
            <a:ext cx="6799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  <a:latin typeface="Calibri" pitchFamily="34" charset="0"/>
              </a:rPr>
              <a:t>8 wide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0" grpId="0"/>
      <p:bldP spid="21" grpId="0" animBg="1"/>
      <p:bldP spid="22" grpId="0"/>
      <p:bldP spid="23" grpId="0" animBg="1"/>
      <p:bldP spid="26" grpId="0" animBg="1"/>
      <p:bldP spid="2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Cache Miss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209675"/>
            <a:ext cx="7896225" cy="3057525"/>
          </a:xfrm>
        </p:spPr>
        <p:txBody>
          <a:bodyPr/>
          <a:lstStyle/>
          <a:p>
            <a:r>
              <a:rPr lang="en-US" dirty="0"/>
              <a:t>Assume: </a:t>
            </a:r>
          </a:p>
          <a:p>
            <a:pPr lvl="1"/>
            <a:r>
              <a:rPr lang="en-US" dirty="0"/>
              <a:t>Matrix elements are doubles</a:t>
            </a:r>
          </a:p>
          <a:p>
            <a:pPr lvl="1"/>
            <a:r>
              <a:rPr lang="en-US" dirty="0"/>
              <a:t>Cache block = 8 doubles</a:t>
            </a:r>
          </a:p>
          <a:p>
            <a:pPr lvl="1"/>
            <a:r>
              <a:rPr lang="en-US" dirty="0"/>
              <a:t>Cache size C &lt;&lt; </a:t>
            </a:r>
            <a:r>
              <a:rPr lang="en-US" i="1" dirty="0"/>
              <a:t>n</a:t>
            </a:r>
            <a:r>
              <a:rPr lang="en-US" dirty="0"/>
              <a:t> (much smaller than </a:t>
            </a:r>
            <a:r>
              <a:rPr lang="en-US" i="1" dirty="0"/>
              <a:t>n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Second iteration:</a:t>
            </a:r>
          </a:p>
          <a:p>
            <a:pPr lvl="1"/>
            <a:r>
              <a:rPr lang="en-US" dirty="0"/>
              <a:t>Again:</a:t>
            </a:r>
            <a:br>
              <a:rPr lang="en-US" dirty="0"/>
            </a:br>
            <a:r>
              <a:rPr lang="en-US" i="1" dirty="0"/>
              <a:t>n</a:t>
            </a:r>
            <a:r>
              <a:rPr lang="en-US" dirty="0"/>
              <a:t>/8 + </a:t>
            </a:r>
            <a:r>
              <a:rPr lang="en-US" i="1" dirty="0"/>
              <a:t>n</a:t>
            </a:r>
            <a:r>
              <a:rPr lang="en-US" dirty="0"/>
              <a:t> = 9</a:t>
            </a:r>
            <a:r>
              <a:rPr lang="en-US" i="1" dirty="0"/>
              <a:t>n</a:t>
            </a:r>
            <a:r>
              <a:rPr lang="en-US" dirty="0"/>
              <a:t>/8 misses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Total misses:</a:t>
            </a:r>
          </a:p>
          <a:p>
            <a:pPr lvl="1"/>
            <a:r>
              <a:rPr lang="en-US" dirty="0"/>
              <a:t>9</a:t>
            </a:r>
            <a:r>
              <a:rPr lang="en-US" i="1" dirty="0"/>
              <a:t>n</a:t>
            </a:r>
            <a:r>
              <a:rPr lang="en-US" dirty="0"/>
              <a:t>/8 </a:t>
            </a:r>
            <a:r>
              <a:rPr lang="en-US" i="1" dirty="0"/>
              <a:t>n</a:t>
            </a:r>
            <a:r>
              <a:rPr lang="en-US" baseline="30000" dirty="0"/>
              <a:t>2</a:t>
            </a:r>
            <a:r>
              <a:rPr lang="en-US" dirty="0"/>
              <a:t> = (9/8) </a:t>
            </a:r>
            <a:r>
              <a:rPr lang="en-US" i="1" dirty="0"/>
              <a:t>n</a:t>
            </a:r>
            <a:r>
              <a:rPr lang="en-US" baseline="30000" dirty="0"/>
              <a:t>3</a:t>
            </a:r>
            <a:r>
              <a:rPr lang="en-US" dirty="0"/>
              <a:t> </a:t>
            </a:r>
          </a:p>
        </p:txBody>
      </p:sp>
      <p:sp>
        <p:nvSpPr>
          <p:cNvPr id="14" name="AutoShape 16"/>
          <p:cNvSpPr>
            <a:spLocks/>
          </p:cNvSpPr>
          <p:nvPr/>
        </p:nvSpPr>
        <p:spPr bwMode="auto">
          <a:xfrm rot="5400000" flipV="1">
            <a:off x="7755466" y="2819400"/>
            <a:ext cx="228600" cy="1143000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721601" y="2907268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n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5715000" y="3654623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7315200" y="3654623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cxnSp>
        <p:nvCxnSpPr>
          <p:cNvPr id="18" name="Straight Connector 17"/>
          <p:cNvCxnSpPr/>
          <p:nvPr/>
        </p:nvCxnSpPr>
        <p:spPr bwMode="auto">
          <a:xfrm>
            <a:off x="5715000" y="3654624"/>
            <a:ext cx="1143000" cy="1588"/>
          </a:xfrm>
          <a:prstGeom prst="line">
            <a:avLst/>
          </a:prstGeom>
          <a:noFill/>
          <a:ln w="571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 rot="5400000">
            <a:off x="6836039" y="4225329"/>
            <a:ext cx="1143000" cy="1588"/>
          </a:xfrm>
          <a:prstGeom prst="line">
            <a:avLst/>
          </a:prstGeom>
          <a:noFill/>
          <a:ln w="571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6900332" y="3987225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x</a:t>
            </a:r>
          </a:p>
        </p:txBody>
      </p:sp>
      <p:sp>
        <p:nvSpPr>
          <p:cNvPr id="21" name="Rectangle 20"/>
          <p:cNvSpPr/>
          <p:nvPr/>
        </p:nvSpPr>
        <p:spPr bwMode="auto">
          <a:xfrm>
            <a:off x="3929867" y="3654623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196117" y="3959423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=</a:t>
            </a:r>
          </a:p>
        </p:txBody>
      </p:sp>
      <p:sp>
        <p:nvSpPr>
          <p:cNvPr id="23" name="Rectangle 22"/>
          <p:cNvSpPr/>
          <p:nvPr/>
        </p:nvSpPr>
        <p:spPr bwMode="auto">
          <a:xfrm>
            <a:off x="4004732" y="3654624"/>
            <a:ext cx="76200" cy="762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cxnSp>
        <p:nvCxnSpPr>
          <p:cNvPr id="24" name="Straight Connector 23"/>
          <p:cNvCxnSpPr/>
          <p:nvPr/>
        </p:nvCxnSpPr>
        <p:spPr bwMode="auto">
          <a:xfrm>
            <a:off x="6477000" y="3654623"/>
            <a:ext cx="381000" cy="529"/>
          </a:xfrm>
          <a:prstGeom prst="line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Rectangle 25"/>
          <p:cNvSpPr/>
          <p:nvPr/>
        </p:nvSpPr>
        <p:spPr bwMode="auto">
          <a:xfrm>
            <a:off x="7298266" y="4552665"/>
            <a:ext cx="245534" cy="253425"/>
          </a:xfrm>
          <a:prstGeom prst="rect">
            <a:avLst/>
          </a:prstGeom>
          <a:solidFill>
            <a:srgbClr val="C000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095064" y="4797623"/>
            <a:ext cx="6799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  <a:latin typeface="Calibri" pitchFamily="34" charset="0"/>
              </a:rPr>
              <a:t>8 wide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Blocked Matrix Multiplication</a:t>
            </a: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152400" y="1143000"/>
            <a:ext cx="8839200" cy="3536865"/>
          </a:xfrm>
          <a:prstGeom prst="rect">
            <a:avLst/>
          </a:prstGeom>
          <a:solidFill>
            <a:srgbClr val="F6F5BD"/>
          </a:solidFill>
          <a:ln w="12700" cmpd="thickThin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c = (double *) </a:t>
            </a:r>
            <a:r>
              <a:rPr lang="en-US" sz="1600" dirty="0" err="1">
                <a:latin typeface="Courier New" pitchFamily="49" charset="0"/>
              </a:rPr>
              <a:t>calloc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sizeof</a:t>
            </a:r>
            <a:r>
              <a:rPr lang="en-US" sz="1600" dirty="0">
                <a:latin typeface="Courier New" pitchFamily="49" charset="0"/>
              </a:rPr>
              <a:t>(double), n*n);</a:t>
            </a:r>
          </a:p>
          <a:p>
            <a:pPr algn="l">
              <a:lnSpc>
                <a:spcPct val="100000"/>
              </a:lnSpc>
            </a:pPr>
            <a:endParaRPr lang="en-US" sz="1600" dirty="0">
              <a:latin typeface="Courier New" pitchFamily="49" charset="0"/>
            </a:endParaRPr>
          </a:p>
          <a:p>
            <a:pPr algn="l">
              <a:lnSpc>
                <a:spcPct val="100000"/>
              </a:lnSpc>
            </a:pP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/* Multiply n x n matrices a and b  */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void </a:t>
            </a:r>
            <a:r>
              <a:rPr lang="en-US" sz="1600" dirty="0" err="1">
                <a:latin typeface="Courier New" pitchFamily="49" charset="0"/>
              </a:rPr>
              <a:t>mmm</a:t>
            </a:r>
            <a:r>
              <a:rPr lang="en-US" sz="1600" dirty="0">
                <a:latin typeface="Courier New" pitchFamily="49" charset="0"/>
              </a:rPr>
              <a:t>(double *a, double *b, double *c, </a:t>
            </a:r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n) {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    </a:t>
            </a:r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, j, k;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    for (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 = 0; 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 &lt; n; 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+=B)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	for (j = 0; j &lt; n; j+=B)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             for (k = 0; k &lt; n; k+=B)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		 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/* B x B mini matrix multiplications */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                  for (i1 = 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; i1 &lt; </a:t>
            </a:r>
            <a:r>
              <a:rPr lang="en-US" sz="1600" dirty="0" err="1">
                <a:latin typeface="Courier New" pitchFamily="49" charset="0"/>
              </a:rPr>
              <a:t>i+B</a:t>
            </a:r>
            <a:r>
              <a:rPr lang="en-US" sz="1600" dirty="0">
                <a:latin typeface="Courier New" pitchFamily="49" charset="0"/>
              </a:rPr>
              <a:t>; </a:t>
            </a:r>
            <a:r>
              <a:rPr lang="en-US" sz="1600" dirty="0" err="1">
                <a:latin typeface="Courier New" pitchFamily="49" charset="0"/>
              </a:rPr>
              <a:t>i1</a:t>
            </a:r>
            <a:r>
              <a:rPr lang="en-US" sz="1600" dirty="0">
                <a:latin typeface="Courier New" pitchFamily="49" charset="0"/>
              </a:rPr>
              <a:t>++)</a:t>
            </a:r>
          </a:p>
          <a:p>
            <a:r>
              <a:rPr lang="en-US" sz="1600" dirty="0">
                <a:latin typeface="Courier New" pitchFamily="49" charset="0"/>
              </a:rPr>
              <a:t>                      for (j1 = j; j1 &lt; </a:t>
            </a:r>
            <a:r>
              <a:rPr lang="en-US" sz="1600" dirty="0" err="1">
                <a:latin typeface="Courier New" pitchFamily="49" charset="0"/>
              </a:rPr>
              <a:t>j+B</a:t>
            </a:r>
            <a:r>
              <a:rPr lang="en-US" sz="1600" dirty="0">
                <a:latin typeface="Courier New" pitchFamily="49" charset="0"/>
              </a:rPr>
              <a:t>; j1++)</a:t>
            </a:r>
          </a:p>
          <a:p>
            <a:r>
              <a:rPr lang="en-US" sz="1600" dirty="0">
                <a:latin typeface="Courier New" pitchFamily="49" charset="0"/>
              </a:rPr>
              <a:t>                          for (k1 = k; k1 &lt; </a:t>
            </a:r>
            <a:r>
              <a:rPr lang="en-US" sz="1600" dirty="0" err="1">
                <a:latin typeface="Courier New" pitchFamily="49" charset="0"/>
              </a:rPr>
              <a:t>k+B</a:t>
            </a:r>
            <a:r>
              <a:rPr lang="en-US" sz="1600" dirty="0">
                <a:latin typeface="Courier New" pitchFamily="49" charset="0"/>
              </a:rPr>
              <a:t>; k1++)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	                      c[i1*n+j1] += a[i1*n + k1]*b[k1*n + j1];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}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2284665" y="5181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a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3884865" y="5181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b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05000" y="5873234"/>
            <a:ext cx="460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i1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29109" y="4812268"/>
            <a:ext cx="460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j1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69997" y="5474368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x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499532" y="5181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765782" y="54864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=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1143000" y="5969001"/>
            <a:ext cx="186268" cy="18626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5528732" y="5181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c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113864" y="54864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+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2284665" y="5943600"/>
            <a:ext cx="1143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 rot="5400000">
            <a:off x="3996268" y="5638800"/>
            <a:ext cx="1143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cxnSp>
        <p:nvCxnSpPr>
          <p:cNvPr id="23" name="Straight Connector 22"/>
          <p:cNvCxnSpPr/>
          <p:nvPr/>
        </p:nvCxnSpPr>
        <p:spPr bwMode="auto">
          <a:xfrm rot="5400000">
            <a:off x="2848242" y="6048639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 rot="5400000">
            <a:off x="3085309" y="6048639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 rot="5400000">
            <a:off x="2384163" y="6048639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 rot="5400000">
            <a:off x="2612763" y="6048639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3" name="Group 30"/>
          <p:cNvGrpSpPr/>
          <p:nvPr/>
        </p:nvGrpSpPr>
        <p:grpSpPr>
          <a:xfrm rot="5400000">
            <a:off x="4207934" y="5647267"/>
            <a:ext cx="702734" cy="228600"/>
            <a:chOff x="2650069" y="6316133"/>
            <a:chExt cx="702734" cy="228600"/>
          </a:xfrm>
        </p:grpSpPr>
        <p:cxnSp>
          <p:nvCxnSpPr>
            <p:cNvPr id="27" name="Straight Connector 26"/>
            <p:cNvCxnSpPr/>
            <p:nvPr/>
          </p:nvCxnSpPr>
          <p:spPr bwMode="auto">
            <a:xfrm rot="5400000">
              <a:off x="3000642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Straight Connector 27"/>
            <p:cNvCxnSpPr/>
            <p:nvPr/>
          </p:nvCxnSpPr>
          <p:spPr bwMode="auto">
            <a:xfrm rot="5400000">
              <a:off x="3237709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Straight Connector 28"/>
            <p:cNvCxnSpPr/>
            <p:nvPr/>
          </p:nvCxnSpPr>
          <p:spPr bwMode="auto">
            <a:xfrm rot="5400000">
              <a:off x="2536563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Straight Connector 29"/>
            <p:cNvCxnSpPr/>
            <p:nvPr/>
          </p:nvCxnSpPr>
          <p:spPr bwMode="auto">
            <a:xfrm rot="5400000">
              <a:off x="2765163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2" name="TextBox 31"/>
          <p:cNvSpPr txBox="1"/>
          <p:nvPr/>
        </p:nvSpPr>
        <p:spPr>
          <a:xfrm>
            <a:off x="3756917" y="6488668"/>
            <a:ext cx="162788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Block size B x B</a:t>
            </a:r>
          </a:p>
        </p:txBody>
      </p:sp>
      <p:cxnSp>
        <p:nvCxnSpPr>
          <p:cNvPr id="34" name="Straight Arrow Connector 33"/>
          <p:cNvCxnSpPr>
            <a:stCxn id="32" idx="0"/>
            <a:endCxn id="20" idx="3"/>
          </p:cNvCxnSpPr>
          <p:nvPr/>
        </p:nvCxnSpPr>
        <p:spPr bwMode="auto">
          <a:xfrm flipH="1" flipV="1">
            <a:off x="4567768" y="6324600"/>
            <a:ext cx="3090" cy="164068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1" name="Rectangle 3"/>
          <p:cNvSpPr>
            <a:spLocks noChangeArrowheads="1"/>
          </p:cNvSpPr>
          <p:nvPr/>
        </p:nvSpPr>
        <p:spPr bwMode="auto">
          <a:xfrm>
            <a:off x="7010400" y="4343400"/>
            <a:ext cx="2036948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bmm.c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Cache Miss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209675"/>
            <a:ext cx="7896225" cy="3057525"/>
          </a:xfrm>
        </p:spPr>
        <p:txBody>
          <a:bodyPr/>
          <a:lstStyle/>
          <a:p>
            <a:r>
              <a:rPr lang="en-US" dirty="0"/>
              <a:t>Assume: </a:t>
            </a:r>
          </a:p>
          <a:p>
            <a:pPr lvl="1"/>
            <a:r>
              <a:rPr lang="en-US" dirty="0"/>
              <a:t>Cache block = 8 doubles</a:t>
            </a:r>
          </a:p>
          <a:p>
            <a:pPr lvl="1"/>
            <a:r>
              <a:rPr lang="en-US" dirty="0"/>
              <a:t>Cache size C &lt;&lt; </a:t>
            </a:r>
            <a:r>
              <a:rPr lang="en-US" i="1" dirty="0"/>
              <a:t>n</a:t>
            </a:r>
            <a:r>
              <a:rPr lang="en-US" dirty="0"/>
              <a:t> (much smaller than n)</a:t>
            </a:r>
          </a:p>
          <a:p>
            <a:pPr lvl="1"/>
            <a:r>
              <a:rPr lang="en-US" dirty="0"/>
              <a:t>Three blocks       fit into cache: 3B</a:t>
            </a:r>
            <a:r>
              <a:rPr lang="en-US" baseline="30000" dirty="0"/>
              <a:t>2</a:t>
            </a:r>
            <a:r>
              <a:rPr lang="en-US" dirty="0"/>
              <a:t> &lt; C</a:t>
            </a:r>
          </a:p>
          <a:p>
            <a:endParaRPr lang="en-US" dirty="0"/>
          </a:p>
          <a:p>
            <a:r>
              <a:rPr lang="en-US" dirty="0"/>
              <a:t>First (block) iteration:</a:t>
            </a:r>
          </a:p>
          <a:p>
            <a:pPr lvl="1"/>
            <a:r>
              <a:rPr lang="en-US" dirty="0"/>
              <a:t>B*B/8 misses for each block</a:t>
            </a:r>
          </a:p>
          <a:p>
            <a:pPr lvl="1"/>
            <a:r>
              <a:rPr lang="en-US" dirty="0"/>
              <a:t>2</a:t>
            </a:r>
            <a:r>
              <a:rPr lang="en-US" i="1" dirty="0"/>
              <a:t>n</a:t>
            </a:r>
            <a:r>
              <a:rPr lang="en-US" dirty="0"/>
              <a:t>/B x B</a:t>
            </a:r>
            <a:r>
              <a:rPr lang="en-US" baseline="30000" dirty="0"/>
              <a:t>2</a:t>
            </a:r>
            <a:r>
              <a:rPr lang="en-US" dirty="0"/>
              <a:t>/8 = </a:t>
            </a:r>
            <a:r>
              <a:rPr lang="en-US" dirty="0" err="1"/>
              <a:t>nB</a:t>
            </a:r>
            <a:r>
              <a:rPr lang="en-US" dirty="0"/>
              <a:t>/4</a:t>
            </a:r>
            <a:br>
              <a:rPr lang="en-US" dirty="0"/>
            </a:br>
            <a:r>
              <a:rPr lang="en-US" dirty="0"/>
              <a:t>(omitting matrix c)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Afterwards in cache</a:t>
            </a:r>
            <a:br>
              <a:rPr lang="en-US" dirty="0"/>
            </a:br>
            <a:r>
              <a:rPr lang="en-US" dirty="0"/>
              <a:t>(schematic)</a:t>
            </a:r>
          </a:p>
        </p:txBody>
      </p:sp>
      <p:sp>
        <p:nvSpPr>
          <p:cNvPr id="25" name="Rectangle 24"/>
          <p:cNvSpPr/>
          <p:nvPr/>
        </p:nvSpPr>
        <p:spPr bwMode="auto">
          <a:xfrm>
            <a:off x="5899933" y="5562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7500133" y="5562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085265" y="5867400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x</a:t>
            </a:r>
          </a:p>
        </p:txBody>
      </p:sp>
      <p:sp>
        <p:nvSpPr>
          <p:cNvPr id="32" name="Rectangle 31"/>
          <p:cNvSpPr/>
          <p:nvPr/>
        </p:nvSpPr>
        <p:spPr bwMode="auto">
          <a:xfrm>
            <a:off x="4114800" y="5562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381050" y="58674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=</a:t>
            </a:r>
          </a:p>
        </p:txBody>
      </p:sp>
      <p:sp>
        <p:nvSpPr>
          <p:cNvPr id="34" name="Rectangle 33"/>
          <p:cNvSpPr/>
          <p:nvPr/>
        </p:nvSpPr>
        <p:spPr bwMode="auto">
          <a:xfrm>
            <a:off x="4114800" y="5562600"/>
            <a:ext cx="186268" cy="18626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5899933" y="5560734"/>
            <a:ext cx="1143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38" name="Rectangle 37"/>
          <p:cNvSpPr/>
          <p:nvPr/>
        </p:nvSpPr>
        <p:spPr bwMode="auto">
          <a:xfrm rot="5400000">
            <a:off x="7029618" y="6019800"/>
            <a:ext cx="1143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cxnSp>
        <p:nvCxnSpPr>
          <p:cNvPr id="39" name="Straight Connector 38"/>
          <p:cNvCxnSpPr/>
          <p:nvPr/>
        </p:nvCxnSpPr>
        <p:spPr bwMode="auto">
          <a:xfrm rot="5400000">
            <a:off x="6463510" y="5665773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/>
          <p:nvPr/>
        </p:nvCxnSpPr>
        <p:spPr bwMode="auto">
          <a:xfrm rot="5400000">
            <a:off x="6700577" y="5665773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/>
          <p:cNvCxnSpPr/>
          <p:nvPr/>
        </p:nvCxnSpPr>
        <p:spPr bwMode="auto">
          <a:xfrm rot="5400000">
            <a:off x="5999431" y="5665773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/>
          <p:nvPr/>
        </p:nvCxnSpPr>
        <p:spPr bwMode="auto">
          <a:xfrm rot="5400000">
            <a:off x="6228031" y="5665773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4" name="Group 30"/>
          <p:cNvGrpSpPr/>
          <p:nvPr/>
        </p:nvGrpSpPr>
        <p:grpSpPr>
          <a:xfrm rot="5400000">
            <a:off x="7241284" y="6028267"/>
            <a:ext cx="702734" cy="228600"/>
            <a:chOff x="2650069" y="6316133"/>
            <a:chExt cx="702734" cy="228600"/>
          </a:xfrm>
        </p:grpSpPr>
        <p:cxnSp>
          <p:nvCxnSpPr>
            <p:cNvPr id="44" name="Straight Connector 43"/>
            <p:cNvCxnSpPr/>
            <p:nvPr/>
          </p:nvCxnSpPr>
          <p:spPr bwMode="auto">
            <a:xfrm rot="5400000">
              <a:off x="3000642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5" name="Straight Connector 44"/>
            <p:cNvCxnSpPr/>
            <p:nvPr/>
          </p:nvCxnSpPr>
          <p:spPr bwMode="auto">
            <a:xfrm rot="5400000">
              <a:off x="3237709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" name="Straight Connector 45"/>
            <p:cNvCxnSpPr/>
            <p:nvPr/>
          </p:nvCxnSpPr>
          <p:spPr bwMode="auto">
            <a:xfrm rot="5400000">
              <a:off x="2536563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7" name="Straight Connector 46"/>
            <p:cNvCxnSpPr/>
            <p:nvPr/>
          </p:nvCxnSpPr>
          <p:spPr bwMode="auto">
            <a:xfrm rot="5400000">
              <a:off x="2765163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50" name="Rectangle 49"/>
          <p:cNvSpPr/>
          <p:nvPr/>
        </p:nvSpPr>
        <p:spPr bwMode="auto">
          <a:xfrm>
            <a:off x="2650066" y="2480732"/>
            <a:ext cx="186268" cy="18626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53" name="Rectangle 52"/>
          <p:cNvSpPr/>
          <p:nvPr/>
        </p:nvSpPr>
        <p:spPr bwMode="auto">
          <a:xfrm>
            <a:off x="6814083" y="5552267"/>
            <a:ext cx="227262" cy="226893"/>
          </a:xfrm>
          <a:prstGeom prst="rect">
            <a:avLst/>
          </a:prstGeom>
          <a:solidFill>
            <a:srgbClr val="C000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55" name="Rectangle 54"/>
          <p:cNvSpPr/>
          <p:nvPr/>
        </p:nvSpPr>
        <p:spPr bwMode="auto">
          <a:xfrm>
            <a:off x="5899933" y="3733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6" name="Rectangle 55"/>
          <p:cNvSpPr/>
          <p:nvPr/>
        </p:nvSpPr>
        <p:spPr bwMode="auto">
          <a:xfrm>
            <a:off x="7500133" y="3733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085265" y="4038600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x</a:t>
            </a:r>
          </a:p>
        </p:txBody>
      </p:sp>
      <p:sp>
        <p:nvSpPr>
          <p:cNvPr id="58" name="Rectangle 57"/>
          <p:cNvSpPr/>
          <p:nvPr/>
        </p:nvSpPr>
        <p:spPr bwMode="auto">
          <a:xfrm>
            <a:off x="4114800" y="3733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381050" y="40386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=</a:t>
            </a:r>
          </a:p>
        </p:txBody>
      </p:sp>
      <p:sp>
        <p:nvSpPr>
          <p:cNvPr id="60" name="Rectangle 59"/>
          <p:cNvSpPr/>
          <p:nvPr/>
        </p:nvSpPr>
        <p:spPr bwMode="auto">
          <a:xfrm>
            <a:off x="4114800" y="3733800"/>
            <a:ext cx="186268" cy="18626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61" name="Rectangle 60"/>
          <p:cNvSpPr/>
          <p:nvPr/>
        </p:nvSpPr>
        <p:spPr bwMode="auto">
          <a:xfrm>
            <a:off x="5899933" y="3731934"/>
            <a:ext cx="1143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62" name="Rectangle 61"/>
          <p:cNvSpPr/>
          <p:nvPr/>
        </p:nvSpPr>
        <p:spPr bwMode="auto">
          <a:xfrm rot="5400000">
            <a:off x="7010400" y="4191000"/>
            <a:ext cx="1143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cxnSp>
        <p:nvCxnSpPr>
          <p:cNvPr id="63" name="Straight Connector 62"/>
          <p:cNvCxnSpPr/>
          <p:nvPr/>
        </p:nvCxnSpPr>
        <p:spPr bwMode="auto">
          <a:xfrm rot="5400000">
            <a:off x="6463510" y="3836973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" name="Straight Connector 63"/>
          <p:cNvCxnSpPr/>
          <p:nvPr/>
        </p:nvCxnSpPr>
        <p:spPr bwMode="auto">
          <a:xfrm rot="5400000">
            <a:off x="6700577" y="3836973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5" name="Straight Connector 64"/>
          <p:cNvCxnSpPr/>
          <p:nvPr/>
        </p:nvCxnSpPr>
        <p:spPr bwMode="auto">
          <a:xfrm rot="5400000">
            <a:off x="5999431" y="3836973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Straight Connector 65"/>
          <p:cNvCxnSpPr/>
          <p:nvPr/>
        </p:nvCxnSpPr>
        <p:spPr bwMode="auto">
          <a:xfrm rot="5400000">
            <a:off x="6228031" y="3836973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5" name="Group 30"/>
          <p:cNvGrpSpPr/>
          <p:nvPr/>
        </p:nvGrpSpPr>
        <p:grpSpPr>
          <a:xfrm rot="5400000">
            <a:off x="7230692" y="4199467"/>
            <a:ext cx="702734" cy="228600"/>
            <a:chOff x="2650069" y="6316133"/>
            <a:chExt cx="702734" cy="228600"/>
          </a:xfrm>
        </p:grpSpPr>
        <p:cxnSp>
          <p:nvCxnSpPr>
            <p:cNvPr id="68" name="Straight Connector 67"/>
            <p:cNvCxnSpPr/>
            <p:nvPr/>
          </p:nvCxnSpPr>
          <p:spPr bwMode="auto">
            <a:xfrm rot="5400000">
              <a:off x="3000642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9" name="Straight Connector 68"/>
            <p:cNvCxnSpPr/>
            <p:nvPr/>
          </p:nvCxnSpPr>
          <p:spPr bwMode="auto">
            <a:xfrm rot="5400000">
              <a:off x="3237709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0" name="Straight Connector 69"/>
            <p:cNvCxnSpPr/>
            <p:nvPr/>
          </p:nvCxnSpPr>
          <p:spPr bwMode="auto">
            <a:xfrm rot="5400000">
              <a:off x="2536563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1" name="Straight Connector 70"/>
            <p:cNvCxnSpPr/>
            <p:nvPr/>
          </p:nvCxnSpPr>
          <p:spPr bwMode="auto">
            <a:xfrm rot="5400000">
              <a:off x="2765163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72" name="TextBox 71"/>
          <p:cNvSpPr txBox="1"/>
          <p:nvPr/>
        </p:nvSpPr>
        <p:spPr>
          <a:xfrm>
            <a:off x="7058918" y="5252534"/>
            <a:ext cx="1627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Block size B x B</a:t>
            </a:r>
          </a:p>
        </p:txBody>
      </p:sp>
      <p:cxnSp>
        <p:nvCxnSpPr>
          <p:cNvPr id="73" name="Straight Arrow Connector 72"/>
          <p:cNvCxnSpPr/>
          <p:nvPr/>
        </p:nvCxnSpPr>
        <p:spPr bwMode="auto">
          <a:xfrm rot="16200000" flipV="1">
            <a:off x="7354845" y="5060489"/>
            <a:ext cx="381000" cy="3090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4" name="AutoShape 16"/>
          <p:cNvSpPr>
            <a:spLocks/>
          </p:cNvSpPr>
          <p:nvPr/>
        </p:nvSpPr>
        <p:spPr bwMode="auto">
          <a:xfrm rot="5400000" flipV="1">
            <a:off x="7941734" y="2960132"/>
            <a:ext cx="228600" cy="1143000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7823199" y="3048000"/>
            <a:ext cx="1189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>
                <a:latin typeface="Calibri" pitchFamily="34" charset="0"/>
              </a:rPr>
              <a:t>n</a:t>
            </a:r>
            <a:r>
              <a:rPr lang="en-US" sz="1800" dirty="0">
                <a:latin typeface="Calibri" pitchFamily="34" charset="0"/>
              </a:rPr>
              <a:t>/B blocks</a:t>
            </a:r>
          </a:p>
        </p:txBody>
      </p:sp>
      <p:sp>
        <p:nvSpPr>
          <p:cNvPr id="48" name="Rectangle 47"/>
          <p:cNvSpPr/>
          <p:nvPr/>
        </p:nvSpPr>
        <p:spPr bwMode="auto">
          <a:xfrm>
            <a:off x="7488157" y="6493935"/>
            <a:ext cx="227262" cy="226893"/>
          </a:xfrm>
          <a:prstGeom prst="rect">
            <a:avLst/>
          </a:prstGeom>
          <a:solidFill>
            <a:srgbClr val="C000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49" name="Rectangle 48"/>
          <p:cNvSpPr/>
          <p:nvPr/>
        </p:nvSpPr>
        <p:spPr bwMode="auto">
          <a:xfrm>
            <a:off x="4116138" y="5560734"/>
            <a:ext cx="227262" cy="226893"/>
          </a:xfrm>
          <a:prstGeom prst="rect">
            <a:avLst/>
          </a:prstGeom>
          <a:solidFill>
            <a:srgbClr val="C000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8" grpId="0" animBg="1"/>
      <p:bldP spid="31" grpId="0"/>
      <p:bldP spid="32" grpId="0" animBg="1"/>
      <p:bldP spid="33" grpId="0"/>
      <p:bldP spid="34" grpId="0" animBg="1"/>
      <p:bldP spid="37" grpId="0" animBg="1"/>
      <p:bldP spid="38" grpId="0" animBg="1"/>
      <p:bldP spid="53" grpId="0" animBg="1"/>
      <p:bldP spid="48" grpId="0" animBg="1"/>
      <p:bldP spid="49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Cache Miss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209675"/>
            <a:ext cx="7896225" cy="5343525"/>
          </a:xfrm>
        </p:spPr>
        <p:txBody>
          <a:bodyPr/>
          <a:lstStyle/>
          <a:p>
            <a:r>
              <a:rPr lang="en-US" dirty="0"/>
              <a:t>Assume: </a:t>
            </a:r>
          </a:p>
          <a:p>
            <a:pPr lvl="1"/>
            <a:r>
              <a:rPr lang="en-US" dirty="0"/>
              <a:t>Cache block = 8 doubles</a:t>
            </a:r>
          </a:p>
          <a:p>
            <a:pPr lvl="1"/>
            <a:r>
              <a:rPr lang="en-US" dirty="0"/>
              <a:t>Cache size C &lt;&lt; </a:t>
            </a:r>
            <a:r>
              <a:rPr lang="en-US" i="1" dirty="0"/>
              <a:t>n</a:t>
            </a:r>
            <a:r>
              <a:rPr lang="en-US" dirty="0"/>
              <a:t> (much smaller than n)</a:t>
            </a:r>
          </a:p>
          <a:p>
            <a:pPr lvl="1"/>
            <a:r>
              <a:rPr lang="en-US" dirty="0"/>
              <a:t>Three blocks       fit into cache: 3B</a:t>
            </a:r>
            <a:r>
              <a:rPr lang="en-US" baseline="30000" dirty="0"/>
              <a:t>2</a:t>
            </a:r>
            <a:r>
              <a:rPr lang="en-US" dirty="0"/>
              <a:t> &lt; C</a:t>
            </a:r>
          </a:p>
          <a:p>
            <a:endParaRPr lang="en-US" dirty="0"/>
          </a:p>
          <a:p>
            <a:r>
              <a:rPr lang="en-US" dirty="0"/>
              <a:t>Second (block) iteration:</a:t>
            </a:r>
          </a:p>
          <a:p>
            <a:pPr lvl="1"/>
            <a:r>
              <a:rPr lang="en-US" dirty="0"/>
              <a:t>Same as first iteration</a:t>
            </a:r>
          </a:p>
          <a:p>
            <a:pPr lvl="1"/>
            <a:r>
              <a:rPr lang="en-US" dirty="0"/>
              <a:t>2</a:t>
            </a:r>
            <a:r>
              <a:rPr lang="en-US" i="1" dirty="0"/>
              <a:t>n</a:t>
            </a:r>
            <a:r>
              <a:rPr lang="en-US" dirty="0"/>
              <a:t>/B x B</a:t>
            </a:r>
            <a:r>
              <a:rPr lang="en-US" baseline="30000" dirty="0"/>
              <a:t>2</a:t>
            </a:r>
            <a:r>
              <a:rPr lang="en-US" dirty="0"/>
              <a:t>/8 = </a:t>
            </a:r>
            <a:r>
              <a:rPr lang="en-US" i="1" dirty="0" err="1"/>
              <a:t>n</a:t>
            </a:r>
            <a:r>
              <a:rPr lang="en-US" dirty="0" err="1"/>
              <a:t>B</a:t>
            </a:r>
            <a:r>
              <a:rPr lang="en-US" dirty="0"/>
              <a:t>/4</a:t>
            </a:r>
          </a:p>
          <a:p>
            <a:pPr lvl="1"/>
            <a:endParaRPr lang="en-US" dirty="0"/>
          </a:p>
          <a:p>
            <a:pPr lvl="1">
              <a:buNone/>
            </a:pPr>
            <a:endParaRPr lang="en-US" dirty="0"/>
          </a:p>
          <a:p>
            <a:r>
              <a:rPr lang="en-US" dirty="0"/>
              <a:t>Total misses:</a:t>
            </a:r>
          </a:p>
          <a:p>
            <a:pPr lvl="1"/>
            <a:r>
              <a:rPr lang="en-US" i="1" dirty="0" err="1"/>
              <a:t>n</a:t>
            </a:r>
            <a:r>
              <a:rPr lang="en-US" dirty="0" err="1"/>
              <a:t>B</a:t>
            </a:r>
            <a:r>
              <a:rPr lang="en-US" dirty="0"/>
              <a:t>/4 * (</a:t>
            </a:r>
            <a:r>
              <a:rPr lang="en-US" i="1" dirty="0"/>
              <a:t>n</a:t>
            </a:r>
            <a:r>
              <a:rPr lang="en-US" dirty="0"/>
              <a:t>/B)</a:t>
            </a:r>
            <a:r>
              <a:rPr lang="en-US" baseline="30000" dirty="0"/>
              <a:t>2</a:t>
            </a:r>
            <a:r>
              <a:rPr lang="en-US" dirty="0"/>
              <a:t> = </a:t>
            </a:r>
            <a:r>
              <a:rPr lang="en-US" i="1" dirty="0"/>
              <a:t>n</a:t>
            </a:r>
            <a:r>
              <a:rPr lang="en-US" baseline="30000" dirty="0"/>
              <a:t>3</a:t>
            </a:r>
            <a:r>
              <a:rPr lang="en-US" dirty="0"/>
              <a:t>/(4B)</a:t>
            </a:r>
          </a:p>
        </p:txBody>
      </p:sp>
      <p:sp>
        <p:nvSpPr>
          <p:cNvPr id="25" name="Rectangle 24"/>
          <p:cNvSpPr/>
          <p:nvPr/>
        </p:nvSpPr>
        <p:spPr bwMode="auto">
          <a:xfrm>
            <a:off x="5899933" y="3733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7500133" y="3733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085265" y="4004512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x</a:t>
            </a:r>
          </a:p>
        </p:txBody>
      </p:sp>
      <p:sp>
        <p:nvSpPr>
          <p:cNvPr id="32" name="Rectangle 31"/>
          <p:cNvSpPr/>
          <p:nvPr/>
        </p:nvSpPr>
        <p:spPr bwMode="auto">
          <a:xfrm>
            <a:off x="4114800" y="3733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381050" y="40386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=</a:t>
            </a:r>
          </a:p>
        </p:txBody>
      </p:sp>
      <p:sp>
        <p:nvSpPr>
          <p:cNvPr id="34" name="Rectangle 33"/>
          <p:cNvSpPr/>
          <p:nvPr/>
        </p:nvSpPr>
        <p:spPr bwMode="auto">
          <a:xfrm>
            <a:off x="4343400" y="3733800"/>
            <a:ext cx="186268" cy="18626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5899933" y="3740560"/>
            <a:ext cx="1143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38" name="Rectangle 37"/>
          <p:cNvSpPr/>
          <p:nvPr/>
        </p:nvSpPr>
        <p:spPr bwMode="auto">
          <a:xfrm rot="5400000">
            <a:off x="7264401" y="4191000"/>
            <a:ext cx="1143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cxnSp>
        <p:nvCxnSpPr>
          <p:cNvPr id="39" name="Straight Connector 38"/>
          <p:cNvCxnSpPr/>
          <p:nvPr/>
        </p:nvCxnSpPr>
        <p:spPr bwMode="auto">
          <a:xfrm rot="5400000">
            <a:off x="6463510" y="3845599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/>
          <p:nvPr/>
        </p:nvCxnSpPr>
        <p:spPr bwMode="auto">
          <a:xfrm rot="5400000">
            <a:off x="6700577" y="3845599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/>
          <p:cNvCxnSpPr/>
          <p:nvPr/>
        </p:nvCxnSpPr>
        <p:spPr bwMode="auto">
          <a:xfrm rot="5400000">
            <a:off x="5999431" y="3845599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/>
          <p:nvPr/>
        </p:nvCxnSpPr>
        <p:spPr bwMode="auto">
          <a:xfrm rot="5400000">
            <a:off x="6228031" y="3845599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4" name="Group 30"/>
          <p:cNvGrpSpPr/>
          <p:nvPr/>
        </p:nvGrpSpPr>
        <p:grpSpPr>
          <a:xfrm rot="5400000">
            <a:off x="7476067" y="4199467"/>
            <a:ext cx="702734" cy="228600"/>
            <a:chOff x="2650069" y="6316133"/>
            <a:chExt cx="702734" cy="228600"/>
          </a:xfrm>
        </p:grpSpPr>
        <p:cxnSp>
          <p:nvCxnSpPr>
            <p:cNvPr id="44" name="Straight Connector 43"/>
            <p:cNvCxnSpPr/>
            <p:nvPr/>
          </p:nvCxnSpPr>
          <p:spPr bwMode="auto">
            <a:xfrm rot="5400000">
              <a:off x="3000642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5" name="Straight Connector 44"/>
            <p:cNvCxnSpPr/>
            <p:nvPr/>
          </p:nvCxnSpPr>
          <p:spPr bwMode="auto">
            <a:xfrm rot="5400000">
              <a:off x="3237709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" name="Straight Connector 45"/>
            <p:cNvCxnSpPr/>
            <p:nvPr/>
          </p:nvCxnSpPr>
          <p:spPr bwMode="auto">
            <a:xfrm rot="5400000">
              <a:off x="2536563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7" name="Straight Connector 46"/>
            <p:cNvCxnSpPr/>
            <p:nvPr/>
          </p:nvCxnSpPr>
          <p:spPr bwMode="auto">
            <a:xfrm rot="5400000">
              <a:off x="2765163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48" name="TextBox 47"/>
          <p:cNvSpPr txBox="1"/>
          <p:nvPr/>
        </p:nvSpPr>
        <p:spPr>
          <a:xfrm>
            <a:off x="7016583" y="5252534"/>
            <a:ext cx="1627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Block size B x B</a:t>
            </a:r>
          </a:p>
        </p:txBody>
      </p:sp>
      <p:cxnSp>
        <p:nvCxnSpPr>
          <p:cNvPr id="49" name="Straight Arrow Connector 48"/>
          <p:cNvCxnSpPr>
            <a:stCxn id="48" idx="0"/>
          </p:cNvCxnSpPr>
          <p:nvPr/>
        </p:nvCxnSpPr>
        <p:spPr bwMode="auto">
          <a:xfrm rot="16200000" flipV="1">
            <a:off x="7638479" y="5060489"/>
            <a:ext cx="381000" cy="3090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0" name="Rectangle 49"/>
          <p:cNvSpPr/>
          <p:nvPr/>
        </p:nvSpPr>
        <p:spPr bwMode="auto">
          <a:xfrm>
            <a:off x="2650066" y="2480732"/>
            <a:ext cx="186268" cy="18626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51" name="AutoShape 16"/>
          <p:cNvSpPr>
            <a:spLocks/>
          </p:cNvSpPr>
          <p:nvPr/>
        </p:nvSpPr>
        <p:spPr bwMode="auto">
          <a:xfrm rot="5400000" flipV="1">
            <a:off x="7941734" y="2960132"/>
            <a:ext cx="228600" cy="1143000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823199" y="3048000"/>
            <a:ext cx="1189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n/B blocks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Blocking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8366125" cy="4972050"/>
          </a:xfrm>
        </p:spPr>
        <p:txBody>
          <a:bodyPr/>
          <a:lstStyle/>
          <a:p>
            <a:r>
              <a:rPr lang="en-US" dirty="0"/>
              <a:t>No blocking: (9/8) </a:t>
            </a:r>
            <a:r>
              <a:rPr lang="en-US" i="1" dirty="0"/>
              <a:t>n</a:t>
            </a:r>
            <a:r>
              <a:rPr lang="en-US" baseline="30000" dirty="0"/>
              <a:t>3</a:t>
            </a:r>
            <a:r>
              <a:rPr lang="en-US" dirty="0"/>
              <a:t>  misses</a:t>
            </a:r>
            <a:endParaRPr lang="en-US" baseline="30000" dirty="0"/>
          </a:p>
          <a:p>
            <a:r>
              <a:rPr lang="en-US" dirty="0"/>
              <a:t>Blocking:  (1/(4B)) </a:t>
            </a:r>
            <a:r>
              <a:rPr lang="en-US" i="1" dirty="0"/>
              <a:t>n</a:t>
            </a:r>
            <a:r>
              <a:rPr lang="en-US" baseline="30000" dirty="0"/>
              <a:t>3</a:t>
            </a:r>
            <a:r>
              <a:rPr lang="en-US" dirty="0"/>
              <a:t>  misses</a:t>
            </a:r>
          </a:p>
          <a:p>
            <a:endParaRPr lang="en-US" dirty="0"/>
          </a:p>
          <a:p>
            <a:r>
              <a:rPr lang="en-US" dirty="0"/>
              <a:t>Use largest block size B, such that B satisfies 3B</a:t>
            </a:r>
            <a:r>
              <a:rPr lang="en-US" baseline="30000" dirty="0"/>
              <a:t>2</a:t>
            </a:r>
            <a:r>
              <a:rPr lang="en-US" dirty="0"/>
              <a:t> &lt; C</a:t>
            </a:r>
          </a:p>
          <a:p>
            <a:pPr lvl="1"/>
            <a:r>
              <a:rPr lang="en-US" sz="1600" b="0" dirty="0"/>
              <a:t>Fit three blocks in cache!  </a:t>
            </a:r>
            <a:r>
              <a:rPr lang="en-US" sz="1600" dirty="0"/>
              <a:t>Two input, </a:t>
            </a:r>
            <a:r>
              <a:rPr lang="en-US" sz="1600"/>
              <a:t>one output.</a:t>
            </a:r>
            <a:endParaRPr lang="en-US" sz="1600" b="0" dirty="0"/>
          </a:p>
          <a:p>
            <a:endParaRPr lang="en-US" dirty="0"/>
          </a:p>
          <a:p>
            <a:r>
              <a:rPr lang="en-US" dirty="0"/>
              <a:t>Reason for dramatic difference:</a:t>
            </a:r>
          </a:p>
          <a:p>
            <a:pPr lvl="1"/>
            <a:r>
              <a:rPr lang="en-US" dirty="0"/>
              <a:t>Matrix multiplication has inherent temporal locality:</a:t>
            </a:r>
          </a:p>
          <a:p>
            <a:pPr lvl="2"/>
            <a:r>
              <a:rPr lang="en-US" dirty="0"/>
              <a:t>Input data: 3</a:t>
            </a:r>
            <a:r>
              <a:rPr lang="en-US" i="1" dirty="0"/>
              <a:t>n</a:t>
            </a:r>
            <a:r>
              <a:rPr lang="en-US" baseline="30000" dirty="0"/>
              <a:t>2</a:t>
            </a:r>
            <a:r>
              <a:rPr lang="en-US" dirty="0"/>
              <a:t>, computation 2</a:t>
            </a:r>
            <a:r>
              <a:rPr lang="en-US" i="1" dirty="0"/>
              <a:t>n</a:t>
            </a:r>
            <a:r>
              <a:rPr lang="en-US" baseline="30000" dirty="0"/>
              <a:t>3</a:t>
            </a:r>
          </a:p>
          <a:p>
            <a:pPr lvl="2"/>
            <a:r>
              <a:rPr lang="en-US" dirty="0"/>
              <a:t>Every array elements used O(</a:t>
            </a:r>
            <a:r>
              <a:rPr lang="en-US" i="1" dirty="0"/>
              <a:t>n</a:t>
            </a:r>
            <a:r>
              <a:rPr lang="en-US" dirty="0"/>
              <a:t>) times!</a:t>
            </a:r>
          </a:p>
          <a:p>
            <a:pPr lvl="1"/>
            <a:r>
              <a:rPr lang="en-US" dirty="0"/>
              <a:t>But program has to be written properly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Cache Summary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Cache memories can have significant performance impact</a:t>
            </a:r>
          </a:p>
          <a:p>
            <a:endParaRPr lang="en-US" dirty="0"/>
          </a:p>
          <a:p>
            <a:r>
              <a:rPr lang="en-US" dirty="0"/>
              <a:t>You can write your programs to exploit this!</a:t>
            </a:r>
          </a:p>
          <a:p>
            <a:pPr lvl="1"/>
            <a:r>
              <a:rPr lang="en-US" dirty="0"/>
              <a:t>Focus on the inner loops, where bulk of computations and memory accesses occur. </a:t>
            </a:r>
          </a:p>
          <a:p>
            <a:pPr lvl="1"/>
            <a:r>
              <a:rPr lang="en-US" dirty="0"/>
              <a:t>Try to maximize spatial locality by reading data objects sequentially with stride 1.</a:t>
            </a:r>
          </a:p>
          <a:p>
            <a:pPr lvl="1"/>
            <a:r>
              <a:rPr lang="en-US" dirty="0"/>
              <a:t>Try to maximize temporal locality by using a data object as often as possible once it’s read from memory. </a:t>
            </a:r>
          </a:p>
        </p:txBody>
      </p:sp>
    </p:spTree>
    <p:extLst>
      <p:ext uri="{BB962C8B-B14F-4D97-AF65-F5344CB8AC3E}">
        <p14:creationId xmlns:p14="http://schemas.microsoft.com/office/powerpoint/2010/main" val="37572630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Supplemental slides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51643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5862638" cy="573087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Recall: Modern CPU Design</a:t>
            </a:r>
          </a:p>
        </p:txBody>
      </p:sp>
      <p:sp>
        <p:nvSpPr>
          <p:cNvPr id="421891" name="Rectangle 3"/>
          <p:cNvSpPr>
            <a:spLocks noChangeArrowheads="1"/>
          </p:cNvSpPr>
          <p:nvPr/>
        </p:nvSpPr>
        <p:spPr bwMode="auto">
          <a:xfrm>
            <a:off x="1542040" y="3505200"/>
            <a:ext cx="6510337" cy="304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b" anchorCtr="0"/>
          <a:lstStyle/>
          <a:p>
            <a:pPr eaLnBrk="1" hangingPunct="1">
              <a:lnSpc>
                <a:spcPct val="100000"/>
              </a:lnSpc>
              <a:defRPr/>
            </a:pP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Execution</a:t>
            </a: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2057400" y="3900160"/>
            <a:ext cx="5706052" cy="7620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eaLnBrk="1" hangingPunct="1">
              <a:lnSpc>
                <a:spcPct val="100000"/>
              </a:lnSpc>
            </a:pPr>
            <a:r>
              <a:rPr lang="en-US" sz="1400" dirty="0">
                <a:latin typeface="Calibri" pitchFamily="34" charset="0"/>
              </a:rPr>
              <a:t>Functional</a:t>
            </a:r>
          </a:p>
          <a:p>
            <a:pPr algn="r" eaLnBrk="1" hangingPunct="1">
              <a:lnSpc>
                <a:spcPct val="100000"/>
              </a:lnSpc>
            </a:pPr>
            <a:r>
              <a:rPr lang="en-US" sz="1400" dirty="0">
                <a:latin typeface="Calibri" pitchFamily="34" charset="0"/>
              </a:rPr>
              <a:t>Units</a:t>
            </a:r>
          </a:p>
        </p:txBody>
      </p:sp>
      <p:sp>
        <p:nvSpPr>
          <p:cNvPr id="421893" name="Rectangle 5"/>
          <p:cNvSpPr>
            <a:spLocks noChangeArrowheads="1"/>
          </p:cNvSpPr>
          <p:nvPr/>
        </p:nvSpPr>
        <p:spPr bwMode="auto">
          <a:xfrm>
            <a:off x="1542040" y="1219200"/>
            <a:ext cx="6510337" cy="190500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t" anchorCtr="0"/>
          <a:lstStyle/>
          <a:p>
            <a:pPr eaLnBrk="1" hangingPunct="1">
              <a:lnSpc>
                <a:spcPct val="100000"/>
              </a:lnSpc>
              <a:defRPr/>
            </a:pP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Instruction Control</a:t>
            </a: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2216727" y="4038600"/>
            <a:ext cx="676275" cy="4572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Branch</a:t>
            </a:r>
          </a:p>
        </p:txBody>
      </p:sp>
      <p:sp>
        <p:nvSpPr>
          <p:cNvPr id="11271" name="Rectangle 7"/>
          <p:cNvSpPr>
            <a:spLocks noChangeArrowheads="1"/>
          </p:cNvSpPr>
          <p:nvPr/>
        </p:nvSpPr>
        <p:spPr bwMode="auto">
          <a:xfrm>
            <a:off x="3759777" y="4038600"/>
            <a:ext cx="676275" cy="4572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 err="1">
                <a:solidFill>
                  <a:schemeClr val="bg1"/>
                </a:solidFill>
                <a:latin typeface="Calibri" pitchFamily="34" charset="0"/>
              </a:rPr>
              <a:t>Arith</a:t>
            </a:r>
            <a:endParaRPr lang="en-US" sz="14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4532890" y="4038600"/>
            <a:ext cx="674687" cy="4572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 err="1">
                <a:solidFill>
                  <a:schemeClr val="bg1"/>
                </a:solidFill>
                <a:latin typeface="Calibri" pitchFamily="34" charset="0"/>
              </a:rPr>
              <a:t>Arith</a:t>
            </a:r>
            <a:endParaRPr lang="en-US" sz="14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1273" name="Rectangle 9"/>
          <p:cNvSpPr>
            <a:spLocks noChangeArrowheads="1"/>
          </p:cNvSpPr>
          <p:nvPr/>
        </p:nvSpPr>
        <p:spPr bwMode="auto">
          <a:xfrm>
            <a:off x="5302827" y="4038600"/>
            <a:ext cx="676275" cy="4572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Load</a:t>
            </a:r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6074352" y="4038600"/>
            <a:ext cx="676275" cy="4572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Store</a:t>
            </a:r>
          </a:p>
        </p:txBody>
      </p:sp>
      <p:sp>
        <p:nvSpPr>
          <p:cNvPr id="11275" name="Rectangle 11"/>
          <p:cNvSpPr>
            <a:spLocks noChangeArrowheads="1"/>
          </p:cNvSpPr>
          <p:nvPr/>
        </p:nvSpPr>
        <p:spPr bwMode="auto">
          <a:xfrm>
            <a:off x="6460115" y="1676400"/>
            <a:ext cx="1303337" cy="11430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Instruction</a:t>
            </a:r>
          </a:p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Cache</a:t>
            </a:r>
          </a:p>
        </p:txBody>
      </p:sp>
      <p:sp>
        <p:nvSpPr>
          <p:cNvPr id="11276" name="Rectangle 12"/>
          <p:cNvSpPr>
            <a:spLocks noChangeArrowheads="1"/>
          </p:cNvSpPr>
          <p:nvPr/>
        </p:nvSpPr>
        <p:spPr bwMode="auto">
          <a:xfrm>
            <a:off x="5302827" y="5562600"/>
            <a:ext cx="1447800" cy="6096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Data</a:t>
            </a:r>
          </a:p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Cache</a:t>
            </a:r>
          </a:p>
        </p:txBody>
      </p:sp>
      <p:sp>
        <p:nvSpPr>
          <p:cNvPr id="11277" name="Rectangle 13"/>
          <p:cNvSpPr>
            <a:spLocks noChangeArrowheads="1"/>
          </p:cNvSpPr>
          <p:nvPr/>
        </p:nvSpPr>
        <p:spPr bwMode="auto">
          <a:xfrm>
            <a:off x="4242377" y="1676400"/>
            <a:ext cx="1157288" cy="5334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Fetch</a:t>
            </a:r>
          </a:p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Control</a:t>
            </a:r>
          </a:p>
        </p:txBody>
      </p:sp>
      <p:sp>
        <p:nvSpPr>
          <p:cNvPr id="11278" name="Rectangle 14"/>
          <p:cNvSpPr>
            <a:spLocks noChangeArrowheads="1"/>
          </p:cNvSpPr>
          <p:nvPr/>
        </p:nvSpPr>
        <p:spPr bwMode="auto">
          <a:xfrm>
            <a:off x="4242377" y="2286000"/>
            <a:ext cx="1157288" cy="5334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Instruction</a:t>
            </a:r>
          </a:p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Decode</a:t>
            </a:r>
          </a:p>
        </p:txBody>
      </p:sp>
      <p:sp>
        <p:nvSpPr>
          <p:cNvPr id="11279" name="Line 15"/>
          <p:cNvSpPr>
            <a:spLocks noChangeShapeType="1"/>
          </p:cNvSpPr>
          <p:nvPr/>
        </p:nvSpPr>
        <p:spPr bwMode="auto">
          <a:xfrm>
            <a:off x="5399665" y="1948130"/>
            <a:ext cx="10604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80" name="Line 16"/>
          <p:cNvSpPr>
            <a:spLocks noChangeShapeType="1"/>
          </p:cNvSpPr>
          <p:nvPr/>
        </p:nvSpPr>
        <p:spPr bwMode="auto">
          <a:xfrm flipH="1">
            <a:off x="5399665" y="2562880"/>
            <a:ext cx="10604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81" name="Line 17"/>
          <p:cNvSpPr>
            <a:spLocks noChangeShapeType="1"/>
          </p:cNvSpPr>
          <p:nvPr/>
        </p:nvSpPr>
        <p:spPr bwMode="auto">
          <a:xfrm>
            <a:off x="4820227" y="2819400"/>
            <a:ext cx="0" cy="990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82" name="Freeform 18"/>
          <p:cNvSpPr>
            <a:spLocks/>
          </p:cNvSpPr>
          <p:nvPr/>
        </p:nvSpPr>
        <p:spPr bwMode="auto">
          <a:xfrm flipH="1">
            <a:off x="2313565" y="1752600"/>
            <a:ext cx="1928812" cy="2286000"/>
          </a:xfrm>
          <a:custGeom>
            <a:avLst/>
            <a:gdLst>
              <a:gd name="T0" fmla="*/ 0 w 144"/>
              <a:gd name="T1" fmla="*/ 0 h 864"/>
              <a:gd name="T2" fmla="*/ 144 w 144"/>
              <a:gd name="T3" fmla="*/ 0 h 864"/>
              <a:gd name="T4" fmla="*/ 144 w 144"/>
              <a:gd name="T5" fmla="*/ 864 h 864"/>
              <a:gd name="T6" fmla="*/ 0 60000 65536"/>
              <a:gd name="T7" fmla="*/ 0 60000 65536"/>
              <a:gd name="T8" fmla="*/ 0 60000 65536"/>
              <a:gd name="T9" fmla="*/ 0 w 144"/>
              <a:gd name="T10" fmla="*/ 0 h 864"/>
              <a:gd name="T11" fmla="*/ 144 w 144"/>
              <a:gd name="T12" fmla="*/ 864 h 86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864">
                <a:moveTo>
                  <a:pt x="0" y="0"/>
                </a:moveTo>
                <a:lnTo>
                  <a:pt x="144" y="0"/>
                </a:lnTo>
                <a:lnTo>
                  <a:pt x="144" y="864"/>
                </a:lnTo>
              </a:path>
            </a:pathLst>
          </a:custGeom>
          <a:noFill/>
          <a:ln w="28575">
            <a:solidFill>
              <a:schemeClr val="tx1"/>
            </a:solidFill>
            <a:prstDash val="sysDot"/>
            <a:round/>
            <a:headEnd type="triangle" w="med" len="med"/>
            <a:tailEnd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83" name="Line 19"/>
          <p:cNvSpPr>
            <a:spLocks noChangeShapeType="1"/>
          </p:cNvSpPr>
          <p:nvPr/>
        </p:nvSpPr>
        <p:spPr bwMode="auto">
          <a:xfrm rot="5400000">
            <a:off x="4963102" y="5029200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84" name="Line 20"/>
          <p:cNvSpPr>
            <a:spLocks noChangeShapeType="1"/>
          </p:cNvSpPr>
          <p:nvPr/>
        </p:nvSpPr>
        <p:spPr bwMode="auto">
          <a:xfrm rot="16200000" flipV="1">
            <a:off x="5253615" y="5029200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85" name="Line 21"/>
          <p:cNvSpPr>
            <a:spLocks noChangeShapeType="1"/>
          </p:cNvSpPr>
          <p:nvPr/>
        </p:nvSpPr>
        <p:spPr bwMode="auto">
          <a:xfrm rot="5400000">
            <a:off x="5734627" y="5029200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86" name="Line 22"/>
          <p:cNvSpPr>
            <a:spLocks noChangeShapeType="1"/>
          </p:cNvSpPr>
          <p:nvPr/>
        </p:nvSpPr>
        <p:spPr bwMode="auto">
          <a:xfrm rot="5400000">
            <a:off x="6023552" y="5029200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87" name="Text Box 23"/>
          <p:cNvSpPr txBox="1">
            <a:spLocks noChangeArrowheads="1"/>
          </p:cNvSpPr>
          <p:nvPr/>
        </p:nvSpPr>
        <p:spPr bwMode="auto">
          <a:xfrm>
            <a:off x="5514320" y="1673423"/>
            <a:ext cx="78220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latin typeface="Calibri" pitchFamily="34" charset="0"/>
              </a:rPr>
              <a:t>Address</a:t>
            </a:r>
          </a:p>
        </p:txBody>
      </p:sp>
      <p:sp>
        <p:nvSpPr>
          <p:cNvPr id="11288" name="Text Box 24"/>
          <p:cNvSpPr txBox="1">
            <a:spLocks noChangeArrowheads="1"/>
          </p:cNvSpPr>
          <p:nvPr/>
        </p:nvSpPr>
        <p:spPr bwMode="auto">
          <a:xfrm>
            <a:off x="5410200" y="2286000"/>
            <a:ext cx="106914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latin typeface="Calibri" pitchFamily="34" charset="0"/>
              </a:rPr>
              <a:t>Instructions</a:t>
            </a:r>
          </a:p>
        </p:txBody>
      </p:sp>
      <p:sp>
        <p:nvSpPr>
          <p:cNvPr id="11289" name="Text Box 25"/>
          <p:cNvSpPr txBox="1">
            <a:spLocks noChangeArrowheads="1"/>
          </p:cNvSpPr>
          <p:nvPr/>
        </p:nvSpPr>
        <p:spPr bwMode="auto">
          <a:xfrm>
            <a:off x="4800600" y="2816423"/>
            <a:ext cx="101098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latin typeface="Calibri" pitchFamily="34" charset="0"/>
              </a:rPr>
              <a:t>Operations</a:t>
            </a:r>
          </a:p>
        </p:txBody>
      </p:sp>
      <p:sp>
        <p:nvSpPr>
          <p:cNvPr id="11290" name="Text Box 26"/>
          <p:cNvSpPr txBox="1">
            <a:spLocks noChangeArrowheads="1"/>
          </p:cNvSpPr>
          <p:nvPr/>
        </p:nvSpPr>
        <p:spPr bwMode="auto">
          <a:xfrm>
            <a:off x="2286000" y="3166080"/>
            <a:ext cx="129195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00000"/>
              </a:lnSpc>
            </a:pPr>
            <a:r>
              <a:rPr lang="en-US" sz="1400" dirty="0">
                <a:latin typeface="Calibri" pitchFamily="34" charset="0"/>
              </a:rPr>
              <a:t>Prediction OK?</a:t>
            </a:r>
          </a:p>
        </p:txBody>
      </p:sp>
      <p:sp>
        <p:nvSpPr>
          <p:cNvPr id="11291" name="Text Box 27"/>
          <p:cNvSpPr txBox="1">
            <a:spLocks noChangeArrowheads="1"/>
          </p:cNvSpPr>
          <p:nvPr/>
        </p:nvSpPr>
        <p:spPr bwMode="auto">
          <a:xfrm>
            <a:off x="6515677" y="5240179"/>
            <a:ext cx="43473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1000" dirty="0">
                <a:latin typeface="Calibri" pitchFamily="34" charset="0"/>
              </a:rPr>
              <a:t>Data</a:t>
            </a:r>
          </a:p>
        </p:txBody>
      </p:sp>
      <p:sp>
        <p:nvSpPr>
          <p:cNvPr id="11292" name="Text Box 28"/>
          <p:cNvSpPr txBox="1">
            <a:spLocks noChangeArrowheads="1"/>
          </p:cNvSpPr>
          <p:nvPr/>
        </p:nvSpPr>
        <p:spPr bwMode="auto">
          <a:xfrm>
            <a:off x="5735940" y="5257800"/>
            <a:ext cx="43473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1000" dirty="0">
                <a:latin typeface="Calibri" pitchFamily="34" charset="0"/>
              </a:rPr>
              <a:t>Data</a:t>
            </a:r>
          </a:p>
        </p:txBody>
      </p:sp>
      <p:sp>
        <p:nvSpPr>
          <p:cNvPr id="11293" name="Text Box 29"/>
          <p:cNvSpPr txBox="1">
            <a:spLocks noChangeArrowheads="1"/>
          </p:cNvSpPr>
          <p:nvPr/>
        </p:nvSpPr>
        <p:spPr bwMode="auto">
          <a:xfrm>
            <a:off x="5084584" y="5011579"/>
            <a:ext cx="4780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1000" dirty="0" err="1">
                <a:latin typeface="Calibri" pitchFamily="34" charset="0"/>
              </a:rPr>
              <a:t>Addr</a:t>
            </a:r>
            <a:r>
              <a:rPr lang="en-US" sz="1000" dirty="0">
                <a:latin typeface="Calibri" pitchFamily="34" charset="0"/>
              </a:rPr>
              <a:t>.</a:t>
            </a:r>
          </a:p>
        </p:txBody>
      </p:sp>
      <p:sp>
        <p:nvSpPr>
          <p:cNvPr id="11294" name="Text Box 30"/>
          <p:cNvSpPr txBox="1">
            <a:spLocks noChangeArrowheads="1"/>
          </p:cNvSpPr>
          <p:nvPr/>
        </p:nvSpPr>
        <p:spPr bwMode="auto">
          <a:xfrm>
            <a:off x="5853440" y="5011579"/>
            <a:ext cx="4780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1000" dirty="0" err="1">
                <a:latin typeface="Calibri" pitchFamily="34" charset="0"/>
              </a:rPr>
              <a:t>Addr</a:t>
            </a:r>
            <a:r>
              <a:rPr lang="en-US" sz="1000" dirty="0">
                <a:latin typeface="Calibri" pitchFamily="34" charset="0"/>
              </a:rPr>
              <a:t>.</a:t>
            </a:r>
          </a:p>
        </p:txBody>
      </p:sp>
      <p:sp>
        <p:nvSpPr>
          <p:cNvPr id="11295" name="Line 31"/>
          <p:cNvSpPr>
            <a:spLocks noChangeShapeType="1"/>
          </p:cNvSpPr>
          <p:nvPr/>
        </p:nvSpPr>
        <p:spPr bwMode="auto">
          <a:xfrm>
            <a:off x="2543175" y="38100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96" name="Line 32"/>
          <p:cNvSpPr>
            <a:spLocks noChangeShapeType="1"/>
          </p:cNvSpPr>
          <p:nvPr/>
        </p:nvSpPr>
        <p:spPr bwMode="auto">
          <a:xfrm>
            <a:off x="4087812" y="38100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97" name="Line 33"/>
          <p:cNvSpPr>
            <a:spLocks noChangeShapeType="1"/>
          </p:cNvSpPr>
          <p:nvPr/>
        </p:nvSpPr>
        <p:spPr bwMode="auto">
          <a:xfrm>
            <a:off x="4857750" y="38100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98" name="Line 34"/>
          <p:cNvSpPr>
            <a:spLocks noChangeShapeType="1"/>
          </p:cNvSpPr>
          <p:nvPr/>
        </p:nvSpPr>
        <p:spPr bwMode="auto">
          <a:xfrm>
            <a:off x="5630862" y="38100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99" name="Line 35"/>
          <p:cNvSpPr>
            <a:spLocks noChangeShapeType="1"/>
          </p:cNvSpPr>
          <p:nvPr/>
        </p:nvSpPr>
        <p:spPr bwMode="auto">
          <a:xfrm>
            <a:off x="6400800" y="38100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300" name="Line 36"/>
          <p:cNvSpPr>
            <a:spLocks noChangeShapeType="1"/>
          </p:cNvSpPr>
          <p:nvPr/>
        </p:nvSpPr>
        <p:spPr bwMode="auto">
          <a:xfrm>
            <a:off x="2543175" y="3810000"/>
            <a:ext cx="38576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301" name="Rectangle 37"/>
          <p:cNvSpPr>
            <a:spLocks noChangeArrowheads="1"/>
          </p:cNvSpPr>
          <p:nvPr/>
        </p:nvSpPr>
        <p:spPr bwMode="auto">
          <a:xfrm>
            <a:off x="2989840" y="4038600"/>
            <a:ext cx="673100" cy="4572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 err="1">
                <a:solidFill>
                  <a:schemeClr val="bg1"/>
                </a:solidFill>
                <a:latin typeface="Calibri" pitchFamily="34" charset="0"/>
              </a:rPr>
              <a:t>Arith</a:t>
            </a:r>
            <a:endParaRPr lang="en-US" sz="14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1302" name="Line 38"/>
          <p:cNvSpPr>
            <a:spLocks noChangeShapeType="1"/>
          </p:cNvSpPr>
          <p:nvPr/>
        </p:nvSpPr>
        <p:spPr bwMode="auto">
          <a:xfrm>
            <a:off x="3314700" y="38100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303" name="Line 39"/>
          <p:cNvSpPr>
            <a:spLocks noChangeShapeType="1"/>
          </p:cNvSpPr>
          <p:nvPr/>
        </p:nvSpPr>
        <p:spPr bwMode="auto">
          <a:xfrm>
            <a:off x="1735715" y="4876800"/>
            <a:ext cx="5214696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grpSp>
        <p:nvGrpSpPr>
          <p:cNvPr id="2" name="Group 40"/>
          <p:cNvGrpSpPr>
            <a:grpSpLocks/>
          </p:cNvGrpSpPr>
          <p:nvPr/>
        </p:nvGrpSpPr>
        <p:grpSpPr bwMode="auto">
          <a:xfrm>
            <a:off x="2507240" y="4495800"/>
            <a:ext cx="3857625" cy="381000"/>
            <a:chOff x="768" y="2016"/>
            <a:chExt cx="1920" cy="144"/>
          </a:xfrm>
        </p:grpSpPr>
        <p:sp>
          <p:nvSpPr>
            <p:cNvPr id="11313" name="Line 41"/>
            <p:cNvSpPr>
              <a:spLocks noChangeShapeType="1"/>
            </p:cNvSpPr>
            <p:nvPr/>
          </p:nvSpPr>
          <p:spPr bwMode="auto">
            <a:xfrm>
              <a:off x="768" y="2016"/>
              <a:ext cx="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11314" name="Line 42"/>
            <p:cNvSpPr>
              <a:spLocks noChangeShapeType="1"/>
            </p:cNvSpPr>
            <p:nvPr/>
          </p:nvSpPr>
          <p:spPr bwMode="auto">
            <a:xfrm>
              <a:off x="1536" y="2016"/>
              <a:ext cx="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11315" name="Line 43"/>
            <p:cNvSpPr>
              <a:spLocks noChangeShapeType="1"/>
            </p:cNvSpPr>
            <p:nvPr/>
          </p:nvSpPr>
          <p:spPr bwMode="auto">
            <a:xfrm>
              <a:off x="1920" y="2016"/>
              <a:ext cx="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11316" name="Line 44"/>
            <p:cNvSpPr>
              <a:spLocks noChangeShapeType="1"/>
            </p:cNvSpPr>
            <p:nvPr/>
          </p:nvSpPr>
          <p:spPr bwMode="auto">
            <a:xfrm>
              <a:off x="2304" y="2016"/>
              <a:ext cx="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11317" name="Line 45"/>
            <p:cNvSpPr>
              <a:spLocks noChangeShapeType="1"/>
            </p:cNvSpPr>
            <p:nvPr/>
          </p:nvSpPr>
          <p:spPr bwMode="auto">
            <a:xfrm>
              <a:off x="2688" y="2016"/>
              <a:ext cx="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11318" name="Line 46"/>
            <p:cNvSpPr>
              <a:spLocks noChangeShapeType="1"/>
            </p:cNvSpPr>
            <p:nvPr/>
          </p:nvSpPr>
          <p:spPr bwMode="auto">
            <a:xfrm>
              <a:off x="1152" y="2016"/>
              <a:ext cx="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1305" name="Rectangle 47"/>
          <p:cNvSpPr>
            <a:spLocks noChangeArrowheads="1"/>
          </p:cNvSpPr>
          <p:nvPr/>
        </p:nvSpPr>
        <p:spPr bwMode="auto">
          <a:xfrm>
            <a:off x="2796165" y="4829175"/>
            <a:ext cx="151490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00000"/>
              </a:lnSpc>
            </a:pPr>
            <a:r>
              <a:rPr lang="en-US" sz="1400" dirty="0">
                <a:latin typeface="Calibri" pitchFamily="34" charset="0"/>
              </a:rPr>
              <a:t>Operation Results</a:t>
            </a:r>
          </a:p>
        </p:txBody>
      </p:sp>
      <p:sp>
        <p:nvSpPr>
          <p:cNvPr id="11306" name="Rectangle 48"/>
          <p:cNvSpPr>
            <a:spLocks noChangeArrowheads="1"/>
          </p:cNvSpPr>
          <p:nvPr/>
        </p:nvSpPr>
        <p:spPr bwMode="auto">
          <a:xfrm>
            <a:off x="2796165" y="1828800"/>
            <a:ext cx="1157287" cy="9906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Retirement</a:t>
            </a:r>
          </a:p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Unit</a:t>
            </a:r>
          </a:p>
        </p:txBody>
      </p:sp>
      <p:sp>
        <p:nvSpPr>
          <p:cNvPr id="11307" name="Rectangle 49"/>
          <p:cNvSpPr>
            <a:spLocks noChangeArrowheads="1"/>
          </p:cNvSpPr>
          <p:nvPr/>
        </p:nvSpPr>
        <p:spPr bwMode="auto">
          <a:xfrm>
            <a:off x="2989840" y="2286000"/>
            <a:ext cx="769937" cy="45720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Register</a:t>
            </a:r>
          </a:p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File</a:t>
            </a:r>
          </a:p>
        </p:txBody>
      </p:sp>
      <p:sp>
        <p:nvSpPr>
          <p:cNvPr id="11308" name="Line 50"/>
          <p:cNvSpPr>
            <a:spLocks noChangeShapeType="1"/>
          </p:cNvSpPr>
          <p:nvPr/>
        </p:nvSpPr>
        <p:spPr bwMode="auto">
          <a:xfrm>
            <a:off x="2313565" y="2209800"/>
            <a:ext cx="48260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309" name="Freeform 51"/>
          <p:cNvSpPr>
            <a:spLocks/>
          </p:cNvSpPr>
          <p:nvPr/>
        </p:nvSpPr>
        <p:spPr bwMode="auto">
          <a:xfrm flipH="1">
            <a:off x="1904999" y="2667000"/>
            <a:ext cx="891166" cy="2209800"/>
          </a:xfrm>
          <a:custGeom>
            <a:avLst/>
            <a:gdLst>
              <a:gd name="T0" fmla="*/ 0 w 144"/>
              <a:gd name="T1" fmla="*/ 0 h 864"/>
              <a:gd name="T2" fmla="*/ 144 w 144"/>
              <a:gd name="T3" fmla="*/ 0 h 864"/>
              <a:gd name="T4" fmla="*/ 144 w 144"/>
              <a:gd name="T5" fmla="*/ 864 h 864"/>
              <a:gd name="T6" fmla="*/ 0 60000 65536"/>
              <a:gd name="T7" fmla="*/ 0 60000 65536"/>
              <a:gd name="T8" fmla="*/ 0 60000 65536"/>
              <a:gd name="T9" fmla="*/ 0 w 144"/>
              <a:gd name="T10" fmla="*/ 0 h 864"/>
              <a:gd name="T11" fmla="*/ 144 w 144"/>
              <a:gd name="T12" fmla="*/ 864 h 86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864">
                <a:moveTo>
                  <a:pt x="0" y="0"/>
                </a:moveTo>
                <a:lnTo>
                  <a:pt x="144" y="0"/>
                </a:lnTo>
                <a:lnTo>
                  <a:pt x="144" y="864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310" name="Text Box 52"/>
          <p:cNvSpPr txBox="1">
            <a:spLocks noChangeArrowheads="1"/>
          </p:cNvSpPr>
          <p:nvPr/>
        </p:nvSpPr>
        <p:spPr bwMode="auto">
          <a:xfrm>
            <a:off x="457200" y="3159100"/>
            <a:ext cx="144520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1" hangingPunct="1">
              <a:lnSpc>
                <a:spcPct val="100000"/>
              </a:lnSpc>
            </a:pPr>
            <a:r>
              <a:rPr lang="en-US" sz="1400" dirty="0">
                <a:latin typeface="Calibri" pitchFamily="34" charset="0"/>
              </a:rPr>
              <a:t>Register Updates</a:t>
            </a:r>
          </a:p>
        </p:txBody>
      </p:sp>
      <p:sp>
        <p:nvSpPr>
          <p:cNvPr id="11311" name="Line 53"/>
          <p:cNvSpPr>
            <a:spLocks noChangeShapeType="1"/>
          </p:cNvSpPr>
          <p:nvPr/>
        </p:nvSpPr>
        <p:spPr bwMode="auto">
          <a:xfrm>
            <a:off x="3759777" y="2514600"/>
            <a:ext cx="482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312" name="Freeform 54"/>
          <p:cNvSpPr>
            <a:spLocks/>
          </p:cNvSpPr>
          <p:nvPr/>
        </p:nvSpPr>
        <p:spPr bwMode="auto">
          <a:xfrm>
            <a:off x="3856615" y="2819400"/>
            <a:ext cx="963612" cy="228600"/>
          </a:xfrm>
          <a:custGeom>
            <a:avLst/>
            <a:gdLst>
              <a:gd name="T0" fmla="*/ 480 w 480"/>
              <a:gd name="T1" fmla="*/ 144 h 144"/>
              <a:gd name="T2" fmla="*/ 0 w 480"/>
              <a:gd name="T3" fmla="*/ 144 h 144"/>
              <a:gd name="T4" fmla="*/ 0 w 480"/>
              <a:gd name="T5" fmla="*/ 0 h 144"/>
              <a:gd name="T6" fmla="*/ 0 60000 65536"/>
              <a:gd name="T7" fmla="*/ 0 60000 65536"/>
              <a:gd name="T8" fmla="*/ 0 60000 65536"/>
              <a:gd name="T9" fmla="*/ 0 w 480"/>
              <a:gd name="T10" fmla="*/ 0 h 144"/>
              <a:gd name="T11" fmla="*/ 480 w 480"/>
              <a:gd name="T12" fmla="*/ 144 h 1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80" h="144">
                <a:moveTo>
                  <a:pt x="480" y="144"/>
                </a:moveTo>
                <a:lnTo>
                  <a:pt x="0" y="144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913872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8458200" cy="573087"/>
          </a:xfrm>
        </p:spPr>
        <p:txBody>
          <a:bodyPr/>
          <a:lstStyle/>
          <a:p>
            <a:pPr marL="0" indent="0" eaLnBrk="1" hangingPunct="1">
              <a:defRPr/>
            </a:pPr>
            <a:r>
              <a:rPr lang="en-US" dirty="0"/>
              <a:t>What it Really Looks Like</a:t>
            </a:r>
          </a:p>
        </p:txBody>
      </p:sp>
      <p:pic>
        <p:nvPicPr>
          <p:cNvPr id="2050" name="Picture 2" descr="Image result for i7 die photo">
            <a:extLst>
              <a:ext uri="{FF2B5EF4-FFF2-40B4-BE49-F238E27FC236}">
                <a16:creationId xmlns:a16="http://schemas.microsoft.com/office/drawing/2014/main" id="{B1887E71-B29F-4F34-8EDA-6D5C78B26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66800"/>
            <a:ext cx="3769468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ntel Core i7-3960X processor die detail">
            <a:extLst>
              <a:ext uri="{FF2B5EF4-FFF2-40B4-BE49-F238E27FC236}">
                <a16:creationId xmlns:a16="http://schemas.microsoft.com/office/drawing/2014/main" id="{A0BA3D36-A924-463C-94FF-CEE3C9902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644041"/>
            <a:ext cx="3429000" cy="3043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MD FX-8150 processor die detail">
            <a:extLst>
              <a:ext uri="{FF2B5EF4-FFF2-40B4-BE49-F238E27FC236}">
                <a16:creationId xmlns:a16="http://schemas.microsoft.com/office/drawing/2014/main" id="{EA4165A0-8221-4FBA-B3AF-E0C4BE93D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657600"/>
            <a:ext cx="3769468" cy="3042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223">
            <a:extLst>
              <a:ext uri="{FF2B5EF4-FFF2-40B4-BE49-F238E27FC236}">
                <a16:creationId xmlns:a16="http://schemas.microsoft.com/office/drawing/2014/main" id="{703E7852-B76A-4541-9EB6-B027F461EBB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09097" y="1197113"/>
            <a:ext cx="3379788" cy="21971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 cap="rnd">
            <a:solidFill>
              <a:schemeClr val="tx1"/>
            </a:solidFill>
            <a:prstDash val="solid"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37" name="Rectangle 206">
            <a:extLst>
              <a:ext uri="{FF2B5EF4-FFF2-40B4-BE49-F238E27FC236}">
                <a16:creationId xmlns:a16="http://schemas.microsoft.com/office/drawing/2014/main" id="{F37B263F-1A9A-481D-832E-D696FF28818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361497" y="2735400"/>
            <a:ext cx="2374900" cy="5207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Bus interface</a:t>
            </a:r>
          </a:p>
        </p:txBody>
      </p:sp>
      <p:sp>
        <p:nvSpPr>
          <p:cNvPr id="38" name="Rectangle 207">
            <a:extLst>
              <a:ext uri="{FF2B5EF4-FFF2-40B4-BE49-F238E27FC236}">
                <a16:creationId xmlns:a16="http://schemas.microsoft.com/office/drawing/2014/main" id="{D97DB48D-62C5-4EB5-924D-E9801E07469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874385" y="1540013"/>
            <a:ext cx="615950" cy="1381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39" name="Rectangle 208">
            <a:extLst>
              <a:ext uri="{FF2B5EF4-FFF2-40B4-BE49-F238E27FC236}">
                <a16:creationId xmlns:a16="http://schemas.microsoft.com/office/drawing/2014/main" id="{F28A7C25-0D6E-4E3A-8C28-900BB3E91C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874385" y="1678125"/>
            <a:ext cx="615950" cy="1365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0" name="Rectangle 210">
            <a:extLst>
              <a:ext uri="{FF2B5EF4-FFF2-40B4-BE49-F238E27FC236}">
                <a16:creationId xmlns:a16="http://schemas.microsoft.com/office/drawing/2014/main" id="{3B10FE98-01EA-4A16-B1A4-FE70F259F12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874385" y="1814650"/>
            <a:ext cx="615950" cy="1381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1" name="Rectangle 211">
            <a:extLst>
              <a:ext uri="{FF2B5EF4-FFF2-40B4-BE49-F238E27FC236}">
                <a16:creationId xmlns:a16="http://schemas.microsoft.com/office/drawing/2014/main" id="{3B26E941-5A41-4BD6-B704-1C9CAA287D7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874385" y="1952763"/>
            <a:ext cx="615950" cy="1365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2" name="Rectangle 212">
            <a:extLst>
              <a:ext uri="{FF2B5EF4-FFF2-40B4-BE49-F238E27FC236}">
                <a16:creationId xmlns:a16="http://schemas.microsoft.com/office/drawing/2014/main" id="{1846FDFB-0747-4935-AC0C-1DDDC2A06BA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874385" y="2089288"/>
            <a:ext cx="615950" cy="1381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3" name="AutoShape 214">
            <a:extLst>
              <a:ext uri="{FF2B5EF4-FFF2-40B4-BE49-F238E27FC236}">
                <a16:creationId xmlns:a16="http://schemas.microsoft.com/office/drawing/2014/main" id="{479F46FC-59B3-454D-9CAD-65FA21B2751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571297" y="1540013"/>
            <a:ext cx="400050" cy="342900"/>
          </a:xfrm>
          <a:prstGeom prst="rightArrow">
            <a:avLst>
              <a:gd name="adj1" fmla="val 50000"/>
              <a:gd name="adj2" fmla="val 29167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4" name="AutoShape 215">
            <a:extLst>
              <a:ext uri="{FF2B5EF4-FFF2-40B4-BE49-F238E27FC236}">
                <a16:creationId xmlns:a16="http://schemas.microsoft.com/office/drawing/2014/main" id="{C4836188-40A9-4C0D-A006-CED7CCBDAD3A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7490335" y="1882913"/>
            <a:ext cx="400050" cy="344487"/>
          </a:xfrm>
          <a:prstGeom prst="rightArrow">
            <a:avLst>
              <a:gd name="adj1" fmla="val 50000"/>
              <a:gd name="adj2" fmla="val 29032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5" name="Rectangle 220">
            <a:extLst>
              <a:ext uri="{FF2B5EF4-FFF2-40B4-BE49-F238E27FC236}">
                <a16:creationId xmlns:a16="http://schemas.microsoft.com/office/drawing/2014/main" id="{33996122-17FF-4B7D-986E-E43E63A65F6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971347" y="1403488"/>
            <a:ext cx="479425" cy="96043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ALU</a:t>
            </a:r>
          </a:p>
        </p:txBody>
      </p:sp>
      <p:sp>
        <p:nvSpPr>
          <p:cNvPr id="46" name="Text Box 221">
            <a:extLst>
              <a:ext uri="{FF2B5EF4-FFF2-40B4-BE49-F238E27FC236}">
                <a16:creationId xmlns:a16="http://schemas.microsoft.com/office/drawing/2014/main" id="{2C96D842-0C7C-41C7-A921-977A3F2FE614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606463" y="1234211"/>
            <a:ext cx="1185133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Register file</a:t>
            </a:r>
          </a:p>
        </p:txBody>
      </p:sp>
      <p:sp>
        <p:nvSpPr>
          <p:cNvPr id="47" name="AutoShape 222">
            <a:extLst>
              <a:ext uri="{FF2B5EF4-FFF2-40B4-BE49-F238E27FC236}">
                <a16:creationId xmlns:a16="http://schemas.microsoft.com/office/drawing/2014/main" id="{0457010B-9BEE-430A-B716-B417335E5ED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941060" y="2295663"/>
            <a:ext cx="549275" cy="411162"/>
          </a:xfrm>
          <a:prstGeom prst="upDownArrow">
            <a:avLst>
              <a:gd name="adj1" fmla="val 50000"/>
              <a:gd name="adj2" fmla="val 20000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8" name="Text Box 225">
            <a:extLst>
              <a:ext uri="{FF2B5EF4-FFF2-40B4-BE49-F238E27FC236}">
                <a16:creationId xmlns:a16="http://schemas.microsoft.com/office/drawing/2014/main" id="{E8B61CA0-9B4B-4D15-B4D9-5139F9BDEFA8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5186570" y="905598"/>
            <a:ext cx="932467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</a:rPr>
              <a:t>CPU chip</a:t>
            </a:r>
          </a:p>
        </p:txBody>
      </p:sp>
      <p:sp>
        <p:nvSpPr>
          <p:cNvPr id="49" name="Rectangle 233">
            <a:extLst>
              <a:ext uri="{FF2B5EF4-FFF2-40B4-BE49-F238E27FC236}">
                <a16:creationId xmlns:a16="http://schemas.microsoft.com/office/drawing/2014/main" id="{F7CC7E4E-1A22-4B91-92E6-33CD56BC2B0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361497" y="1636850"/>
            <a:ext cx="1066800" cy="520700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</a:rPr>
              <a:t>Cache </a:t>
            </a:r>
          </a:p>
          <a:p>
            <a:pPr algn="ctr"/>
            <a:r>
              <a:rPr lang="en-US" sz="1600" dirty="0">
                <a:latin typeface="Calibri" panose="020F0502020204030204" pitchFamily="34" charset="0"/>
              </a:rPr>
              <a:t>memory</a:t>
            </a:r>
          </a:p>
        </p:txBody>
      </p:sp>
      <p:sp>
        <p:nvSpPr>
          <p:cNvPr id="50" name="AutoShape 234">
            <a:extLst>
              <a:ext uri="{FF2B5EF4-FFF2-40B4-BE49-F238E27FC236}">
                <a16:creationId xmlns:a16="http://schemas.microsoft.com/office/drawing/2014/main" id="{F9DCFCFF-79AE-4A07-85CB-ED612985759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590097" y="2157550"/>
            <a:ext cx="549275" cy="549275"/>
          </a:xfrm>
          <a:prstGeom prst="upDownArrow">
            <a:avLst>
              <a:gd name="adj1" fmla="val 50000"/>
              <a:gd name="adj2" fmla="val 20000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51" name="AutoShape 236">
            <a:extLst>
              <a:ext uri="{FF2B5EF4-FFF2-40B4-BE49-F238E27FC236}">
                <a16:creationId xmlns:a16="http://schemas.microsoft.com/office/drawing/2014/main" id="{28707FFD-E8A3-4807-9268-B16EA8CEC85B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6453697" y="1684475"/>
            <a:ext cx="400050" cy="344488"/>
          </a:xfrm>
          <a:prstGeom prst="leftRightArrow">
            <a:avLst>
              <a:gd name="adj1" fmla="val 50000"/>
              <a:gd name="adj2" fmla="val 23226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CA118EB-16EC-4006-B7C2-31278208EF96}"/>
              </a:ext>
            </a:extLst>
          </p:cNvPr>
          <p:cNvSpPr txBox="1"/>
          <p:nvPr/>
        </p:nvSpPr>
        <p:spPr>
          <a:xfrm>
            <a:off x="5105400" y="3399408"/>
            <a:ext cx="3845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Core i7-3960X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45A20A7-5949-4692-8425-0CAC105423E7}"/>
              </a:ext>
            </a:extLst>
          </p:cNvPr>
          <p:cNvSpPr txBox="1"/>
          <p:nvPr/>
        </p:nvSpPr>
        <p:spPr>
          <a:xfrm>
            <a:off x="3050432" y="3390035"/>
            <a:ext cx="3845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AMD FX 8150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DFE8BC0-0295-4039-AB14-B2DE4F6C18E3}"/>
              </a:ext>
            </a:extLst>
          </p:cNvPr>
          <p:cNvSpPr txBox="1"/>
          <p:nvPr/>
        </p:nvSpPr>
        <p:spPr>
          <a:xfrm>
            <a:off x="517610" y="3298207"/>
            <a:ext cx="3845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Nehalem</a:t>
            </a:r>
          </a:p>
        </p:txBody>
      </p:sp>
    </p:spTree>
    <p:extLst>
      <p:ext uri="{BB962C8B-B14F-4D97-AF65-F5344CB8AC3E}">
        <p14:creationId xmlns:p14="http://schemas.microsoft.com/office/powerpoint/2010/main" val="1005079127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Up-Down Arrow 42"/>
          <p:cNvSpPr/>
          <p:nvPr/>
        </p:nvSpPr>
        <p:spPr bwMode="auto">
          <a:xfrm>
            <a:off x="3352800" y="1295400"/>
            <a:ext cx="685800" cy="990600"/>
          </a:xfrm>
          <a:prstGeom prst="upDownArrow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35" name="Up-Down Arrow 34"/>
          <p:cNvSpPr/>
          <p:nvPr/>
        </p:nvSpPr>
        <p:spPr bwMode="auto">
          <a:xfrm>
            <a:off x="3352800" y="2895600"/>
            <a:ext cx="685800" cy="1371600"/>
          </a:xfrm>
          <a:prstGeom prst="upDownArrow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Cache Concepts: Hit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1905000" y="4267200"/>
            <a:ext cx="3581400" cy="2057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1905000" y="2272391"/>
            <a:ext cx="35814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20574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0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28956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37338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45720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3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20574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4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28956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5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37338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6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45720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7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20574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8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28956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9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37338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10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45720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11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20574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12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28956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13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37338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14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45720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15</a:t>
            </a:r>
          </a:p>
        </p:txBody>
      </p:sp>
      <p:cxnSp>
        <p:nvCxnSpPr>
          <p:cNvPr id="22" name="Straight Connector 21"/>
          <p:cNvCxnSpPr/>
          <p:nvPr/>
        </p:nvCxnSpPr>
        <p:spPr bwMode="auto">
          <a:xfrm>
            <a:off x="2286000" y="6096000"/>
            <a:ext cx="3048000" cy="1477"/>
          </a:xfrm>
          <a:prstGeom prst="line">
            <a:avLst/>
          </a:prstGeom>
          <a:noFill/>
          <a:ln w="889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Rectangle 25"/>
          <p:cNvSpPr/>
          <p:nvPr/>
        </p:nvSpPr>
        <p:spPr bwMode="auto">
          <a:xfrm>
            <a:off x="20574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8</a:t>
            </a:r>
          </a:p>
        </p:txBody>
      </p:sp>
      <p:sp>
        <p:nvSpPr>
          <p:cNvPr id="27" name="Rectangle 26"/>
          <p:cNvSpPr/>
          <p:nvPr/>
        </p:nvSpPr>
        <p:spPr bwMode="auto">
          <a:xfrm>
            <a:off x="28956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9</a:t>
            </a:r>
          </a:p>
        </p:txBody>
      </p:sp>
      <p:sp>
        <p:nvSpPr>
          <p:cNvPr id="28" name="Rectangle 27"/>
          <p:cNvSpPr/>
          <p:nvPr/>
        </p:nvSpPr>
        <p:spPr bwMode="auto">
          <a:xfrm>
            <a:off x="37338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14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45720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88764" y="2348591"/>
            <a:ext cx="9492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Cache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57200" y="4343400"/>
            <a:ext cx="1280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Memory</a:t>
            </a:r>
          </a:p>
        </p:txBody>
      </p:sp>
      <p:sp>
        <p:nvSpPr>
          <p:cNvPr id="44" name="Text Box 29"/>
          <p:cNvSpPr txBox="1">
            <a:spLocks noChangeArrowheads="1"/>
          </p:cNvSpPr>
          <p:nvPr/>
        </p:nvSpPr>
        <p:spPr bwMode="auto">
          <a:xfrm>
            <a:off x="5919759" y="1580883"/>
            <a:ext cx="2826906" cy="39613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i="1" dirty="0">
                <a:latin typeface="Calibri" pitchFamily="34" charset="0"/>
              </a:rPr>
              <a:t>Data in block b is needed</a:t>
            </a:r>
          </a:p>
        </p:txBody>
      </p:sp>
      <p:sp>
        <p:nvSpPr>
          <p:cNvPr id="46" name="Rectangle 45"/>
          <p:cNvSpPr/>
          <p:nvPr/>
        </p:nvSpPr>
        <p:spPr>
          <a:xfrm>
            <a:off x="3997173" y="1619517"/>
            <a:ext cx="11844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Request: 14</a:t>
            </a:r>
          </a:p>
        </p:txBody>
      </p:sp>
      <p:sp>
        <p:nvSpPr>
          <p:cNvPr id="47" name="Rectangle 46"/>
          <p:cNvSpPr/>
          <p:nvPr/>
        </p:nvSpPr>
        <p:spPr bwMode="auto">
          <a:xfrm>
            <a:off x="3733800" y="2425522"/>
            <a:ext cx="762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14</a:t>
            </a:r>
          </a:p>
        </p:txBody>
      </p:sp>
      <p:sp>
        <p:nvSpPr>
          <p:cNvPr id="48" name="Text Box 29"/>
          <p:cNvSpPr txBox="1">
            <a:spLocks noChangeArrowheads="1"/>
          </p:cNvSpPr>
          <p:nvPr/>
        </p:nvSpPr>
        <p:spPr bwMode="auto">
          <a:xfrm>
            <a:off x="5936094" y="2209800"/>
            <a:ext cx="2154670" cy="69775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i="1" dirty="0">
                <a:latin typeface="Calibri" pitchFamily="34" charset="0"/>
              </a:rPr>
              <a:t>Block b is in cache:</a:t>
            </a:r>
          </a:p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i="1" dirty="0">
                <a:solidFill>
                  <a:srgbClr val="C00000"/>
                </a:solidFill>
                <a:latin typeface="Calibri" pitchFamily="34" charset="0"/>
              </a:rPr>
              <a:t>Hit!</a:t>
            </a:r>
            <a:endParaRPr lang="en-GB" sz="2000" b="1" i="1" dirty="0">
              <a:solidFill>
                <a:srgbClr val="C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0891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6" grpId="0"/>
      <p:bldP spid="47" grpId="0" animBg="1"/>
      <p:bldP spid="48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8458200" cy="573087"/>
          </a:xfrm>
        </p:spPr>
        <p:txBody>
          <a:bodyPr/>
          <a:lstStyle/>
          <a:p>
            <a:pPr marL="0" indent="0" eaLnBrk="1" hangingPunct="1">
              <a:defRPr/>
            </a:pPr>
            <a:r>
              <a:rPr lang="en-US" dirty="0"/>
              <a:t>What it Really Looks Like (Cont.)</a:t>
            </a:r>
          </a:p>
        </p:txBody>
      </p:sp>
      <p:sp>
        <p:nvSpPr>
          <p:cNvPr id="144" name="TextBox 143"/>
          <p:cNvSpPr txBox="1"/>
          <p:nvPr/>
        </p:nvSpPr>
        <p:spPr>
          <a:xfrm>
            <a:off x="6553200" y="4343400"/>
            <a:ext cx="19287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Intel Sandy Bridge</a:t>
            </a:r>
          </a:p>
          <a:p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Processor Die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030287"/>
            <a:ext cx="5575300" cy="555940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880100" y="5105400"/>
            <a:ext cx="29668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L1: 32KB Instruction + 32KB Data</a:t>
            </a:r>
          </a:p>
          <a:p>
            <a:r>
              <a:rPr lang="en-US" sz="1600" dirty="0">
                <a:latin typeface="Calibri" pitchFamily="34" charset="0"/>
              </a:rPr>
              <a:t>L2: 256KB</a:t>
            </a:r>
          </a:p>
          <a:p>
            <a:r>
              <a:rPr lang="en-US" sz="1600" dirty="0">
                <a:latin typeface="Calibri" pitchFamily="34" charset="0"/>
              </a:rPr>
              <a:t>L3: 3–20MB</a:t>
            </a:r>
          </a:p>
        </p:txBody>
      </p:sp>
    </p:spTree>
    <p:extLst>
      <p:ext uri="{BB962C8B-B14F-4D97-AF65-F5344CB8AC3E}">
        <p14:creationId xmlns:p14="http://schemas.microsoft.com/office/powerpoint/2010/main" val="2786110147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Index Using Middle Bits?	</a:t>
            </a:r>
          </a:p>
        </p:txBody>
      </p:sp>
      <p:sp>
        <p:nvSpPr>
          <p:cNvPr id="54" name="AutoShape 16"/>
          <p:cNvSpPr>
            <a:spLocks/>
          </p:cNvSpPr>
          <p:nvPr/>
        </p:nvSpPr>
        <p:spPr bwMode="auto">
          <a:xfrm>
            <a:off x="1172867" y="2448735"/>
            <a:ext cx="228600" cy="2961465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400" dirty="0">
              <a:latin typeface="Calibri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6200" y="3625405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 = 2</a:t>
            </a:r>
            <a:r>
              <a:rPr lang="en-US" sz="1800" baseline="30000" dirty="0">
                <a:latin typeface="Calibri" pitchFamily="34" charset="0"/>
              </a:rPr>
              <a:t>s</a:t>
            </a:r>
            <a:r>
              <a:rPr lang="en-US" sz="1800" dirty="0">
                <a:latin typeface="Calibri" pitchFamily="34" charset="0"/>
              </a:rPr>
              <a:t> sets</a:t>
            </a:r>
          </a:p>
        </p:txBody>
      </p:sp>
      <p:cxnSp>
        <p:nvCxnSpPr>
          <p:cNvPr id="125" name="Straight Connector 124"/>
          <p:cNvCxnSpPr/>
          <p:nvPr/>
        </p:nvCxnSpPr>
        <p:spPr bwMode="auto">
          <a:xfrm>
            <a:off x="1905001" y="4640062"/>
            <a:ext cx="3124199" cy="8138"/>
          </a:xfrm>
          <a:prstGeom prst="line">
            <a:avLst/>
          </a:prstGeom>
          <a:noFill/>
          <a:ln w="762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27" name="TextBox 126"/>
          <p:cNvSpPr txBox="1"/>
          <p:nvPr/>
        </p:nvSpPr>
        <p:spPr>
          <a:xfrm>
            <a:off x="381000" y="1154668"/>
            <a:ext cx="32987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Direct mapped: One line per set</a:t>
            </a:r>
          </a:p>
          <a:p>
            <a:r>
              <a:rPr lang="en-US" sz="1800" dirty="0">
                <a:latin typeface="Calibri" pitchFamily="34" charset="0"/>
              </a:rPr>
              <a:t>Assume: cache block size 8 bytes</a:t>
            </a:r>
          </a:p>
        </p:txBody>
      </p:sp>
      <p:sp>
        <p:nvSpPr>
          <p:cNvPr id="132" name="Rectangle 131"/>
          <p:cNvSpPr/>
          <p:nvPr/>
        </p:nvSpPr>
        <p:spPr bwMode="auto">
          <a:xfrm>
            <a:off x="1524000" y="38100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33" name="Rectangle 132"/>
          <p:cNvSpPr/>
          <p:nvPr/>
        </p:nvSpPr>
        <p:spPr bwMode="auto">
          <a:xfrm>
            <a:off x="3022243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34" name="Rectangle 133"/>
          <p:cNvSpPr/>
          <p:nvPr/>
        </p:nvSpPr>
        <p:spPr bwMode="auto">
          <a:xfrm>
            <a:off x="3294848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35" name="Rectangle 134"/>
          <p:cNvSpPr/>
          <p:nvPr/>
        </p:nvSpPr>
        <p:spPr bwMode="auto">
          <a:xfrm>
            <a:off x="3555643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36" name="Rectangle 135"/>
          <p:cNvSpPr/>
          <p:nvPr/>
        </p:nvSpPr>
        <p:spPr bwMode="auto">
          <a:xfrm>
            <a:off x="4977688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39" name="Rectangle 138"/>
          <p:cNvSpPr/>
          <p:nvPr/>
        </p:nvSpPr>
        <p:spPr bwMode="auto">
          <a:xfrm>
            <a:off x="2119653" y="39243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40" name="Rectangle 139"/>
          <p:cNvSpPr/>
          <p:nvPr/>
        </p:nvSpPr>
        <p:spPr bwMode="auto">
          <a:xfrm>
            <a:off x="1650643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41" name="Rectangle 140"/>
          <p:cNvSpPr/>
          <p:nvPr/>
        </p:nvSpPr>
        <p:spPr bwMode="auto">
          <a:xfrm>
            <a:off x="3828971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42" name="Rectangle 141"/>
          <p:cNvSpPr/>
          <p:nvPr/>
        </p:nvSpPr>
        <p:spPr bwMode="auto">
          <a:xfrm>
            <a:off x="4686488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43" name="Rectangle 142"/>
          <p:cNvSpPr/>
          <p:nvPr/>
        </p:nvSpPr>
        <p:spPr bwMode="auto">
          <a:xfrm>
            <a:off x="4394566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44" name="Rectangle 143"/>
          <p:cNvSpPr/>
          <p:nvPr/>
        </p:nvSpPr>
        <p:spPr bwMode="auto">
          <a:xfrm>
            <a:off x="4102644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47" name="Rectangle 146"/>
          <p:cNvSpPr/>
          <p:nvPr/>
        </p:nvSpPr>
        <p:spPr bwMode="auto">
          <a:xfrm>
            <a:off x="1524000" y="31242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48" name="Rectangle 147"/>
          <p:cNvSpPr/>
          <p:nvPr/>
        </p:nvSpPr>
        <p:spPr bwMode="auto">
          <a:xfrm>
            <a:off x="30222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49" name="Rectangle 148"/>
          <p:cNvSpPr/>
          <p:nvPr/>
        </p:nvSpPr>
        <p:spPr bwMode="auto">
          <a:xfrm>
            <a:off x="3294848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50" name="Rectangle 149"/>
          <p:cNvSpPr/>
          <p:nvPr/>
        </p:nvSpPr>
        <p:spPr bwMode="auto">
          <a:xfrm>
            <a:off x="35556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51" name="Rectangle 150"/>
          <p:cNvSpPr/>
          <p:nvPr/>
        </p:nvSpPr>
        <p:spPr bwMode="auto">
          <a:xfrm>
            <a:off x="4977688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52" name="Rectangle 151"/>
          <p:cNvSpPr/>
          <p:nvPr/>
        </p:nvSpPr>
        <p:spPr bwMode="auto">
          <a:xfrm>
            <a:off x="2119653" y="32385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53" name="Rectangle 152"/>
          <p:cNvSpPr/>
          <p:nvPr/>
        </p:nvSpPr>
        <p:spPr bwMode="auto">
          <a:xfrm>
            <a:off x="16506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54" name="Rectangle 153"/>
          <p:cNvSpPr/>
          <p:nvPr/>
        </p:nvSpPr>
        <p:spPr bwMode="auto">
          <a:xfrm>
            <a:off x="3828971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55" name="Rectangle 154"/>
          <p:cNvSpPr/>
          <p:nvPr/>
        </p:nvSpPr>
        <p:spPr bwMode="auto">
          <a:xfrm>
            <a:off x="4686488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56" name="Rectangle 155"/>
          <p:cNvSpPr/>
          <p:nvPr/>
        </p:nvSpPr>
        <p:spPr bwMode="auto">
          <a:xfrm>
            <a:off x="4394566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57" name="Rectangle 156"/>
          <p:cNvSpPr/>
          <p:nvPr/>
        </p:nvSpPr>
        <p:spPr bwMode="auto">
          <a:xfrm>
            <a:off x="4102644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59" name="Rectangle 158"/>
          <p:cNvSpPr/>
          <p:nvPr/>
        </p:nvSpPr>
        <p:spPr bwMode="auto">
          <a:xfrm>
            <a:off x="1524000" y="24384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60" name="Rectangle 159"/>
          <p:cNvSpPr/>
          <p:nvPr/>
        </p:nvSpPr>
        <p:spPr bwMode="auto">
          <a:xfrm>
            <a:off x="3022243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61" name="Rectangle 160"/>
          <p:cNvSpPr/>
          <p:nvPr/>
        </p:nvSpPr>
        <p:spPr bwMode="auto">
          <a:xfrm>
            <a:off x="3294848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62" name="Rectangle 161"/>
          <p:cNvSpPr/>
          <p:nvPr/>
        </p:nvSpPr>
        <p:spPr bwMode="auto">
          <a:xfrm>
            <a:off x="3555643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63" name="Rectangle 162"/>
          <p:cNvSpPr/>
          <p:nvPr/>
        </p:nvSpPr>
        <p:spPr bwMode="auto">
          <a:xfrm>
            <a:off x="4977688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64" name="Rectangle 163"/>
          <p:cNvSpPr/>
          <p:nvPr/>
        </p:nvSpPr>
        <p:spPr bwMode="auto">
          <a:xfrm>
            <a:off x="2119653" y="25527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65" name="Rectangle 164"/>
          <p:cNvSpPr/>
          <p:nvPr/>
        </p:nvSpPr>
        <p:spPr bwMode="auto">
          <a:xfrm>
            <a:off x="1650643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66" name="Rectangle 165"/>
          <p:cNvSpPr/>
          <p:nvPr/>
        </p:nvSpPr>
        <p:spPr bwMode="auto">
          <a:xfrm>
            <a:off x="3828971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67" name="Rectangle 166"/>
          <p:cNvSpPr/>
          <p:nvPr/>
        </p:nvSpPr>
        <p:spPr bwMode="auto">
          <a:xfrm>
            <a:off x="4686488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68" name="Rectangle 167"/>
          <p:cNvSpPr/>
          <p:nvPr/>
        </p:nvSpPr>
        <p:spPr bwMode="auto">
          <a:xfrm>
            <a:off x="4394566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69" name="Rectangle 168"/>
          <p:cNvSpPr/>
          <p:nvPr/>
        </p:nvSpPr>
        <p:spPr bwMode="auto">
          <a:xfrm>
            <a:off x="4102644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71" name="Rectangle 170"/>
          <p:cNvSpPr/>
          <p:nvPr/>
        </p:nvSpPr>
        <p:spPr bwMode="auto">
          <a:xfrm>
            <a:off x="1524000" y="48768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72" name="Rectangle 171"/>
          <p:cNvSpPr/>
          <p:nvPr/>
        </p:nvSpPr>
        <p:spPr bwMode="auto">
          <a:xfrm>
            <a:off x="3022243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73" name="Rectangle 172"/>
          <p:cNvSpPr/>
          <p:nvPr/>
        </p:nvSpPr>
        <p:spPr bwMode="auto">
          <a:xfrm>
            <a:off x="3294848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74" name="Rectangle 173"/>
          <p:cNvSpPr/>
          <p:nvPr/>
        </p:nvSpPr>
        <p:spPr bwMode="auto">
          <a:xfrm>
            <a:off x="3555643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75" name="Rectangle 174"/>
          <p:cNvSpPr/>
          <p:nvPr/>
        </p:nvSpPr>
        <p:spPr bwMode="auto">
          <a:xfrm>
            <a:off x="4977688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76" name="Rectangle 175"/>
          <p:cNvSpPr/>
          <p:nvPr/>
        </p:nvSpPr>
        <p:spPr bwMode="auto">
          <a:xfrm>
            <a:off x="2119653" y="49911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rmAutofit fontScale="92500" lnSpcReduction="10000"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77" name="Rectangle 176"/>
          <p:cNvSpPr/>
          <p:nvPr/>
        </p:nvSpPr>
        <p:spPr bwMode="auto">
          <a:xfrm>
            <a:off x="1650643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78" name="Rectangle 177"/>
          <p:cNvSpPr/>
          <p:nvPr/>
        </p:nvSpPr>
        <p:spPr bwMode="auto">
          <a:xfrm>
            <a:off x="3828971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79" name="Rectangle 178"/>
          <p:cNvSpPr/>
          <p:nvPr/>
        </p:nvSpPr>
        <p:spPr bwMode="auto">
          <a:xfrm>
            <a:off x="4686488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80" name="Rectangle 179"/>
          <p:cNvSpPr/>
          <p:nvPr/>
        </p:nvSpPr>
        <p:spPr bwMode="auto">
          <a:xfrm>
            <a:off x="4394566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81" name="Rectangle 180"/>
          <p:cNvSpPr/>
          <p:nvPr/>
        </p:nvSpPr>
        <p:spPr bwMode="auto">
          <a:xfrm>
            <a:off x="4102644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372288" y="1676400"/>
            <a:ext cx="3390712" cy="2042867"/>
            <a:chOff x="5372288" y="1676400"/>
            <a:chExt cx="3390712" cy="2042867"/>
          </a:xfrm>
        </p:grpSpPr>
        <p:sp>
          <p:nvSpPr>
            <p:cNvPr id="14" name="Rounded Rectangle 13"/>
            <p:cNvSpPr/>
            <p:nvPr/>
          </p:nvSpPr>
          <p:spPr bwMode="auto">
            <a:xfrm>
              <a:off x="5562600" y="1710266"/>
              <a:ext cx="3200400" cy="2009001"/>
            </a:xfrm>
            <a:prstGeom prst="roundRect">
              <a:avLst/>
            </a:prstGeom>
            <a:solidFill>
              <a:srgbClr val="F6F5BD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8" name="Rectangle 127"/>
            <p:cNvSpPr/>
            <p:nvPr/>
          </p:nvSpPr>
          <p:spPr bwMode="auto">
            <a:xfrm>
              <a:off x="6261278" y="2702162"/>
              <a:ext cx="990600" cy="270848"/>
            </a:xfrm>
            <a:prstGeom prst="rect">
              <a:avLst/>
            </a:prstGeom>
            <a:solidFill>
              <a:srgbClr val="FF9999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t bits</a:t>
              </a:r>
            </a:p>
          </p:txBody>
        </p:sp>
        <p:sp>
          <p:nvSpPr>
            <p:cNvPr id="129" name="Rectangle 128"/>
            <p:cNvSpPr/>
            <p:nvPr/>
          </p:nvSpPr>
          <p:spPr bwMode="auto">
            <a:xfrm>
              <a:off x="7251878" y="2702162"/>
              <a:ext cx="762000" cy="270848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0…01</a:t>
              </a:r>
            </a:p>
          </p:txBody>
        </p:sp>
        <p:sp>
          <p:nvSpPr>
            <p:cNvPr id="130" name="Rectangle 129"/>
            <p:cNvSpPr/>
            <p:nvPr/>
          </p:nvSpPr>
          <p:spPr bwMode="auto">
            <a:xfrm>
              <a:off x="8013878" y="2702162"/>
              <a:ext cx="520522" cy="270848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lvl="0" algn="ctr"/>
              <a:r>
                <a:rPr lang="en-US" sz="1600" dirty="0">
                  <a:solidFill>
                    <a:srgbClr val="000000"/>
                  </a:solidFill>
                  <a:latin typeface="Calibri" pitchFamily="34" charset="0"/>
                </a:rPr>
                <a:t>100</a:t>
              </a: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6172200" y="2362200"/>
              <a:ext cx="15729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Address of </a:t>
              </a:r>
              <a:r>
                <a:rPr lang="en-US" sz="1800" dirty="0" err="1">
                  <a:latin typeface="Calibri" pitchFamily="34" charset="0"/>
                </a:rPr>
                <a:t>int</a:t>
              </a:r>
              <a:r>
                <a:rPr lang="en-US" sz="1800" dirty="0">
                  <a:latin typeface="Calibri" pitchFamily="34" charset="0"/>
                </a:rPr>
                <a:t>:</a:t>
              </a:r>
            </a:p>
          </p:txBody>
        </p:sp>
        <p:cxnSp>
          <p:nvCxnSpPr>
            <p:cNvPr id="183" name="Shape 182"/>
            <p:cNvCxnSpPr>
              <a:stCxn id="129" idx="2"/>
            </p:cNvCxnSpPr>
            <p:nvPr/>
          </p:nvCxnSpPr>
          <p:spPr bwMode="auto">
            <a:xfrm rot="5400000">
              <a:off x="6293638" y="2051660"/>
              <a:ext cx="417890" cy="2260590"/>
            </a:xfrm>
            <a:prstGeom prst="bentConnector2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0" name="TextBox 59"/>
            <p:cNvSpPr txBox="1"/>
            <p:nvPr/>
          </p:nvSpPr>
          <p:spPr>
            <a:xfrm>
              <a:off x="6875252" y="3344174"/>
              <a:ext cx="8996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find set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691834" y="1676400"/>
              <a:ext cx="30417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rgbClr val="800000"/>
                  </a:solidFill>
                  <a:latin typeface="Calibri" pitchFamily="34" charset="0"/>
                </a:rPr>
                <a:t>Standard Method: </a:t>
              </a:r>
            </a:p>
            <a:p>
              <a:r>
                <a:rPr lang="en-US" sz="1800" dirty="0">
                  <a:solidFill>
                    <a:srgbClr val="800000"/>
                  </a:solidFill>
                  <a:latin typeface="Calibri" pitchFamily="34" charset="0"/>
                </a:rPr>
                <a:t>Middle bit indexing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372289" y="3996267"/>
            <a:ext cx="3361256" cy="2023533"/>
            <a:chOff x="5372289" y="3996267"/>
            <a:chExt cx="3361256" cy="2023533"/>
          </a:xfrm>
        </p:grpSpPr>
        <p:sp>
          <p:nvSpPr>
            <p:cNvPr id="78" name="Rounded Rectangle 77"/>
            <p:cNvSpPr/>
            <p:nvPr/>
          </p:nvSpPr>
          <p:spPr bwMode="auto">
            <a:xfrm>
              <a:off x="5533145" y="4010799"/>
              <a:ext cx="3200400" cy="2009001"/>
            </a:xfrm>
            <a:prstGeom prst="roundRect">
              <a:avLst/>
            </a:prstGeom>
            <a:solidFill>
              <a:srgbClr val="D5F1CF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58" name="Rectangle 57"/>
            <p:cNvSpPr/>
            <p:nvPr/>
          </p:nvSpPr>
          <p:spPr bwMode="auto">
            <a:xfrm>
              <a:off x="7175678" y="4988162"/>
              <a:ext cx="990600" cy="270848"/>
            </a:xfrm>
            <a:prstGeom prst="rect">
              <a:avLst/>
            </a:prstGeom>
            <a:solidFill>
              <a:srgbClr val="FF9999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t bits</a:t>
              </a:r>
            </a:p>
          </p:txBody>
        </p:sp>
        <p:sp>
          <p:nvSpPr>
            <p:cNvPr id="59" name="Rectangle 58"/>
            <p:cNvSpPr/>
            <p:nvPr/>
          </p:nvSpPr>
          <p:spPr bwMode="auto">
            <a:xfrm>
              <a:off x="6413678" y="4988162"/>
              <a:ext cx="762000" cy="270848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1…11</a:t>
              </a:r>
            </a:p>
          </p:txBody>
        </p:sp>
        <p:sp>
          <p:nvSpPr>
            <p:cNvPr id="61" name="Rectangle 60"/>
            <p:cNvSpPr/>
            <p:nvPr/>
          </p:nvSpPr>
          <p:spPr bwMode="auto">
            <a:xfrm>
              <a:off x="8166278" y="4988162"/>
              <a:ext cx="520522" cy="270848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lvl="0" algn="ctr"/>
              <a:r>
                <a:rPr lang="en-US" sz="1600" dirty="0">
                  <a:solidFill>
                    <a:srgbClr val="000000"/>
                  </a:solidFill>
                  <a:latin typeface="Calibri" pitchFamily="34" charset="0"/>
                </a:rPr>
                <a:t>100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6324600" y="4648200"/>
              <a:ext cx="15729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Address of </a:t>
              </a:r>
              <a:r>
                <a:rPr lang="en-US" sz="1800" dirty="0" err="1">
                  <a:latin typeface="Calibri" pitchFamily="34" charset="0"/>
                </a:rPr>
                <a:t>int</a:t>
              </a:r>
              <a:r>
                <a:rPr lang="en-US" sz="1800" dirty="0">
                  <a:latin typeface="Calibri" pitchFamily="34" charset="0"/>
                </a:rPr>
                <a:t>: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811475" y="5307569"/>
              <a:ext cx="8996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find set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5691836" y="3996267"/>
              <a:ext cx="214358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800000"/>
                  </a:solidFill>
                  <a:latin typeface="Calibri" pitchFamily="34" charset="0"/>
                </a:rPr>
                <a:t>Alternative Method:</a:t>
              </a:r>
            </a:p>
            <a:p>
              <a:r>
                <a:rPr lang="en-US" sz="1800" dirty="0">
                  <a:solidFill>
                    <a:srgbClr val="800000"/>
                  </a:solidFill>
                  <a:latin typeface="Calibri" pitchFamily="34" charset="0"/>
                </a:rPr>
                <a:t>High bit indexing</a:t>
              </a:r>
            </a:p>
          </p:txBody>
        </p:sp>
        <p:cxnSp>
          <p:nvCxnSpPr>
            <p:cNvPr id="69" name="Shape 182"/>
            <p:cNvCxnSpPr/>
            <p:nvPr/>
          </p:nvCxnSpPr>
          <p:spPr bwMode="auto">
            <a:xfrm rot="10800000" flipV="1">
              <a:off x="5691835" y="5259010"/>
              <a:ext cx="1130295" cy="417890"/>
            </a:xfrm>
            <a:prstGeom prst="bentConnector3">
              <a:avLst>
                <a:gd name="adj1" fmla="val -937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3" name="Shape 182"/>
            <p:cNvCxnSpPr>
              <a:endCxn id="171" idx="3"/>
            </p:cNvCxnSpPr>
            <p:nvPr/>
          </p:nvCxnSpPr>
          <p:spPr bwMode="auto">
            <a:xfrm rot="16200000" flipV="1">
              <a:off x="5265362" y="5250427"/>
              <a:ext cx="533401" cy="319547"/>
            </a:xfrm>
            <a:prstGeom prst="bentConnector2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069611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4976982" cy="762000"/>
          </a:xfrm>
        </p:spPr>
        <p:txBody>
          <a:bodyPr/>
          <a:lstStyle/>
          <a:p>
            <a:r>
              <a:rPr lang="en-US" sz="3200" dirty="0"/>
              <a:t>Illustration of Indexing Approaches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5851525" cy="1076325"/>
          </a:xfrm>
        </p:spPr>
        <p:txBody>
          <a:bodyPr/>
          <a:lstStyle/>
          <a:p>
            <a:r>
              <a:rPr lang="en-US" dirty="0"/>
              <a:t>64-byte memory</a:t>
            </a:r>
          </a:p>
          <a:p>
            <a:pPr lvl="1"/>
            <a:r>
              <a:rPr lang="en-US" dirty="0"/>
              <a:t>6-bit addresses</a:t>
            </a:r>
          </a:p>
          <a:p>
            <a:r>
              <a:rPr lang="en-US" dirty="0"/>
              <a:t>16 byte, direct-mapped cache</a:t>
            </a:r>
          </a:p>
          <a:p>
            <a:r>
              <a:rPr lang="en-US" dirty="0"/>
              <a:t>Block size = 4. (Thus, 4 sets; why?)</a:t>
            </a:r>
          </a:p>
          <a:p>
            <a:r>
              <a:rPr lang="en-US" dirty="0"/>
              <a:t>2 bits tag, 2 bits index, 2 bits offset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2362200" y="5105400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4" name="Rectangle 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362200" y="5562600"/>
            <a:ext cx="2438400" cy="381000"/>
            <a:chOff x="5867400" y="5181600"/>
            <a:chExt cx="2438400" cy="381000"/>
          </a:xfrm>
        </p:grpSpPr>
        <p:sp>
          <p:nvSpPr>
            <p:cNvPr id="10" name="Rectangle 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362200" y="4648200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5" name="Rectangle 14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362200" y="4191000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20" name="Rectangle 1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25" name="Rectangle 24"/>
          <p:cNvSpPr/>
          <p:nvPr/>
        </p:nvSpPr>
        <p:spPr bwMode="auto">
          <a:xfrm>
            <a:off x="1219200" y="4199467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0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1219200" y="46482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1</a:t>
            </a:r>
          </a:p>
        </p:txBody>
      </p:sp>
      <p:sp>
        <p:nvSpPr>
          <p:cNvPr id="30" name="Rectangle 29"/>
          <p:cNvSpPr/>
          <p:nvPr/>
        </p:nvSpPr>
        <p:spPr bwMode="auto">
          <a:xfrm>
            <a:off x="1219200" y="51054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2</a:t>
            </a:r>
          </a:p>
        </p:txBody>
      </p:sp>
      <p:sp>
        <p:nvSpPr>
          <p:cNvPr id="31" name="Rectangle 30"/>
          <p:cNvSpPr/>
          <p:nvPr/>
        </p:nvSpPr>
        <p:spPr bwMode="auto">
          <a:xfrm>
            <a:off x="1219200" y="55626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3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5510711" y="6248400"/>
            <a:ext cx="2438400" cy="381000"/>
            <a:chOff x="5867400" y="5181600"/>
            <a:chExt cx="2438400" cy="381000"/>
          </a:xfrm>
          <a:noFill/>
        </p:grpSpPr>
        <p:sp>
          <p:nvSpPr>
            <p:cNvPr id="33" name="Rectangle 32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12" name="Rectangle 111"/>
          <p:cNvSpPr/>
          <p:nvPr/>
        </p:nvSpPr>
        <p:spPr bwMode="auto">
          <a:xfrm>
            <a:off x="8077200" y="6239933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13" name="Group 112"/>
          <p:cNvGrpSpPr/>
          <p:nvPr/>
        </p:nvGrpSpPr>
        <p:grpSpPr>
          <a:xfrm>
            <a:off x="5510711" y="5858933"/>
            <a:ext cx="2438400" cy="381000"/>
            <a:chOff x="5867400" y="5181600"/>
            <a:chExt cx="2438400" cy="381000"/>
          </a:xfrm>
          <a:noFill/>
        </p:grpSpPr>
        <p:sp>
          <p:nvSpPr>
            <p:cNvPr id="114" name="Rectangle 11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5" name="Rectangle 11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6" name="Rectangle 11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7" name="Rectangle 11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18" name="Rectangle 117"/>
          <p:cNvSpPr/>
          <p:nvPr/>
        </p:nvSpPr>
        <p:spPr bwMode="auto">
          <a:xfrm>
            <a:off x="8077200" y="5850466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19" name="Group 118"/>
          <p:cNvGrpSpPr/>
          <p:nvPr/>
        </p:nvGrpSpPr>
        <p:grpSpPr>
          <a:xfrm>
            <a:off x="5510711" y="5469466"/>
            <a:ext cx="2438400" cy="381000"/>
            <a:chOff x="5867400" y="5181600"/>
            <a:chExt cx="2438400" cy="381000"/>
          </a:xfrm>
          <a:noFill/>
        </p:grpSpPr>
        <p:sp>
          <p:nvSpPr>
            <p:cNvPr id="120" name="Rectangle 11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1" name="Rectangle 12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2" name="Rectangle 12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3" name="Rectangle 12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24" name="Rectangle 123"/>
          <p:cNvSpPr/>
          <p:nvPr/>
        </p:nvSpPr>
        <p:spPr bwMode="auto">
          <a:xfrm>
            <a:off x="8077200" y="5460999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25" name="Group 124"/>
          <p:cNvGrpSpPr/>
          <p:nvPr/>
        </p:nvGrpSpPr>
        <p:grpSpPr>
          <a:xfrm>
            <a:off x="5510711" y="5079999"/>
            <a:ext cx="2438400" cy="381000"/>
            <a:chOff x="5867400" y="5181600"/>
            <a:chExt cx="2438400" cy="381000"/>
          </a:xfrm>
          <a:noFill/>
        </p:grpSpPr>
        <p:sp>
          <p:nvSpPr>
            <p:cNvPr id="126" name="Rectangle 12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7" name="Rectangle 12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8" name="Rectangle 12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9" name="Rectangle 12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30" name="Rectangle 129"/>
          <p:cNvSpPr/>
          <p:nvPr/>
        </p:nvSpPr>
        <p:spPr bwMode="auto">
          <a:xfrm>
            <a:off x="8077200" y="5071532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31" name="Group 130"/>
          <p:cNvGrpSpPr/>
          <p:nvPr/>
        </p:nvGrpSpPr>
        <p:grpSpPr>
          <a:xfrm>
            <a:off x="5510711" y="4690532"/>
            <a:ext cx="2438400" cy="381000"/>
            <a:chOff x="5867400" y="5181600"/>
            <a:chExt cx="2438400" cy="381000"/>
          </a:xfrm>
          <a:noFill/>
        </p:grpSpPr>
        <p:sp>
          <p:nvSpPr>
            <p:cNvPr id="132" name="Rectangle 13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3" name="Rectangle 13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4" name="Rectangle 13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5" name="Rectangle 13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36" name="Rectangle 135"/>
          <p:cNvSpPr/>
          <p:nvPr/>
        </p:nvSpPr>
        <p:spPr bwMode="auto">
          <a:xfrm>
            <a:off x="8077200" y="4682065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37" name="Group 136"/>
          <p:cNvGrpSpPr/>
          <p:nvPr/>
        </p:nvGrpSpPr>
        <p:grpSpPr>
          <a:xfrm>
            <a:off x="5510711" y="4301065"/>
            <a:ext cx="2438400" cy="381000"/>
            <a:chOff x="5867400" y="5181600"/>
            <a:chExt cx="2438400" cy="381000"/>
          </a:xfrm>
          <a:noFill/>
        </p:grpSpPr>
        <p:sp>
          <p:nvSpPr>
            <p:cNvPr id="138" name="Rectangle 13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9" name="Rectangle 13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0" name="Rectangle 13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1" name="Rectangle 14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42" name="Rectangle 141"/>
          <p:cNvSpPr/>
          <p:nvPr/>
        </p:nvSpPr>
        <p:spPr bwMode="auto">
          <a:xfrm>
            <a:off x="8077200" y="4292598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43" name="Group 142"/>
          <p:cNvGrpSpPr/>
          <p:nvPr/>
        </p:nvGrpSpPr>
        <p:grpSpPr>
          <a:xfrm>
            <a:off x="5510711" y="3911598"/>
            <a:ext cx="2438400" cy="381000"/>
            <a:chOff x="5867400" y="5181600"/>
            <a:chExt cx="2438400" cy="381000"/>
          </a:xfrm>
          <a:noFill/>
        </p:grpSpPr>
        <p:sp>
          <p:nvSpPr>
            <p:cNvPr id="144" name="Rectangle 14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5" name="Rectangle 14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6" name="Rectangle 14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7" name="Rectangle 14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48" name="Rectangle 147"/>
          <p:cNvSpPr/>
          <p:nvPr/>
        </p:nvSpPr>
        <p:spPr bwMode="auto">
          <a:xfrm>
            <a:off x="8077200" y="3903131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49" name="Group 148"/>
          <p:cNvGrpSpPr/>
          <p:nvPr/>
        </p:nvGrpSpPr>
        <p:grpSpPr>
          <a:xfrm>
            <a:off x="5510711" y="3522131"/>
            <a:ext cx="2438400" cy="381000"/>
            <a:chOff x="5867400" y="5181600"/>
            <a:chExt cx="2438400" cy="381000"/>
          </a:xfrm>
          <a:noFill/>
        </p:grpSpPr>
        <p:sp>
          <p:nvSpPr>
            <p:cNvPr id="150" name="Rectangle 14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1" name="Rectangle 15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2" name="Rectangle 15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3" name="Rectangle 15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54" name="Rectangle 153"/>
          <p:cNvSpPr/>
          <p:nvPr/>
        </p:nvSpPr>
        <p:spPr bwMode="auto">
          <a:xfrm>
            <a:off x="8077200" y="3513664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55" name="Group 154"/>
          <p:cNvGrpSpPr/>
          <p:nvPr/>
        </p:nvGrpSpPr>
        <p:grpSpPr>
          <a:xfrm>
            <a:off x="5510711" y="3132664"/>
            <a:ext cx="2438400" cy="381000"/>
            <a:chOff x="5867400" y="5181600"/>
            <a:chExt cx="2438400" cy="381000"/>
          </a:xfrm>
          <a:noFill/>
        </p:grpSpPr>
        <p:sp>
          <p:nvSpPr>
            <p:cNvPr id="156" name="Rectangle 15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7" name="Rectangle 15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8" name="Rectangle 15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9" name="Rectangle 15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60" name="Rectangle 159"/>
          <p:cNvSpPr/>
          <p:nvPr/>
        </p:nvSpPr>
        <p:spPr bwMode="auto">
          <a:xfrm>
            <a:off x="8077200" y="3124197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61" name="Group 160"/>
          <p:cNvGrpSpPr/>
          <p:nvPr/>
        </p:nvGrpSpPr>
        <p:grpSpPr>
          <a:xfrm>
            <a:off x="5510711" y="2743197"/>
            <a:ext cx="2438400" cy="381000"/>
            <a:chOff x="5867400" y="5181600"/>
            <a:chExt cx="2438400" cy="381000"/>
          </a:xfrm>
          <a:noFill/>
        </p:grpSpPr>
        <p:sp>
          <p:nvSpPr>
            <p:cNvPr id="162" name="Rectangle 16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3" name="Rectangle 16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4" name="Rectangle 16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5" name="Rectangle 16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66" name="Rectangle 165"/>
          <p:cNvSpPr/>
          <p:nvPr/>
        </p:nvSpPr>
        <p:spPr bwMode="auto">
          <a:xfrm>
            <a:off x="8077200" y="2734730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67" name="Group 166"/>
          <p:cNvGrpSpPr/>
          <p:nvPr/>
        </p:nvGrpSpPr>
        <p:grpSpPr>
          <a:xfrm>
            <a:off x="5510711" y="2353730"/>
            <a:ext cx="2438400" cy="381000"/>
            <a:chOff x="5867400" y="5181600"/>
            <a:chExt cx="2438400" cy="381000"/>
          </a:xfrm>
          <a:noFill/>
        </p:grpSpPr>
        <p:sp>
          <p:nvSpPr>
            <p:cNvPr id="168" name="Rectangle 16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9" name="Rectangle 16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0" name="Rectangle 16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1" name="Rectangle 17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72" name="Rectangle 171"/>
          <p:cNvSpPr/>
          <p:nvPr/>
        </p:nvSpPr>
        <p:spPr bwMode="auto">
          <a:xfrm>
            <a:off x="8077200" y="2345263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73" name="Group 172"/>
          <p:cNvGrpSpPr/>
          <p:nvPr/>
        </p:nvGrpSpPr>
        <p:grpSpPr>
          <a:xfrm>
            <a:off x="5510711" y="1964263"/>
            <a:ext cx="2438400" cy="381000"/>
            <a:chOff x="5867400" y="5181600"/>
            <a:chExt cx="2438400" cy="381000"/>
          </a:xfrm>
          <a:noFill/>
        </p:grpSpPr>
        <p:sp>
          <p:nvSpPr>
            <p:cNvPr id="174" name="Rectangle 17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5" name="Rectangle 17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6" name="Rectangle 17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7" name="Rectangle 17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78" name="Rectangle 177"/>
          <p:cNvSpPr/>
          <p:nvPr/>
        </p:nvSpPr>
        <p:spPr bwMode="auto">
          <a:xfrm>
            <a:off x="8077200" y="1955796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79" name="Group 178"/>
          <p:cNvGrpSpPr/>
          <p:nvPr/>
        </p:nvGrpSpPr>
        <p:grpSpPr>
          <a:xfrm>
            <a:off x="5510711" y="1574796"/>
            <a:ext cx="2438400" cy="381000"/>
            <a:chOff x="5867400" y="5181600"/>
            <a:chExt cx="2438400" cy="381000"/>
          </a:xfrm>
          <a:noFill/>
        </p:grpSpPr>
        <p:sp>
          <p:nvSpPr>
            <p:cNvPr id="180" name="Rectangle 17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1" name="Rectangle 18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2" name="Rectangle 18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3" name="Rectangle 18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84" name="Rectangle 183"/>
          <p:cNvSpPr/>
          <p:nvPr/>
        </p:nvSpPr>
        <p:spPr bwMode="auto">
          <a:xfrm>
            <a:off x="8077200" y="1566329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85" name="Group 184"/>
          <p:cNvGrpSpPr/>
          <p:nvPr/>
        </p:nvGrpSpPr>
        <p:grpSpPr>
          <a:xfrm>
            <a:off x="5510711" y="1185329"/>
            <a:ext cx="2438400" cy="381000"/>
            <a:chOff x="5867400" y="5181600"/>
            <a:chExt cx="2438400" cy="381000"/>
          </a:xfrm>
          <a:noFill/>
        </p:grpSpPr>
        <p:sp>
          <p:nvSpPr>
            <p:cNvPr id="186" name="Rectangle 18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7" name="Rectangle 18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8" name="Rectangle 18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9" name="Rectangle 18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90" name="Rectangle 189"/>
          <p:cNvSpPr/>
          <p:nvPr/>
        </p:nvSpPr>
        <p:spPr bwMode="auto">
          <a:xfrm>
            <a:off x="8077200" y="1176862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91" name="Group 190"/>
          <p:cNvGrpSpPr/>
          <p:nvPr/>
        </p:nvGrpSpPr>
        <p:grpSpPr>
          <a:xfrm>
            <a:off x="5510711" y="795862"/>
            <a:ext cx="2438400" cy="381000"/>
            <a:chOff x="5867400" y="5181600"/>
            <a:chExt cx="2438400" cy="381000"/>
          </a:xfrm>
          <a:noFill/>
        </p:grpSpPr>
        <p:sp>
          <p:nvSpPr>
            <p:cNvPr id="192" name="Rectangle 19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3" name="Rectangle 19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4" name="Rectangle 19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5" name="Rectangle 19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96" name="Rectangle 195"/>
          <p:cNvSpPr/>
          <p:nvPr/>
        </p:nvSpPr>
        <p:spPr bwMode="auto">
          <a:xfrm>
            <a:off x="8077200" y="787395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97" name="Group 196"/>
          <p:cNvGrpSpPr/>
          <p:nvPr/>
        </p:nvGrpSpPr>
        <p:grpSpPr>
          <a:xfrm>
            <a:off x="5510711" y="406395"/>
            <a:ext cx="2438400" cy="381000"/>
            <a:chOff x="5867400" y="5181600"/>
            <a:chExt cx="2438400" cy="381000"/>
          </a:xfrm>
          <a:noFill/>
        </p:grpSpPr>
        <p:sp>
          <p:nvSpPr>
            <p:cNvPr id="198" name="Rectangle 19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9" name="Rectangle 19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00" name="Rectangle 19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01" name="Rectangle 20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202" name="Rectangle 201"/>
          <p:cNvSpPr/>
          <p:nvPr/>
        </p:nvSpPr>
        <p:spPr bwMode="auto">
          <a:xfrm>
            <a:off x="8077200" y="397928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0000xx</a:t>
            </a:r>
            <a:endParaRPr lang="en-US" sz="1800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60266753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4976982" cy="762000"/>
          </a:xfrm>
        </p:spPr>
        <p:txBody>
          <a:bodyPr/>
          <a:lstStyle/>
          <a:p>
            <a:r>
              <a:rPr lang="en-US" sz="3200" dirty="0"/>
              <a:t>Middle Bit Indexing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5851525" cy="1076325"/>
          </a:xfrm>
        </p:spPr>
        <p:txBody>
          <a:bodyPr/>
          <a:lstStyle/>
          <a:p>
            <a:r>
              <a:rPr lang="en-US" dirty="0"/>
              <a:t>Addresses of form 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TT</a:t>
            </a:r>
            <a:r>
              <a:rPr lang="en-US" dirty="0">
                <a:solidFill>
                  <a:srgbClr val="3366FF"/>
                </a:solidFill>
                <a:latin typeface="Courier New"/>
                <a:cs typeface="Courier New"/>
              </a:rPr>
              <a:t>SS</a:t>
            </a:r>
            <a:r>
              <a:rPr lang="en-US" dirty="0">
                <a:latin typeface="Courier New"/>
                <a:cs typeface="Courier New"/>
              </a:rPr>
              <a:t>BB</a:t>
            </a:r>
          </a:p>
          <a:p>
            <a:pPr lvl="1"/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TT</a:t>
            </a:r>
            <a:r>
              <a:rPr lang="en-US" dirty="0"/>
              <a:t>	Tag bits</a:t>
            </a:r>
          </a:p>
          <a:p>
            <a:pPr lvl="1"/>
            <a:r>
              <a:rPr lang="en-US" b="1" dirty="0">
                <a:solidFill>
                  <a:srgbClr val="3366FF"/>
                </a:solidFill>
                <a:latin typeface="Courier New"/>
                <a:cs typeface="Courier New"/>
              </a:rPr>
              <a:t>SS</a:t>
            </a:r>
            <a:r>
              <a:rPr lang="en-US" dirty="0"/>
              <a:t>	Set index bits</a:t>
            </a:r>
          </a:p>
          <a:p>
            <a:pPr lvl="1"/>
            <a:r>
              <a:rPr lang="en-US" b="1" dirty="0">
                <a:solidFill>
                  <a:srgbClr val="000000"/>
                </a:solidFill>
                <a:latin typeface="Courier New"/>
                <a:cs typeface="Courier New"/>
              </a:rPr>
              <a:t>BB</a:t>
            </a:r>
            <a:r>
              <a:rPr lang="en-US" dirty="0"/>
              <a:t>	Offset bits</a:t>
            </a:r>
          </a:p>
          <a:p>
            <a:pPr algn="just"/>
            <a:r>
              <a:rPr lang="en-US" dirty="0"/>
              <a:t>Makes good use of spatial locality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2362200" y="5105400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4" name="Rectangle 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362200" y="5562600"/>
            <a:ext cx="2438400" cy="381000"/>
            <a:chOff x="5867400" y="5181600"/>
            <a:chExt cx="2438400" cy="381000"/>
          </a:xfrm>
        </p:grpSpPr>
        <p:sp>
          <p:nvSpPr>
            <p:cNvPr id="10" name="Rectangle 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362200" y="4648200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5" name="Rectangle 14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362200" y="4191000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20" name="Rectangle 1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25" name="Rectangle 24"/>
          <p:cNvSpPr/>
          <p:nvPr/>
        </p:nvSpPr>
        <p:spPr bwMode="auto">
          <a:xfrm>
            <a:off x="1219200" y="4199467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0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1219200" y="46482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1</a:t>
            </a:r>
          </a:p>
        </p:txBody>
      </p:sp>
      <p:sp>
        <p:nvSpPr>
          <p:cNvPr id="30" name="Rectangle 29"/>
          <p:cNvSpPr/>
          <p:nvPr/>
        </p:nvSpPr>
        <p:spPr bwMode="auto">
          <a:xfrm>
            <a:off x="1219200" y="51054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2</a:t>
            </a:r>
          </a:p>
        </p:txBody>
      </p:sp>
      <p:sp>
        <p:nvSpPr>
          <p:cNvPr id="31" name="Rectangle 30"/>
          <p:cNvSpPr/>
          <p:nvPr/>
        </p:nvSpPr>
        <p:spPr bwMode="auto">
          <a:xfrm>
            <a:off x="1219200" y="55626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3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5510711" y="6248400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33" name="Rectangle 32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12" name="Rectangle 111"/>
          <p:cNvSpPr/>
          <p:nvPr/>
        </p:nvSpPr>
        <p:spPr bwMode="auto">
          <a:xfrm>
            <a:off x="8077200" y="6239933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13" name="Group 112"/>
          <p:cNvGrpSpPr/>
          <p:nvPr/>
        </p:nvGrpSpPr>
        <p:grpSpPr>
          <a:xfrm>
            <a:off x="5510711" y="5858933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14" name="Rectangle 11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5" name="Rectangle 11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6" name="Rectangle 11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7" name="Rectangle 11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18" name="Rectangle 117"/>
          <p:cNvSpPr/>
          <p:nvPr/>
        </p:nvSpPr>
        <p:spPr bwMode="auto">
          <a:xfrm>
            <a:off x="8077200" y="5850466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19" name="Group 118"/>
          <p:cNvGrpSpPr/>
          <p:nvPr/>
        </p:nvGrpSpPr>
        <p:grpSpPr>
          <a:xfrm>
            <a:off x="5510711" y="5469466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20" name="Rectangle 11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1" name="Rectangle 12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2" name="Rectangle 12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3" name="Rectangle 12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24" name="Rectangle 123"/>
          <p:cNvSpPr/>
          <p:nvPr/>
        </p:nvSpPr>
        <p:spPr bwMode="auto">
          <a:xfrm>
            <a:off x="8077200" y="5460999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25" name="Group 124"/>
          <p:cNvGrpSpPr/>
          <p:nvPr/>
        </p:nvGrpSpPr>
        <p:grpSpPr>
          <a:xfrm>
            <a:off x="5510711" y="5079999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26" name="Rectangle 12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7" name="Rectangle 12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8" name="Rectangle 12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9" name="Rectangle 12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30" name="Rectangle 129"/>
          <p:cNvSpPr/>
          <p:nvPr/>
        </p:nvSpPr>
        <p:spPr bwMode="auto">
          <a:xfrm>
            <a:off x="8077200" y="5071532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31" name="Group 130"/>
          <p:cNvGrpSpPr/>
          <p:nvPr/>
        </p:nvGrpSpPr>
        <p:grpSpPr>
          <a:xfrm>
            <a:off x="5510711" y="4690532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32" name="Rectangle 13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3" name="Rectangle 13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4" name="Rectangle 13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5" name="Rectangle 13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36" name="Rectangle 135"/>
          <p:cNvSpPr/>
          <p:nvPr/>
        </p:nvSpPr>
        <p:spPr bwMode="auto">
          <a:xfrm>
            <a:off x="8077200" y="4682065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37" name="Group 136"/>
          <p:cNvGrpSpPr/>
          <p:nvPr/>
        </p:nvGrpSpPr>
        <p:grpSpPr>
          <a:xfrm>
            <a:off x="5510711" y="4301065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38" name="Rectangle 13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9" name="Rectangle 13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0" name="Rectangle 13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1" name="Rectangle 14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42" name="Rectangle 141"/>
          <p:cNvSpPr/>
          <p:nvPr/>
        </p:nvSpPr>
        <p:spPr bwMode="auto">
          <a:xfrm>
            <a:off x="8077200" y="4292598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43" name="Group 142"/>
          <p:cNvGrpSpPr/>
          <p:nvPr/>
        </p:nvGrpSpPr>
        <p:grpSpPr>
          <a:xfrm>
            <a:off x="5510711" y="3911598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44" name="Rectangle 14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5" name="Rectangle 14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6" name="Rectangle 14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7" name="Rectangle 14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48" name="Rectangle 147"/>
          <p:cNvSpPr/>
          <p:nvPr/>
        </p:nvSpPr>
        <p:spPr bwMode="auto">
          <a:xfrm>
            <a:off x="8077200" y="3903131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49" name="Group 148"/>
          <p:cNvGrpSpPr/>
          <p:nvPr/>
        </p:nvGrpSpPr>
        <p:grpSpPr>
          <a:xfrm>
            <a:off x="5510711" y="3522131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50" name="Rectangle 14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1" name="Rectangle 15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2" name="Rectangle 15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3" name="Rectangle 15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54" name="Rectangle 153"/>
          <p:cNvSpPr/>
          <p:nvPr/>
        </p:nvSpPr>
        <p:spPr bwMode="auto">
          <a:xfrm>
            <a:off x="8077200" y="3513664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55" name="Group 154"/>
          <p:cNvGrpSpPr/>
          <p:nvPr/>
        </p:nvGrpSpPr>
        <p:grpSpPr>
          <a:xfrm>
            <a:off x="5510711" y="3132664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56" name="Rectangle 15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7" name="Rectangle 15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8" name="Rectangle 15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9" name="Rectangle 15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60" name="Rectangle 159"/>
          <p:cNvSpPr/>
          <p:nvPr/>
        </p:nvSpPr>
        <p:spPr bwMode="auto">
          <a:xfrm>
            <a:off x="8077200" y="3124197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61" name="Group 160"/>
          <p:cNvGrpSpPr/>
          <p:nvPr/>
        </p:nvGrpSpPr>
        <p:grpSpPr>
          <a:xfrm>
            <a:off x="5510711" y="2743197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62" name="Rectangle 16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3" name="Rectangle 16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4" name="Rectangle 16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5" name="Rectangle 16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66" name="Rectangle 165"/>
          <p:cNvSpPr/>
          <p:nvPr/>
        </p:nvSpPr>
        <p:spPr bwMode="auto">
          <a:xfrm>
            <a:off x="8077200" y="2734730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67" name="Group 166"/>
          <p:cNvGrpSpPr/>
          <p:nvPr/>
        </p:nvGrpSpPr>
        <p:grpSpPr>
          <a:xfrm>
            <a:off x="5510711" y="2353730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68" name="Rectangle 16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9" name="Rectangle 16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0" name="Rectangle 16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1" name="Rectangle 17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72" name="Rectangle 171"/>
          <p:cNvSpPr/>
          <p:nvPr/>
        </p:nvSpPr>
        <p:spPr bwMode="auto">
          <a:xfrm>
            <a:off x="8077200" y="2345263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73" name="Group 172"/>
          <p:cNvGrpSpPr/>
          <p:nvPr/>
        </p:nvGrpSpPr>
        <p:grpSpPr>
          <a:xfrm>
            <a:off x="5510711" y="1964263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74" name="Rectangle 17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5" name="Rectangle 17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6" name="Rectangle 17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7" name="Rectangle 17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78" name="Rectangle 177"/>
          <p:cNvSpPr/>
          <p:nvPr/>
        </p:nvSpPr>
        <p:spPr bwMode="auto">
          <a:xfrm>
            <a:off x="8077200" y="1955796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79" name="Group 178"/>
          <p:cNvGrpSpPr/>
          <p:nvPr/>
        </p:nvGrpSpPr>
        <p:grpSpPr>
          <a:xfrm>
            <a:off x="5510711" y="1574796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80" name="Rectangle 17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1" name="Rectangle 18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2" name="Rectangle 18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3" name="Rectangle 18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84" name="Rectangle 183"/>
          <p:cNvSpPr/>
          <p:nvPr/>
        </p:nvSpPr>
        <p:spPr bwMode="auto">
          <a:xfrm>
            <a:off x="8077200" y="1566329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85" name="Group 184"/>
          <p:cNvGrpSpPr/>
          <p:nvPr/>
        </p:nvGrpSpPr>
        <p:grpSpPr>
          <a:xfrm>
            <a:off x="5510711" y="1185329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86" name="Rectangle 18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7" name="Rectangle 18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8" name="Rectangle 18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9" name="Rectangle 18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90" name="Rectangle 189"/>
          <p:cNvSpPr/>
          <p:nvPr/>
        </p:nvSpPr>
        <p:spPr bwMode="auto">
          <a:xfrm>
            <a:off x="8077200" y="1176862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91" name="Group 190"/>
          <p:cNvGrpSpPr/>
          <p:nvPr/>
        </p:nvGrpSpPr>
        <p:grpSpPr>
          <a:xfrm>
            <a:off x="5510711" y="795862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92" name="Rectangle 19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3" name="Rectangle 19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4" name="Rectangle 19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5" name="Rectangle 19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96" name="Rectangle 195"/>
          <p:cNvSpPr/>
          <p:nvPr/>
        </p:nvSpPr>
        <p:spPr bwMode="auto">
          <a:xfrm>
            <a:off x="8077200" y="787395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97" name="Group 196"/>
          <p:cNvGrpSpPr/>
          <p:nvPr/>
        </p:nvGrpSpPr>
        <p:grpSpPr>
          <a:xfrm>
            <a:off x="5510711" y="406395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98" name="Rectangle 19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9" name="Rectangle 19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00" name="Rectangle 19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01" name="Rectangle 20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202" name="Rectangle 201"/>
          <p:cNvSpPr/>
          <p:nvPr/>
        </p:nvSpPr>
        <p:spPr bwMode="auto">
          <a:xfrm>
            <a:off x="8077200" y="397928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0000xx</a:t>
            </a:r>
            <a:endParaRPr lang="en-US" sz="1800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203102589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4976982" cy="762000"/>
          </a:xfrm>
        </p:spPr>
        <p:txBody>
          <a:bodyPr/>
          <a:lstStyle/>
          <a:p>
            <a:r>
              <a:rPr lang="en-US" sz="3200" dirty="0"/>
              <a:t>High Bit Indexing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5013325" cy="1076325"/>
          </a:xfrm>
        </p:spPr>
        <p:txBody>
          <a:bodyPr/>
          <a:lstStyle/>
          <a:p>
            <a:r>
              <a:rPr lang="en-US" dirty="0"/>
              <a:t>Addresses of form </a:t>
            </a:r>
            <a:r>
              <a:rPr lang="en-US" dirty="0">
                <a:solidFill>
                  <a:srgbClr val="3366FF"/>
                </a:solidFill>
                <a:latin typeface="Courier New"/>
                <a:cs typeface="Courier New"/>
              </a:rPr>
              <a:t>SS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TT</a:t>
            </a:r>
            <a:r>
              <a:rPr lang="en-US" dirty="0">
                <a:latin typeface="Courier New"/>
                <a:cs typeface="Courier New"/>
              </a:rPr>
              <a:t>BB</a:t>
            </a:r>
          </a:p>
          <a:p>
            <a:pPr lvl="1"/>
            <a:r>
              <a:rPr lang="en-US" b="1" dirty="0">
                <a:solidFill>
                  <a:srgbClr val="3366FF"/>
                </a:solidFill>
                <a:latin typeface="Courier New"/>
                <a:cs typeface="Courier New"/>
              </a:rPr>
              <a:t>SS</a:t>
            </a:r>
            <a:r>
              <a:rPr lang="en-US" dirty="0"/>
              <a:t>	Set index bits</a:t>
            </a:r>
          </a:p>
          <a:p>
            <a:pPr lvl="1"/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TT</a:t>
            </a:r>
            <a:r>
              <a:rPr lang="en-US" dirty="0"/>
              <a:t>	Tag bits</a:t>
            </a:r>
          </a:p>
          <a:p>
            <a:pPr lvl="1"/>
            <a:r>
              <a:rPr lang="en-US" b="1" dirty="0">
                <a:solidFill>
                  <a:srgbClr val="000000"/>
                </a:solidFill>
                <a:latin typeface="Courier New"/>
                <a:cs typeface="Courier New"/>
              </a:rPr>
              <a:t>BB</a:t>
            </a:r>
            <a:r>
              <a:rPr lang="en-US" dirty="0"/>
              <a:t>	Offset bits</a:t>
            </a:r>
          </a:p>
          <a:p>
            <a:pPr algn="just"/>
            <a:r>
              <a:rPr lang="en-US" dirty="0"/>
              <a:t>Program with high spatial locality would generate lots of conflicts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2362200" y="5105400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4" name="Rectangle 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362200" y="5562600"/>
            <a:ext cx="2438400" cy="381000"/>
            <a:chOff x="5867400" y="5181600"/>
            <a:chExt cx="2438400" cy="381000"/>
          </a:xfrm>
        </p:grpSpPr>
        <p:sp>
          <p:nvSpPr>
            <p:cNvPr id="10" name="Rectangle 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362200" y="4648200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5" name="Rectangle 14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362200" y="4191000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20" name="Rectangle 1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25" name="Rectangle 24"/>
          <p:cNvSpPr/>
          <p:nvPr/>
        </p:nvSpPr>
        <p:spPr bwMode="auto">
          <a:xfrm>
            <a:off x="1219200" y="4199467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0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1219200" y="46482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1</a:t>
            </a:r>
          </a:p>
        </p:txBody>
      </p:sp>
      <p:sp>
        <p:nvSpPr>
          <p:cNvPr id="30" name="Rectangle 29"/>
          <p:cNvSpPr/>
          <p:nvPr/>
        </p:nvSpPr>
        <p:spPr bwMode="auto">
          <a:xfrm>
            <a:off x="1219200" y="51054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2</a:t>
            </a:r>
          </a:p>
        </p:txBody>
      </p:sp>
      <p:sp>
        <p:nvSpPr>
          <p:cNvPr id="31" name="Rectangle 30"/>
          <p:cNvSpPr/>
          <p:nvPr/>
        </p:nvSpPr>
        <p:spPr bwMode="auto">
          <a:xfrm>
            <a:off x="1219200" y="55626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3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5510711" y="6248400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33" name="Rectangle 32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12" name="Rectangle 111"/>
          <p:cNvSpPr/>
          <p:nvPr/>
        </p:nvSpPr>
        <p:spPr bwMode="auto">
          <a:xfrm>
            <a:off x="8077200" y="6239933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13" name="Group 112"/>
          <p:cNvGrpSpPr/>
          <p:nvPr/>
        </p:nvGrpSpPr>
        <p:grpSpPr>
          <a:xfrm>
            <a:off x="5510711" y="5858933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14" name="Rectangle 11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5" name="Rectangle 11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6" name="Rectangle 11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7" name="Rectangle 11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18" name="Rectangle 117"/>
          <p:cNvSpPr/>
          <p:nvPr/>
        </p:nvSpPr>
        <p:spPr bwMode="auto">
          <a:xfrm>
            <a:off x="8077200" y="5850466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19" name="Group 118"/>
          <p:cNvGrpSpPr/>
          <p:nvPr/>
        </p:nvGrpSpPr>
        <p:grpSpPr>
          <a:xfrm>
            <a:off x="5510711" y="5469466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20" name="Rectangle 11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1" name="Rectangle 12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2" name="Rectangle 12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3" name="Rectangle 12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24" name="Rectangle 123"/>
          <p:cNvSpPr/>
          <p:nvPr/>
        </p:nvSpPr>
        <p:spPr bwMode="auto">
          <a:xfrm>
            <a:off x="8077200" y="5460999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25" name="Group 124"/>
          <p:cNvGrpSpPr/>
          <p:nvPr/>
        </p:nvGrpSpPr>
        <p:grpSpPr>
          <a:xfrm>
            <a:off x="5510711" y="5079999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26" name="Rectangle 12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7" name="Rectangle 12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8" name="Rectangle 12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9" name="Rectangle 12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30" name="Rectangle 129"/>
          <p:cNvSpPr/>
          <p:nvPr/>
        </p:nvSpPr>
        <p:spPr bwMode="auto">
          <a:xfrm>
            <a:off x="8077200" y="5071532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31" name="Group 130"/>
          <p:cNvGrpSpPr/>
          <p:nvPr/>
        </p:nvGrpSpPr>
        <p:grpSpPr>
          <a:xfrm>
            <a:off x="5510711" y="4690532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32" name="Rectangle 13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3" name="Rectangle 13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4" name="Rectangle 13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5" name="Rectangle 13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36" name="Rectangle 135"/>
          <p:cNvSpPr/>
          <p:nvPr/>
        </p:nvSpPr>
        <p:spPr bwMode="auto">
          <a:xfrm>
            <a:off x="8077200" y="4682065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37" name="Group 136"/>
          <p:cNvGrpSpPr/>
          <p:nvPr/>
        </p:nvGrpSpPr>
        <p:grpSpPr>
          <a:xfrm>
            <a:off x="5510711" y="4301065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38" name="Rectangle 13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9" name="Rectangle 13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0" name="Rectangle 13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1" name="Rectangle 14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42" name="Rectangle 141"/>
          <p:cNvSpPr/>
          <p:nvPr/>
        </p:nvSpPr>
        <p:spPr bwMode="auto">
          <a:xfrm>
            <a:off x="8077200" y="4292598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43" name="Group 142"/>
          <p:cNvGrpSpPr/>
          <p:nvPr/>
        </p:nvGrpSpPr>
        <p:grpSpPr>
          <a:xfrm>
            <a:off x="5510711" y="3911598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44" name="Rectangle 14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5" name="Rectangle 14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6" name="Rectangle 14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7" name="Rectangle 14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48" name="Rectangle 147"/>
          <p:cNvSpPr/>
          <p:nvPr/>
        </p:nvSpPr>
        <p:spPr bwMode="auto">
          <a:xfrm>
            <a:off x="8077200" y="3903131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49" name="Group 148"/>
          <p:cNvGrpSpPr/>
          <p:nvPr/>
        </p:nvGrpSpPr>
        <p:grpSpPr>
          <a:xfrm>
            <a:off x="5510711" y="3522131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50" name="Rectangle 14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1" name="Rectangle 15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2" name="Rectangle 15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3" name="Rectangle 15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54" name="Rectangle 153"/>
          <p:cNvSpPr/>
          <p:nvPr/>
        </p:nvSpPr>
        <p:spPr bwMode="auto">
          <a:xfrm>
            <a:off x="8077200" y="3513664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55" name="Group 154"/>
          <p:cNvGrpSpPr/>
          <p:nvPr/>
        </p:nvGrpSpPr>
        <p:grpSpPr>
          <a:xfrm>
            <a:off x="5510711" y="3132664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56" name="Rectangle 15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7" name="Rectangle 15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8" name="Rectangle 15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9" name="Rectangle 15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60" name="Rectangle 159"/>
          <p:cNvSpPr/>
          <p:nvPr/>
        </p:nvSpPr>
        <p:spPr bwMode="auto">
          <a:xfrm>
            <a:off x="8077200" y="3124197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61" name="Group 160"/>
          <p:cNvGrpSpPr/>
          <p:nvPr/>
        </p:nvGrpSpPr>
        <p:grpSpPr>
          <a:xfrm>
            <a:off x="5510711" y="2743197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62" name="Rectangle 16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3" name="Rectangle 16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4" name="Rectangle 16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5" name="Rectangle 16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66" name="Rectangle 165"/>
          <p:cNvSpPr/>
          <p:nvPr/>
        </p:nvSpPr>
        <p:spPr bwMode="auto">
          <a:xfrm>
            <a:off x="8077200" y="2734730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67" name="Group 166"/>
          <p:cNvGrpSpPr/>
          <p:nvPr/>
        </p:nvGrpSpPr>
        <p:grpSpPr>
          <a:xfrm>
            <a:off x="5510711" y="2353730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68" name="Rectangle 16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9" name="Rectangle 16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0" name="Rectangle 16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1" name="Rectangle 17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72" name="Rectangle 171"/>
          <p:cNvSpPr/>
          <p:nvPr/>
        </p:nvSpPr>
        <p:spPr bwMode="auto">
          <a:xfrm>
            <a:off x="8077200" y="2345263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73" name="Group 172"/>
          <p:cNvGrpSpPr/>
          <p:nvPr/>
        </p:nvGrpSpPr>
        <p:grpSpPr>
          <a:xfrm>
            <a:off x="5510711" y="1964263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74" name="Rectangle 17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5" name="Rectangle 17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6" name="Rectangle 17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7" name="Rectangle 17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78" name="Rectangle 177"/>
          <p:cNvSpPr/>
          <p:nvPr/>
        </p:nvSpPr>
        <p:spPr bwMode="auto">
          <a:xfrm>
            <a:off x="8077200" y="1955796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79" name="Group 178"/>
          <p:cNvGrpSpPr/>
          <p:nvPr/>
        </p:nvGrpSpPr>
        <p:grpSpPr>
          <a:xfrm>
            <a:off x="5510711" y="1574796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80" name="Rectangle 17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1" name="Rectangle 18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2" name="Rectangle 18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3" name="Rectangle 18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84" name="Rectangle 183"/>
          <p:cNvSpPr/>
          <p:nvPr/>
        </p:nvSpPr>
        <p:spPr bwMode="auto">
          <a:xfrm>
            <a:off x="8077200" y="1566329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85" name="Group 184"/>
          <p:cNvGrpSpPr/>
          <p:nvPr/>
        </p:nvGrpSpPr>
        <p:grpSpPr>
          <a:xfrm>
            <a:off x="5510711" y="1185329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86" name="Rectangle 18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7" name="Rectangle 18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8" name="Rectangle 18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9" name="Rectangle 18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90" name="Rectangle 189"/>
          <p:cNvSpPr/>
          <p:nvPr/>
        </p:nvSpPr>
        <p:spPr bwMode="auto">
          <a:xfrm>
            <a:off x="8077200" y="1176862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91" name="Group 190"/>
          <p:cNvGrpSpPr/>
          <p:nvPr/>
        </p:nvGrpSpPr>
        <p:grpSpPr>
          <a:xfrm>
            <a:off x="5510711" y="795862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92" name="Rectangle 19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3" name="Rectangle 19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4" name="Rectangle 19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5" name="Rectangle 19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96" name="Rectangle 195"/>
          <p:cNvSpPr/>
          <p:nvPr/>
        </p:nvSpPr>
        <p:spPr bwMode="auto">
          <a:xfrm>
            <a:off x="8077200" y="787395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97" name="Group 196"/>
          <p:cNvGrpSpPr/>
          <p:nvPr/>
        </p:nvGrpSpPr>
        <p:grpSpPr>
          <a:xfrm>
            <a:off x="5510711" y="406395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98" name="Rectangle 19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9" name="Rectangle 19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00" name="Rectangle 19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01" name="Rectangle 20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202" name="Rectangle 201"/>
          <p:cNvSpPr/>
          <p:nvPr/>
        </p:nvSpPr>
        <p:spPr bwMode="auto">
          <a:xfrm>
            <a:off x="8077200" y="397928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0000xx</a:t>
            </a:r>
            <a:endParaRPr lang="en-US" sz="1800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20223387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357762" y="4112063"/>
            <a:ext cx="2690238" cy="244113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3200103" y="4800600"/>
            <a:ext cx="5791497" cy="1752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762" y="445070"/>
            <a:ext cx="8245269" cy="762000"/>
          </a:xfrm>
        </p:spPr>
        <p:txBody>
          <a:bodyPr/>
          <a:lstStyle/>
          <a:p>
            <a:r>
              <a:rPr lang="en-US" dirty="0"/>
              <a:t>Example: Core i7 L1 Data Cache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57762" y="1188162"/>
            <a:ext cx="7338438" cy="2871436"/>
            <a:chOff x="357762" y="1188162"/>
            <a:chExt cx="7338438" cy="2871436"/>
          </a:xfrm>
        </p:grpSpPr>
        <p:sp>
          <p:nvSpPr>
            <p:cNvPr id="6" name="Rectangle 5"/>
            <p:cNvSpPr/>
            <p:nvPr/>
          </p:nvSpPr>
          <p:spPr bwMode="auto">
            <a:xfrm>
              <a:off x="357762" y="1188162"/>
              <a:ext cx="7337528" cy="2871436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494548" y="1473875"/>
              <a:ext cx="1125629" cy="20313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800" dirty="0">
                <a:latin typeface="Calibri" pitchFamily="34" charset="0"/>
              </a:endParaRPr>
            </a:p>
            <a:p>
              <a:endParaRPr lang="en-US" sz="1800" dirty="0">
                <a:latin typeface="Calibri" pitchFamily="34" charset="0"/>
              </a:endParaRPr>
            </a:p>
            <a:p>
              <a:endParaRPr lang="en-US" sz="1800" dirty="0">
                <a:latin typeface="Calibri" pitchFamily="34" charset="0"/>
              </a:endParaRPr>
            </a:p>
            <a:p>
              <a:r>
                <a:rPr lang="en-US" sz="1800" dirty="0">
                  <a:latin typeface="Calibri" pitchFamily="34" charset="0"/>
                </a:rPr>
                <a:t>B =</a:t>
              </a:r>
            </a:p>
            <a:p>
              <a:r>
                <a:rPr lang="en-US" sz="1800" dirty="0">
                  <a:latin typeface="Calibri" pitchFamily="34" charset="0"/>
                </a:rPr>
                <a:t>S =    , s = </a:t>
              </a:r>
            </a:p>
            <a:p>
              <a:r>
                <a:rPr lang="en-US" sz="1800" dirty="0">
                  <a:latin typeface="Calibri" pitchFamily="34" charset="0"/>
                </a:rPr>
                <a:t>E =    , e = </a:t>
              </a:r>
            </a:p>
            <a:p>
              <a:r>
                <a:rPr lang="en-US" sz="1800" dirty="0">
                  <a:latin typeface="Calibri" pitchFamily="34" charset="0"/>
                </a:rPr>
                <a:t>C = </a:t>
              </a: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0" y="1188162"/>
              <a:ext cx="4648200" cy="28714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9" name="TextBox 88"/>
          <p:cNvSpPr txBox="1"/>
          <p:nvPr/>
        </p:nvSpPr>
        <p:spPr>
          <a:xfrm>
            <a:off x="494548" y="5477470"/>
            <a:ext cx="19954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Block offset:  . bits</a:t>
            </a:r>
          </a:p>
          <a:p>
            <a:r>
              <a:rPr lang="en-US" sz="1800" dirty="0">
                <a:latin typeface="Calibri" pitchFamily="34" charset="0"/>
              </a:rPr>
              <a:t>Set index: . bits</a:t>
            </a:r>
          </a:p>
          <a:p>
            <a:r>
              <a:rPr lang="en-US" sz="1800" dirty="0">
                <a:latin typeface="Calibri" pitchFamily="34" charset="0"/>
              </a:rPr>
              <a:t>Tag: . bits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48" y="4179869"/>
            <a:ext cx="2044522" cy="1265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6" name="TextBox 125"/>
          <p:cNvSpPr txBox="1"/>
          <p:nvPr/>
        </p:nvSpPr>
        <p:spPr>
          <a:xfrm>
            <a:off x="3200103" y="4953000"/>
            <a:ext cx="26661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Stack Address:</a:t>
            </a:r>
            <a:br>
              <a:rPr lang="en-US" sz="1800" dirty="0">
                <a:latin typeface="Calibri" pitchFamily="34" charset="0"/>
              </a:rPr>
            </a:br>
            <a:r>
              <a:rPr lang="en-US" sz="1800" dirty="0">
                <a:solidFill>
                  <a:srgbClr val="C00000"/>
                </a:solidFill>
                <a:latin typeface="Courier New" pitchFamily="49" charset="0"/>
              </a:rPr>
              <a:t>0x00007f7262a1e010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6286955" y="4953000"/>
            <a:ext cx="26244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2344738" algn="r"/>
                <a:tab pos="2398713" algn="r"/>
              </a:tabLst>
            </a:pPr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Block offset:	</a:t>
            </a:r>
            <a:r>
              <a:rPr lang="en-US" sz="1800" dirty="0">
                <a:solidFill>
                  <a:srgbClr val="C00000"/>
                </a:solidFill>
                <a:latin typeface="Courier New" pitchFamily="49" charset="0"/>
              </a:rPr>
              <a:t>0x??</a:t>
            </a:r>
          </a:p>
          <a:p>
            <a:pPr>
              <a:tabLst>
                <a:tab pos="2344738" algn="r"/>
                <a:tab pos="2398713" algn="r"/>
              </a:tabLst>
            </a:pPr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Set index: 	</a:t>
            </a:r>
            <a:r>
              <a:rPr lang="en-US" sz="1800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dirty="0">
                <a:solidFill>
                  <a:srgbClr val="C00000"/>
                </a:solidFill>
                <a:latin typeface="Courier New" pitchFamily="49" charset="0"/>
              </a:rPr>
              <a:t>0x??</a:t>
            </a:r>
          </a:p>
          <a:p>
            <a:pPr>
              <a:tabLst>
                <a:tab pos="2344738" algn="r"/>
                <a:tab pos="2398713" algn="r"/>
              </a:tabLst>
            </a:pPr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Tag: 	</a:t>
            </a:r>
            <a:r>
              <a:rPr lang="en-US" sz="1800" dirty="0">
                <a:solidFill>
                  <a:srgbClr val="C00000"/>
                </a:solidFill>
                <a:latin typeface="Courier New" pitchFamily="49" charset="0"/>
              </a:rPr>
              <a:t>0x??</a:t>
            </a:r>
            <a:endParaRPr lang="en-US" sz="1800" dirty="0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1490" y="750888"/>
            <a:ext cx="1448710" cy="344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2" name="TextBox 291"/>
          <p:cNvSpPr txBox="1"/>
          <p:nvPr/>
        </p:nvSpPr>
        <p:spPr>
          <a:xfrm>
            <a:off x="494548" y="1258669"/>
            <a:ext cx="28331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32 kB 8-way set associative</a:t>
            </a:r>
          </a:p>
          <a:p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64 bytes/block</a:t>
            </a:r>
          </a:p>
          <a:p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47 bit address range</a:t>
            </a:r>
          </a:p>
        </p:txBody>
      </p:sp>
    </p:spTree>
    <p:extLst>
      <p:ext uri="{BB962C8B-B14F-4D97-AF65-F5344CB8AC3E}">
        <p14:creationId xmlns:p14="http://schemas.microsoft.com/office/powerpoint/2010/main" val="2043574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89" grpId="0"/>
      <p:bldP spid="126" grpId="0"/>
      <p:bldP spid="133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357762" y="4112063"/>
            <a:ext cx="2690238" cy="244113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3200103" y="4800600"/>
            <a:ext cx="5791497" cy="1752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762" y="445070"/>
            <a:ext cx="8245269" cy="762000"/>
          </a:xfrm>
        </p:spPr>
        <p:txBody>
          <a:bodyPr/>
          <a:lstStyle/>
          <a:p>
            <a:r>
              <a:rPr lang="en-US" dirty="0"/>
              <a:t>Example: Core i7 L1 Data Cache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57762" y="1188162"/>
            <a:ext cx="7338438" cy="2871436"/>
            <a:chOff x="357762" y="1188162"/>
            <a:chExt cx="7338438" cy="2871436"/>
          </a:xfrm>
        </p:grpSpPr>
        <p:sp>
          <p:nvSpPr>
            <p:cNvPr id="6" name="Rectangle 5"/>
            <p:cNvSpPr/>
            <p:nvPr/>
          </p:nvSpPr>
          <p:spPr bwMode="auto">
            <a:xfrm>
              <a:off x="357762" y="1188162"/>
              <a:ext cx="7337528" cy="2871436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494548" y="1397675"/>
              <a:ext cx="2401619" cy="20313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800" dirty="0">
                <a:latin typeface="Calibri" pitchFamily="34" charset="0"/>
              </a:endParaRPr>
            </a:p>
            <a:p>
              <a:endParaRPr lang="en-US" sz="1800" dirty="0">
                <a:latin typeface="Calibri" pitchFamily="34" charset="0"/>
              </a:endParaRPr>
            </a:p>
            <a:p>
              <a:endParaRPr lang="en-US" sz="1800" dirty="0">
                <a:latin typeface="Calibri" pitchFamily="34" charset="0"/>
              </a:endParaRPr>
            </a:p>
            <a:p>
              <a:r>
                <a:rPr lang="en-US" sz="1800" dirty="0">
                  <a:latin typeface="Calibri" pitchFamily="34" charset="0"/>
                </a:rPr>
                <a:t>B = 64</a:t>
              </a:r>
            </a:p>
            <a:p>
              <a:r>
                <a:rPr lang="en-US" sz="1800" dirty="0">
                  <a:latin typeface="Calibri" pitchFamily="34" charset="0"/>
                </a:rPr>
                <a:t>S = 64, s = 6</a:t>
              </a:r>
            </a:p>
            <a:p>
              <a:r>
                <a:rPr lang="en-US" sz="1800" dirty="0">
                  <a:latin typeface="Calibri" pitchFamily="34" charset="0"/>
                </a:rPr>
                <a:t>E = 8, e = 3</a:t>
              </a:r>
            </a:p>
            <a:p>
              <a:r>
                <a:rPr lang="en-US" sz="1800" dirty="0">
                  <a:latin typeface="Calibri" pitchFamily="34" charset="0"/>
                </a:rPr>
                <a:t>C = 64 x 64 x 8 = 32,768</a:t>
              </a: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0" y="1188162"/>
              <a:ext cx="4648200" cy="28714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9" name="TextBox 88"/>
          <p:cNvSpPr txBox="1"/>
          <p:nvPr/>
        </p:nvSpPr>
        <p:spPr>
          <a:xfrm>
            <a:off x="494548" y="5477470"/>
            <a:ext cx="19986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Block offset:  6 bits</a:t>
            </a:r>
          </a:p>
          <a:p>
            <a:r>
              <a:rPr lang="en-US" sz="1800" dirty="0">
                <a:latin typeface="Calibri" pitchFamily="34" charset="0"/>
              </a:rPr>
              <a:t>Set index: 6 bits</a:t>
            </a:r>
          </a:p>
          <a:p>
            <a:r>
              <a:rPr lang="en-US" sz="1800" dirty="0">
                <a:latin typeface="Calibri" pitchFamily="34" charset="0"/>
              </a:rPr>
              <a:t>Tag: 35 bits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48" y="4179869"/>
            <a:ext cx="2044522" cy="1265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6" name="TextBox 125"/>
          <p:cNvSpPr txBox="1"/>
          <p:nvPr/>
        </p:nvSpPr>
        <p:spPr>
          <a:xfrm>
            <a:off x="3200103" y="4953000"/>
            <a:ext cx="26661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Stack Address:</a:t>
            </a:r>
            <a:br>
              <a:rPr lang="en-US" sz="1800" dirty="0">
                <a:latin typeface="Calibri" pitchFamily="34" charset="0"/>
              </a:rPr>
            </a:br>
            <a:r>
              <a:rPr lang="en-US" sz="1800" dirty="0">
                <a:solidFill>
                  <a:srgbClr val="C00000"/>
                </a:solidFill>
                <a:latin typeface="Courier New" pitchFamily="49" charset="0"/>
              </a:rPr>
              <a:t>0x00007f7262a1e</a:t>
            </a:r>
            <a:r>
              <a:rPr lang="en-US" sz="1800" u="sng" dirty="0">
                <a:solidFill>
                  <a:srgbClr val="C00000"/>
                </a:solidFill>
                <a:latin typeface="Courier New" pitchFamily="49" charset="0"/>
              </a:rPr>
              <a:t>010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6286955" y="4953000"/>
            <a:ext cx="26244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2344738" algn="r"/>
                <a:tab pos="2398713" algn="r"/>
              </a:tabLst>
            </a:pPr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Block offset:	</a:t>
            </a:r>
            <a:r>
              <a:rPr lang="en-US" sz="1800" dirty="0">
                <a:solidFill>
                  <a:srgbClr val="0070C0"/>
                </a:solidFill>
                <a:latin typeface="Courier New" pitchFamily="49" charset="0"/>
              </a:rPr>
              <a:t>0x10</a:t>
            </a:r>
          </a:p>
          <a:p>
            <a:pPr>
              <a:tabLst>
                <a:tab pos="2344738" algn="r"/>
                <a:tab pos="2398713" algn="r"/>
              </a:tabLst>
            </a:pPr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Set index: 	</a:t>
            </a:r>
            <a:r>
              <a:rPr lang="en-US" sz="1800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dirty="0">
                <a:solidFill>
                  <a:srgbClr val="00B050"/>
                </a:solidFill>
                <a:latin typeface="Courier New" pitchFamily="49" charset="0"/>
              </a:rPr>
              <a:t>0x0</a:t>
            </a:r>
          </a:p>
          <a:p>
            <a:pPr>
              <a:tabLst>
                <a:tab pos="2344738" algn="r"/>
                <a:tab pos="2398713" algn="r"/>
              </a:tabLst>
            </a:pPr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Tag: </a:t>
            </a:r>
            <a:r>
              <a:rPr lang="en-US" sz="1800">
                <a:solidFill>
                  <a:srgbClr val="C00000"/>
                </a:solidFill>
                <a:latin typeface="Calibri" pitchFamily="34" charset="0"/>
              </a:rPr>
              <a:t>	</a:t>
            </a:r>
            <a:r>
              <a:rPr lang="en-US" sz="1800">
                <a:solidFill>
                  <a:srgbClr val="C00000"/>
                </a:solidFill>
                <a:latin typeface="Courier New" pitchFamily="49" charset="0"/>
              </a:rPr>
              <a:t>0x7f7262a1e</a:t>
            </a:r>
            <a:endParaRPr lang="en-US" sz="1800" dirty="0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1490" y="750888"/>
            <a:ext cx="1448710" cy="344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2" name="TextBox 291"/>
          <p:cNvSpPr txBox="1"/>
          <p:nvPr/>
        </p:nvSpPr>
        <p:spPr>
          <a:xfrm>
            <a:off x="494548" y="1258669"/>
            <a:ext cx="27738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32 kB 8-way set associative</a:t>
            </a:r>
            <a:br>
              <a:rPr lang="en-US" sz="1800" dirty="0">
                <a:solidFill>
                  <a:srgbClr val="C00000"/>
                </a:solidFill>
                <a:latin typeface="Calibri" pitchFamily="34" charset="0"/>
              </a:rPr>
            </a:br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64 bytes/block</a:t>
            </a:r>
          </a:p>
          <a:p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47 bit address range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92972" y="6031468"/>
            <a:ext cx="2114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B050"/>
                </a:solidFill>
                <a:latin typeface="Courier New" pitchFamily="49" charset="0"/>
              </a:rPr>
              <a:t>0000 00</a:t>
            </a:r>
            <a:r>
              <a:rPr lang="en-US" sz="1800" dirty="0">
                <a:solidFill>
                  <a:srgbClr val="0070C0"/>
                </a:solidFill>
                <a:latin typeface="Courier New" pitchFamily="49" charset="0"/>
              </a:rPr>
              <a:t>01 0000</a:t>
            </a:r>
            <a:endParaRPr lang="en-US" sz="1800" u="sng" dirty="0">
              <a:solidFill>
                <a:srgbClr val="0070C0"/>
              </a:solidFill>
              <a:latin typeface="Courier New" pitchFamily="49" charset="0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 flipV="1">
            <a:off x="4114800" y="5557314"/>
            <a:ext cx="1219200" cy="533400"/>
          </a:xfrm>
          <a:prstGeom prst="lin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 flipH="1" flipV="1">
            <a:off x="5770056" y="5562600"/>
            <a:ext cx="152400" cy="533400"/>
          </a:xfrm>
          <a:prstGeom prst="lin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18719441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Chart 23"/>
          <p:cNvGraphicFramePr>
            <a:graphicFrameLocks noGrp="1" noChangeAspect="1"/>
          </p:cNvGraphicFramePr>
          <p:nvPr/>
        </p:nvGraphicFramePr>
        <p:xfrm>
          <a:off x="742950" y="1197678"/>
          <a:ext cx="7567606" cy="51459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4824581" cy="762000"/>
          </a:xfrm>
        </p:spPr>
        <p:txBody>
          <a:bodyPr/>
          <a:lstStyle/>
          <a:p>
            <a:r>
              <a:rPr lang="en-US" dirty="0"/>
              <a:t>The Memory Mountain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28600" y="2852228"/>
            <a:ext cx="4495800" cy="2691560"/>
            <a:chOff x="152400" y="2876551"/>
            <a:chExt cx="4495800" cy="2691560"/>
          </a:xfrm>
        </p:grpSpPr>
        <p:sp>
          <p:nvSpPr>
            <p:cNvPr id="62" name="TextBox 61"/>
            <p:cNvSpPr txBox="1"/>
            <p:nvPr/>
          </p:nvSpPr>
          <p:spPr>
            <a:xfrm>
              <a:off x="152400" y="4737114"/>
              <a:ext cx="990600" cy="830997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i="1" dirty="0">
                  <a:solidFill>
                    <a:srgbClr val="C00000"/>
                  </a:solidFill>
                </a:rPr>
                <a:t>Slopes </a:t>
              </a:r>
            </a:p>
            <a:p>
              <a:pPr algn="l"/>
              <a:r>
                <a:rPr lang="en-US" sz="1600" i="1" dirty="0">
                  <a:solidFill>
                    <a:srgbClr val="C00000"/>
                  </a:solidFill>
                </a:rPr>
                <a:t>of spatial locality</a:t>
              </a:r>
            </a:p>
          </p:txBody>
        </p:sp>
        <p:cxnSp>
          <p:nvCxnSpPr>
            <p:cNvPr id="63" name="Straight Arrow Connector 62"/>
            <p:cNvCxnSpPr>
              <a:stCxn id="62" idx="3"/>
            </p:cNvCxnSpPr>
            <p:nvPr/>
          </p:nvCxnSpPr>
          <p:spPr bwMode="auto">
            <a:xfrm flipV="1">
              <a:off x="1143000" y="2876551"/>
              <a:ext cx="3505200" cy="2276062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4" name="Straight Arrow Connector 63"/>
            <p:cNvCxnSpPr>
              <a:stCxn id="62" idx="3"/>
            </p:cNvCxnSpPr>
            <p:nvPr/>
          </p:nvCxnSpPr>
          <p:spPr bwMode="auto">
            <a:xfrm flipV="1">
              <a:off x="1143000" y="4523783"/>
              <a:ext cx="1390650" cy="628830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5" name="Straight Arrow Connector 64"/>
            <p:cNvCxnSpPr>
              <a:stCxn id="62" idx="3"/>
            </p:cNvCxnSpPr>
            <p:nvPr/>
          </p:nvCxnSpPr>
          <p:spPr bwMode="auto">
            <a:xfrm flipV="1">
              <a:off x="1143000" y="3591017"/>
              <a:ext cx="2590800" cy="1561596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9" name="Group 68"/>
          <p:cNvGrpSpPr/>
          <p:nvPr/>
        </p:nvGrpSpPr>
        <p:grpSpPr>
          <a:xfrm>
            <a:off x="4227350" y="2180051"/>
            <a:ext cx="4764250" cy="3594569"/>
            <a:chOff x="3770150" y="2180051"/>
            <a:chExt cx="4764250" cy="3594569"/>
          </a:xfrm>
        </p:grpSpPr>
        <p:sp>
          <p:nvSpPr>
            <p:cNvPr id="54" name="TextBox 53"/>
            <p:cNvSpPr txBox="1"/>
            <p:nvPr/>
          </p:nvSpPr>
          <p:spPr>
            <a:xfrm>
              <a:off x="7163568" y="3406973"/>
              <a:ext cx="1370832" cy="830997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i="1" dirty="0">
                  <a:solidFill>
                    <a:srgbClr val="C00000"/>
                  </a:solidFill>
                </a:rPr>
                <a:t>Ridges </a:t>
              </a:r>
            </a:p>
            <a:p>
              <a:pPr algn="l"/>
              <a:r>
                <a:rPr lang="en-US" sz="1600" i="1" dirty="0">
                  <a:solidFill>
                    <a:srgbClr val="C00000"/>
                  </a:solidFill>
                </a:rPr>
                <a:t>of temporal locality</a:t>
              </a:r>
            </a:p>
          </p:txBody>
        </p:sp>
        <p:sp>
          <p:nvSpPr>
            <p:cNvPr id="55" name="Rectangle 54"/>
            <p:cNvSpPr/>
            <p:nvPr/>
          </p:nvSpPr>
          <p:spPr bwMode="auto">
            <a:xfrm>
              <a:off x="5928733" y="2180051"/>
              <a:ext cx="470001" cy="46166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ＭＳ Ｐゴシック" charset="0"/>
                </a:rPr>
                <a:t>L1</a:t>
              </a:r>
            </a:p>
          </p:txBody>
        </p:sp>
        <p:sp>
          <p:nvSpPr>
            <p:cNvPr id="56" name="Rectangle 55"/>
            <p:cNvSpPr/>
            <p:nvPr/>
          </p:nvSpPr>
          <p:spPr bwMode="auto">
            <a:xfrm>
              <a:off x="3770150" y="5312955"/>
              <a:ext cx="846707" cy="46166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ＭＳ Ｐゴシック" charset="0"/>
                </a:rPr>
                <a:t>Mem</a:t>
              </a:r>
              <a:endPara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ＭＳ Ｐゴシック" charset="0"/>
              </a:endParaRPr>
            </a:p>
          </p:txBody>
        </p:sp>
        <p:sp>
          <p:nvSpPr>
            <p:cNvPr id="57" name="Rectangle 56"/>
            <p:cNvSpPr/>
            <p:nvPr/>
          </p:nvSpPr>
          <p:spPr bwMode="auto">
            <a:xfrm>
              <a:off x="5424651" y="3653195"/>
              <a:ext cx="470000" cy="46166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ＭＳ Ｐゴシック" charset="0"/>
                </a:rPr>
                <a:t>L2</a:t>
              </a:r>
            </a:p>
          </p:txBody>
        </p:sp>
        <p:sp>
          <p:nvSpPr>
            <p:cNvPr id="58" name="Rectangle 57"/>
            <p:cNvSpPr/>
            <p:nvPr/>
          </p:nvSpPr>
          <p:spPr bwMode="auto">
            <a:xfrm>
              <a:off x="4619646" y="4460740"/>
              <a:ext cx="470001" cy="46166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ＭＳ Ｐゴシック" charset="0"/>
                </a:rPr>
                <a:t>L3</a:t>
              </a:r>
            </a:p>
          </p:txBody>
        </p:sp>
        <p:cxnSp>
          <p:nvCxnSpPr>
            <p:cNvPr id="59" name="Straight Arrow Connector 58"/>
            <p:cNvCxnSpPr>
              <a:stCxn id="54" idx="1"/>
              <a:endCxn id="55" idx="3"/>
            </p:cNvCxnSpPr>
            <p:nvPr/>
          </p:nvCxnSpPr>
          <p:spPr bwMode="auto">
            <a:xfrm flipH="1" flipV="1">
              <a:off x="6398734" y="2410884"/>
              <a:ext cx="764834" cy="1411588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0" name="Straight Arrow Connector 59"/>
            <p:cNvCxnSpPr>
              <a:stCxn id="54" idx="1"/>
              <a:endCxn id="57" idx="3"/>
            </p:cNvCxnSpPr>
            <p:nvPr/>
          </p:nvCxnSpPr>
          <p:spPr bwMode="auto">
            <a:xfrm flipH="1">
              <a:off x="5894651" y="3822472"/>
              <a:ext cx="1268917" cy="61556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1" name="Straight Arrow Connector 60"/>
            <p:cNvCxnSpPr>
              <a:stCxn id="54" idx="1"/>
              <a:endCxn id="58" idx="3"/>
            </p:cNvCxnSpPr>
            <p:nvPr/>
          </p:nvCxnSpPr>
          <p:spPr bwMode="auto">
            <a:xfrm flipH="1">
              <a:off x="5089647" y="3822472"/>
              <a:ext cx="2073921" cy="869101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6" name="Straight Arrow Connector 65"/>
            <p:cNvCxnSpPr>
              <a:stCxn id="54" idx="1"/>
              <a:endCxn id="56" idx="3"/>
            </p:cNvCxnSpPr>
            <p:nvPr/>
          </p:nvCxnSpPr>
          <p:spPr bwMode="auto">
            <a:xfrm flipH="1">
              <a:off x="4616857" y="3822472"/>
              <a:ext cx="2546711" cy="1721316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" name="Group 11"/>
          <p:cNvGrpSpPr/>
          <p:nvPr/>
        </p:nvGrpSpPr>
        <p:grpSpPr>
          <a:xfrm>
            <a:off x="0" y="1116425"/>
            <a:ext cx="3447702" cy="932541"/>
            <a:chOff x="57498" y="1371600"/>
            <a:chExt cx="3447702" cy="932541"/>
          </a:xfrm>
        </p:grpSpPr>
        <p:sp>
          <p:nvSpPr>
            <p:cNvPr id="67" name="TextBox 66"/>
            <p:cNvSpPr txBox="1"/>
            <p:nvPr/>
          </p:nvSpPr>
          <p:spPr>
            <a:xfrm>
              <a:off x="57498" y="1371600"/>
              <a:ext cx="1237902" cy="584776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i="1" dirty="0">
                  <a:solidFill>
                    <a:srgbClr val="C00000"/>
                  </a:solidFill>
                </a:rPr>
                <a:t>Aggressive prefetching</a:t>
              </a:r>
            </a:p>
          </p:txBody>
        </p:sp>
        <p:cxnSp>
          <p:nvCxnSpPr>
            <p:cNvPr id="68" name="Straight Arrow Connector 67"/>
            <p:cNvCxnSpPr>
              <a:stCxn id="67" idx="3"/>
            </p:cNvCxnSpPr>
            <p:nvPr/>
          </p:nvCxnSpPr>
          <p:spPr bwMode="auto">
            <a:xfrm>
              <a:off x="1295400" y="1663988"/>
              <a:ext cx="2209800" cy="640153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53" name="TextBox 52"/>
          <p:cNvSpPr txBox="1"/>
          <p:nvPr/>
        </p:nvSpPr>
        <p:spPr>
          <a:xfrm>
            <a:off x="7086600" y="304800"/>
            <a:ext cx="1786323" cy="175432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Calibri" panose="020F0502020204030204" pitchFamily="34" charset="0"/>
              </a:rPr>
              <a:t>Core i5 </a:t>
            </a:r>
            <a:r>
              <a:rPr lang="en-US" sz="1800" dirty="0" err="1">
                <a:latin typeface="Calibri" panose="020F0502020204030204" pitchFamily="34" charset="0"/>
              </a:rPr>
              <a:t>Haswell</a:t>
            </a:r>
            <a:endParaRPr lang="en-US" sz="1800" dirty="0">
              <a:latin typeface="Calibri" panose="020F0502020204030204" pitchFamily="34" charset="0"/>
            </a:endParaRP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3.1 GHz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32 KB L1 d-cache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256 KB L2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8 MB L3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64 B block size</a:t>
            </a:r>
          </a:p>
        </p:txBody>
      </p:sp>
    </p:spTree>
    <p:extLst>
      <p:ext uri="{BB962C8B-B14F-4D97-AF65-F5344CB8AC3E}">
        <p14:creationId xmlns:p14="http://schemas.microsoft.com/office/powerpoint/2010/main" val="3677879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10"/>
          <p:cNvGraphicFramePr>
            <a:graphicFrameLocks noGrp="1"/>
          </p:cNvGraphicFramePr>
          <p:nvPr/>
        </p:nvGraphicFramePr>
        <p:xfrm>
          <a:off x="285750" y="1752600"/>
          <a:ext cx="6631517" cy="472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6119981" cy="762000"/>
          </a:xfrm>
        </p:spPr>
        <p:txBody>
          <a:bodyPr/>
          <a:lstStyle/>
          <a:p>
            <a:r>
              <a:rPr lang="en-US" dirty="0"/>
              <a:t>Cache Capacity Effects from Memory Mountain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086600" y="304800"/>
            <a:ext cx="178632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Calibri" panose="020F0502020204030204" pitchFamily="34" charset="0"/>
              </a:rPr>
              <a:t>Core i7 </a:t>
            </a:r>
            <a:r>
              <a:rPr lang="en-US" sz="1800" dirty="0" err="1">
                <a:latin typeface="Calibri" panose="020F0502020204030204" pitchFamily="34" charset="0"/>
              </a:rPr>
              <a:t>Haswell</a:t>
            </a:r>
            <a:endParaRPr lang="en-US" sz="1800" dirty="0">
              <a:latin typeface="Calibri" panose="020F0502020204030204" pitchFamily="34" charset="0"/>
            </a:endParaRP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3.1 GHz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32 KB L1 d-cache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256 KB L2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8 MB L3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64 B block size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95067" y="3733800"/>
            <a:ext cx="160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Slice through memory mountain with stride=8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5638800" y="1905000"/>
            <a:ext cx="838200" cy="3657600"/>
          </a:xfrm>
          <a:prstGeom prst="rect">
            <a:avLst/>
          </a:prstGeom>
          <a:noFill/>
          <a:ln w="28575" cap="flat" cmpd="sng" algn="ctr">
            <a:solidFill>
              <a:srgbClr val="99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Calibri" pitchFamily="34" charset="0"/>
              </a:rPr>
              <a:t>L1</a:t>
            </a:r>
          </a:p>
        </p:txBody>
      </p:sp>
      <p:sp>
        <p:nvSpPr>
          <p:cNvPr id="27" name="Rectangle 26"/>
          <p:cNvSpPr/>
          <p:nvPr/>
        </p:nvSpPr>
        <p:spPr bwMode="auto">
          <a:xfrm>
            <a:off x="4572000" y="1905000"/>
            <a:ext cx="1066800" cy="3657600"/>
          </a:xfrm>
          <a:prstGeom prst="rect">
            <a:avLst/>
          </a:prstGeom>
          <a:noFill/>
          <a:ln w="28575" cap="flat" cmpd="sng" algn="ctr">
            <a:solidFill>
              <a:srgbClr val="99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Calibri" pitchFamily="34" charset="0"/>
              </a:rPr>
              <a:t>L2</a:t>
            </a:r>
          </a:p>
        </p:txBody>
      </p:sp>
      <p:sp>
        <p:nvSpPr>
          <p:cNvPr id="28" name="Rectangle 27"/>
          <p:cNvSpPr/>
          <p:nvPr/>
        </p:nvSpPr>
        <p:spPr bwMode="auto">
          <a:xfrm>
            <a:off x="2743200" y="1905000"/>
            <a:ext cx="1828800" cy="3657600"/>
          </a:xfrm>
          <a:prstGeom prst="rect">
            <a:avLst/>
          </a:prstGeom>
          <a:noFill/>
          <a:ln w="28575" cap="flat" cmpd="sng" algn="ctr">
            <a:solidFill>
              <a:srgbClr val="99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Calibri" pitchFamily="34" charset="0"/>
              </a:rPr>
              <a:t>L3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1219200" y="1905000"/>
            <a:ext cx="1524000" cy="3657600"/>
          </a:xfrm>
          <a:prstGeom prst="rect">
            <a:avLst/>
          </a:prstGeom>
          <a:noFill/>
          <a:ln w="28575" cap="flat" cmpd="sng" algn="ctr">
            <a:solidFill>
              <a:srgbClr val="99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Calibri" pitchFamily="34" charset="0"/>
              </a:rPr>
              <a:t>Main Memory</a:t>
            </a:r>
          </a:p>
        </p:txBody>
      </p:sp>
    </p:spTree>
    <p:extLst>
      <p:ext uri="{BB962C8B-B14F-4D97-AF65-F5344CB8AC3E}">
        <p14:creationId xmlns:p14="http://schemas.microsoft.com/office/powerpoint/2010/main" val="231068409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10"/>
          <p:cNvGraphicFramePr>
            <a:graphicFrameLocks/>
          </p:cNvGraphicFramePr>
          <p:nvPr/>
        </p:nvGraphicFramePr>
        <p:xfrm>
          <a:off x="255973" y="1600200"/>
          <a:ext cx="8616950" cy="4978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6119981" cy="762000"/>
          </a:xfrm>
        </p:spPr>
        <p:txBody>
          <a:bodyPr/>
          <a:lstStyle/>
          <a:p>
            <a:r>
              <a:rPr lang="en-US" dirty="0"/>
              <a:t>Cache Block Size Effects from Memory Mountain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086600" y="304800"/>
            <a:ext cx="178632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Calibri" panose="020F0502020204030204" pitchFamily="34" charset="0"/>
              </a:rPr>
              <a:t>Core i7 </a:t>
            </a:r>
            <a:r>
              <a:rPr lang="en-US" sz="1800" dirty="0" err="1">
                <a:latin typeface="Calibri" panose="020F0502020204030204" pitchFamily="34" charset="0"/>
              </a:rPr>
              <a:t>Haswell</a:t>
            </a:r>
            <a:endParaRPr lang="en-US" sz="1800" dirty="0">
              <a:latin typeface="Calibri" panose="020F0502020204030204" pitchFamily="34" charset="0"/>
            </a:endParaRP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2.26 GHz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32 KB L1 d-cache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256 KB L2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8 MB L3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64 B block size</a:t>
            </a:r>
          </a:p>
        </p:txBody>
      </p:sp>
      <p:sp>
        <p:nvSpPr>
          <p:cNvPr id="5" name="Left Brace 4"/>
          <p:cNvSpPr/>
          <p:nvPr/>
        </p:nvSpPr>
        <p:spPr bwMode="auto">
          <a:xfrm rot="5400000">
            <a:off x="5981700" y="3431695"/>
            <a:ext cx="381000" cy="2133600"/>
          </a:xfrm>
          <a:prstGeom prst="leftBrace">
            <a:avLst/>
          </a:prstGeom>
          <a:noFill/>
          <a:ln w="25400" cap="flat" cmpd="sng" algn="ctr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 Brace 14"/>
          <p:cNvSpPr/>
          <p:nvPr/>
        </p:nvSpPr>
        <p:spPr bwMode="auto">
          <a:xfrm rot="7430138">
            <a:off x="3293267" y="1512016"/>
            <a:ext cx="476443" cy="3816306"/>
          </a:xfrm>
          <a:prstGeom prst="leftBrace">
            <a:avLst/>
          </a:prstGeom>
          <a:noFill/>
          <a:ln w="25400" cap="flat" cmpd="sng" algn="ctr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277496" y="2780268"/>
            <a:ext cx="1599304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Miss rate = s/8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83200" y="3786170"/>
            <a:ext cx="1586680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Miss rate = 1.0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20000" y="6147937"/>
            <a:ext cx="896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Stride s</a:t>
            </a:r>
          </a:p>
        </p:txBody>
      </p:sp>
    </p:spTree>
    <p:extLst>
      <p:ext uri="{BB962C8B-B14F-4D97-AF65-F5344CB8AC3E}">
        <p14:creationId xmlns:p14="http://schemas.microsoft.com/office/powerpoint/2010/main" val="18837220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Up-Down Arrow 42"/>
          <p:cNvSpPr/>
          <p:nvPr/>
        </p:nvSpPr>
        <p:spPr bwMode="auto">
          <a:xfrm>
            <a:off x="3352800" y="1295400"/>
            <a:ext cx="685800" cy="990600"/>
          </a:xfrm>
          <a:prstGeom prst="upDownArrow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35" name="Up-Down Arrow 34"/>
          <p:cNvSpPr/>
          <p:nvPr/>
        </p:nvSpPr>
        <p:spPr bwMode="auto">
          <a:xfrm>
            <a:off x="3352800" y="2895600"/>
            <a:ext cx="685800" cy="1371600"/>
          </a:xfrm>
          <a:prstGeom prst="upDownArrow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Cache Concepts: Miss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1905000" y="4267200"/>
            <a:ext cx="3581400" cy="2057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1905000" y="2272391"/>
            <a:ext cx="35814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20574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0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28956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37338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45720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3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20574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4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28956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5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37338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6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45720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7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20574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8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28956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9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37338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10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45720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11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20574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12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28956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13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37338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14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45720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15</a:t>
            </a:r>
          </a:p>
        </p:txBody>
      </p:sp>
      <p:cxnSp>
        <p:nvCxnSpPr>
          <p:cNvPr id="22" name="Straight Connector 21"/>
          <p:cNvCxnSpPr/>
          <p:nvPr/>
        </p:nvCxnSpPr>
        <p:spPr bwMode="auto">
          <a:xfrm>
            <a:off x="2286000" y="6096000"/>
            <a:ext cx="3048000" cy="1477"/>
          </a:xfrm>
          <a:prstGeom prst="line">
            <a:avLst/>
          </a:prstGeom>
          <a:noFill/>
          <a:ln w="889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Rectangle 25"/>
          <p:cNvSpPr/>
          <p:nvPr/>
        </p:nvSpPr>
        <p:spPr bwMode="auto">
          <a:xfrm>
            <a:off x="20574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8</a:t>
            </a:r>
          </a:p>
        </p:txBody>
      </p:sp>
      <p:sp>
        <p:nvSpPr>
          <p:cNvPr id="27" name="Rectangle 26"/>
          <p:cNvSpPr/>
          <p:nvPr/>
        </p:nvSpPr>
        <p:spPr bwMode="auto">
          <a:xfrm>
            <a:off x="28956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9</a:t>
            </a:r>
          </a:p>
        </p:txBody>
      </p:sp>
      <p:sp>
        <p:nvSpPr>
          <p:cNvPr id="28" name="Rectangle 27"/>
          <p:cNvSpPr/>
          <p:nvPr/>
        </p:nvSpPr>
        <p:spPr bwMode="auto">
          <a:xfrm>
            <a:off x="37338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14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45720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88764" y="2348591"/>
            <a:ext cx="9492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Cache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57200" y="4343400"/>
            <a:ext cx="1280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Memory</a:t>
            </a:r>
          </a:p>
        </p:txBody>
      </p:sp>
      <p:sp>
        <p:nvSpPr>
          <p:cNvPr id="44" name="Text Box 29"/>
          <p:cNvSpPr txBox="1">
            <a:spLocks noChangeArrowheads="1"/>
          </p:cNvSpPr>
          <p:nvPr/>
        </p:nvSpPr>
        <p:spPr bwMode="auto">
          <a:xfrm>
            <a:off x="5919759" y="1580883"/>
            <a:ext cx="2826906" cy="39613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i="1" dirty="0">
                <a:latin typeface="Calibri" pitchFamily="34" charset="0"/>
              </a:rPr>
              <a:t>Data in block b is needed</a:t>
            </a:r>
          </a:p>
        </p:txBody>
      </p:sp>
      <p:sp>
        <p:nvSpPr>
          <p:cNvPr id="46" name="Rectangle 45"/>
          <p:cNvSpPr/>
          <p:nvPr/>
        </p:nvSpPr>
        <p:spPr>
          <a:xfrm>
            <a:off x="3997173" y="1619517"/>
            <a:ext cx="11844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Request: 12</a:t>
            </a:r>
          </a:p>
        </p:txBody>
      </p:sp>
      <p:sp>
        <p:nvSpPr>
          <p:cNvPr id="48" name="Text Box 29"/>
          <p:cNvSpPr txBox="1">
            <a:spLocks noChangeArrowheads="1"/>
          </p:cNvSpPr>
          <p:nvPr/>
        </p:nvSpPr>
        <p:spPr bwMode="auto">
          <a:xfrm>
            <a:off x="5936094" y="2209800"/>
            <a:ext cx="2569847" cy="69775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i="1" dirty="0">
                <a:latin typeface="Calibri" pitchFamily="34" charset="0"/>
              </a:rPr>
              <a:t>Block b is not in cache:</a:t>
            </a:r>
          </a:p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i="1" dirty="0">
                <a:solidFill>
                  <a:srgbClr val="C00000"/>
                </a:solidFill>
                <a:latin typeface="Calibri" pitchFamily="34" charset="0"/>
              </a:rPr>
              <a:t>Miss!</a:t>
            </a:r>
          </a:p>
        </p:txBody>
      </p:sp>
      <p:sp>
        <p:nvSpPr>
          <p:cNvPr id="34" name="Text Box 29"/>
          <p:cNvSpPr txBox="1">
            <a:spLocks noChangeArrowheads="1"/>
          </p:cNvSpPr>
          <p:nvPr/>
        </p:nvSpPr>
        <p:spPr bwMode="auto">
          <a:xfrm>
            <a:off x="5943600" y="3200400"/>
            <a:ext cx="2585173" cy="69775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i="1" dirty="0">
                <a:latin typeface="Calibri" pitchFamily="34" charset="0"/>
              </a:rPr>
              <a:t>Block b is fetched from</a:t>
            </a:r>
          </a:p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i="1" dirty="0">
                <a:latin typeface="Calibri" pitchFamily="34" charset="0"/>
              </a:rPr>
              <a:t>memory</a:t>
            </a:r>
            <a:endParaRPr lang="en-GB" sz="2000" b="1" i="1" dirty="0">
              <a:latin typeface="Calibri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997172" y="3395246"/>
            <a:ext cx="11844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Request: 12</a:t>
            </a:r>
          </a:p>
        </p:txBody>
      </p:sp>
      <p:sp>
        <p:nvSpPr>
          <p:cNvPr id="37" name="Rectangle 36"/>
          <p:cNvSpPr/>
          <p:nvPr/>
        </p:nvSpPr>
        <p:spPr bwMode="auto">
          <a:xfrm>
            <a:off x="2057400" y="5562600"/>
            <a:ext cx="762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12</a:t>
            </a:r>
          </a:p>
        </p:txBody>
      </p:sp>
      <p:sp>
        <p:nvSpPr>
          <p:cNvPr id="38" name="Rectangle 37"/>
          <p:cNvSpPr/>
          <p:nvPr/>
        </p:nvSpPr>
        <p:spPr bwMode="auto">
          <a:xfrm>
            <a:off x="2590800" y="3429000"/>
            <a:ext cx="762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12</a:t>
            </a:r>
          </a:p>
        </p:txBody>
      </p:sp>
      <p:sp>
        <p:nvSpPr>
          <p:cNvPr id="39" name="Rectangle 38"/>
          <p:cNvSpPr/>
          <p:nvPr/>
        </p:nvSpPr>
        <p:spPr bwMode="auto">
          <a:xfrm>
            <a:off x="2057400" y="2424791"/>
            <a:ext cx="762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12</a:t>
            </a:r>
          </a:p>
        </p:txBody>
      </p:sp>
      <p:sp>
        <p:nvSpPr>
          <p:cNvPr id="42" name="Text Box 29"/>
          <p:cNvSpPr txBox="1">
            <a:spLocks noChangeArrowheads="1"/>
          </p:cNvSpPr>
          <p:nvPr/>
        </p:nvSpPr>
        <p:spPr bwMode="auto">
          <a:xfrm>
            <a:off x="5943600" y="4191000"/>
            <a:ext cx="2810939" cy="175355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i="1" dirty="0">
                <a:latin typeface="Calibri" pitchFamily="34" charset="0"/>
              </a:rPr>
              <a:t>Block b is stored in cache</a:t>
            </a:r>
          </a:p>
          <a:p>
            <a:pPr marL="115888" indent="-115888">
              <a:lnSpc>
                <a:spcPct val="98000"/>
              </a:lnSpc>
              <a:buFont typeface="Arial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0" dirty="0">
                <a:solidFill>
                  <a:srgbClr val="C00000"/>
                </a:solidFill>
                <a:latin typeface="Calibri" pitchFamily="34" charset="0"/>
              </a:rPr>
              <a:t>Placement policy:</a:t>
            </a:r>
            <a:br>
              <a:rPr lang="en-GB" sz="1800" b="0" dirty="0">
                <a:latin typeface="Calibri" pitchFamily="34" charset="0"/>
              </a:rPr>
            </a:br>
            <a:r>
              <a:rPr lang="en-GB" sz="1800" b="0" dirty="0">
                <a:latin typeface="Calibri" pitchFamily="34" charset="0"/>
              </a:rPr>
              <a:t>determines where b goes</a:t>
            </a:r>
          </a:p>
          <a:p>
            <a:pPr marL="115888" indent="-115888">
              <a:lnSpc>
                <a:spcPct val="98000"/>
              </a:lnSpc>
              <a:buFont typeface="Arial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0" dirty="0">
                <a:solidFill>
                  <a:srgbClr val="C00000"/>
                </a:solidFill>
                <a:latin typeface="Calibri" pitchFamily="34" charset="0"/>
              </a:rPr>
              <a:t>Replacement policy:</a:t>
            </a:r>
            <a:br>
              <a:rPr lang="en-GB" sz="1800" b="0" dirty="0">
                <a:solidFill>
                  <a:srgbClr val="C00000"/>
                </a:solidFill>
                <a:latin typeface="Calibri" pitchFamily="34" charset="0"/>
              </a:rPr>
            </a:br>
            <a:r>
              <a:rPr lang="en-GB" sz="1800" b="0" dirty="0">
                <a:latin typeface="Calibri" pitchFamily="34" charset="0"/>
              </a:rPr>
              <a:t>determines which block</a:t>
            </a:r>
            <a:br>
              <a:rPr lang="en-GB" sz="1800" b="0" dirty="0">
                <a:latin typeface="Calibri" pitchFamily="34" charset="0"/>
              </a:rPr>
            </a:br>
            <a:r>
              <a:rPr lang="en-GB" sz="1800" b="0" dirty="0">
                <a:latin typeface="Calibri" pitchFamily="34" charset="0"/>
              </a:rPr>
              <a:t>gets evicted (victim)</a:t>
            </a:r>
          </a:p>
        </p:txBody>
      </p:sp>
    </p:spTree>
    <p:extLst>
      <p:ext uri="{BB962C8B-B14F-4D97-AF65-F5344CB8AC3E}">
        <p14:creationId xmlns:p14="http://schemas.microsoft.com/office/powerpoint/2010/main" val="2393965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6" grpId="0"/>
      <p:bldP spid="48" grpId="0"/>
      <p:bldP spid="34" grpId="0"/>
      <p:bldP spid="36" grpId="0"/>
      <p:bldP spid="37" grpId="0" animBg="1"/>
      <p:bldP spid="38" grpId="0" animBg="1"/>
      <p:bldP spid="38" grpId="1" animBg="1"/>
      <p:bldP spid="39" grpId="0" animBg="1"/>
      <p:bldP spid="42" grpId="0" build="allAtOnce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10"/>
          <p:cNvGraphicFramePr>
            <a:graphicFrameLocks/>
          </p:cNvGraphicFramePr>
          <p:nvPr/>
        </p:nvGraphicFramePr>
        <p:xfrm>
          <a:off x="255973" y="1600200"/>
          <a:ext cx="8616950" cy="4978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6119981" cy="762000"/>
          </a:xfrm>
        </p:spPr>
        <p:txBody>
          <a:bodyPr/>
          <a:lstStyle/>
          <a:p>
            <a:r>
              <a:rPr lang="en-US" dirty="0"/>
              <a:t>Modeling Block Size Effects from Memory Mountain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086600" y="304800"/>
            <a:ext cx="178632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Calibri" panose="020F0502020204030204" pitchFamily="34" charset="0"/>
              </a:rPr>
              <a:t>Core i7 </a:t>
            </a:r>
            <a:r>
              <a:rPr lang="en-US" sz="1800" dirty="0" err="1">
                <a:latin typeface="Calibri" panose="020F0502020204030204" pitchFamily="34" charset="0"/>
              </a:rPr>
              <a:t>Haswell</a:t>
            </a:r>
            <a:endParaRPr lang="en-US" sz="1800" dirty="0">
              <a:latin typeface="Calibri" panose="020F0502020204030204" pitchFamily="34" charset="0"/>
            </a:endParaRP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2.26 GHz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32 KB L1 d-cache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256 KB L2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8 MB L3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64 B block size</a:t>
            </a:r>
          </a:p>
        </p:txBody>
      </p:sp>
      <p:sp>
        <p:nvSpPr>
          <p:cNvPr id="15" name="Left Brace 14"/>
          <p:cNvSpPr/>
          <p:nvPr/>
        </p:nvSpPr>
        <p:spPr bwMode="auto">
          <a:xfrm rot="7430138">
            <a:off x="3293267" y="1512016"/>
            <a:ext cx="476443" cy="3816306"/>
          </a:xfrm>
          <a:prstGeom prst="leftBrace">
            <a:avLst/>
          </a:prstGeom>
          <a:noFill/>
          <a:ln w="25400" cap="flat" cmpd="sng" algn="ctr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3733800" y="2286000"/>
          <a:ext cx="4765675" cy="1157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Equation" r:id="rId4" imgW="3873500" imgH="939800" progId="Equation.3">
                  <p:embed/>
                </p:oleObj>
              </mc:Choice>
              <mc:Fallback>
                <p:oleObj name="Equation" r:id="rId4" imgW="3873500" imgH="939800" progId="Equation.3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733800" y="2286000"/>
                        <a:ext cx="4765675" cy="1157288"/>
                      </a:xfrm>
                      <a:prstGeom prst="rect">
                        <a:avLst/>
                      </a:prstGeom>
                      <a:solidFill>
                        <a:srgbClr val="F6F5BD"/>
                      </a:solidFill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7620000" y="6147937"/>
            <a:ext cx="896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Stride s</a:t>
            </a:r>
          </a:p>
        </p:txBody>
      </p:sp>
    </p:spTree>
    <p:extLst>
      <p:ext uri="{BB962C8B-B14F-4D97-AF65-F5344CB8AC3E}">
        <p14:creationId xmlns:p14="http://schemas.microsoft.com/office/powerpoint/2010/main" val="100714251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Chart 24"/>
          <p:cNvGraphicFramePr>
            <a:graphicFrameLocks noGrp="1" noChangeAspect="1"/>
          </p:cNvGraphicFramePr>
          <p:nvPr/>
        </p:nvGraphicFramePr>
        <p:xfrm>
          <a:off x="285750" y="734568"/>
          <a:ext cx="8248650" cy="5609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7" name="TextBox 66"/>
          <p:cNvSpPr txBox="1"/>
          <p:nvPr/>
        </p:nvSpPr>
        <p:spPr>
          <a:xfrm>
            <a:off x="1505298" y="1116425"/>
            <a:ext cx="1237902" cy="58477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>
                <a:solidFill>
                  <a:srgbClr val="C00000"/>
                </a:solidFill>
              </a:rPr>
              <a:t>No prefetching</a:t>
            </a:r>
          </a:p>
        </p:txBody>
      </p:sp>
      <p:cxnSp>
        <p:nvCxnSpPr>
          <p:cNvPr id="68" name="Straight Arrow Connector 67"/>
          <p:cNvCxnSpPr/>
          <p:nvPr/>
        </p:nvCxnSpPr>
        <p:spPr bwMode="auto">
          <a:xfrm>
            <a:off x="2743200" y="1295400"/>
            <a:ext cx="704502" cy="137160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4824581" cy="762000"/>
          </a:xfrm>
          <a:solidFill>
            <a:srgbClr val="FFFFFF"/>
          </a:solidFill>
        </p:spPr>
        <p:txBody>
          <a:bodyPr/>
          <a:lstStyle/>
          <a:p>
            <a:r>
              <a:rPr lang="en-US" dirty="0"/>
              <a:t>2008 Memory Mountain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086600" y="304800"/>
            <a:ext cx="1787669" cy="147732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Calibri" panose="020F0502020204030204" pitchFamily="34" charset="0"/>
              </a:rPr>
              <a:t>Core 2 Duo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2.4 GHz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32 KB L1 d-cache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6MB L2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64 B block size</a:t>
            </a:r>
          </a:p>
        </p:txBody>
      </p:sp>
    </p:spTree>
    <p:extLst>
      <p:ext uri="{BB962C8B-B14F-4D97-AF65-F5344CB8AC3E}">
        <p14:creationId xmlns:p14="http://schemas.microsoft.com/office/powerpoint/2010/main" val="427335188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59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Multiplication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jik</a:t>
            </a:r>
            <a:r>
              <a:rPr lang="en-US" dirty="0"/>
              <a:t>)</a:t>
            </a:r>
          </a:p>
        </p:txBody>
      </p:sp>
      <p:sp>
        <p:nvSpPr>
          <p:cNvPr id="172035" name="Rectangle 3"/>
          <p:cNvSpPr>
            <a:spLocks noChangeArrowheads="1"/>
          </p:cNvSpPr>
          <p:nvPr/>
        </p:nvSpPr>
        <p:spPr bwMode="auto">
          <a:xfrm>
            <a:off x="300038" y="1779588"/>
            <a:ext cx="4721225" cy="2834366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/* </a:t>
            </a:r>
            <a:r>
              <a:rPr lang="en-US" sz="1800" dirty="0" err="1">
                <a:latin typeface="Courier New" charset="0"/>
              </a:rPr>
              <a:t>jik</a:t>
            </a:r>
            <a:r>
              <a:rPr lang="en-US" sz="1800" dirty="0">
                <a:latin typeface="Courier New" charset="0"/>
              </a:rPr>
              <a:t>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for (j=0; j&lt;n; </a:t>
            </a:r>
            <a:r>
              <a:rPr lang="en-US" sz="1800" dirty="0" err="1">
                <a:latin typeface="Courier New" charset="0"/>
              </a:rPr>
              <a:t>j++</a:t>
            </a:r>
            <a:r>
              <a:rPr lang="en-US" sz="1800" dirty="0">
                <a:latin typeface="Courier New" charset="0"/>
              </a:rPr>
              <a:t>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for (i=0; i&lt;n; i++)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sum = 0.0;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for (k=0; k&lt;n; k++)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  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sum += a[i][k] * b[k][j];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c[i][j] = sum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}</a:t>
            </a:r>
          </a:p>
        </p:txBody>
      </p:sp>
      <p:sp>
        <p:nvSpPr>
          <p:cNvPr id="172036" name="Rectangle 4"/>
          <p:cNvSpPr>
            <a:spLocks noChangeArrowheads="1"/>
          </p:cNvSpPr>
          <p:nvPr/>
        </p:nvSpPr>
        <p:spPr bwMode="auto">
          <a:xfrm>
            <a:off x="5568950" y="2654300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2037" name="Rectangle 5"/>
          <p:cNvSpPr>
            <a:spLocks noChangeArrowheads="1"/>
          </p:cNvSpPr>
          <p:nvPr/>
        </p:nvSpPr>
        <p:spPr bwMode="auto">
          <a:xfrm>
            <a:off x="6788150" y="2654300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2038" name="Rectangle 6"/>
          <p:cNvSpPr>
            <a:spLocks noChangeArrowheads="1"/>
          </p:cNvSpPr>
          <p:nvPr/>
        </p:nvSpPr>
        <p:spPr bwMode="auto">
          <a:xfrm>
            <a:off x="7931150" y="2654300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2039" name="Rectangle 7"/>
          <p:cNvSpPr>
            <a:spLocks noChangeArrowheads="1"/>
          </p:cNvSpPr>
          <p:nvPr/>
        </p:nvSpPr>
        <p:spPr bwMode="auto">
          <a:xfrm>
            <a:off x="5700713" y="3235325"/>
            <a:ext cx="336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A</a:t>
            </a:r>
          </a:p>
        </p:txBody>
      </p:sp>
      <p:sp>
        <p:nvSpPr>
          <p:cNvPr id="172040" name="Rectangle 8"/>
          <p:cNvSpPr>
            <a:spLocks noChangeArrowheads="1"/>
          </p:cNvSpPr>
          <p:nvPr/>
        </p:nvSpPr>
        <p:spPr bwMode="auto">
          <a:xfrm>
            <a:off x="6919913" y="3235325"/>
            <a:ext cx="32225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</a:t>
            </a:r>
          </a:p>
        </p:txBody>
      </p:sp>
      <p:sp>
        <p:nvSpPr>
          <p:cNvPr id="172041" name="Rectangle 9"/>
          <p:cNvSpPr>
            <a:spLocks noChangeArrowheads="1"/>
          </p:cNvSpPr>
          <p:nvPr/>
        </p:nvSpPr>
        <p:spPr bwMode="auto">
          <a:xfrm>
            <a:off x="8077200" y="3235325"/>
            <a:ext cx="319498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C</a:t>
            </a:r>
          </a:p>
        </p:txBody>
      </p:sp>
      <p:sp>
        <p:nvSpPr>
          <p:cNvPr id="172042" name="Line 10"/>
          <p:cNvSpPr>
            <a:spLocks noChangeShapeType="1"/>
          </p:cNvSpPr>
          <p:nvPr/>
        </p:nvSpPr>
        <p:spPr bwMode="auto">
          <a:xfrm>
            <a:off x="7010400" y="2660650"/>
            <a:ext cx="0" cy="50800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2043" name="Line 11"/>
          <p:cNvSpPr>
            <a:spLocks noChangeShapeType="1"/>
          </p:cNvSpPr>
          <p:nvPr/>
        </p:nvSpPr>
        <p:spPr bwMode="auto">
          <a:xfrm>
            <a:off x="5575300" y="3028950"/>
            <a:ext cx="58420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2044" name="Rectangle 12"/>
          <p:cNvSpPr>
            <a:spLocks noChangeArrowheads="1"/>
          </p:cNvSpPr>
          <p:nvPr/>
        </p:nvSpPr>
        <p:spPr bwMode="auto">
          <a:xfrm>
            <a:off x="6157913" y="2854325"/>
            <a:ext cx="588877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(i,*)</a:t>
            </a:r>
          </a:p>
        </p:txBody>
      </p:sp>
      <p:sp>
        <p:nvSpPr>
          <p:cNvPr id="172045" name="Rectangle 13"/>
          <p:cNvSpPr>
            <a:spLocks noChangeArrowheads="1"/>
          </p:cNvSpPr>
          <p:nvPr/>
        </p:nvSpPr>
        <p:spPr bwMode="auto">
          <a:xfrm>
            <a:off x="6767513" y="2320925"/>
            <a:ext cx="591382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(*,j)</a:t>
            </a:r>
          </a:p>
        </p:txBody>
      </p:sp>
      <p:sp>
        <p:nvSpPr>
          <p:cNvPr id="172046" name="Rectangle 14"/>
          <p:cNvSpPr>
            <a:spLocks noChangeArrowheads="1"/>
          </p:cNvSpPr>
          <p:nvPr/>
        </p:nvSpPr>
        <p:spPr bwMode="auto">
          <a:xfrm>
            <a:off x="8089900" y="2965450"/>
            <a:ext cx="50800" cy="50800"/>
          </a:xfrm>
          <a:prstGeom prst="rect">
            <a:avLst/>
          </a:prstGeom>
          <a:solidFill>
            <a:srgbClr val="FF0000"/>
          </a:solidFill>
          <a:ln w="5715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2047" name="Rectangle 15"/>
          <p:cNvSpPr>
            <a:spLocks noChangeArrowheads="1"/>
          </p:cNvSpPr>
          <p:nvPr/>
        </p:nvSpPr>
        <p:spPr bwMode="auto">
          <a:xfrm>
            <a:off x="7910513" y="2625725"/>
            <a:ext cx="52250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(i,j)</a:t>
            </a:r>
          </a:p>
        </p:txBody>
      </p:sp>
      <p:sp>
        <p:nvSpPr>
          <p:cNvPr id="172048" name="Rectangle 16"/>
          <p:cNvSpPr>
            <a:spLocks noChangeArrowheads="1"/>
          </p:cNvSpPr>
          <p:nvPr/>
        </p:nvSpPr>
        <p:spPr bwMode="auto">
          <a:xfrm>
            <a:off x="5548313" y="1787525"/>
            <a:ext cx="1324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Inner loop:</a:t>
            </a:r>
          </a:p>
        </p:txBody>
      </p:sp>
      <p:sp>
        <p:nvSpPr>
          <p:cNvPr id="172050" name="Rectangle 18"/>
          <p:cNvSpPr>
            <a:spLocks noChangeArrowheads="1"/>
          </p:cNvSpPr>
          <p:nvPr/>
        </p:nvSpPr>
        <p:spPr bwMode="auto">
          <a:xfrm>
            <a:off x="5334000" y="4244975"/>
            <a:ext cx="1177605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Row-wise</a:t>
            </a:r>
          </a:p>
        </p:txBody>
      </p:sp>
      <p:sp>
        <p:nvSpPr>
          <p:cNvPr id="172051" name="Line 19"/>
          <p:cNvSpPr>
            <a:spLocks noChangeShapeType="1"/>
          </p:cNvSpPr>
          <p:nvPr/>
        </p:nvSpPr>
        <p:spPr bwMode="auto">
          <a:xfrm flipV="1">
            <a:off x="5891213" y="3581400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2053" name="Rectangle 21"/>
          <p:cNvSpPr>
            <a:spLocks noChangeArrowheads="1"/>
          </p:cNvSpPr>
          <p:nvPr/>
        </p:nvSpPr>
        <p:spPr bwMode="auto">
          <a:xfrm>
            <a:off x="6535738" y="4244975"/>
            <a:ext cx="1067599" cy="7053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Column-</a:t>
            </a:r>
          </a:p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wise</a:t>
            </a:r>
          </a:p>
        </p:txBody>
      </p:sp>
      <p:sp>
        <p:nvSpPr>
          <p:cNvPr id="172054" name="Line 22"/>
          <p:cNvSpPr>
            <a:spLocks noChangeShapeType="1"/>
          </p:cNvSpPr>
          <p:nvPr/>
        </p:nvSpPr>
        <p:spPr bwMode="auto">
          <a:xfrm flipV="1">
            <a:off x="7092951" y="3581400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2056" name="Rectangle 24"/>
          <p:cNvSpPr>
            <a:spLocks noChangeArrowheads="1"/>
          </p:cNvSpPr>
          <p:nvPr/>
        </p:nvSpPr>
        <p:spPr bwMode="auto">
          <a:xfrm>
            <a:off x="7884466" y="4244975"/>
            <a:ext cx="726134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Fixed</a:t>
            </a:r>
          </a:p>
        </p:txBody>
      </p:sp>
      <p:sp>
        <p:nvSpPr>
          <p:cNvPr id="172057" name="Line 25"/>
          <p:cNvSpPr>
            <a:spLocks noChangeShapeType="1"/>
          </p:cNvSpPr>
          <p:nvPr/>
        </p:nvSpPr>
        <p:spPr bwMode="auto">
          <a:xfrm flipV="1">
            <a:off x="8223251" y="3587750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2058" name="Rectangle 26"/>
          <p:cNvSpPr>
            <a:spLocks noChangeArrowheads="1"/>
          </p:cNvSpPr>
          <p:nvPr/>
        </p:nvSpPr>
        <p:spPr bwMode="auto">
          <a:xfrm>
            <a:off x="444500" y="4868863"/>
            <a:ext cx="5446713" cy="12271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223838" indent="-223838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u="sng" dirty="0">
                <a:latin typeface="Calibri"/>
                <a:cs typeface="Calibri"/>
              </a:rPr>
              <a:t>Misses per inner loop iteration:</a:t>
            </a: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</a:t>
            </a:r>
            <a:r>
              <a:rPr lang="en-US" sz="2400" b="0" u="sng" dirty="0">
                <a:latin typeface="Calibri"/>
                <a:cs typeface="Calibri"/>
              </a:rPr>
              <a:t>A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B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C</a:t>
            </a:r>
            <a:endParaRPr lang="en-US" sz="2400" b="0" dirty="0">
              <a:latin typeface="Calibri"/>
              <a:cs typeface="Calibri"/>
            </a:endParaRP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0.25	1.0	0.0</a:t>
            </a: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3122837" y="4256291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043487" y="6015335"/>
            <a:ext cx="4024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Block size = 32B (four doubles)</a:t>
            </a:r>
          </a:p>
        </p:txBody>
      </p:sp>
    </p:spTree>
    <p:extLst>
      <p:ext uri="{BB962C8B-B14F-4D97-AF65-F5344CB8AC3E}">
        <p14:creationId xmlns:p14="http://schemas.microsoft.com/office/powerpoint/2010/main" val="1059134774"/>
      </p:ext>
    </p:extLst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7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Multiplication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ikj</a:t>
            </a:r>
            <a:r>
              <a:rPr lang="en-US" dirty="0"/>
              <a:t>)</a:t>
            </a:r>
          </a:p>
        </p:txBody>
      </p:sp>
      <p:sp>
        <p:nvSpPr>
          <p:cNvPr id="174083" name="Rectangle 3"/>
          <p:cNvSpPr>
            <a:spLocks noChangeArrowheads="1"/>
          </p:cNvSpPr>
          <p:nvPr/>
        </p:nvSpPr>
        <p:spPr bwMode="auto">
          <a:xfrm>
            <a:off x="490538" y="1757363"/>
            <a:ext cx="4314825" cy="2515817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/* </a:t>
            </a:r>
            <a:r>
              <a:rPr lang="en-US" sz="1800" dirty="0" err="1">
                <a:latin typeface="Courier New" charset="0"/>
              </a:rPr>
              <a:t>ikj</a:t>
            </a:r>
            <a:r>
              <a:rPr lang="en-US" sz="1800" dirty="0">
                <a:latin typeface="Courier New" charset="0"/>
              </a:rPr>
              <a:t>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for (i=0; i&lt;n; i++)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for (k=0; k&lt;n; k++)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r = a[i][k];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for (j=0; j&lt;n; </a:t>
            </a:r>
            <a:r>
              <a:rPr lang="en-US" sz="1800" dirty="0" err="1">
                <a:latin typeface="Courier New" charset="0"/>
              </a:rPr>
              <a:t>j++</a:t>
            </a:r>
            <a:r>
              <a:rPr lang="en-US" sz="1800" dirty="0">
                <a:latin typeface="Courier New" charset="0"/>
              </a:rPr>
              <a:t>)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  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c[i][j] += r * b[k][j];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}</a:t>
            </a:r>
          </a:p>
        </p:txBody>
      </p:sp>
      <p:sp>
        <p:nvSpPr>
          <p:cNvPr id="174084" name="Rectangle 4"/>
          <p:cNvSpPr>
            <a:spLocks noChangeArrowheads="1"/>
          </p:cNvSpPr>
          <p:nvPr/>
        </p:nvSpPr>
        <p:spPr bwMode="auto">
          <a:xfrm>
            <a:off x="5340350" y="23780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085" name="Rectangle 5"/>
          <p:cNvSpPr>
            <a:spLocks noChangeArrowheads="1"/>
          </p:cNvSpPr>
          <p:nvPr/>
        </p:nvSpPr>
        <p:spPr bwMode="auto">
          <a:xfrm>
            <a:off x="6559550" y="23780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086" name="Rectangle 6"/>
          <p:cNvSpPr>
            <a:spLocks noChangeArrowheads="1"/>
          </p:cNvSpPr>
          <p:nvPr/>
        </p:nvSpPr>
        <p:spPr bwMode="auto">
          <a:xfrm>
            <a:off x="7727950" y="23780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087" name="Rectangle 7"/>
          <p:cNvSpPr>
            <a:spLocks noChangeArrowheads="1"/>
          </p:cNvSpPr>
          <p:nvPr/>
        </p:nvSpPr>
        <p:spPr bwMode="auto">
          <a:xfrm>
            <a:off x="5472113" y="2959100"/>
            <a:ext cx="336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A</a:t>
            </a:r>
          </a:p>
        </p:txBody>
      </p:sp>
      <p:sp>
        <p:nvSpPr>
          <p:cNvPr id="174088" name="Rectangle 8"/>
          <p:cNvSpPr>
            <a:spLocks noChangeArrowheads="1"/>
          </p:cNvSpPr>
          <p:nvPr/>
        </p:nvSpPr>
        <p:spPr bwMode="auto">
          <a:xfrm>
            <a:off x="6691313" y="2959100"/>
            <a:ext cx="32225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</a:t>
            </a:r>
          </a:p>
        </p:txBody>
      </p:sp>
      <p:sp>
        <p:nvSpPr>
          <p:cNvPr id="174089" name="Rectangle 9"/>
          <p:cNvSpPr>
            <a:spLocks noChangeArrowheads="1"/>
          </p:cNvSpPr>
          <p:nvPr/>
        </p:nvSpPr>
        <p:spPr bwMode="auto">
          <a:xfrm>
            <a:off x="7848600" y="2959100"/>
            <a:ext cx="319498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</a:t>
            </a:r>
          </a:p>
        </p:txBody>
      </p:sp>
      <p:sp>
        <p:nvSpPr>
          <p:cNvPr id="174090" name="Rectangle 10"/>
          <p:cNvSpPr>
            <a:spLocks noChangeArrowheads="1"/>
          </p:cNvSpPr>
          <p:nvPr/>
        </p:nvSpPr>
        <p:spPr bwMode="auto">
          <a:xfrm>
            <a:off x="8316913" y="2578100"/>
            <a:ext cx="588877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(i,*)</a:t>
            </a:r>
          </a:p>
        </p:txBody>
      </p:sp>
      <p:sp>
        <p:nvSpPr>
          <p:cNvPr id="174091" name="Line 11"/>
          <p:cNvSpPr>
            <a:spLocks noChangeShapeType="1"/>
          </p:cNvSpPr>
          <p:nvPr/>
        </p:nvSpPr>
        <p:spPr bwMode="auto">
          <a:xfrm>
            <a:off x="7734300" y="2752725"/>
            <a:ext cx="58420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092" name="Rectangle 12"/>
          <p:cNvSpPr>
            <a:spLocks noChangeArrowheads="1"/>
          </p:cNvSpPr>
          <p:nvPr/>
        </p:nvSpPr>
        <p:spPr bwMode="auto">
          <a:xfrm>
            <a:off x="5422900" y="2765425"/>
            <a:ext cx="50800" cy="50800"/>
          </a:xfrm>
          <a:prstGeom prst="rect">
            <a:avLst/>
          </a:prstGeom>
          <a:solidFill>
            <a:schemeClr val="tx1"/>
          </a:solidFill>
          <a:ln w="5715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093" name="Rectangle 13"/>
          <p:cNvSpPr>
            <a:spLocks noChangeArrowheads="1"/>
          </p:cNvSpPr>
          <p:nvPr/>
        </p:nvSpPr>
        <p:spPr bwMode="auto">
          <a:xfrm>
            <a:off x="5272088" y="2349500"/>
            <a:ext cx="577731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(i,k)</a:t>
            </a:r>
          </a:p>
        </p:txBody>
      </p:sp>
      <p:sp>
        <p:nvSpPr>
          <p:cNvPr id="174094" name="Rectangle 14"/>
          <p:cNvSpPr>
            <a:spLocks noChangeArrowheads="1"/>
          </p:cNvSpPr>
          <p:nvPr/>
        </p:nvSpPr>
        <p:spPr bwMode="auto">
          <a:xfrm>
            <a:off x="7148513" y="2349500"/>
            <a:ext cx="64661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(k,*)</a:t>
            </a:r>
          </a:p>
        </p:txBody>
      </p:sp>
      <p:sp>
        <p:nvSpPr>
          <p:cNvPr id="174095" name="Line 15"/>
          <p:cNvSpPr>
            <a:spLocks noChangeShapeType="1"/>
          </p:cNvSpPr>
          <p:nvPr/>
        </p:nvSpPr>
        <p:spPr bwMode="auto">
          <a:xfrm>
            <a:off x="6565900" y="2524125"/>
            <a:ext cx="58420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096" name="Rectangle 16"/>
          <p:cNvSpPr>
            <a:spLocks noChangeArrowheads="1"/>
          </p:cNvSpPr>
          <p:nvPr/>
        </p:nvSpPr>
        <p:spPr bwMode="auto">
          <a:xfrm>
            <a:off x="5383213" y="1816100"/>
            <a:ext cx="1324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Inner loop:</a:t>
            </a:r>
          </a:p>
        </p:txBody>
      </p:sp>
      <p:sp>
        <p:nvSpPr>
          <p:cNvPr id="174098" name="Rectangle 18"/>
          <p:cNvSpPr>
            <a:spLocks noChangeArrowheads="1"/>
          </p:cNvSpPr>
          <p:nvPr/>
        </p:nvSpPr>
        <p:spPr bwMode="auto">
          <a:xfrm>
            <a:off x="6324600" y="4016375"/>
            <a:ext cx="1177605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Row-wise</a:t>
            </a:r>
          </a:p>
        </p:txBody>
      </p:sp>
      <p:sp>
        <p:nvSpPr>
          <p:cNvPr id="174099" name="Line 19"/>
          <p:cNvSpPr>
            <a:spLocks noChangeShapeType="1"/>
          </p:cNvSpPr>
          <p:nvPr/>
        </p:nvSpPr>
        <p:spPr bwMode="auto">
          <a:xfrm flipV="1">
            <a:off x="6881813" y="3352800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101" name="Rectangle 21"/>
          <p:cNvSpPr>
            <a:spLocks noChangeArrowheads="1"/>
          </p:cNvSpPr>
          <p:nvPr/>
        </p:nvSpPr>
        <p:spPr bwMode="auto">
          <a:xfrm>
            <a:off x="7467600" y="4016375"/>
            <a:ext cx="1177605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Row-wise</a:t>
            </a:r>
          </a:p>
        </p:txBody>
      </p:sp>
      <p:sp>
        <p:nvSpPr>
          <p:cNvPr id="174102" name="Line 22"/>
          <p:cNvSpPr>
            <a:spLocks noChangeShapeType="1"/>
          </p:cNvSpPr>
          <p:nvPr/>
        </p:nvSpPr>
        <p:spPr bwMode="auto">
          <a:xfrm flipV="1">
            <a:off x="8024813" y="3352800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104" name="Rectangle 24"/>
          <p:cNvSpPr>
            <a:spLocks noChangeArrowheads="1"/>
          </p:cNvSpPr>
          <p:nvPr/>
        </p:nvSpPr>
        <p:spPr bwMode="auto">
          <a:xfrm>
            <a:off x="5227638" y="4024313"/>
            <a:ext cx="726134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Fixed</a:t>
            </a:r>
          </a:p>
        </p:txBody>
      </p:sp>
      <p:sp>
        <p:nvSpPr>
          <p:cNvPr id="174105" name="Line 25"/>
          <p:cNvSpPr>
            <a:spLocks noChangeShapeType="1"/>
          </p:cNvSpPr>
          <p:nvPr/>
        </p:nvSpPr>
        <p:spPr bwMode="auto">
          <a:xfrm flipV="1">
            <a:off x="5632450" y="3360738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106" name="Rectangle 26"/>
          <p:cNvSpPr>
            <a:spLocks noChangeArrowheads="1"/>
          </p:cNvSpPr>
          <p:nvPr/>
        </p:nvSpPr>
        <p:spPr bwMode="auto">
          <a:xfrm>
            <a:off x="444500" y="4868863"/>
            <a:ext cx="5194300" cy="12271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223838" indent="-223838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u="sng" dirty="0">
                <a:latin typeface="Calibri"/>
                <a:cs typeface="Calibri"/>
              </a:rPr>
              <a:t>Misses per inner loop iteration:</a:t>
            </a: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</a:t>
            </a:r>
            <a:r>
              <a:rPr lang="en-US" sz="2400" b="0" u="sng" dirty="0">
                <a:latin typeface="Calibri"/>
                <a:cs typeface="Calibri"/>
              </a:rPr>
              <a:t>A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B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C</a:t>
            </a:r>
            <a:endParaRPr lang="en-US" sz="2400" b="0" dirty="0">
              <a:latin typeface="Calibri"/>
              <a:cs typeface="Calibri"/>
            </a:endParaRP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0.0	0.25	0.25</a:t>
            </a: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2971800" y="3962400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043487" y="6015335"/>
            <a:ext cx="4024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Block size = 32B (four doubles)</a:t>
            </a:r>
          </a:p>
        </p:txBody>
      </p:sp>
    </p:spTree>
    <p:extLst>
      <p:ext uri="{BB962C8B-B14F-4D97-AF65-F5344CB8AC3E}">
        <p14:creationId xmlns:p14="http://schemas.microsoft.com/office/powerpoint/2010/main" val="3680148172"/>
      </p:ext>
    </p:extLst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55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Multiplication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kji</a:t>
            </a:r>
            <a:r>
              <a:rPr lang="en-US" dirty="0"/>
              <a:t>)</a:t>
            </a:r>
          </a:p>
        </p:txBody>
      </p:sp>
      <p:sp>
        <p:nvSpPr>
          <p:cNvPr id="176131" name="Rectangle 3"/>
          <p:cNvSpPr>
            <a:spLocks noChangeArrowheads="1"/>
          </p:cNvSpPr>
          <p:nvPr/>
        </p:nvSpPr>
        <p:spPr bwMode="auto">
          <a:xfrm>
            <a:off x="617538" y="1782763"/>
            <a:ext cx="4518025" cy="2515817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/* </a:t>
            </a:r>
            <a:r>
              <a:rPr lang="en-US" sz="1800" dirty="0" err="1">
                <a:latin typeface="Courier New" charset="0"/>
              </a:rPr>
              <a:t>kji</a:t>
            </a:r>
            <a:r>
              <a:rPr lang="en-US" sz="1800" dirty="0">
                <a:latin typeface="Courier New" charset="0"/>
              </a:rPr>
              <a:t>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for (k=0; k&lt;n; k++)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for (j=0; j&lt;n; </a:t>
            </a:r>
            <a:r>
              <a:rPr lang="en-US" sz="1800" dirty="0" err="1">
                <a:latin typeface="Courier New" charset="0"/>
              </a:rPr>
              <a:t>j++</a:t>
            </a:r>
            <a:r>
              <a:rPr lang="en-US" sz="1800" dirty="0">
                <a:latin typeface="Courier New" charset="0"/>
              </a:rPr>
              <a:t>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r = b[k][j];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for (i=0; i&lt;n; i++)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  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c[i][j] += a[i][k] * r;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}	</a:t>
            </a:r>
          </a:p>
        </p:txBody>
      </p:sp>
      <p:sp>
        <p:nvSpPr>
          <p:cNvPr id="176132" name="Rectangle 4"/>
          <p:cNvSpPr>
            <a:spLocks noChangeArrowheads="1"/>
          </p:cNvSpPr>
          <p:nvPr/>
        </p:nvSpPr>
        <p:spPr bwMode="auto">
          <a:xfrm>
            <a:off x="5657850" y="26066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33" name="Rectangle 5"/>
          <p:cNvSpPr>
            <a:spLocks noChangeArrowheads="1"/>
          </p:cNvSpPr>
          <p:nvPr/>
        </p:nvSpPr>
        <p:spPr bwMode="auto">
          <a:xfrm>
            <a:off x="6877050" y="26066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34" name="Rectangle 6"/>
          <p:cNvSpPr>
            <a:spLocks noChangeArrowheads="1"/>
          </p:cNvSpPr>
          <p:nvPr/>
        </p:nvSpPr>
        <p:spPr bwMode="auto">
          <a:xfrm>
            <a:off x="8045450" y="26066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35" name="Rectangle 7"/>
          <p:cNvSpPr>
            <a:spLocks noChangeArrowheads="1"/>
          </p:cNvSpPr>
          <p:nvPr/>
        </p:nvSpPr>
        <p:spPr bwMode="auto">
          <a:xfrm>
            <a:off x="5789613" y="3124200"/>
            <a:ext cx="336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A</a:t>
            </a:r>
          </a:p>
        </p:txBody>
      </p:sp>
      <p:sp>
        <p:nvSpPr>
          <p:cNvPr id="176136" name="Rectangle 8"/>
          <p:cNvSpPr>
            <a:spLocks noChangeArrowheads="1"/>
          </p:cNvSpPr>
          <p:nvPr/>
        </p:nvSpPr>
        <p:spPr bwMode="auto">
          <a:xfrm>
            <a:off x="7008813" y="3124200"/>
            <a:ext cx="32225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</a:t>
            </a:r>
          </a:p>
        </p:txBody>
      </p:sp>
      <p:sp>
        <p:nvSpPr>
          <p:cNvPr id="176137" name="Rectangle 9"/>
          <p:cNvSpPr>
            <a:spLocks noChangeArrowheads="1"/>
          </p:cNvSpPr>
          <p:nvPr/>
        </p:nvSpPr>
        <p:spPr bwMode="auto">
          <a:xfrm>
            <a:off x="8229600" y="3124200"/>
            <a:ext cx="319498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</a:t>
            </a:r>
          </a:p>
        </p:txBody>
      </p:sp>
      <p:sp>
        <p:nvSpPr>
          <p:cNvPr id="176138" name="Rectangle 10"/>
          <p:cNvSpPr>
            <a:spLocks noChangeArrowheads="1"/>
          </p:cNvSpPr>
          <p:nvPr/>
        </p:nvSpPr>
        <p:spPr bwMode="auto">
          <a:xfrm>
            <a:off x="7974013" y="2273300"/>
            <a:ext cx="591382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(*,j)</a:t>
            </a:r>
          </a:p>
        </p:txBody>
      </p:sp>
      <p:sp>
        <p:nvSpPr>
          <p:cNvPr id="176139" name="Rectangle 11"/>
          <p:cNvSpPr>
            <a:spLocks noChangeArrowheads="1"/>
          </p:cNvSpPr>
          <p:nvPr/>
        </p:nvSpPr>
        <p:spPr bwMode="auto">
          <a:xfrm>
            <a:off x="7010400" y="3006725"/>
            <a:ext cx="50800" cy="50800"/>
          </a:xfrm>
          <a:prstGeom prst="rect">
            <a:avLst/>
          </a:prstGeom>
          <a:solidFill>
            <a:schemeClr val="tx1"/>
          </a:solidFill>
          <a:ln w="5715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40" name="Rectangle 12"/>
          <p:cNvSpPr>
            <a:spLocks noChangeArrowheads="1"/>
          </p:cNvSpPr>
          <p:nvPr/>
        </p:nvSpPr>
        <p:spPr bwMode="auto">
          <a:xfrm>
            <a:off x="6792913" y="2590800"/>
            <a:ext cx="580236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(k,j)</a:t>
            </a:r>
          </a:p>
        </p:txBody>
      </p:sp>
      <p:sp>
        <p:nvSpPr>
          <p:cNvPr id="176141" name="Rectangle 13"/>
          <p:cNvSpPr>
            <a:spLocks noChangeArrowheads="1"/>
          </p:cNvSpPr>
          <p:nvPr/>
        </p:nvSpPr>
        <p:spPr bwMode="auto">
          <a:xfrm>
            <a:off x="5586413" y="1828800"/>
            <a:ext cx="1324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Inner loop:</a:t>
            </a:r>
          </a:p>
        </p:txBody>
      </p:sp>
      <p:sp>
        <p:nvSpPr>
          <p:cNvPr id="176142" name="Line 14"/>
          <p:cNvSpPr>
            <a:spLocks noChangeShapeType="1"/>
          </p:cNvSpPr>
          <p:nvPr/>
        </p:nvSpPr>
        <p:spPr bwMode="auto">
          <a:xfrm flipV="1">
            <a:off x="6121400" y="2600325"/>
            <a:ext cx="0" cy="53340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43" name="Line 15"/>
          <p:cNvSpPr>
            <a:spLocks noChangeShapeType="1"/>
          </p:cNvSpPr>
          <p:nvPr/>
        </p:nvSpPr>
        <p:spPr bwMode="auto">
          <a:xfrm flipV="1">
            <a:off x="8204200" y="2613025"/>
            <a:ext cx="0" cy="53340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44" name="Rectangle 16"/>
          <p:cNvSpPr>
            <a:spLocks noChangeArrowheads="1"/>
          </p:cNvSpPr>
          <p:nvPr/>
        </p:nvSpPr>
        <p:spPr bwMode="auto">
          <a:xfrm>
            <a:off x="5840413" y="2273300"/>
            <a:ext cx="64661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(*,k)</a:t>
            </a:r>
          </a:p>
        </p:txBody>
      </p:sp>
      <p:sp>
        <p:nvSpPr>
          <p:cNvPr id="176146" name="Rectangle 18"/>
          <p:cNvSpPr>
            <a:spLocks noChangeArrowheads="1"/>
          </p:cNvSpPr>
          <p:nvPr/>
        </p:nvSpPr>
        <p:spPr bwMode="auto">
          <a:xfrm>
            <a:off x="6817666" y="4165600"/>
            <a:ext cx="726134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Fixed</a:t>
            </a:r>
          </a:p>
        </p:txBody>
      </p:sp>
      <p:sp>
        <p:nvSpPr>
          <p:cNvPr id="176147" name="Line 19"/>
          <p:cNvSpPr>
            <a:spLocks noChangeShapeType="1"/>
          </p:cNvSpPr>
          <p:nvPr/>
        </p:nvSpPr>
        <p:spPr bwMode="auto">
          <a:xfrm flipV="1">
            <a:off x="7156451" y="3509963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49" name="Rectangle 21"/>
          <p:cNvSpPr>
            <a:spLocks noChangeArrowheads="1"/>
          </p:cNvSpPr>
          <p:nvPr/>
        </p:nvSpPr>
        <p:spPr bwMode="auto">
          <a:xfrm>
            <a:off x="5410200" y="4165600"/>
            <a:ext cx="1067599" cy="7053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Column-</a:t>
            </a:r>
          </a:p>
          <a:p>
            <a:pPr algn="ctr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wise</a:t>
            </a:r>
          </a:p>
        </p:txBody>
      </p:sp>
      <p:sp>
        <p:nvSpPr>
          <p:cNvPr id="176150" name="Line 22"/>
          <p:cNvSpPr>
            <a:spLocks noChangeShapeType="1"/>
          </p:cNvSpPr>
          <p:nvPr/>
        </p:nvSpPr>
        <p:spPr bwMode="auto">
          <a:xfrm flipV="1">
            <a:off x="5967413" y="3502025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52" name="Rectangle 24"/>
          <p:cNvSpPr>
            <a:spLocks noChangeArrowheads="1"/>
          </p:cNvSpPr>
          <p:nvPr/>
        </p:nvSpPr>
        <p:spPr bwMode="auto">
          <a:xfrm>
            <a:off x="7924001" y="4165600"/>
            <a:ext cx="1067599" cy="7053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Column-</a:t>
            </a:r>
          </a:p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wise</a:t>
            </a:r>
          </a:p>
        </p:txBody>
      </p:sp>
      <p:sp>
        <p:nvSpPr>
          <p:cNvPr id="176153" name="Line 25"/>
          <p:cNvSpPr>
            <a:spLocks noChangeShapeType="1"/>
          </p:cNvSpPr>
          <p:nvPr/>
        </p:nvSpPr>
        <p:spPr bwMode="auto">
          <a:xfrm flipV="1">
            <a:off x="8405813" y="3502025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54" name="Rectangle 26"/>
          <p:cNvSpPr>
            <a:spLocks noChangeArrowheads="1"/>
          </p:cNvSpPr>
          <p:nvPr/>
        </p:nvSpPr>
        <p:spPr bwMode="auto">
          <a:xfrm>
            <a:off x="444500" y="4868863"/>
            <a:ext cx="4965700" cy="12271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223838" indent="-223838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u="sng" dirty="0">
                <a:latin typeface="Calibri"/>
                <a:cs typeface="Calibri"/>
              </a:rPr>
              <a:t>Misses per inner loop iteration:</a:t>
            </a: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</a:t>
            </a:r>
            <a:r>
              <a:rPr lang="en-US" sz="2400" b="0" u="sng" dirty="0">
                <a:latin typeface="Calibri"/>
                <a:cs typeface="Calibri"/>
              </a:rPr>
              <a:t>A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B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C</a:t>
            </a:r>
            <a:endParaRPr lang="en-US" sz="2400" b="0" dirty="0">
              <a:latin typeface="Calibri"/>
              <a:cs typeface="Calibri"/>
            </a:endParaRP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1.0	0.0	1.0</a:t>
            </a: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3283174" y="3962400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043487" y="6015335"/>
            <a:ext cx="4024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Block size = 32B (four doubles)</a:t>
            </a:r>
          </a:p>
        </p:txBody>
      </p:sp>
    </p:spTree>
    <p:extLst>
      <p:ext uri="{BB962C8B-B14F-4D97-AF65-F5344CB8AC3E}">
        <p14:creationId xmlns:p14="http://schemas.microsoft.com/office/powerpoint/2010/main" val="3312678581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Recall: General Caching Concepts: </a:t>
            </a:r>
            <a:br>
              <a:rPr lang="en-US" dirty="0"/>
            </a:br>
            <a:r>
              <a:rPr lang="en-US" dirty="0"/>
              <a:t>3 Types of Cache Misses</a:t>
            </a:r>
          </a:p>
        </p:txBody>
      </p:sp>
      <p:sp>
        <p:nvSpPr>
          <p:cNvPr id="13824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96875" y="1733550"/>
            <a:ext cx="8518525" cy="497205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Cold (compulsory) miss</a:t>
            </a:r>
          </a:p>
          <a:p>
            <a:pPr lvl="1"/>
            <a:r>
              <a:rPr lang="en-US" dirty="0"/>
              <a:t>Cold misses occur because the cache starts empty and this is the first reference to the block.</a:t>
            </a:r>
          </a:p>
          <a:p>
            <a:r>
              <a:rPr lang="en-US" dirty="0">
                <a:solidFill>
                  <a:srgbClr val="C00000"/>
                </a:solidFill>
              </a:rPr>
              <a:t>Capacity miss</a:t>
            </a:r>
          </a:p>
          <a:p>
            <a:pPr lvl="1"/>
            <a:r>
              <a:rPr lang="en-US" dirty="0"/>
              <a:t>Occurs when the set of active cache blocks (</a:t>
            </a:r>
            <a:r>
              <a:rPr lang="en-US" dirty="0">
                <a:solidFill>
                  <a:srgbClr val="C00000"/>
                </a:solidFill>
              </a:rPr>
              <a:t>working set</a:t>
            </a:r>
            <a:r>
              <a:rPr lang="en-US" dirty="0"/>
              <a:t>) is larger than the cache.</a:t>
            </a:r>
          </a:p>
          <a:p>
            <a:r>
              <a:rPr lang="en-US" dirty="0">
                <a:solidFill>
                  <a:srgbClr val="C00000"/>
                </a:solidFill>
              </a:rPr>
              <a:t>Conflict miss</a:t>
            </a:r>
          </a:p>
          <a:p>
            <a:pPr lvl="1"/>
            <a:r>
              <a:rPr lang="en-US" dirty="0"/>
              <a:t>Most caches limit blocks at level k+1 to a small subset (sometimes a singleton) of the block positions at level k.</a:t>
            </a:r>
          </a:p>
          <a:p>
            <a:pPr lvl="2"/>
            <a:r>
              <a:rPr lang="en-US" dirty="0"/>
              <a:t>E.g. Block </a:t>
            </a:r>
            <a:r>
              <a:rPr lang="en-US" dirty="0" err="1"/>
              <a:t>i</a:t>
            </a:r>
            <a:r>
              <a:rPr lang="en-US" dirty="0"/>
              <a:t> at level k+1 must be placed in block (</a:t>
            </a:r>
            <a:r>
              <a:rPr lang="en-US" dirty="0" err="1"/>
              <a:t>i</a:t>
            </a:r>
            <a:r>
              <a:rPr lang="en-US" dirty="0"/>
              <a:t> mod 4) at level </a:t>
            </a:r>
            <a:r>
              <a:rPr lang="en-US" dirty="0" err="1"/>
              <a:t>k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Conflict misses occur when the level </a:t>
            </a:r>
            <a:r>
              <a:rPr lang="en-US" dirty="0" err="1"/>
              <a:t>k</a:t>
            </a:r>
            <a:r>
              <a:rPr lang="en-US" dirty="0"/>
              <a:t> cache is large enough, but multiple data objects all map to the same level </a:t>
            </a:r>
            <a:r>
              <a:rPr lang="en-US" dirty="0" err="1"/>
              <a:t>k</a:t>
            </a:r>
            <a:r>
              <a:rPr lang="en-US" dirty="0"/>
              <a:t> block.</a:t>
            </a:r>
          </a:p>
          <a:p>
            <a:pPr lvl="2"/>
            <a:r>
              <a:rPr lang="en-US" dirty="0"/>
              <a:t>E.g. Referencing blocks 0, 8, 0, 8, 0, 8, ... would miss every time.</a:t>
            </a:r>
          </a:p>
        </p:txBody>
      </p:sp>
    </p:spTree>
    <p:extLst>
      <p:ext uri="{BB962C8B-B14F-4D97-AF65-F5344CB8AC3E}">
        <p14:creationId xmlns:p14="http://schemas.microsoft.com/office/powerpoint/2010/main" val="194505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223"/>
          <p:cNvSpPr>
            <a:spLocks noChangeAspect="1" noChangeArrowheads="1"/>
          </p:cNvSpPr>
          <p:nvPr/>
        </p:nvSpPr>
        <p:spPr bwMode="auto">
          <a:xfrm>
            <a:off x="1196975" y="4279900"/>
            <a:ext cx="3379788" cy="21971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 cap="rnd">
            <a:solidFill>
              <a:schemeClr val="tx1"/>
            </a:solidFill>
            <a:prstDash val="solid"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187423" name="Rectangle 3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Cache Memories</a:t>
            </a:r>
          </a:p>
        </p:txBody>
      </p:sp>
      <p:sp>
        <p:nvSpPr>
          <p:cNvPr id="187424" name="Rectangle 3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Cache memories </a:t>
            </a:r>
            <a:r>
              <a:rPr lang="en-US" dirty="0"/>
              <a:t>are small, fast SRAM-based memories managed automatically in hardware</a:t>
            </a:r>
          </a:p>
          <a:p>
            <a:pPr lvl="1"/>
            <a:r>
              <a:rPr lang="en-US" dirty="0"/>
              <a:t>Hold frequently accessed blocks of main memory</a:t>
            </a:r>
          </a:p>
          <a:p>
            <a:r>
              <a:rPr lang="en-US" dirty="0"/>
              <a:t>CPU looks first for data in cache</a:t>
            </a:r>
          </a:p>
          <a:p>
            <a:r>
              <a:rPr lang="en-US" dirty="0"/>
              <a:t>Typical system structure:</a:t>
            </a:r>
          </a:p>
        </p:txBody>
      </p:sp>
      <p:sp>
        <p:nvSpPr>
          <p:cNvPr id="33" name="Rectangle 146"/>
          <p:cNvSpPr>
            <a:spLocks noChangeAspect="1" noChangeArrowheads="1"/>
          </p:cNvSpPr>
          <p:nvPr/>
        </p:nvSpPr>
        <p:spPr bwMode="auto">
          <a:xfrm>
            <a:off x="7258050" y="5653087"/>
            <a:ext cx="819150" cy="8239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Main</a:t>
            </a:r>
          </a:p>
          <a:p>
            <a:pPr algn="ctr"/>
            <a:r>
              <a:rPr lang="en-US" sz="1600">
                <a:latin typeface="Calibri" panose="020F0502020204030204" pitchFamily="34" charset="0"/>
              </a:rPr>
              <a:t>memory</a:t>
            </a:r>
          </a:p>
        </p:txBody>
      </p:sp>
      <p:sp>
        <p:nvSpPr>
          <p:cNvPr id="34" name="AutoShape 201"/>
          <p:cNvSpPr>
            <a:spLocks noChangeAspect="1" noChangeArrowheads="1"/>
          </p:cNvSpPr>
          <p:nvPr/>
        </p:nvSpPr>
        <p:spPr bwMode="auto">
          <a:xfrm>
            <a:off x="5884863" y="5789612"/>
            <a:ext cx="1344612" cy="481013"/>
          </a:xfrm>
          <a:prstGeom prst="leftRightArrow">
            <a:avLst>
              <a:gd name="adj1" fmla="val 50000"/>
              <a:gd name="adj2" fmla="val 55908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35" name="Rectangle 202"/>
          <p:cNvSpPr>
            <a:spLocks noChangeAspect="1" noChangeArrowheads="1"/>
          </p:cNvSpPr>
          <p:nvPr/>
        </p:nvSpPr>
        <p:spPr bwMode="auto">
          <a:xfrm>
            <a:off x="5060950" y="5818187"/>
            <a:ext cx="819150" cy="5207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I/O</a:t>
            </a:r>
          </a:p>
          <a:p>
            <a:pPr algn="ctr"/>
            <a:r>
              <a:rPr lang="en-US" sz="1600">
                <a:latin typeface="Calibri" panose="020F0502020204030204" pitchFamily="34" charset="0"/>
              </a:rPr>
              <a:t>bridge</a:t>
            </a:r>
          </a:p>
        </p:txBody>
      </p:sp>
      <p:sp>
        <p:nvSpPr>
          <p:cNvPr id="37" name="Rectangle 206"/>
          <p:cNvSpPr>
            <a:spLocks noChangeAspect="1" noChangeArrowheads="1"/>
          </p:cNvSpPr>
          <p:nvPr/>
        </p:nvSpPr>
        <p:spPr bwMode="auto">
          <a:xfrm>
            <a:off x="1349375" y="5818187"/>
            <a:ext cx="2374900" cy="5207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Bus interface</a:t>
            </a:r>
          </a:p>
        </p:txBody>
      </p:sp>
      <p:sp>
        <p:nvSpPr>
          <p:cNvPr id="38" name="Rectangle 207"/>
          <p:cNvSpPr>
            <a:spLocks noChangeAspect="1" noChangeArrowheads="1"/>
          </p:cNvSpPr>
          <p:nvPr/>
        </p:nvSpPr>
        <p:spPr bwMode="auto">
          <a:xfrm>
            <a:off x="2862263" y="4622800"/>
            <a:ext cx="615950" cy="1381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39" name="Rectangle 208"/>
          <p:cNvSpPr>
            <a:spLocks noChangeAspect="1" noChangeArrowheads="1"/>
          </p:cNvSpPr>
          <p:nvPr/>
        </p:nvSpPr>
        <p:spPr bwMode="auto">
          <a:xfrm>
            <a:off x="2862263" y="4760912"/>
            <a:ext cx="615950" cy="1365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0" name="Rectangle 210"/>
          <p:cNvSpPr>
            <a:spLocks noChangeAspect="1" noChangeArrowheads="1"/>
          </p:cNvSpPr>
          <p:nvPr/>
        </p:nvSpPr>
        <p:spPr bwMode="auto">
          <a:xfrm>
            <a:off x="2862263" y="4897437"/>
            <a:ext cx="615950" cy="1381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1" name="Rectangle 211"/>
          <p:cNvSpPr>
            <a:spLocks noChangeAspect="1" noChangeArrowheads="1"/>
          </p:cNvSpPr>
          <p:nvPr/>
        </p:nvSpPr>
        <p:spPr bwMode="auto">
          <a:xfrm>
            <a:off x="2862263" y="5035550"/>
            <a:ext cx="615950" cy="1365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2" name="Rectangle 212"/>
          <p:cNvSpPr>
            <a:spLocks noChangeAspect="1" noChangeArrowheads="1"/>
          </p:cNvSpPr>
          <p:nvPr/>
        </p:nvSpPr>
        <p:spPr bwMode="auto">
          <a:xfrm>
            <a:off x="2862263" y="5172075"/>
            <a:ext cx="615950" cy="1381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3" name="AutoShape 214"/>
          <p:cNvSpPr>
            <a:spLocks noChangeAspect="1" noChangeArrowheads="1"/>
          </p:cNvSpPr>
          <p:nvPr/>
        </p:nvSpPr>
        <p:spPr bwMode="auto">
          <a:xfrm>
            <a:off x="3559175" y="4622800"/>
            <a:ext cx="400050" cy="342900"/>
          </a:xfrm>
          <a:prstGeom prst="rightArrow">
            <a:avLst>
              <a:gd name="adj1" fmla="val 50000"/>
              <a:gd name="adj2" fmla="val 29167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4" name="AutoShape 215"/>
          <p:cNvSpPr>
            <a:spLocks noChangeAspect="1" noChangeArrowheads="1"/>
          </p:cNvSpPr>
          <p:nvPr/>
        </p:nvSpPr>
        <p:spPr bwMode="auto">
          <a:xfrm flipH="1">
            <a:off x="3478213" y="4965700"/>
            <a:ext cx="400050" cy="344487"/>
          </a:xfrm>
          <a:prstGeom prst="rightArrow">
            <a:avLst>
              <a:gd name="adj1" fmla="val 50000"/>
              <a:gd name="adj2" fmla="val 29032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5" name="Rectangle 220"/>
          <p:cNvSpPr>
            <a:spLocks noChangeAspect="1" noChangeArrowheads="1"/>
          </p:cNvSpPr>
          <p:nvPr/>
        </p:nvSpPr>
        <p:spPr bwMode="auto">
          <a:xfrm>
            <a:off x="3959225" y="4486275"/>
            <a:ext cx="479425" cy="96043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ALU</a:t>
            </a:r>
          </a:p>
        </p:txBody>
      </p:sp>
      <p:sp>
        <p:nvSpPr>
          <p:cNvPr id="46" name="Text Box 221"/>
          <p:cNvSpPr txBox="1">
            <a:spLocks noChangeAspect="1" noChangeArrowheads="1"/>
          </p:cNvSpPr>
          <p:nvPr/>
        </p:nvSpPr>
        <p:spPr bwMode="auto">
          <a:xfrm>
            <a:off x="2594341" y="4316998"/>
            <a:ext cx="1185133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Register file</a:t>
            </a:r>
          </a:p>
        </p:txBody>
      </p:sp>
      <p:sp>
        <p:nvSpPr>
          <p:cNvPr id="47" name="AutoShape 222"/>
          <p:cNvSpPr>
            <a:spLocks noChangeAspect="1" noChangeArrowheads="1"/>
          </p:cNvSpPr>
          <p:nvPr/>
        </p:nvSpPr>
        <p:spPr bwMode="auto">
          <a:xfrm>
            <a:off x="2928938" y="5378450"/>
            <a:ext cx="549275" cy="411162"/>
          </a:xfrm>
          <a:prstGeom prst="upDownArrow">
            <a:avLst>
              <a:gd name="adj1" fmla="val 50000"/>
              <a:gd name="adj2" fmla="val 20000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9" name="Text Box 225"/>
          <p:cNvSpPr txBox="1">
            <a:spLocks noChangeAspect="1" noChangeArrowheads="1"/>
          </p:cNvSpPr>
          <p:nvPr/>
        </p:nvSpPr>
        <p:spPr bwMode="auto">
          <a:xfrm>
            <a:off x="1174448" y="3988385"/>
            <a:ext cx="932467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</a:rPr>
              <a:t>CPU chip</a:t>
            </a:r>
          </a:p>
        </p:txBody>
      </p:sp>
      <p:sp>
        <p:nvSpPr>
          <p:cNvPr id="50" name="Text Box 229"/>
          <p:cNvSpPr txBox="1">
            <a:spLocks noChangeAspect="1" noChangeArrowheads="1"/>
          </p:cNvSpPr>
          <p:nvPr/>
        </p:nvSpPr>
        <p:spPr bwMode="auto">
          <a:xfrm>
            <a:off x="4650138" y="5155198"/>
            <a:ext cx="114230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System bus</a:t>
            </a:r>
          </a:p>
        </p:txBody>
      </p:sp>
      <p:sp>
        <p:nvSpPr>
          <p:cNvPr id="51" name="Line 230"/>
          <p:cNvSpPr>
            <a:spLocks noChangeAspect="1" noChangeShapeType="1"/>
          </p:cNvSpPr>
          <p:nvPr/>
        </p:nvSpPr>
        <p:spPr bwMode="auto">
          <a:xfrm flipH="1">
            <a:off x="4438650" y="5446712"/>
            <a:ext cx="619125" cy="412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52" name="Text Box 231"/>
          <p:cNvSpPr txBox="1">
            <a:spLocks noChangeAspect="1" noChangeArrowheads="1"/>
          </p:cNvSpPr>
          <p:nvPr/>
        </p:nvSpPr>
        <p:spPr bwMode="auto">
          <a:xfrm>
            <a:off x="5931318" y="5155198"/>
            <a:ext cx="1265989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Memory bus</a:t>
            </a:r>
          </a:p>
        </p:txBody>
      </p:sp>
      <p:sp>
        <p:nvSpPr>
          <p:cNvPr id="53" name="Line 232"/>
          <p:cNvSpPr>
            <a:spLocks noChangeAspect="1" noChangeShapeType="1"/>
          </p:cNvSpPr>
          <p:nvPr/>
        </p:nvSpPr>
        <p:spPr bwMode="auto">
          <a:xfrm>
            <a:off x="6530975" y="5446712"/>
            <a:ext cx="0" cy="412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54" name="Rectangle 233"/>
          <p:cNvSpPr>
            <a:spLocks noChangeAspect="1" noChangeArrowheads="1"/>
          </p:cNvSpPr>
          <p:nvPr/>
        </p:nvSpPr>
        <p:spPr bwMode="auto">
          <a:xfrm>
            <a:off x="1349375" y="4719637"/>
            <a:ext cx="1066800" cy="520700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</a:rPr>
              <a:t>Cache </a:t>
            </a:r>
          </a:p>
          <a:p>
            <a:pPr algn="ctr"/>
            <a:r>
              <a:rPr lang="en-US" sz="1600" dirty="0">
                <a:latin typeface="Calibri" panose="020F0502020204030204" pitchFamily="34" charset="0"/>
              </a:rPr>
              <a:t>memory</a:t>
            </a:r>
          </a:p>
        </p:txBody>
      </p:sp>
      <p:sp>
        <p:nvSpPr>
          <p:cNvPr id="55" name="AutoShape 234"/>
          <p:cNvSpPr>
            <a:spLocks noChangeAspect="1" noChangeArrowheads="1"/>
          </p:cNvSpPr>
          <p:nvPr/>
        </p:nvSpPr>
        <p:spPr bwMode="auto">
          <a:xfrm>
            <a:off x="1577975" y="5240337"/>
            <a:ext cx="549275" cy="549275"/>
          </a:xfrm>
          <a:prstGeom prst="upDownArrow">
            <a:avLst>
              <a:gd name="adj1" fmla="val 50000"/>
              <a:gd name="adj2" fmla="val 20000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56" name="AutoShape 236"/>
          <p:cNvSpPr>
            <a:spLocks noChangeAspect="1" noChangeArrowheads="1"/>
          </p:cNvSpPr>
          <p:nvPr/>
        </p:nvSpPr>
        <p:spPr bwMode="auto">
          <a:xfrm flipH="1">
            <a:off x="2441575" y="4767262"/>
            <a:ext cx="400050" cy="344488"/>
          </a:xfrm>
          <a:prstGeom prst="leftRightArrow">
            <a:avLst>
              <a:gd name="adj1" fmla="val 50000"/>
              <a:gd name="adj2" fmla="val 23226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36" name="AutoShape 205"/>
          <p:cNvSpPr>
            <a:spLocks noChangeAspect="1" noChangeArrowheads="1"/>
          </p:cNvSpPr>
          <p:nvPr/>
        </p:nvSpPr>
        <p:spPr bwMode="auto">
          <a:xfrm>
            <a:off x="3748088" y="5789612"/>
            <a:ext cx="1309687" cy="481013"/>
          </a:xfrm>
          <a:prstGeom prst="leftRightArrow">
            <a:avLst>
              <a:gd name="adj1" fmla="val 50000"/>
              <a:gd name="adj2" fmla="val 54455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INIT" val=""/>
  <p:tag name="USEAMSFONTS" val="True"/>
  <p:tag name="EMBEDFONTS" val="False"/>
  <p:tag name="USEBOLDAMS" val="False"/>
  <p:tag name="DEFAULTDISPLAYSOURCE" val="\documentclass{slides}\pagestyle{empty}&#10;\begin{document}&#10;&#10;\end{document}&#10;"/>
  <p:tag name="TEX2PS" val="latex $(base).tex; dvips -D $(res) -E -o $(base).ps $(base).dvi"/>
  <p:tag name="EXTERNALEDITCOMMAND" val="notepad %"/>
  <p:tag name="GHOSTSCRIPTCOMMAND" val="gswin32c"/>
  <p:tag name="DEFAULTBITMAP" val="pngmono"/>
  <p:tag name="DEFAULTBLEND" val="False"/>
  <p:tag name="DEFAULTTRANSPARENT" val="False"/>
  <p:tag name="DEFAULTWORKAROUNDTRANSPARENCYBUG" val="False"/>
  <p:tag name="DEFAULTRESOLUTION" val="1200"/>
  <p:tag name="DEFAULTMAGNIFICATION" val="0.8"/>
  <p:tag name="DEFAULTFONTSIZE" val="10"/>
  <p:tag name="DEFAULTWIDTH" val="418"/>
  <p:tag name="DEFAULTHEIGHT" val="316"/>
</p:tagLst>
</file>

<file path=ppt/theme/theme1.xml><?xml version="1.0" encoding="utf-8"?>
<a:theme xmlns:a="http://schemas.openxmlformats.org/drawingml/2006/main" name="template2007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00000"/>
      </a:hlink>
      <a:folHlink>
        <a:srgbClr val="C00000"/>
      </a:folHlink>
    </a:clrScheme>
    <a:fontScheme name="Custom 1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2">
            <a:lumMod val="20000"/>
            <a:lumOff val="80000"/>
          </a:schemeClr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rtlCol="0" anchor="ctr" anchorCtr="1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dirty="0" smtClean="0">
            <a:latin typeface="Calibri" pitchFamily="34" charset="0"/>
          </a:defRPr>
        </a:defPPr>
      </a:lstStyle>
    </a:spDef>
    <a:lnDef>
      <a:spPr bwMode="auto">
        <a:noFill/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none" rtlCol="0">
        <a:spAutoFit/>
      </a:bodyPr>
      <a:lstStyle>
        <a:defPPr>
          <a:defRPr sz="1800" dirty="0" smtClean="0">
            <a:latin typeface="Calibri" pitchFamily="34" charset="0"/>
          </a:defRPr>
        </a:defPPr>
      </a:lstStyle>
    </a:txDef>
  </a:objectDefaults>
  <a:extraClrSchemeLst>
    <a:extraClrScheme>
      <a:clrScheme name="class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ass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template2007</Template>
  <TotalTime>20960</TotalTime>
  <Words>6719</Words>
  <Application>Microsoft Macintosh PowerPoint</Application>
  <PresentationFormat>On-screen Show (4:3)</PresentationFormat>
  <Paragraphs>1693</Paragraphs>
  <Slides>74</Slides>
  <Notes>58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84" baseType="lpstr">
      <vt:lpstr>Noto Sans Symbols</vt:lpstr>
      <vt:lpstr>Arial</vt:lpstr>
      <vt:lpstr>Arial Narrow</vt:lpstr>
      <vt:lpstr>Calibri</vt:lpstr>
      <vt:lpstr>Courier New</vt:lpstr>
      <vt:lpstr>Times New Roman</vt:lpstr>
      <vt:lpstr>Wingdings</vt:lpstr>
      <vt:lpstr>Wingdings 2</vt:lpstr>
      <vt:lpstr>template2007</vt:lpstr>
      <vt:lpstr>Equation</vt:lpstr>
      <vt:lpstr>Cache Memories  15-213/14-513/15-513: Introduction to Computer Systems 10th Lecture,  September 29, 2022</vt:lpstr>
      <vt:lpstr>Today</vt:lpstr>
      <vt:lpstr>Recall: Locality</vt:lpstr>
      <vt:lpstr>Recall: Memory       Hierarchy</vt:lpstr>
      <vt:lpstr>Recall: General Cache Concepts</vt:lpstr>
      <vt:lpstr>General Cache Concepts: Hit</vt:lpstr>
      <vt:lpstr>General Cache Concepts: Miss</vt:lpstr>
      <vt:lpstr> Recall: General Caching Concepts:  3 Types of Cache Misses</vt:lpstr>
      <vt:lpstr>Cache Memories</vt:lpstr>
      <vt:lpstr>General Cache Organization (S, E, B)</vt:lpstr>
      <vt:lpstr>Cache Read</vt:lpstr>
      <vt:lpstr>Example: Direct Mapped Cache (E = 1)</vt:lpstr>
      <vt:lpstr>Example: Direct Mapped Cache (E = 1)</vt:lpstr>
      <vt:lpstr>Example: Direct Mapped Cache (E = 1)</vt:lpstr>
      <vt:lpstr>Direct-Mapped Cache Simulation</vt:lpstr>
      <vt:lpstr>E-way Set Associative Cache (Here: E = 2)</vt:lpstr>
      <vt:lpstr>E-way Set Associative Cache (Here: E = 2)</vt:lpstr>
      <vt:lpstr>E-way Set Associative Cache (Here: E = 2)</vt:lpstr>
      <vt:lpstr>2-Way Set Associative Cache Simulation</vt:lpstr>
      <vt:lpstr>What about writes?</vt:lpstr>
      <vt:lpstr>Practical Write-back Write-allocate</vt:lpstr>
      <vt:lpstr>Why Index Using Middle Bits? </vt:lpstr>
      <vt:lpstr>Illustration of Indexing Approaches</vt:lpstr>
      <vt:lpstr>Middle Bit Indexing</vt:lpstr>
      <vt:lpstr>High Bit Indexing</vt:lpstr>
      <vt:lpstr>Intel Core i7 Cache Hierarchy</vt:lpstr>
      <vt:lpstr>Cache Performance Metrics</vt:lpstr>
      <vt:lpstr>Let’s think about those numbers</vt:lpstr>
      <vt:lpstr>Writing Cache Friendly Code</vt:lpstr>
      <vt:lpstr>Quiz</vt:lpstr>
      <vt:lpstr>Today</vt:lpstr>
      <vt:lpstr>The Memory Mountain</vt:lpstr>
      <vt:lpstr>Memory Mountain Test Function</vt:lpstr>
      <vt:lpstr>The Memory Mountain</vt:lpstr>
      <vt:lpstr>Today</vt:lpstr>
      <vt:lpstr>Remember matrix multiplication</vt:lpstr>
      <vt:lpstr>Matrix Multiplication Example</vt:lpstr>
      <vt:lpstr>Miss Rate Analysis for Matrix Multiply</vt:lpstr>
      <vt:lpstr>Layout of C Arrays in Memory (review)</vt:lpstr>
      <vt:lpstr>Matrix Multiplication (ijk)</vt:lpstr>
      <vt:lpstr>Matrix Multiplication (ijk)</vt:lpstr>
      <vt:lpstr>Matrix Multiplication (kij)</vt:lpstr>
      <vt:lpstr>Matrix Multiplication (kij)</vt:lpstr>
      <vt:lpstr>Matrix Multiplication (jki)</vt:lpstr>
      <vt:lpstr>Matrix Multiplication (jki)</vt:lpstr>
      <vt:lpstr>Summary of Matrix Multiplication</vt:lpstr>
      <vt:lpstr>Core i7 Matrix Multiply Performance</vt:lpstr>
      <vt:lpstr>Today</vt:lpstr>
      <vt:lpstr>Example: Matrix Multiplication</vt:lpstr>
      <vt:lpstr>Cache Miss Analysis</vt:lpstr>
      <vt:lpstr>Cache Miss Analysis</vt:lpstr>
      <vt:lpstr>Blocked Matrix Multiplication</vt:lpstr>
      <vt:lpstr>Cache Miss Analysis</vt:lpstr>
      <vt:lpstr>Cache Miss Analysis</vt:lpstr>
      <vt:lpstr>Blocking Summary</vt:lpstr>
      <vt:lpstr>Cache Summary </vt:lpstr>
      <vt:lpstr>Supplemental slides</vt:lpstr>
      <vt:lpstr>Recall: Modern CPU Design</vt:lpstr>
      <vt:lpstr>What it Really Looks Like</vt:lpstr>
      <vt:lpstr>What it Really Looks Like (Cont.)</vt:lpstr>
      <vt:lpstr>Why Index Using Middle Bits? </vt:lpstr>
      <vt:lpstr>Illustration of Indexing Approaches</vt:lpstr>
      <vt:lpstr>Middle Bit Indexing</vt:lpstr>
      <vt:lpstr>High Bit Indexing</vt:lpstr>
      <vt:lpstr>Example: Core i7 L1 Data Cache</vt:lpstr>
      <vt:lpstr>Example: Core i7 L1 Data Cache</vt:lpstr>
      <vt:lpstr>The Memory Mountain</vt:lpstr>
      <vt:lpstr>Cache Capacity Effects from Memory Mountain</vt:lpstr>
      <vt:lpstr>Cache Block Size Effects from Memory Mountain</vt:lpstr>
      <vt:lpstr>Modeling Block Size Effects from Memory Mountain</vt:lpstr>
      <vt:lpstr>2008 Memory Mountain</vt:lpstr>
      <vt:lpstr>Matrix Multiplication (jik)</vt:lpstr>
      <vt:lpstr>Matrix Multiplication (ikj)</vt:lpstr>
      <vt:lpstr>Matrix Multiplication (kji)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Computer Systems 15-213/18-243, spring 2009</dc:title>
  <dc:creator>Markus Pueschel</dc:creator>
  <dc:description>Redesign of slides created by Randal E. Bryant and David R. O'Hallaron</dc:description>
  <cp:lastModifiedBy>David Godbe Andersen</cp:lastModifiedBy>
  <cp:revision>627</cp:revision>
  <cp:lastPrinted>2020-02-18T15:46:01Z</cp:lastPrinted>
  <dcterms:created xsi:type="dcterms:W3CDTF">2012-10-02T17:26:51Z</dcterms:created>
  <dcterms:modified xsi:type="dcterms:W3CDTF">2022-09-29T21:09:30Z</dcterms:modified>
</cp:coreProperties>
</file>