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4"/>
  </p:notesMasterIdLst>
  <p:handoutMasterIdLst>
    <p:handoutMasterId r:id="rId55"/>
  </p:handoutMasterIdLst>
  <p:sldIdLst>
    <p:sldId id="542" r:id="rId2"/>
    <p:sldId id="969" r:id="rId3"/>
    <p:sldId id="827" r:id="rId4"/>
    <p:sldId id="661" r:id="rId5"/>
    <p:sldId id="833" r:id="rId6"/>
    <p:sldId id="948" r:id="rId7"/>
    <p:sldId id="835" r:id="rId8"/>
    <p:sldId id="878" r:id="rId9"/>
    <p:sldId id="946" r:id="rId10"/>
    <p:sldId id="965" r:id="rId11"/>
    <p:sldId id="966" r:id="rId12"/>
    <p:sldId id="932" r:id="rId13"/>
    <p:sldId id="933" r:id="rId14"/>
    <p:sldId id="971" r:id="rId15"/>
    <p:sldId id="935" r:id="rId16"/>
    <p:sldId id="841" r:id="rId17"/>
    <p:sldId id="840" r:id="rId18"/>
    <p:sldId id="842" r:id="rId19"/>
    <p:sldId id="930" r:id="rId20"/>
    <p:sldId id="883" r:id="rId21"/>
    <p:sldId id="931" r:id="rId22"/>
    <p:sldId id="847" r:id="rId23"/>
    <p:sldId id="887" r:id="rId24"/>
    <p:sldId id="849" r:id="rId25"/>
    <p:sldId id="851" r:id="rId26"/>
    <p:sldId id="893" r:id="rId27"/>
    <p:sldId id="894" r:id="rId28"/>
    <p:sldId id="942" r:id="rId29"/>
    <p:sldId id="943" r:id="rId30"/>
    <p:sldId id="968" r:id="rId31"/>
    <p:sldId id="925" r:id="rId32"/>
    <p:sldId id="856" r:id="rId33"/>
    <p:sldId id="929" r:id="rId34"/>
    <p:sldId id="857" r:id="rId35"/>
    <p:sldId id="952" r:id="rId36"/>
    <p:sldId id="908" r:id="rId37"/>
    <p:sldId id="909" r:id="rId38"/>
    <p:sldId id="911" r:id="rId39"/>
    <p:sldId id="912" r:id="rId40"/>
    <p:sldId id="914" r:id="rId41"/>
    <p:sldId id="915" r:id="rId42"/>
    <p:sldId id="918" r:id="rId43"/>
    <p:sldId id="919" r:id="rId44"/>
    <p:sldId id="926" r:id="rId45"/>
    <p:sldId id="920" r:id="rId46"/>
    <p:sldId id="921" r:id="rId47"/>
    <p:sldId id="922" r:id="rId48"/>
    <p:sldId id="923" r:id="rId49"/>
    <p:sldId id="924" r:id="rId50"/>
    <p:sldId id="927" r:id="rId51"/>
    <p:sldId id="928" r:id="rId52"/>
    <p:sldId id="970" r:id="rId53"/>
  </p:sldIdLst>
  <p:sldSz cx="9144000" cy="6858000" type="screen4x3"/>
  <p:notesSz cx="6985000" cy="9283700"/>
  <p:custDataLst>
    <p:tags r:id="rId5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F6F5BD"/>
    <a:srgbClr val="CC6600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BAF16D-0B86-4855-958F-277E4017D337}" v="584" dt="2018-09-24T18:51:49.5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89" autoAdjust="0"/>
    <p:restoredTop sz="89796" autoAdjust="0"/>
  </p:normalViewPr>
  <p:slideViewPr>
    <p:cSldViewPr snapToObjects="1">
      <p:cViewPr varScale="1">
        <p:scale>
          <a:sx n="114" d="100"/>
          <a:sy n="114" d="100"/>
        </p:scale>
        <p:origin x="2552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568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microsoft.com/office/2016/11/relationships/changesInfo" Target="changesInfos/changesInfo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5D9B25C3-DD59-488C-8427-4A5039A4C0BA}"/>
    <pc:docChg chg="undo custSel modSld">
      <pc:chgData name="Phil Gibbons" userId="f619c6e5d38ed7a7" providerId="LiveId" clId="{5D9B25C3-DD59-488C-8427-4A5039A4C0BA}" dt="2018-09-20T00:45:48.358" v="277" actId="207"/>
      <pc:docMkLst>
        <pc:docMk/>
      </pc:docMkLst>
      <pc:sldChg chg="modSp">
        <pc:chgData name="Phil Gibbons" userId="f619c6e5d38ed7a7" providerId="LiveId" clId="{5D9B25C3-DD59-488C-8427-4A5039A4C0BA}" dt="2018-09-19T22:52:21.193" v="4" actId="20577"/>
        <pc:sldMkLst>
          <pc:docMk/>
          <pc:sldMk cId="0" sldId="851"/>
        </pc:sldMkLst>
        <pc:spChg chg="mod">
          <ac:chgData name="Phil Gibbons" userId="f619c6e5d38ed7a7" providerId="LiveId" clId="{5D9B25C3-DD59-488C-8427-4A5039A4C0BA}" dt="2018-09-19T22:52:21.193" v="4" actId="20577"/>
          <ac:spMkLst>
            <pc:docMk/>
            <pc:sldMk cId="0" sldId="851"/>
            <ac:spMk id="15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19:19.652" v="24" actId="14100"/>
        <pc:sldMkLst>
          <pc:docMk/>
          <pc:sldMk cId="0" sldId="857"/>
        </pc:sldMkLst>
        <pc:spChg chg="mod">
          <ac:chgData name="Phil Gibbons" userId="f619c6e5d38ed7a7" providerId="LiveId" clId="{5D9B25C3-DD59-488C-8427-4A5039A4C0BA}" dt="2018-09-19T23:19:19.652" v="24" actId="14100"/>
          <ac:spMkLst>
            <pc:docMk/>
            <pc:sldMk cId="0" sldId="857"/>
            <ac:spMk id="324611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18:06.870" v="7" actId="14100"/>
        <pc:sldMkLst>
          <pc:docMk/>
          <pc:sldMk cId="0" sldId="893"/>
        </pc:sldMkLst>
        <pc:spChg chg="mod">
          <ac:chgData name="Phil Gibbons" userId="f619c6e5d38ed7a7" providerId="LiveId" clId="{5D9B25C3-DD59-488C-8427-4A5039A4C0BA}" dt="2018-09-19T23:18:06.870" v="7" actId="14100"/>
          <ac:spMkLst>
            <pc:docMk/>
            <pc:sldMk cId="0" sldId="893"/>
            <ac:spMk id="8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31:02.026" v="114" actId="20577"/>
        <pc:sldMkLst>
          <pc:docMk/>
          <pc:sldMk cId="3003296182" sldId="908"/>
        </pc:sldMkLst>
        <pc:spChg chg="mod">
          <ac:chgData name="Phil Gibbons" userId="f619c6e5d38ed7a7" providerId="LiveId" clId="{5D9B25C3-DD59-488C-8427-4A5039A4C0BA}" dt="2018-09-19T23:31:02.026" v="114" actId="20577"/>
          <ac:spMkLst>
            <pc:docMk/>
            <pc:sldMk cId="3003296182" sldId="908"/>
            <ac:spMk id="22532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30:44.081" v="110" actId="20577"/>
        <pc:sldMkLst>
          <pc:docMk/>
          <pc:sldMk cId="3413684367" sldId="909"/>
        </pc:sldMkLst>
        <pc:spChg chg="mod">
          <ac:chgData name="Phil Gibbons" userId="f619c6e5d38ed7a7" providerId="LiveId" clId="{5D9B25C3-DD59-488C-8427-4A5039A4C0BA}" dt="2018-09-19T23:30:44.081" v="110" actId="20577"/>
          <ac:spMkLst>
            <pc:docMk/>
            <pc:sldMk cId="3413684367" sldId="909"/>
            <ac:spMk id="22532" creationId="{00000000-0000-0000-0000-000000000000}"/>
          </ac:spMkLst>
        </pc:spChg>
      </pc:sldChg>
      <pc:sldChg chg="addSp modSp">
        <pc:chgData name="Phil Gibbons" userId="f619c6e5d38ed7a7" providerId="LiveId" clId="{5D9B25C3-DD59-488C-8427-4A5039A4C0BA}" dt="2018-09-20T00:45:35.751" v="276" actId="207"/>
        <pc:sldMkLst>
          <pc:docMk/>
          <pc:sldMk cId="3484172126" sldId="912"/>
        </pc:sldMkLst>
        <pc:spChg chg="add mod">
          <ac:chgData name="Phil Gibbons" userId="f619c6e5d38ed7a7" providerId="LiveId" clId="{5D9B25C3-DD59-488C-8427-4A5039A4C0BA}" dt="2018-09-20T00:45:35.751" v="276" actId="207"/>
          <ac:spMkLst>
            <pc:docMk/>
            <pc:sldMk cId="3484172126" sldId="912"/>
            <ac:spMk id="24" creationId="{D312B90D-6A25-493F-9A80-C80C345D8E69}"/>
          </ac:spMkLst>
        </pc:spChg>
        <pc:spChg chg="mod">
          <ac:chgData name="Phil Gibbons" userId="f619c6e5d38ed7a7" providerId="LiveId" clId="{5D9B25C3-DD59-488C-8427-4A5039A4C0BA}" dt="2018-09-19T23:31:47.525" v="115" actId="113"/>
          <ac:spMkLst>
            <pc:docMk/>
            <pc:sldMk cId="3484172126" sldId="912"/>
            <ac:spMk id="25605" creationId="{00000000-0000-0000-0000-000000000000}"/>
          </ac:spMkLst>
        </pc:spChg>
      </pc:sldChg>
      <pc:sldChg chg="addSp delSp modSp">
        <pc:chgData name="Phil Gibbons" userId="f619c6e5d38ed7a7" providerId="LiveId" clId="{5D9B25C3-DD59-488C-8427-4A5039A4C0BA}" dt="2018-09-20T00:45:48.358" v="277" actId="207"/>
        <pc:sldMkLst>
          <pc:docMk/>
          <pc:sldMk cId="1469510984" sldId="914"/>
        </pc:sldMkLst>
        <pc:spChg chg="add del mod">
          <ac:chgData name="Phil Gibbons" userId="f619c6e5d38ed7a7" providerId="LiveId" clId="{5D9B25C3-DD59-488C-8427-4A5039A4C0BA}" dt="2018-09-20T00:44:08.765" v="248"/>
          <ac:spMkLst>
            <pc:docMk/>
            <pc:sldMk cId="1469510984" sldId="914"/>
            <ac:spMk id="2" creationId="{4EB539A4-3F31-47D7-A072-95981FC6CEFA}"/>
          </ac:spMkLst>
        </pc:spChg>
        <pc:spChg chg="add mod">
          <ac:chgData name="Phil Gibbons" userId="f619c6e5d38ed7a7" providerId="LiveId" clId="{5D9B25C3-DD59-488C-8427-4A5039A4C0BA}" dt="2018-09-20T00:45:48.358" v="277" actId="207"/>
          <ac:spMkLst>
            <pc:docMk/>
            <pc:sldMk cId="1469510984" sldId="914"/>
            <ac:spMk id="5" creationId="{69BB4D0E-8FE4-401E-BBB4-5B154340C2FD}"/>
          </ac:spMkLst>
        </pc:spChg>
      </pc:sldChg>
      <pc:sldChg chg="addSp modSp modAnim">
        <pc:chgData name="Phil Gibbons" userId="f619c6e5d38ed7a7" providerId="LiveId" clId="{5D9B25C3-DD59-488C-8427-4A5039A4C0BA}" dt="2018-09-19T23:29:06.927" v="104"/>
        <pc:sldMkLst>
          <pc:docMk/>
          <pc:sldMk cId="2314109731" sldId="919"/>
        </pc:sldMkLst>
        <pc:spChg chg="add mod">
          <ac:chgData name="Phil Gibbons" userId="f619c6e5d38ed7a7" providerId="LiveId" clId="{5D9B25C3-DD59-488C-8427-4A5039A4C0BA}" dt="2018-09-19T23:28:18.770" v="75" actId="1076"/>
          <ac:spMkLst>
            <pc:docMk/>
            <pc:sldMk cId="2314109731" sldId="919"/>
            <ac:spMk id="2" creationId="{91903FDB-DB90-45AD-B76E-0870D5396EDC}"/>
          </ac:spMkLst>
        </pc:spChg>
        <pc:spChg chg="add mod">
          <ac:chgData name="Phil Gibbons" userId="f619c6e5d38ed7a7" providerId="LiveId" clId="{5D9B25C3-DD59-488C-8427-4A5039A4C0BA}" dt="2018-09-19T23:28:55.123" v="102" actId="1076"/>
          <ac:spMkLst>
            <pc:docMk/>
            <pc:sldMk cId="2314109731" sldId="919"/>
            <ac:spMk id="20" creationId="{79669F17-5823-4381-A996-BAA2938FECBB}"/>
          </ac:spMkLst>
        </pc:spChg>
        <pc:spChg chg="mod">
          <ac:chgData name="Phil Gibbons" userId="f619c6e5d38ed7a7" providerId="LiveId" clId="{5D9B25C3-DD59-488C-8427-4A5039A4C0BA}" dt="2018-09-19T23:28:26.696" v="96" actId="20577"/>
          <ac:spMkLst>
            <pc:docMk/>
            <pc:sldMk cId="2314109731" sldId="919"/>
            <ac:spMk id="27652" creationId="{00000000-0000-0000-0000-000000000000}"/>
          </ac:spMkLst>
        </pc:spChg>
      </pc:sldChg>
      <pc:sldChg chg="addSp modSp modAnim">
        <pc:chgData name="Phil Gibbons" userId="f619c6e5d38ed7a7" providerId="LiveId" clId="{5D9B25C3-DD59-488C-8427-4A5039A4C0BA}" dt="2018-09-20T00:40:54.433" v="245"/>
        <pc:sldMkLst>
          <pc:docMk/>
          <pc:sldMk cId="1925688954" sldId="927"/>
        </pc:sldMkLst>
        <pc:spChg chg="mod">
          <ac:chgData name="Phil Gibbons" userId="f619c6e5d38ed7a7" providerId="LiveId" clId="{5D9B25C3-DD59-488C-8427-4A5039A4C0BA}" dt="2018-09-20T00:37:11.929" v="239" actId="20577"/>
          <ac:spMkLst>
            <pc:docMk/>
            <pc:sldMk cId="1925688954" sldId="927"/>
            <ac:spMk id="3" creationId="{00000000-0000-0000-0000-000000000000}"/>
          </ac:spMkLst>
        </pc:spChg>
        <pc:spChg chg="add mod">
          <ac:chgData name="Phil Gibbons" userId="f619c6e5d38ed7a7" providerId="LiveId" clId="{5D9B25C3-DD59-488C-8427-4A5039A4C0BA}" dt="2018-09-20T00:33:01.809" v="200" actId="1076"/>
          <ac:spMkLst>
            <pc:docMk/>
            <pc:sldMk cId="1925688954" sldId="927"/>
            <ac:spMk id="4" creationId="{124BC0E4-8FF8-4366-9D08-6DF46FB178F4}"/>
          </ac:spMkLst>
        </pc:spChg>
        <pc:spChg chg="add mod">
          <ac:chgData name="Phil Gibbons" userId="f619c6e5d38ed7a7" providerId="LiveId" clId="{5D9B25C3-DD59-488C-8427-4A5039A4C0BA}" dt="2018-09-20T00:33:06.323" v="201" actId="1076"/>
          <ac:spMkLst>
            <pc:docMk/>
            <pc:sldMk cId="1925688954" sldId="927"/>
            <ac:spMk id="5" creationId="{B43045C4-480C-43DD-9F1F-14AB1029578F}"/>
          </ac:spMkLst>
        </pc:spChg>
        <pc:spChg chg="add mod">
          <ac:chgData name="Phil Gibbons" userId="f619c6e5d38ed7a7" providerId="LiveId" clId="{5D9B25C3-DD59-488C-8427-4A5039A4C0BA}" dt="2018-09-20T00:40:50.541" v="244" actId="1076"/>
          <ac:spMkLst>
            <pc:docMk/>
            <pc:sldMk cId="1925688954" sldId="927"/>
            <ac:spMk id="6" creationId="{120C7EF3-652D-4BBF-B7AA-1FC6E5D6DAA5}"/>
          </ac:spMkLst>
        </pc:spChg>
      </pc:sldChg>
      <pc:sldChg chg="addSp">
        <pc:chgData name="Phil Gibbons" userId="f619c6e5d38ed7a7" providerId="LiveId" clId="{5D9B25C3-DD59-488C-8427-4A5039A4C0BA}" dt="2018-09-19T22:40:00.190" v="2"/>
        <pc:sldMkLst>
          <pc:docMk/>
          <pc:sldMk cId="2947979647" sldId="932"/>
        </pc:sldMkLst>
        <pc:grpChg chg="add">
          <ac:chgData name="Phil Gibbons" userId="f619c6e5d38ed7a7" providerId="LiveId" clId="{5D9B25C3-DD59-488C-8427-4A5039A4C0BA}" dt="2018-09-19T22:40:00.190" v="2"/>
          <ac:grpSpMkLst>
            <pc:docMk/>
            <pc:sldMk cId="2947979647" sldId="932"/>
            <ac:grpSpMk id="5" creationId="{C6B81DF3-831F-4DCC-BC3D-E2488A3B4A0E}"/>
          </ac:grpSpMkLst>
        </pc:grpChg>
        <pc:grpChg chg="add">
          <ac:chgData name="Phil Gibbons" userId="f619c6e5d38ed7a7" providerId="LiveId" clId="{5D9B25C3-DD59-488C-8427-4A5039A4C0BA}" dt="2018-09-19T22:40:00.190" v="2"/>
          <ac:grpSpMkLst>
            <pc:docMk/>
            <pc:sldMk cId="2947979647" sldId="932"/>
            <ac:grpSpMk id="15" creationId="{B2AD142D-3351-427D-9EAC-16716D43EAD5}"/>
          </ac:grpSpMkLst>
        </pc:grpChg>
      </pc:sldChg>
      <pc:sldChg chg="modSp">
        <pc:chgData name="Phil Gibbons" userId="f619c6e5d38ed7a7" providerId="LiveId" clId="{5D9B25C3-DD59-488C-8427-4A5039A4C0BA}" dt="2018-09-20T00:39:35.326" v="240" actId="207"/>
        <pc:sldMkLst>
          <pc:docMk/>
          <pc:sldMk cId="2579228660" sldId="943"/>
        </pc:sldMkLst>
        <pc:spChg chg="mod">
          <ac:chgData name="Phil Gibbons" userId="f619c6e5d38ed7a7" providerId="LiveId" clId="{5D9B25C3-DD59-488C-8427-4A5039A4C0BA}" dt="2018-09-20T00:39:35.326" v="240" actId="207"/>
          <ac:spMkLst>
            <pc:docMk/>
            <pc:sldMk cId="2579228660" sldId="943"/>
            <ac:spMk id="4" creationId="{00000000-0000-0000-0000-000000000000}"/>
          </ac:spMkLst>
        </pc:spChg>
      </pc:sldChg>
      <pc:sldChg chg="addSp modSp modAnim">
        <pc:chgData name="Phil Gibbons" userId="f619c6e5d38ed7a7" providerId="LiveId" clId="{5D9B25C3-DD59-488C-8427-4A5039A4C0BA}" dt="2018-09-19T23:40:20.826" v="126"/>
        <pc:sldMkLst>
          <pc:docMk/>
          <pc:sldMk cId="3922105061" sldId="944"/>
        </pc:sldMkLst>
        <pc:spChg chg="add mod">
          <ac:chgData name="Phil Gibbons" userId="f619c6e5d38ed7a7" providerId="LiveId" clId="{5D9B25C3-DD59-488C-8427-4A5039A4C0BA}" dt="2018-09-19T23:38:27.996" v="125" actId="1076"/>
          <ac:spMkLst>
            <pc:docMk/>
            <pc:sldMk cId="3922105061" sldId="944"/>
            <ac:spMk id="2" creationId="{E81F4A3C-D3A7-4689-A472-34F5D74D857F}"/>
          </ac:spMkLst>
        </pc:spChg>
      </pc:sldChg>
      <pc:sldChg chg="addSp modSp modAnim">
        <pc:chgData name="Phil Gibbons" userId="f619c6e5d38ed7a7" providerId="LiveId" clId="{5D9B25C3-DD59-488C-8427-4A5039A4C0BA}" dt="2018-09-20T00:01:23.107" v="131" actId="1076"/>
        <pc:sldMkLst>
          <pc:docMk/>
          <pc:sldMk cId="1886489678" sldId="945"/>
        </pc:sldMkLst>
        <pc:spChg chg="add mod">
          <ac:chgData name="Phil Gibbons" userId="f619c6e5d38ed7a7" providerId="LiveId" clId="{5D9B25C3-DD59-488C-8427-4A5039A4C0BA}" dt="2018-09-20T00:01:23.107" v="131" actId="1076"/>
          <ac:spMkLst>
            <pc:docMk/>
            <pc:sldMk cId="1886489678" sldId="945"/>
            <ac:spMk id="46" creationId="{42012E2D-FB7E-4536-A349-BA91F1BEEA58}"/>
          </ac:spMkLst>
        </pc:spChg>
        <pc:picChg chg="mod">
          <ac:chgData name="Phil Gibbons" userId="f619c6e5d38ed7a7" providerId="LiveId" clId="{5D9B25C3-DD59-488C-8427-4A5039A4C0BA}" dt="2018-09-20T00:01:13.810" v="130" actId="1076"/>
          <ac:picMkLst>
            <pc:docMk/>
            <pc:sldMk cId="1886489678" sldId="945"/>
            <ac:picMk id="2050" creationId="{00000000-0000-0000-0000-000000000000}"/>
          </ac:picMkLst>
        </pc:picChg>
      </pc:sldChg>
      <pc:sldChg chg="modSp">
        <pc:chgData name="Phil Gibbons" userId="f619c6e5d38ed7a7" providerId="LiveId" clId="{5D9B25C3-DD59-488C-8427-4A5039A4C0BA}" dt="2018-09-19T22:35:53.999" v="1" actId="2085"/>
        <pc:sldMkLst>
          <pc:docMk/>
          <pc:sldMk cId="3854044575" sldId="946"/>
        </pc:sldMkLst>
        <pc:spChg chg="mod">
          <ac:chgData name="Phil Gibbons" userId="f619c6e5d38ed7a7" providerId="LiveId" clId="{5D9B25C3-DD59-488C-8427-4A5039A4C0BA}" dt="2018-09-19T22:35:53.999" v="1" actId="2085"/>
          <ac:spMkLst>
            <pc:docMk/>
            <pc:sldMk cId="3854044575" sldId="946"/>
            <ac:spMk id="5" creationId="{00000000-0000-0000-0000-000000000000}"/>
          </ac:spMkLst>
        </pc:spChg>
      </pc:sldChg>
    </pc:docChg>
  </pc:docChgLst>
  <pc:docChgLst>
    <pc:chgData name="Phil Gibbons" userId="f619c6e5d38ed7a7" providerId="LiveId" clId="{A8BAF16D-0B86-4855-958F-277E4017D337}"/>
    <pc:docChg chg="custSel addSld delSld modSld">
      <pc:chgData name="Phil Gibbons" userId="f619c6e5d38ed7a7" providerId="LiveId" clId="{A8BAF16D-0B86-4855-958F-277E4017D337}" dt="2018-09-24T18:51:49.523" v="306" actId="478"/>
      <pc:docMkLst>
        <pc:docMk/>
      </pc:docMkLst>
      <pc:sldChg chg="addSp delSp add del">
        <pc:chgData name="Phil Gibbons" userId="f619c6e5d38ed7a7" providerId="LiveId" clId="{A8BAF16D-0B86-4855-958F-277E4017D337}" dt="2018-09-24T18:51:49.523" v="306" actId="478"/>
        <pc:sldMkLst>
          <pc:docMk/>
          <pc:sldMk cId="1836215328" sldId="689"/>
        </pc:sldMkLst>
        <pc:spChg chg="del">
          <ac:chgData name="Phil Gibbons" userId="f619c6e5d38ed7a7" providerId="LiveId" clId="{A8BAF16D-0B86-4855-958F-277E4017D337}" dt="2018-09-24T18:51:49.523" v="306" actId="478"/>
          <ac:spMkLst>
            <pc:docMk/>
            <pc:sldMk cId="1836215328" sldId="689"/>
            <ac:spMk id="2" creationId="{00000000-0000-0000-0000-000000000000}"/>
          </ac:spMkLst>
        </pc:spChg>
        <pc:spChg chg="add del">
          <ac:chgData name="Phil Gibbons" userId="f619c6e5d38ed7a7" providerId="LiveId" clId="{A8BAF16D-0B86-4855-958F-277E4017D337}" dt="2018-09-24T18:51:25.862" v="303"/>
          <ac:spMkLst>
            <pc:docMk/>
            <pc:sldMk cId="1836215328" sldId="689"/>
            <ac:spMk id="3" creationId="{93C1B6C3-3EB6-4EF0-B065-360605548360}"/>
          </ac:spMkLst>
        </pc:spChg>
        <pc:inkChg chg="add">
          <ac:chgData name="Phil Gibbons" userId="f619c6e5d38ed7a7" providerId="LiveId" clId="{A8BAF16D-0B86-4855-958F-277E4017D337}" dt="2018-09-20T17:31:02.290" v="139"/>
          <ac:inkMkLst>
            <pc:docMk/>
            <pc:sldMk cId="1836215328" sldId="689"/>
            <ac:inkMk id="2" creationId="{E186D6E3-8E16-46EE-9124-44614368254C}"/>
          </ac:inkMkLst>
        </pc:inkChg>
      </pc:sldChg>
      <pc:sldChg chg="modSp">
        <pc:chgData name="Phil Gibbons" userId="f619c6e5d38ed7a7" providerId="LiveId" clId="{A8BAF16D-0B86-4855-958F-277E4017D337}" dt="2018-09-24T18:40:07.103" v="149" actId="20577"/>
        <pc:sldMkLst>
          <pc:docMk/>
          <pc:sldMk cId="0" sldId="857"/>
        </pc:sldMkLst>
        <pc:spChg chg="mod">
          <ac:chgData name="Phil Gibbons" userId="f619c6e5d38ed7a7" providerId="LiveId" clId="{A8BAF16D-0B86-4855-958F-277E4017D337}" dt="2018-09-24T18:40:07.103" v="149" actId="20577"/>
          <ac:spMkLst>
            <pc:docMk/>
            <pc:sldMk cId="0" sldId="857"/>
            <ac:spMk id="18" creationId="{00000000-0000-0000-0000-000000000000}"/>
          </ac:spMkLst>
        </pc:spChg>
      </pc:sldChg>
      <pc:sldChg chg="modSp">
        <pc:chgData name="Phil Gibbons" userId="f619c6e5d38ed7a7" providerId="LiveId" clId="{A8BAF16D-0B86-4855-958F-277E4017D337}" dt="2018-09-20T17:19:05.492" v="138" actId="20577"/>
        <pc:sldMkLst>
          <pc:docMk/>
          <pc:sldMk cId="3003296182" sldId="908"/>
        </pc:sldMkLst>
        <pc:spChg chg="mod">
          <ac:chgData name="Phil Gibbons" userId="f619c6e5d38ed7a7" providerId="LiveId" clId="{A8BAF16D-0B86-4855-958F-277E4017D337}" dt="2018-09-20T17:19:05.492" v="138" actId="20577"/>
          <ac:spMkLst>
            <pc:docMk/>
            <pc:sldMk cId="3003296182" sldId="908"/>
            <ac:spMk id="22532" creationId="{00000000-0000-0000-0000-000000000000}"/>
          </ac:spMkLst>
        </pc:spChg>
      </pc:sldChg>
      <pc:sldChg chg="modSp">
        <pc:chgData name="Phil Gibbons" userId="f619c6e5d38ed7a7" providerId="LiveId" clId="{A8BAF16D-0B86-4855-958F-277E4017D337}" dt="2018-09-24T18:48:37.745" v="301" actId="114"/>
        <pc:sldMkLst>
          <pc:docMk/>
          <pc:sldMk cId="3413684367" sldId="909"/>
        </pc:sldMkLst>
        <pc:spChg chg="mod">
          <ac:chgData name="Phil Gibbons" userId="f619c6e5d38ed7a7" providerId="LiveId" clId="{A8BAF16D-0B86-4855-958F-277E4017D337}" dt="2018-09-24T18:48:37.745" v="301" actId="114"/>
          <ac:spMkLst>
            <pc:docMk/>
            <pc:sldMk cId="3413684367" sldId="909"/>
            <ac:spMk id="22532" creationId="{00000000-0000-0000-0000-000000000000}"/>
          </ac:spMkLst>
        </pc:spChg>
      </pc:sldChg>
      <pc:sldChg chg="modSp add del">
        <pc:chgData name="Phil Gibbons" userId="f619c6e5d38ed7a7" providerId="LiveId" clId="{A8BAF16D-0B86-4855-958F-277E4017D337}" dt="2018-09-24T18:38:02.642" v="140" actId="2696"/>
        <pc:sldMkLst>
          <pc:docMk/>
          <pc:sldMk cId="741573784" sldId="952"/>
        </pc:sldMkLst>
        <pc:spChg chg="mod">
          <ac:chgData name="Phil Gibbons" userId="f619c6e5d38ed7a7" providerId="LiveId" clId="{A8BAF16D-0B86-4855-958F-277E4017D337}" dt="2018-09-20T17:06:16.718" v="30" actId="20577"/>
          <ac:spMkLst>
            <pc:docMk/>
            <pc:sldMk cId="741573784" sldId="952"/>
            <ac:spMk id="2" creationId="{41AF730F-C095-4F1E-93EF-A37FB863816D}"/>
          </ac:spMkLst>
        </pc:spChg>
        <pc:spChg chg="mod">
          <ac:chgData name="Phil Gibbons" userId="f619c6e5d38ed7a7" providerId="LiveId" clId="{A8BAF16D-0B86-4855-958F-277E4017D337}" dt="2018-09-20T17:07:44.026" v="120" actId="20577"/>
          <ac:spMkLst>
            <pc:docMk/>
            <pc:sldMk cId="741573784" sldId="952"/>
            <ac:spMk id="3" creationId="{0DDC9B46-188B-446F-929F-A43CFF34A7A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Board:</a:t>
            </a:r>
            <a:r>
              <a:rPr lang="en-US" baseline="0" dirty="0">
                <a:latin typeface="Times New Roman" pitchFamily="-96" charset="0"/>
              </a:rPr>
              <a:t> show 3D example: a[2][3][2] to illustrate the idea of row major as enumerating indices from right to left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Why multiply?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Stop and ask students to work out what this</a:t>
            </a:r>
            <a:r>
              <a:rPr lang="en-US" baseline="0" dirty="0">
                <a:latin typeface="Times New Roman" pitchFamily="-96" charset="0"/>
              </a:rPr>
              <a:t> might print.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345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46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1502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the pseudo</a:t>
            </a:r>
            <a:r>
              <a:rPr lang="en-US" baseline="0" dirty="0"/>
              <a:t>-code for the assembly, which field / element is being accessed?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3097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44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396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311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8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741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21E2-1DC1-4E8F-B6C1-4E2A97596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2D0FF-28DA-4C73-BF5F-423BAD45C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28101/quizzes/77023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Machine-Level Programming IV: Data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15-213/14-513/15-513: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7</a:t>
            </a: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February 7, 2023</a:t>
            </a:r>
            <a:endParaRPr lang="en-US" sz="2000" b="0" dirty="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4937420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7748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16471"/>
              </p:ext>
            </p:extLst>
          </p:nvPr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C6B81DF3-831F-4DCC-BC3D-E2488A3B4A0E}"/>
              </a:ext>
            </a:extLst>
          </p:cNvPr>
          <p:cNvGrpSpPr/>
          <p:nvPr/>
        </p:nvGrpSpPr>
        <p:grpSpPr>
          <a:xfrm>
            <a:off x="467544" y="3140968"/>
            <a:ext cx="4002918" cy="770602"/>
            <a:chOff x="1979712" y="3140968"/>
            <a:chExt cx="4002918" cy="770602"/>
          </a:xfrm>
        </p:grpSpPr>
        <p:sp>
          <p:nvSpPr>
            <p:cNvPr id="7" name="Rectangle 27">
              <a:extLst>
                <a:ext uri="{FF2B5EF4-FFF2-40B4-BE49-F238E27FC236}">
                  <a16:creationId xmlns:a16="http://schemas.microsoft.com/office/drawing/2014/main" id="{30DC615B-3688-4474-B863-E03D5B18E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056" y="364502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6">
              <a:extLst>
                <a:ext uri="{FF2B5EF4-FFF2-40B4-BE49-F238E27FC236}">
                  <a16:creationId xmlns:a16="http://schemas.microsoft.com/office/drawing/2014/main" id="{47221B57-D979-4D54-95F8-36755DC295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57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Rectangle 27">
              <a:extLst>
                <a:ext uri="{FF2B5EF4-FFF2-40B4-BE49-F238E27FC236}">
                  <a16:creationId xmlns:a16="http://schemas.microsoft.com/office/drawing/2014/main" id="{64D7BF50-837F-424D-BCAF-CBCFED77B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5776" y="364502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0" name="Text Box 33">
              <a:extLst>
                <a:ext uri="{FF2B5EF4-FFF2-40B4-BE49-F238E27FC236}">
                  <a16:creationId xmlns:a16="http://schemas.microsoft.com/office/drawing/2014/main" id="{B1BF761A-EAFB-4AD6-A94D-20EE47CE34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712" y="314096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11" name="Text Box 33">
              <a:extLst>
                <a:ext uri="{FF2B5EF4-FFF2-40B4-BE49-F238E27FC236}">
                  <a16:creationId xmlns:a16="http://schemas.microsoft.com/office/drawing/2014/main" id="{3FCA1ABF-D147-4D6B-9B6C-0C151CACEF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712" y="357301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sp>
          <p:nvSpPr>
            <p:cNvPr id="12" name="Rectangle 26">
              <a:extLst>
                <a:ext uri="{FF2B5EF4-FFF2-40B4-BE49-F238E27FC236}">
                  <a16:creationId xmlns:a16="http://schemas.microsoft.com/office/drawing/2014/main" id="{B2988408-4858-4086-ABD7-D89CEDA71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5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3" name="Rectangle 26">
              <a:extLst>
                <a:ext uri="{FF2B5EF4-FFF2-40B4-BE49-F238E27FC236}">
                  <a16:creationId xmlns:a16="http://schemas.microsoft.com/office/drawing/2014/main" id="{8F22FB69-F0E6-4FB6-9C34-3902DAC32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59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B1D6F4A0-8888-4258-B2DD-C3CD44320A58}"/>
                </a:ext>
              </a:extLst>
            </p:cNvPr>
            <p:cNvCxnSpPr>
              <a:endCxn id="7" idx="1"/>
            </p:cNvCxnSpPr>
            <p:nvPr/>
          </p:nvCxnSpPr>
          <p:spPr bwMode="auto">
            <a:xfrm>
              <a:off x="3419872" y="3759506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AD142D-3351-427D-9EAC-16716D43EAD5}"/>
              </a:ext>
            </a:extLst>
          </p:cNvPr>
          <p:cNvGrpSpPr/>
          <p:nvPr/>
        </p:nvGrpSpPr>
        <p:grpSpPr>
          <a:xfrm>
            <a:off x="5220072" y="3140968"/>
            <a:ext cx="3701008" cy="1202650"/>
            <a:chOff x="5364088" y="5610726"/>
            <a:chExt cx="3701008" cy="1202650"/>
          </a:xfrm>
        </p:grpSpPr>
        <p:sp>
          <p:nvSpPr>
            <p:cNvPr id="16" name="Rectangle 26">
              <a:extLst>
                <a:ext uri="{FF2B5EF4-FFF2-40B4-BE49-F238E27FC236}">
                  <a16:creationId xmlns:a16="http://schemas.microsoft.com/office/drawing/2014/main" id="{33288B2D-E9F1-49B6-B483-894C34D37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16C3B47F-D1A4-4467-8C89-4FB9C1AD4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>
              <a:extLst>
                <a:ext uri="{FF2B5EF4-FFF2-40B4-BE49-F238E27FC236}">
                  <a16:creationId xmlns:a16="http://schemas.microsoft.com/office/drawing/2014/main" id="{ADB4336F-1DFD-4169-AADD-B5789552ED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13981160-CB6F-4574-AD0E-AC7C7D4A8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0" name="Text Box 33">
              <a:extLst>
                <a:ext uri="{FF2B5EF4-FFF2-40B4-BE49-F238E27FC236}">
                  <a16:creationId xmlns:a16="http://schemas.microsoft.com/office/drawing/2014/main" id="{EBA6860F-87ED-4562-9D22-D1C09A767D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21" name="Text Box 33">
              <a:extLst>
                <a:ext uri="{FF2B5EF4-FFF2-40B4-BE49-F238E27FC236}">
                  <a16:creationId xmlns:a16="http://schemas.microsoft.com/office/drawing/2014/main" id="{71B3756B-FF3A-452B-8CB9-327A04B8E8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22" name="Text Box 33">
              <a:extLst>
                <a:ext uri="{FF2B5EF4-FFF2-40B4-BE49-F238E27FC236}">
                  <a16:creationId xmlns:a16="http://schemas.microsoft.com/office/drawing/2014/main" id="{F1619AF9-3F49-4F51-B8DA-FBA3FC212C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74C3D659-C6D6-4D46-9144-E1335CAF8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797964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3018736"/>
              </p:ext>
            </p:extLst>
          </p:nvPr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467544" y="3140968"/>
            <a:ext cx="4002918" cy="770602"/>
            <a:chOff x="1979712" y="3140968"/>
            <a:chExt cx="4002918" cy="770602"/>
          </a:xfrm>
        </p:grpSpPr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5076056" y="364502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7" name="Rectangle 26"/>
            <p:cNvSpPr>
              <a:spLocks noChangeArrowheads="1"/>
            </p:cNvSpPr>
            <p:nvPr/>
          </p:nvSpPr>
          <p:spPr bwMode="auto">
            <a:xfrm>
              <a:off x="25557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2555776" y="364502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3" name="Text Box 33"/>
            <p:cNvSpPr txBox="1">
              <a:spLocks noChangeArrowheads="1"/>
            </p:cNvSpPr>
            <p:nvPr/>
          </p:nvSpPr>
          <p:spPr bwMode="auto">
            <a:xfrm>
              <a:off x="1979712" y="314096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45" name="Text Box 33"/>
            <p:cNvSpPr txBox="1">
              <a:spLocks noChangeArrowheads="1"/>
            </p:cNvSpPr>
            <p:nvPr/>
          </p:nvSpPr>
          <p:spPr bwMode="auto">
            <a:xfrm>
              <a:off x="1979712" y="357301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34415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7" name="Rectangle 26"/>
            <p:cNvSpPr>
              <a:spLocks noChangeArrowheads="1"/>
            </p:cNvSpPr>
            <p:nvPr/>
          </p:nvSpPr>
          <p:spPr bwMode="auto">
            <a:xfrm>
              <a:off x="43559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49" name="Straight Arrow Connector 48"/>
            <p:cNvCxnSpPr>
              <a:endCxn id="29" idx="1"/>
            </p:cNvCxnSpPr>
            <p:nvPr/>
          </p:nvCxnSpPr>
          <p:spPr bwMode="auto">
            <a:xfrm>
              <a:off x="3419872" y="3759506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5220072" y="3140968"/>
            <a:ext cx="3701008" cy="1202650"/>
            <a:chOff x="5364088" y="5610726"/>
            <a:chExt cx="3701008" cy="1202650"/>
          </a:xfrm>
        </p:grpSpPr>
        <p:sp>
          <p:nvSpPr>
            <p:cNvPr id="39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1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2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4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8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50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51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619936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994260"/>
              </p:ext>
            </p:extLst>
          </p:nvPr>
        </p:nvGraphicFramePr>
        <p:xfrm>
          <a:off x="251521" y="1266138"/>
          <a:ext cx="8642352" cy="18722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int 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rgbClr val="990000"/>
                        </a:solidFill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467544" y="3861048"/>
            <a:ext cx="3290664" cy="338554"/>
            <a:chOff x="467544" y="3861048"/>
            <a:chExt cx="3290664" cy="338554"/>
          </a:xfrm>
        </p:grpSpPr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10436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467544" y="386104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20" name="Rectangle 26"/>
            <p:cNvSpPr>
              <a:spLocks noChangeArrowheads="1"/>
            </p:cNvSpPr>
            <p:nvPr/>
          </p:nvSpPr>
          <p:spPr bwMode="auto">
            <a:xfrm>
              <a:off x="19294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28438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0" y="4293096"/>
            <a:ext cx="6472808" cy="733020"/>
            <a:chOff x="0" y="4293096"/>
            <a:chExt cx="6472808" cy="733020"/>
          </a:xfrm>
        </p:grpSpPr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1433178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10436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0" y="4293096"/>
              <a:ext cx="95408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1907704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28438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46440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275856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3750382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38" name="Rectangle 27"/>
            <p:cNvSpPr>
              <a:spLocks noChangeArrowheads="1"/>
            </p:cNvSpPr>
            <p:nvPr/>
          </p:nvSpPr>
          <p:spPr bwMode="auto">
            <a:xfrm>
              <a:off x="5118534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5593060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5192862" y="5432284"/>
            <a:ext cx="3701008" cy="1202650"/>
            <a:chOff x="5364088" y="5610726"/>
            <a:chExt cx="3701008" cy="1202650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0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13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67544" y="5157192"/>
            <a:ext cx="5803118" cy="338554"/>
            <a:chOff x="467544" y="5157192"/>
            <a:chExt cx="5803118" cy="338554"/>
          </a:xfrm>
        </p:grpSpPr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043608" y="5229200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9" name="Text Box 33"/>
            <p:cNvSpPr txBox="1">
              <a:spLocks noChangeArrowheads="1"/>
            </p:cNvSpPr>
            <p:nvPr/>
          </p:nvSpPr>
          <p:spPr bwMode="auto">
            <a:xfrm>
              <a:off x="467544" y="5157192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A3</a:t>
              </a:r>
            </a:p>
          </p:txBody>
        </p:sp>
        <p:cxnSp>
          <p:nvCxnSpPr>
            <p:cNvPr id="52" name="Straight Arrow Connector 51"/>
            <p:cNvCxnSpPr>
              <a:endCxn id="45" idx="1"/>
            </p:cNvCxnSpPr>
            <p:nvPr/>
          </p:nvCxnSpPr>
          <p:spPr bwMode="auto">
            <a:xfrm>
              <a:off x="1907704" y="5343682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grpSp>
          <p:nvGrpSpPr>
            <p:cNvPr id="4" name="Group 3"/>
            <p:cNvGrpSpPr/>
            <p:nvPr/>
          </p:nvGrpSpPr>
          <p:grpSpPr>
            <a:xfrm>
              <a:off x="3563888" y="5229200"/>
              <a:ext cx="2706774" cy="228964"/>
              <a:chOff x="3563888" y="5229200"/>
              <a:chExt cx="2706774" cy="228964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4457514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5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3" name="Rectangle 27"/>
              <p:cNvSpPr>
                <a:spLocks noChangeArrowheads="1"/>
              </p:cNvSpPr>
              <p:nvPr/>
            </p:nvSpPr>
            <p:spPr bwMode="auto">
              <a:xfrm>
                <a:off x="53640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1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2706774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666655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3643174"/>
              </p:ext>
            </p:extLst>
          </p:nvPr>
        </p:nvGraphicFramePr>
        <p:xfrm>
          <a:off x="251521" y="1266138"/>
          <a:ext cx="8642352" cy="18722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03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599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int 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467544" y="3861048"/>
            <a:ext cx="3290664" cy="338554"/>
            <a:chOff x="467544" y="3861048"/>
            <a:chExt cx="3290664" cy="338554"/>
          </a:xfrm>
        </p:grpSpPr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10436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467544" y="386104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20" name="Rectangle 26"/>
            <p:cNvSpPr>
              <a:spLocks noChangeArrowheads="1"/>
            </p:cNvSpPr>
            <p:nvPr/>
          </p:nvSpPr>
          <p:spPr bwMode="auto">
            <a:xfrm>
              <a:off x="19294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28438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0" y="4293096"/>
            <a:ext cx="6472808" cy="733020"/>
            <a:chOff x="0" y="4293096"/>
            <a:chExt cx="6472808" cy="733020"/>
          </a:xfrm>
        </p:grpSpPr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1433178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10436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0" y="4293096"/>
              <a:ext cx="95408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1907704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28438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46440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275856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3750382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38" name="Rectangle 27"/>
            <p:cNvSpPr>
              <a:spLocks noChangeArrowheads="1"/>
            </p:cNvSpPr>
            <p:nvPr/>
          </p:nvSpPr>
          <p:spPr bwMode="auto">
            <a:xfrm>
              <a:off x="5118534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5593060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5192862" y="5432284"/>
            <a:ext cx="3701008" cy="1202650"/>
            <a:chOff x="5364088" y="5610726"/>
            <a:chExt cx="3701008" cy="1202650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0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13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67544" y="5157192"/>
            <a:ext cx="5803118" cy="338554"/>
            <a:chOff x="467544" y="5157192"/>
            <a:chExt cx="5803118" cy="338554"/>
          </a:xfrm>
        </p:grpSpPr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043608" y="5229200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9" name="Text Box 33"/>
            <p:cNvSpPr txBox="1">
              <a:spLocks noChangeArrowheads="1"/>
            </p:cNvSpPr>
            <p:nvPr/>
          </p:nvSpPr>
          <p:spPr bwMode="auto">
            <a:xfrm>
              <a:off x="467544" y="5157192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A3</a:t>
              </a:r>
            </a:p>
          </p:txBody>
        </p:sp>
        <p:cxnSp>
          <p:nvCxnSpPr>
            <p:cNvPr id="52" name="Straight Arrow Connector 51"/>
            <p:cNvCxnSpPr>
              <a:endCxn id="45" idx="1"/>
            </p:cNvCxnSpPr>
            <p:nvPr/>
          </p:nvCxnSpPr>
          <p:spPr bwMode="auto">
            <a:xfrm>
              <a:off x="1907704" y="5343682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grpSp>
          <p:nvGrpSpPr>
            <p:cNvPr id="4" name="Group 3"/>
            <p:cNvGrpSpPr/>
            <p:nvPr/>
          </p:nvGrpSpPr>
          <p:grpSpPr>
            <a:xfrm>
              <a:off x="3563888" y="5229200"/>
              <a:ext cx="2706774" cy="228964"/>
              <a:chOff x="3563888" y="5229200"/>
              <a:chExt cx="2706774" cy="228964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4457514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5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3" name="Rectangle 27"/>
              <p:cNvSpPr>
                <a:spLocks noChangeArrowheads="1"/>
              </p:cNvSpPr>
              <p:nvPr/>
            </p:nvSpPr>
            <p:spPr bwMode="auto">
              <a:xfrm>
                <a:off x="53640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1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2706774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5337979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ourier New" pitchFamily="-96" charset="0"/>
              </a:rPr>
              <a:t>[</a:t>
            </a:r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ourier New" pitchFamily="-96" charset="0"/>
              </a:rPr>
              <a:t>][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ourier New" pitchFamily="-96" charset="0"/>
              </a:rPr>
              <a:t>];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2D array of data type </a:t>
            </a:r>
            <a:r>
              <a:rPr lang="en-US" i="1" dirty="0">
                <a:latin typeface="Calibri" pitchFamily="-96" charset="0"/>
              </a:rPr>
              <a:t>T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alibri" pitchFamily="-96" charset="0"/>
              </a:rPr>
              <a:t> rows, 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alibri" pitchFamily="-96" charset="0"/>
              </a:rPr>
              <a:t> columns</a:t>
            </a:r>
          </a:p>
          <a:p>
            <a:r>
              <a:rPr lang="en-US" dirty="0">
                <a:latin typeface="Calibri" pitchFamily="-96" charset="0"/>
              </a:rPr>
              <a:t>Array Size</a:t>
            </a:r>
          </a:p>
          <a:p>
            <a:pPr lvl="1"/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i="1" dirty="0">
                <a:latin typeface="Calibri" pitchFamily="-96" charset="0"/>
              </a:rPr>
              <a:t>C </a:t>
            </a:r>
            <a:r>
              <a:rPr lang="en-US" dirty="0">
                <a:latin typeface="Calibri" pitchFamily="-96" charset="0"/>
              </a:rPr>
              <a:t>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i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bytes</a:t>
            </a:r>
          </a:p>
          <a:p>
            <a:r>
              <a:rPr lang="en-US" dirty="0">
                <a:latin typeface="Calibri" pitchFamily="-96" charset="0"/>
              </a:rPr>
              <a:t>Arrangement</a:t>
            </a:r>
          </a:p>
          <a:p>
            <a:pPr lvl="1"/>
            <a:r>
              <a:rPr lang="en-US" dirty="0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725144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125194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19199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19199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344394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191994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“</a:t>
            </a:r>
            <a:r>
              <a:rPr lang="en-US" dirty="0" err="1">
                <a:latin typeface="Courier New" pitchFamily="-96" charset="0"/>
              </a:rPr>
              <a:t>zip_dig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</a:t>
            </a:r>
            <a:r>
              <a:rPr lang="en-US" dirty="0">
                <a:latin typeface="Calibri" pitchFamily="-96" charset="0"/>
              </a:rPr>
              <a:t>” equivalent to “</a:t>
            </a:r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[4][5]</a:t>
            </a:r>
            <a:r>
              <a:rPr lang="en-US" dirty="0">
                <a:latin typeface="Calibri" pitchFamily="-96" charset="0"/>
              </a:rPr>
              <a:t>”</a:t>
            </a:r>
          </a:p>
          <a:p>
            <a:pPr lvl="1"/>
            <a:r>
              <a:rPr lang="en-US" dirty="0">
                <a:latin typeface="Calibri" pitchFamily="-96" charset="0"/>
              </a:rPr>
              <a:t>Variable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dirty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dirty="0">
                <a:latin typeface="Calibri" pitchFamily="-96" charset="0"/>
              </a:rPr>
              <a:t>Each element is an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r>
              <a:rPr lang="en-US" dirty="0">
                <a:latin typeface="Calibri" pitchFamily="-96" charset="0"/>
              </a:rPr>
              <a:t>, allocated contiguously</a:t>
            </a:r>
          </a:p>
          <a:p>
            <a:r>
              <a:rPr lang="en-US" dirty="0">
                <a:latin typeface="Calibri" pitchFamily="-96" charset="0"/>
              </a:rPr>
              <a:t>“Row-Major” ordering of all elements in memory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606053" y="1061329"/>
            <a:ext cx="4924425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typedef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[5];</a:t>
            </a: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455613" y="3519488"/>
            <a:ext cx="1144587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</a:t>
            </a:r>
          </a:p>
          <a:p>
            <a:pPr algn="r" eaLnBrk="0" hangingPunct="0"/>
            <a:r>
              <a:rPr lang="en-US" sz="1800">
                <a:latin typeface="Courier New" pitchFamily="-96" charset="0"/>
              </a:rPr>
              <a:t>pgh[4];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001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7704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4770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477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6793383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Vectors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b="1" dirty="0">
                <a:solidFill>
                  <a:srgbClr val="C00000"/>
                </a:solidFill>
                <a:latin typeface="Courier New" pitchFamily="-96" charset="0"/>
              </a:rPr>
              <a:t>[i]</a:t>
            </a:r>
            <a:r>
              <a:rPr lang="en-US" dirty="0">
                <a:solidFill>
                  <a:srgbClr val="C00000"/>
                </a:solidFill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alibri" pitchFamily="-96" charset="0"/>
              </a:rPr>
              <a:t> elements of type </a:t>
            </a:r>
            <a:r>
              <a:rPr lang="en-US" i="1" dirty="0">
                <a:latin typeface="Calibri" pitchFamily="-96" charset="0"/>
              </a:rPr>
              <a:t>T</a:t>
            </a: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 (C 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i="1" dirty="0">
                <a:cs typeface="Calibri" panose="020F0502020204030204" pitchFamily="34" charset="0"/>
              </a:rPr>
              <a:t>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[i]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[R-1]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[0]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pgh+20*index</a:t>
            </a:r>
          </a:p>
          <a:p>
            <a:r>
              <a:rPr lang="en-US" dirty="0">
                <a:latin typeface="Calibri" pitchFamily="-96" charset="0"/>
              </a:rPr>
              <a:t>Machine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+ 4*(index+4*index)</a:t>
            </a:r>
          </a:p>
          <a:p>
            <a:endParaRPr lang="en-US" b="0" i="1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4777680" y="1988840"/>
            <a:ext cx="41148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get_pgh_zip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495300" y="3204779"/>
            <a:ext cx="6781800" cy="925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(%rdi,%rdi,4),%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66700" y="1124341"/>
            <a:ext cx="6324600" cy="1288495"/>
            <a:chOff x="1066800" y="2671762"/>
            <a:chExt cx="6324600" cy="128849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8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19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0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1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23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24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5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6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7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8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30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31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2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3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4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5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36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37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8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9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0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3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4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5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6" name="Line 8"/>
            <p:cNvSpPr>
              <a:spLocks noChangeShapeType="1"/>
            </p:cNvSpPr>
            <p:nvPr/>
          </p:nvSpPr>
          <p:spPr bwMode="auto">
            <a:xfrm flipV="1">
              <a:off x="4334732" y="3438525"/>
              <a:ext cx="0" cy="2286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4106132" y="3590925"/>
              <a:ext cx="101181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C00000"/>
                  </a:solidFill>
                  <a:latin typeface="Courier New" pitchFamily="-96" charset="0"/>
                </a:rPr>
                <a:t>pgh</a:t>
              </a:r>
              <a:r>
                <a:rPr lang="en-US" sz="1800" dirty="0">
                  <a:solidFill>
                    <a:srgbClr val="C00000"/>
                  </a:solidFill>
                  <a:latin typeface="Courier New" pitchFamily="-96" charset="0"/>
                </a:rPr>
                <a:t>[2]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060175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8C673-A419-4DBD-B0F0-666D9E1A9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EDCFE-C25C-4633-A7B8-A194918A6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GCC Bootcamp (compilers and </a:t>
            </a:r>
            <a:r>
              <a:rPr lang="en-US" dirty="0" err="1"/>
              <a:t>makefiles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Sunday 2/12</a:t>
            </a:r>
          </a:p>
          <a:p>
            <a:pPr lvl="1"/>
            <a:r>
              <a:rPr lang="en-US" dirty="0"/>
              <a:t>Details to be updated on piazza</a:t>
            </a:r>
          </a:p>
          <a:p>
            <a:pPr lvl="1"/>
            <a:r>
              <a:rPr lang="en-US" dirty="0"/>
              <a:t>Zoom link will be posted on piazza</a:t>
            </a:r>
          </a:p>
          <a:p>
            <a:pPr lvl="1"/>
            <a:r>
              <a:rPr lang="en-US" dirty="0"/>
              <a:t>Recording and slides will be posted afterwards</a:t>
            </a:r>
          </a:p>
          <a:p>
            <a:r>
              <a:rPr lang="en-US" dirty="0"/>
              <a:t>Bomb lab due Thursday (hopefully today will help with phase 6)</a:t>
            </a:r>
          </a:p>
        </p:txBody>
      </p:sp>
    </p:spTree>
    <p:extLst>
      <p:ext uri="{BB962C8B-B14F-4D97-AF65-F5344CB8AC3E}">
        <p14:creationId xmlns:p14="http://schemas.microsoft.com/office/powerpoint/2010/main" val="1104567418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Array Element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b="1" dirty="0" err="1">
                <a:solidFill>
                  <a:srgbClr val="0070C0"/>
                </a:solidFill>
                <a:latin typeface="Courier New" pitchFamily="-96" charset="0"/>
              </a:rPr>
              <a:t>i</a:t>
            </a:r>
            <a:r>
              <a:rPr lang="en-US" b="1" dirty="0">
                <a:latin typeface="Courier New" pitchFamily="-96" charset="0"/>
              </a:rPr>
              <a:t>][</a:t>
            </a:r>
            <a:r>
              <a:rPr lang="en-US" b="1" dirty="0">
                <a:solidFill>
                  <a:srgbClr val="C00000"/>
                </a:solidFill>
                <a:latin typeface="Courier New" pitchFamily="-96" charset="0"/>
              </a:rPr>
              <a:t>j</a:t>
            </a:r>
            <a:r>
              <a:rPr lang="en-US" b="1" dirty="0">
                <a:latin typeface="Courier New" pitchFamily="-96" charset="0"/>
              </a:rPr>
              <a:t>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element of type </a:t>
            </a:r>
            <a:r>
              <a:rPr lang="en-US" i="1" dirty="0">
                <a:latin typeface="Calibri" pitchFamily="-96" charset="0"/>
              </a:rPr>
              <a:t>T, </a:t>
            </a:r>
            <a:r>
              <a:rPr lang="en-US" dirty="0">
                <a:latin typeface="Calibri" pitchFamily="-96" charset="0"/>
              </a:rPr>
              <a:t>which requires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 bytes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  </a:t>
            </a:r>
            <a:r>
              <a:rPr lang="en-US" b="1" dirty="0">
                <a:latin typeface="Courier New" pitchFamily="-96" charset="0"/>
              </a:rPr>
              <a:t>A +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 * K </a:t>
            </a:r>
            <a:b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A + (i * C + j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* K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2057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168379"/>
            <a:ext cx="29543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990000"/>
                </a:solidFill>
                <a:latin typeface="Courier New" pitchFamily="-96" charset="0"/>
              </a:rPr>
              <a:t>A+(i</a:t>
            </a:r>
            <a:r>
              <a:rPr lang="en-US" dirty="0">
                <a:solidFill>
                  <a:srgbClr val="990000"/>
                </a:solidFill>
                <a:latin typeface="Courier New" pitchFamily="-96" charset="0"/>
              </a:rPr>
              <a:t>*C*4)+(j*4)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53136"/>
            <a:ext cx="8320088" cy="174989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[index][dig]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+ 20*index + 4*dig</a:t>
            </a:r>
          </a:p>
          <a:p>
            <a:pPr marL="914400" lvl="2" indent="0">
              <a:buNone/>
            </a:pPr>
            <a:r>
              <a:rPr lang="en-US" dirty="0"/>
              <a:t>=  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+ 4*(5*index + dig)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3679080" y="2115453"/>
            <a:ext cx="5357416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474140" y="3680778"/>
            <a:ext cx="8001000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(%rdi,%rdi,4),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M[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+ 4*(5*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)]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6700" y="1124341"/>
            <a:ext cx="6324600" cy="1503459"/>
            <a:chOff x="1066800" y="2671762"/>
            <a:chExt cx="6324600" cy="1503459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0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33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4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5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6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37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 dirty="0">
                    <a:solidFill>
                      <a:srgbClr val="C00000"/>
                    </a:solidFill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23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13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18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19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0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1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14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5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6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7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 flipV="1">
              <a:off x="3581400" y="3438525"/>
              <a:ext cx="0" cy="2286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Text Box 9"/>
            <p:cNvSpPr txBox="1">
              <a:spLocks noChangeArrowheads="1"/>
            </p:cNvSpPr>
            <p:nvPr/>
          </p:nvSpPr>
          <p:spPr bwMode="auto">
            <a:xfrm>
              <a:off x="3071926" y="3805889"/>
              <a:ext cx="142539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C00000"/>
                  </a:solidFill>
                  <a:latin typeface="Courier New" pitchFamily="-96" charset="0"/>
                </a:rPr>
                <a:t>pgh</a:t>
              </a:r>
              <a:r>
                <a:rPr lang="en-US" sz="1800" dirty="0">
                  <a:solidFill>
                    <a:srgbClr val="C00000"/>
                  </a:solidFill>
                  <a:latin typeface="Courier New" pitchFamily="-96" charset="0"/>
                </a:rPr>
                <a:t>[1][2]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9100509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65238"/>
            <a:ext cx="3505200" cy="22860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Variable </a:t>
            </a:r>
            <a:r>
              <a:rPr lang="en-US" sz="2000" dirty="0" err="1">
                <a:latin typeface="Courier New" pitchFamily="-96" charset="0"/>
              </a:rPr>
              <a:t>univ</a:t>
            </a:r>
            <a:r>
              <a:rPr lang="en-US" sz="2000" dirty="0">
                <a:latin typeface="Calibri" pitchFamily="-96" charset="0"/>
              </a:rPr>
              <a:t> denotes array of 3 elements</a:t>
            </a:r>
          </a:p>
          <a:p>
            <a:r>
              <a:rPr lang="en-US" sz="2000" dirty="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 dirty="0">
                <a:latin typeface="Calibri" pitchFamily="-96" charset="0"/>
              </a:rPr>
              <a:t>8 bytes</a:t>
            </a:r>
          </a:p>
          <a:p>
            <a:r>
              <a:rPr lang="en-US" sz="2000" dirty="0">
                <a:latin typeface="Calibri" pitchFamily="-96" charset="0"/>
              </a:rPr>
              <a:t>Each pointer points to array of 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 err="1">
                <a:latin typeface="Calibri" pitchFamily="-96" charset="0"/>
              </a:rPr>
              <a:t>’s</a:t>
            </a:r>
            <a:r>
              <a:rPr lang="en-US" sz="2000" dirty="0">
                <a:latin typeface="Calibri" pitchFamily="-96" charset="0"/>
              </a:rPr>
              <a:t>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zip_dig cmu = { 1, 5, 2, 1, 3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mit = { 0, 2, 1, 3, 9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ucb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int *univ[UCOUNT] = {mit, cmu, ucb};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74650" y="3733800"/>
            <a:ext cx="8616950" cy="2663825"/>
            <a:chOff x="374650" y="3733800"/>
            <a:chExt cx="8616950" cy="266382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74650" y="4191000"/>
              <a:ext cx="1987549" cy="1530350"/>
              <a:chOff x="188" y="2112"/>
              <a:chExt cx="1252" cy="964"/>
            </a:xfrm>
          </p:grpSpPr>
          <p:sp>
            <p:nvSpPr>
              <p:cNvPr id="95301" name="Rectangle 8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36</a:t>
                </a:r>
              </a:p>
            </p:txBody>
          </p:sp>
          <p:sp>
            <p:nvSpPr>
              <p:cNvPr id="95302" name="Line 9"/>
              <p:cNvSpPr>
                <a:spLocks noChangeShapeType="1"/>
              </p:cNvSpPr>
              <p:nvPr/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3" name="Text Box 10"/>
              <p:cNvSpPr txBox="1">
                <a:spLocks noChangeArrowheads="1"/>
              </p:cNvSpPr>
              <p:nvPr/>
            </p:nvSpPr>
            <p:spPr bwMode="auto">
              <a:xfrm>
                <a:off x="201" y="2363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160</a:t>
                </a:r>
              </a:p>
            </p:txBody>
          </p:sp>
          <p:sp>
            <p:nvSpPr>
              <p:cNvPr id="95304" name="Rectangle 11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16</a:t>
                </a:r>
              </a:p>
            </p:txBody>
          </p:sp>
          <p:sp>
            <p:nvSpPr>
              <p:cNvPr id="95305" name="Rectangle 12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56</a:t>
                </a:r>
              </a:p>
            </p:txBody>
          </p:sp>
          <p:sp>
            <p:nvSpPr>
              <p:cNvPr id="95306" name="Line 13"/>
              <p:cNvSpPr>
                <a:spLocks noChangeShapeType="1"/>
              </p:cNvSpPr>
              <p:nvPr/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7" name="Line 14"/>
              <p:cNvSpPr>
                <a:spLocks noChangeShapeType="1"/>
              </p:cNvSpPr>
              <p:nvPr/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8" name="Text Box 15"/>
              <p:cNvSpPr txBox="1">
                <a:spLocks noChangeArrowheads="1"/>
              </p:cNvSpPr>
              <p:nvPr/>
            </p:nvSpPr>
            <p:spPr bwMode="auto">
              <a:xfrm>
                <a:off x="191" y="2612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168</a:t>
                </a:r>
              </a:p>
            </p:txBody>
          </p:sp>
          <p:sp>
            <p:nvSpPr>
              <p:cNvPr id="95309" name="Text Box 16"/>
              <p:cNvSpPr txBox="1">
                <a:spLocks noChangeArrowheads="1"/>
              </p:cNvSpPr>
              <p:nvPr/>
            </p:nvSpPr>
            <p:spPr bwMode="auto">
              <a:xfrm>
                <a:off x="188" y="2843"/>
                <a:ext cx="378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176</a:t>
                </a:r>
              </a:p>
            </p:txBody>
          </p:sp>
          <p:sp>
            <p:nvSpPr>
              <p:cNvPr id="95310" name="Text Box 17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2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univ</a:t>
                </a:r>
              </a:p>
            </p:txBody>
          </p:sp>
          <p:sp>
            <p:nvSpPr>
              <p:cNvPr id="95311" name="Oval 18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2" name="Oval 19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3" name="Oval 20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</p:grpSp>
        <p:sp>
          <p:nvSpPr>
            <p:cNvPr id="315413" name="Text Box 21"/>
            <p:cNvSpPr txBox="1">
              <a:spLocks noChangeArrowheads="1"/>
            </p:cNvSpPr>
            <p:nvPr/>
          </p:nvSpPr>
          <p:spPr bwMode="auto">
            <a:xfrm>
              <a:off x="3122613" y="37338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cmu</a:t>
              </a:r>
            </a:p>
          </p:txBody>
        </p:sp>
        <p:sp>
          <p:nvSpPr>
            <p:cNvPr id="315433" name="Text Box 41"/>
            <p:cNvSpPr txBox="1">
              <a:spLocks noChangeArrowheads="1"/>
            </p:cNvSpPr>
            <p:nvPr/>
          </p:nvSpPr>
          <p:spPr bwMode="auto">
            <a:xfrm>
              <a:off x="3198813" y="45720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mit</a:t>
              </a:r>
            </a:p>
          </p:txBody>
        </p:sp>
        <p:sp>
          <p:nvSpPr>
            <p:cNvPr id="315453" name="Text Box 61"/>
            <p:cNvSpPr txBox="1">
              <a:spLocks noChangeArrowheads="1"/>
            </p:cNvSpPr>
            <p:nvPr/>
          </p:nvSpPr>
          <p:spPr bwMode="auto">
            <a:xfrm>
              <a:off x="3122613" y="5272088"/>
              <a:ext cx="595312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ucb</a:t>
              </a:r>
            </a:p>
          </p:txBody>
        </p:sp>
        <p:grpSp>
          <p:nvGrpSpPr>
            <p:cNvPr id="84" name="Group 24"/>
            <p:cNvGrpSpPr>
              <a:grpSpLocks/>
            </p:cNvGrpSpPr>
            <p:nvPr/>
          </p:nvGrpSpPr>
          <p:grpSpPr bwMode="auto">
            <a:xfrm>
              <a:off x="3554413" y="4006850"/>
              <a:ext cx="5435600" cy="750888"/>
              <a:chOff x="2412765" y="3429000"/>
              <a:chExt cx="5435835" cy="771209"/>
            </a:xfrm>
          </p:grpSpPr>
          <p:grpSp>
            <p:nvGrpSpPr>
              <p:cNvPr id="95283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99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00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01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02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</p:grpSp>
          <p:sp>
            <p:nvSpPr>
              <p:cNvPr id="95284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16</a:t>
                </a:r>
              </a:p>
            </p:txBody>
          </p:sp>
          <p:sp>
            <p:nvSpPr>
              <p:cNvPr id="95285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20</a:t>
                </a:r>
              </a:p>
            </p:txBody>
          </p:sp>
          <p:sp>
            <p:nvSpPr>
              <p:cNvPr id="95286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7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8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24</a:t>
                </a:r>
              </a:p>
            </p:txBody>
          </p:sp>
          <p:sp>
            <p:nvSpPr>
              <p:cNvPr id="95289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0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28</a:t>
                </a:r>
              </a:p>
            </p:txBody>
          </p:sp>
          <p:sp>
            <p:nvSpPr>
              <p:cNvPr id="95291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2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32</a:t>
                </a:r>
              </a:p>
            </p:txBody>
          </p:sp>
          <p:sp>
            <p:nvSpPr>
              <p:cNvPr id="95293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4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95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3" name="Group 24"/>
            <p:cNvGrpSpPr>
              <a:grpSpLocks/>
            </p:cNvGrpSpPr>
            <p:nvPr/>
          </p:nvGrpSpPr>
          <p:grpSpPr bwMode="auto">
            <a:xfrm>
              <a:off x="3556000" y="4808538"/>
              <a:ext cx="5435600" cy="750887"/>
              <a:chOff x="2412765" y="3429000"/>
              <a:chExt cx="5435835" cy="771209"/>
            </a:xfrm>
          </p:grpSpPr>
          <p:grpSp>
            <p:nvGrpSpPr>
              <p:cNvPr id="95265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17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18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19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0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21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</p:grpSp>
          <p:sp>
            <p:nvSpPr>
              <p:cNvPr id="95266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67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40</a:t>
                </a:r>
              </a:p>
            </p:txBody>
          </p:sp>
          <p:sp>
            <p:nvSpPr>
              <p:cNvPr id="95268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69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0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44</a:t>
                </a:r>
              </a:p>
            </p:txBody>
          </p:sp>
          <p:sp>
            <p:nvSpPr>
              <p:cNvPr id="95271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2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48</a:t>
                </a:r>
              </a:p>
            </p:txBody>
          </p:sp>
          <p:sp>
            <p:nvSpPr>
              <p:cNvPr id="95273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4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52</a:t>
                </a:r>
              </a:p>
            </p:txBody>
          </p:sp>
          <p:sp>
            <p:nvSpPr>
              <p:cNvPr id="95275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6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77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24"/>
            <p:cNvGrpSpPr>
              <a:grpSpLocks/>
            </p:cNvGrpSpPr>
            <p:nvPr/>
          </p:nvGrpSpPr>
          <p:grpSpPr bwMode="auto">
            <a:xfrm>
              <a:off x="3554413" y="5646738"/>
              <a:ext cx="5435600" cy="750887"/>
              <a:chOff x="2412765" y="3429000"/>
              <a:chExt cx="5435835" cy="771209"/>
            </a:xfrm>
          </p:grpSpPr>
          <p:grpSp>
            <p:nvGrpSpPr>
              <p:cNvPr id="9524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36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137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38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7</a:t>
                  </a:r>
                </a:p>
              </p:txBody>
            </p:sp>
            <p:sp>
              <p:nvSpPr>
                <p:cNvPr id="139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40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</p:grpSp>
          <p:sp>
            <p:nvSpPr>
              <p:cNvPr id="95248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49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60</a:t>
                </a:r>
              </a:p>
            </p:txBody>
          </p:sp>
          <p:sp>
            <p:nvSpPr>
              <p:cNvPr id="95250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1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2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64</a:t>
                </a:r>
              </a:p>
            </p:txBody>
          </p:sp>
          <p:sp>
            <p:nvSpPr>
              <p:cNvPr id="95253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4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68</a:t>
                </a:r>
              </a:p>
            </p:txBody>
          </p:sp>
          <p:sp>
            <p:nvSpPr>
              <p:cNvPr id="95255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6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72</a:t>
                </a:r>
              </a:p>
            </p:txBody>
          </p:sp>
          <p:sp>
            <p:nvSpPr>
              <p:cNvPr id="95257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8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76</a:t>
                </a:r>
              </a:p>
            </p:txBody>
          </p:sp>
          <p:sp>
            <p:nvSpPr>
              <p:cNvPr id="95259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2" name="Freeform 141"/>
            <p:cNvSpPr>
              <a:spLocks noChangeArrowheads="1"/>
            </p:cNvSpPr>
            <p:nvPr/>
          </p:nvSpPr>
          <p:spPr bwMode="auto">
            <a:xfrm>
              <a:off x="2052638" y="4159250"/>
              <a:ext cx="1693862" cy="1022350"/>
            </a:xfrm>
            <a:custGeom>
              <a:avLst/>
              <a:gdLst>
                <a:gd name="T0" fmla="*/ 0 w 1694329"/>
                <a:gd name="T1" fmla="*/ 1021976 h 1021976"/>
                <a:gd name="T2" fmla="*/ 654423 w 1694329"/>
                <a:gd name="T3" fmla="*/ 340658 h 1021976"/>
                <a:gd name="T4" fmla="*/ 1694329 w 1694329"/>
                <a:gd name="T5" fmla="*/ 0 h 1021976"/>
                <a:gd name="T6" fmla="*/ 0 60000 65536"/>
                <a:gd name="T7" fmla="*/ 0 60000 65536"/>
                <a:gd name="T8" fmla="*/ 0 60000 65536"/>
                <a:gd name="T9" fmla="*/ 0 w 1694329"/>
                <a:gd name="T10" fmla="*/ 0 h 1021976"/>
                <a:gd name="T11" fmla="*/ 1694329 w 1694329"/>
                <a:gd name="T12" fmla="*/ 1021976 h 10219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3" name="Freeform 142"/>
            <p:cNvSpPr>
              <a:spLocks noChangeArrowheads="1"/>
            </p:cNvSpPr>
            <p:nvPr/>
          </p:nvSpPr>
          <p:spPr bwMode="auto">
            <a:xfrm>
              <a:off x="2070100" y="4787900"/>
              <a:ext cx="1703388" cy="330200"/>
            </a:xfrm>
            <a:custGeom>
              <a:avLst/>
              <a:gdLst>
                <a:gd name="T0" fmla="*/ 0 w 1703294"/>
                <a:gd name="T1" fmla="*/ 0 h 331694"/>
                <a:gd name="T2" fmla="*/ 905435 w 1703294"/>
                <a:gd name="T3" fmla="*/ 304800 h 331694"/>
                <a:gd name="T4" fmla="*/ 1703294 w 1703294"/>
                <a:gd name="T5" fmla="*/ 161365 h 331694"/>
                <a:gd name="T6" fmla="*/ 0 60000 65536"/>
                <a:gd name="T7" fmla="*/ 0 60000 65536"/>
                <a:gd name="T8" fmla="*/ 0 60000 65536"/>
                <a:gd name="T9" fmla="*/ 0 w 1703294"/>
                <a:gd name="T10" fmla="*/ 0 h 331694"/>
                <a:gd name="T11" fmla="*/ 1703294 w 1703294"/>
                <a:gd name="T12" fmla="*/ 331694 h 3316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4" name="Freeform 143"/>
            <p:cNvSpPr>
              <a:spLocks noChangeArrowheads="1"/>
            </p:cNvSpPr>
            <p:nvPr/>
          </p:nvSpPr>
          <p:spPr bwMode="auto">
            <a:xfrm>
              <a:off x="2052638" y="5557838"/>
              <a:ext cx="1739900" cy="385762"/>
            </a:xfrm>
            <a:custGeom>
              <a:avLst/>
              <a:gdLst>
                <a:gd name="T0" fmla="*/ 0 w 1739153"/>
                <a:gd name="T1" fmla="*/ 0 h 385482"/>
                <a:gd name="T2" fmla="*/ 699247 w 1739153"/>
                <a:gd name="T3" fmla="*/ 349623 h 385482"/>
                <a:gd name="T4" fmla="*/ 1739153 w 1739153"/>
                <a:gd name="T5" fmla="*/ 215153 h 385482"/>
                <a:gd name="T6" fmla="*/ 0 60000 65536"/>
                <a:gd name="T7" fmla="*/ 0 60000 65536"/>
                <a:gd name="T8" fmla="*/ 0 60000 65536"/>
                <a:gd name="T9" fmla="*/ 0 w 1739153"/>
                <a:gd name="T10" fmla="*/ 0 h 385482"/>
                <a:gd name="T11" fmla="*/ 1739153 w 1739153"/>
                <a:gd name="T12" fmla="*/ 385482 h 385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</p:grp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>
                <a:latin typeface="Calibri" pitchFamily="-96" charset="0"/>
              </a:rPr>
              <a:t>Element access 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[univ+8*index]+4*digit]</a:t>
            </a:r>
          </a:p>
          <a:p>
            <a:pPr lvl="1"/>
            <a:r>
              <a:rPr lang="en-US" dirty="0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 dirty="0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 dirty="0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8382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$2,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#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(,%rdi,8),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# p 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[index] + 4*digit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# return *p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	</a:t>
            </a: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442913" y="1196752"/>
            <a:ext cx="439864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195599"/>
            <a:ext cx="3996721" cy="132511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251520" y="1725613"/>
            <a:ext cx="430778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438829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248904" y="4961720"/>
            <a:ext cx="87162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alibri" pitchFamily="-96" charset="0"/>
              </a:rPr>
              <a:t>Accesses looks similar in C, but address computations very different: </a:t>
            </a: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262036" y="5802313"/>
            <a:ext cx="40324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[pgh+20*index+4*digit]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376793" y="5791200"/>
            <a:ext cx="48020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</a:t>
            </a: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[univ+8*index]+4*digit]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0558" y="3429000"/>
            <a:ext cx="3973140" cy="1228806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61622" y="277320"/>
            <a:ext cx="3302266" cy="1127618"/>
          </a:xfrm>
        </p:spPr>
        <p:txBody>
          <a:bodyPr>
            <a:normAutofit fontScale="90000"/>
          </a:bodyPr>
          <a:lstStyle/>
          <a:p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X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Matrix Code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>
                <a:latin typeface="Calibri" pitchFamily="-96" charset="0"/>
              </a:rPr>
              <a:t>Know value of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at compile time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Traditional way to implement dynamic arrays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Not in K&amp;R; added to language in 1999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3707904" y="500042"/>
            <a:ext cx="5302779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707904" y="2857496"/>
            <a:ext cx="5302779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vec_ele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00B05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00B050"/>
                </a:solidFill>
                <a:latin typeface="Courier New" pitchFamily="-96" charset="0"/>
              </a:rPr>
              <a:t> n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A[IDX(</a:t>
            </a:r>
            <a:r>
              <a:rPr lang="en-US" sz="1800" dirty="0" err="1">
                <a:latin typeface="Courier New" pitchFamily="-96" charset="0"/>
              </a:rPr>
              <a:t>n,i,j</a:t>
            </a:r>
            <a:r>
              <a:rPr lang="en-US" sz="1800" dirty="0">
                <a:latin typeface="Courier New" pitchFamily="-96" charset="0"/>
              </a:rPr>
              <a:t>)];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707282" y="5000636"/>
            <a:ext cx="531292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var_ele(</a:t>
            </a:r>
            <a:r>
              <a:rPr lang="pt-BR" sz="1800" dirty="0">
                <a:solidFill>
                  <a:srgbClr val="00B050"/>
                </a:solidFill>
                <a:latin typeface="Courier New" pitchFamily="-96" charset="0"/>
              </a:rPr>
              <a:t>size_t n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         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i,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16 X 16 Matrix Access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0070C0"/>
                </a:solidFill>
                <a:latin typeface="Courier New" pitchFamily="-96" charset="0"/>
              </a:rPr>
              <a:t> 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j</a:t>
            </a:r>
            <a:r>
              <a:rPr lang="en-US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460332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$6,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 # 64*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A + 64*i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(%rdi,%rdx,4),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Mem[A + 64*i + 4*j]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+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j * 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X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Matrix Access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27584" y="3501008"/>
            <a:ext cx="7603208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var_ele(</a:t>
            </a:r>
            <a:r>
              <a:rPr lang="pt-BR" sz="1800" dirty="0">
                <a:solidFill>
                  <a:srgbClr val="00B050"/>
                </a:solidFill>
                <a:latin typeface="Courier New" pitchFamily="-96" charset="0"/>
              </a:rPr>
              <a:t>size_t n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0070C0"/>
                </a:solidFill>
                <a:latin typeface="Courier New" pitchFamily="-96" charset="0"/>
              </a:rPr>
              <a:t>size_t i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size_t j</a:t>
            </a:r>
            <a:r>
              <a:rPr lang="pt-BR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47948" y="5102485"/>
            <a:ext cx="7603208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n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rcx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imulq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n*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(%rsi,%rdi,4),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en-US" sz="1800" dirty="0">
                <a:solidFill>
                  <a:srgbClr val="7030A0"/>
                </a:solidFill>
                <a:latin typeface="Courier New" pitchFamily="49" charset="0"/>
                <a:ea typeface="+mn-ea"/>
                <a:cs typeface="+mn-cs"/>
              </a:rPr>
              <a:t>A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+mn-ea"/>
                <a:cs typeface="+mn-cs"/>
              </a:rPr>
              <a:t>4*n*i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(%rax,%rcx,4),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Mem[</a:t>
            </a:r>
            <a:r>
              <a:rPr lang="en-US" sz="1800" dirty="0">
                <a:solidFill>
                  <a:srgbClr val="7030A0"/>
                </a:solidFill>
                <a:latin typeface="Courier New" pitchFamily="49" charset="0"/>
                <a:ea typeface="+mn-ea"/>
                <a:cs typeface="+mn-cs"/>
              </a:rPr>
              <a:t>A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+mn-ea"/>
                <a:cs typeface="+mn-cs"/>
              </a:rPr>
              <a:t>4*n*i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+mn-ea"/>
                <a:cs typeface="+mn-cs"/>
              </a:rPr>
              <a:t>4*j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185937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lvl="1" indent="-285750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pPr marL="742950" lvl="1" indent="-285750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lang="en-US" sz="2000" kern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sz="2000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lang="en-US" sz="2000" kern="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j * 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n, K = 4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Must perform</a:t>
            </a:r>
            <a:r>
              <a:rPr kumimoji="0" lang="en-US" sz="2000" b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integer multiplication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Example: Array Access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>
          <a:xfrm>
            <a:off x="457200" y="1124744"/>
            <a:ext cx="4114800" cy="538653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ZLEN 5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PCOUNT 4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[ZLEN];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[PCOUNT]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{{1, 5, 2, 0, 6},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1, 3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1, 7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2, 1 }};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[0][0]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[7]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*(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+ 8)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[1];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("result: %d\n",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6012160" y="3356992"/>
            <a:ext cx="2520280" cy="561117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./array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/>
              <a:ea typeface="msgothic" charset="0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993951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Example: Array Access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124744"/>
            <a:ext cx="4114800" cy="538653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ZLEN 5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PCOUNT 4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[ZLEN];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[PCOUNT]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{{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5, 2, 0, 6},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3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2, 1, 7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2, 1 }};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*zip2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result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[0][0]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[7]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*(</a:t>
            </a:r>
            <a:r>
              <a:rPr lang="en-US" sz="14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+ 8)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zip2[1]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("result: %d\n", result);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012160" y="3356992"/>
            <a:ext cx="2520280" cy="55746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./array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/>
                <a:ea typeface="msgothic" charset="0"/>
                <a:cs typeface="Courier New"/>
              </a:rPr>
              <a:t>result: 9</a:t>
            </a:r>
          </a:p>
        </p:txBody>
      </p:sp>
    </p:spTree>
    <p:extLst>
      <p:ext uri="{BB962C8B-B14F-4D97-AF65-F5344CB8AC3E}">
        <p14:creationId xmlns:p14="http://schemas.microsoft.com/office/powerpoint/2010/main" val="257922866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51236-FB3B-4BC0-8274-1747B8BB1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8EBCD-36BA-453B-9153-F62814238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https://canvas.cmu.edu/courses/28101/quizzes/77023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5955627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Alignment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2" y="3170238"/>
            <a:ext cx="7737871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Big enough to hold all the fields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Even if another ordering could be more compact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In assembly, we see only offsets, not field names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4062483" y="4929198"/>
            <a:ext cx="4541966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r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(%rdi,%rsi,4),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4325942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*r,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>
                <a:latin typeface="Courier New"/>
                <a:cs typeface="Courier New"/>
              </a:rPr>
              <a:t>r + 4*</a:t>
            </a:r>
            <a:r>
              <a:rPr lang="en-US" b="1" dirty="0" err="1">
                <a:latin typeface="Courier New"/>
                <a:cs typeface="Courier New"/>
              </a:rPr>
              <a:t>idx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405921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1024921"/>
            <a:ext cx="147753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idx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8374436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animBg="1"/>
      <p:bldP spid="32358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54496" y="4819456"/>
            <a:ext cx="7357886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.L11:                      # loop: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$1,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#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++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24(%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#   </a:t>
            </a:r>
            <a:r>
              <a:rPr lang="cs-CZ" sz="1800" dirty="0" err="1">
                <a:latin typeface="Courier New" pitchFamily="49" charset="0"/>
              </a:rPr>
              <a:t>r</a:t>
            </a:r>
            <a:r>
              <a:rPr lang="cs-CZ" sz="1800" dirty="0">
                <a:latin typeface="Courier New" pitchFamily="49" charset="0"/>
              </a:rPr>
              <a:t> = M</a:t>
            </a:r>
            <a:r>
              <a:rPr lang="en-US" sz="1800" dirty="0" err="1">
                <a:latin typeface="Courier New" pitchFamily="49" charset="0"/>
              </a:rPr>
              <a:t>em</a:t>
            </a:r>
            <a:r>
              <a:rPr lang="cs-CZ" sz="1800" dirty="0">
                <a:latin typeface="Courier New" pitchFamily="49" charset="0"/>
              </a:rPr>
              <a:t>[r+24]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testq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 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#   Test r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jne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    .L11             #   If != 0,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loop</a:t>
            </a: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79512" y="1697430"/>
            <a:ext cx="3944711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 length(struct rec*r) {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long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0L;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(r) {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++;</a:t>
            </a:r>
          </a:p>
          <a:p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 = r-&gt;next;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eaLnBrk="0" hangingPunct="0"/>
            <a:endParaRPr lang="nn-NO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 #1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652481" cy="3505944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Loop assembly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575048"/>
              </p:ext>
            </p:extLst>
          </p:nvPr>
        </p:nvGraphicFramePr>
        <p:xfrm>
          <a:off x="5121316" y="3253983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rax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len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06EF662-C004-C44E-BCA0-A855D620E2E6}"/>
              </a:ext>
            </a:extLst>
          </p:cNvPr>
          <p:cNvGrpSpPr/>
          <p:nvPr/>
        </p:nvGrpSpPr>
        <p:grpSpPr>
          <a:xfrm>
            <a:off x="4450943" y="1506560"/>
            <a:ext cx="4223157" cy="1611991"/>
            <a:chOff x="4450943" y="1506560"/>
            <a:chExt cx="4223157" cy="1611991"/>
          </a:xfrm>
        </p:grpSpPr>
        <p:grpSp>
          <p:nvGrpSpPr>
            <p:cNvPr id="2" name="Group 1"/>
            <p:cNvGrpSpPr/>
            <p:nvPr/>
          </p:nvGrpSpPr>
          <p:grpSpPr>
            <a:xfrm>
              <a:off x="4450943" y="15065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9637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54496" y="4819456"/>
            <a:ext cx="7357886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</a:rPr>
              <a:t>.L11:                       # </a:t>
            </a:r>
            <a:r>
              <a:rPr lang="cs-CZ" sz="1800" dirty="0" err="1">
                <a:latin typeface="Courier New" pitchFamily="49" charset="0"/>
              </a:rPr>
              <a:t>loop</a:t>
            </a:r>
            <a:r>
              <a:rPr lang="cs-CZ" sz="18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800" dirty="0" err="1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 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i =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[r+16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]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  %esi, (%rdi,%rax,4)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24(%rdi), %rdi 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r =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%rdi, %rdi          #   Test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.L11 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23382" y="1706365"/>
            <a:ext cx="3971924" cy="28597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800" dirty="0">
                <a:latin typeface="Courier New" pitchFamily="-96" charset="0"/>
              </a:rPr>
              <a:t>void set_val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(struct rec *r, int val)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 err="1">
                <a:solidFill>
                  <a:srgbClr val="00B050"/>
                </a:solidFill>
                <a:latin typeface="Courier New" pitchFamily="-96" charset="0"/>
              </a:rPr>
              <a:t>size_t</a:t>
            </a:r>
            <a:r>
              <a:rPr lang="nn-NO" sz="1800" dirty="0">
                <a:solidFill>
                  <a:srgbClr val="00B050"/>
                </a:solidFill>
                <a:latin typeface="Courier New" pitchFamily="-96" charset="0"/>
              </a:rPr>
              <a:t> i = r-&gt;i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// No </a:t>
            </a:r>
            <a:r>
              <a:rPr lang="nn-NO" sz="1800" dirty="0" err="1">
                <a:latin typeface="Courier New" pitchFamily="-96" charset="0"/>
              </a:rPr>
              <a:t>bounds</a:t>
            </a:r>
            <a:r>
              <a:rPr lang="nn-NO" sz="1800" dirty="0">
                <a:latin typeface="Courier New" pitchFamily="-96" charset="0"/>
              </a:rPr>
              <a:t> </a:t>
            </a:r>
            <a:r>
              <a:rPr lang="nn-NO" sz="1800" dirty="0" err="1">
                <a:latin typeface="Courier New" pitchFamily="-96" charset="0"/>
              </a:rPr>
              <a:t>check</a:t>
            </a:r>
            <a:endParaRPr lang="nn-NO" sz="1800" dirty="0">
              <a:latin typeface="Courier New" pitchFamily="-96" charset="0"/>
            </a:endParaRP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>
                <a:solidFill>
                  <a:schemeClr val="accent6"/>
                </a:solidFill>
                <a:latin typeface="Courier New" pitchFamily="-96" charset="0"/>
              </a:rPr>
              <a:t>r-&gt;a[r-&gt;i] = val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>
                <a:solidFill>
                  <a:srgbClr val="FF0000"/>
                </a:solidFill>
                <a:latin typeface="Courier New" pitchFamily="-96" charset="0"/>
              </a:rPr>
              <a:t>r = r-&gt;</a:t>
            </a:r>
            <a:r>
              <a:rPr lang="nn-NO" sz="1800" dirty="0" err="1">
                <a:solidFill>
                  <a:srgbClr val="FF0000"/>
                </a:solidFill>
                <a:latin typeface="Courier New" pitchFamily="-96" charset="0"/>
              </a:rPr>
              <a:t>next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 #2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6140289" y="3565984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50943" y="1506560"/>
            <a:ext cx="4223157" cy="1992331"/>
            <a:chOff x="4450943" y="1049360"/>
            <a:chExt cx="4223157" cy="1992331"/>
          </a:xfrm>
        </p:grpSpPr>
        <p:sp>
          <p:nvSpPr>
            <p:cNvPr id="48" name="Line 17"/>
            <p:cNvSpPr>
              <a:spLocks noChangeShapeType="1"/>
            </p:cNvSpPr>
            <p:nvPr/>
          </p:nvSpPr>
          <p:spPr bwMode="auto">
            <a:xfrm flipV="1">
              <a:off x="5454489" y="227969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8"/>
            <p:cNvSpPr>
              <a:spLocks noChangeArrowheads="1"/>
            </p:cNvSpPr>
            <p:nvPr/>
          </p:nvSpPr>
          <p:spPr bwMode="auto">
            <a:xfrm>
              <a:off x="4616289" y="2660691"/>
              <a:ext cx="1524000" cy="381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prstTxWarp prst="textNoShape">
                <a:avLst/>
              </a:prstTxWarp>
            </a:bodyPr>
            <a:lstStyle/>
            <a:p>
              <a:pPr marL="223838" indent="-223838" defTabSz="895350" eaLnBrk="0" hangingPunct="0">
                <a:spcBef>
                  <a:spcPct val="30000"/>
                </a:spcBef>
              </a:pPr>
              <a:r>
                <a:rPr lang="en-US">
                  <a:solidFill>
                    <a:schemeClr val="tx2"/>
                  </a:solidFill>
                  <a:latin typeface="Calibri" pitchFamily="-96" charset="0"/>
                </a:rPr>
                <a:t>Element </a:t>
              </a:r>
              <a:r>
                <a:rPr lang="en-US">
                  <a:latin typeface="Courier New" pitchFamily="-96" charset="0"/>
                </a:rPr>
                <a:t>i</a:t>
              </a:r>
              <a:endParaRPr lang="en-US">
                <a:solidFill>
                  <a:schemeClr val="tx2"/>
                </a:solidFill>
                <a:latin typeface="Calibri" pitchFamily="-96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4450943" y="10493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5065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50115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7896225" cy="3602922"/>
          </a:xfrm>
          <a:ln/>
        </p:spPr>
        <p:txBody>
          <a:bodyPr/>
          <a:lstStyle/>
          <a:p>
            <a:r>
              <a:rPr lang="en-US" dirty="0"/>
              <a:t>Unaligned Data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r>
              <a:rPr lang="en-US" dirty="0"/>
              <a:t> bytes implies</a:t>
            </a:r>
          </a:p>
          <a:p>
            <a:pPr marL="266700" lvl="1" indent="0">
              <a:buNone/>
            </a:pPr>
            <a:r>
              <a:rPr lang="en-US" dirty="0"/>
              <a:t>     Address must be multiple of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</p:spTree>
    <p:extLst>
      <p:ext uri="{BB962C8B-B14F-4D97-AF65-F5344CB8AC3E}">
        <p14:creationId xmlns:p14="http://schemas.microsoft.com/office/powerpoint/2010/main" val="30032961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19" grpId="0"/>
      <p:bldP spid="20" grpId="0" animBg="1"/>
      <p:bldP spid="21" grpId="0"/>
      <p:bldP spid="22" grpId="0" animBg="1"/>
      <p:bldP spid="23" grpId="0"/>
      <p:bldP spid="2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Alignment Principles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423597" cy="4972050"/>
          </a:xfrm>
          <a:ln/>
        </p:spPr>
        <p:txBody>
          <a:bodyPr/>
          <a:lstStyle/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endParaRPr lang="en-US" dirty="0"/>
          </a:p>
          <a:p>
            <a:pPr marL="552450" lvl="1"/>
            <a:r>
              <a:rPr lang="en-US" dirty="0"/>
              <a:t>Required on some machines; advised on x86-64</a:t>
            </a:r>
          </a:p>
          <a:p>
            <a:r>
              <a:rPr lang="en-US" dirty="0"/>
              <a:t>Motivation for Aligning Data</a:t>
            </a:r>
          </a:p>
          <a:p>
            <a:pPr marL="552450" lvl="1"/>
            <a:r>
              <a:rPr lang="en-US" dirty="0"/>
              <a:t>Memory accessed by (aligned) chunks of 4 or 8 bytes (system dependent)</a:t>
            </a:r>
          </a:p>
          <a:p>
            <a:pPr marL="838200" lvl="2"/>
            <a:r>
              <a:rPr lang="en-US" dirty="0"/>
              <a:t>Inefficient to load or store datum that spans cache lines (64 bytes).  Intel states should avoid crossing 16 byte boundaries.</a:t>
            </a:r>
          </a:p>
          <a:p>
            <a:pPr marL="1066800" lvl="3" indent="0">
              <a:buNone/>
            </a:pPr>
            <a:r>
              <a:rPr lang="en-US" i="1" dirty="0"/>
              <a:t>[Cache lines will be discussed in Lecture 10.]</a:t>
            </a:r>
          </a:p>
          <a:p>
            <a:pPr marL="838200" lvl="2"/>
            <a:r>
              <a:rPr lang="en-US" dirty="0"/>
              <a:t>Virtual memory trickier when datum spans 2 pages (4 KB pages)</a:t>
            </a:r>
          </a:p>
          <a:p>
            <a:pPr marL="1066800" lvl="3" indent="0">
              <a:buNone/>
            </a:pPr>
            <a:r>
              <a:rPr lang="en-US" i="1" dirty="0"/>
              <a:t>[Virtual memory pages will be discussed in Lecture 17.]</a:t>
            </a:r>
          </a:p>
          <a:p>
            <a:r>
              <a:rPr lang="en-US" dirty="0"/>
              <a:t>Compiler</a:t>
            </a:r>
          </a:p>
          <a:p>
            <a:pPr marL="552450" lvl="1"/>
            <a:r>
              <a:rPr lang="en-US" dirty="0"/>
              <a:t>Inserts gaps in structure to ensure correct alignment of fields</a:t>
            </a:r>
          </a:p>
        </p:txBody>
      </p:sp>
    </p:spTree>
    <p:extLst>
      <p:ext uri="{BB962C8B-B14F-4D97-AF65-F5344CB8AC3E}">
        <p14:creationId xmlns:p14="http://schemas.microsoft.com/office/powerpoint/2010/main" val="3413684367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  <a:ln/>
        </p:spPr>
        <p:txBody>
          <a:bodyPr/>
          <a:lstStyle/>
          <a:p>
            <a:r>
              <a:rPr lang="en-US" dirty="0"/>
              <a:t>1 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address</a:t>
            </a:r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long,</a:t>
            </a:r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38541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Satisfying Alignment with Structures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130300"/>
            <a:ext cx="8382000" cy="3187700"/>
          </a:xfrm>
          <a:ln/>
        </p:spPr>
        <p:txBody>
          <a:bodyPr/>
          <a:lstStyle/>
          <a:p>
            <a:r>
              <a:rPr lang="en-US" dirty="0"/>
              <a:t>Within structure:</a:t>
            </a:r>
          </a:p>
          <a:p>
            <a:pPr marL="552450" lvl="1"/>
            <a:r>
              <a:rPr lang="en-US" dirty="0"/>
              <a:t>Must satisfy each element’s alignment requirement</a:t>
            </a:r>
          </a:p>
          <a:p>
            <a:r>
              <a:rPr lang="en-US" dirty="0"/>
              <a:t>Overall structure placement</a:t>
            </a:r>
          </a:p>
          <a:p>
            <a:pPr marL="552450" lvl="1"/>
            <a:r>
              <a:rPr lang="en-US" dirty="0"/>
              <a:t>Each structure has alignment requirement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pPr marL="838200" lvl="2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 dirty="0"/>
              <a:t> = Largest alignment of any element</a:t>
            </a:r>
          </a:p>
          <a:p>
            <a:pPr marL="552450" lvl="1"/>
            <a:r>
              <a:rPr lang="en-US" dirty="0"/>
              <a:t>Initial address &amp; structure length must be multiples of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r>
              <a:rPr lang="en-US" dirty="0"/>
              <a:t>Example:</a:t>
            </a:r>
          </a:p>
          <a:p>
            <a:pPr marL="552450" lvl="1"/>
            <a:r>
              <a:rPr lang="en-US" b="1" dirty="0"/>
              <a:t>K</a:t>
            </a:r>
            <a:r>
              <a:rPr lang="en-US" dirty="0"/>
              <a:t> = 8, due to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  <a:br>
              <a:rPr lang="en-US" dirty="0"/>
            </a:br>
            <a:r>
              <a:rPr lang="en-US" dirty="0"/>
              <a:t>NOTE: K &lt; </a:t>
            </a:r>
            <a:r>
              <a:rPr lang="en-US" dirty="0" err="1"/>
              <a:t>sizeof</a:t>
            </a:r>
            <a:r>
              <a:rPr lang="en-US" dirty="0"/>
              <a:t>(struct S1)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33413" y="4654252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1903413" y="4654252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3173413" y="4654252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5713413" y="4654252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950913" y="4654252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4443413" y="4654252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381000" y="5047952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1652588" y="5047952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2908300" y="5047952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387975" y="5047952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7934325" y="5047952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1903413" y="5397202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1382713" y="5730577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4799013" y="5730577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5713413" y="5397202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04813" y="6241752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633413" y="5397202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6945313" y="6241752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8253413" y="5397202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1427163" y="5067126"/>
            <a:ext cx="3651250" cy="1746250"/>
            <a:chOff x="1427163" y="4953000"/>
            <a:chExt cx="3651250" cy="174625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312B90D-6A25-493F-9A80-C80C345D8E69}"/>
                </a:ext>
              </a:extLst>
            </p:cNvPr>
            <p:cNvSpPr txBox="1"/>
            <p:nvPr/>
          </p:nvSpPr>
          <p:spPr>
            <a:xfrm>
              <a:off x="3066560" y="6329918"/>
              <a:ext cx="17602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990000"/>
                  </a:solidFill>
                  <a:latin typeface="Calibri" pitchFamily="34" charset="0"/>
                </a:rPr>
                <a:t>Internal padding</a:t>
              </a:r>
            </a:p>
          </p:txBody>
        </p:sp>
        <p:cxnSp>
          <p:nvCxnSpPr>
            <p:cNvPr id="27" name="Curved Connector 26"/>
            <p:cNvCxnSpPr>
              <a:stCxn id="26" idx="0"/>
            </p:cNvCxnSpPr>
            <p:nvPr/>
          </p:nvCxnSpPr>
          <p:spPr bwMode="auto">
            <a:xfrm rot="5400000" flipH="1" flipV="1">
              <a:off x="3860992" y="5112497"/>
              <a:ext cx="1303134" cy="1131708"/>
            </a:xfrm>
            <a:prstGeom prst="curvedConnector3">
              <a:avLst/>
            </a:prstGeom>
            <a:noFill/>
            <a:ln w="762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8" name="Curved Connector 27"/>
            <p:cNvCxnSpPr>
              <a:stCxn id="26" idx="0"/>
            </p:cNvCxnSpPr>
            <p:nvPr/>
          </p:nvCxnSpPr>
          <p:spPr bwMode="auto">
            <a:xfrm rot="16200000" flipV="1">
              <a:off x="1998475" y="4381688"/>
              <a:ext cx="1376918" cy="2519542"/>
            </a:xfrm>
            <a:prstGeom prst="curvedConnector3">
              <a:avLst>
                <a:gd name="adj1" fmla="val 43425"/>
              </a:avLst>
            </a:prstGeom>
            <a:noFill/>
            <a:ln w="762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4841721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Reminder: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Memory locations do not have data types</a:t>
            </a:r>
          </a:p>
          <a:p>
            <a:pPr lvl="1"/>
            <a:r>
              <a:rPr lang="en-US" sz="2000" dirty="0"/>
              <a:t>Types are implicit in how machine instructions </a:t>
            </a:r>
            <a:r>
              <a:rPr lang="en-US" sz="2000" i="1" dirty="0"/>
              <a:t>use</a:t>
            </a:r>
            <a:r>
              <a:rPr lang="en-US" sz="2000" dirty="0"/>
              <a:t>  memory</a:t>
            </a:r>
          </a:p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sz="2000" dirty="0"/>
              <a:t>Address of a larger datum is the address of its first byte</a:t>
            </a:r>
          </a:p>
          <a:p>
            <a:pPr marL="552450" lvl="1" eaLnBrk="1" hangingPunct="1"/>
            <a:r>
              <a:rPr lang="en-US" sz="2000" dirty="0"/>
              <a:t>Addresses of successive items differ by the item’s size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E47FCE70-4F2A-4AA4-A96D-CC24D0C3C821}"/>
              </a:ext>
            </a:extLst>
          </p:cNvPr>
          <p:cNvGrpSpPr/>
          <p:nvPr/>
        </p:nvGrpSpPr>
        <p:grpSpPr>
          <a:xfrm>
            <a:off x="4633914" y="1241922"/>
            <a:ext cx="3645131" cy="5339730"/>
            <a:chOff x="2640184" y="1037436"/>
            <a:chExt cx="3645131" cy="5339730"/>
          </a:xfrm>
        </p:grpSpPr>
        <p:sp>
          <p:nvSpPr>
            <p:cNvPr id="77" name="Rectangle 18">
              <a:extLst>
                <a:ext uri="{FF2B5EF4-FFF2-40B4-BE49-F238E27FC236}">
                  <a16:creationId xmlns:a16="http://schemas.microsoft.com/office/drawing/2014/main" id="{FF6CEBCB-62FA-4DA2-8A58-2088A1CF01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14255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4000</a:t>
              </a:r>
            </a:p>
          </p:txBody>
        </p:sp>
        <p:sp>
          <p:nvSpPr>
            <p:cNvPr id="78" name="Rectangle 19">
              <a:extLst>
                <a:ext uri="{FF2B5EF4-FFF2-40B4-BE49-F238E27FC236}">
                  <a16:creationId xmlns:a16="http://schemas.microsoft.com/office/drawing/2014/main" id="{52408CE1-BE59-4882-9FDF-CDE3CCEF5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17303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4001</a:t>
              </a:r>
            </a:p>
          </p:txBody>
        </p:sp>
        <p:sp>
          <p:nvSpPr>
            <p:cNvPr id="79" name="Rectangle 20">
              <a:extLst>
                <a:ext uri="{FF2B5EF4-FFF2-40B4-BE49-F238E27FC236}">
                  <a16:creationId xmlns:a16="http://schemas.microsoft.com/office/drawing/2014/main" id="{E095AD74-D2D3-44E6-90AA-DDC79943AD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20351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4002</a:t>
              </a:r>
            </a:p>
          </p:txBody>
        </p:sp>
        <p:sp>
          <p:nvSpPr>
            <p:cNvPr id="80" name="Rectangle 21">
              <a:extLst>
                <a:ext uri="{FF2B5EF4-FFF2-40B4-BE49-F238E27FC236}">
                  <a16:creationId xmlns:a16="http://schemas.microsoft.com/office/drawing/2014/main" id="{571D9ADD-6948-4785-A4F8-63C4610E09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23399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4003</a:t>
              </a:r>
            </a:p>
          </p:txBody>
        </p:sp>
        <p:sp>
          <p:nvSpPr>
            <p:cNvPr id="81" name="Rectangle 22">
              <a:extLst>
                <a:ext uri="{FF2B5EF4-FFF2-40B4-BE49-F238E27FC236}">
                  <a16:creationId xmlns:a16="http://schemas.microsoft.com/office/drawing/2014/main" id="{98D4ED77-D825-4A7B-A383-4A754000F5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26447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4004</a:t>
              </a:r>
            </a:p>
          </p:txBody>
        </p:sp>
        <p:sp>
          <p:nvSpPr>
            <p:cNvPr id="82" name="Rectangle 23">
              <a:extLst>
                <a:ext uri="{FF2B5EF4-FFF2-40B4-BE49-F238E27FC236}">
                  <a16:creationId xmlns:a16="http://schemas.microsoft.com/office/drawing/2014/main" id="{4073F48A-5704-47DA-8E7F-F960EBF836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29495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4005</a:t>
              </a:r>
            </a:p>
          </p:txBody>
        </p:sp>
        <p:sp>
          <p:nvSpPr>
            <p:cNvPr id="83" name="Rectangle 24">
              <a:extLst>
                <a:ext uri="{FF2B5EF4-FFF2-40B4-BE49-F238E27FC236}">
                  <a16:creationId xmlns:a16="http://schemas.microsoft.com/office/drawing/2014/main" id="{F34489B8-0EB2-47CB-902E-8E95DFCF78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32543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4006</a:t>
              </a:r>
            </a:p>
          </p:txBody>
        </p:sp>
        <p:sp>
          <p:nvSpPr>
            <p:cNvPr id="84" name="Rectangle 25">
              <a:extLst>
                <a:ext uri="{FF2B5EF4-FFF2-40B4-BE49-F238E27FC236}">
                  <a16:creationId xmlns:a16="http://schemas.microsoft.com/office/drawing/2014/main" id="{5B0F9506-23AF-49F6-831B-9A0AD9B439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35591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4007</a:t>
              </a:r>
            </a:p>
          </p:txBody>
        </p:sp>
        <p:sp>
          <p:nvSpPr>
            <p:cNvPr id="85" name="Rectangle 26">
              <a:extLst>
                <a:ext uri="{FF2B5EF4-FFF2-40B4-BE49-F238E27FC236}">
                  <a16:creationId xmlns:a16="http://schemas.microsoft.com/office/drawing/2014/main" id="{45B1BBC6-9709-4B0D-9CCE-785D5331F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38639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4008</a:t>
              </a:r>
            </a:p>
          </p:txBody>
        </p:sp>
        <p:sp>
          <p:nvSpPr>
            <p:cNvPr id="86" name="Rectangle 27">
              <a:extLst>
                <a:ext uri="{FF2B5EF4-FFF2-40B4-BE49-F238E27FC236}">
                  <a16:creationId xmlns:a16="http://schemas.microsoft.com/office/drawing/2014/main" id="{4B0F9B71-5EA2-40BF-93ED-7DE0027550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41687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4009</a:t>
              </a:r>
            </a:p>
          </p:txBody>
        </p:sp>
        <p:sp>
          <p:nvSpPr>
            <p:cNvPr id="87" name="Rectangle 28">
              <a:extLst>
                <a:ext uri="{FF2B5EF4-FFF2-40B4-BE49-F238E27FC236}">
                  <a16:creationId xmlns:a16="http://schemas.microsoft.com/office/drawing/2014/main" id="{D86B87BA-40CA-4BED-8618-5B57D1795A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44735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400A</a:t>
              </a:r>
            </a:p>
          </p:txBody>
        </p:sp>
        <p:sp>
          <p:nvSpPr>
            <p:cNvPr id="88" name="Rectangle 29">
              <a:extLst>
                <a:ext uri="{FF2B5EF4-FFF2-40B4-BE49-F238E27FC236}">
                  <a16:creationId xmlns:a16="http://schemas.microsoft.com/office/drawing/2014/main" id="{75B36F17-54FF-4509-8EBD-B9A44E1DCE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47783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400B</a:t>
              </a:r>
            </a:p>
          </p:txBody>
        </p:sp>
        <p:sp>
          <p:nvSpPr>
            <p:cNvPr id="89" name="Rectangle 38">
              <a:extLst>
                <a:ext uri="{FF2B5EF4-FFF2-40B4-BE49-F238E27FC236}">
                  <a16:creationId xmlns:a16="http://schemas.microsoft.com/office/drawing/2014/main" id="{15D54489-931B-4D88-927B-776DEE93E88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9868" y="1037436"/>
              <a:ext cx="651781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 anchor="b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 err="1">
                  <a:solidFill>
                    <a:srgbClr val="000066"/>
                  </a:solidFill>
                  <a:latin typeface="Consolas" panose="020B0609020204030204" pitchFamily="49" charset="0"/>
                  <a:ea typeface="Helvetica" charset="0"/>
                  <a:cs typeface="Helvetica" charset="0"/>
                  <a:sym typeface="Helvetica" charset="0"/>
                </a:rPr>
                <a:t>int</a:t>
              </a:r>
              <a:r>
                <a:rPr lang="en-US" sz="1800" dirty="0" err="1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</a:t>
              </a:r>
              <a:endParaRPr lang="en-US" sz="1800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endParaRPr>
            </a:p>
          </p:txBody>
        </p:sp>
        <p:sp>
          <p:nvSpPr>
            <p:cNvPr id="90" name="Rectangle 39">
              <a:extLst>
                <a:ext uri="{FF2B5EF4-FFF2-40B4-BE49-F238E27FC236}">
                  <a16:creationId xmlns:a16="http://schemas.microsoft.com/office/drawing/2014/main" id="{B368B1DF-96CA-4F6C-9DDC-C39F3AFE46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2225" y="1037436"/>
              <a:ext cx="77841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 anchor="b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Consolas" panose="020B0609020204030204" pitchFamily="49" charset="0"/>
                  <a:ea typeface="Helvetica" charset="0"/>
                  <a:cs typeface="Helvetica" charset="0"/>
                  <a:sym typeface="Helvetica" charset="0"/>
                </a:rPr>
                <a:t>char</a:t>
              </a:r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</a:t>
              </a:r>
            </a:p>
          </p:txBody>
        </p:sp>
        <p:sp>
          <p:nvSpPr>
            <p:cNvPr id="91" name="Rectangle 40">
              <a:extLst>
                <a:ext uri="{FF2B5EF4-FFF2-40B4-BE49-F238E27FC236}">
                  <a16:creationId xmlns:a16="http://schemas.microsoft.com/office/drawing/2014/main" id="{D3BE9805-71FA-46B0-BC2E-562BE2AC8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0184" y="1037436"/>
              <a:ext cx="1066960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 anchor="b">
              <a:prstTxWarp prst="textNoShape">
                <a:avLst/>
              </a:prstTxWarp>
              <a:spAutoFit/>
            </a:bodyPr>
            <a:lstStyle/>
            <a:p>
              <a:pPr algn="r" eaLnBrk="1" hangingPunct="1"/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Address</a:t>
              </a:r>
            </a:p>
          </p:txBody>
        </p:sp>
        <p:sp>
          <p:nvSpPr>
            <p:cNvPr id="92" name="Rectangle 42">
              <a:extLst>
                <a:ext uri="{FF2B5EF4-FFF2-40B4-BE49-F238E27FC236}">
                  <a16:creationId xmlns:a16="http://schemas.microsoft.com/office/drawing/2014/main" id="{F0B76F06-D33B-4D68-8734-DF77FA2F09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50831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400C</a:t>
              </a:r>
            </a:p>
          </p:txBody>
        </p:sp>
        <p:sp>
          <p:nvSpPr>
            <p:cNvPr id="93" name="Rectangle 44">
              <a:extLst>
                <a:ext uri="{FF2B5EF4-FFF2-40B4-BE49-F238E27FC236}">
                  <a16:creationId xmlns:a16="http://schemas.microsoft.com/office/drawing/2014/main" id="{88B28E23-6002-4074-8F71-5D1725F88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53879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400D</a:t>
              </a:r>
            </a:p>
          </p:txBody>
        </p:sp>
        <p:sp>
          <p:nvSpPr>
            <p:cNvPr id="94" name="Rectangle 46">
              <a:extLst>
                <a:ext uri="{FF2B5EF4-FFF2-40B4-BE49-F238E27FC236}">
                  <a16:creationId xmlns:a16="http://schemas.microsoft.com/office/drawing/2014/main" id="{F78025A2-7F31-469A-B070-539F734552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56927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400E</a:t>
              </a:r>
            </a:p>
          </p:txBody>
        </p: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9822AEF7-457A-4C46-9176-E23935EF1262}"/>
                </a:ext>
              </a:extLst>
            </p:cNvPr>
            <p:cNvGrpSpPr/>
            <p:nvPr/>
          </p:nvGrpSpPr>
          <p:grpSpPr>
            <a:xfrm>
              <a:off x="3834730" y="1473200"/>
              <a:ext cx="609600" cy="4876800"/>
              <a:chOff x="3834730" y="1473200"/>
              <a:chExt cx="609600" cy="4876800"/>
            </a:xfrm>
          </p:grpSpPr>
          <p:sp>
            <p:nvSpPr>
              <p:cNvPr id="124" name="Rectangle 6">
                <a:extLst>
                  <a:ext uri="{FF2B5EF4-FFF2-40B4-BE49-F238E27FC236}">
                    <a16:creationId xmlns:a16="http://schemas.microsoft.com/office/drawing/2014/main" id="{8C3FD236-AC86-4B64-9786-26C8D8B778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14732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5" name="Rectangle 7">
                <a:extLst>
                  <a:ext uri="{FF2B5EF4-FFF2-40B4-BE49-F238E27FC236}">
                    <a16:creationId xmlns:a16="http://schemas.microsoft.com/office/drawing/2014/main" id="{2F5E5744-A184-4A12-9C42-CE7A85C87D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17780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6" name="Rectangle 8">
                <a:extLst>
                  <a:ext uri="{FF2B5EF4-FFF2-40B4-BE49-F238E27FC236}">
                    <a16:creationId xmlns:a16="http://schemas.microsoft.com/office/drawing/2014/main" id="{45A60251-8AE7-4C7A-9EB9-AE3C8E023D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20828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7" name="Rectangle 9">
                <a:extLst>
                  <a:ext uri="{FF2B5EF4-FFF2-40B4-BE49-F238E27FC236}">
                    <a16:creationId xmlns:a16="http://schemas.microsoft.com/office/drawing/2014/main" id="{4D2F1812-4155-4F97-A8FB-0277D4FFF3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23876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8" name="Rectangle 10">
                <a:extLst>
                  <a:ext uri="{FF2B5EF4-FFF2-40B4-BE49-F238E27FC236}">
                    <a16:creationId xmlns:a16="http://schemas.microsoft.com/office/drawing/2014/main" id="{8EAF1B07-2063-4AD2-A5C7-C9D7A8700B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26924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9" name="Rectangle 11">
                <a:extLst>
                  <a:ext uri="{FF2B5EF4-FFF2-40B4-BE49-F238E27FC236}">
                    <a16:creationId xmlns:a16="http://schemas.microsoft.com/office/drawing/2014/main" id="{B7FF0B92-7345-4EF0-8C10-D4815AE345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29972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0" name="Rectangle 12">
                <a:extLst>
                  <a:ext uri="{FF2B5EF4-FFF2-40B4-BE49-F238E27FC236}">
                    <a16:creationId xmlns:a16="http://schemas.microsoft.com/office/drawing/2014/main" id="{5EE9A855-A9AA-4567-98AA-6C5F9E208A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33020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1" name="Rectangle 13">
                <a:extLst>
                  <a:ext uri="{FF2B5EF4-FFF2-40B4-BE49-F238E27FC236}">
                    <a16:creationId xmlns:a16="http://schemas.microsoft.com/office/drawing/2014/main" id="{01C8BC96-3B55-46CA-8B08-9A8D46622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36068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2" name="Rectangle 14">
                <a:extLst>
                  <a:ext uri="{FF2B5EF4-FFF2-40B4-BE49-F238E27FC236}">
                    <a16:creationId xmlns:a16="http://schemas.microsoft.com/office/drawing/2014/main" id="{70EF1180-39F8-4D9F-B338-04D99328A2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39116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3" name="Rectangle 15">
                <a:extLst>
                  <a:ext uri="{FF2B5EF4-FFF2-40B4-BE49-F238E27FC236}">
                    <a16:creationId xmlns:a16="http://schemas.microsoft.com/office/drawing/2014/main" id="{40E05643-DBB7-4058-BD1F-43A74EE6AF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42164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4" name="Rectangle 16">
                <a:extLst>
                  <a:ext uri="{FF2B5EF4-FFF2-40B4-BE49-F238E27FC236}">
                    <a16:creationId xmlns:a16="http://schemas.microsoft.com/office/drawing/2014/main" id="{08450946-9092-4B5E-BB3C-4F3A8026E3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45212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5" name="Rectangle 17">
                <a:extLst>
                  <a:ext uri="{FF2B5EF4-FFF2-40B4-BE49-F238E27FC236}">
                    <a16:creationId xmlns:a16="http://schemas.microsoft.com/office/drawing/2014/main" id="{FF071825-029D-4FAD-A339-0F05B08C42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48260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6" name="Rectangle 41">
                <a:extLst>
                  <a:ext uri="{FF2B5EF4-FFF2-40B4-BE49-F238E27FC236}">
                    <a16:creationId xmlns:a16="http://schemas.microsoft.com/office/drawing/2014/main" id="{0CCE9027-45D6-46FF-834D-BCD7E6D355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51308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7" name="Rectangle 43">
                <a:extLst>
                  <a:ext uri="{FF2B5EF4-FFF2-40B4-BE49-F238E27FC236}">
                    <a16:creationId xmlns:a16="http://schemas.microsoft.com/office/drawing/2014/main" id="{3B0A05E4-2C5B-4BAE-8642-09C32CE27C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54356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8" name="Rectangle 45">
                <a:extLst>
                  <a:ext uri="{FF2B5EF4-FFF2-40B4-BE49-F238E27FC236}">
                    <a16:creationId xmlns:a16="http://schemas.microsoft.com/office/drawing/2014/main" id="{8B79FB59-A1D1-4A0C-95A9-ED96C3A47B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57404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39" name="Rectangle 47">
                <a:extLst>
                  <a:ext uri="{FF2B5EF4-FFF2-40B4-BE49-F238E27FC236}">
                    <a16:creationId xmlns:a16="http://schemas.microsoft.com/office/drawing/2014/main" id="{85287253-0D5E-4982-88AB-852D8CC85C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4730" y="6045200"/>
                <a:ext cx="609600" cy="3048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96" name="Rectangle 48">
              <a:extLst>
                <a:ext uri="{FF2B5EF4-FFF2-40B4-BE49-F238E27FC236}">
                  <a16:creationId xmlns:a16="http://schemas.microsoft.com/office/drawing/2014/main" id="{8B88A300-7101-4515-B005-B086EB80BF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082" y="5997575"/>
              <a:ext cx="695062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 sz="1800" b="0" dirty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400F</a:t>
              </a:r>
            </a:p>
          </p:txBody>
        </p:sp>
        <p:sp>
          <p:nvSpPr>
            <p:cNvPr id="97" name="Rectangle 49">
              <a:extLst>
                <a:ext uri="{FF2B5EF4-FFF2-40B4-BE49-F238E27FC236}">
                  <a16:creationId xmlns:a16="http://schemas.microsoft.com/office/drawing/2014/main" id="{000F9B50-55DE-4F5C-9F4B-2728070334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6897" y="1037436"/>
              <a:ext cx="778418" cy="3795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 anchor="b"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800" dirty="0">
                  <a:solidFill>
                    <a:srgbClr val="000066"/>
                  </a:solidFill>
                  <a:latin typeface="Consolas" panose="020B0609020204030204" pitchFamily="49" charset="0"/>
                  <a:ea typeface="Helvetica" charset="0"/>
                  <a:cs typeface="Helvetica" charset="0"/>
                  <a:sym typeface="Helvetica" charset="0"/>
                </a:rPr>
                <a:t>long</a:t>
              </a:r>
              <a:r>
                <a:rPr lang="en-US" sz="1800" dirty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</a:t>
              </a:r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9B5294BD-02C8-4A17-A987-D2D68FF0429D}"/>
                </a:ext>
              </a:extLst>
            </p:cNvPr>
            <p:cNvGrpSpPr/>
            <p:nvPr/>
          </p:nvGrpSpPr>
          <p:grpSpPr>
            <a:xfrm>
              <a:off x="4701947" y="1473387"/>
              <a:ext cx="622300" cy="4876800"/>
              <a:chOff x="4701947" y="1473387"/>
              <a:chExt cx="622300" cy="4876800"/>
            </a:xfrm>
          </p:grpSpPr>
          <p:sp>
            <p:nvSpPr>
              <p:cNvPr id="108" name="Rectangle 34">
                <a:extLst>
                  <a:ext uri="{FF2B5EF4-FFF2-40B4-BE49-F238E27FC236}">
                    <a16:creationId xmlns:a16="http://schemas.microsoft.com/office/drawing/2014/main" id="{31FF58A5-903B-406F-8AA0-E503564E5E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1473387"/>
                <a:ext cx="609600" cy="12192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9" name="Rectangle 35">
                <a:extLst>
                  <a:ext uri="{FF2B5EF4-FFF2-40B4-BE49-F238E27FC236}">
                    <a16:creationId xmlns:a16="http://schemas.microsoft.com/office/drawing/2014/main" id="{6AD0E7C1-0EF5-4DD5-90B8-A0057E6DDC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2692587"/>
                <a:ext cx="609600" cy="12192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0" name="Rectangle 36">
                <a:extLst>
                  <a:ext uri="{FF2B5EF4-FFF2-40B4-BE49-F238E27FC236}">
                    <a16:creationId xmlns:a16="http://schemas.microsoft.com/office/drawing/2014/main" id="{5E56E2EB-B81D-4F6F-BD41-CB59033D07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3911787"/>
                <a:ext cx="609600" cy="12192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1" name="Rectangle 37">
                <a:extLst>
                  <a:ext uri="{FF2B5EF4-FFF2-40B4-BE49-F238E27FC236}">
                    <a16:creationId xmlns:a16="http://schemas.microsoft.com/office/drawing/2014/main" id="{11CC74B0-2045-4DAF-AF45-3C198F9A4F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5130987"/>
                <a:ext cx="609600" cy="12192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2" name="Rectangle 52">
                <a:extLst>
                  <a:ext uri="{FF2B5EF4-FFF2-40B4-BE49-F238E27FC236}">
                    <a16:creationId xmlns:a16="http://schemas.microsoft.com/office/drawing/2014/main" id="{2C653DBE-E392-4F2E-A3F5-22A744670B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1701987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13" name="Rectangle 53">
                <a:extLst>
                  <a:ext uri="{FF2B5EF4-FFF2-40B4-BE49-F238E27FC236}">
                    <a16:creationId xmlns:a16="http://schemas.microsoft.com/office/drawing/2014/main" id="{FC5C7286-BC7C-405C-AD78-09D8D6BCEE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2921187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14" name="Rectangle 54">
                <a:extLst>
                  <a:ext uri="{FF2B5EF4-FFF2-40B4-BE49-F238E27FC236}">
                    <a16:creationId xmlns:a16="http://schemas.microsoft.com/office/drawing/2014/main" id="{3CB10BFE-AE6A-4832-91E7-10A742454B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4140387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15" name="Rectangle 55">
                <a:extLst>
                  <a:ext uri="{FF2B5EF4-FFF2-40B4-BE49-F238E27FC236}">
                    <a16:creationId xmlns:a16="http://schemas.microsoft.com/office/drawing/2014/main" id="{DC66CC71-A199-4218-979E-4A7BE6E0B5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1947" y="5359587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16" name="Rectangle 58">
                <a:extLst>
                  <a:ext uri="{FF2B5EF4-FFF2-40B4-BE49-F238E27FC236}">
                    <a16:creationId xmlns:a16="http://schemas.microsoft.com/office/drawing/2014/main" id="{77726487-5BD0-4EAB-B4AB-2CB2077561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147" y="2159188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7" name="Rectangle 59">
                <a:extLst>
                  <a:ext uri="{FF2B5EF4-FFF2-40B4-BE49-F238E27FC236}">
                    <a16:creationId xmlns:a16="http://schemas.microsoft.com/office/drawing/2014/main" id="{B1F80290-E49F-45F5-957F-3EDED69B86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3222" y="2122675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4000</a:t>
                </a:r>
              </a:p>
            </p:txBody>
          </p:sp>
          <p:sp>
            <p:nvSpPr>
              <p:cNvPr id="118" name="Rectangle 61">
                <a:extLst>
                  <a:ext uri="{FF2B5EF4-FFF2-40B4-BE49-F238E27FC236}">
                    <a16:creationId xmlns:a16="http://schemas.microsoft.com/office/drawing/2014/main" id="{CA3907D1-0A0B-47ED-96BF-33A24D8507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147" y="3378388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19" name="Rectangle 62">
                <a:extLst>
                  <a:ext uri="{FF2B5EF4-FFF2-40B4-BE49-F238E27FC236}">
                    <a16:creationId xmlns:a16="http://schemas.microsoft.com/office/drawing/2014/main" id="{FAF072F9-580B-464C-848C-D2E2E2959B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3222" y="3341875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4004</a:t>
                </a:r>
              </a:p>
            </p:txBody>
          </p:sp>
          <p:sp>
            <p:nvSpPr>
              <p:cNvPr id="120" name="Rectangle 64">
                <a:extLst>
                  <a:ext uri="{FF2B5EF4-FFF2-40B4-BE49-F238E27FC236}">
                    <a16:creationId xmlns:a16="http://schemas.microsoft.com/office/drawing/2014/main" id="{0AC38B28-5010-4688-825F-58EE3795D1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147" y="4597588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1" name="Rectangle 65">
                <a:extLst>
                  <a:ext uri="{FF2B5EF4-FFF2-40B4-BE49-F238E27FC236}">
                    <a16:creationId xmlns:a16="http://schemas.microsoft.com/office/drawing/2014/main" id="{6DA885C9-B699-4134-A72D-CB5E8126E6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3222" y="4561075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4008</a:t>
                </a:r>
              </a:p>
            </p:txBody>
          </p:sp>
          <p:sp>
            <p:nvSpPr>
              <p:cNvPr id="122" name="Rectangle 67">
                <a:extLst>
                  <a:ext uri="{FF2B5EF4-FFF2-40B4-BE49-F238E27FC236}">
                    <a16:creationId xmlns:a16="http://schemas.microsoft.com/office/drawing/2014/main" id="{1C9C27C6-9DEC-48F2-85AD-71356A2CE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8147" y="5816788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3" name="Rectangle 68">
                <a:extLst>
                  <a:ext uri="{FF2B5EF4-FFF2-40B4-BE49-F238E27FC236}">
                    <a16:creationId xmlns:a16="http://schemas.microsoft.com/office/drawing/2014/main" id="{73F84B8D-9381-4C26-92F7-DC1B90940F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3222" y="5780275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400C</a:t>
                </a:r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767EB4FB-E2FE-4A5E-B45E-6DD9835C9B6B}"/>
                </a:ext>
              </a:extLst>
            </p:cNvPr>
            <p:cNvGrpSpPr/>
            <p:nvPr/>
          </p:nvGrpSpPr>
          <p:grpSpPr>
            <a:xfrm>
              <a:off x="5584956" y="1473200"/>
              <a:ext cx="622300" cy="4876800"/>
              <a:chOff x="5584956" y="1473200"/>
              <a:chExt cx="622300" cy="4876800"/>
            </a:xfrm>
          </p:grpSpPr>
          <p:sp>
            <p:nvSpPr>
              <p:cNvPr id="100" name="Rectangle 31">
                <a:extLst>
                  <a:ext uri="{FF2B5EF4-FFF2-40B4-BE49-F238E27FC236}">
                    <a16:creationId xmlns:a16="http://schemas.microsoft.com/office/drawing/2014/main" id="{AA6EF928-6D57-463E-B761-690F4F6946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4956" y="3911600"/>
                <a:ext cx="609600" cy="24384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1" name="Rectangle 32">
                <a:extLst>
                  <a:ext uri="{FF2B5EF4-FFF2-40B4-BE49-F238E27FC236}">
                    <a16:creationId xmlns:a16="http://schemas.microsoft.com/office/drawing/2014/main" id="{E5CCE4DC-BCD6-4DB4-B40F-B7FBBBB53C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4956" y="1473200"/>
                <a:ext cx="609600" cy="243840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2" name="Rectangle 50">
                <a:extLst>
                  <a:ext uri="{FF2B5EF4-FFF2-40B4-BE49-F238E27FC236}">
                    <a16:creationId xmlns:a16="http://schemas.microsoft.com/office/drawing/2014/main" id="{63CD44EA-E742-48B4-803D-E79F7C19ED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4956" y="2311400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03" name="Rectangle 51">
                <a:extLst>
                  <a:ext uri="{FF2B5EF4-FFF2-40B4-BE49-F238E27FC236}">
                    <a16:creationId xmlns:a16="http://schemas.microsoft.com/office/drawing/2014/main" id="{FE7FA8DE-535E-42D1-8B61-F49DEB2780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4956" y="4673600"/>
                <a:ext cx="622300" cy="73025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lIns="50800" tIns="50800" bIns="50800">
                <a:prstTxWarp prst="textNoShape">
                  <a:avLst/>
                </a:prstTxWarp>
              </a:bodyPr>
              <a:lstStyle/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Addr </a:t>
                </a:r>
              </a:p>
              <a:p>
                <a:pPr algn="ctr" eaLnBrk="1" hangingPunct="1"/>
                <a:r>
                  <a:rPr lang="en-US" sz="1400">
                    <a:solidFill>
                      <a:srgbClr val="000066"/>
                    </a:solidFill>
                    <a:latin typeface="Helvetica" charset="0"/>
                    <a:ea typeface="Helvetica" charset="0"/>
                    <a:cs typeface="Helvetica" charset="0"/>
                    <a:sym typeface="Helvetica" charset="0"/>
                  </a:rPr>
                  <a:t>=</a:t>
                </a:r>
              </a:p>
              <a:p>
                <a:pPr algn="ctr" eaLnBrk="1" hangingPunct="1"/>
                <a:r>
                  <a:rPr lang="en-US" sz="1400" b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??</a:t>
                </a:r>
              </a:p>
            </p:txBody>
          </p:sp>
          <p:sp>
            <p:nvSpPr>
              <p:cNvPr id="104" name="Rectangle 71">
                <a:extLst>
                  <a:ext uri="{FF2B5EF4-FFF2-40B4-BE49-F238E27FC236}">
                    <a16:creationId xmlns:a16="http://schemas.microsoft.com/office/drawing/2014/main" id="{E9B4DB07-C068-47BA-84A2-CAD6DD2A75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1156" y="2768601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5" name="Rectangle 72">
                <a:extLst>
                  <a:ext uri="{FF2B5EF4-FFF2-40B4-BE49-F238E27FC236}">
                    <a16:creationId xmlns:a16="http://schemas.microsoft.com/office/drawing/2014/main" id="{F7305188-ED34-4C62-BE0D-2D075B7C3E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26231" y="2732088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4000</a:t>
                </a:r>
              </a:p>
            </p:txBody>
          </p:sp>
          <p:sp>
            <p:nvSpPr>
              <p:cNvPr id="106" name="Rectangle 74">
                <a:extLst>
                  <a:ext uri="{FF2B5EF4-FFF2-40B4-BE49-F238E27FC236}">
                    <a16:creationId xmlns:a16="http://schemas.microsoft.com/office/drawing/2014/main" id="{A392A6B5-30DC-4658-A50A-17EFFE96C0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1156" y="5130801"/>
                <a:ext cx="457200" cy="228600"/>
              </a:xfrm>
              <a:prstGeom prst="rect">
                <a:avLst/>
              </a:prstGeom>
              <a:solidFill>
                <a:srgbClr val="FFFF99"/>
              </a:solidFill>
              <a:ln w="1905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algn="ctr" eaLnBrk="1" hangingPunct="1"/>
                <a:endParaRPr lang="en-US" sz="4200" b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107" name="Rectangle 75">
                <a:extLst>
                  <a:ext uri="{FF2B5EF4-FFF2-40B4-BE49-F238E27FC236}">
                    <a16:creationId xmlns:a16="http://schemas.microsoft.com/office/drawing/2014/main" id="{DD8A3EA0-9CE3-460B-9D31-471B6829F9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26231" y="5094288"/>
                <a:ext cx="527050" cy="30162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algn="ctr" eaLnBrk="1" hangingPunct="1">
                  <a:lnSpc>
                    <a:spcPct val="9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" charset="0"/>
                    <a:ea typeface="Courier New" charset="0"/>
                    <a:cs typeface="Courier New" charset="0"/>
                    <a:sym typeface="Courier New" charset="0"/>
                  </a:rPr>
                  <a:t>4008</a:t>
                </a:r>
              </a:p>
            </p:txBody>
          </p:sp>
        </p:grpSp>
      </p:grp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/>
              <a:t>Meeting Overall Alignment Requirement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/>
              <a:t>For largest alignment requirement K</a:t>
            </a:r>
          </a:p>
          <a:p>
            <a:r>
              <a:rPr lang="en-US" dirty="0"/>
              <a:t>Overall structure must be multiple of K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0690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381000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7467600" y="5257800"/>
            <a:ext cx="685800" cy="685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5840437" y="59436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Multiple of K=8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BB4D0E-8FE4-401E-BBB4-5B154340C2FD}"/>
              </a:ext>
            </a:extLst>
          </p:cNvPr>
          <p:cNvSpPr txBox="1"/>
          <p:nvPr/>
        </p:nvSpPr>
        <p:spPr>
          <a:xfrm>
            <a:off x="6357331" y="4126468"/>
            <a:ext cx="1796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External padding</a:t>
            </a:r>
          </a:p>
        </p:txBody>
      </p:sp>
    </p:spTree>
    <p:extLst>
      <p:ext uri="{BB962C8B-B14F-4D97-AF65-F5344CB8AC3E}">
        <p14:creationId xmlns:p14="http://schemas.microsoft.com/office/powerpoint/2010/main" val="1469510984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Structures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6063208" cy="977900"/>
          </a:xfrm>
          <a:ln/>
        </p:spPr>
        <p:txBody>
          <a:bodyPr/>
          <a:lstStyle/>
          <a:p>
            <a:r>
              <a:rPr lang="en-US" dirty="0"/>
              <a:t>No padding in between array elements</a:t>
            </a:r>
          </a:p>
          <a:p>
            <a:r>
              <a:rPr lang="en-US" dirty="0"/>
              <a:t>Overall structure length multiple of K</a:t>
            </a:r>
          </a:p>
          <a:p>
            <a:r>
              <a:rPr lang="en-US" dirty="0"/>
              <a:t>Satisfy 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80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64855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3111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2070100"/>
          </a:xfrm>
          <a:ln/>
        </p:spPr>
        <p:txBody>
          <a:bodyPr/>
          <a:lstStyle/>
          <a:p>
            <a:r>
              <a:rPr lang="en-US" dirty="0"/>
              <a:t>Compute array offset 12*</a:t>
            </a:r>
            <a:r>
              <a:rPr lang="en-US" dirty="0" err="1"/>
              <a:t>idx</a:t>
            </a:r>
            <a:endParaRPr lang="en-US" dirty="0"/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sizeof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(S3)</a:t>
            </a:r>
            <a:r>
              <a:rPr lang="en-US" dirty="0"/>
              <a:t>, including alignment spacers</a:t>
            </a:r>
          </a:p>
          <a:p>
            <a:r>
              <a:rPr lang="en-US" dirty="0"/>
              <a:t>Element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 dirty="0"/>
              <a:t> is at offset 8 within structure</a:t>
            </a:r>
          </a:p>
          <a:p>
            <a:r>
              <a:rPr lang="en-US" dirty="0"/>
              <a:t>Assembler gives offset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 dirty="0"/>
          </a:p>
          <a:p>
            <a:pPr marL="552450" lvl="1"/>
            <a:r>
              <a:rPr lang="en-US" dirty="0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6396038" y="609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S3 {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i;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457200" y="5410200"/>
            <a:ext cx="3289300" cy="11176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short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get_j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a[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].j;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3886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(%rdi,%rdi,2),%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#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movzwl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a+8(,%rax,4),%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54956"/>
              </p:ext>
            </p:extLst>
          </p:nvPr>
        </p:nvGraphicFramePr>
        <p:xfrm>
          <a:off x="241300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889802"/>
              </p:ext>
            </p:extLst>
          </p:nvPr>
        </p:nvGraphicFramePr>
        <p:xfrm>
          <a:off x="1370013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a+12*idx+8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832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 animBg="1"/>
      <p:bldP spid="29704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95605" cy="4972050"/>
          </a:xfrm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(largest alignment requirement K=4)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S4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S5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</a:p>
          <a:p>
            <a:pPr algn="l"/>
            <a:r>
              <a:rPr lang="en-US" sz="1800" b="1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378904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378904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378904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378904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378904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bytes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903FDB-DB90-45AD-B76E-0870D5396EDC}"/>
              </a:ext>
            </a:extLst>
          </p:cNvPr>
          <p:cNvSpPr txBox="1"/>
          <p:nvPr/>
        </p:nvSpPr>
        <p:spPr>
          <a:xfrm>
            <a:off x="4455285" y="3826226"/>
            <a:ext cx="98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12 bytes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669F17-5823-4381-A996-BAA2938FECBB}"/>
              </a:ext>
            </a:extLst>
          </p:cNvPr>
          <p:cNvSpPr txBox="1"/>
          <p:nvPr/>
        </p:nvSpPr>
        <p:spPr>
          <a:xfrm>
            <a:off x="3236473" y="5257800"/>
            <a:ext cx="87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8 bytes</a:t>
            </a:r>
          </a:p>
        </p:txBody>
      </p:sp>
    </p:spTree>
    <p:extLst>
      <p:ext uri="{BB962C8B-B14F-4D97-AF65-F5344CB8AC3E}">
        <p14:creationId xmlns:p14="http://schemas.microsoft.com/office/powerpoint/2010/main" val="23141097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2" grpId="0" animBg="1"/>
      <p:bldP spid="2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  <a:p>
            <a:pPr lvl="1"/>
            <a:r>
              <a:rPr lang="en-US" dirty="0"/>
              <a:t>x87 FP</a:t>
            </a:r>
          </a:p>
          <a:p>
            <a:pPr lvl="2"/>
            <a:r>
              <a:rPr lang="en-US" dirty="0"/>
              <a:t>Legacy, very ugly</a:t>
            </a:r>
          </a:p>
          <a:p>
            <a:pPr lvl="1"/>
            <a:r>
              <a:rPr lang="en-US" dirty="0"/>
              <a:t>SSE FP</a:t>
            </a:r>
          </a:p>
          <a:p>
            <a:pPr lvl="2"/>
            <a:r>
              <a:rPr lang="en-US" dirty="0"/>
              <a:t>Supported by Shark machines</a:t>
            </a:r>
          </a:p>
          <a:p>
            <a:pPr lvl="2"/>
            <a:r>
              <a:rPr lang="en-US" dirty="0"/>
              <a:t>Special case use of vector instructions</a:t>
            </a:r>
          </a:p>
          <a:p>
            <a:pPr lvl="1"/>
            <a:r>
              <a:rPr lang="en-US" dirty="0"/>
              <a:t>AVX FP</a:t>
            </a:r>
          </a:p>
          <a:p>
            <a:pPr lvl="2"/>
            <a:r>
              <a:rPr lang="en-US" dirty="0"/>
              <a:t>Newest version</a:t>
            </a:r>
          </a:p>
          <a:p>
            <a:pPr lvl="2"/>
            <a:r>
              <a:rPr lang="en-US" dirty="0"/>
              <a:t>Similar to SSE (but registers are 32 bytes instead of 16)</a:t>
            </a:r>
          </a:p>
          <a:p>
            <a:pPr lvl="2"/>
            <a:r>
              <a:rPr lang="en-US" dirty="0"/>
              <a:t>Documented in book</a:t>
            </a:r>
          </a:p>
        </p:txBody>
      </p:sp>
    </p:spTree>
    <p:extLst>
      <p:ext uri="{BB962C8B-B14F-4D97-AF65-F5344CB8AC3E}">
        <p14:creationId xmlns:p14="http://schemas.microsoft.com/office/powerpoint/2010/main" val="4153430655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3428" y="44624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Programming with SSE4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692398"/>
            <a:ext cx="8307387" cy="5378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>
                <a:ea typeface="+mn-ea"/>
              </a:rPr>
              <a:t>XMM Registers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total, each 16 bytes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single-byte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8 16-bit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32-bit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single-precision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2 double-precision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single-precision float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double-precision float</a:t>
            </a:r>
          </a:p>
        </p:txBody>
      </p:sp>
      <p:grpSp>
        <p:nvGrpSpPr>
          <p:cNvPr id="39940" name="Group 20"/>
          <p:cNvGrpSpPr>
            <a:grpSpLocks/>
          </p:cNvGrpSpPr>
          <p:nvPr/>
        </p:nvGrpSpPr>
        <p:grpSpPr bwMode="auto">
          <a:xfrm>
            <a:off x="609600" y="1911598"/>
            <a:ext cx="7315200" cy="304800"/>
            <a:chOff x="768" y="864"/>
            <a:chExt cx="4608" cy="192"/>
          </a:xfrm>
        </p:grpSpPr>
        <p:sp>
          <p:nvSpPr>
            <p:cNvPr id="40063" name="Rectangle 4"/>
            <p:cNvSpPr>
              <a:spLocks noChangeArrowheads="1"/>
            </p:cNvSpPr>
            <p:nvPr/>
          </p:nvSpPr>
          <p:spPr bwMode="auto">
            <a:xfrm>
              <a:off x="76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4" name="Rectangle 5"/>
            <p:cNvSpPr>
              <a:spLocks noChangeArrowheads="1"/>
            </p:cNvSpPr>
            <p:nvPr/>
          </p:nvSpPr>
          <p:spPr bwMode="auto">
            <a:xfrm>
              <a:off x="105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5" name="Rectangle 6"/>
            <p:cNvSpPr>
              <a:spLocks noChangeArrowheads="1"/>
            </p:cNvSpPr>
            <p:nvPr/>
          </p:nvSpPr>
          <p:spPr bwMode="auto">
            <a:xfrm>
              <a:off x="134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6" name="Rectangle 7"/>
            <p:cNvSpPr>
              <a:spLocks noChangeArrowheads="1"/>
            </p:cNvSpPr>
            <p:nvPr/>
          </p:nvSpPr>
          <p:spPr bwMode="auto">
            <a:xfrm>
              <a:off x="163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7" name="Rectangle 8"/>
            <p:cNvSpPr>
              <a:spLocks noChangeArrowheads="1"/>
            </p:cNvSpPr>
            <p:nvPr/>
          </p:nvSpPr>
          <p:spPr bwMode="auto">
            <a:xfrm>
              <a:off x="192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8" name="Rectangle 9"/>
            <p:cNvSpPr>
              <a:spLocks noChangeArrowheads="1"/>
            </p:cNvSpPr>
            <p:nvPr/>
          </p:nvSpPr>
          <p:spPr bwMode="auto">
            <a:xfrm>
              <a:off x="220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9" name="Rectangle 10"/>
            <p:cNvSpPr>
              <a:spLocks noChangeArrowheads="1"/>
            </p:cNvSpPr>
            <p:nvPr/>
          </p:nvSpPr>
          <p:spPr bwMode="auto">
            <a:xfrm>
              <a:off x="249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0" name="Rectangle 11"/>
            <p:cNvSpPr>
              <a:spLocks noChangeArrowheads="1"/>
            </p:cNvSpPr>
            <p:nvPr/>
          </p:nvSpPr>
          <p:spPr bwMode="auto">
            <a:xfrm>
              <a:off x="278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1" name="Rectangle 12"/>
            <p:cNvSpPr>
              <a:spLocks noChangeArrowheads="1"/>
            </p:cNvSpPr>
            <p:nvPr/>
          </p:nvSpPr>
          <p:spPr bwMode="auto">
            <a:xfrm>
              <a:off x="307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2" name="Rectangle 13"/>
            <p:cNvSpPr>
              <a:spLocks noChangeArrowheads="1"/>
            </p:cNvSpPr>
            <p:nvPr/>
          </p:nvSpPr>
          <p:spPr bwMode="auto">
            <a:xfrm>
              <a:off x="336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3" name="Rectangle 14"/>
            <p:cNvSpPr>
              <a:spLocks noChangeArrowheads="1"/>
            </p:cNvSpPr>
            <p:nvPr/>
          </p:nvSpPr>
          <p:spPr bwMode="auto">
            <a:xfrm>
              <a:off x="364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4" name="Rectangle 15"/>
            <p:cNvSpPr>
              <a:spLocks noChangeArrowheads="1"/>
            </p:cNvSpPr>
            <p:nvPr/>
          </p:nvSpPr>
          <p:spPr bwMode="auto">
            <a:xfrm>
              <a:off x="393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5" name="Rectangle 16"/>
            <p:cNvSpPr>
              <a:spLocks noChangeArrowheads="1"/>
            </p:cNvSpPr>
            <p:nvPr/>
          </p:nvSpPr>
          <p:spPr bwMode="auto">
            <a:xfrm>
              <a:off x="422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6" name="Rectangle 17"/>
            <p:cNvSpPr>
              <a:spLocks noChangeArrowheads="1"/>
            </p:cNvSpPr>
            <p:nvPr/>
          </p:nvSpPr>
          <p:spPr bwMode="auto">
            <a:xfrm>
              <a:off x="451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7" name="Rectangle 18"/>
            <p:cNvSpPr>
              <a:spLocks noChangeArrowheads="1"/>
            </p:cNvSpPr>
            <p:nvPr/>
          </p:nvSpPr>
          <p:spPr bwMode="auto">
            <a:xfrm>
              <a:off x="480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8" name="Rectangle 19"/>
            <p:cNvSpPr>
              <a:spLocks noChangeArrowheads="1"/>
            </p:cNvSpPr>
            <p:nvPr/>
          </p:nvSpPr>
          <p:spPr bwMode="auto">
            <a:xfrm>
              <a:off x="508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09600" y="2620144"/>
            <a:ext cx="7315200" cy="304800"/>
            <a:chOff x="609600" y="2546350"/>
            <a:chExt cx="7315200" cy="304800"/>
          </a:xfrm>
        </p:grpSpPr>
        <p:grpSp>
          <p:nvGrpSpPr>
            <p:cNvPr id="39941" name="Group 21"/>
            <p:cNvGrpSpPr>
              <a:grpSpLocks/>
            </p:cNvGrpSpPr>
            <p:nvPr/>
          </p:nvGrpSpPr>
          <p:grpSpPr bwMode="auto">
            <a:xfrm>
              <a:off x="609600" y="2546350"/>
              <a:ext cx="7315200" cy="304800"/>
              <a:chOff x="768" y="864"/>
              <a:chExt cx="4608" cy="192"/>
            </a:xfrm>
          </p:grpSpPr>
          <p:sp>
            <p:nvSpPr>
              <p:cNvPr id="40047" name="Rectangle 2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8" name="Rectangle 2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9" name="Rectangle 2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0" name="Rectangle 2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1" name="Rectangle 2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2" name="Rectangle 2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3" name="Rectangle 2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4" name="Rectangle 2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5" name="Rectangle 3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6" name="Rectangle 3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7" name="Rectangle 3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8" name="Rectangle 3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9" name="Rectangle 3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0" name="Rectangle 3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1" name="Rectangle 3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2" name="Rectangle 3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45" name="Rectangle 89"/>
            <p:cNvSpPr>
              <a:spLocks noChangeArrowheads="1"/>
            </p:cNvSpPr>
            <p:nvPr/>
          </p:nvSpPr>
          <p:spPr bwMode="auto">
            <a:xfrm>
              <a:off x="609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6" name="Rectangle 90"/>
            <p:cNvSpPr>
              <a:spLocks noChangeArrowheads="1"/>
            </p:cNvSpPr>
            <p:nvPr/>
          </p:nvSpPr>
          <p:spPr bwMode="auto">
            <a:xfrm>
              <a:off x="1524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7" name="Rectangle 91"/>
            <p:cNvSpPr>
              <a:spLocks noChangeArrowheads="1"/>
            </p:cNvSpPr>
            <p:nvPr/>
          </p:nvSpPr>
          <p:spPr bwMode="auto">
            <a:xfrm>
              <a:off x="2438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8" name="Rectangle 92"/>
            <p:cNvSpPr>
              <a:spLocks noChangeArrowheads="1"/>
            </p:cNvSpPr>
            <p:nvPr/>
          </p:nvSpPr>
          <p:spPr bwMode="auto">
            <a:xfrm>
              <a:off x="33528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9" name="Rectangle 93"/>
            <p:cNvSpPr>
              <a:spLocks noChangeArrowheads="1"/>
            </p:cNvSpPr>
            <p:nvPr/>
          </p:nvSpPr>
          <p:spPr bwMode="auto">
            <a:xfrm>
              <a:off x="42672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0" name="Rectangle 94"/>
            <p:cNvSpPr>
              <a:spLocks noChangeArrowheads="1"/>
            </p:cNvSpPr>
            <p:nvPr/>
          </p:nvSpPr>
          <p:spPr bwMode="auto">
            <a:xfrm>
              <a:off x="5181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1" name="Rectangle 95"/>
            <p:cNvSpPr>
              <a:spLocks noChangeArrowheads="1"/>
            </p:cNvSpPr>
            <p:nvPr/>
          </p:nvSpPr>
          <p:spPr bwMode="auto">
            <a:xfrm>
              <a:off x="6096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2" name="Rectangle 96"/>
            <p:cNvSpPr>
              <a:spLocks noChangeArrowheads="1"/>
            </p:cNvSpPr>
            <p:nvPr/>
          </p:nvSpPr>
          <p:spPr bwMode="auto">
            <a:xfrm>
              <a:off x="7010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09600" y="3340224"/>
            <a:ext cx="7315200" cy="304800"/>
            <a:chOff x="609600" y="3308350"/>
            <a:chExt cx="7315200" cy="304800"/>
          </a:xfrm>
        </p:grpSpPr>
        <p:grpSp>
          <p:nvGrpSpPr>
            <p:cNvPr id="39942" name="Group 38"/>
            <p:cNvGrpSpPr>
              <a:grpSpLocks/>
            </p:cNvGrpSpPr>
            <p:nvPr/>
          </p:nvGrpSpPr>
          <p:grpSpPr bwMode="auto">
            <a:xfrm>
              <a:off x="609600" y="3308350"/>
              <a:ext cx="7315200" cy="304800"/>
              <a:chOff x="768" y="864"/>
              <a:chExt cx="4608" cy="192"/>
            </a:xfrm>
          </p:grpSpPr>
          <p:sp>
            <p:nvSpPr>
              <p:cNvPr id="40031" name="Rectangle 39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2" name="Rectangle 40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3" name="Rectangle 41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4" name="Rectangle 42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5" name="Rectangle 43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6" name="Rectangle 44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7" name="Rectangle 45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8" name="Rectangle 46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9" name="Rectangle 47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0" name="Rectangle 48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1" name="Rectangle 49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2" name="Rectangle 50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3" name="Rectangle 51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4" name="Rectangle 52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5" name="Rectangle 53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6" name="Rectangle 54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3" name="Rectangle 97"/>
            <p:cNvSpPr>
              <a:spLocks noChangeArrowheads="1"/>
            </p:cNvSpPr>
            <p:nvPr/>
          </p:nvSpPr>
          <p:spPr bwMode="auto">
            <a:xfrm>
              <a:off x="6096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4" name="Rectangle 98"/>
            <p:cNvSpPr>
              <a:spLocks noChangeArrowheads="1"/>
            </p:cNvSpPr>
            <p:nvPr/>
          </p:nvSpPr>
          <p:spPr bwMode="auto">
            <a:xfrm>
              <a:off x="24384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5" name="Rectangle 99"/>
            <p:cNvSpPr>
              <a:spLocks noChangeArrowheads="1"/>
            </p:cNvSpPr>
            <p:nvPr/>
          </p:nvSpPr>
          <p:spPr bwMode="auto">
            <a:xfrm>
              <a:off x="42672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6" name="Rectangle 100"/>
            <p:cNvSpPr>
              <a:spLocks noChangeArrowheads="1"/>
            </p:cNvSpPr>
            <p:nvPr/>
          </p:nvSpPr>
          <p:spPr bwMode="auto">
            <a:xfrm>
              <a:off x="60960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09600" y="4043536"/>
            <a:ext cx="7315200" cy="304800"/>
            <a:chOff x="609600" y="4070350"/>
            <a:chExt cx="7315200" cy="304800"/>
          </a:xfrm>
        </p:grpSpPr>
        <p:grpSp>
          <p:nvGrpSpPr>
            <p:cNvPr id="39943" name="Group 55"/>
            <p:cNvGrpSpPr>
              <a:grpSpLocks/>
            </p:cNvGrpSpPr>
            <p:nvPr/>
          </p:nvGrpSpPr>
          <p:grpSpPr bwMode="auto">
            <a:xfrm>
              <a:off x="609600" y="4070350"/>
              <a:ext cx="7315200" cy="304800"/>
              <a:chOff x="768" y="864"/>
              <a:chExt cx="4608" cy="192"/>
            </a:xfrm>
          </p:grpSpPr>
          <p:sp>
            <p:nvSpPr>
              <p:cNvPr id="40015" name="Rectangle 56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6" name="Rectangle 57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7" name="Rectangle 58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8" name="Rectangle 59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9" name="Rectangle 60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0" name="Rectangle 61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1" name="Rectangle 62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2" name="Rectangle 63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3" name="Rectangle 64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4" name="Rectangle 65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5" name="Rectangle 66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6" name="Rectangle 67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7" name="Rectangle 68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8" name="Rectangle 69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9" name="Rectangle 70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0" name="Rectangle 71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7" name="Rectangle 101"/>
            <p:cNvSpPr>
              <a:spLocks noChangeArrowheads="1"/>
            </p:cNvSpPr>
            <p:nvPr/>
          </p:nvSpPr>
          <p:spPr bwMode="auto">
            <a:xfrm>
              <a:off x="6096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8" name="Rectangle 102"/>
            <p:cNvSpPr>
              <a:spLocks noChangeArrowheads="1"/>
            </p:cNvSpPr>
            <p:nvPr/>
          </p:nvSpPr>
          <p:spPr bwMode="auto">
            <a:xfrm>
              <a:off x="24384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9" name="Rectangle 103"/>
            <p:cNvSpPr>
              <a:spLocks noChangeArrowheads="1"/>
            </p:cNvSpPr>
            <p:nvPr/>
          </p:nvSpPr>
          <p:spPr bwMode="auto">
            <a:xfrm>
              <a:off x="42672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Rectangle 104"/>
            <p:cNvSpPr>
              <a:spLocks noChangeArrowheads="1"/>
            </p:cNvSpPr>
            <p:nvPr/>
          </p:nvSpPr>
          <p:spPr bwMode="auto">
            <a:xfrm>
              <a:off x="60960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09600" y="4852392"/>
            <a:ext cx="7315200" cy="304800"/>
            <a:chOff x="609600" y="4832350"/>
            <a:chExt cx="7315200" cy="304800"/>
          </a:xfrm>
        </p:grpSpPr>
        <p:grpSp>
          <p:nvGrpSpPr>
            <p:cNvPr id="39944" name="Group 72"/>
            <p:cNvGrpSpPr>
              <a:grpSpLocks/>
            </p:cNvGrpSpPr>
            <p:nvPr/>
          </p:nvGrpSpPr>
          <p:grpSpPr bwMode="auto">
            <a:xfrm>
              <a:off x="609600" y="4832350"/>
              <a:ext cx="7315200" cy="304800"/>
              <a:chOff x="768" y="864"/>
              <a:chExt cx="4608" cy="192"/>
            </a:xfrm>
          </p:grpSpPr>
          <p:sp>
            <p:nvSpPr>
              <p:cNvPr id="39999" name="Rectangle 73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0" name="Rectangle 74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1" name="Rectangle 75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2" name="Rectangle 76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3" name="Rectangle 77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4" name="Rectangle 78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5" name="Rectangle 79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6" name="Rectangle 80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7" name="Rectangle 81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8" name="Rectangle 82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9" name="Rectangle 83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0" name="Rectangle 84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1" name="Rectangle 85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2" name="Rectangle 86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3" name="Rectangle 87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4" name="Rectangle 88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1" name="Rectangle 105"/>
            <p:cNvSpPr>
              <a:spLocks noChangeArrowheads="1"/>
            </p:cNvSpPr>
            <p:nvPr/>
          </p:nvSpPr>
          <p:spPr bwMode="auto">
            <a:xfrm>
              <a:off x="6096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Rectangle 109"/>
            <p:cNvSpPr>
              <a:spLocks noChangeArrowheads="1"/>
            </p:cNvSpPr>
            <p:nvPr/>
          </p:nvSpPr>
          <p:spPr bwMode="auto">
            <a:xfrm>
              <a:off x="42672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09600" y="5572472"/>
            <a:ext cx="7315200" cy="304800"/>
            <a:chOff x="609600" y="5638800"/>
            <a:chExt cx="7315200" cy="304800"/>
          </a:xfrm>
        </p:grpSpPr>
        <p:grpSp>
          <p:nvGrpSpPr>
            <p:cNvPr id="39963" name="Group 110"/>
            <p:cNvGrpSpPr>
              <a:grpSpLocks/>
            </p:cNvGrpSpPr>
            <p:nvPr/>
          </p:nvGrpSpPr>
          <p:grpSpPr bwMode="auto">
            <a:xfrm>
              <a:off x="609600" y="5638800"/>
              <a:ext cx="7315200" cy="304800"/>
              <a:chOff x="768" y="864"/>
              <a:chExt cx="4608" cy="192"/>
            </a:xfrm>
          </p:grpSpPr>
          <p:sp>
            <p:nvSpPr>
              <p:cNvPr id="39983" name="Rectangle 111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4" name="Rectangle 112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5" name="Rectangle 113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6" name="Rectangle 114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7" name="Rectangle 115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8" name="Rectangle 116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9" name="Rectangle 117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0" name="Rectangle 118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1" name="Rectangle 119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2" name="Rectangle 120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3" name="Rectangle 121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4" name="Rectangle 122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5" name="Rectangle 123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6" name="Rectangle 124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7" name="Rectangle 125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8" name="Rectangle 126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4" name="Rectangle 127"/>
            <p:cNvSpPr>
              <a:spLocks noChangeArrowheads="1"/>
            </p:cNvSpPr>
            <p:nvPr/>
          </p:nvSpPr>
          <p:spPr bwMode="auto">
            <a:xfrm>
              <a:off x="609600" y="563880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09600" y="6193054"/>
            <a:ext cx="7315200" cy="304800"/>
            <a:chOff x="609600" y="6324600"/>
            <a:chExt cx="7315200" cy="304800"/>
          </a:xfrm>
        </p:grpSpPr>
        <p:grpSp>
          <p:nvGrpSpPr>
            <p:cNvPr id="39965" name="Group 131"/>
            <p:cNvGrpSpPr>
              <a:grpSpLocks/>
            </p:cNvGrpSpPr>
            <p:nvPr/>
          </p:nvGrpSpPr>
          <p:grpSpPr bwMode="auto">
            <a:xfrm>
              <a:off x="609600" y="6324600"/>
              <a:ext cx="7315200" cy="304800"/>
              <a:chOff x="768" y="864"/>
              <a:chExt cx="4608" cy="192"/>
            </a:xfrm>
          </p:grpSpPr>
          <p:sp>
            <p:nvSpPr>
              <p:cNvPr id="39967" name="Rectangle 13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8" name="Rectangle 13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9" name="Rectangle 13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0" name="Rectangle 13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1" name="Rectangle 13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2" name="Rectangle 13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3" name="Rectangle 13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4" name="Rectangle 13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5" name="Rectangle 14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6" name="Rectangle 14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7" name="Rectangle 14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8" name="Rectangle 14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9" name="Rectangle 14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0" name="Rectangle 14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1" name="Rectangle 14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2" name="Rectangle 14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6" name="Rectangle 148"/>
            <p:cNvSpPr>
              <a:spLocks noChangeArrowheads="1"/>
            </p:cNvSpPr>
            <p:nvPr/>
          </p:nvSpPr>
          <p:spPr bwMode="auto">
            <a:xfrm>
              <a:off x="609600" y="632460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636525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2767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Scalar &amp; SIMD Operations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14846"/>
            <a:ext cx="8307387" cy="537845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Double Precision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59037" y="762427"/>
            <a:ext cx="8557969" cy="5904656"/>
            <a:chOff x="228600" y="685800"/>
            <a:chExt cx="8881060" cy="6127576"/>
          </a:xfrm>
        </p:grpSpPr>
        <p:grpSp>
          <p:nvGrpSpPr>
            <p:cNvPr id="40964" name="Group 332"/>
            <p:cNvGrpSpPr>
              <a:grpSpLocks/>
            </p:cNvGrpSpPr>
            <p:nvPr/>
          </p:nvGrpSpPr>
          <p:grpSpPr bwMode="auto">
            <a:xfrm>
              <a:off x="228600" y="685800"/>
              <a:ext cx="8880475" cy="1889126"/>
              <a:chOff x="144" y="432"/>
              <a:chExt cx="5594" cy="1190"/>
            </a:xfrm>
          </p:grpSpPr>
          <p:grpSp>
            <p:nvGrpSpPr>
              <p:cNvPr id="41084" name="Group 331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144" y="672"/>
                <a:chExt cx="4608" cy="192"/>
              </a:xfrm>
            </p:grpSpPr>
            <p:grpSp>
              <p:nvGrpSpPr>
                <p:cNvPr id="41112" name="Group 55"/>
                <p:cNvGrpSpPr>
                  <a:grpSpLocks/>
                </p:cNvGrpSpPr>
                <p:nvPr/>
              </p:nvGrpSpPr>
              <p:grpSpPr bwMode="auto">
                <a:xfrm>
                  <a:off x="144" y="672"/>
                  <a:ext cx="4608" cy="192"/>
                  <a:chOff x="768" y="864"/>
                  <a:chExt cx="4608" cy="192"/>
                </a:xfrm>
              </p:grpSpPr>
              <p:sp>
                <p:nvSpPr>
                  <p:cNvPr id="41114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5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6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7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8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9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0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1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2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3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4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6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7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8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9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113" name="Rectangle 101"/>
                <p:cNvSpPr>
                  <a:spLocks noChangeArrowheads="1"/>
                </p:cNvSpPr>
                <p:nvPr/>
              </p:nvSpPr>
              <p:spPr bwMode="auto">
                <a:xfrm>
                  <a:off x="144" y="672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85" name="Group 330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144" y="1392"/>
                <a:chExt cx="4608" cy="192"/>
              </a:xfrm>
            </p:grpSpPr>
            <p:grpSp>
              <p:nvGrpSpPr>
                <p:cNvPr id="41094" name="Group 148"/>
                <p:cNvGrpSpPr>
                  <a:grpSpLocks/>
                </p:cNvGrpSpPr>
                <p:nvPr/>
              </p:nvGrpSpPr>
              <p:grpSpPr bwMode="auto">
                <a:xfrm>
                  <a:off x="144" y="1392"/>
                  <a:ext cx="4608" cy="192"/>
                  <a:chOff x="768" y="864"/>
                  <a:chExt cx="4608" cy="192"/>
                </a:xfrm>
              </p:grpSpPr>
              <p:sp>
                <p:nvSpPr>
                  <p:cNvPr id="41096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7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8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9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0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1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2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3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4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5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6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7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8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9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0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1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95" name="Rectangle 165"/>
                <p:cNvSpPr>
                  <a:spLocks noChangeArrowheads="1"/>
                </p:cNvSpPr>
                <p:nvPr/>
              </p:nvSpPr>
              <p:spPr bwMode="auto">
                <a:xfrm>
                  <a:off x="144" y="1392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86" name="Group 174"/>
              <p:cNvGrpSpPr>
                <a:grpSpLocks/>
              </p:cNvGrpSpPr>
              <p:nvPr/>
            </p:nvGrpSpPr>
            <p:grpSpPr bwMode="auto">
              <a:xfrm>
                <a:off x="528" y="864"/>
                <a:ext cx="432" cy="528"/>
                <a:chOff x="720" y="864"/>
                <a:chExt cx="432" cy="528"/>
              </a:xfrm>
            </p:grpSpPr>
            <p:sp>
              <p:nvSpPr>
                <p:cNvPr id="41090" name="Oval 169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91" name="Line 170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2" name="Line 171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3" name="Line 172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87" name="Text Box 190"/>
              <p:cNvSpPr txBox="1">
                <a:spLocks noChangeArrowheads="1"/>
              </p:cNvSpPr>
              <p:nvPr/>
            </p:nvSpPr>
            <p:spPr bwMode="auto">
              <a:xfrm>
                <a:off x="4819" y="673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1088" name="Text Box 191"/>
              <p:cNvSpPr txBox="1">
                <a:spLocks noChangeArrowheads="1"/>
              </p:cNvSpPr>
              <p:nvPr/>
            </p:nvSpPr>
            <p:spPr bwMode="auto">
              <a:xfrm>
                <a:off x="4840" y="1370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1089" name="Text Box 192"/>
              <p:cNvSpPr txBox="1">
                <a:spLocks noChangeArrowheads="1"/>
              </p:cNvSpPr>
              <p:nvPr/>
            </p:nvSpPr>
            <p:spPr bwMode="auto">
              <a:xfrm>
                <a:off x="4032" y="432"/>
                <a:ext cx="170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addss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  <p:grpSp>
          <p:nvGrpSpPr>
            <p:cNvPr id="40965" name="Group 194"/>
            <p:cNvGrpSpPr>
              <a:grpSpLocks/>
            </p:cNvGrpSpPr>
            <p:nvPr/>
          </p:nvGrpSpPr>
          <p:grpSpPr bwMode="auto">
            <a:xfrm>
              <a:off x="228600" y="2780928"/>
              <a:ext cx="8880475" cy="1889126"/>
              <a:chOff x="144" y="432"/>
              <a:chExt cx="5594" cy="1190"/>
            </a:xfrm>
          </p:grpSpPr>
          <p:grpSp>
            <p:nvGrpSpPr>
              <p:cNvPr id="41017" name="Group 195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384" y="2564"/>
                <a:chExt cx="4608" cy="192"/>
              </a:xfrm>
            </p:grpSpPr>
            <p:grpSp>
              <p:nvGrpSpPr>
                <p:cNvPr id="41063" name="Group 196"/>
                <p:cNvGrpSpPr>
                  <a:grpSpLocks/>
                </p:cNvGrpSpPr>
                <p:nvPr/>
              </p:nvGrpSpPr>
              <p:grpSpPr bwMode="auto">
                <a:xfrm>
                  <a:off x="384" y="2564"/>
                  <a:ext cx="4608" cy="192"/>
                  <a:chOff x="768" y="864"/>
                  <a:chExt cx="4608" cy="192"/>
                </a:xfrm>
              </p:grpSpPr>
              <p:sp>
                <p:nvSpPr>
                  <p:cNvPr id="41068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9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0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1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2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3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4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5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6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7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8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9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0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1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2" name="Rectangle 211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3" name="Rectangle 212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64" name="Rectangle 213"/>
                <p:cNvSpPr>
                  <a:spLocks noChangeArrowheads="1"/>
                </p:cNvSpPr>
                <p:nvPr/>
              </p:nvSpPr>
              <p:spPr bwMode="auto">
                <a:xfrm>
                  <a:off x="384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5" name="Rectangle 214"/>
                <p:cNvSpPr>
                  <a:spLocks noChangeArrowheads="1"/>
                </p:cNvSpPr>
                <p:nvPr/>
              </p:nvSpPr>
              <p:spPr bwMode="auto">
                <a:xfrm>
                  <a:off x="1536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6" name="Rectangle 215"/>
                <p:cNvSpPr>
                  <a:spLocks noChangeArrowheads="1"/>
                </p:cNvSpPr>
                <p:nvPr/>
              </p:nvSpPr>
              <p:spPr bwMode="auto">
                <a:xfrm>
                  <a:off x="2688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7" name="Rectangle 216"/>
                <p:cNvSpPr>
                  <a:spLocks noChangeArrowheads="1"/>
                </p:cNvSpPr>
                <p:nvPr/>
              </p:nvSpPr>
              <p:spPr bwMode="auto">
                <a:xfrm>
                  <a:off x="3840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18" name="Group 217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384" y="2564"/>
                <a:chExt cx="4608" cy="192"/>
              </a:xfrm>
            </p:grpSpPr>
            <p:grpSp>
              <p:nvGrpSpPr>
                <p:cNvPr id="41042" name="Group 218"/>
                <p:cNvGrpSpPr>
                  <a:grpSpLocks/>
                </p:cNvGrpSpPr>
                <p:nvPr/>
              </p:nvGrpSpPr>
              <p:grpSpPr bwMode="auto">
                <a:xfrm>
                  <a:off x="384" y="2564"/>
                  <a:ext cx="4608" cy="192"/>
                  <a:chOff x="768" y="864"/>
                  <a:chExt cx="4608" cy="192"/>
                </a:xfrm>
              </p:grpSpPr>
              <p:sp>
                <p:nvSpPr>
                  <p:cNvPr id="41047" name="Rectangle 21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48" name="Rectangle 220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49" name="Rectangle 221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0" name="Rectangle 22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1" name="Rectangle 22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2" name="Rectangle 224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3" name="Rectangle 225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4" name="Rectangle 226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5" name="Rectangle 227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6" name="Rectangle 22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7" name="Rectangle 22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8" name="Rectangle 230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9" name="Rectangle 231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0" name="Rectangle 2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1" name="Rectangle 233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2" name="Rectangle 234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43" name="Rectangle 235"/>
                <p:cNvSpPr>
                  <a:spLocks noChangeArrowheads="1"/>
                </p:cNvSpPr>
                <p:nvPr/>
              </p:nvSpPr>
              <p:spPr bwMode="auto">
                <a:xfrm>
                  <a:off x="384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4" name="Rectangle 236"/>
                <p:cNvSpPr>
                  <a:spLocks noChangeArrowheads="1"/>
                </p:cNvSpPr>
                <p:nvPr/>
              </p:nvSpPr>
              <p:spPr bwMode="auto">
                <a:xfrm>
                  <a:off x="1536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5" name="Rectangle 237"/>
                <p:cNvSpPr>
                  <a:spLocks noChangeArrowheads="1"/>
                </p:cNvSpPr>
                <p:nvPr/>
              </p:nvSpPr>
              <p:spPr bwMode="auto">
                <a:xfrm>
                  <a:off x="2688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6" name="Rectangle 238"/>
                <p:cNvSpPr>
                  <a:spLocks noChangeArrowheads="1"/>
                </p:cNvSpPr>
                <p:nvPr/>
              </p:nvSpPr>
              <p:spPr bwMode="auto">
                <a:xfrm>
                  <a:off x="3840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19" name="Group 239"/>
              <p:cNvGrpSpPr>
                <a:grpSpLocks/>
              </p:cNvGrpSpPr>
              <p:nvPr/>
            </p:nvGrpSpPr>
            <p:grpSpPr bwMode="auto">
              <a:xfrm>
                <a:off x="528" y="864"/>
                <a:ext cx="432" cy="528"/>
                <a:chOff x="720" y="864"/>
                <a:chExt cx="432" cy="528"/>
              </a:xfrm>
            </p:grpSpPr>
            <p:sp>
              <p:nvSpPr>
                <p:cNvPr id="41038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9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0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1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0" name="Group 244"/>
              <p:cNvGrpSpPr>
                <a:grpSpLocks/>
              </p:cNvGrpSpPr>
              <p:nvPr/>
            </p:nvGrpSpPr>
            <p:grpSpPr bwMode="auto">
              <a:xfrm>
                <a:off x="1680" y="864"/>
                <a:ext cx="432" cy="528"/>
                <a:chOff x="720" y="864"/>
                <a:chExt cx="432" cy="528"/>
              </a:xfrm>
            </p:grpSpPr>
            <p:sp>
              <p:nvSpPr>
                <p:cNvPr id="41034" name="Oval 245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5" name="Line 246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6" name="Line 247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7" name="Line 24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1" name="Group 249"/>
              <p:cNvGrpSpPr>
                <a:grpSpLocks/>
              </p:cNvGrpSpPr>
              <p:nvPr/>
            </p:nvGrpSpPr>
            <p:grpSpPr bwMode="auto">
              <a:xfrm>
                <a:off x="2832" y="864"/>
                <a:ext cx="432" cy="528"/>
                <a:chOff x="720" y="864"/>
                <a:chExt cx="432" cy="528"/>
              </a:xfrm>
            </p:grpSpPr>
            <p:sp>
              <p:nvSpPr>
                <p:cNvPr id="41030" name="Oval 25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1" name="Line 25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2" name="Line 25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3" name="Line 25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2" name="Group 254"/>
              <p:cNvGrpSpPr>
                <a:grpSpLocks/>
              </p:cNvGrpSpPr>
              <p:nvPr/>
            </p:nvGrpSpPr>
            <p:grpSpPr bwMode="auto">
              <a:xfrm>
                <a:off x="3984" y="864"/>
                <a:ext cx="432" cy="528"/>
                <a:chOff x="720" y="864"/>
                <a:chExt cx="432" cy="528"/>
              </a:xfrm>
            </p:grpSpPr>
            <p:sp>
              <p:nvSpPr>
                <p:cNvPr id="41026" name="Oval 255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27" name="Line 256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28" name="Line 257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29" name="Line 25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23" name="Text Box 259"/>
              <p:cNvSpPr txBox="1">
                <a:spLocks noChangeArrowheads="1"/>
              </p:cNvSpPr>
              <p:nvPr/>
            </p:nvSpPr>
            <p:spPr bwMode="auto">
              <a:xfrm>
                <a:off x="4819" y="673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1024" name="Text Box 260"/>
              <p:cNvSpPr txBox="1">
                <a:spLocks noChangeArrowheads="1"/>
              </p:cNvSpPr>
              <p:nvPr/>
            </p:nvSpPr>
            <p:spPr bwMode="auto">
              <a:xfrm>
                <a:off x="4840" y="1370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1025" name="Text Box 261"/>
              <p:cNvSpPr txBox="1">
                <a:spLocks noChangeArrowheads="1"/>
              </p:cNvSpPr>
              <p:nvPr/>
            </p:nvSpPr>
            <p:spPr bwMode="auto">
              <a:xfrm>
                <a:off x="4032" y="432"/>
                <a:ext cx="170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addps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228600" y="4924191"/>
              <a:ext cx="8881060" cy="1889185"/>
              <a:chOff x="228600" y="4924191"/>
              <a:chExt cx="8881060" cy="1889185"/>
            </a:xfrm>
          </p:grpSpPr>
          <p:grpSp>
            <p:nvGrpSpPr>
              <p:cNvPr id="40966" name="Group 264"/>
              <p:cNvGrpSpPr>
                <a:grpSpLocks/>
              </p:cNvGrpSpPr>
              <p:nvPr/>
            </p:nvGrpSpPr>
            <p:grpSpPr bwMode="auto">
              <a:xfrm>
                <a:off x="228600" y="5305192"/>
                <a:ext cx="7315200" cy="304800"/>
                <a:chOff x="768" y="864"/>
                <a:chExt cx="4608" cy="192"/>
              </a:xfrm>
            </p:grpSpPr>
            <p:sp>
              <p:nvSpPr>
                <p:cNvPr id="41001" name="Rectangle 265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2" name="Rectangle 266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3" name="Rectangle 267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4" name="Rectangle 268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5" name="Rectangle 269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6" name="Rectangle 270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7" name="Rectangle 271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8" name="Rectangle 272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9" name="Rectangle 273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0" name="Rectangle 274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1" name="Rectangle 275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2" name="Rectangle 276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3" name="Rectangle 277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4" name="Rectangle 278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5" name="Rectangle 279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6" name="Rectangle 280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67" name="Rectangle 281"/>
              <p:cNvSpPr>
                <a:spLocks noChangeArrowheads="1"/>
              </p:cNvSpPr>
              <p:nvPr/>
            </p:nvSpPr>
            <p:spPr bwMode="auto">
              <a:xfrm>
                <a:off x="228600" y="5305191"/>
                <a:ext cx="3657600" cy="304800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40969" name="Group 286"/>
              <p:cNvGrpSpPr>
                <a:grpSpLocks/>
              </p:cNvGrpSpPr>
              <p:nvPr/>
            </p:nvGrpSpPr>
            <p:grpSpPr bwMode="auto">
              <a:xfrm>
                <a:off x="228600" y="6448192"/>
                <a:ext cx="7315200" cy="304800"/>
                <a:chOff x="768" y="864"/>
                <a:chExt cx="4608" cy="192"/>
              </a:xfrm>
            </p:grpSpPr>
            <p:sp>
              <p:nvSpPr>
                <p:cNvPr id="40985" name="Rectangle 287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6" name="Rectangle 288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7" name="Rectangle 289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8" name="Rectangle 290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9" name="Rectangle 291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0" name="Rectangle 292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1" name="Rectangle 293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2" name="Rectangle 294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3" name="Rectangle 295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4" name="Rectangle 296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5" name="Rectangle 297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6" name="Rectangle 298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7" name="Rectangle 299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8" name="Rectangle 300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9" name="Rectangle 301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0" name="Rectangle 302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70" name="Rectangle 303"/>
              <p:cNvSpPr>
                <a:spLocks noChangeArrowheads="1"/>
              </p:cNvSpPr>
              <p:nvPr/>
            </p:nvSpPr>
            <p:spPr bwMode="auto">
              <a:xfrm>
                <a:off x="228600" y="6448191"/>
                <a:ext cx="3657600" cy="304800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40972" name="Group 335"/>
              <p:cNvGrpSpPr>
                <a:grpSpLocks/>
              </p:cNvGrpSpPr>
              <p:nvPr/>
            </p:nvGrpSpPr>
            <p:grpSpPr bwMode="auto">
              <a:xfrm>
                <a:off x="1752600" y="5609991"/>
                <a:ext cx="685800" cy="838200"/>
                <a:chOff x="528" y="3408"/>
                <a:chExt cx="432" cy="528"/>
              </a:xfrm>
            </p:grpSpPr>
            <p:sp>
              <p:nvSpPr>
                <p:cNvPr id="40981" name="Oval 308"/>
                <p:cNvSpPr>
                  <a:spLocks noChangeArrowheads="1"/>
                </p:cNvSpPr>
                <p:nvPr/>
              </p:nvSpPr>
              <p:spPr bwMode="auto">
                <a:xfrm>
                  <a:off x="624" y="3552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0982" name="Line 309"/>
                <p:cNvSpPr>
                  <a:spLocks noChangeShapeType="1"/>
                </p:cNvSpPr>
                <p:nvPr/>
              </p:nvSpPr>
              <p:spPr bwMode="auto">
                <a:xfrm>
                  <a:off x="528" y="3408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3" name="Line 310"/>
                <p:cNvSpPr>
                  <a:spLocks noChangeShapeType="1"/>
                </p:cNvSpPr>
                <p:nvPr/>
              </p:nvSpPr>
              <p:spPr bwMode="auto">
                <a:xfrm flipV="1">
                  <a:off x="528" y="3744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4" name="Line 31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792" y="3768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74" name="Text Box 327"/>
              <p:cNvSpPr txBox="1">
                <a:spLocks noChangeArrowheads="1"/>
              </p:cNvSpPr>
              <p:nvPr/>
            </p:nvSpPr>
            <p:spPr bwMode="auto">
              <a:xfrm>
                <a:off x="7650163" y="5306779"/>
                <a:ext cx="8619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0975" name="Text Box 328"/>
              <p:cNvSpPr txBox="1">
                <a:spLocks noChangeArrowheads="1"/>
              </p:cNvSpPr>
              <p:nvPr/>
            </p:nvSpPr>
            <p:spPr bwMode="auto">
              <a:xfrm>
                <a:off x="7683500" y="6413266"/>
                <a:ext cx="8619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0976" name="Text Box 329"/>
              <p:cNvSpPr txBox="1">
                <a:spLocks noChangeArrowheads="1"/>
              </p:cNvSpPr>
              <p:nvPr/>
            </p:nvSpPr>
            <p:spPr bwMode="auto">
              <a:xfrm>
                <a:off x="6400800" y="4924191"/>
                <a:ext cx="270886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addsd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1406245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634877"/>
          </a:xfrm>
        </p:spPr>
        <p:txBody>
          <a:bodyPr/>
          <a:lstStyle/>
          <a:p>
            <a:r>
              <a:rPr lang="en-US" dirty="0"/>
              <a:t>Arguments passed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%xmm1</a:t>
            </a:r>
            <a:r>
              <a:rPr lang="en-US" dirty="0"/>
              <a:t>, ...</a:t>
            </a:r>
          </a:p>
          <a:p>
            <a:r>
              <a:rPr lang="en-US" dirty="0"/>
              <a:t>Result returned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endParaRPr lang="en-US" dirty="0"/>
          </a:p>
          <a:p>
            <a:r>
              <a:rPr lang="en-US" dirty="0"/>
              <a:t>All XMM registers caller-saved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1867" y="2780928"/>
            <a:ext cx="4360133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float </a:t>
            </a:r>
            <a:r>
              <a:rPr lang="en-US" sz="1800" dirty="0" err="1">
                <a:latin typeface="Courier New" pitchFamily="-96" charset="0"/>
              </a:rPr>
              <a:t>fadd</a:t>
            </a:r>
            <a:r>
              <a:rPr lang="en-US" sz="1800" dirty="0">
                <a:latin typeface="Courier New" pitchFamily="-96" charset="0"/>
              </a:rPr>
              <a:t>(float x, float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75059" y="2774036"/>
            <a:ext cx="443214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double </a:t>
            </a:r>
            <a:r>
              <a:rPr lang="en-US" sz="1800" dirty="0" err="1">
                <a:latin typeface="Courier New" pitchFamily="-96" charset="0"/>
              </a:rPr>
              <a:t>dadd</a:t>
            </a:r>
            <a:r>
              <a:rPr lang="en-US" sz="1800" dirty="0">
                <a:latin typeface="Courier New" pitchFamily="-96" charset="0"/>
              </a:rPr>
              <a:t>(double x, double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1867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x in %xmm0, y in %xmm1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addss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675059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# x in %xmm0, y in %xmm1  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2813273372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Memory Referencing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68760"/>
            <a:ext cx="8423597" cy="1944216"/>
          </a:xfrm>
        </p:spPr>
        <p:txBody>
          <a:bodyPr/>
          <a:lstStyle/>
          <a:p>
            <a:r>
              <a:rPr lang="en-US" dirty="0"/>
              <a:t>Integer (and pointer) arguments passed in regular registers</a:t>
            </a:r>
          </a:p>
          <a:p>
            <a:r>
              <a:rPr lang="en-US" dirty="0"/>
              <a:t>FP values passed in XMM registers</a:t>
            </a:r>
          </a:p>
          <a:p>
            <a:r>
              <a:rPr lang="en-US" dirty="0"/>
              <a:t>Different </a:t>
            </a:r>
            <a:r>
              <a:rPr lang="en-US" dirty="0" err="1"/>
              <a:t>mov</a:t>
            </a:r>
            <a:r>
              <a:rPr lang="en-US" dirty="0"/>
              <a:t> instructions to move between XMM registers, and between memory and XMM registers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417" y="2924944"/>
            <a:ext cx="4792181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ro-RO" sz="1800" dirty="0">
                <a:latin typeface="Courier New" pitchFamily="-96" charset="0"/>
              </a:rPr>
              <a:t>double dincr(double *p, double v)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double x = *p;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*p = x + v;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return x;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04615" y="4725144"/>
            <a:ext cx="6304349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p in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, v in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movapd</a:t>
            </a:r>
            <a:r>
              <a:rPr lang="en-US" sz="1800" dirty="0">
                <a:latin typeface="Courier New" pitchFamily="-96" charset="0"/>
              </a:rPr>
              <a:t>  %xmm0, %xmm1   # Copy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), %xmm0  # x = *p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%xmm0, %xmm1   # t = x +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%xmm1,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  # *p = t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70878029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declaration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name[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 err="1">
                <a:latin typeface="Calibri" pitchFamily="-96" charset="0"/>
              </a:rPr>
              <a:t>Type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 err="1">
                <a:latin typeface="Calibri" pitchFamily="-96" charset="0"/>
              </a:rPr>
              <a:t>Length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Contiguously allocated region of </a:t>
            </a:r>
            <a:r>
              <a:rPr lang="en-US" i="1" dirty="0">
                <a:latin typeface="Calibri" pitchFamily="-96" charset="0"/>
              </a:rPr>
              <a:t>Length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b="1" dirty="0" err="1">
                <a:latin typeface="Courier New" pitchFamily="-96" charset="0"/>
              </a:rPr>
              <a:t>sizeof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i="1" dirty="0">
                <a:latin typeface="Calibri" pitchFamily="-96" charset="0"/>
              </a:rPr>
              <a:t>Type</a:t>
            </a:r>
            <a:r>
              <a:rPr lang="en-US" dirty="0">
                <a:latin typeface="Courier New" pitchFamily="-96" charset="0"/>
              </a:rPr>
              <a:t>)</a:t>
            </a:r>
            <a:r>
              <a:rPr lang="en-US" dirty="0">
                <a:latin typeface="Calibri" pitchFamily="-96" charset="0"/>
              </a:rPr>
              <a:t> bytes</a:t>
            </a:r>
            <a:br>
              <a:rPr lang="en-US" dirty="0">
                <a:latin typeface="Calibri" pitchFamily="-96" charset="0"/>
              </a:rPr>
            </a:br>
            <a:r>
              <a:rPr lang="en-US" dirty="0">
                <a:latin typeface="Calibri" pitchFamily="-96" charset="0"/>
              </a:rPr>
              <a:t>in memory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+ 12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585642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633267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581128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0442" y="4649391"/>
            <a:ext cx="6399213" cy="719553"/>
            <a:chOff x="2515700" y="4343402"/>
            <a:chExt cx="6399700" cy="719554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+ 24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+ 16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580488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 dirty="0">
                <a:latin typeface="Courier New" pitchFamily="-96" charset="0"/>
              </a:rPr>
              <a:t>char *p[3];</a:t>
            </a: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41BC17AD-CF36-4C95-B82A-B09E743E3956}"/>
              </a:ext>
            </a:extLst>
          </p:cNvPr>
          <p:cNvGrpSpPr>
            <a:grpSpLocks/>
          </p:cNvGrpSpPr>
          <p:nvPr/>
        </p:nvGrpSpPr>
        <p:grpSpPr bwMode="auto">
          <a:xfrm>
            <a:off x="2050442" y="5700055"/>
            <a:ext cx="6399213" cy="719553"/>
            <a:chOff x="2515700" y="4343402"/>
            <a:chExt cx="6399700" cy="719554"/>
          </a:xfrm>
        </p:grpSpPr>
        <p:grpSp>
          <p:nvGrpSpPr>
            <p:cNvPr id="72" name="Group 47">
              <a:extLst>
                <a:ext uri="{FF2B5EF4-FFF2-40B4-BE49-F238E27FC236}">
                  <a16:creationId xmlns:a16="http://schemas.microsoft.com/office/drawing/2014/main" id="{CD01B975-8C78-4FA9-9D54-3049CCCED0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81" name="Rectangle 48">
                <a:extLst>
                  <a:ext uri="{FF2B5EF4-FFF2-40B4-BE49-F238E27FC236}">
                    <a16:creationId xmlns:a16="http://schemas.microsoft.com/office/drawing/2014/main" id="{A0A2C96A-111A-4347-86F4-E8A4219349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2" name="Rectangle 49">
                <a:extLst>
                  <a:ext uri="{FF2B5EF4-FFF2-40B4-BE49-F238E27FC236}">
                    <a16:creationId xmlns:a16="http://schemas.microsoft.com/office/drawing/2014/main" id="{9FC50787-F473-47B6-B273-91FBE45D45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3" name="Rectangle 50">
                <a:extLst>
                  <a:ext uri="{FF2B5EF4-FFF2-40B4-BE49-F238E27FC236}">
                    <a16:creationId xmlns:a16="http://schemas.microsoft.com/office/drawing/2014/main" id="{B4CE26F5-9A4A-470B-8FE0-3026680AEA3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73" name="Line 52">
              <a:extLst>
                <a:ext uri="{FF2B5EF4-FFF2-40B4-BE49-F238E27FC236}">
                  <a16:creationId xmlns:a16="http://schemas.microsoft.com/office/drawing/2014/main" id="{3240161B-796B-424C-8A7E-C42BF42286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Text Box 55">
              <a:extLst>
                <a:ext uri="{FF2B5EF4-FFF2-40B4-BE49-F238E27FC236}">
                  <a16:creationId xmlns:a16="http://schemas.microsoft.com/office/drawing/2014/main" id="{D8D01180-7292-4A74-9AC6-6932014321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+ 24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75" name="Text Box 56">
              <a:extLst>
                <a:ext uri="{FF2B5EF4-FFF2-40B4-BE49-F238E27FC236}">
                  <a16:creationId xmlns:a16="http://schemas.microsoft.com/office/drawing/2014/main" id="{84490849-EAAF-49F6-8106-581984518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76" name="Line 57">
              <a:extLst>
                <a:ext uri="{FF2B5EF4-FFF2-40B4-BE49-F238E27FC236}">
                  <a16:creationId xmlns:a16="http://schemas.microsoft.com/office/drawing/2014/main" id="{20D36262-82DD-4741-801E-A4DA61478F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Text Box 58">
              <a:extLst>
                <a:ext uri="{FF2B5EF4-FFF2-40B4-BE49-F238E27FC236}">
                  <a16:creationId xmlns:a16="http://schemas.microsoft.com/office/drawing/2014/main" id="{5826B637-FE6D-441E-B45C-BAC1919841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78" name="Line 59">
              <a:extLst>
                <a:ext uri="{FF2B5EF4-FFF2-40B4-BE49-F238E27FC236}">
                  <a16:creationId xmlns:a16="http://schemas.microsoft.com/office/drawing/2014/main" id="{9DD2B5A4-20A1-4F8A-AADA-8D05CE6376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Text Box 60">
              <a:extLst>
                <a:ext uri="{FF2B5EF4-FFF2-40B4-BE49-F238E27FC236}">
                  <a16:creationId xmlns:a16="http://schemas.microsoft.com/office/drawing/2014/main" id="{A7B39848-B7DF-477B-97CE-CDA1E772AA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+ 16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80" name="Line 61">
              <a:extLst>
                <a:ext uri="{FF2B5EF4-FFF2-40B4-BE49-F238E27FC236}">
                  <a16:creationId xmlns:a16="http://schemas.microsoft.com/office/drawing/2014/main" id="{67BC6669-370E-4A77-BF5D-CB403E8664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118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Aspects of FP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21663" cy="4972050"/>
          </a:xfrm>
        </p:spPr>
        <p:txBody>
          <a:bodyPr/>
          <a:lstStyle/>
          <a:p>
            <a:r>
              <a:rPr lang="en-US" i="1" dirty="0"/>
              <a:t>Lots</a:t>
            </a:r>
            <a:r>
              <a:rPr lang="en-US" dirty="0"/>
              <a:t> of instructions</a:t>
            </a:r>
          </a:p>
          <a:p>
            <a:pPr lvl="1"/>
            <a:r>
              <a:rPr lang="en-US" dirty="0"/>
              <a:t>Different operations, different formats, ...</a:t>
            </a:r>
          </a:p>
          <a:p>
            <a:r>
              <a:rPr lang="en-US" dirty="0"/>
              <a:t>Floating-point comparisons</a:t>
            </a:r>
          </a:p>
          <a:p>
            <a:pPr lvl="1"/>
            <a:r>
              <a:rPr lang="en-US" dirty="0"/>
              <a:t>Instructions </a:t>
            </a:r>
            <a:r>
              <a:rPr lang="en-US" b="1" dirty="0" err="1">
                <a:latin typeface="Courier New"/>
                <a:cs typeface="Courier New"/>
              </a:rPr>
              <a:t>ucomiss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ucomisd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Set condition codes ZF, PF and CF</a:t>
            </a:r>
          </a:p>
          <a:p>
            <a:pPr lvl="1"/>
            <a:r>
              <a:rPr lang="en-US" dirty="0"/>
              <a:t>Zeros OF and SF</a:t>
            </a:r>
          </a:p>
          <a:p>
            <a:r>
              <a:rPr lang="en-US" dirty="0"/>
              <a:t>Using constant values</a:t>
            </a:r>
          </a:p>
          <a:p>
            <a:pPr lvl="1"/>
            <a:r>
              <a:rPr lang="en-US" dirty="0"/>
              <a:t>Set XMM0 register to 0 with instruction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xorpd</a:t>
            </a:r>
            <a:r>
              <a:rPr lang="en-US" b="1" dirty="0">
                <a:latin typeface="Courier New"/>
                <a:cs typeface="Courier New"/>
              </a:rPr>
              <a:t> %xmm0, %xmm0</a:t>
            </a:r>
          </a:p>
          <a:p>
            <a:pPr lvl="1"/>
            <a:r>
              <a:rPr lang="en-US" dirty="0"/>
              <a:t>Others loaded from memory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24BC0E4-8FF8-4366-9D08-6DF46FB178F4}"/>
              </a:ext>
            </a:extLst>
          </p:cNvPr>
          <p:cNvSpPr/>
          <p:nvPr/>
        </p:nvSpPr>
        <p:spPr bwMode="auto">
          <a:xfrm>
            <a:off x="3628671" y="2955958"/>
            <a:ext cx="360040" cy="40103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3045C4-480C-43DD-9F1F-14AB1029578F}"/>
              </a:ext>
            </a:extLst>
          </p:cNvPr>
          <p:cNvSpPr txBox="1"/>
          <p:nvPr/>
        </p:nvSpPr>
        <p:spPr>
          <a:xfrm>
            <a:off x="3779912" y="3313615"/>
            <a:ext cx="1182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FF0000"/>
                </a:solidFill>
                <a:latin typeface="Calibri" pitchFamily="34" charset="0"/>
              </a:rPr>
              <a:t>Parity Flag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0C7EF3-652D-4BBF-B7AA-1FC6E5D6DAA5}"/>
              </a:ext>
            </a:extLst>
          </p:cNvPr>
          <p:cNvSpPr txBox="1"/>
          <p:nvPr/>
        </p:nvSpPr>
        <p:spPr>
          <a:xfrm>
            <a:off x="5674893" y="2664700"/>
            <a:ext cx="3094886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UNORDERED: ZF,PF,CF←111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GREATER_THAN: ZF,PF,CF←000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LESS_THAN: ZF,PF,CF←001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EQUAL: ZF,PF,CF←100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88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contiguous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Use index arithmetic to locate individual elements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single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 using offsets determined by compiler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Possible require internal and external padding to ensure alignment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Combinations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Can nest structure and array code arbitrarily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Floating Point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Data held and operated on in XMM registers</a:t>
            </a:r>
          </a:p>
        </p:txBody>
      </p:sp>
    </p:spTree>
    <p:extLst>
      <p:ext uri="{BB962C8B-B14F-4D97-AF65-F5344CB8AC3E}">
        <p14:creationId xmlns:p14="http://schemas.microsoft.com/office/powerpoint/2010/main" val="3914138085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contiguous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Use index arithmetic to locate individual elements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single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 using offsets determined by compiler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Possible require internal and external padding to ensure alignment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Combinations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Can nest structure and array code arbitrarily</a:t>
            </a:r>
          </a:p>
        </p:txBody>
      </p:sp>
    </p:spTree>
    <p:extLst>
      <p:ext uri="{BB962C8B-B14F-4D97-AF65-F5344CB8AC3E}">
        <p14:creationId xmlns:p14="http://schemas.microsoft.com/office/powerpoint/2010/main" val="253999578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declaration 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name[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 err="1">
                <a:latin typeface="Calibri" pitchFamily="-96" charset="0"/>
              </a:rPr>
              <a:t>Type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 err="1">
                <a:latin typeface="Calibri" pitchFamily="-96" charset="0"/>
              </a:rPr>
              <a:t>Length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name</a:t>
            </a:r>
            <a:r>
              <a:rPr lang="en-US" dirty="0">
                <a:latin typeface="Calibri" pitchFamily="-96" charset="0"/>
              </a:rPr>
              <a:t> acts like</a:t>
            </a:r>
            <a:r>
              <a:rPr lang="en-US" baseline="30000" dirty="0">
                <a:latin typeface="Calibri" pitchFamily="-96" charset="0"/>
              </a:rPr>
              <a:t>1</a:t>
            </a:r>
            <a:r>
              <a:rPr lang="en-US" dirty="0">
                <a:latin typeface="Calibri" pitchFamily="-96" charset="0"/>
              </a:rPr>
              <a:t> a pointer to array element 0</a:t>
            </a:r>
            <a:endParaRPr lang="en-US" i="1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Expression	Type               Value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FB23B69-58A6-4098-9402-D9F5E812546D}"/>
              </a:ext>
            </a:extLst>
          </p:cNvPr>
          <p:cNvGrpSpPr/>
          <p:nvPr/>
        </p:nvGrpSpPr>
        <p:grpSpPr>
          <a:xfrm>
            <a:off x="967255" y="2468145"/>
            <a:ext cx="6956711" cy="833423"/>
            <a:chOff x="967255" y="2468145"/>
            <a:chExt cx="6956711" cy="833423"/>
          </a:xfrm>
        </p:grpSpPr>
        <p:sp>
          <p:nvSpPr>
            <p:cNvPr id="60419" name="Text Box 31"/>
            <p:cNvSpPr txBox="1">
              <a:spLocks noChangeArrowheads="1"/>
            </p:cNvSpPr>
            <p:nvPr/>
          </p:nvSpPr>
          <p:spPr bwMode="auto">
            <a:xfrm>
              <a:off x="967255" y="2468145"/>
              <a:ext cx="17018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 dirty="0" err="1">
                  <a:latin typeface="Courier New" pitchFamily="-96" charset="0"/>
                </a:rPr>
                <a:t>int</a:t>
              </a:r>
              <a:r>
                <a:rPr lang="en-US" sz="1800" dirty="0">
                  <a:latin typeface="Courier New" pitchFamily="-96" charset="0"/>
                </a:rPr>
                <a:t> </a:t>
              </a:r>
              <a:r>
                <a:rPr lang="en-US" sz="1800" dirty="0" err="1">
                  <a:latin typeface="Courier New" pitchFamily="-96" charset="0"/>
                </a:rPr>
                <a:t>val</a:t>
              </a:r>
              <a:r>
                <a:rPr lang="en-US" sz="1800" dirty="0">
                  <a:latin typeface="Courier New" pitchFamily="-96" charset="0"/>
                </a:rPr>
                <a:t>[5];</a:t>
              </a:r>
            </a:p>
          </p:txBody>
        </p:sp>
        <p:sp>
          <p:nvSpPr>
            <p:cNvPr id="39" name="Rectangle 26"/>
            <p:cNvSpPr>
              <a:spLocks noChangeArrowheads="1"/>
            </p:cNvSpPr>
            <p:nvPr/>
          </p:nvSpPr>
          <p:spPr bwMode="auto">
            <a:xfrm>
              <a:off x="27944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37088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5</a:t>
              </a:r>
            </a:p>
          </p:txBody>
        </p:sp>
        <p:sp>
          <p:nvSpPr>
            <p:cNvPr id="41" name="Rectangle 28"/>
            <p:cNvSpPr>
              <a:spLocks noChangeArrowheads="1"/>
            </p:cNvSpPr>
            <p:nvPr/>
          </p:nvSpPr>
          <p:spPr bwMode="auto">
            <a:xfrm>
              <a:off x="46232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42" name="Rectangle 29"/>
            <p:cNvSpPr>
              <a:spLocks noChangeArrowheads="1"/>
            </p:cNvSpPr>
            <p:nvPr/>
          </p:nvSpPr>
          <p:spPr bwMode="auto">
            <a:xfrm>
              <a:off x="55376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3" name="Rectangle 30"/>
            <p:cNvSpPr>
              <a:spLocks noChangeArrowheads="1"/>
            </p:cNvSpPr>
            <p:nvPr/>
          </p:nvSpPr>
          <p:spPr bwMode="auto">
            <a:xfrm>
              <a:off x="6452067" y="2515768"/>
              <a:ext cx="914400" cy="2225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1800" dirty="0">
                  <a:solidFill>
                    <a:schemeClr val="bg2">
                      <a:lumMod val="50000"/>
                    </a:schemeClr>
                  </a:solidFill>
                  <a:latin typeface="Courier New" panose="02070309020205020404" pitchFamily="49" charset="0"/>
                  <a:ea typeface="+mn-ea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600485" y="2963014"/>
              <a:ext cx="396875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215795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+ 4</a:t>
              </a: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94467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708867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132943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 + 8</a:t>
              </a: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623267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113591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 + 12</a:t>
              </a: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545639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6037942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 + 16</a:t>
              </a: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61234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933366" y="2963014"/>
              <a:ext cx="9906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 + 20</a:t>
              </a: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59321" y="2724452"/>
              <a:ext cx="0" cy="2225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FFD0D7A4-D581-42D3-99C0-FD02765FF8B0}"/>
              </a:ext>
            </a:extLst>
          </p:cNvPr>
          <p:cNvSpPr txBox="1"/>
          <p:nvPr/>
        </p:nvSpPr>
        <p:spPr>
          <a:xfrm>
            <a:off x="5436096" y="6453336"/>
            <a:ext cx="3250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baseline="30000" dirty="0">
                <a:latin typeface="Calibri" pitchFamily="34" charset="0"/>
              </a:rPr>
              <a:t>1</a:t>
            </a:r>
            <a:r>
              <a:rPr lang="en-US" sz="1800" b="0" dirty="0">
                <a:latin typeface="Calibri" pitchFamily="34" charset="0"/>
              </a:rPr>
              <a:t> in most contexts (but not all)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9CA4B40-A214-47C5-8F90-F6632F025BA9}"/>
              </a:ext>
            </a:extLst>
          </p:cNvPr>
          <p:cNvSpPr txBox="1">
            <a:spLocks/>
          </p:cNvSpPr>
          <p:nvPr/>
        </p:nvSpPr>
        <p:spPr bwMode="auto">
          <a:xfrm>
            <a:off x="733298" y="3949790"/>
            <a:ext cx="1341537" cy="2354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 err="1">
                <a:latin typeface="Courier New" pitchFamily="-96" charset="0"/>
              </a:rPr>
              <a:t>val</a:t>
            </a:r>
            <a:r>
              <a:rPr lang="en-US" sz="1800" kern="0" dirty="0">
                <a:latin typeface="Courier New" pitchFamily="-96" charset="0"/>
              </a:rPr>
              <a:t>[4]</a:t>
            </a: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 err="1">
                <a:latin typeface="Courier New" pitchFamily="-96" charset="0"/>
              </a:rPr>
              <a:t>val</a:t>
            </a:r>
            <a:r>
              <a:rPr lang="en-US" sz="1800" kern="0" dirty="0">
                <a:latin typeface="Courier New" pitchFamily="-96" charset="0"/>
              </a:rPr>
              <a:t>[5]</a:t>
            </a:r>
            <a:endParaRPr lang="en-US" sz="1800" kern="0" dirty="0">
              <a:latin typeface="Calibri" pitchFamily="-96" charset="0"/>
            </a:endParaRP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>
                <a:latin typeface="Courier New" pitchFamily="-96" charset="0"/>
              </a:rPr>
              <a:t>*(val+3)</a:t>
            </a:r>
            <a:endParaRPr lang="en-US" sz="1800" kern="0" dirty="0">
              <a:latin typeface="Calibri" pitchFamily="-96" charset="0"/>
            </a:endParaRP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 err="1">
                <a:latin typeface="Courier New" pitchFamily="-96" charset="0"/>
              </a:rPr>
              <a:t>val</a:t>
            </a:r>
            <a:endParaRPr lang="en-US" sz="18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>
                <a:latin typeface="Courier New" pitchFamily="-96" charset="0"/>
              </a:rPr>
              <a:t>val+1</a:t>
            </a:r>
            <a:endParaRPr lang="en-US" sz="18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>
                <a:latin typeface="Courier New" pitchFamily="-96" charset="0"/>
              </a:rPr>
              <a:t>&amp;</a:t>
            </a:r>
            <a:r>
              <a:rPr lang="en-US" sz="1800" kern="0" dirty="0" err="1">
                <a:latin typeface="Courier New" pitchFamily="-96" charset="0"/>
              </a:rPr>
              <a:t>val</a:t>
            </a:r>
            <a:r>
              <a:rPr lang="en-US" sz="1800" kern="0" dirty="0">
                <a:latin typeface="Courier New" pitchFamily="-96" charset="0"/>
              </a:rPr>
              <a:t>[2]</a:t>
            </a:r>
            <a:r>
              <a:rPr lang="en-US" sz="1800" kern="0" dirty="0">
                <a:latin typeface="Calibri" pitchFamily="-96" charset="0"/>
              </a:rPr>
              <a:t> </a:t>
            </a:r>
          </a:p>
          <a:p>
            <a:pPr marL="160338" indent="-222250" defTabSz="895350">
              <a:buFont typeface="Wingdings 2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kern="0" dirty="0" err="1">
                <a:latin typeface="Courier New" pitchFamily="-96" charset="0"/>
              </a:rPr>
              <a:t>val</a:t>
            </a:r>
            <a:r>
              <a:rPr lang="en-US" sz="1800" kern="0" dirty="0">
                <a:latin typeface="Courier New" pitchFamily="-96" charset="0"/>
              </a:rPr>
              <a:t> + </a:t>
            </a:r>
            <a:r>
              <a:rPr lang="en-US" sz="1800" i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8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1" name="Content Placeholder 5">
            <a:extLst>
              <a:ext uri="{FF2B5EF4-FFF2-40B4-BE49-F238E27FC236}">
                <a16:creationId xmlns:a16="http://schemas.microsoft.com/office/drawing/2014/main" id="{798DC7A3-F165-4FCE-A154-4A6868983EE7}"/>
              </a:ext>
            </a:extLst>
          </p:cNvPr>
          <p:cNvSpPr txBox="1">
            <a:spLocks/>
          </p:cNvSpPr>
          <p:nvPr/>
        </p:nvSpPr>
        <p:spPr>
          <a:xfrm>
            <a:off x="2411999" y="3949790"/>
            <a:ext cx="6338664" cy="2426965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        3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        ??        // access past end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        1         // same as </a:t>
            </a:r>
            <a:r>
              <a:rPr lang="en-US" sz="18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[3]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*	     x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*	     x + 4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*	     x + 8     // same as val+2</a:t>
            </a:r>
          </a:p>
          <a:p>
            <a:pPr marL="0" indent="0">
              <a:buFont typeface="Wingdings 2" pitchFamily="-96" charset="2"/>
              <a:buNone/>
            </a:pP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int *	     x + 4*</a:t>
            </a:r>
            <a:r>
              <a:rPr lang="en-US" sz="1800" i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  // same as &amp;</a:t>
            </a:r>
            <a:r>
              <a:rPr lang="en-US" sz="18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i="1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Font typeface="Wingdings 2" pitchFamily="-96" charset="2"/>
              <a:buNone/>
            </a:pPr>
            <a:endParaRPr lang="en-US" sz="2800" kern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9176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484195"/>
            <a:ext cx="8382000" cy="137795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Declaration “</a:t>
            </a:r>
            <a:r>
              <a:rPr lang="en-US" sz="2000" dirty="0" err="1">
                <a:latin typeface="Courier New" pitchFamily="-96" charset="0"/>
              </a:rPr>
              <a:t>zip_dig</a:t>
            </a: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err="1">
                <a:latin typeface="Courier New" pitchFamily="-96" charset="0"/>
              </a:rPr>
              <a:t>cmu</a:t>
            </a:r>
            <a:r>
              <a:rPr lang="en-US" sz="2000" dirty="0">
                <a:latin typeface="Calibri" pitchFamily="-96" charset="0"/>
              </a:rPr>
              <a:t>” equivalent to “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err="1">
                <a:latin typeface="Courier New" pitchFamily="-96" charset="0"/>
              </a:rPr>
              <a:t>cmu</a:t>
            </a:r>
            <a:r>
              <a:rPr lang="en-US" sz="2000" dirty="0">
                <a:latin typeface="Courier New" pitchFamily="-96" charset="0"/>
              </a:rPr>
              <a:t>[5]</a:t>
            </a:r>
            <a:r>
              <a:rPr lang="en-US" sz="2000" dirty="0">
                <a:latin typeface="Calibri" pitchFamily="-96" charset="0"/>
              </a:rPr>
              <a:t>”</a:t>
            </a:r>
          </a:p>
          <a:p>
            <a:r>
              <a:rPr lang="en-US" sz="2000" dirty="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 dirty="0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124744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typedef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[ZLEN];</a:t>
            </a: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3078832"/>
            <a:ext cx="2235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3126457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880519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mit;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928144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718719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;</a:t>
            </a: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766344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7818" y="3529794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rsi</a:t>
            </a:r>
            <a:r>
              <a:rPr lang="en-US" sz="2000" dirty="0">
                <a:latin typeface="Calibri" pitchFamily="-96" charset="0"/>
              </a:rPr>
              <a:t> contains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Desired digit at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ourier New" pitchFamily="-96" charset="0"/>
              </a:rPr>
              <a:t> + 4*%</a:t>
            </a:r>
            <a:r>
              <a:rPr lang="en-US" sz="2000" dirty="0" err="1">
                <a:latin typeface="Courier New" pitchFamily="-96" charset="0"/>
              </a:rPr>
              <a:t>rsi</a:t>
            </a:r>
            <a:endParaRPr lang="en-US" sz="2000" dirty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Use memory reference </a:t>
            </a:r>
            <a:r>
              <a:rPr lang="en-US" sz="2000" dirty="0">
                <a:latin typeface="Courier New" pitchFamily="-96" charset="0"/>
              </a:rPr>
              <a:t>(%rdi,%rsi,4)</a:t>
            </a:r>
            <a:endParaRPr lang="en-US" sz="2000" dirty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68491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z[digit];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304800" y="4876800"/>
            <a:ext cx="5334000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 = z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rsi</a:t>
            </a:r>
            <a:r>
              <a:rPr lang="en-US" sz="1800" dirty="0">
                <a:latin typeface="Courier New" pitchFamily="-96" charset="0"/>
              </a:rPr>
              <a:t> = digit</a:t>
            </a:r>
            <a:endParaRPr lang="cs-CZ" sz="1800" dirty="0">
              <a:latin typeface="Courier New" pitchFamily="-96" charset="0"/>
            </a:endParaRP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cs-CZ" sz="1800" dirty="0" err="1">
                <a:latin typeface="Courier New" pitchFamily="-96" charset="0"/>
              </a:rPr>
              <a:t>movl</a:t>
            </a:r>
            <a:r>
              <a:rPr lang="cs-CZ" sz="1800" dirty="0">
                <a:latin typeface="Courier New" pitchFamily="-96" charset="0"/>
              </a:rPr>
              <a:t> (%rdi,%rsi,4), %</a:t>
            </a:r>
            <a:r>
              <a:rPr lang="cs-CZ" sz="1800" dirty="0" err="1">
                <a:latin typeface="Courier New" pitchFamily="-96" charset="0"/>
              </a:rPr>
              <a:t>eax</a:t>
            </a:r>
            <a:r>
              <a:rPr lang="en-US" sz="1800" dirty="0">
                <a:latin typeface="Courier New" pitchFamily="-96" charset="0"/>
              </a:rPr>
              <a:t>  # z[digit]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1071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alibri" pitchFamily="-96" charset="0"/>
              </a:rPr>
              <a:t>x86-64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16016" y="3500438"/>
            <a:ext cx="3312368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40445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26722</TotalTime>
  <Words>5217</Words>
  <Application>Microsoft Macintosh PowerPoint</Application>
  <PresentationFormat>On-screen Show (4:3)</PresentationFormat>
  <Paragraphs>1274</Paragraphs>
  <Slides>52</Slides>
  <Notes>35</Notes>
  <HiddenSlides>7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8" baseType="lpstr">
      <vt:lpstr>Calibri Bold</vt:lpstr>
      <vt:lpstr>Calibri Bold Italic</vt:lpstr>
      <vt:lpstr>Arial</vt:lpstr>
      <vt:lpstr>Arial Narrow</vt:lpstr>
      <vt:lpstr>Calibri</vt:lpstr>
      <vt:lpstr>Century Gothic</vt:lpstr>
      <vt:lpstr>Consolas</vt:lpstr>
      <vt:lpstr>Courier</vt:lpstr>
      <vt:lpstr>Courier New</vt:lpstr>
      <vt:lpstr>Courier New Bold</vt:lpstr>
      <vt:lpstr>Gill Sans</vt:lpstr>
      <vt:lpstr>Helvetica</vt:lpstr>
      <vt:lpstr>Times New Roman</vt:lpstr>
      <vt:lpstr>Wingdings</vt:lpstr>
      <vt:lpstr>Wingdings 2</vt:lpstr>
      <vt:lpstr>template2007</vt:lpstr>
      <vt:lpstr>Machine-Level Programming IV: Data  15-213/14-513/15-513: Introduction to Computer Systems 7th Lecture,  February 7, 2023</vt:lpstr>
      <vt:lpstr>Announcements</vt:lpstr>
      <vt:lpstr>Today</vt:lpstr>
      <vt:lpstr>Reminder: Memory Organization</vt:lpstr>
      <vt:lpstr>Array Allocation</vt:lpstr>
      <vt:lpstr>Array Access</vt:lpstr>
      <vt:lpstr>Array Example</vt:lpstr>
      <vt:lpstr>Array Accessing Example</vt:lpstr>
      <vt:lpstr>Array Loop Example</vt:lpstr>
      <vt:lpstr>Array Loop Example</vt:lpstr>
      <vt:lpstr>Understanding Pointers &amp; Arrays #1</vt:lpstr>
      <vt:lpstr>Understanding Pointers &amp; Arrays #1</vt:lpstr>
      <vt:lpstr>Understanding Pointers &amp; Arrays #1</vt:lpstr>
      <vt:lpstr>Understanding Pointers &amp; Arrays #2</vt:lpstr>
      <vt:lpstr>Understanding Pointers &amp; Arrays #2</vt:lpstr>
      <vt:lpstr>Multidimensional (Nested) Arrays</vt:lpstr>
      <vt:lpstr>Nested Array Example</vt:lpstr>
      <vt:lpstr>Nested Array Row Access</vt:lpstr>
      <vt:lpstr>Nested Array Row Access Code</vt:lpstr>
      <vt:lpstr>Nested Array Element Access</vt:lpstr>
      <vt:lpstr>Nested Array Element Access Code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Example: Array Access</vt:lpstr>
      <vt:lpstr>Example: Array Access</vt:lpstr>
      <vt:lpstr>Quiz</vt:lpstr>
      <vt:lpstr>Today</vt:lpstr>
      <vt:lpstr>Structure Representation</vt:lpstr>
      <vt:lpstr>Generating Pointer to Structure Member</vt:lpstr>
      <vt:lpstr>Following Linked List #1</vt:lpstr>
      <vt:lpstr>Following Linked List #2</vt:lpstr>
      <vt:lpstr>Structures &amp; Alignment</vt:lpstr>
      <vt:lpstr>Alignment Principles</vt:lpstr>
      <vt:lpstr>Specific Cases of Alignment (x86-64)</vt:lpstr>
      <vt:lpstr>Satisfying Alignment with Structures</vt:lpstr>
      <vt:lpstr>Meeting Overall Alignment Requirement</vt:lpstr>
      <vt:lpstr>Arrays of Structures</vt:lpstr>
      <vt:lpstr>Accessing Array Elements</vt:lpstr>
      <vt:lpstr>Saving Space</vt:lpstr>
      <vt:lpstr>Today</vt:lpstr>
      <vt:lpstr>Background</vt:lpstr>
      <vt:lpstr>Programming with SSE4</vt:lpstr>
      <vt:lpstr>Scalar &amp; SIMD Operations</vt:lpstr>
      <vt:lpstr>FP Basics</vt:lpstr>
      <vt:lpstr>FP Memory Referencing</vt:lpstr>
      <vt:lpstr>Other Aspects of FP Code</vt:lpstr>
      <vt:lpstr>Summary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Godbe Andersen</cp:lastModifiedBy>
  <cp:revision>837</cp:revision>
  <cp:lastPrinted>2017-02-09T18:13:43Z</cp:lastPrinted>
  <dcterms:created xsi:type="dcterms:W3CDTF">2012-09-20T14:26:38Z</dcterms:created>
  <dcterms:modified xsi:type="dcterms:W3CDTF">2023-02-07T21:05:42Z</dcterms:modified>
</cp:coreProperties>
</file>