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71"/>
  </p:notesMasterIdLst>
  <p:handoutMasterIdLst>
    <p:handoutMasterId r:id="rId72"/>
  </p:handoutMasterIdLst>
  <p:sldIdLst>
    <p:sldId id="256" r:id="rId3"/>
    <p:sldId id="257" r:id="rId4"/>
    <p:sldId id="280" r:id="rId5"/>
    <p:sldId id="389" r:id="rId6"/>
    <p:sldId id="324" r:id="rId7"/>
    <p:sldId id="351" r:id="rId8"/>
    <p:sldId id="352" r:id="rId9"/>
    <p:sldId id="353"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41" r:id="rId23"/>
    <p:sldId id="337" r:id="rId24"/>
    <p:sldId id="366" r:id="rId25"/>
    <p:sldId id="377" r:id="rId26"/>
    <p:sldId id="378" r:id="rId27"/>
    <p:sldId id="369" r:id="rId28"/>
    <p:sldId id="379" r:id="rId29"/>
    <p:sldId id="380" r:id="rId30"/>
    <p:sldId id="371" r:id="rId31"/>
    <p:sldId id="372" r:id="rId32"/>
    <p:sldId id="373" r:id="rId33"/>
    <p:sldId id="374" r:id="rId34"/>
    <p:sldId id="381" r:id="rId35"/>
    <p:sldId id="315" r:id="rId36"/>
    <p:sldId id="316" r:id="rId37"/>
    <p:sldId id="322" r:id="rId38"/>
    <p:sldId id="329" r:id="rId39"/>
    <p:sldId id="382" r:id="rId40"/>
    <p:sldId id="323" r:id="rId41"/>
    <p:sldId id="387" r:id="rId42"/>
    <p:sldId id="348" r:id="rId43"/>
    <p:sldId id="281" r:id="rId44"/>
    <p:sldId id="375" r:id="rId45"/>
    <p:sldId id="376" r:id="rId46"/>
    <p:sldId id="282" r:id="rId47"/>
    <p:sldId id="292" r:id="rId48"/>
    <p:sldId id="293" r:id="rId49"/>
    <p:sldId id="295" r:id="rId50"/>
    <p:sldId id="294" r:id="rId51"/>
    <p:sldId id="296" r:id="rId52"/>
    <p:sldId id="298" r:id="rId53"/>
    <p:sldId id="383" r:id="rId54"/>
    <p:sldId id="286" r:id="rId55"/>
    <p:sldId id="288" r:id="rId56"/>
    <p:sldId id="287" r:id="rId57"/>
    <p:sldId id="299" r:id="rId58"/>
    <p:sldId id="385" r:id="rId59"/>
    <p:sldId id="302" r:id="rId60"/>
    <p:sldId id="325" r:id="rId61"/>
    <p:sldId id="326" r:id="rId62"/>
    <p:sldId id="338" r:id="rId63"/>
    <p:sldId id="350" r:id="rId64"/>
    <p:sldId id="349" r:id="rId65"/>
    <p:sldId id="331" r:id="rId66"/>
    <p:sldId id="336" r:id="rId67"/>
    <p:sldId id="384" r:id="rId68"/>
    <p:sldId id="388" r:id="rId69"/>
    <p:sldId id="300" r:id="rId70"/>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242C7-E3F2-4042-85C0-2E11511BEBDF}" v="41" dt="2021-08-25T21:43:55.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04"/>
    <p:restoredTop sz="94694"/>
  </p:normalViewPr>
  <p:slideViewPr>
    <p:cSldViewPr>
      <p:cViewPr varScale="1">
        <p:scale>
          <a:sx n="121" d="100"/>
          <a:sy n="121" d="100"/>
        </p:scale>
        <p:origin x="1288" y="168"/>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6/11/relationships/changesInfo" Target="changesInfos/changesInfo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handoutMaster" Target="handoutMasters/handout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notesMaster" Target="notesMasters/notesMaster1.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1/17/23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hyperlink" Target="https://canvas.cmu.edu/courses/30386/quizzes/86863" TargetMode="Externa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15-213/14-513/15-513: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Jan 17, 2023</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Dave Andersen (15-213)</a:t>
            </a:r>
          </a:p>
          <a:p>
            <a:pPr algn="l">
              <a:spcBef>
                <a:spcPct val="20000"/>
              </a:spcBef>
              <a:buClr>
                <a:srgbClr val="990000"/>
              </a:buClr>
              <a:buSzPct val="60000"/>
              <a:defRPr/>
            </a:pPr>
            <a:r>
              <a:rPr lang="en-US" sz="2000" kern="0" dirty="0">
                <a:solidFill>
                  <a:schemeClr val="tx1"/>
                </a:solidFill>
                <a:latin typeface="Calibri" pitchFamily="34" charset="0"/>
              </a:rPr>
              <a:t>Brian Railing (15-513)</a:t>
            </a:r>
          </a:p>
          <a:p>
            <a:pPr algn="l">
              <a:spcBef>
                <a:spcPct val="20000"/>
              </a:spcBef>
              <a:buClr>
                <a:srgbClr val="990000"/>
              </a:buClr>
              <a:buSzPct val="60000"/>
              <a:defRPr/>
            </a:pPr>
            <a:r>
              <a:rPr lang="en-US" sz="2000" kern="0" dirty="0">
                <a:solidFill>
                  <a:schemeClr val="tx1"/>
                </a:solidFill>
                <a:latin typeface="Calibri" pitchFamily="34" charset="0"/>
              </a:rPr>
              <a:t>Zack Weinberg (15-213)</a:t>
            </a:r>
          </a:p>
          <a:p>
            <a:pPr lvl="0" algn="l">
              <a:spcBef>
                <a:spcPct val="20000"/>
              </a:spcBef>
              <a:buClr>
                <a:srgbClr val="990000"/>
              </a:buClr>
              <a:buSzPct val="60000"/>
              <a:defRPr/>
            </a:pP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on Feb 14: Memory Hierarchy</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409411" y="3623608"/>
            <a:ext cx="3505200" cy="286232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a:t>
            </a:r>
            <a:r>
              <a:rPr lang="en-US" b="1" i="1" dirty="0" err="1"/>
              <a:t>CoPilot</a:t>
            </a:r>
            <a:r>
              <a:rPr lang="en-US" b="1" i="1" dirty="0"/>
              <a:t>)</a:t>
            </a:r>
          </a:p>
        </p:txBody>
      </p:sp>
    </p:spTree>
    <p:extLst>
      <p:ext uri="{BB962C8B-B14F-4D97-AF65-F5344CB8AC3E}">
        <p14:creationId xmlns:p14="http://schemas.microsoft.com/office/powerpoint/2010/main" val="22212366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3" name="TextBox 10"/>
          <p:cNvSpPr txBox="1"/>
          <p:nvPr/>
        </p:nvSpPr>
        <p:spPr>
          <a:xfrm>
            <a:off x="1182479" y="2398705"/>
            <a:ext cx="10778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15-213</a:t>
            </a:r>
          </a:p>
        </p:txBody>
      </p:sp>
      <p:sp>
        <p:nvSpPr>
          <p:cNvPr id="12" name="TextBox 10"/>
          <p:cNvSpPr txBox="1"/>
          <p:nvPr/>
        </p:nvSpPr>
        <p:spPr>
          <a:xfrm>
            <a:off x="1970235" y="419506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grpSp>
        <p:nvGrpSpPr>
          <p:cNvPr id="23" name="Group 22">
            <a:extLst>
              <a:ext uri="{FF2B5EF4-FFF2-40B4-BE49-F238E27FC236}">
                <a16:creationId xmlns:a16="http://schemas.microsoft.com/office/drawing/2014/main" id="{37B6970F-4DA8-4A38-A0BA-5640B88CA3BE}"/>
              </a:ext>
            </a:extLst>
          </p:cNvPr>
          <p:cNvGrpSpPr/>
          <p:nvPr/>
        </p:nvGrpSpPr>
        <p:grpSpPr>
          <a:xfrm>
            <a:off x="1214640" y="4727610"/>
            <a:ext cx="2855786" cy="1692453"/>
            <a:chOff x="10625" y="4321601"/>
            <a:chExt cx="2855786" cy="1692453"/>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241" y="4321601"/>
              <a:ext cx="1660170" cy="16924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TextBox 10"/>
            <p:cNvSpPr txBox="1"/>
            <p:nvPr/>
          </p:nvSpPr>
          <p:spPr>
            <a:xfrm>
              <a:off x="10625" y="4928354"/>
              <a:ext cx="13356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15-513</a:t>
              </a:r>
            </a:p>
          </p:txBody>
        </p:sp>
      </p:grpSp>
      <p:sp>
        <p:nvSpPr>
          <p:cNvPr id="26" name="TextBox 10">
            <a:extLst>
              <a:ext uri="{FF2B5EF4-FFF2-40B4-BE49-F238E27FC236}">
                <a16:creationId xmlns:a16="http://schemas.microsoft.com/office/drawing/2014/main" id="{59225F06-5CFD-45E0-96D4-F0D9D852CBB8}"/>
              </a:ext>
            </a:extLst>
          </p:cNvPr>
          <p:cNvSpPr txBox="1"/>
          <p:nvPr/>
        </p:nvSpPr>
        <p:spPr>
          <a:xfrm>
            <a:off x="2292936" y="1258504"/>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Dave Andersen</a:t>
            </a:r>
          </a:p>
        </p:txBody>
      </p:sp>
      <p:sp>
        <p:nvSpPr>
          <p:cNvPr id="37" name="TextBox 10">
            <a:extLst>
              <a:ext uri="{FF2B5EF4-FFF2-40B4-BE49-F238E27FC236}">
                <a16:creationId xmlns:a16="http://schemas.microsoft.com/office/drawing/2014/main" id="{278FA984-3AF6-493B-BCBB-63DBC7C20AE3}"/>
              </a:ext>
            </a:extLst>
          </p:cNvPr>
          <p:cNvSpPr txBox="1"/>
          <p:nvPr/>
        </p:nvSpPr>
        <p:spPr>
          <a:xfrm>
            <a:off x="4728503" y="1248946"/>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Zack Weinberg</a:t>
            </a:r>
          </a:p>
        </p:txBody>
      </p:sp>
      <p:pic>
        <p:nvPicPr>
          <p:cNvPr id="38" name="Picture 2">
            <a:extLst>
              <a:ext uri="{FF2B5EF4-FFF2-40B4-BE49-F238E27FC236}">
                <a16:creationId xmlns:a16="http://schemas.microsoft.com/office/drawing/2014/main" id="{3AB91D5F-6FEB-40F2-8640-74E6EABFB3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267" y="1797559"/>
            <a:ext cx="1637803" cy="163780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F3B193FB-F4BF-4614-9220-E12A70FCCC5D}"/>
              </a:ext>
            </a:extLst>
          </p:cNvPr>
          <p:cNvPicPr>
            <a:picLocks noChangeAspect="1"/>
          </p:cNvPicPr>
          <p:nvPr/>
        </p:nvPicPr>
        <p:blipFill>
          <a:blip r:embed="rId4"/>
          <a:srcRect/>
          <a:stretch/>
        </p:blipFill>
        <p:spPr>
          <a:xfrm>
            <a:off x="2721958" y="1786341"/>
            <a:ext cx="1633389" cy="1633389"/>
          </a:xfrm>
          <a:prstGeom prst="rect">
            <a:avLst/>
          </a:prstGeom>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Scenario: Cheating or Not?</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dirty="0"/>
              <a:t>Alice is working on </a:t>
            </a:r>
            <a:r>
              <a:rPr lang="en-US" dirty="0" err="1"/>
              <a:t>malloc</a:t>
            </a:r>
            <a:r>
              <a:rPr lang="en-US" dirty="0"/>
              <a:t> lab and is just plain stuck.  Her code is </a:t>
            </a:r>
            <a:r>
              <a:rPr lang="en-US" dirty="0" err="1"/>
              <a:t>seg</a:t>
            </a:r>
            <a:r>
              <a:rPr lang="en-US" dirty="0"/>
              <a:t> faulting and she doesn't know why.  It is only 2 days until </a:t>
            </a:r>
            <a:r>
              <a:rPr lang="en-US" dirty="0" err="1"/>
              <a:t>malloc</a:t>
            </a:r>
            <a:r>
              <a:rPr lang="en-US" dirty="0"/>
              <a:t> lab is due and she has 3 other assignments due this same week.  She is in the cluster.</a:t>
            </a:r>
          </a:p>
          <a:p>
            <a:pPr marL="0" indent="0">
              <a:buNone/>
            </a:pPr>
            <a:r>
              <a:rPr lang="en-US" dirty="0"/>
              <a:t>Bob is sitting next to her.  He is pretty much done.</a:t>
            </a:r>
          </a:p>
          <a:p>
            <a:pPr marL="0" indent="0">
              <a:buNone/>
            </a:pPr>
            <a:r>
              <a:rPr lang="en-US" dirty="0"/>
              <a:t>Sitting next to Bob is Charlie.  He is also stuck.</a:t>
            </a:r>
          </a:p>
          <a:p>
            <a:r>
              <a:rPr lang="en-US" dirty="0"/>
              <a:t>1. Charlie gets up for a break and Bob makes a printout of his own code and leaves it on Charlie’s chair.</a:t>
            </a:r>
          </a:p>
          <a:p>
            <a:pPr lvl="1"/>
            <a:r>
              <a:rPr lang="en-US" dirty="0"/>
              <a:t>Who cheated: Charlie?       Bob?</a:t>
            </a:r>
          </a:p>
          <a:p>
            <a:r>
              <a:rPr lang="en-US" dirty="0"/>
              <a:t>2. Charlie finds the copy of Bob’s </a:t>
            </a:r>
            <a:r>
              <a:rPr lang="en-US" dirty="0" err="1"/>
              <a:t>malloc</a:t>
            </a:r>
            <a:r>
              <a:rPr lang="en-US" dirty="0"/>
              <a:t> code, looks it over, and then copies one function, but changes the names of all the variables.</a:t>
            </a:r>
          </a:p>
          <a:p>
            <a:pPr lvl="1"/>
            <a:r>
              <a:rPr lang="en-US" dirty="0">
                <a:solidFill>
                  <a:srgbClr val="000000"/>
                </a:solidFill>
              </a:rPr>
              <a:t>Who cheated: Charlie?       Bob?</a:t>
            </a:r>
          </a:p>
          <a:p>
            <a:endParaRPr lang="en-US" dirty="0"/>
          </a:p>
          <a:p>
            <a:endParaRPr lang="en-US" dirty="0"/>
          </a:p>
        </p:txBody>
      </p:sp>
    </p:spTree>
    <p:extLst>
      <p:ext uri="{BB962C8B-B14F-4D97-AF65-F5344CB8AC3E}">
        <p14:creationId xmlns:p14="http://schemas.microsoft.com/office/powerpoint/2010/main" val="122854935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sz="2000" dirty="0"/>
              <a:t>Alice is working on </a:t>
            </a:r>
            <a:r>
              <a:rPr lang="en-US" sz="2000" dirty="0" err="1"/>
              <a:t>malloc</a:t>
            </a:r>
            <a:r>
              <a:rPr lang="en-US" sz="2000" dirty="0"/>
              <a:t> lab and is just plain stuck.  Her code is </a:t>
            </a:r>
            <a:r>
              <a:rPr lang="en-US" sz="2000" dirty="0" err="1"/>
              <a:t>seg</a:t>
            </a:r>
            <a:r>
              <a:rPr lang="en-US" sz="2000" dirty="0"/>
              <a:t> faulting and she doesn't know why.  It is only 2 days until </a:t>
            </a:r>
            <a:r>
              <a:rPr lang="en-US" sz="2000" dirty="0" err="1"/>
              <a:t>malloc</a:t>
            </a:r>
            <a:r>
              <a:rPr lang="en-US" sz="2000" dirty="0"/>
              <a:t> lab is due and she has 3 other assignments due this same week.  She is in the cluster.</a:t>
            </a:r>
          </a:p>
          <a:p>
            <a:pPr marL="0" indent="0">
              <a:buNone/>
            </a:pPr>
            <a:r>
              <a:rPr lang="en-US" sz="2000" dirty="0"/>
              <a:t>Bob is sitting next to her.  He is pretty much done.</a:t>
            </a:r>
          </a:p>
          <a:p>
            <a:pPr marL="0" indent="0">
              <a:buNone/>
            </a:pPr>
            <a:r>
              <a:rPr lang="en-US" sz="2000" dirty="0"/>
              <a:t>Sitting next to Bob is Charlie.  He is also stuck.</a:t>
            </a:r>
          </a:p>
          <a:p>
            <a:pPr>
              <a:spcAft>
                <a:spcPts val="600"/>
              </a:spcAft>
            </a:pPr>
            <a:r>
              <a:rPr lang="en-US" dirty="0"/>
              <a:t>1. Bob offers to help Alice and they go over her code together.</a:t>
            </a:r>
          </a:p>
          <a:p>
            <a:pPr lvl="1"/>
            <a:r>
              <a:rPr lang="en-US" dirty="0">
                <a:solidFill>
                  <a:srgbClr val="000000"/>
                </a:solidFill>
              </a:rPr>
              <a:t>Who cheated: Bob?       Alice?</a:t>
            </a:r>
            <a:endParaRPr lang="en-US" dirty="0"/>
          </a:p>
          <a:p>
            <a:pPr>
              <a:spcAft>
                <a:spcPts val="600"/>
              </a:spcAft>
            </a:pPr>
            <a:r>
              <a:rPr lang="en-US" dirty="0"/>
              <a:t>2. Bob gets up to go to the bathroom and Charlie looks over at his screen to see how Bob implemented his free list.</a:t>
            </a:r>
          </a:p>
          <a:p>
            <a:pPr lvl="1"/>
            <a:r>
              <a:rPr lang="en-US" dirty="0">
                <a:solidFill>
                  <a:srgbClr val="000000"/>
                </a:solidFill>
              </a:rPr>
              <a:t>Who cheated: Charlie?       Bob?</a:t>
            </a:r>
          </a:p>
        </p:txBody>
      </p:sp>
    </p:spTree>
    <p:extLst>
      <p:ext uri="{BB962C8B-B14F-4D97-AF65-F5344CB8AC3E}">
        <p14:creationId xmlns:p14="http://schemas.microsoft.com/office/powerpoint/2010/main" val="3887193464"/>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 (cont.)</a:t>
            </a:r>
          </a:p>
        </p:txBody>
      </p:sp>
      <p:sp>
        <p:nvSpPr>
          <p:cNvPr id="3" name="Content Placeholder 2"/>
          <p:cNvSpPr>
            <a:spLocks noGrp="1"/>
          </p:cNvSpPr>
          <p:nvPr>
            <p:ph idx="1"/>
          </p:nvPr>
        </p:nvSpPr>
        <p:spPr>
          <a:xfrm>
            <a:off x="228600" y="1143000"/>
            <a:ext cx="8686800" cy="5435600"/>
          </a:xfrm>
        </p:spPr>
        <p:txBody>
          <a:bodyPr/>
          <a:lstStyle/>
          <a:p>
            <a:pPr>
              <a:spcAft>
                <a:spcPts val="600"/>
              </a:spcAft>
            </a:pPr>
            <a:r>
              <a:rPr lang="en-US" dirty="0"/>
              <a:t>3. Alice is having trouble with GDB.  She asks Bob how to set a breakpoint, and he shows her.</a:t>
            </a:r>
          </a:p>
          <a:p>
            <a:pPr lvl="1"/>
            <a:r>
              <a:rPr lang="en-US" dirty="0">
                <a:solidFill>
                  <a:srgbClr val="000000"/>
                </a:solidFill>
              </a:rPr>
              <a:t>Who cheated: Bob?       Alice?</a:t>
            </a:r>
            <a:endParaRPr lang="en-US" dirty="0"/>
          </a:p>
          <a:p>
            <a:pPr>
              <a:spcAft>
                <a:spcPts val="600"/>
              </a:spcAft>
            </a:pPr>
            <a:r>
              <a:rPr lang="en-US" dirty="0"/>
              <a:t>4. Charlie goes to a TA and asks for help</a:t>
            </a:r>
          </a:p>
          <a:p>
            <a:pPr lvl="1"/>
            <a:r>
              <a:rPr lang="en-US" dirty="0">
                <a:solidFill>
                  <a:srgbClr val="000000"/>
                </a:solidFill>
              </a:rPr>
              <a:t>Who cheated: Charlie?       </a:t>
            </a:r>
          </a:p>
          <a:p>
            <a:pPr lvl="1"/>
            <a:endParaRPr lang="en-US" dirty="0">
              <a:solidFill>
                <a:srgbClr val="000000"/>
              </a:solidFill>
            </a:endParaRPr>
          </a:p>
          <a:p>
            <a:r>
              <a:rPr lang="en-US" dirty="0">
                <a:solidFill>
                  <a:srgbClr val="000000"/>
                </a:solidFill>
              </a:rPr>
              <a:t>If you are uncertain which of these constitutes cheating, and which do not, please read the syllabus carefully.  If you’re still uncertain, ask one of the staff</a:t>
            </a:r>
          </a:p>
        </p:txBody>
      </p:sp>
    </p:spTree>
    <p:extLst>
      <p:ext uri="{BB962C8B-B14F-4D97-AF65-F5344CB8AC3E}">
        <p14:creationId xmlns:p14="http://schemas.microsoft.com/office/powerpoint/2010/main" val="139893031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CC3FBE3-F82E-40ED-8572-33A4E101069E}"/>
              </a:ext>
            </a:extLst>
          </p:cNvPr>
          <p:cNvSpPr>
            <a:spLocks noGrp="1"/>
          </p:cNvSpPr>
          <p:nvPr>
            <p:ph type="title"/>
          </p:nvPr>
        </p:nvSpPr>
        <p:spPr/>
        <p:txBody>
          <a:bodyPr/>
          <a:lstStyle/>
          <a:p>
            <a:r>
              <a:rPr lang="en-US" dirty="0"/>
              <a:t>Covid reminder</a:t>
            </a:r>
          </a:p>
        </p:txBody>
      </p:sp>
      <p:sp>
        <p:nvSpPr>
          <p:cNvPr id="7" name="Content Placeholder 6">
            <a:extLst>
              <a:ext uri="{FF2B5EF4-FFF2-40B4-BE49-F238E27FC236}">
                <a16:creationId xmlns:a16="http://schemas.microsoft.com/office/drawing/2014/main" id="{5C6537B6-ABE3-473A-A82E-D050C6B2C089}"/>
              </a:ext>
            </a:extLst>
          </p:cNvPr>
          <p:cNvSpPr>
            <a:spLocks noGrp="1"/>
          </p:cNvSpPr>
          <p:nvPr>
            <p:ph idx="1"/>
          </p:nvPr>
        </p:nvSpPr>
        <p:spPr>
          <a:xfrm>
            <a:off x="266700" y="1320800"/>
            <a:ext cx="8610600" cy="2108200"/>
          </a:xfrm>
        </p:spPr>
        <p:txBody>
          <a:bodyPr/>
          <a:lstStyle/>
          <a:p>
            <a:r>
              <a:rPr lang="en-US" dirty="0"/>
              <a:t>Last semester, we had more than 20 students need </a:t>
            </a:r>
            <a:r>
              <a:rPr lang="en-US" b="1" dirty="0"/>
              <a:t>significant</a:t>
            </a:r>
            <a:r>
              <a:rPr lang="en-US" dirty="0"/>
              <a:t> extensions due to covid infections</a:t>
            </a:r>
          </a:p>
          <a:p>
            <a:r>
              <a:rPr lang="en-US" dirty="0"/>
              <a:t>Many of your colleagues don’t want to get covid (possibly ’again’).</a:t>
            </a:r>
          </a:p>
          <a:p>
            <a:r>
              <a:rPr lang="en-US" i="1" dirty="0"/>
              <a:t>Good</a:t>
            </a:r>
            <a:r>
              <a:rPr lang="en-US" dirty="0"/>
              <a:t> masks are very effective:</a:t>
            </a:r>
          </a:p>
          <a:p>
            <a:pPr lvl="1"/>
            <a:r>
              <a:rPr lang="en-US" i="1" dirty="0"/>
              <a:t>N95 &gt; KN95 &amp; KF94 &gt; Procedure/surgical &gt;&gt; cloth</a:t>
            </a:r>
          </a:p>
          <a:p>
            <a:r>
              <a:rPr lang="en-US" dirty="0"/>
              <a:t>We bring extra filtration – covid is primarily transmitted through the air</a:t>
            </a:r>
          </a:p>
          <a:p>
            <a:r>
              <a:rPr lang="en-US" dirty="0"/>
              <a:t>Masking in the class when you’re not talking is cheap &amp; easy</a:t>
            </a:r>
          </a:p>
          <a:p>
            <a:r>
              <a:rPr lang="en-US" dirty="0"/>
              <a:t>Let’s try to keep the classroom the lowest-risk activity you engage in, so that everyone can choose an appropriate level of risk exposure for themselves while still attending class.</a:t>
            </a:r>
          </a:p>
        </p:txBody>
      </p:sp>
    </p:spTree>
    <p:extLst>
      <p:ext uri="{BB962C8B-B14F-4D97-AF65-F5344CB8AC3E}">
        <p14:creationId xmlns:p14="http://schemas.microsoft.com/office/powerpoint/2010/main" val="1717336307"/>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a:p>
            <a:endParaRPr lang="en-US" dirty="0"/>
          </a:p>
          <a:p>
            <a:r>
              <a:rPr lang="en-US" dirty="0"/>
              <a:t>Prof. Railing is here to give more detail.</a:t>
            </a:r>
          </a:p>
        </p:txBody>
      </p:sp>
    </p:spTree>
    <p:extLst>
      <p:ext uri="{BB962C8B-B14F-4D97-AF65-F5344CB8AC3E}">
        <p14:creationId xmlns:p14="http://schemas.microsoft.com/office/powerpoint/2010/main" val="333409146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0722" name="Rectangle 2"/>
          <p:cNvSpPr>
            <a:spLocks/>
          </p:cNvSpPr>
          <p:nvPr/>
        </p:nvSpPr>
        <p:spPr bwMode="auto">
          <a:xfrm>
            <a:off x="79105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15-213, 14-513, 15-513, 18-213, 18-613</a:t>
            </a:r>
          </a:p>
        </p:txBody>
      </p:sp>
      <p:sp>
        <p:nvSpPr>
          <p:cNvPr id="11" name="Rectangle 4"/>
          <p:cNvSpPr txBox="1">
            <a:spLocks noChangeArrowheads="1"/>
          </p:cNvSpPr>
          <p:nvPr/>
        </p:nvSpPr>
        <p:spPr bwMode="auto">
          <a:xfrm>
            <a:off x="387350" y="927100"/>
            <a:ext cx="7689850" cy="53213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a:lstStyle>
          <a:p>
            <a:r>
              <a:rPr lang="en-US" sz="2000" dirty="0"/>
              <a:t>15-213</a:t>
            </a:r>
          </a:p>
          <a:p>
            <a:pPr lvl="1"/>
            <a:r>
              <a:rPr lang="en-US" sz="1800" dirty="0"/>
              <a:t>CS Undergraduates and other Undergraduates</a:t>
            </a:r>
          </a:p>
          <a:p>
            <a:pPr lvl="1"/>
            <a:r>
              <a:rPr lang="en-US" sz="1800" dirty="0"/>
              <a:t>In-class lectures in DH 2315 (with in-class quizzes)</a:t>
            </a:r>
          </a:p>
          <a:p>
            <a:r>
              <a:rPr lang="en-US" sz="2000" dirty="0"/>
              <a:t>14-513</a:t>
            </a:r>
          </a:p>
          <a:p>
            <a:pPr lvl="1"/>
            <a:r>
              <a:rPr lang="en-US" sz="1800" dirty="0"/>
              <a:t>INI Masters students</a:t>
            </a:r>
          </a:p>
          <a:p>
            <a:pPr lvl="1"/>
            <a:r>
              <a:rPr lang="en-US" sz="1800" dirty="0"/>
              <a:t>In-class lectures in CIC 1201 (with in-class quizzes)</a:t>
            </a:r>
          </a:p>
          <a:p>
            <a:r>
              <a:rPr lang="en-US" sz="2000" dirty="0"/>
              <a:t>15-513</a:t>
            </a:r>
          </a:p>
          <a:p>
            <a:pPr lvl="1"/>
            <a:r>
              <a:rPr lang="en-US" sz="1800" dirty="0"/>
              <a:t>CS Masters and other Masters students</a:t>
            </a:r>
          </a:p>
          <a:p>
            <a:pPr lvl="1"/>
            <a:r>
              <a:rPr lang="en-US" sz="1800" dirty="0"/>
              <a:t>Watch recorded lectures (no in-class quizzes)</a:t>
            </a:r>
          </a:p>
          <a:p>
            <a:r>
              <a:rPr lang="en-US" sz="2000" dirty="0"/>
              <a:t>18-213</a:t>
            </a:r>
          </a:p>
          <a:p>
            <a:pPr lvl="1"/>
            <a:r>
              <a:rPr lang="en-US" sz="1800" dirty="0"/>
              <a:t>ECE Undergraduates</a:t>
            </a:r>
          </a:p>
          <a:p>
            <a:pPr lvl="1"/>
            <a:r>
              <a:rPr lang="en-US" sz="1800" dirty="0"/>
              <a:t>In-class lectures in DH A302 (with in-class quizzes)</a:t>
            </a:r>
          </a:p>
          <a:p>
            <a:r>
              <a:rPr lang="en-US" sz="2000" dirty="0"/>
              <a:t>18-613</a:t>
            </a:r>
          </a:p>
          <a:p>
            <a:pPr lvl="1"/>
            <a:r>
              <a:rPr lang="en-US" sz="1800" dirty="0"/>
              <a:t>ECE Masters students</a:t>
            </a:r>
          </a:p>
          <a:p>
            <a:pPr lvl="1"/>
            <a:r>
              <a:rPr lang="en-US" sz="1800" dirty="0"/>
              <a:t>In-class lectures in HOA 160 / B23 110 (with in-class quizzes)</a:t>
            </a:r>
            <a:endParaRPr lang="en-US" sz="400" dirty="0"/>
          </a:p>
          <a:p>
            <a:r>
              <a:rPr lang="en-US" b="1" dirty="0">
                <a:solidFill>
                  <a:srgbClr val="C00000"/>
                </a:solidFill>
              </a:rPr>
              <a:t>Same material &amp; labs for all the courses</a:t>
            </a:r>
          </a:p>
          <a:p>
            <a:pPr lvl="1"/>
            <a:endParaRPr lang="en-US" sz="1800" dirty="0"/>
          </a:p>
        </p:txBody>
      </p:sp>
      <p:sp>
        <p:nvSpPr>
          <p:cNvPr id="2" name="Right Brace 1">
            <a:extLst>
              <a:ext uri="{FF2B5EF4-FFF2-40B4-BE49-F238E27FC236}">
                <a16:creationId xmlns:a16="http://schemas.microsoft.com/office/drawing/2014/main" id="{2F71053B-433C-4210-8B96-87F4E7C8B56A}"/>
              </a:ext>
            </a:extLst>
          </p:cNvPr>
          <p:cNvSpPr/>
          <p:nvPr/>
        </p:nvSpPr>
        <p:spPr bwMode="auto">
          <a:xfrm>
            <a:off x="6400800" y="1066800"/>
            <a:ext cx="612648" cy="3048000"/>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7" name="Right Brace 6">
            <a:extLst>
              <a:ext uri="{FF2B5EF4-FFF2-40B4-BE49-F238E27FC236}">
                <a16:creationId xmlns:a16="http://schemas.microsoft.com/office/drawing/2014/main" id="{F0FFD925-249D-445E-BD2B-E140797E8F8E}"/>
              </a:ext>
            </a:extLst>
          </p:cNvPr>
          <p:cNvSpPr/>
          <p:nvPr/>
        </p:nvSpPr>
        <p:spPr bwMode="auto">
          <a:xfrm>
            <a:off x="6400800" y="4432300"/>
            <a:ext cx="690372" cy="1741116"/>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3" name="TextBox 2">
            <a:extLst>
              <a:ext uri="{FF2B5EF4-FFF2-40B4-BE49-F238E27FC236}">
                <a16:creationId xmlns:a16="http://schemas.microsoft.com/office/drawing/2014/main" id="{B7CE8790-6EBC-4A0D-ADAC-8455BA0DE38E}"/>
              </a:ext>
            </a:extLst>
          </p:cNvPr>
          <p:cNvSpPr txBox="1"/>
          <p:nvPr/>
        </p:nvSpPr>
        <p:spPr>
          <a:xfrm>
            <a:off x="7162800" y="2286000"/>
            <a:ext cx="1676400" cy="1138773"/>
          </a:xfrm>
          <a:prstGeom prst="rect">
            <a:avLst/>
          </a:prstGeom>
          <a:noFill/>
        </p:spPr>
        <p:txBody>
          <a:bodyPr wrap="square" rtlCol="0">
            <a:spAutoFit/>
          </a:bodyPr>
          <a:lstStyle/>
          <a:p>
            <a:r>
              <a:rPr lang="en-US" sz="2800" dirty="0"/>
              <a:t>15-cohort </a:t>
            </a:r>
            <a:r>
              <a:rPr lang="en-US" sz="2000" dirty="0"/>
              <a:t>(for TAs, office hours, </a:t>
            </a:r>
            <a:r>
              <a:rPr lang="en-US" sz="2000" dirty="0" err="1"/>
              <a:t>etc</a:t>
            </a:r>
            <a:r>
              <a:rPr lang="en-US" sz="2000" dirty="0"/>
              <a:t>)</a:t>
            </a:r>
            <a:endParaRPr lang="en-US" sz="2800" dirty="0"/>
          </a:p>
        </p:txBody>
      </p:sp>
      <p:sp>
        <p:nvSpPr>
          <p:cNvPr id="9" name="TextBox 8">
            <a:extLst>
              <a:ext uri="{FF2B5EF4-FFF2-40B4-BE49-F238E27FC236}">
                <a16:creationId xmlns:a16="http://schemas.microsoft.com/office/drawing/2014/main" id="{46B34AC3-2F98-476E-A779-9D573435EBCA}"/>
              </a:ext>
            </a:extLst>
          </p:cNvPr>
          <p:cNvSpPr txBox="1"/>
          <p:nvPr/>
        </p:nvSpPr>
        <p:spPr>
          <a:xfrm>
            <a:off x="7239000" y="5034643"/>
            <a:ext cx="1676400" cy="1138773"/>
          </a:xfrm>
          <a:prstGeom prst="rect">
            <a:avLst/>
          </a:prstGeom>
          <a:noFill/>
        </p:spPr>
        <p:txBody>
          <a:bodyPr wrap="square" rtlCol="0">
            <a:spAutoFit/>
          </a:bodyPr>
          <a:lstStyle/>
          <a:p>
            <a:r>
              <a:rPr lang="en-US" sz="2800" dirty="0"/>
              <a:t>18-cohort </a:t>
            </a:r>
            <a:r>
              <a:rPr lang="en-US" sz="2000" dirty="0"/>
              <a:t>(for TAs, office hours, </a:t>
            </a:r>
            <a:r>
              <a:rPr lang="en-US" sz="2000" dirty="0" err="1"/>
              <a:t>etc</a:t>
            </a:r>
            <a:r>
              <a:rPr lang="en-US" sz="2000" dirty="0"/>
              <a:t>)</a:t>
            </a:r>
            <a:endParaRPr lang="en-US" sz="2800" dirty="0"/>
          </a:p>
        </p:txBody>
      </p:sp>
    </p:spTree>
    <p:extLst>
      <p:ext uri="{BB962C8B-B14F-4D97-AF65-F5344CB8AC3E}">
        <p14:creationId xmlns:p14="http://schemas.microsoft.com/office/powerpoint/2010/main" val="166905384"/>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D0A0-2F7B-4D88-998B-A488CE5F3E73}"/>
              </a:ext>
            </a:extLst>
          </p:cNvPr>
          <p:cNvSpPr>
            <a:spLocks noGrp="1"/>
          </p:cNvSpPr>
          <p:nvPr>
            <p:ph type="title"/>
          </p:nvPr>
        </p:nvSpPr>
        <p:spPr/>
        <p:txBody>
          <a:bodyPr/>
          <a:lstStyle/>
          <a:p>
            <a:r>
              <a:rPr lang="en-US" dirty="0"/>
              <a:t>If you want more books about C</a:t>
            </a:r>
          </a:p>
        </p:txBody>
      </p:sp>
      <p:sp>
        <p:nvSpPr>
          <p:cNvPr id="3" name="Content Placeholder 2">
            <a:extLst>
              <a:ext uri="{FF2B5EF4-FFF2-40B4-BE49-F238E27FC236}">
                <a16:creationId xmlns:a16="http://schemas.microsoft.com/office/drawing/2014/main" id="{BFAE0DE3-5579-4DE6-BA34-E821BF97FF0C}"/>
              </a:ext>
            </a:extLst>
          </p:cNvPr>
          <p:cNvSpPr>
            <a:spLocks noGrp="1"/>
          </p:cNvSpPr>
          <p:nvPr>
            <p:ph idx="1"/>
          </p:nvPr>
        </p:nvSpPr>
        <p:spPr>
          <a:xfrm>
            <a:off x="381000" y="1397000"/>
            <a:ext cx="8382000" cy="5207000"/>
          </a:xfrm>
        </p:spPr>
        <p:txBody>
          <a:bodyPr>
            <a:normAutofit fontScale="85000" lnSpcReduction="20000"/>
          </a:bodyPr>
          <a:lstStyle/>
          <a:p>
            <a:r>
              <a:rPr lang="en-US" dirty="0"/>
              <a:t>C for Programmers with an introduction to C11</a:t>
            </a:r>
          </a:p>
          <a:p>
            <a:pPr lvl="1"/>
            <a:r>
              <a:rPr lang="en-US" dirty="0"/>
              <a:t>Paul and Harvey </a:t>
            </a:r>
            <a:r>
              <a:rPr lang="en-US" dirty="0" err="1"/>
              <a:t>Deitel</a:t>
            </a:r>
            <a:endParaRPr lang="en-US" dirty="0"/>
          </a:p>
          <a:p>
            <a:pPr lvl="1"/>
            <a:r>
              <a:rPr lang="en-US" dirty="0"/>
              <a:t>Opposite of K&amp;R: modern, verbose</a:t>
            </a:r>
          </a:p>
          <a:p>
            <a:pPr lvl="1"/>
            <a:r>
              <a:rPr lang="en-US" dirty="0"/>
              <a:t>Lots of worked-out examples</a:t>
            </a:r>
          </a:p>
          <a:p>
            <a:pPr lvl="1"/>
            <a:r>
              <a:rPr lang="en-US" dirty="0"/>
              <a:t>Ugly code style (compare readability to K&amp;R)</a:t>
            </a:r>
          </a:p>
          <a:p>
            <a:r>
              <a:rPr lang="en-US" dirty="0"/>
              <a:t>21</a:t>
            </a:r>
            <a:r>
              <a:rPr lang="en-US" baseline="30000" dirty="0"/>
              <a:t>st</a:t>
            </a:r>
            <a:r>
              <a:rPr lang="en-US" dirty="0"/>
              <a:t> Century C</a:t>
            </a:r>
          </a:p>
          <a:p>
            <a:pPr lvl="1"/>
            <a:r>
              <a:rPr lang="en-US" dirty="0"/>
              <a:t>Ben </a:t>
            </a:r>
            <a:r>
              <a:rPr lang="en-US" dirty="0" err="1"/>
              <a:t>Klemens</a:t>
            </a:r>
            <a:endParaRPr lang="en-US" dirty="0"/>
          </a:p>
          <a:p>
            <a:pPr lvl="1"/>
            <a:r>
              <a:rPr lang="en-US" dirty="0"/>
              <a:t>Supplement to full C textbooks: goes into the corners of the language</a:t>
            </a:r>
          </a:p>
          <a:p>
            <a:pPr lvl="1"/>
            <a:r>
              <a:rPr lang="en-US" dirty="0"/>
              <a:t>Opinionated</a:t>
            </a:r>
          </a:p>
          <a:p>
            <a:pPr lvl="1"/>
            <a:r>
              <a:rPr lang="en-US" dirty="0"/>
              <a:t>First half is about how to </a:t>
            </a:r>
            <a:r>
              <a:rPr lang="en-US" i="1" dirty="0"/>
              <a:t>build</a:t>
            </a:r>
            <a:r>
              <a:rPr lang="en-US" dirty="0"/>
              <a:t> C programs in the Unix environment</a:t>
            </a:r>
          </a:p>
          <a:p>
            <a:pPr lvl="2"/>
            <a:r>
              <a:rPr lang="en-US" dirty="0"/>
              <a:t>So, if you want to understand the </a:t>
            </a:r>
            <a:r>
              <a:rPr lang="en-US" dirty="0" err="1"/>
              <a:t>Makefiles</a:t>
            </a:r>
            <a:r>
              <a:rPr lang="en-US" dirty="0"/>
              <a:t> we give you…</a:t>
            </a:r>
          </a:p>
          <a:p>
            <a:r>
              <a:rPr lang="en-US" dirty="0"/>
              <a:t>Learn C the Hard Way</a:t>
            </a:r>
          </a:p>
          <a:p>
            <a:pPr lvl="1"/>
            <a:r>
              <a:rPr lang="en-US" dirty="0"/>
              <a:t>Zed A. Shaw</a:t>
            </a:r>
          </a:p>
          <a:p>
            <a:pPr lvl="1"/>
            <a:r>
              <a:rPr lang="en-US" dirty="0"/>
              <a:t>Extremely opinionated</a:t>
            </a:r>
          </a:p>
          <a:p>
            <a:pPr lvl="1"/>
            <a:r>
              <a:rPr lang="en-US" dirty="0"/>
              <a:t>Also has lots of worked-out examples</a:t>
            </a:r>
          </a:p>
          <a:p>
            <a:pPr lvl="1"/>
            <a:r>
              <a:rPr lang="en-US" dirty="0"/>
              <a:t>Only book I can find that takes “undefined behavior” seriously enough</a:t>
            </a:r>
          </a:p>
          <a:p>
            <a:r>
              <a:rPr lang="en-US" dirty="0"/>
              <a:t>These books are not on reserve</a:t>
            </a:r>
          </a:p>
          <a:p>
            <a:pPr lvl="1"/>
            <a:r>
              <a:rPr lang="en-US" dirty="0"/>
              <a:t>The library may still have them, or you can borrow a copy from Weinberg</a:t>
            </a:r>
          </a:p>
        </p:txBody>
      </p:sp>
    </p:spTree>
    <p:extLst>
      <p:ext uri="{BB962C8B-B14F-4D97-AF65-F5344CB8AC3E}">
        <p14:creationId xmlns:p14="http://schemas.microsoft.com/office/powerpoint/2010/main" val="1261096640"/>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New this semester: more involved in-class activities for some lectures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now: see </a:t>
            </a:r>
            <a:r>
              <a:rPr lang="en-US" dirty="0">
                <a:hlinkClick r:id="rId2"/>
              </a:rPr>
              <a:t>213 schedule page</a:t>
            </a:r>
            <a:endParaRPr lang="en-US" dirty="0"/>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a:p>
            <a:r>
              <a:rPr lang="en-US" b="1" dirty="0"/>
              <a:t>MANDATORY IN-PROGRESS SUBMISSION BEFORE NOON THURSDAY</a:t>
            </a:r>
            <a:endParaRPr lang="en-US" dirty="0"/>
          </a:p>
          <a:p>
            <a:pPr lvl="1"/>
            <a:r>
              <a:rPr lang="en-US" b="1" dirty="0"/>
              <a:t>Await Piazza post for details. </a:t>
            </a:r>
            <a:endParaRPr lang="en-US" dirty="0"/>
          </a:p>
          <a:p>
            <a:pPr lvl="1"/>
            <a:r>
              <a:rPr lang="en-US" b="1" dirty="0"/>
              <a:t>You don’t have to have anything working; must run submit</a:t>
            </a:r>
          </a:p>
        </p:txBody>
      </p:sp>
    </p:spTree>
    <p:extLst>
      <p:ext uri="{BB962C8B-B14F-4D97-AF65-F5344CB8AC3E}">
        <p14:creationId xmlns:p14="http://schemas.microsoft.com/office/powerpoint/2010/main" val="2953231662"/>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Piazza)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Friday, Jan 13 have Autolab accounts</a:t>
            </a:r>
          </a:p>
          <a:p>
            <a:pPr marL="292100">
              <a:spcBef>
                <a:spcPts val="1800"/>
              </a:spcBef>
            </a:pPr>
            <a:r>
              <a:rPr lang="en-US" dirty="0"/>
              <a:t>You must be enrolled to get an account</a:t>
            </a:r>
          </a:p>
          <a:p>
            <a:pPr marL="552450" lvl="1"/>
            <a:r>
              <a:rPr lang="en-US" dirty="0" err="1"/>
              <a:t>Autolab</a:t>
            </a:r>
            <a:r>
              <a:rPr lang="en-US" dirty="0"/>
              <a:t> is not tied into the Hub’s rosters</a:t>
            </a:r>
          </a:p>
          <a:p>
            <a:pPr marL="552450" lvl="1"/>
            <a:r>
              <a:rPr lang="en-US" dirty="0"/>
              <a:t>If you add in, sign up with Google form (check on Piazza)</a:t>
            </a:r>
          </a:p>
          <a:p>
            <a:pPr marL="552450" lvl="1"/>
            <a:r>
              <a:rPr lang="en-US" dirty="0"/>
              <a:t>We will update the autolab accounts once a day, so check back in 24 hours.</a:t>
            </a:r>
          </a:p>
          <a:p>
            <a:pPr marL="292100">
              <a:spcBef>
                <a:spcPts val="1800"/>
              </a:spcBef>
            </a:pPr>
            <a:r>
              <a:rPr lang="en-US" dirty="0"/>
              <a:t>For those who are waiting to add in, the first lab</a:t>
            </a:r>
            <a:br>
              <a:rPr lang="en-US" dirty="0"/>
            </a:br>
            <a:r>
              <a:rPr lang="en-US" dirty="0"/>
              <a:t>(C Programming Lab) is available on the Schedule page of the course Web site. </a:t>
            </a:r>
          </a:p>
        </p:txBody>
      </p:sp>
    </p:spTree>
    <p:extLst>
      <p:ext uri="{BB962C8B-B14F-4D97-AF65-F5344CB8AC3E}">
        <p14:creationId xmlns:p14="http://schemas.microsoft.com/office/powerpoint/2010/main" val="3123275195"/>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15-213/14-513/15-513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Piazza</a:t>
            </a:r>
          </a:p>
          <a:p>
            <a:pPr lvl="1"/>
            <a:r>
              <a:rPr lang="en-US" dirty="0"/>
              <a:t>Best place for questions about assignments</a:t>
            </a:r>
          </a:p>
          <a:p>
            <a:pPr lvl="1"/>
            <a:r>
              <a:rPr lang="en-US" dirty="0"/>
              <a:t>We will fill the FAQ and Piazza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213/513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Begin Monday Jan 23</a:t>
            </a:r>
          </a:p>
          <a:p>
            <a:r>
              <a:rPr lang="en-US" dirty="0"/>
              <a:t>You must go to the recitation the registrar put you in</a:t>
            </a:r>
          </a:p>
          <a:p>
            <a:r>
              <a:rPr lang="en-US" dirty="0"/>
              <a:t>Check Piazza for Zoom links for first recitation</a:t>
            </a:r>
          </a:p>
        </p:txBody>
      </p:sp>
    </p:spTree>
    <p:extLst>
      <p:ext uri="{BB962C8B-B14F-4D97-AF65-F5344CB8AC3E}">
        <p14:creationId xmlns:p14="http://schemas.microsoft.com/office/powerpoint/2010/main" val="573843046"/>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Jan 23)</a:t>
            </a:r>
          </a:p>
          <a:p>
            <a:r>
              <a:rPr lang="en-US" dirty="0"/>
              <a:t>Both in-person and remote (Zoom) will be offered</a:t>
            </a:r>
          </a:p>
          <a:p>
            <a:pPr lvl="1"/>
            <a:r>
              <a:rPr lang="en-US" dirty="0"/>
              <a:t>Only one or the other, at any particular time</a:t>
            </a:r>
          </a:p>
          <a:p>
            <a:r>
              <a:rPr lang="en-US" dirty="0"/>
              <a:t>Schedule will be posted on Piazza</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also begin Jan 23</a:t>
            </a:r>
          </a:p>
          <a:p>
            <a:pPr lvl="1"/>
            <a:r>
              <a:rPr lang="en-US" dirty="0"/>
              <a:t>Schedule will also be posted on Piazza and the course website</a:t>
            </a:r>
          </a:p>
          <a:p>
            <a:pPr lvl="1"/>
            <a:r>
              <a:rPr lang="en-US" dirty="0"/>
              <a:t>Mine are Mondays from 3:00 – 4:30 + something else TBA</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10000"/>
          </a:bodyPr>
          <a:lstStyle/>
          <a:p>
            <a:r>
              <a:rPr lang="en-US" dirty="0"/>
              <a:t>Final Exam (30%)</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p:txBody>
          <a:bodyPr/>
          <a:lstStyle/>
          <a:p>
            <a:r>
              <a:rPr lang="en-US" dirty="0"/>
              <a:t>Bootcamp #1</a:t>
            </a:r>
          </a:p>
          <a:p>
            <a:pPr lvl="1"/>
            <a:r>
              <a:rPr lang="en-US" b="0" i="0" dirty="0">
                <a:solidFill>
                  <a:srgbClr val="1D1C1D"/>
                </a:solidFill>
                <a:effectLst/>
                <a:latin typeface="Slack-Lato"/>
              </a:rPr>
              <a:t>Linux, the Command Line and Git</a:t>
            </a:r>
          </a:p>
          <a:p>
            <a:pPr lvl="1"/>
            <a:r>
              <a:rPr lang="en-US" sz="1800" i="0" dirty="0">
                <a:effectLst/>
                <a:latin typeface="Arial" panose="020B0604020202020204" pitchFamily="34" charset="0"/>
              </a:rPr>
              <a:t>TBD, check Piazza for time and zoom link</a:t>
            </a:r>
            <a:endParaRPr lang="en-US" sz="1800" dirty="0">
              <a:solidFill>
                <a:srgbClr val="1D1C1D"/>
              </a:solidFill>
              <a:latin typeface="Slack-Lato"/>
            </a:endParaRPr>
          </a:p>
          <a:p>
            <a:r>
              <a:rPr lang="en-US" dirty="0"/>
              <a:t>Bootcamp #2</a:t>
            </a:r>
          </a:p>
          <a:p>
            <a:pPr lvl="1"/>
            <a:r>
              <a:rPr lang="en-US" b="0" i="0" dirty="0">
                <a:solidFill>
                  <a:srgbClr val="1D1C1D"/>
                </a:solidFill>
                <a:effectLst/>
                <a:latin typeface="Slack-Lato"/>
              </a:rPr>
              <a:t>Debugging Fundamentals &amp; GDB</a:t>
            </a:r>
          </a:p>
          <a:p>
            <a:pPr lvl="1"/>
            <a:r>
              <a:rPr lang="en-US" sz="1800" i="0" dirty="0">
                <a:effectLst/>
                <a:latin typeface="Arial" panose="020B0604020202020204" pitchFamily="34" charset="0"/>
              </a:rPr>
              <a:t>See </a:t>
            </a:r>
            <a:r>
              <a:rPr lang="en-US" sz="1800" i="0" dirty="0">
                <a:effectLst/>
                <a:latin typeface="Arial" panose="020B0604020202020204" pitchFamily="34" charset="0"/>
                <a:hlinkClick r:id="rId2"/>
              </a:rPr>
              <a:t>schedule page</a:t>
            </a:r>
            <a:r>
              <a:rPr lang="en-US" sz="1800" i="0" dirty="0">
                <a:effectLst/>
                <a:latin typeface="Arial" panose="020B0604020202020204" pitchFamily="34" charset="0"/>
              </a:rPr>
              <a:t> on the web</a:t>
            </a:r>
            <a:endParaRPr lang="en-US" dirty="0">
              <a:solidFill>
                <a:srgbClr val="1D1C1D"/>
              </a:solidFill>
              <a:latin typeface="Slack-Lato"/>
            </a:endParaRPr>
          </a:p>
          <a:p>
            <a:r>
              <a:rPr lang="en-US" dirty="0"/>
              <a:t>Bootcamp #3</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pPr lvl="1"/>
            <a:r>
              <a:rPr lang="en-US" dirty="0">
                <a:latin typeface="Arial" panose="020B0604020202020204" pitchFamily="34" charset="0"/>
              </a:rPr>
              <a:t>See </a:t>
            </a:r>
            <a:r>
              <a:rPr lang="en-US" dirty="0">
                <a:latin typeface="Arial" panose="020B0604020202020204" pitchFamily="34" charset="0"/>
                <a:hlinkClick r:id="rId2"/>
              </a:rPr>
              <a:t>schedule page</a:t>
            </a:r>
            <a:r>
              <a:rPr lang="en-US" dirty="0">
                <a:latin typeface="Arial" panose="020B0604020202020204" pitchFamily="34" charset="0"/>
              </a:rPr>
              <a:t> on the web</a:t>
            </a:r>
          </a:p>
          <a:p>
            <a:pPr lvl="1"/>
            <a:endParaRPr lang="en-US" dirty="0">
              <a:solidFill>
                <a:srgbClr val="1D1C1D"/>
              </a:solidFill>
              <a:latin typeface="Slack-Lato"/>
            </a:endParaRPr>
          </a:p>
          <a:p>
            <a:r>
              <a:rPr lang="en-US" dirty="0"/>
              <a:t>More bootcamps to be announced for specific labs later</a:t>
            </a:r>
          </a:p>
        </p:txBody>
      </p:sp>
    </p:spTree>
    <p:extLst>
      <p:ext uri="{BB962C8B-B14F-4D97-AF65-F5344CB8AC3E}">
        <p14:creationId xmlns:p14="http://schemas.microsoft.com/office/powerpoint/2010/main" val="225483583"/>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Mary </a:t>
            </a:r>
            <a:r>
              <a:rPr lang="en-US" dirty="0" err="1"/>
              <a:t>Widom</a:t>
            </a:r>
            <a:r>
              <a:rPr lang="en-US" dirty="0"/>
              <a:t> (marwidom@cs.cmu.edu)</a:t>
            </a:r>
          </a:p>
          <a:p>
            <a:pPr marL="292100"/>
            <a:r>
              <a:rPr lang="en-US" dirty="0"/>
              <a:t>15-513: Mary </a:t>
            </a:r>
            <a:r>
              <a:rPr lang="en-US" dirty="0" err="1"/>
              <a:t>Widom</a:t>
            </a:r>
            <a:r>
              <a:rPr lang="en-US" dirty="0"/>
              <a:t> (marwidom@cs.cmu.edu)</a:t>
            </a:r>
          </a:p>
          <a:p>
            <a:pPr marL="292100"/>
            <a:r>
              <a:rPr lang="en-US" dirty="0"/>
              <a:t>14-513: INI Enrollment (ini-academic@andrew.cmu.edu)</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CA5BF-615A-4F5D-A031-99D6A81AB032}"/>
              </a:ext>
            </a:extLst>
          </p:cNvPr>
          <p:cNvSpPr>
            <a:spLocks noGrp="1"/>
          </p:cNvSpPr>
          <p:nvPr>
            <p:ph type="title"/>
          </p:nvPr>
        </p:nvSpPr>
        <p:spPr/>
        <p:txBody>
          <a:bodyPr/>
          <a:lstStyle/>
          <a:p>
            <a:r>
              <a:rPr lang="en-US" dirty="0"/>
              <a:t>Education research: “Prior Exposure” quiz</a:t>
            </a:r>
          </a:p>
        </p:txBody>
      </p:sp>
      <p:sp>
        <p:nvSpPr>
          <p:cNvPr id="3" name="Content Placeholder 2">
            <a:extLst>
              <a:ext uri="{FF2B5EF4-FFF2-40B4-BE49-F238E27FC236}">
                <a16:creationId xmlns:a16="http://schemas.microsoft.com/office/drawing/2014/main" id="{2715B438-430C-4BC3-BFED-D4415BD17135}"/>
              </a:ext>
            </a:extLst>
          </p:cNvPr>
          <p:cNvSpPr>
            <a:spLocks noGrp="1"/>
          </p:cNvSpPr>
          <p:nvPr>
            <p:ph idx="1"/>
          </p:nvPr>
        </p:nvSpPr>
        <p:spPr/>
        <p:txBody>
          <a:bodyPr/>
          <a:lstStyle/>
          <a:p>
            <a:r>
              <a:rPr lang="en-US" dirty="0"/>
              <a:t>Homework for you:</a:t>
            </a:r>
            <a:br>
              <a:rPr lang="en-US" dirty="0"/>
            </a:br>
            <a:r>
              <a:rPr lang="en-US" dirty="0">
                <a:hlinkClick r:id="rId2"/>
              </a:rPr>
              <a:t>https://canvas.cmu.edu/courses/30386/quizzes/86863</a:t>
            </a:r>
            <a:r>
              <a:rPr lang="en-US" dirty="0"/>
              <a:t> </a:t>
            </a:r>
            <a:br>
              <a:rPr lang="en-US" dirty="0"/>
            </a:br>
            <a:r>
              <a:rPr lang="en-US" dirty="0"/>
              <a:t>(goes live at 3pm Pittsburgh time today)</a:t>
            </a:r>
          </a:p>
          <a:p>
            <a:r>
              <a:rPr lang="en-US" dirty="0"/>
              <a:t>This quiz assesses how much of 213’s material</a:t>
            </a:r>
            <a:br>
              <a:rPr lang="en-US" dirty="0"/>
            </a:br>
            <a:r>
              <a:rPr lang="en-US" dirty="0"/>
              <a:t>you </a:t>
            </a:r>
            <a:r>
              <a:rPr lang="en-US" i="1" dirty="0"/>
              <a:t>already</a:t>
            </a:r>
            <a:r>
              <a:rPr lang="en-US" dirty="0"/>
              <a:t> know</a:t>
            </a:r>
          </a:p>
          <a:p>
            <a:pPr lvl="1"/>
            <a:r>
              <a:rPr lang="en-US" dirty="0"/>
              <a:t>Every question has an “I don’t know” option</a:t>
            </a:r>
          </a:p>
          <a:p>
            <a:pPr lvl="1"/>
            <a:r>
              <a:rPr lang="en-US" dirty="0"/>
              <a:t>Don’t hesitate to pick that option</a:t>
            </a:r>
          </a:p>
          <a:p>
            <a:pPr lvl="1"/>
            <a:r>
              <a:rPr lang="en-US" dirty="0"/>
              <a:t>Don’t spend more than 20 minutes, total, on this quiz</a:t>
            </a:r>
          </a:p>
          <a:p>
            <a:pPr lvl="1"/>
            <a:endParaRPr lang="en-US" dirty="0"/>
          </a:p>
          <a:p>
            <a:r>
              <a:rPr lang="en-US" dirty="0"/>
              <a:t>This quiz will not affect your grade </a:t>
            </a:r>
            <a:r>
              <a:rPr lang="en-US" i="1" dirty="0"/>
              <a:t>at all</a:t>
            </a:r>
          </a:p>
          <a:p>
            <a:endParaRPr lang="en-US" dirty="0"/>
          </a:p>
          <a:p>
            <a:r>
              <a:rPr lang="en-US" dirty="0"/>
              <a:t>We’ll go over the answers at the beginning of class on Thursday</a:t>
            </a:r>
          </a:p>
          <a:p>
            <a:pPr lvl="1"/>
            <a:r>
              <a:rPr lang="en-US" dirty="0"/>
              <a:t>Consider it a ‘teaser’ for the rest of the course ;-)</a:t>
            </a:r>
          </a:p>
        </p:txBody>
      </p:sp>
    </p:spTree>
    <p:extLst>
      <p:ext uri="{BB962C8B-B14F-4D97-AF65-F5344CB8AC3E}">
        <p14:creationId xmlns:p14="http://schemas.microsoft.com/office/powerpoint/2010/main" val="2567464607"/>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 so do we!</a:t>
            </a:r>
          </a:p>
          <a:p>
            <a:pPr lvl="1"/>
            <a:r>
              <a:rPr lang="en-US" dirty="0"/>
              <a:t>Abstract data types</a:t>
            </a:r>
          </a:p>
          <a:p>
            <a:pPr lvl="1"/>
            <a:r>
              <a:rPr lang="en-US" dirty="0"/>
              <a:t>Asymptotic analysis</a:t>
            </a:r>
          </a:p>
          <a:p>
            <a:r>
              <a:rPr lang="en-US" b="1" dirty="0"/>
              <a:t>But it’s helpful to understand what abstractions build upon and their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13157</TotalTime>
  <Pages>0</Pages>
  <Words>5720</Words>
  <Characters>0</Characters>
  <Application>Microsoft Macintosh PowerPoint</Application>
  <PresentationFormat>On-screen Show (4:3)</PresentationFormat>
  <Lines>0</Lines>
  <Paragraphs>756</Paragraphs>
  <Slides>68</Slides>
  <Notes>3</Notes>
  <HiddenSlides>1</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68</vt:i4>
      </vt:variant>
    </vt:vector>
  </HeadingPairs>
  <TitlesOfParts>
    <vt:vector size="82" baseType="lpstr">
      <vt:lpstr>Calibri Bold</vt:lpstr>
      <vt:lpstr>Calibri Italic</vt:lpstr>
      <vt:lpstr>Slack-Lato</vt:lpstr>
      <vt:lpstr>Arial</vt:lpstr>
      <vt:lpstr>Arial Narrow</vt:lpstr>
      <vt:lpstr>Calibri</vt:lpstr>
      <vt:lpstr>Consolas</vt:lpstr>
      <vt:lpstr>Courier New</vt:lpstr>
      <vt:lpstr>Gill Sans</vt:lpstr>
      <vt:lpstr>Times New Roman</vt:lpstr>
      <vt:lpstr>Wingdings</vt:lpstr>
      <vt:lpstr>Wingdings 2</vt:lpstr>
      <vt:lpstr>Title Slide</vt:lpstr>
      <vt:lpstr>Title and Content</vt:lpstr>
      <vt:lpstr>PowerPoint Presentation</vt:lpstr>
      <vt:lpstr>Overview</vt:lpstr>
      <vt:lpstr>Instructors</vt:lpstr>
      <vt:lpstr>Covid reminder</vt:lpstr>
      <vt:lpstr>The Big Picture</vt:lpstr>
      <vt:lpstr>Course Theme:  (Systems) Knowledge is Power!</vt:lpstr>
      <vt:lpstr>It’s Important to Understand How Things Work</vt:lpstr>
      <vt:lpstr>Great Reality #1:  Ints are not Integers, Floats are not Reals</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on Feb 14: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A Scenario: Cheating or Not?</vt:lpstr>
      <vt:lpstr>Another Scenario</vt:lpstr>
      <vt:lpstr>Another Scenario (cont.)</vt:lpstr>
      <vt:lpstr>Version Control: Your Good Friend</vt:lpstr>
      <vt:lpstr>How to Avoid AIVs</vt:lpstr>
      <vt:lpstr>Logistics</vt:lpstr>
      <vt:lpstr>Education research in this course </vt:lpstr>
      <vt:lpstr>15-213, 14-513, 15-513, 18-213, 18-613</vt:lpstr>
      <vt:lpstr>Primary Textbook</vt:lpstr>
      <vt:lpstr>Recommended reading</vt:lpstr>
      <vt:lpstr>If you want more books about C</vt:lpstr>
      <vt:lpstr>Course Components</vt:lpstr>
      <vt:lpstr>Programs and Data</vt:lpstr>
      <vt:lpstr>The Memory Hierarchy</vt:lpstr>
      <vt:lpstr> Virtual Memory</vt:lpstr>
      <vt:lpstr>Exceptional Control Flow</vt:lpstr>
      <vt:lpstr> Networking, and Concurrency</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Bootcamps</vt:lpstr>
      <vt:lpstr> Waitlist questions</vt:lpstr>
      <vt:lpstr>Managing this course</vt:lpstr>
      <vt:lpstr>Education research: “Prior Exposure” quiz</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David Godbe Andersen</cp:lastModifiedBy>
  <cp:revision>250</cp:revision>
  <cp:lastPrinted>2011-08-30T03:47:10Z</cp:lastPrinted>
  <dcterms:created xsi:type="dcterms:W3CDTF">2012-08-28T17:04:18Z</dcterms:created>
  <dcterms:modified xsi:type="dcterms:W3CDTF">2023-01-17T18:04:03Z</dcterms:modified>
</cp:coreProperties>
</file>