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Lst>
  <p:notesMasterIdLst>
    <p:notesMasterId r:id="rId73"/>
  </p:notesMasterIdLst>
  <p:sldIdLst>
    <p:sldId id="256" r:id="rId7"/>
    <p:sldId id="260" r:id="rId8"/>
    <p:sldId id="592" r:id="rId9"/>
    <p:sldId id="736" r:id="rId10"/>
    <p:sldId id="259" r:id="rId11"/>
    <p:sldId id="732" r:id="rId12"/>
    <p:sldId id="670" r:id="rId13"/>
    <p:sldId id="749" r:id="rId14"/>
    <p:sldId id="750" r:id="rId15"/>
    <p:sldId id="751" r:id="rId16"/>
    <p:sldId id="752" r:id="rId17"/>
    <p:sldId id="753" r:id="rId18"/>
    <p:sldId id="754" r:id="rId19"/>
    <p:sldId id="744" r:id="rId20"/>
    <p:sldId id="738" r:id="rId21"/>
    <p:sldId id="739" r:id="rId22"/>
    <p:sldId id="261" r:id="rId23"/>
    <p:sldId id="262" r:id="rId24"/>
    <p:sldId id="266" r:id="rId25"/>
    <p:sldId id="740" r:id="rId26"/>
    <p:sldId id="265" r:id="rId27"/>
    <p:sldId id="741" r:id="rId28"/>
    <p:sldId id="267" r:id="rId29"/>
    <p:sldId id="268" r:id="rId30"/>
    <p:sldId id="745" r:id="rId31"/>
    <p:sldId id="274" r:id="rId32"/>
    <p:sldId id="269" r:id="rId33"/>
    <p:sldId id="270" r:id="rId34"/>
    <p:sldId id="271" r:id="rId35"/>
    <p:sldId id="272" r:id="rId36"/>
    <p:sldId id="755" r:id="rId37"/>
    <p:sldId id="275" r:id="rId38"/>
    <p:sldId id="277" r:id="rId39"/>
    <p:sldId id="278" r:id="rId40"/>
    <p:sldId id="279" r:id="rId41"/>
    <p:sldId id="280" r:id="rId42"/>
    <p:sldId id="281" r:id="rId43"/>
    <p:sldId id="756" r:id="rId44"/>
    <p:sldId id="746" r:id="rId45"/>
    <p:sldId id="285" r:id="rId46"/>
    <p:sldId id="286" r:id="rId47"/>
    <p:sldId id="287" r:id="rId48"/>
    <p:sldId id="288" r:id="rId49"/>
    <p:sldId id="289" r:id="rId50"/>
    <p:sldId id="290" r:id="rId51"/>
    <p:sldId id="291" r:id="rId52"/>
    <p:sldId id="292" r:id="rId53"/>
    <p:sldId id="293" r:id="rId54"/>
    <p:sldId id="294" r:id="rId55"/>
    <p:sldId id="295" r:id="rId56"/>
    <p:sldId id="757" r:id="rId57"/>
    <p:sldId id="748" r:id="rId58"/>
    <p:sldId id="297" r:id="rId59"/>
    <p:sldId id="298" r:id="rId60"/>
    <p:sldId id="299" r:id="rId61"/>
    <p:sldId id="300" r:id="rId62"/>
    <p:sldId id="301" r:id="rId63"/>
    <p:sldId id="302" r:id="rId64"/>
    <p:sldId id="303" r:id="rId65"/>
    <p:sldId id="304" r:id="rId66"/>
    <p:sldId id="305" r:id="rId67"/>
    <p:sldId id="306" r:id="rId68"/>
    <p:sldId id="309" r:id="rId69"/>
    <p:sldId id="310" r:id="rId70"/>
    <p:sldId id="311" r:id="rId71"/>
    <p:sldId id="758" r:id="rId72"/>
  </p:sldIdLst>
  <p:sldSz cx="9144000" cy="6858000" type="screen4x3"/>
  <p:notesSz cx="6858000" cy="9144000"/>
  <p:embeddedFontLst>
    <p:embeddedFont>
      <p:font typeface="Arial Narrow" panose="020B0606020202030204" pitchFamily="34" charset="0"/>
      <p:regular r:id="rId74"/>
      <p:bold r:id="rId75"/>
      <p:italic r:id="rId76"/>
      <p:boldItalic r:id="rId77"/>
    </p:embeddedFont>
    <p:embeddedFont>
      <p:font typeface="Calibri" panose="020F0502020204030204" pitchFamily="34" charset="0"/>
      <p:regular r:id="rId78"/>
      <p:bold r:id="rId79"/>
      <p:italic r:id="rId80"/>
      <p:boldItalic r:id="rId81"/>
    </p:embeddedFont>
    <p:embeddedFont>
      <p:font typeface="Calibri Bold" panose="020F0702030404030204" pitchFamily="34" charset="0"/>
      <p:bold r:id="rId82"/>
    </p:embeddedFont>
    <p:embeddedFont>
      <p:font typeface="Cambria Math" panose="02040503050406030204" pitchFamily="18" charset="0"/>
      <p:regular r:id="rId83"/>
    </p:embeddedFont>
    <p:embeddedFont>
      <p:font typeface="Gill Sans" panose="020B0604020202020204" charset="0"/>
      <p:regular r:id="rId84"/>
      <p:bold r:id="rId85"/>
    </p:embeddedFont>
    <p:embeddedFont>
      <p:font typeface="Noto Sans Symbols" panose="020B0604020202020204" charset="0"/>
      <p:regular r:id="rId86"/>
      <p:bold r:id="rId87"/>
    </p:embeddedFont>
    <p:embeddedFont>
      <p:font typeface="Wingdings 2" panose="05020102010507070707" pitchFamily="18" charset="2"/>
      <p:regular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CBDAAD-7E24-4B06-BBAF-3711D7D97985}">
  <a:tblStyle styleId="{37CBDAAD-7E24-4B06-BBAF-3711D7D979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11F5D3-05FA-46A4-988F-C8BC2BAC8503}" styleName="Table_1">
    <a:wholeTbl>
      <a:tcTxStyle b="off" i="off">
        <a:font>
          <a:latin typeface="Calibri Bold"/>
          <a:ea typeface="Calibri Bold"/>
          <a:cs typeface="Calibri Bol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6E6"/>
          </a:solidFill>
        </a:fill>
      </a:tcStyle>
    </a:wholeTbl>
    <a:band1H>
      <a:tcTxStyle/>
      <a:tcStyle>
        <a:tcBdr/>
        <a:fill>
          <a:solidFill>
            <a:srgbClr val="DDCACA"/>
          </a:solidFill>
        </a:fill>
      </a:tcStyle>
    </a:band1H>
    <a:band2H>
      <a:tcTxStyle/>
      <a:tcStyle>
        <a:tcBdr/>
      </a:tcStyle>
    </a:band2H>
    <a:band1V>
      <a:tcTxStyle/>
      <a:tcStyle>
        <a:tcBdr/>
        <a:fill>
          <a:solidFill>
            <a:srgbClr val="DDCACA"/>
          </a:solidFill>
        </a:fill>
      </a:tcStyle>
    </a:band1V>
    <a:band2V>
      <a:tcTxStyle/>
      <a:tcStyle>
        <a:tcBdr/>
      </a:tcStyle>
    </a:band2V>
    <a:lastCol>
      <a:tcTxStyle b="on" i="off">
        <a:font>
          <a:latin typeface="Calibri Bold"/>
          <a:ea typeface="Calibri Bold"/>
          <a:cs typeface="Calibri Bold"/>
        </a:font>
        <a:schemeClr val="lt1"/>
      </a:tcTxStyle>
      <a:tcStyle>
        <a:tcBdr/>
        <a:fill>
          <a:solidFill>
            <a:schemeClr val="accent1"/>
          </a:solidFill>
        </a:fill>
      </a:tcStyle>
    </a:lastCol>
    <a:firstCol>
      <a:tcTxStyle b="on" i="off">
        <a:font>
          <a:latin typeface="Calibri Bold"/>
          <a:ea typeface="Calibri Bold"/>
          <a:cs typeface="Calibri Bold"/>
        </a:font>
        <a:schemeClr val="lt1"/>
      </a:tcTxStyle>
      <a:tcStyle>
        <a:tcBdr/>
        <a:fill>
          <a:solidFill>
            <a:schemeClr val="accent1"/>
          </a:solidFill>
        </a:fill>
      </a:tcStyle>
    </a:firstCol>
    <a:lastRow>
      <a:tcTxStyle b="on" i="off">
        <a:font>
          <a:latin typeface="Calibri Bold"/>
          <a:ea typeface="Calibri Bold"/>
          <a:cs typeface="Calibri Bol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Bold"/>
          <a:ea typeface="Calibri Bold"/>
          <a:cs typeface="Calibri Bol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5" autoAdjust="0"/>
  </p:normalViewPr>
  <p:slideViewPr>
    <p:cSldViewPr snapToGrid="0">
      <p:cViewPr varScale="1">
        <p:scale>
          <a:sx n="67" d="100"/>
          <a:sy n="67" d="100"/>
        </p:scale>
        <p:origin x="132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1.fntdata"/><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3.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4.fntdata"/><Relationship Id="rId61" Type="http://schemas.openxmlformats.org/officeDocument/2006/relationships/slide" Target="slides/slide55.xml"/><Relationship Id="rId82" Type="http://schemas.openxmlformats.org/officeDocument/2006/relationships/font" Target="fonts/font9.fntdata"/><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You can ignore PF, IF, and any other things that show up in the square brackets that you haven’t heard of.  They’re processor state bits that you don’t have to care about unless you’re coding the OS kernel.</a:t>
            </a:r>
            <a:endParaRPr dirty="0"/>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1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40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853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72" name="Shape 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dirty="0"/>
              <a:t>We’re not going to get into exactly what these fields mean, what you should remember is that there’s always a part corresponding directly to the name of the assembly instruction – that’s called the opcode – and the rest of it somehow encodes the arguments.  R=0000, for instance, means RAX.</a:t>
            </a:r>
          </a:p>
        </p:txBody>
      </p:sp>
    </p:spTree>
    <p:extLst>
      <p:ext uri="{BB962C8B-B14F-4D97-AF65-F5344CB8AC3E}">
        <p14:creationId xmlns:p14="http://schemas.microsoft.com/office/powerpoint/2010/main" val="2750491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60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8</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context you can always use is that </a:t>
            </a:r>
            <a:r>
              <a:rPr lang="en-US" dirty="0" err="1"/>
              <a:t>rsp</a:t>
            </a:r>
            <a:r>
              <a:rPr lang="en-US" dirty="0"/>
              <a:t> – stands for “register: stack pointer” – and rip – stands for “register: instruction pointer” – </a:t>
            </a:r>
            <a:r>
              <a:rPr lang="en-US" i="1" dirty="0"/>
              <a:t>always</a:t>
            </a:r>
            <a:r>
              <a:rPr lang="en-US" dirty="0"/>
              <a:t> hold pointers.  The hardware requires it.</a:t>
            </a:r>
          </a:p>
          <a:p>
            <a:r>
              <a:rPr lang="en-US" dirty="0"/>
              <a:t>(What about </a:t>
            </a:r>
            <a:r>
              <a:rPr lang="en-US" dirty="0" err="1"/>
              <a:t>rbp</a:t>
            </a:r>
            <a:r>
              <a:rPr lang="en-US" dirty="0"/>
              <a:t>? Well, its name </a:t>
            </a:r>
            <a:r>
              <a:rPr lang="en-US" i="1" dirty="0"/>
              <a:t>is</a:t>
            </a:r>
            <a:r>
              <a:rPr lang="en-US" dirty="0"/>
              <a:t> an acronym for something ending with “pointer” but, unlike </a:t>
            </a:r>
            <a:r>
              <a:rPr lang="en-US" dirty="0" err="1"/>
              <a:t>rsp</a:t>
            </a:r>
            <a:r>
              <a:rPr lang="en-US" dirty="0"/>
              <a:t> and rip, that doesn’t mean anything anymore.  It could be holding just a number, same as all the others.)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29784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10</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77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094287" y="2533651"/>
            <a:ext cx="5127625" cy="20574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903288" y="552451"/>
            <a:ext cx="5127625" cy="60198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1" name="Shape 61"/>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708012"/>
            <a:ext cx="77724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4" name="Shape 64"/>
          <p:cNvSpPr txBox="1">
            <a:spLocks noGrp="1"/>
          </p:cNvSpPr>
          <p:nvPr>
            <p:ph type="subTitle" idx="1"/>
          </p:nvPr>
        </p:nvSpPr>
        <p:spPr>
          <a:xfrm>
            <a:off x="685800" y="3886200"/>
            <a:ext cx="7677492" cy="17526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990000"/>
              </a:buClr>
              <a:buSzPts val="1200"/>
              <a:buFont typeface="Noto Sans Symbols"/>
              <a:buNone/>
              <a:defRPr sz="20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400"/>
              </a:spcBef>
              <a:spcAft>
                <a:spcPts val="0"/>
              </a:spcAft>
              <a:buClr>
                <a:schemeClr val="dk1"/>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0" name="Shape 70"/>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4" name="Shape 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62" y="445070"/>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6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480"/>
              </a:spcBef>
              <a:spcAft>
                <a:spcPts val="0"/>
              </a:spcAft>
              <a:buClr>
                <a:schemeClr val="dk1"/>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7" name="Shape 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1" name="Shape 91"/>
          <p:cNvSpPr txBox="1">
            <a:spLocks noGrp="1"/>
          </p:cNvSpPr>
          <p:nvPr>
            <p:ph type="body" idx="1"/>
          </p:nvPr>
        </p:nvSpPr>
        <p:spPr>
          <a:xfrm rot="5400000">
            <a:off x="1858962" y="-100013"/>
            <a:ext cx="4972050" cy="78962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98244" y="2188369"/>
            <a:ext cx="6105525" cy="218598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4" name="Shape 94"/>
          <p:cNvSpPr txBox="1">
            <a:spLocks noGrp="1"/>
          </p:cNvSpPr>
          <p:nvPr>
            <p:ph type="body" idx="1"/>
          </p:nvPr>
        </p:nvSpPr>
        <p:spPr>
          <a:xfrm rot="5400000">
            <a:off x="548482" y="76994"/>
            <a:ext cx="6105525" cy="640873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7" name="Shape 97"/>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62488" y="1362075"/>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3"/>
          </p:nvPr>
        </p:nvSpPr>
        <p:spPr>
          <a:xfrm>
            <a:off x="4662488" y="3924300"/>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02" name="Shape 102"/>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2" name="Shape 182"/>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4779169" y="2142332"/>
            <a:ext cx="5872163"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511969" y="123032"/>
            <a:ext cx="5872163" cy="61341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95930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7146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07213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96962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6800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6416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5841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242580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08895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1674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7744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2" name="Shape 12"/>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3" name="Shape 13"/>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4" name="Shape 14"/>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53" name="Shape 53"/>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0" y="0"/>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55" name="Shape 55"/>
          <p:cNvSpPr txBox="1"/>
          <p:nvPr/>
        </p:nvSpPr>
        <p:spPr>
          <a:xfrm>
            <a:off x="9035143" y="6724952"/>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6" name="Shape 56"/>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1">
                <a:solidFill>
                  <a:srgbClr val="000000"/>
                </a:solidFill>
                <a:latin typeface="Arial Narrow"/>
                <a:ea typeface="Arial Narrow"/>
                <a:cs typeface="Arial Narrow"/>
                <a:sym typeface="Arial Narrow"/>
              </a:rPr>
              <a:t>‹#›</a:t>
            </a:fld>
            <a:endParaRPr sz="2400" b="1">
              <a:solidFill>
                <a:srgbClr val="000000"/>
              </a:solidFill>
              <a:latin typeface="Arial Narrow"/>
              <a:ea typeface="Arial Narrow"/>
              <a:cs typeface="Arial Narrow"/>
              <a:sym typeface="Arial Narrow"/>
            </a:endParaRPr>
          </a:p>
        </p:txBody>
      </p:sp>
      <p:sp>
        <p:nvSpPr>
          <p:cNvPr id="57" name="Shape 57"/>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Bryant and O’Hallaron, Computer Systems: A Programmer’s Perspective, Third Edition</a:t>
            </a:r>
            <a:endParaRPr/>
          </a:p>
        </p:txBody>
      </p:sp>
      <p:sp>
        <p:nvSpPr>
          <p:cNvPr id="58" name="Shape 58"/>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08" name="Shape 108"/>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09" name="Shape 109"/>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10" name="Shape 110"/>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51" name="Shape 151"/>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52" name="Shape 152"/>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53" name="Shape 153"/>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2" name="Shape 192"/>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93" name="Shape 193"/>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94" name="Shape 194"/>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95" name="Shape 195"/>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074"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8"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660876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237" name="Shape 237"/>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a:solidFill>
                  <a:srgbClr val="FFFFFF"/>
                </a:solidFill>
                <a:latin typeface="Times New Roman"/>
                <a:ea typeface="Times New Roman"/>
                <a:cs typeface="Times New Roman"/>
                <a:sym typeface="Times New Roman"/>
              </a:rPr>
              <a:t>Carnegie Mellon</a:t>
            </a:r>
            <a:endParaRPr/>
          </a:p>
        </p:txBody>
      </p:sp>
      <p:sp>
        <p:nvSpPr>
          <p:cNvPr id="238" name="Shape 238"/>
          <p:cNvSpPr txBox="1">
            <a:spLocks noGrp="1"/>
          </p:cNvSpPr>
          <p:nvPr>
            <p:ph type="ctrTitle"/>
          </p:nvPr>
        </p:nvSpPr>
        <p:spPr>
          <a:xfrm>
            <a:off x="685800" y="1447800"/>
            <a:ext cx="7772400" cy="25908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rgbClr val="000000"/>
                </a:solidFill>
                <a:latin typeface="Calibri"/>
                <a:ea typeface="Calibri"/>
                <a:cs typeface="Calibri"/>
                <a:sym typeface="Calibri"/>
              </a:rPr>
              <a:t>Machine-Level Programming II: Control</a:t>
            </a:r>
            <a:br>
              <a:rPr lang="en-US" sz="3600" b="0" i="0" u="none" strike="noStrike" cap="none" dirty="0">
                <a:solidFill>
                  <a:srgbClr val="000000"/>
                </a:solidFill>
                <a:latin typeface="Calibri"/>
                <a:ea typeface="Calibri"/>
                <a:cs typeface="Calibri"/>
                <a:sym typeface="Calibri"/>
              </a:rPr>
            </a:br>
            <a:br>
              <a:rPr lang="en-US" sz="36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15-213/14-513/15-513: Introduction to Computer Systems</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5</a:t>
            </a:r>
            <a:r>
              <a:rPr lang="en-US" sz="2000" b="0" i="0" u="none" strike="noStrike" cap="none" baseline="30000" dirty="0">
                <a:solidFill>
                  <a:srgbClr val="000000"/>
                </a:solidFill>
                <a:latin typeface="Calibri"/>
                <a:ea typeface="Calibri"/>
                <a:cs typeface="Calibri"/>
                <a:sym typeface="Calibri"/>
              </a:rPr>
              <a:t>th</a:t>
            </a:r>
            <a:r>
              <a:rPr lang="en-US" sz="2000" b="0" i="0" u="none" strike="noStrike" cap="none" dirty="0">
                <a:solidFill>
                  <a:srgbClr val="000000"/>
                </a:solidFill>
                <a:latin typeface="Calibri"/>
                <a:ea typeface="Calibri"/>
                <a:cs typeface="Calibri"/>
                <a:sym typeface="Calibri"/>
              </a:rPr>
              <a:t> Lecture, </a:t>
            </a:r>
            <a:r>
              <a:rPr lang="en-US" sz="2000" b="0" i="0" u="none" strike="noStrike" cap="none" dirty="0">
                <a:solidFill>
                  <a:srgbClr val="000000"/>
                </a:solidFill>
              </a:rPr>
              <a:t>May 24, 2023</a:t>
            </a:r>
            <a:endParaRPr sz="3600" b="1" i="0" u="none" strike="noStrike" cap="none" dirty="0">
              <a:solidFill>
                <a:schemeClr val="dk1"/>
              </a:solidFill>
              <a:latin typeface="Calibri"/>
              <a:ea typeface="Calibri"/>
              <a:cs typeface="Calibri"/>
              <a:sym typeface="Calibri"/>
            </a:endParaRPr>
          </a:p>
        </p:txBody>
      </p:sp>
      <p:sp>
        <p:nvSpPr>
          <p:cNvPr id="239" name="Shape 239"/>
          <p:cNvSpPr txBox="1"/>
          <p:nvPr/>
        </p:nvSpPr>
        <p:spPr>
          <a:xfrm>
            <a:off x="685800" y="4419600"/>
            <a:ext cx="8458200" cy="144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90000"/>
              </a:buClr>
              <a:buSzPts val="1200"/>
              <a:buFont typeface="Noto Sans Symbols"/>
              <a:buNone/>
            </a:pPr>
            <a:r>
              <a:rPr lang="en-US" sz="2000" b="1" i="0" u="none" strike="noStrike" cap="none" dirty="0">
                <a:solidFill>
                  <a:schemeClr val="dk1"/>
                </a:solidFill>
                <a:latin typeface="Calibri"/>
                <a:ea typeface="Calibri"/>
                <a:cs typeface="Calibri"/>
                <a:sym typeface="Calibri"/>
              </a:rPr>
              <a:t>Instructors:</a:t>
            </a:r>
            <a:r>
              <a:rPr lang="en-US" sz="2000" b="0" i="0" u="none" strike="noStrike" cap="none" dirty="0">
                <a:solidFill>
                  <a:schemeClr val="dk1"/>
                </a:solidFill>
                <a:latin typeface="Calibri"/>
                <a:ea typeface="Calibri"/>
                <a:cs typeface="Calibri"/>
                <a:sym typeface="Calibri"/>
              </a:rPr>
              <a:t> </a:t>
            </a:r>
          </a:p>
          <a:p>
            <a:pPr algn="l">
              <a:spcBef>
                <a:spcPct val="20000"/>
              </a:spcBef>
              <a:buClr>
                <a:srgbClr val="990000"/>
              </a:buClr>
              <a:buSzPct val="60000"/>
              <a:defRPr/>
            </a:pPr>
            <a:r>
              <a:rPr lang="en-US" sz="2000" kern="0" dirty="0">
                <a:solidFill>
                  <a:schemeClr val="tx1"/>
                </a:solidFill>
                <a:latin typeface="Calibri" pitchFamily="34" charset="0"/>
              </a:rPr>
              <a:t>Brian Railing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1711960"/>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221838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tx1"/>
                </a:solidFill>
              </a:rPr>
              <a:t>Basics of control flow</a:t>
            </a:r>
          </a:p>
          <a:p>
            <a:r>
              <a:rPr lang="en-US" dirty="0">
                <a:solidFill>
                  <a:schemeClr val="tx1"/>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311769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B33B-2144-41E8-B1DA-B346FB37FAA2}"/>
              </a:ext>
            </a:extLst>
          </p:cNvPr>
          <p:cNvSpPr>
            <a:spLocks noGrp="1"/>
          </p:cNvSpPr>
          <p:nvPr>
            <p:ph type="title"/>
          </p:nvPr>
        </p:nvSpPr>
        <p:spPr>
          <a:xfrm>
            <a:off x="381000" y="254000"/>
            <a:ext cx="8382000" cy="1143000"/>
          </a:xfrm>
        </p:spPr>
        <p:txBody>
          <a:bodyPr wrap="square" anchor="ctr">
            <a:normAutofit/>
          </a:bodyPr>
          <a:lstStyle/>
          <a:p>
            <a:r>
              <a:rPr lang="en-US" dirty="0"/>
              <a:t>Control flow </a:t>
            </a:r>
          </a:p>
        </p:txBody>
      </p:sp>
      <p:sp>
        <p:nvSpPr>
          <p:cNvPr id="8" name="Content Placeholder 2">
            <a:extLst>
              <a:ext uri="{FF2B5EF4-FFF2-40B4-BE49-F238E27FC236}">
                <a16:creationId xmlns:a16="http://schemas.microsoft.com/office/drawing/2014/main" id="{EDF3D8E4-EB94-4E31-92FA-92DF91C452D9}"/>
              </a:ext>
            </a:extLst>
          </p:cNvPr>
          <p:cNvSpPr>
            <a:spLocks noGrp="1"/>
          </p:cNvSpPr>
          <p:nvPr>
            <p:ph sz="half" idx="1"/>
          </p:nvPr>
        </p:nvSpPr>
        <p:spPr>
          <a:xfrm>
            <a:off x="381000" y="1397000"/>
            <a:ext cx="4114800" cy="5435600"/>
          </a:xfrm>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p:txBody>
      </p:sp>
      <p:sp>
        <p:nvSpPr>
          <p:cNvPr id="4" name="Flowchart: Process 3">
            <a:extLst>
              <a:ext uri="{FF2B5EF4-FFF2-40B4-BE49-F238E27FC236}">
                <a16:creationId xmlns:a16="http://schemas.microsoft.com/office/drawing/2014/main" id="{45E60F4F-CCC8-4F60-82FE-E1464594616C}"/>
              </a:ext>
            </a:extLst>
          </p:cNvPr>
          <p:cNvSpPr/>
          <p:nvPr/>
        </p:nvSpPr>
        <p:spPr bwMode="auto">
          <a:xfrm>
            <a:off x="6512016" y="1836238"/>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decision</a:t>
            </a:r>
          </a:p>
        </p:txBody>
      </p:sp>
      <p:sp>
        <p:nvSpPr>
          <p:cNvPr id="5" name="Flowchart: Decision 4">
            <a:extLst>
              <a:ext uri="{FF2B5EF4-FFF2-40B4-BE49-F238E27FC236}">
                <a16:creationId xmlns:a16="http://schemas.microsoft.com/office/drawing/2014/main" id="{7F5D1895-38BB-488E-ADAC-61C12BDC99CD}"/>
              </a:ext>
            </a:extLst>
          </p:cNvPr>
          <p:cNvSpPr/>
          <p:nvPr/>
        </p:nvSpPr>
        <p:spPr bwMode="auto">
          <a:xfrm>
            <a:off x="6326776" y="2684598"/>
            <a:ext cx="154141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x </a:t>
            </a:r>
            <a:r>
              <a:rPr kumimoji="0" lang="en-US" sz="1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rPr>
              <a:t>!= 0</a:t>
            </a:r>
            <a:endPar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Flowchart: Process 5">
            <a:extLst>
              <a:ext uri="{FF2B5EF4-FFF2-40B4-BE49-F238E27FC236}">
                <a16:creationId xmlns:a16="http://schemas.microsoft.com/office/drawing/2014/main" id="{C1017366-BF52-4B7A-ACC4-D7F84D29D86F}"/>
              </a:ext>
            </a:extLst>
          </p:cNvPr>
          <p:cNvSpPr/>
          <p:nvPr/>
        </p:nvSpPr>
        <p:spPr bwMode="auto">
          <a:xfrm>
            <a:off x="5704115"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op2</a:t>
            </a:r>
          </a:p>
        </p:txBody>
      </p:sp>
      <p:sp>
        <p:nvSpPr>
          <p:cNvPr id="9" name="Flowchart: Process 8">
            <a:extLst>
              <a:ext uri="{FF2B5EF4-FFF2-40B4-BE49-F238E27FC236}">
                <a16:creationId xmlns:a16="http://schemas.microsoft.com/office/drawing/2014/main" id="{9FB2ACCF-3840-459C-BEED-2D939120C736}"/>
              </a:ext>
            </a:extLst>
          </p:cNvPr>
          <p:cNvSpPr/>
          <p:nvPr/>
        </p:nvSpPr>
        <p:spPr bwMode="auto">
          <a:xfrm>
            <a:off x="7489371"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op1</a:t>
            </a:r>
          </a:p>
        </p:txBody>
      </p:sp>
      <p:sp>
        <p:nvSpPr>
          <p:cNvPr id="11" name="Flowchart: Process 10">
            <a:extLst>
              <a:ext uri="{FF2B5EF4-FFF2-40B4-BE49-F238E27FC236}">
                <a16:creationId xmlns:a16="http://schemas.microsoft.com/office/drawing/2014/main" id="{7CE3F1C7-91CB-4BC7-8219-ACEACABE0AFE}"/>
              </a:ext>
            </a:extLst>
          </p:cNvPr>
          <p:cNvSpPr/>
          <p:nvPr/>
        </p:nvSpPr>
        <p:spPr bwMode="auto">
          <a:xfrm>
            <a:off x="6518365" y="4933950"/>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return</a:t>
            </a:r>
          </a:p>
        </p:txBody>
      </p:sp>
      <p:cxnSp>
        <p:nvCxnSpPr>
          <p:cNvPr id="12" name="Connector: Elbow 11">
            <a:extLst>
              <a:ext uri="{FF2B5EF4-FFF2-40B4-BE49-F238E27FC236}">
                <a16:creationId xmlns:a16="http://schemas.microsoft.com/office/drawing/2014/main" id="{1232EC9B-64C5-4CC5-8B5E-77D88E0DE15B}"/>
              </a:ext>
            </a:extLst>
          </p:cNvPr>
          <p:cNvCxnSpPr>
            <a:stCxn id="5" idx="3"/>
            <a:endCxn id="9" idx="0"/>
          </p:cNvCxnSpPr>
          <p:nvPr/>
        </p:nvCxnSpPr>
        <p:spPr bwMode="auto">
          <a:xfrm>
            <a:off x="7868193" y="3049270"/>
            <a:ext cx="121921"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F6EAC9AE-44EA-4908-891D-D22BC6D87DD2}"/>
              </a:ext>
            </a:extLst>
          </p:cNvPr>
          <p:cNvCxnSpPr>
            <a:stCxn id="4" idx="2"/>
            <a:endCxn id="5" idx="0"/>
          </p:cNvCxnSpPr>
          <p:nvPr/>
        </p:nvCxnSpPr>
        <p:spPr bwMode="auto">
          <a:xfrm>
            <a:off x="7091136" y="2210707"/>
            <a:ext cx="6349" cy="47389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A840179B-7EEE-4F4F-9E34-99D9DCCDFD84}"/>
              </a:ext>
            </a:extLst>
          </p:cNvPr>
          <p:cNvCxnSpPr>
            <a:stCxn id="5" idx="1"/>
            <a:endCxn id="6" idx="0"/>
          </p:cNvCxnSpPr>
          <p:nvPr/>
        </p:nvCxnSpPr>
        <p:spPr bwMode="auto">
          <a:xfrm rot="10800000" flipV="1">
            <a:off x="6204858" y="3049270"/>
            <a:ext cx="121918"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9CC2C70F-24A3-4498-90CC-AF9EEF0C2DDE}"/>
              </a:ext>
            </a:extLst>
          </p:cNvPr>
          <p:cNvCxnSpPr>
            <a:stCxn id="6" idx="2"/>
            <a:endCxn id="11" idx="0"/>
          </p:cNvCxnSpPr>
          <p:nvPr/>
        </p:nvCxnSpPr>
        <p:spPr bwMode="auto">
          <a:xfrm rot="16200000" flipH="1">
            <a:off x="6244318" y="4080782"/>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27ED0DA7-1383-430E-AA19-63F42C889790}"/>
              </a:ext>
            </a:extLst>
          </p:cNvPr>
          <p:cNvCxnSpPr>
            <a:stCxn id="9" idx="2"/>
            <a:endCxn id="11" idx="0"/>
          </p:cNvCxnSpPr>
          <p:nvPr/>
        </p:nvCxnSpPr>
        <p:spPr bwMode="auto">
          <a:xfrm rot="5400000">
            <a:off x="7136947" y="4080782"/>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50104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B00-1793-41CA-925B-166F2E2059AE}"/>
              </a:ext>
            </a:extLst>
          </p:cNvPr>
          <p:cNvSpPr>
            <a:spLocks noGrp="1"/>
          </p:cNvSpPr>
          <p:nvPr>
            <p:ph type="title"/>
          </p:nvPr>
        </p:nvSpPr>
        <p:spPr/>
        <p:txBody>
          <a:bodyPr/>
          <a:lstStyle/>
          <a:p>
            <a:r>
              <a:rPr lang="en-US" dirty="0"/>
              <a:t>Control flow in assembly language</a:t>
            </a:r>
          </a:p>
        </p:txBody>
      </p:sp>
      <p:sp>
        <p:nvSpPr>
          <p:cNvPr id="3" name="Content Placeholder 2">
            <a:extLst>
              <a:ext uri="{FF2B5EF4-FFF2-40B4-BE49-F238E27FC236}">
                <a16:creationId xmlns:a16="http://schemas.microsoft.com/office/drawing/2014/main" id="{FF7F19D4-782C-49F3-BF69-DD77AE2CD555}"/>
              </a:ext>
            </a:extLst>
          </p:cNvPr>
          <p:cNvSpPr>
            <a:spLocks noGrp="1"/>
          </p:cNvSpPr>
          <p:nvPr>
            <p:ph sz="half" idx="1"/>
          </p:nvPr>
        </p:nvSpPr>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Content Placeholder 3">
            <a:extLst>
              <a:ext uri="{FF2B5EF4-FFF2-40B4-BE49-F238E27FC236}">
                <a16:creationId xmlns:a16="http://schemas.microsoft.com/office/drawing/2014/main" id="{CD7B0E01-F609-426D-89ED-041FBF20DE3F}"/>
              </a:ext>
            </a:extLst>
          </p:cNvPr>
          <p:cNvSpPr>
            <a:spLocks noGrp="1"/>
          </p:cNvSpPr>
          <p:nvPr>
            <p:ph sz="half" idx="2"/>
          </p:nvPr>
        </p:nvSpPr>
        <p:spPr/>
        <p:txBody>
          <a:bodyPr/>
          <a:lstStyle/>
          <a:p>
            <a:pPr marL="0" indent="0">
              <a:buNone/>
            </a:pPr>
            <a:r>
              <a:rPr lang="en-US" sz="1600" dirty="0">
                <a:latin typeface="Courier New" panose="02070309020205020404" pitchFamily="49" charset="0"/>
                <a:cs typeface="Courier New" panose="02070309020205020404" pitchFamily="49" charset="0"/>
              </a:rPr>
              <a:t>decision: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subq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testl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CC0000"/>
                </a:solidFill>
                <a:latin typeface="Courier New" panose="02070309020205020404" pitchFamily="49" charset="0"/>
                <a:cs typeface="Courier New" panose="02070309020205020404" pitchFamily="49" charset="0"/>
              </a:rPr>
              <a:t>je      .L2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op1</a:t>
            </a:r>
          </a:p>
          <a:p>
            <a:pPr marL="0" indent="0">
              <a:buNone/>
            </a:pPr>
            <a:r>
              <a:rPr lang="en-US" sz="1600" dirty="0">
                <a:latin typeface="Courier New" panose="02070309020205020404" pitchFamily="49" charset="0"/>
                <a:cs typeface="Courier New" panose="02070309020205020404" pitchFamily="49" charset="0"/>
              </a:rPr>
              <a:t>	</a:t>
            </a:r>
            <a:r>
              <a:rPr lang="en-US" sz="1600" dirty="0" err="1">
                <a:solidFill>
                  <a:srgbClr val="0070C0"/>
                </a:solidFill>
                <a:latin typeface="Courier New" panose="02070309020205020404" pitchFamily="49" charset="0"/>
                <a:cs typeface="Courier New" panose="02070309020205020404" pitchFamily="49" charset="0"/>
              </a:rPr>
              <a:t>jmp</a:t>
            </a:r>
            <a:r>
              <a:rPr lang="en-US" sz="1600" dirty="0">
                <a:solidFill>
                  <a:srgbClr val="0070C0"/>
                </a:solidFill>
                <a:latin typeface="Courier New" panose="02070309020205020404" pitchFamily="49" charset="0"/>
                <a:cs typeface="Courier New" panose="02070309020205020404" pitchFamily="49" charset="0"/>
              </a:rPr>
              <a:t>     .L1</a:t>
            </a:r>
          </a:p>
          <a:p>
            <a:pPr marL="0" indent="0">
              <a:buNone/>
            </a:pPr>
            <a:r>
              <a:rPr lang="en-US" sz="1600" dirty="0">
                <a:solidFill>
                  <a:srgbClr val="CC0000"/>
                </a:solidFill>
                <a:latin typeface="Courier New" panose="02070309020205020404" pitchFamily="49" charset="0"/>
                <a:cs typeface="Courier New" panose="02070309020205020404" pitchFamily="49" charset="0"/>
              </a:rPr>
              <a:t>.L2: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op2</a:t>
            </a:r>
          </a:p>
          <a:p>
            <a:pPr marL="0" indent="0">
              <a:buNone/>
            </a:pPr>
            <a:r>
              <a:rPr lang="en-US" sz="1600" dirty="0">
                <a:solidFill>
                  <a:srgbClr val="0070C0"/>
                </a:solidFill>
                <a:latin typeface="Courier New" panose="02070309020205020404" pitchFamily="49" charset="0"/>
                <a:cs typeface="Courier New" panose="02070309020205020404" pitchFamily="49" charset="0"/>
              </a:rPr>
              <a:t>.L1: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addq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ret</a:t>
            </a:r>
          </a:p>
        </p:txBody>
      </p:sp>
      <p:sp>
        <p:nvSpPr>
          <p:cNvPr id="5" name="Explosion: 8 Points 4">
            <a:extLst>
              <a:ext uri="{FF2B5EF4-FFF2-40B4-BE49-F238E27FC236}">
                <a16:creationId xmlns:a16="http://schemas.microsoft.com/office/drawing/2014/main" id="{B459C463-77AA-4887-88A2-9417E18425FB}"/>
              </a:ext>
            </a:extLst>
          </p:cNvPr>
          <p:cNvSpPr/>
          <p:nvPr/>
        </p:nvSpPr>
        <p:spPr bwMode="auto">
          <a:xfrm>
            <a:off x="4423954" y="4847046"/>
            <a:ext cx="4563292" cy="1985554"/>
          </a:xfrm>
          <a:prstGeom prst="irregularSeal1">
            <a:avLst/>
          </a:prstGeom>
          <a:solidFill>
            <a:srgbClr val="FFFF0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rPr>
              <a:t>It’s all done with GOTO!</a:t>
            </a:r>
            <a:endParaRPr kumimoji="0" lang="en-US" sz="2400" b="0" i="0" u="none" strike="noStrike" cap="none" normalizeH="0" baseline="0" dirty="0">
              <a:ln>
                <a:noFill/>
              </a:ln>
              <a:solidFill>
                <a:schemeClr val="accent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6617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Processor State (x86-64, Partial)</a:t>
            </a:r>
            <a:endParaRPr/>
          </a:p>
        </p:txBody>
      </p:sp>
      <p:sp>
        <p:nvSpPr>
          <p:cNvPr id="288" name="Shape 288"/>
          <p:cNvSpPr txBox="1">
            <a:spLocks noGrp="1"/>
          </p:cNvSpPr>
          <p:nvPr>
            <p:ph type="body" idx="1"/>
          </p:nvPr>
        </p:nvSpPr>
        <p:spPr>
          <a:xfrm>
            <a:off x="381000" y="1397000"/>
            <a:ext cx="33401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Information about currently executing program</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Temporary data</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rax</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runtime stack</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rsp</a:t>
            </a:r>
            <a:r>
              <a:rPr lang="en-US" sz="2000" b="0" i="0" u="none" strike="noStrike" cap="none" dirty="0">
                <a:solidFill>
                  <a:schemeClr val="dk1"/>
                </a:solidFill>
                <a:latin typeface="Calibri"/>
                <a:ea typeface="Calibri"/>
                <a:cs typeface="Calibri"/>
                <a:sym typeface="Calibri"/>
              </a:rPr>
              <a:t>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current code control point</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%rip</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Status of recent tests</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CF, ZF, SF, OF</a:t>
            </a:r>
            <a:r>
              <a:rPr lang="en-US" sz="2000" b="0" i="0" u="none" strike="noStrike" cap="none" dirty="0">
                <a:solidFill>
                  <a:schemeClr val="dk1"/>
                </a:solidFill>
                <a:latin typeface="Calibri"/>
                <a:ea typeface="Calibri"/>
                <a:cs typeface="Calibri"/>
                <a:sym typeface="Calibri"/>
              </a:rPr>
              <a:t> )</a:t>
            </a:r>
            <a:endParaRPr dirty="0"/>
          </a:p>
        </p:txBody>
      </p:sp>
      <p:sp>
        <p:nvSpPr>
          <p:cNvPr id="289" name="Shape 289"/>
          <p:cNvSpPr/>
          <p:nvPr/>
        </p:nvSpPr>
        <p:spPr>
          <a:xfrm>
            <a:off x="4466772" y="5410200"/>
            <a:ext cx="2057400" cy="308610"/>
          </a:xfrm>
          <a:prstGeom prst="rect">
            <a:avLst/>
          </a:prstGeom>
          <a:solidFill>
            <a:srgbClr val="D6D6F4"/>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lnSpc>
                <a:spcPct val="95000"/>
              </a:lnSpc>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%rip</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290" name="Shape 290"/>
          <p:cNvSpPr/>
          <p:nvPr/>
        </p:nvSpPr>
        <p:spPr>
          <a:xfrm>
            <a:off x="4466772" y="1828800"/>
            <a:ext cx="1146628"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Registers</a:t>
            </a:r>
            <a:endParaRPr sz="2000" b="1" dirty="0">
              <a:solidFill>
                <a:schemeClr val="dk1"/>
              </a:solidFill>
              <a:latin typeface="Calibri"/>
              <a:ea typeface="Calibri"/>
              <a:cs typeface="Calibri"/>
              <a:sym typeface="Calibri"/>
            </a:endParaRPr>
          </a:p>
        </p:txBody>
      </p:sp>
      <p:sp>
        <p:nvSpPr>
          <p:cNvPr id="291" name="Shape 291"/>
          <p:cNvSpPr/>
          <p:nvPr/>
        </p:nvSpPr>
        <p:spPr>
          <a:xfrm>
            <a:off x="1981200" y="5638800"/>
            <a:ext cx="18986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Current stack top</a:t>
            </a:r>
            <a:endParaRPr/>
          </a:p>
        </p:txBody>
      </p:sp>
      <p:sp>
        <p:nvSpPr>
          <p:cNvPr id="292" name="Shape 292"/>
          <p:cNvSpPr/>
          <p:nvPr/>
        </p:nvSpPr>
        <p:spPr>
          <a:xfrm>
            <a:off x="6676572" y="5334000"/>
            <a:ext cx="20637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Instruction pointer</a:t>
            </a:r>
            <a:endParaRPr/>
          </a:p>
        </p:txBody>
      </p:sp>
      <p:sp>
        <p:nvSpPr>
          <p:cNvPr id="293" name="Shape 293"/>
          <p:cNvSpPr/>
          <p:nvPr/>
        </p:nvSpPr>
        <p:spPr>
          <a:xfrm>
            <a:off x="44858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CF</a:t>
            </a:r>
            <a:endParaRPr dirty="0"/>
          </a:p>
        </p:txBody>
      </p:sp>
      <p:sp>
        <p:nvSpPr>
          <p:cNvPr id="294" name="Shape 294"/>
          <p:cNvSpPr/>
          <p:nvPr/>
        </p:nvSpPr>
        <p:spPr>
          <a:xfrm>
            <a:off x="51589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ZF</a:t>
            </a:r>
            <a:endParaRPr dirty="0"/>
          </a:p>
        </p:txBody>
      </p:sp>
      <p:sp>
        <p:nvSpPr>
          <p:cNvPr id="295" name="Shape 295"/>
          <p:cNvSpPr/>
          <p:nvPr/>
        </p:nvSpPr>
        <p:spPr>
          <a:xfrm>
            <a:off x="58320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SF</a:t>
            </a:r>
            <a:endParaRPr dirty="0"/>
          </a:p>
        </p:txBody>
      </p:sp>
      <p:sp>
        <p:nvSpPr>
          <p:cNvPr id="296" name="Shape 296"/>
          <p:cNvSpPr/>
          <p:nvPr/>
        </p:nvSpPr>
        <p:spPr>
          <a:xfrm>
            <a:off x="65051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OF</a:t>
            </a:r>
            <a:endParaRPr dirty="0"/>
          </a:p>
        </p:txBody>
      </p:sp>
      <p:sp>
        <p:nvSpPr>
          <p:cNvPr id="297" name="Shape 297"/>
          <p:cNvSpPr/>
          <p:nvPr/>
        </p:nvSpPr>
        <p:spPr>
          <a:xfrm>
            <a:off x="7189788" y="6019800"/>
            <a:ext cx="1801812"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Condition codes</a:t>
            </a:r>
            <a:endParaRPr/>
          </a:p>
        </p:txBody>
      </p:sp>
      <p:grpSp>
        <p:nvGrpSpPr>
          <p:cNvPr id="298" name="Shape 298"/>
          <p:cNvGrpSpPr/>
          <p:nvPr/>
        </p:nvGrpSpPr>
        <p:grpSpPr>
          <a:xfrm>
            <a:off x="4466772" y="2286000"/>
            <a:ext cx="4296228" cy="2743200"/>
            <a:chOff x="762000" y="1143000"/>
            <a:chExt cx="7518400" cy="4800600"/>
          </a:xfrm>
        </p:grpSpPr>
        <p:sp>
          <p:nvSpPr>
            <p:cNvPr id="299" name="Shape 299"/>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00" name="Shape 300"/>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301" name="Shape 301"/>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302" name="Shape 302"/>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303" name="Shape 303"/>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304" name="Shape 304"/>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305" name="Shape 305"/>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306" name="Shape 306"/>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307" name="Shape 307"/>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308" name="Shape 308"/>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09" name="Shape 309"/>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10" name="Shape 310"/>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311" name="Shape 311"/>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312" name="Shape 312"/>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313" name="Shape 313"/>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314" name="Shape 314"/>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grpSp>
      <p:cxnSp>
        <p:nvCxnSpPr>
          <p:cNvPr id="315" name="Shape 315"/>
          <p:cNvCxnSpPr>
            <a:endCxn id="299" idx="1"/>
          </p:cNvCxnSpPr>
          <p:nvPr/>
        </p:nvCxnSpPr>
        <p:spPr>
          <a:xfrm rot="10800000" flipH="1">
            <a:off x="3657672" y="4528457"/>
            <a:ext cx="809100" cy="1186500"/>
          </a:xfrm>
          <a:prstGeom prst="straightConnector1">
            <a:avLst/>
          </a:prstGeom>
          <a:solidFill>
            <a:schemeClr val="accent1"/>
          </a:solidFill>
          <a:ln w="25400" cap="flat" cmpd="sng">
            <a:solidFill>
              <a:srgbClr val="000000"/>
            </a:solidFill>
            <a:prstDash val="solid"/>
            <a:round/>
            <a:headEnd type="none" w="sm" len="sm"/>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 Codes (Implicit Setting)</a:t>
            </a:r>
            <a:endParaRPr/>
          </a:p>
        </p:txBody>
      </p:sp>
      <p:sp>
        <p:nvSpPr>
          <p:cNvPr id="321" name="Shape 321"/>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Single bit registers</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CF</a:t>
            </a:r>
            <a:r>
              <a:rPr lang="en-US" sz="2000" b="0" i="0" u="none" strike="noStrike" cap="none" dirty="0">
                <a:solidFill>
                  <a:schemeClr val="dk1"/>
                </a:solidFill>
                <a:latin typeface="Calibri"/>
                <a:ea typeface="Calibri"/>
                <a:cs typeface="Calibri"/>
                <a:sym typeface="Calibri"/>
              </a:rPr>
              <a:t>	 Carry Flag (for unsigned)	</a:t>
            </a:r>
            <a:r>
              <a:rPr lang="en-US" sz="2000" b="1" i="0" u="none" strike="noStrike" cap="none" dirty="0">
                <a:solidFill>
                  <a:schemeClr val="dk1"/>
                </a:solidFill>
                <a:latin typeface="Calibri"/>
                <a:ea typeface="Calibri"/>
                <a:cs typeface="Calibri"/>
                <a:sym typeface="Calibri"/>
              </a:rPr>
              <a:t>SF</a:t>
            </a:r>
            <a:r>
              <a:rPr lang="en-US" sz="2000" b="0" i="0" u="none" strike="noStrike" cap="none" dirty="0">
                <a:solidFill>
                  <a:schemeClr val="dk1"/>
                </a:solidFill>
                <a:latin typeface="Calibri"/>
                <a:ea typeface="Calibri"/>
                <a:cs typeface="Calibri"/>
                <a:sym typeface="Calibri"/>
              </a:rPr>
              <a:t>  Sign Flag (for signed)</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ZF</a:t>
            </a:r>
            <a:r>
              <a:rPr lang="en-US" sz="2000" b="0" i="0" u="none" strike="noStrike" cap="none" dirty="0">
                <a:solidFill>
                  <a:schemeClr val="dk1"/>
                </a:solidFill>
                <a:latin typeface="Calibri"/>
                <a:ea typeface="Calibri"/>
                <a:cs typeface="Calibri"/>
                <a:sym typeface="Calibri"/>
              </a:rPr>
              <a:t>	 Zero Flag		</a:t>
            </a:r>
            <a:r>
              <a:rPr lang="en-US" sz="2000" b="1" i="0" u="none" strike="noStrike" cap="none" dirty="0">
                <a:solidFill>
                  <a:schemeClr val="dk1"/>
                </a:solidFill>
                <a:latin typeface="Calibri"/>
                <a:ea typeface="Calibri"/>
                <a:cs typeface="Calibri"/>
                <a:sym typeface="Calibri"/>
              </a:rPr>
              <a:t>OF</a:t>
            </a:r>
            <a:r>
              <a:rPr lang="en-US" sz="2000" b="0" i="0" u="none" strike="noStrike" cap="none" dirty="0">
                <a:solidFill>
                  <a:schemeClr val="dk1"/>
                </a:solidFill>
                <a:latin typeface="Calibri"/>
                <a:ea typeface="Calibri"/>
                <a:cs typeface="Calibri"/>
                <a:sym typeface="Calibri"/>
              </a:rPr>
              <a:t>  Overflow Flag (for signed)</a:t>
            </a:r>
            <a:endParaRPr lang="en-US" dirty="0"/>
          </a:p>
          <a:p>
            <a:pPr marL="317500" marR="0" lvl="1" indent="-139700" algn="l" rtl="0">
              <a:spcBef>
                <a:spcPts val="500"/>
              </a:spcBef>
              <a:spcAft>
                <a:spcPts val="0"/>
              </a:spcAft>
              <a:buClr>
                <a:srgbClr val="990000"/>
              </a:buClr>
              <a:buSzPts val="2200"/>
              <a:buFont typeface="Noto Sans Symbols"/>
              <a:buChar char="▪"/>
            </a:pPr>
            <a:r>
              <a:rPr lang="en-US" sz="2400" b="1" i="0" u="none" strike="noStrike" cap="none" dirty="0">
                <a:solidFill>
                  <a:schemeClr val="dk1"/>
                </a:solidFill>
                <a:latin typeface="Calibri"/>
                <a:ea typeface="Calibri"/>
                <a:cs typeface="Calibri"/>
                <a:sym typeface="Calibri"/>
              </a:rPr>
              <a:t>GDB prints these </a:t>
            </a:r>
            <a:r>
              <a:rPr lang="en-US" sz="2400" b="1" dirty="0"/>
              <a:t>as one “</a:t>
            </a:r>
            <a:r>
              <a:rPr lang="en-US" sz="2400" b="1" dirty="0" err="1"/>
              <a:t>eflags</a:t>
            </a:r>
            <a:r>
              <a:rPr lang="en-US" sz="2400" b="1" dirty="0"/>
              <a:t>” register</a:t>
            </a:r>
            <a:br>
              <a:rPr lang="en-US" sz="2400" b="1" dirty="0"/>
            </a:br>
            <a:r>
              <a:rPr lang="en-US" sz="2400" b="1" dirty="0"/>
              <a:t>    </a:t>
            </a:r>
            <a:r>
              <a:rPr lang="en-US" sz="2400" b="1" dirty="0" err="1">
                <a:latin typeface="Courier New" panose="02070309020205020404" pitchFamily="49" charset="0"/>
                <a:cs typeface="Courier New" panose="02070309020205020404" pitchFamily="49" charset="0"/>
              </a:rPr>
              <a:t>eflags</a:t>
            </a:r>
            <a:r>
              <a:rPr lang="en-US" sz="2400" b="1" dirty="0">
                <a:latin typeface="Courier New" panose="02070309020205020404" pitchFamily="49" charset="0"/>
                <a:cs typeface="Courier New" panose="02070309020205020404" pitchFamily="49" charset="0"/>
              </a:rPr>
              <a:t>  0x246  [ PF ZF IF ] </a:t>
            </a:r>
            <a:r>
              <a:rPr lang="en-US" i="1" dirty="0">
                <a:latin typeface="Calibri" panose="020F0502020204030204" pitchFamily="34" charset="0"/>
                <a:cs typeface="Calibri" panose="020F0502020204030204" pitchFamily="34" charset="0"/>
              </a:rPr>
              <a:t>Z set, CSO clear</a:t>
            </a:r>
            <a:endParaRPr sz="2400" i="1" u="none" strike="noStrike" cap="none" dirty="0">
              <a:solidFill>
                <a:schemeClr val="dk1"/>
              </a:solidFill>
              <a:latin typeface="Calibri" panose="020F0502020204030204" pitchFamily="34" charset="0"/>
              <a:cs typeface="Calibri" panose="020F0502020204030204" pitchFamily="34" charset="0"/>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Implicitly set (as side effect) of arithmetic operations</a:t>
            </a:r>
            <a:endParaRPr dirty="0"/>
          </a:p>
          <a:p>
            <a:pPr marL="317500" marR="0" lvl="1" indent="0" algn="l" rtl="0">
              <a:spcBef>
                <a:spcPts val="500"/>
              </a:spcBef>
              <a:spcAft>
                <a:spcPts val="0"/>
              </a:spcAft>
              <a:buClr>
                <a:srgbClr val="990000"/>
              </a:buClr>
              <a:buSzPts val="2200"/>
              <a:buFont typeface="Noto Sans Symbols"/>
              <a:buNone/>
            </a:pPr>
            <a:r>
              <a:rPr lang="en-US" sz="2000" b="0" i="0" u="none" strike="noStrike" cap="none" dirty="0">
                <a:solidFill>
                  <a:schemeClr val="dk1"/>
                </a:solidFill>
                <a:latin typeface="Calibri"/>
                <a:ea typeface="Calibri"/>
                <a:cs typeface="Calibri"/>
                <a:sym typeface="Calibri"/>
              </a:rPr>
              <a:t>Example: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addq</a:t>
            </a:r>
            <a:r>
              <a:rPr lang="en-US" sz="2000" b="0" i="0" u="none" strike="noStrike" cap="none" dirty="0">
                <a:solidFill>
                  <a:schemeClr val="dk1"/>
                </a:solidFill>
                <a:latin typeface="Calibri"/>
                <a:ea typeface="Calibri"/>
                <a:cs typeface="Calibri"/>
                <a:sym typeface="Calibri"/>
              </a:rPr>
              <a:t> </a:t>
            </a:r>
            <a:r>
              <a:rPr lang="en-US" sz="2000" b="0" i="1" u="none" strike="noStrike" cap="none" dirty="0" err="1">
                <a:solidFill>
                  <a:schemeClr val="dk1"/>
                </a:solidFill>
                <a:latin typeface="Calibri"/>
                <a:ea typeface="Calibri"/>
                <a:cs typeface="Calibri"/>
                <a:sym typeface="Calibri"/>
              </a:rPr>
              <a:t>Src</a:t>
            </a:r>
            <a:r>
              <a:rPr lang="en-US" sz="2000" b="0" i="0" u="none" strike="noStrike" cap="none" dirty="0" err="1">
                <a:solidFill>
                  <a:schemeClr val="dk1"/>
                </a:solidFill>
                <a:latin typeface="Calibri"/>
                <a:ea typeface="Calibri"/>
                <a:cs typeface="Calibri"/>
                <a:sym typeface="Calibri"/>
              </a:rPr>
              <a:t>,</a:t>
            </a:r>
            <a:r>
              <a:rPr lang="en-US" sz="2000" b="0" i="1"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a+b</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CF set</a:t>
            </a:r>
            <a:r>
              <a:rPr lang="en-US" sz="2000" b="0" i="0" u="none" strike="noStrike" cap="none" dirty="0">
                <a:solidFill>
                  <a:schemeClr val="dk1"/>
                </a:solidFill>
                <a:latin typeface="Calibri"/>
                <a:ea typeface="Calibri"/>
                <a:cs typeface="Calibri"/>
                <a:sym typeface="Calibri"/>
              </a:rPr>
              <a:t> if carry out from most significant bit (unsigned overflow)</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ZF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0</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SF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&lt; 0</a:t>
            </a:r>
            <a:r>
              <a:rPr lang="en-US" sz="2000" b="0" i="0" u="none" strike="noStrike" cap="none" dirty="0">
                <a:solidFill>
                  <a:schemeClr val="dk1"/>
                </a:solidFill>
                <a:latin typeface="Calibri"/>
                <a:ea typeface="Calibri"/>
                <a:cs typeface="Calibri"/>
                <a:sym typeface="Calibri"/>
              </a:rPr>
              <a:t> (as signed)</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OF set</a:t>
            </a:r>
            <a:r>
              <a:rPr lang="en-US" sz="2000" b="0" i="0" u="none" strike="noStrike" cap="none" dirty="0">
                <a:solidFill>
                  <a:schemeClr val="dk1"/>
                </a:solidFill>
                <a:latin typeface="Calibri"/>
                <a:ea typeface="Calibri"/>
                <a:cs typeface="Calibri"/>
                <a:sym typeface="Calibri"/>
              </a:rPr>
              <a:t> if two’s-complement (signed) overflow</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(a&gt;0 &amp;&amp; b&gt;0 &amp;&amp; t&lt;0) || (a&lt;0 &amp;&amp; b&lt;0 &amp;&amp; t&gt;=0)</a:t>
            </a:r>
            <a:endParaRPr sz="2400" b="1" i="0" u="none" strike="noStrike" cap="none" dirty="0">
              <a:solidFill>
                <a:schemeClr val="dk1"/>
              </a:solidFill>
              <a:latin typeface="Calibri"/>
              <a:ea typeface="Calibri"/>
              <a:cs typeface="Calibri"/>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rgbClr val="990000"/>
                </a:solidFill>
                <a:latin typeface="Calibri"/>
                <a:ea typeface="Calibri"/>
                <a:cs typeface="Calibri"/>
                <a:sym typeface="Calibri"/>
              </a:rPr>
              <a:t>Not set by </a:t>
            </a:r>
            <a:r>
              <a:rPr lang="en-US" sz="2400" b="1" i="0" u="none" strike="noStrike" cap="none" dirty="0" err="1">
                <a:solidFill>
                  <a:srgbClr val="990000"/>
                </a:solidFill>
                <a:latin typeface="Courier New" panose="02070309020205020404" pitchFamily="49" charset="0"/>
                <a:ea typeface="Courier"/>
                <a:cs typeface="Courier New" panose="02070309020205020404" pitchFamily="49" charset="0"/>
                <a:sym typeface="Courier"/>
              </a:rPr>
              <a:t>leaq</a:t>
            </a:r>
            <a:r>
              <a:rPr lang="en-US" sz="2400" b="1" i="0" u="none" strike="noStrike" cap="none" dirty="0">
                <a:solidFill>
                  <a:srgbClr val="990000"/>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instruction</a:t>
            </a:r>
            <a:endParaRPr sz="24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ZF set when</a:t>
            </a:r>
            <a:endParaRPr sz="3600" b="1" i="0" u="none" strike="noStrike" cap="none">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t>Review of a few tricky bits from last time</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dirty="0"/>
              <a:t>S</a:t>
            </a:r>
            <a:r>
              <a:rPr lang="en-US" sz="3600" b="1" i="0" u="none" strike="noStrike" cap="none" dirty="0">
                <a:solidFill>
                  <a:schemeClr val="dk1"/>
                </a:solidFill>
                <a:latin typeface="Calibri"/>
                <a:ea typeface="Calibri"/>
                <a:cs typeface="Calibri"/>
                <a:sym typeface="Calibri"/>
              </a:rPr>
              <a:t>F set when</a:t>
            </a:r>
            <a:endParaRPr sz="3600" b="1" i="0" u="none" strike="noStrike" cap="none" dirty="0">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328850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CF set when</a:t>
            </a:r>
            <a:endParaRPr sz="3600" b="1" i="0" u="none" strike="noStrike" cap="none" dirty="0">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9" name="Shape 332">
            <a:extLst>
              <a:ext uri="{FF2B5EF4-FFF2-40B4-BE49-F238E27FC236}">
                <a16:creationId xmlns:a16="http://schemas.microsoft.com/office/drawing/2014/main" id="{515E0789-45DF-47CD-88C0-FCB0B8E9B0ED}"/>
              </a:ext>
            </a:extLst>
          </p:cNvPr>
          <p:cNvSpPr txBox="1"/>
          <p:nvPr/>
        </p:nvSpPr>
        <p:spPr>
          <a:xfrm>
            <a:off x="2142565" y="2964487"/>
            <a:ext cx="4572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rgbClr val="FF0000"/>
                </a:solidFill>
                <a:latin typeface="Courier New"/>
                <a:ea typeface="Courier New"/>
                <a:cs typeface="Courier New"/>
                <a:sym typeface="Courier New"/>
              </a:rPr>
              <a:t>1</a:t>
            </a:r>
            <a:endParaRPr sz="2000" b="1" dirty="0">
              <a:solidFill>
                <a:srgbClr val="FF0000"/>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OF set when</a:t>
            </a:r>
            <a:endParaRPr sz="3600" b="1" i="0" u="none" strike="noStrike" cap="none">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w</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53" name="Shape 353"/>
          <p:cNvSpPr txBox="1"/>
          <p:nvPr/>
        </p:nvSpPr>
        <p:spPr>
          <a:xfrm>
            <a:off x="1135604" y="4195482"/>
            <a:ext cx="4140484"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dirty="0">
                <a:solidFill>
                  <a:srgbClr val="000000"/>
                </a:solidFill>
                <a:latin typeface="Gill Sans"/>
                <a:ea typeface="Gill Sans"/>
                <a:cs typeface="Gill Sans"/>
                <a:sym typeface="Gill Sans"/>
              </a:rPr>
              <a:t>w == y &amp;&amp; w </a:t>
            </a:r>
            <a:r>
              <a:rPr lang="en-US" sz="4200" dirty="0">
                <a:latin typeface="Gill Sans"/>
                <a:ea typeface="Gill Sans"/>
                <a:cs typeface="Gill Sans"/>
                <a:sym typeface="Gill Sans"/>
              </a:rPr>
              <a:t>!= z</a:t>
            </a:r>
            <a:endParaRPr sz="4200"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55939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Compare Instruction</a:t>
            </a:r>
            <a:endParaRPr lang="en-US" dirty="0"/>
          </a:p>
        </p:txBody>
      </p:sp>
      <mc:AlternateContent xmlns:mc="http://schemas.openxmlformats.org/markup-compatibility/2006" xmlns:a14="http://schemas.microsoft.com/office/drawing/2010/main">
        <mc:Choice Requires="a14">
          <p:sp>
            <p:nvSpPr>
              <p:cNvPr id="365" name="Shape 365"/>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err="1">
                    <a:latin typeface="Courier New" panose="02070309020205020404" pitchFamily="49" charset="0"/>
                    <a:cs typeface="Courier New" panose="02070309020205020404" pitchFamily="49" charset="0"/>
                    <a:sym typeface="Calibri"/>
                  </a:rPr>
                  <a:t>cmp</a:t>
                </a:r>
                <a:r>
                  <a:rPr lang="en-US">
                    <a:latin typeface="Courier New" panose="02070309020205020404" pitchFamily="49" charset="0"/>
                    <a:cs typeface="Courier New" panose="02070309020205020404" pitchFamily="49" charset="0"/>
                    <a:sym typeface="Calibri"/>
                  </a:rPr>
                  <a:t> a, b</a:t>
                </a:r>
                <a:endParaRPr lang="en-US" dirty="0">
                  <a:latin typeface="Courier New" panose="02070309020205020404" pitchFamily="49" charset="0"/>
                  <a:cs typeface="Courier New" panose="02070309020205020404" pitchFamily="49" charset="0"/>
                  <a:sym typeface="Calibri"/>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sub</a:t>
                </a:r>
                <a:r>
                  <a:rPr lang="en-US" dirty="0"/>
                  <a:t>)</a:t>
                </a:r>
              </a:p>
              <a:p>
                <a:pPr lvl="1"/>
                <a:r>
                  <a:rPr lang="en-US" dirty="0"/>
                  <a:t>Sets condition codes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Used for </a:t>
                </a:r>
                <a:r>
                  <a:rPr lang="en-US" b="1" dirty="0">
                    <a:latin typeface="Courier New" panose="02070309020205020404" pitchFamily="49" charset="0"/>
                    <a:cs typeface="Courier New" panose="02070309020205020404" pitchFamily="49" charset="0"/>
                  </a:rPr>
                  <a:t>if (a &lt; b) { … }</a:t>
                </a:r>
                <a:br>
                  <a:rPr lang="en-US" b="1" dirty="0">
                    <a:latin typeface="Courier New" panose="02070309020205020404" pitchFamily="49" charset="0"/>
                    <a:cs typeface="Courier New" panose="02070309020205020404" pitchFamily="49" charset="0"/>
                  </a:rPr>
                </a:br>
                <a:r>
                  <a:rPr lang="en-US" dirty="0"/>
                  <a:t>whenever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isn’t needed for anything else</a:t>
                </a:r>
              </a:p>
            </p:txBody>
          </p:sp>
        </mc:Choice>
        <mc:Fallback xmlns="">
          <p:sp>
            <p:nvSpPr>
              <p:cNvPr id="365" name="Shape 365"/>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Test Instruction</a:t>
            </a:r>
            <a:endParaRPr lang="en-US" dirty="0"/>
          </a:p>
        </p:txBody>
      </p:sp>
      <mc:AlternateContent xmlns:mc="http://schemas.openxmlformats.org/markup-compatibility/2006" xmlns:a14="http://schemas.microsoft.com/office/drawing/2010/main">
        <mc:Choice Requires="a14">
          <p:sp>
            <p:nvSpPr>
              <p:cNvPr id="371" name="Shape 371"/>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a:latin typeface="Courier New" panose="02070309020205020404" pitchFamily="49" charset="0"/>
                    <a:cs typeface="Courier New" panose="02070309020205020404" pitchFamily="49" charset="0"/>
                    <a:sym typeface="Calibri"/>
                  </a:rPr>
                  <a:t>test a, b</a:t>
                </a:r>
                <a:endParaRPr lang="en-US" dirty="0">
                  <a:latin typeface="Courier New" panose="02070309020205020404" pitchFamily="49" charset="0"/>
                  <a:cs typeface="Courier New" panose="02070309020205020404" pitchFamily="49" charset="0"/>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&amp;</m:t>
                    </m:r>
                    <m:r>
                      <a:rPr lang="en-US" b="0" i="1" smtClean="0">
                        <a:latin typeface="Cambria Math" panose="02040503050406030204" pitchFamily="18" charset="0"/>
                        <a:ea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and</a:t>
                </a:r>
                <a:r>
                  <a:rPr lang="en-US" dirty="0"/>
                  <a:t>)</a:t>
                </a:r>
              </a:p>
              <a:p>
                <a:pPr lvl="1"/>
                <a:r>
                  <a:rPr lang="en-US" dirty="0"/>
                  <a:t>Sets condition codes (only SF and ZF)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rX</a:t>
                </a:r>
                <a:br>
                  <a:rPr lang="en-US" dirty="0"/>
                </a:br>
                <a:r>
                  <a:rPr lang="en-US" dirty="0"/>
                  <a:t>to compare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to zero</a:t>
                </a:r>
              </a:p>
              <a:p>
                <a:pPr lvl="1"/>
                <a:endParaRPr lang="en-US" dirty="0"/>
              </a:p>
              <a:p>
                <a:pPr lvl="1"/>
                <a:r>
                  <a:rPr lang="en-US" dirty="0"/>
                  <a:t>Second 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rY</a:t>
                </a:r>
                <a:br>
                  <a:rPr lang="en-US" dirty="0"/>
                </a:br>
                <a:r>
                  <a:rPr lang="en-US" dirty="0"/>
                  <a:t>tests if any of the 1-bits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rY</a:t>
                </a:r>
                <a:r>
                  <a:rPr lang="en-US" dirty="0"/>
                  <a:t> are also 1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(or vice versa)</a:t>
                </a:r>
              </a:p>
              <a:p>
                <a:pPr lvl="1"/>
                <a:endParaRPr lang="en-US" dirty="0"/>
              </a:p>
            </p:txBody>
          </p:sp>
        </mc:Choice>
        <mc:Fallback xmlns="">
          <p:sp>
            <p:nvSpPr>
              <p:cNvPr id="371" name="Shape 371"/>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tx1"/>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187911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Jumping</a:t>
            </a:r>
            <a:endParaRPr/>
          </a:p>
        </p:txBody>
      </p:sp>
      <p:sp>
        <p:nvSpPr>
          <p:cNvPr id="467" name="Shape 467"/>
          <p:cNvSpPr txBox="1">
            <a:spLocks noGrp="1"/>
          </p:cNvSpPr>
          <p:nvPr>
            <p:ph type="body" idx="1"/>
          </p:nvPr>
        </p:nvSpPr>
        <p:spPr>
          <a:xfrm>
            <a:off x="381000" y="1397000"/>
            <a:ext cx="8382000" cy="863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jX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Jump to different part of code depending on condition codes</a:t>
            </a:r>
            <a:endParaRPr/>
          </a:p>
        </p:txBody>
      </p:sp>
      <p:graphicFrame>
        <p:nvGraphicFramePr>
          <p:cNvPr id="468" name="Shape 468"/>
          <p:cNvGraphicFramePr/>
          <p:nvPr>
            <p:extLst>
              <p:ext uri="{D42A27DB-BD31-4B8C-83A1-F6EECF244321}">
                <p14:modId xmlns:p14="http://schemas.microsoft.com/office/powerpoint/2010/main" val="2725565801"/>
              </p:ext>
            </p:extLst>
          </p:nvPr>
        </p:nvGraphicFramePr>
        <p:xfrm>
          <a:off x="1511300" y="2433638"/>
          <a:ext cx="6096000" cy="390144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dirty="0" err="1">
                          <a:solidFill>
                            <a:schemeClr val="dk1"/>
                          </a:solidFill>
                          <a:latin typeface="Calibri"/>
                          <a:ea typeface="Calibri"/>
                          <a:cs typeface="Calibri"/>
                          <a:sym typeface="Calibri"/>
                        </a:rPr>
                        <a:t>jX</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Condition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Description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jmp</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1</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Unconditional</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Equal /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Not Equal / Not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Nonnegative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ja</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Above (unsigned)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jb</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alibri"/>
                          <a:ea typeface="Calibri"/>
                          <a:cs typeface="Calibri"/>
                          <a:sym typeface="Calibri"/>
                        </a:rPr>
                        <a:t>Below (unsigned)</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a:t>
            </a:r>
            <a:endParaRPr/>
          </a:p>
        </p:txBody>
      </p:sp>
      <p:sp>
        <p:nvSpPr>
          <p:cNvPr id="378" name="Shape 378"/>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low-order byte of destination to 0 or 1 based on </a:t>
            </a:r>
            <a:r>
              <a:rPr lang="en-US" sz="2000" b="0" i="1" u="none" strike="noStrike" cap="none" dirty="0">
                <a:solidFill>
                  <a:schemeClr val="dk1"/>
                </a:solidFill>
                <a:latin typeface="Calibri"/>
                <a:ea typeface="Calibri"/>
                <a:cs typeface="Calibri"/>
                <a:sym typeface="Calibri"/>
              </a:rPr>
              <a:t>combinations</a:t>
            </a:r>
            <a:r>
              <a:rPr lang="en-US" sz="2000" b="0" i="0" u="none" strike="noStrike" cap="none" dirty="0">
                <a:solidFill>
                  <a:schemeClr val="dk1"/>
                </a:solidFill>
                <a:latin typeface="Calibri"/>
                <a:ea typeface="Calibri"/>
                <a:cs typeface="Calibri"/>
                <a:sym typeface="Calibri"/>
              </a:rPr>
              <a:t> of condition codes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7 bytes</a:t>
            </a:r>
            <a:endParaRPr dirty="0"/>
          </a:p>
          <a:p>
            <a:pPr marL="552450" marR="0" lvl="1" indent="-952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p:txBody>
      </p:sp>
      <p:graphicFrame>
        <p:nvGraphicFramePr>
          <p:cNvPr id="379" name="Shape 379"/>
          <p:cNvGraphicFramePr/>
          <p:nvPr/>
        </p:nvGraphicFramePr>
        <p:xfrm>
          <a:off x="1295400" y="2976880"/>
          <a:ext cx="6096000" cy="357632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alibri"/>
                          <a:ea typeface="Calibri"/>
                          <a:cs typeface="Calibri"/>
                          <a:sym typeface="Calibri"/>
                        </a:rPr>
                        <a:t>SetX</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Condition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Description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Equal /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Not Equal / Not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Nonnegative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seta</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Above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setb</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Below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85" name="Shape 3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x86-64 Integer Registers</a:t>
            </a:r>
            <a:endParaRPr/>
          </a:p>
        </p:txBody>
      </p:sp>
      <p:sp>
        <p:nvSpPr>
          <p:cNvPr id="386" name="Shape 386"/>
          <p:cNvSpPr txBox="1">
            <a:spLocks noGrp="1"/>
          </p:cNvSpPr>
          <p:nvPr>
            <p:ph type="body" idx="1"/>
          </p:nvPr>
        </p:nvSpPr>
        <p:spPr>
          <a:xfrm>
            <a:off x="318682" y="6019800"/>
            <a:ext cx="7329487" cy="838200"/>
          </a:xfrm>
          <a:prstGeom prst="rect">
            <a:avLst/>
          </a:prstGeom>
          <a:noFill/>
          <a:ln>
            <a:noFill/>
          </a:ln>
        </p:spPr>
        <p:txBody>
          <a:bodyPr spcFirstLastPara="1" wrap="square" lIns="38100" tIns="38100" rIns="38100" bIns="38100" anchor="t" anchorCtr="0">
            <a:noAutofit/>
          </a:bodyPr>
          <a:lstStyle/>
          <a:p>
            <a:pPr marL="514350" marR="0" lvl="1" indent="-234950" algn="l" rtl="0">
              <a:spcBef>
                <a:spcPts val="0"/>
              </a:spcBef>
              <a:spcAft>
                <a:spcPts val="0"/>
              </a:spcAft>
              <a:buClr>
                <a:srgbClr val="990000"/>
              </a:buClr>
              <a:buSzPts val="2200"/>
              <a:buFont typeface="Noto Sans Symbols"/>
              <a:buChar char="▪"/>
            </a:pPr>
            <a:r>
              <a:rPr lang="en-US" dirty="0" err="1"/>
              <a:t>SetX</a:t>
            </a:r>
            <a:r>
              <a:rPr lang="en-US" dirty="0"/>
              <a:t> argument is always a low byte (%al, %r8b, etc.)</a:t>
            </a:r>
            <a:endParaRPr dirty="0"/>
          </a:p>
        </p:txBody>
      </p:sp>
      <p:sp>
        <p:nvSpPr>
          <p:cNvPr id="387" name="Shape 387"/>
          <p:cNvSpPr/>
          <p:nvPr/>
        </p:nvSpPr>
        <p:spPr>
          <a:xfrm>
            <a:off x="36576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8" name="Shape 388"/>
          <p:cNvSpPr/>
          <p:nvPr/>
        </p:nvSpPr>
        <p:spPr>
          <a:xfrm>
            <a:off x="36576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9" name="Shape 389"/>
          <p:cNvSpPr/>
          <p:nvPr/>
        </p:nvSpPr>
        <p:spPr>
          <a:xfrm>
            <a:off x="36576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%cl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0" name="Shape 390"/>
          <p:cNvSpPr/>
          <p:nvPr/>
        </p:nvSpPr>
        <p:spPr>
          <a:xfrm>
            <a:off x="36576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%dl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1" name="Shape 391"/>
          <p:cNvSpPr/>
          <p:nvPr/>
        </p:nvSpPr>
        <p:spPr>
          <a:xfrm>
            <a:off x="36576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2" name="Shape 392"/>
          <p:cNvSpPr/>
          <p:nvPr/>
        </p:nvSpPr>
        <p:spPr>
          <a:xfrm>
            <a:off x="36576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dil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3" name="Shape 393"/>
          <p:cNvSpPr/>
          <p:nvPr/>
        </p:nvSpPr>
        <p:spPr>
          <a:xfrm>
            <a:off x="3649650" y="4838700"/>
            <a:ext cx="655649" cy="444500"/>
          </a:xfrm>
          <a:prstGeom prst="rect">
            <a:avLst/>
          </a:prstGeom>
          <a:solidFill>
            <a:srgbClr val="FF9999"/>
          </a:solidFill>
          <a:ln w="127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4" name="Shape 394"/>
          <p:cNvSpPr/>
          <p:nvPr/>
        </p:nvSpPr>
        <p:spPr>
          <a:xfrm>
            <a:off x="3657600" y="54356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5" name="Shape 395"/>
          <p:cNvSpPr/>
          <p:nvPr/>
        </p:nvSpPr>
        <p:spPr>
          <a:xfrm>
            <a:off x="76200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%r8b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6" name="Shape 396"/>
          <p:cNvSpPr/>
          <p:nvPr/>
        </p:nvSpPr>
        <p:spPr>
          <a:xfrm>
            <a:off x="76200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%r9b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7" name="Shape 397"/>
          <p:cNvSpPr/>
          <p:nvPr/>
        </p:nvSpPr>
        <p:spPr>
          <a:xfrm>
            <a:off x="76200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%r10b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8" name="Shape 398"/>
          <p:cNvSpPr/>
          <p:nvPr/>
        </p:nvSpPr>
        <p:spPr>
          <a:xfrm>
            <a:off x="76200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%r11b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9" name="Shape 399"/>
          <p:cNvSpPr/>
          <p:nvPr/>
        </p:nvSpPr>
        <p:spPr>
          <a:xfrm>
            <a:off x="76200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%r12b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0" name="Shape 400"/>
          <p:cNvSpPr/>
          <p:nvPr/>
        </p:nvSpPr>
        <p:spPr>
          <a:xfrm>
            <a:off x="76200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%r13b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1" name="Shape 401"/>
          <p:cNvSpPr/>
          <p:nvPr/>
        </p:nvSpPr>
        <p:spPr>
          <a:xfrm>
            <a:off x="7620000" y="4838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%r14b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2" name="Shape 402"/>
          <p:cNvSpPr/>
          <p:nvPr/>
        </p:nvSpPr>
        <p:spPr>
          <a:xfrm>
            <a:off x="7620000" y="5448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%r15b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3" name="Shape 403"/>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404" name="Shape 404"/>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405" name="Shape 405"/>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406" name="Shape 406"/>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407" name="Shape 407"/>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408" name="Shape 408"/>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409" name="Shape 409"/>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410" name="Shape 410"/>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411" name="Shape 411"/>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2" name="Shape 412"/>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3" name="Shape 413"/>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414" name="Shape 414"/>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415" name="Shape 415"/>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416" name="Shape 416"/>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417" name="Shape 417"/>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23" name="Shape 423"/>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24" name="Shape 424"/>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25" name="Shape 425"/>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26" name="Shape 426"/>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27" name="Shape 427"/>
          <p:cNvGrpSpPr/>
          <p:nvPr/>
        </p:nvGrpSpPr>
        <p:grpSpPr>
          <a:xfrm>
            <a:off x="2124635" y="4204447"/>
            <a:ext cx="2008094" cy="1308847"/>
            <a:chOff x="2124635" y="4204447"/>
            <a:chExt cx="2008094" cy="1308847"/>
          </a:xfrm>
        </p:grpSpPr>
        <p:cxnSp>
          <p:nvCxnSpPr>
            <p:cNvPr id="428" name="Shape 428"/>
            <p:cNvCxnSpPr/>
            <p:nvPr/>
          </p:nvCxnSpPr>
          <p:spPr>
            <a:xfrm flipH="1">
              <a:off x="2994212" y="4204447"/>
              <a:ext cx="53788" cy="1308847"/>
            </a:xfrm>
            <a:prstGeom prst="straightConnector1">
              <a:avLst/>
            </a:prstGeom>
            <a:solidFill>
              <a:schemeClr val="accent1"/>
            </a:solidFill>
            <a:ln w="38100" cap="flat" cmpd="sng">
              <a:solidFill>
                <a:srgbClr val="FF2728"/>
              </a:solidFill>
              <a:prstDash val="solid"/>
              <a:round/>
              <a:headEnd type="none" w="sm" len="sm"/>
              <a:tailEnd type="stealth" w="med" len="med"/>
            </a:ln>
          </p:spPr>
        </p:cxnSp>
        <p:cxnSp>
          <p:nvCxnSpPr>
            <p:cNvPr id="429" name="Shape 429"/>
            <p:cNvCxnSpPr/>
            <p:nvPr/>
          </p:nvCxnSpPr>
          <p:spPr>
            <a:xfrm flipH="1">
              <a:off x="2124635" y="4204447"/>
              <a:ext cx="2008094" cy="1308847"/>
            </a:xfrm>
            <a:prstGeom prst="straightConnector1">
              <a:avLst/>
            </a:prstGeom>
            <a:solidFill>
              <a:schemeClr val="accent1"/>
            </a:solidFill>
            <a:ln w="38100" cap="flat" cmpd="sng">
              <a:solidFill>
                <a:srgbClr val="7030A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address </a:t>
            </a:r>
            <a:r>
              <a:rPr lang="en-US" b="1" dirty="0">
                <a:latin typeface="Courier New" pitchFamily="49" charset="0"/>
              </a:rPr>
              <a:t>0x40059e</a:t>
            </a: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48 </a:t>
            </a: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35" name="Shape 435"/>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36" name="Shape 436"/>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37" name="Shape 437"/>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38" name="Shape 438"/>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39" name="Shape 439"/>
          <p:cNvGrpSpPr/>
          <p:nvPr/>
        </p:nvGrpSpPr>
        <p:grpSpPr>
          <a:xfrm>
            <a:off x="187989" y="1311996"/>
            <a:ext cx="7160468" cy="4031873"/>
            <a:chOff x="187989" y="1311996"/>
            <a:chExt cx="7160468" cy="4031873"/>
          </a:xfrm>
        </p:grpSpPr>
        <p:sp>
          <p:nvSpPr>
            <p:cNvPr id="440" name="Shape 440"/>
            <p:cNvSpPr txBox="1"/>
            <p:nvPr/>
          </p:nvSpPr>
          <p:spPr>
            <a:xfrm>
              <a:off x="187989" y="1311996"/>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Beware weirdness </a:t>
              </a:r>
              <a:r>
                <a:rPr lang="en-US" sz="3200" b="1">
                  <a:solidFill>
                    <a:srgbClr val="000000"/>
                  </a:solidFill>
                  <a:latin typeface="Courier New"/>
                  <a:ea typeface="Courier New"/>
                  <a:cs typeface="Courier New"/>
                  <a:sym typeface="Courier New"/>
                </a:rPr>
                <a:t>movzbl</a:t>
              </a:r>
              <a:r>
                <a:rPr lang="en-US" sz="3200">
                  <a:solidFill>
                    <a:srgbClr val="000000"/>
                  </a:solidFill>
                  <a:latin typeface="Calibri"/>
                  <a:ea typeface="Calibri"/>
                  <a:cs typeface="Calibri"/>
                  <a:sym typeface="Calibri"/>
                </a:rPr>
                <a:t> (and others)</a:t>
              </a:r>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ourier New"/>
                  <a:ea typeface="Courier New"/>
                  <a:cs typeface="Courier New"/>
                  <a:sym typeface="Courier New"/>
                </a:rPr>
                <a:t>movzbl %al, %eax</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grpSp>
          <p:nvGrpSpPr>
            <p:cNvPr id="441" name="Shape 441"/>
            <p:cNvGrpSpPr/>
            <p:nvPr/>
          </p:nvGrpSpPr>
          <p:grpSpPr>
            <a:xfrm>
              <a:off x="1582768" y="3207960"/>
              <a:ext cx="3556000" cy="533400"/>
              <a:chOff x="1582768" y="3207960"/>
              <a:chExt cx="3556000" cy="533400"/>
            </a:xfrm>
          </p:grpSpPr>
          <p:sp>
            <p:nvSpPr>
              <p:cNvPr id="442" name="Shape 442"/>
              <p:cNvSpPr/>
              <p:nvPr/>
            </p:nvSpPr>
            <p:spPr>
              <a:xfrm>
                <a:off x="3418302" y="325304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a:solidFill>
                      <a:srgbClr val="000000"/>
                    </a:solidFill>
                    <a:latin typeface="Courier New"/>
                    <a:ea typeface="Courier New"/>
                    <a:cs typeface="Courier New"/>
                    <a:sym typeface="Courier New"/>
                  </a:rPr>
                  <a:t>%eax</a:t>
                </a:r>
                <a:endParaRPr sz="1800" b="0" i="0" u="none" strike="noStrike" cap="none">
                  <a:solidFill>
                    <a:srgbClr val="000000"/>
                  </a:solidFill>
                  <a:latin typeface="Courier New"/>
                  <a:ea typeface="Courier New"/>
                  <a:cs typeface="Courier New"/>
                  <a:sym typeface="Courier New"/>
                </a:endParaRPr>
              </a:p>
            </p:txBody>
          </p:sp>
          <p:sp>
            <p:nvSpPr>
              <p:cNvPr id="443" name="Shape 443"/>
              <p:cNvSpPr/>
              <p:nvPr/>
            </p:nvSpPr>
            <p:spPr>
              <a:xfrm>
                <a:off x="4478368" y="324606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4" name="Shape 444"/>
              <p:cNvSpPr/>
              <p:nvPr/>
            </p:nvSpPr>
            <p:spPr>
              <a:xfrm>
                <a:off x="1582768" y="320796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grpSp>
        <p:nvGrpSpPr>
          <p:cNvPr id="445" name="Shape 445"/>
          <p:cNvGrpSpPr/>
          <p:nvPr/>
        </p:nvGrpSpPr>
        <p:grpSpPr>
          <a:xfrm>
            <a:off x="1579654" y="3204840"/>
            <a:ext cx="3556000" cy="533400"/>
            <a:chOff x="5510699" y="5684520"/>
            <a:chExt cx="3556000" cy="533400"/>
          </a:xfrm>
        </p:grpSpPr>
        <p:sp>
          <p:nvSpPr>
            <p:cNvPr id="446" name="Shape 446"/>
            <p:cNvSpPr/>
            <p:nvPr/>
          </p:nvSpPr>
          <p:spPr>
            <a:xfrm>
              <a:off x="7346233" y="572960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47" name="Shape 447"/>
            <p:cNvSpPr/>
            <p:nvPr/>
          </p:nvSpPr>
          <p:spPr>
            <a:xfrm>
              <a:off x="8406299" y="572262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8" name="Shape 448"/>
            <p:cNvSpPr/>
            <p:nvPr/>
          </p:nvSpPr>
          <p:spPr>
            <a:xfrm>
              <a:off x="5510699" y="568452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49" name="Shape 449"/>
          <p:cNvGrpSpPr/>
          <p:nvPr/>
        </p:nvGrpSpPr>
        <p:grpSpPr>
          <a:xfrm>
            <a:off x="1585180" y="3201720"/>
            <a:ext cx="3556000" cy="533400"/>
            <a:chOff x="2673776" y="5741880"/>
            <a:chExt cx="3556000" cy="533400"/>
          </a:xfrm>
        </p:grpSpPr>
        <p:sp>
          <p:nvSpPr>
            <p:cNvPr id="450" name="Shape 450"/>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51" name="Shape 451"/>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52" name="Shape 452"/>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53" name="Shape 453"/>
          <p:cNvGrpSpPr/>
          <p:nvPr/>
        </p:nvGrpSpPr>
        <p:grpSpPr>
          <a:xfrm>
            <a:off x="215055" y="3749413"/>
            <a:ext cx="3086019" cy="1009932"/>
            <a:chOff x="215055" y="3749413"/>
            <a:chExt cx="3086019" cy="1009932"/>
          </a:xfrm>
        </p:grpSpPr>
        <p:sp>
          <p:nvSpPr>
            <p:cNvPr id="454" name="Shape 454"/>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Zapped to </a:t>
              </a:r>
              <a:r>
                <a:rPr lang="en-US" sz="2400">
                  <a:solidFill>
                    <a:srgbClr val="000000"/>
                  </a:solidFill>
                  <a:latin typeface="Calibri"/>
                  <a:ea typeface="Calibri"/>
                  <a:cs typeface="Calibri"/>
                  <a:sym typeface="Calibri"/>
                </a:rPr>
                <a:t>all 0’s</a:t>
              </a:r>
              <a:endParaRPr sz="2400" dirty="0">
                <a:solidFill>
                  <a:srgbClr val="000000"/>
                </a:solidFill>
                <a:latin typeface="Calibri"/>
                <a:ea typeface="Calibri"/>
                <a:cs typeface="Calibri"/>
                <a:sym typeface="Calibri"/>
              </a:endParaRPr>
            </a:p>
          </p:txBody>
        </p:sp>
        <p:cxnSp>
          <p:nvCxnSpPr>
            <p:cNvPr id="455" name="Shape 455"/>
            <p:cNvCxnSpPr>
              <a:stCxn id="454"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parts 1 through 4 (q1-9) now, then stop.</a:t>
            </a:r>
          </a:p>
        </p:txBody>
      </p:sp>
    </p:spTree>
    <p:extLst>
      <p:ext uri="{BB962C8B-B14F-4D97-AF65-F5344CB8AC3E}">
        <p14:creationId xmlns:p14="http://schemas.microsoft.com/office/powerpoint/2010/main" val="314156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Branch Example (Old Style)</a:t>
            </a:r>
            <a:endParaRPr sz="3600" b="1" i="0" u="none" strike="noStrike" cap="none">
              <a:solidFill>
                <a:schemeClr val="dk1"/>
              </a:solidFill>
              <a:latin typeface="Calibri"/>
              <a:ea typeface="Calibri"/>
              <a:cs typeface="Calibri"/>
              <a:sym typeface="Calibri"/>
            </a:endParaRPr>
          </a:p>
        </p:txBody>
      </p:sp>
      <p:sp>
        <p:nvSpPr>
          <p:cNvPr id="474" name="Shape 474"/>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75" name="Shape 475"/>
          <p:cNvSpPr/>
          <p:nvPr/>
        </p:nvSpPr>
        <p:spPr>
          <a:xfrm>
            <a:off x="4445000" y="1968500"/>
            <a:ext cx="4394200" cy="48133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jle     .L4</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movq    %rdi,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rgbClr val="0000FF"/>
                </a:solidFill>
                <a:latin typeface="Courier New"/>
                <a:ea typeface="Courier New"/>
                <a:cs typeface="Courier New"/>
                <a:sym typeface="Courier New"/>
              </a:rPr>
              <a:t>   subq    %rsi,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.L4:       # x &lt;=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movq    %rsi,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76" name="Shape 476"/>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Generation</a:t>
            </a:r>
            <a:endParaRPr/>
          </a:p>
          <a:p>
            <a:pPr marL="279400" marR="0" lvl="1" indent="0" algn="l" rtl="0">
              <a:spcBef>
                <a:spcPts val="500"/>
              </a:spcBef>
              <a:spcAft>
                <a:spcPts val="0"/>
              </a:spcAft>
              <a:buClr>
                <a:srgbClr val="990000"/>
              </a:buClr>
              <a:buSzPts val="2200"/>
              <a:buFont typeface="Noto Sans Symbols"/>
              <a:buNone/>
            </a:pPr>
            <a:r>
              <a:rPr lang="en-US" sz="2000" b="1" i="0" u="none" strike="noStrike" cap="none">
                <a:solidFill>
                  <a:srgbClr val="800000"/>
                </a:solidFill>
                <a:latin typeface="Courier New"/>
                <a:ea typeface="Courier New"/>
                <a:cs typeface="Courier New"/>
                <a:sym typeface="Courier New"/>
              </a:rPr>
              <a:t>shark&gt; gcc –Og -S –fno-if-conversion control.c</a:t>
            </a:r>
            <a:endParaRPr sz="2000" b="1" i="0" u="none" strike="noStrike" cap="none">
              <a:solidFill>
                <a:srgbClr val="800000"/>
              </a:solidFill>
              <a:latin typeface="Courier New"/>
              <a:ea typeface="Courier New"/>
              <a:cs typeface="Courier New"/>
              <a:sym typeface="Courier New"/>
            </a:endParaRPr>
          </a:p>
        </p:txBody>
      </p:sp>
      <p:graphicFrame>
        <p:nvGraphicFramePr>
          <p:cNvPr id="477" name="Shape 477"/>
          <p:cNvGraphicFramePr/>
          <p:nvPr/>
        </p:nvGraphicFramePr>
        <p:xfrm>
          <a:off x="4800600" y="50292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78" name="Shape 478"/>
          <p:cNvGrpSpPr/>
          <p:nvPr/>
        </p:nvGrpSpPr>
        <p:grpSpPr>
          <a:xfrm>
            <a:off x="3451412" y="1023590"/>
            <a:ext cx="5688687" cy="954107"/>
            <a:chOff x="3451412" y="1023590"/>
            <a:chExt cx="5688687" cy="954107"/>
          </a:xfrm>
        </p:grpSpPr>
        <p:sp>
          <p:nvSpPr>
            <p:cNvPr id="479" name="Shape 479"/>
            <p:cNvSpPr/>
            <p:nvPr/>
          </p:nvSpPr>
          <p:spPr>
            <a:xfrm>
              <a:off x="3451412" y="1380565"/>
              <a:ext cx="2949388" cy="58793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
          <p:nvSpPr>
            <p:cNvPr id="480" name="Shape 480"/>
            <p:cNvSpPr txBox="1"/>
            <p:nvPr/>
          </p:nvSpPr>
          <p:spPr>
            <a:xfrm>
              <a:off x="6985727" y="1023590"/>
              <a:ext cx="2154372" cy="95410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Calibri"/>
                  <a:ea typeface="Calibri"/>
                  <a:cs typeface="Calibri"/>
                  <a:sym typeface="Calibri"/>
                </a:rPr>
                <a:t>I’ll get to this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shortly.</a:t>
              </a:r>
              <a:endParaRPr sz="2800">
                <a:solidFill>
                  <a:srgbClr val="000000"/>
                </a:solidFill>
                <a:latin typeface="Calibri"/>
                <a:ea typeface="Calibri"/>
                <a:cs typeface="Calibri"/>
                <a:sym typeface="Calibri"/>
              </a:endParaRPr>
            </a:p>
          </p:txBody>
        </p:sp>
        <p:sp>
          <p:nvSpPr>
            <p:cNvPr id="481" name="Shape 481"/>
            <p:cNvSpPr/>
            <p:nvPr/>
          </p:nvSpPr>
          <p:spPr>
            <a:xfrm>
              <a:off x="5138928" y="1101793"/>
              <a:ext cx="1307592" cy="278951"/>
            </a:xfrm>
            <a:custGeom>
              <a:avLst/>
              <a:gdLst/>
              <a:ahLst/>
              <a:cxnLst/>
              <a:rect l="0" t="0" r="0" b="0"/>
              <a:pathLst>
                <a:path w="1307592" h="278951" extrusionOk="0">
                  <a:moveTo>
                    <a:pt x="1307592" y="132647"/>
                  </a:moveTo>
                  <a:cubicBezTo>
                    <a:pt x="1023366" y="56447"/>
                    <a:pt x="739140" y="-19753"/>
                    <a:pt x="521208" y="4631"/>
                  </a:cubicBezTo>
                  <a:cubicBezTo>
                    <a:pt x="303276" y="29015"/>
                    <a:pt x="0" y="278951"/>
                    <a:pt x="0" y="278951"/>
                  </a:cubicBezTo>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Expressing with Goto Code</a:t>
            </a:r>
            <a:endParaRPr sz="3600" b="1" i="0" u="none" strike="noStrike" cap="none">
              <a:solidFill>
                <a:schemeClr val="dk1"/>
              </a:solidFill>
              <a:latin typeface="Calibri"/>
              <a:ea typeface="Calibri"/>
              <a:cs typeface="Calibri"/>
              <a:sym typeface="Calibri"/>
            </a:endParaRPr>
          </a:p>
        </p:txBody>
      </p:sp>
      <p:sp>
        <p:nvSpPr>
          <p:cNvPr id="496" name="Shape 496"/>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97" name="Shape 497"/>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 allows </a:t>
            </a:r>
            <a:r>
              <a:rPr lang="en-US" sz="2400" b="1" i="0" u="none" strike="noStrike" cap="none">
                <a:solidFill>
                  <a:schemeClr val="dk1"/>
                </a:solidFill>
                <a:latin typeface="Courier New"/>
                <a:ea typeface="Courier New"/>
                <a:cs typeface="Courier New"/>
                <a:sym typeface="Courier New"/>
              </a:rPr>
              <a:t>goto</a:t>
            </a:r>
            <a:r>
              <a:rPr lang="en-US" sz="2400" b="1" i="0" u="none" strike="noStrike" cap="none">
                <a:solidFill>
                  <a:schemeClr val="dk1"/>
                </a:solidFill>
                <a:latin typeface="Calibri"/>
                <a:ea typeface="Calibri"/>
                <a:cs typeface="Calibri"/>
                <a:sym typeface="Calibri"/>
              </a:rPr>
              <a:t> statement</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 to position designated by label</a:t>
            </a:r>
            <a:endParaRPr sz="2400" b="1" i="0" u="none" strike="noStrike" cap="none">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498" name="Shape 498"/>
          <p:cNvSpPr/>
          <p:nvPr/>
        </p:nvSpPr>
        <p:spPr>
          <a:xfrm>
            <a:off x="4495800" y="2209800"/>
            <a:ext cx="36576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absdiff_j</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int ntest = x &lt;=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(ntest) goto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366713" y="141605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04" name="Shape 504"/>
          <p:cNvSpPr/>
          <p:nvPr/>
        </p:nvSpPr>
        <p:spPr>
          <a:xfrm>
            <a:off x="457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381000" y="339725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457200" y="3816349"/>
            <a:ext cx="3746500" cy="2593733"/>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Then_Expr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Conditional Expression Translation (Using Branches)</a:t>
            </a:r>
            <a:endParaRPr sz="3600" b="1"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330700" y="3886200"/>
            <a:ext cx="4432300" cy="2946400"/>
          </a:xfrm>
          <a:prstGeom prst="rect">
            <a:avLst/>
          </a:prstGeom>
          <a:noFill/>
          <a:ln>
            <a:noFill/>
          </a:ln>
        </p:spPr>
        <p:txBody>
          <a:bodyPr spcFirstLastPara="1" wrap="square" lIns="38100" tIns="38100" rIns="38100" bIns="38100" anchor="t" anchorCtr="0">
            <a:noAutofit/>
          </a:bodyPr>
          <a:lstStyle/>
          <a:p>
            <a:pPr marL="552450" marR="0" lvl="1" indent="-234950" algn="l" rtl="0">
              <a:spcBef>
                <a:spcPts val="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Create separate code regions for then &amp; else expressions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Execute appropriate one</a:t>
            </a:r>
            <a:endParaRPr/>
          </a:p>
        </p:txBody>
      </p:sp>
      <p:sp>
        <p:nvSpPr>
          <p:cNvPr id="509" name="Shape 509"/>
          <p:cNvSpPr/>
          <p:nvPr/>
        </p:nvSpPr>
        <p:spPr>
          <a:xfrm>
            <a:off x="1193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5181600" y="236220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15" name="Shape 515"/>
          <p:cNvSpPr/>
          <p:nvPr/>
        </p:nvSpPr>
        <p:spPr>
          <a:xfrm>
            <a:off x="5181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5105400" y="40386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5105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a:t>
            </a:r>
            <a:r>
              <a:rPr lang="en-US" sz="1800"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eval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00000"/>
                </a:solidFill>
                <a:latin typeface="Courier New"/>
                <a:ea typeface="Courier New"/>
                <a:cs typeface="Courier New"/>
                <a:sym typeface="Courier New"/>
              </a:rPr>
              <a:t>if (</a:t>
            </a:r>
            <a:r>
              <a:rPr lang="en-US" sz="1800" b="1" dirty="0" err="1">
                <a:solidFill>
                  <a:srgbClr val="C00000"/>
                </a:solidFill>
                <a:latin typeface="Courier New"/>
                <a:ea typeface="Courier New"/>
                <a:cs typeface="Courier New"/>
                <a:sym typeface="Courier New"/>
              </a:rPr>
              <a:t>nt</a:t>
            </a:r>
            <a:r>
              <a:rPr lang="en-US" sz="1800" b="1" dirty="0">
                <a:solidFill>
                  <a:srgbClr val="C00000"/>
                </a:solidFill>
                <a:latin typeface="Courier New"/>
                <a:ea typeface="Courier New"/>
                <a:cs typeface="Courier New"/>
                <a:sym typeface="Courier New"/>
              </a:rPr>
              <a:t>) result = eval;</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Using Conditional Moves</a:t>
            </a:r>
            <a:endParaRPr sz="3600" b="1" i="0" u="none" strike="noStrike" cap="none">
              <a:solidFill>
                <a:schemeClr val="dk1"/>
              </a:solidFill>
              <a:latin typeface="Calibri"/>
              <a:ea typeface="Calibri"/>
              <a:cs typeface="Calibri"/>
              <a:sym typeface="Calibri"/>
            </a:endParaRPr>
          </a:p>
        </p:txBody>
      </p:sp>
      <p:sp>
        <p:nvSpPr>
          <p:cNvPr id="519" name="Shape 519"/>
          <p:cNvSpPr txBox="1">
            <a:spLocks noGrp="1"/>
          </p:cNvSpPr>
          <p:nvPr>
            <p:ph type="body" idx="1"/>
          </p:nvPr>
        </p:nvSpPr>
        <p:spPr>
          <a:xfrm>
            <a:off x="63500" y="1219200"/>
            <a:ext cx="4889500" cy="4038600"/>
          </a:xfrm>
          <a:prstGeom prst="rect">
            <a:avLst/>
          </a:prstGeom>
          <a:noFill/>
          <a:ln>
            <a:noFill/>
          </a:ln>
        </p:spPr>
        <p:txBody>
          <a:bodyPr spcFirstLastPara="1" wrap="square" lIns="38100" tIns="38100" rIns="38100" bIns="38100" anchor="t" anchorCtr="0">
            <a:noAutofit/>
          </a:bodyPr>
          <a:lstStyle/>
          <a:p>
            <a:pPr marL="2921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Conditional Move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Instruction supports:</a:t>
            </a:r>
            <a:endParaRPr/>
          </a:p>
          <a:p>
            <a:pPr marL="838200" marR="0" lvl="2" indent="-203200" algn="l" rtl="0">
              <a:spcBef>
                <a:spcPts val="500"/>
              </a:spcBef>
              <a:spcAft>
                <a:spcPts val="0"/>
              </a:spcAft>
              <a:buClr>
                <a:srgbClr val="000000"/>
              </a:buClr>
              <a:buSzPts val="1600"/>
              <a:buFont typeface="Noto Sans Symbols"/>
              <a:buNone/>
            </a:pPr>
            <a:r>
              <a:rPr lang="en-US" sz="2000" b="0" i="0" u="none" strike="noStrike" cap="none">
                <a:solidFill>
                  <a:schemeClr val="dk1"/>
                </a:solidFill>
                <a:latin typeface="Calibri"/>
                <a:ea typeface="Calibri"/>
                <a:cs typeface="Calibri"/>
                <a:sym typeface="Calibri"/>
              </a:rPr>
              <a:t>if (Test) Dest ← Src</a:t>
            </a:r>
            <a:endParaRPr sz="2000" b="0" i="0" u="none" strike="noStrike" cap="none">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Supported in post-1995 x86 processors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GCC tries to use them</a:t>
            </a:r>
            <a:endParaRPr/>
          </a:p>
          <a:p>
            <a:pPr marL="838200" marR="0" lvl="2" indent="-203200" algn="l" rtl="0">
              <a:spcBef>
                <a:spcPts val="500"/>
              </a:spcBef>
              <a:spcAft>
                <a:spcPts val="0"/>
              </a:spcAft>
              <a:buClr>
                <a:srgbClr val="000000"/>
              </a:buClr>
              <a:buSzPts val="1600"/>
              <a:buFont typeface="Noto Sans Symbols"/>
              <a:buChar char="▪"/>
            </a:pPr>
            <a:r>
              <a:rPr lang="en-US" sz="2000" b="0" i="0" u="none" strike="noStrike" cap="none">
                <a:solidFill>
                  <a:schemeClr val="dk1"/>
                </a:solidFill>
                <a:latin typeface="Calibri"/>
                <a:ea typeface="Calibri"/>
                <a:cs typeface="Calibri"/>
                <a:sym typeface="Calibri"/>
              </a:rPr>
              <a:t>But, only when known to be safe</a:t>
            </a:r>
            <a:endParaRPr/>
          </a:p>
          <a:p>
            <a:pPr marL="2921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Why?</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Branches are very disruptive to instruction flow through pipelines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Conditional moves do not require control transfer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Move Example</a:t>
            </a:r>
            <a:endParaRPr sz="3600" b="1" i="0" u="none" strike="noStrike" cap="none">
              <a:solidFill>
                <a:schemeClr val="dk1"/>
              </a:solidFill>
              <a:latin typeface="Calibri"/>
              <a:ea typeface="Calibri"/>
              <a:cs typeface="Calibri"/>
              <a:sym typeface="Calibri"/>
            </a:endParaRPr>
          </a:p>
        </p:txBody>
      </p:sp>
      <p:sp>
        <p:nvSpPr>
          <p:cNvPr id="525" name="Shape 525"/>
          <p:cNvSpPr/>
          <p:nvPr/>
        </p:nvSpPr>
        <p:spPr>
          <a:xfrm>
            <a:off x="6616700" y="1752600"/>
            <a:ext cx="2286000" cy="1981200"/>
          </a:xfrm>
          <a:prstGeom prst="rect">
            <a:avLst/>
          </a:prstGeom>
          <a:solidFill>
            <a:srgbClr val="FFFFFF"/>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526" name="Shape 526"/>
          <p:cNvSpPr/>
          <p:nvPr/>
        </p:nvSpPr>
        <p:spPr>
          <a:xfrm>
            <a:off x="2286000" y="4267200"/>
            <a:ext cx="6642100" cy="2590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%rdi, %rax  # 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subq    %rsi, %rax  # result = x-y</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%rdx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%rdx  # eval = y-x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cmovle  %rdx, %rax  # if &lt;=, result = eval</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527" name="Shape 527"/>
          <p:cNvSpPr/>
          <p:nvPr/>
        </p:nvSpPr>
        <p:spPr>
          <a:xfrm>
            <a:off x="457200" y="12954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528" name="Shape 528"/>
          <p:cNvGraphicFramePr/>
          <p:nvPr/>
        </p:nvGraphicFramePr>
        <p:xfrm>
          <a:off x="4724400" y="19050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p:nvPr/>
        </p:nvSpPr>
        <p:spPr>
          <a:xfrm>
            <a:off x="457200" y="11430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Expensive Computations</a:t>
            </a:r>
            <a:endParaRPr sz="2400" b="1">
              <a:solidFill>
                <a:schemeClr val="dk1"/>
              </a:solidFill>
              <a:latin typeface="Calibri"/>
              <a:ea typeface="Calibri"/>
              <a:cs typeface="Calibri"/>
              <a:sym typeface="Calibri"/>
            </a:endParaRPr>
          </a:p>
        </p:txBody>
      </p:sp>
      <p:sp>
        <p:nvSpPr>
          <p:cNvPr id="534" name="Shape 53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Bad Cases for Conditional Move</a:t>
            </a:r>
            <a:endParaRPr/>
          </a:p>
        </p:txBody>
      </p:sp>
      <p:sp>
        <p:nvSpPr>
          <p:cNvPr id="535" name="Shape 535"/>
          <p:cNvSpPr txBox="1">
            <a:spLocks noGrp="1"/>
          </p:cNvSpPr>
          <p:nvPr>
            <p:ph type="body" idx="1"/>
          </p:nvPr>
        </p:nvSpPr>
        <p:spPr>
          <a:xfrm>
            <a:off x="685800" y="21510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spcBef>
                <a:spcPts val="60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Only makes sense when computations are very simple</a:t>
            </a:r>
            <a:endParaRPr sz="2000" b="1" i="0" u="none" strike="noStrike" cap="none">
              <a:solidFill>
                <a:schemeClr val="dk1"/>
              </a:solidFill>
              <a:latin typeface="Calibri"/>
              <a:ea typeface="Calibri"/>
              <a:cs typeface="Calibri"/>
              <a:sym typeface="Calibri"/>
            </a:endParaRPr>
          </a:p>
        </p:txBody>
      </p:sp>
      <p:sp>
        <p:nvSpPr>
          <p:cNvPr id="536" name="Shape 536"/>
          <p:cNvSpPr/>
          <p:nvPr/>
        </p:nvSpPr>
        <p:spPr>
          <a:xfrm>
            <a:off x="533400" y="16176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Test(x) ? Hard1(x) : Hard2(x);</a:t>
            </a:r>
            <a:endParaRPr sz="1800" b="1">
              <a:solidFill>
                <a:schemeClr val="dk1"/>
              </a:solidFill>
              <a:latin typeface="Courier New"/>
              <a:ea typeface="Courier New"/>
              <a:cs typeface="Courier New"/>
              <a:sym typeface="Courier New"/>
            </a:endParaRPr>
          </a:p>
        </p:txBody>
      </p:sp>
      <p:sp>
        <p:nvSpPr>
          <p:cNvPr id="537" name="Shape 537"/>
          <p:cNvSpPr/>
          <p:nvPr/>
        </p:nvSpPr>
        <p:spPr>
          <a:xfrm>
            <a:off x="457200" y="32766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Risky Computations</a:t>
            </a:r>
            <a:endParaRPr sz="2400" b="1">
              <a:solidFill>
                <a:schemeClr val="dk1"/>
              </a:solidFill>
              <a:latin typeface="Calibri"/>
              <a:ea typeface="Calibri"/>
              <a:cs typeface="Calibri"/>
              <a:sym typeface="Calibri"/>
            </a:endParaRPr>
          </a:p>
        </p:txBody>
      </p:sp>
      <p:sp>
        <p:nvSpPr>
          <p:cNvPr id="538" name="Shape 538"/>
          <p:cNvSpPr txBox="1"/>
          <p:nvPr/>
        </p:nvSpPr>
        <p:spPr>
          <a:xfrm>
            <a:off x="685800" y="42846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lnSpc>
                <a:spcPct val="100000"/>
              </a:lnSpc>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lnSpc>
                <a:spcPct val="100000"/>
              </a:lnSpc>
              <a:spcBef>
                <a:spcPts val="600"/>
              </a:spcBef>
              <a:spcAft>
                <a:spcPts val="0"/>
              </a:spcAft>
              <a:buClr>
                <a:srgbClr val="990000"/>
              </a:buClr>
              <a:buSzPts val="1200"/>
              <a:buFont typeface="Noto Sans Symbols"/>
              <a:buChar char="⬛"/>
            </a:pPr>
            <a:r>
              <a:rPr lang="en-US" sz="2000" b="1">
                <a:solidFill>
                  <a:schemeClr val="dk1"/>
                </a:solidFill>
                <a:latin typeface="Calibri"/>
                <a:ea typeface="Calibri"/>
                <a:cs typeface="Calibri"/>
                <a:sym typeface="Calibri"/>
              </a:rPr>
              <a:t>May have undesirable effects</a:t>
            </a:r>
            <a:endParaRPr sz="2000" b="1" i="0" u="none" strike="noStrike" cap="none">
              <a:solidFill>
                <a:schemeClr val="dk1"/>
              </a:solidFill>
              <a:latin typeface="Calibri"/>
              <a:ea typeface="Calibri"/>
              <a:cs typeface="Calibri"/>
              <a:sym typeface="Calibri"/>
            </a:endParaRPr>
          </a:p>
        </p:txBody>
      </p:sp>
      <p:sp>
        <p:nvSpPr>
          <p:cNvPr id="539" name="Shape 539"/>
          <p:cNvSpPr/>
          <p:nvPr/>
        </p:nvSpPr>
        <p:spPr>
          <a:xfrm>
            <a:off x="533400" y="37512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p ? *p </a:t>
            </a:r>
            <a:r>
              <a:rPr lang="en-US" sz="1800" b="1">
                <a:solidFill>
                  <a:schemeClr val="dk1"/>
                </a:solidFill>
                <a:latin typeface="Courier New"/>
                <a:ea typeface="Courier New"/>
                <a:cs typeface="Courier New"/>
                <a:sym typeface="Courier New"/>
              </a:rPr>
              <a:t>: 0;</a:t>
            </a:r>
            <a:endParaRPr sz="1800" b="1" dirty="0">
              <a:solidFill>
                <a:schemeClr val="dk1"/>
              </a:solidFill>
              <a:latin typeface="Courier New"/>
              <a:ea typeface="Courier New"/>
              <a:cs typeface="Courier New"/>
              <a:sym typeface="Courier New"/>
            </a:endParaRPr>
          </a:p>
        </p:txBody>
      </p:sp>
      <p:sp>
        <p:nvSpPr>
          <p:cNvPr id="540" name="Shape 540"/>
          <p:cNvSpPr/>
          <p:nvPr/>
        </p:nvSpPr>
        <p:spPr>
          <a:xfrm>
            <a:off x="457200" y="50292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Computations with side effects</a:t>
            </a:r>
            <a:endParaRPr sz="2400" b="1">
              <a:solidFill>
                <a:schemeClr val="dk1"/>
              </a:solidFill>
              <a:latin typeface="Calibri"/>
              <a:ea typeface="Calibri"/>
              <a:cs typeface="Calibri"/>
              <a:sym typeface="Calibri"/>
            </a:endParaRPr>
          </a:p>
        </p:txBody>
      </p:sp>
      <p:sp>
        <p:nvSpPr>
          <p:cNvPr id="541" name="Shape 541"/>
          <p:cNvSpPr txBox="1"/>
          <p:nvPr/>
        </p:nvSpPr>
        <p:spPr>
          <a:xfrm>
            <a:off x="685800" y="60372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lnSpc>
                <a:spcPct val="100000"/>
              </a:lnSpc>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lnSpc>
                <a:spcPct val="100000"/>
              </a:lnSpc>
              <a:spcBef>
                <a:spcPts val="600"/>
              </a:spcBef>
              <a:spcAft>
                <a:spcPts val="0"/>
              </a:spcAft>
              <a:buClr>
                <a:srgbClr val="990000"/>
              </a:buClr>
              <a:buSzPts val="1200"/>
              <a:buFont typeface="Noto Sans Symbols"/>
              <a:buChar char="⬛"/>
            </a:pPr>
            <a:r>
              <a:rPr lang="en-US" sz="2000" b="1">
                <a:solidFill>
                  <a:schemeClr val="dk1"/>
                </a:solidFill>
                <a:latin typeface="Calibri"/>
                <a:ea typeface="Calibri"/>
                <a:cs typeface="Calibri"/>
                <a:sym typeface="Calibri"/>
              </a:rPr>
              <a:t>Must be side-effect free</a:t>
            </a:r>
            <a:endParaRPr sz="2000" b="1" i="0" u="none" strike="noStrike" cap="none">
              <a:solidFill>
                <a:schemeClr val="dk1"/>
              </a:solidFill>
              <a:latin typeface="Calibri"/>
              <a:ea typeface="Calibri"/>
              <a:cs typeface="Calibri"/>
              <a:sym typeface="Calibri"/>
            </a:endParaRPr>
          </a:p>
        </p:txBody>
      </p:sp>
      <p:sp>
        <p:nvSpPr>
          <p:cNvPr id="542" name="Shape 542"/>
          <p:cNvSpPr/>
          <p:nvPr/>
        </p:nvSpPr>
        <p:spPr>
          <a:xfrm>
            <a:off x="533400" y="55038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x </a:t>
            </a:r>
            <a:r>
              <a:rPr lang="en-US" sz="1800" b="1">
                <a:solidFill>
                  <a:schemeClr val="dk1"/>
                </a:solidFill>
                <a:latin typeface="Courier New"/>
                <a:ea typeface="Courier New"/>
                <a:cs typeface="Courier New"/>
                <a:sym typeface="Courier New"/>
              </a:rPr>
              <a:t>&gt; 0 </a:t>
            </a:r>
            <a:r>
              <a:rPr lang="en-US" sz="1800" b="1" dirty="0">
                <a:solidFill>
                  <a:schemeClr val="dk1"/>
                </a:solidFill>
                <a:latin typeface="Courier New"/>
                <a:ea typeface="Courier New"/>
                <a:cs typeface="Courier New"/>
                <a:sym typeface="Courier New"/>
              </a:rPr>
              <a:t>? x*=7 : x+=3;</a:t>
            </a:r>
            <a:endParaRPr sz="1800" b="1" dirty="0">
              <a:solidFill>
                <a:schemeClr val="dk1"/>
              </a:solidFill>
              <a:latin typeface="Courier New"/>
              <a:ea typeface="Courier New"/>
              <a:cs typeface="Courier New"/>
              <a:sym typeface="Courier New"/>
            </a:endParaRPr>
          </a:p>
        </p:txBody>
      </p:sp>
      <p:sp>
        <p:nvSpPr>
          <p:cNvPr id="543" name="Shape 543"/>
          <p:cNvSpPr txBox="1"/>
          <p:nvPr/>
        </p:nvSpPr>
        <p:spPr>
          <a:xfrm>
            <a:off x="5484905" y="2268071"/>
            <a:ext cx="341503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Bad Performance</a:t>
            </a:r>
            <a:endParaRPr sz="3600">
              <a:solidFill>
                <a:srgbClr val="000000"/>
              </a:solidFill>
              <a:latin typeface="Calibri"/>
              <a:ea typeface="Calibri"/>
              <a:cs typeface="Calibri"/>
              <a:sym typeface="Calibri"/>
            </a:endParaRPr>
          </a:p>
        </p:txBody>
      </p:sp>
      <p:sp>
        <p:nvSpPr>
          <p:cNvPr id="544" name="Shape 544"/>
          <p:cNvSpPr txBox="1"/>
          <p:nvPr/>
        </p:nvSpPr>
        <p:spPr>
          <a:xfrm>
            <a:off x="7418191" y="4312024"/>
            <a:ext cx="148175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Unsafe</a:t>
            </a:r>
            <a:endParaRPr sz="3600">
              <a:solidFill>
                <a:srgbClr val="000000"/>
              </a:solidFill>
              <a:latin typeface="Calibri"/>
              <a:ea typeface="Calibri"/>
              <a:cs typeface="Calibri"/>
              <a:sym typeface="Calibri"/>
            </a:endParaRPr>
          </a:p>
        </p:txBody>
      </p:sp>
      <p:sp>
        <p:nvSpPr>
          <p:cNvPr id="545" name="Shape 545"/>
          <p:cNvSpPr txBox="1"/>
          <p:nvPr/>
        </p:nvSpPr>
        <p:spPr>
          <a:xfrm>
            <a:off x="7621002" y="5908198"/>
            <a:ext cx="127894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Illegal</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 5 (q10-14) now, then stop.</a:t>
            </a:r>
          </a:p>
        </p:txBody>
      </p:sp>
    </p:spTree>
    <p:extLst>
      <p:ext uri="{BB962C8B-B14F-4D97-AF65-F5344CB8AC3E}">
        <p14:creationId xmlns:p14="http://schemas.microsoft.com/office/powerpoint/2010/main" val="60193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tx1"/>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190003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t>
            </a:r>
            <a:r>
              <a:rPr lang="en-US"/>
              <a:t>address </a:t>
            </a:r>
            <a:r>
              <a:rPr lang="en-US" b="1">
                <a:latin typeface="Courier New" pitchFamily="49" charset="0"/>
              </a:rPr>
              <a:t>0x40059e</a:t>
            </a:r>
            <a:endParaRPr lang="en-US" b="1" dirty="0">
              <a:latin typeface="Courier New" pitchFamily="49" charset="0"/>
            </a:endParaRP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rPr>
              <a:t>48 </a:t>
            </a:r>
            <a:r>
              <a:rPr kumimoji="0" lang="en-US" sz="1800" b="1" i="0" u="none" strike="noStrike" kern="1200" cap="none" spc="0" normalizeH="0" baseline="0" noProof="0">
                <a:ln>
                  <a:noFill/>
                </a:ln>
                <a:solidFill>
                  <a:schemeClr val="tx1"/>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endParaRPr>
          </a:p>
        </p:txBody>
      </p:sp>
      <p:sp>
        <p:nvSpPr>
          <p:cNvPr id="2" name="TextBox 1">
            <a:extLst>
              <a:ext uri="{FF2B5EF4-FFF2-40B4-BE49-F238E27FC236}">
                <a16:creationId xmlns:a16="http://schemas.microsoft.com/office/drawing/2014/main" id="{0E08BCE0-E91C-4353-8DC8-ECE0E854B3AA}"/>
              </a:ext>
            </a:extLst>
          </p:cNvPr>
          <p:cNvSpPr txBox="1"/>
          <p:nvPr/>
        </p:nvSpPr>
        <p:spPr>
          <a:xfrm>
            <a:off x="530225" y="5399980"/>
            <a:ext cx="4041775" cy="523220"/>
          </a:xfrm>
          <a:prstGeom prst="rect">
            <a:avLst/>
          </a:prstGeom>
          <a:noFill/>
          <a:ln>
            <a:solidFill>
              <a:srgbClr val="FF0000"/>
            </a:solidFill>
          </a:ln>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0100 1 0 0 0  10001011  00 000 011</a:t>
            </a:r>
          </a:p>
          <a:p>
            <a:r>
              <a:rPr lang="en-US" sz="1400" b="1" dirty="0">
                <a:solidFill>
                  <a:srgbClr val="FF0000"/>
                </a:solidFill>
                <a:latin typeface="Courier New" panose="02070309020205020404" pitchFamily="49" charset="0"/>
                <a:cs typeface="Courier New" panose="02070309020205020404" pitchFamily="49" charset="0"/>
              </a:rPr>
              <a:t>REX  W R X B  MOV r-&gt;x  Mod R   M</a:t>
            </a:r>
          </a:p>
        </p:txBody>
      </p:sp>
      <p:sp>
        <p:nvSpPr>
          <p:cNvPr id="3" name="Oval 2">
            <a:extLst>
              <a:ext uri="{FF2B5EF4-FFF2-40B4-BE49-F238E27FC236}">
                <a16:creationId xmlns:a16="http://schemas.microsoft.com/office/drawing/2014/main" id="{15A9C16A-2A4B-49B8-9183-ED118CCF398E}"/>
              </a:ext>
            </a:extLst>
          </p:cNvPr>
          <p:cNvSpPr/>
          <p:nvPr/>
        </p:nvSpPr>
        <p:spPr bwMode="auto">
          <a:xfrm>
            <a:off x="1994262" y="4912519"/>
            <a:ext cx="1384663" cy="376238"/>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5" name="Straight Connector 4">
            <a:extLst>
              <a:ext uri="{FF2B5EF4-FFF2-40B4-BE49-F238E27FC236}">
                <a16:creationId xmlns:a16="http://schemas.microsoft.com/office/drawing/2014/main" id="{4A63BF2C-DB8F-46AC-9F44-20701FB78B28}"/>
              </a:ext>
            </a:extLst>
          </p:cNvPr>
          <p:cNvCxnSpPr>
            <a:cxnSpLocks/>
            <a:stCxn id="3" idx="2"/>
          </p:cNvCxnSpPr>
          <p:nvPr/>
        </p:nvCxnSpPr>
        <p:spPr bwMode="auto">
          <a:xfrm flipH="1">
            <a:off x="530225" y="5100638"/>
            <a:ext cx="1464037" cy="299342"/>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BBE0FEF-39AC-490A-991E-4E50757B59B2}"/>
              </a:ext>
            </a:extLst>
          </p:cNvPr>
          <p:cNvCxnSpPr>
            <a:cxnSpLocks/>
            <a:stCxn id="3" idx="6"/>
          </p:cNvCxnSpPr>
          <p:nvPr/>
        </p:nvCxnSpPr>
        <p:spPr bwMode="auto">
          <a:xfrm>
            <a:off x="3378925" y="5100638"/>
            <a:ext cx="1189900" cy="299342"/>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49602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84" name="Shape 584"/>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pcount_do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while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5" name="Shape 585"/>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86" name="Shape 586"/>
          <p:cNvSpPr/>
          <p:nvPr/>
        </p:nvSpPr>
        <p:spPr>
          <a:xfrm>
            <a:off x="4797424" y="1863724"/>
            <a:ext cx="4041775" cy="293687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7" name="Shape 5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Example</a:t>
            </a:r>
            <a:endParaRPr/>
          </a:p>
        </p:txBody>
      </p:sp>
      <p:sp>
        <p:nvSpPr>
          <p:cNvPr id="588" name="Shape 588"/>
          <p:cNvSpPr txBox="1">
            <a:spLocks noGrp="1"/>
          </p:cNvSpPr>
          <p:nvPr>
            <p:ph type="body" idx="1"/>
          </p:nvPr>
        </p:nvSpPr>
        <p:spPr>
          <a:xfrm>
            <a:off x="381000" y="49530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Count number of 1’s in argument </a:t>
            </a:r>
            <a:r>
              <a:rPr lang="en-US" sz="2400" b="1" i="0" u="none" strike="noStrike" cap="none">
                <a:solidFill>
                  <a:schemeClr val="dk1"/>
                </a:solidFill>
                <a:latin typeface="Courier New"/>
                <a:ea typeface="Courier New"/>
                <a:cs typeface="Courier New"/>
                <a:sym typeface="Courier New"/>
              </a:rPr>
              <a:t>x</a:t>
            </a:r>
            <a:r>
              <a:rPr lang="en-US" sz="2400" b="1" i="0" u="none" strike="noStrike" cap="none">
                <a:solidFill>
                  <a:schemeClr val="dk1"/>
                </a:solidFill>
                <a:latin typeface="Calibri"/>
                <a:ea typeface="Calibri"/>
                <a:cs typeface="Calibri"/>
                <a:sym typeface="Calibri"/>
              </a:rPr>
              <a:t> (“popcount”)</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 conditional branch to either continue looping or to exit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p:nvPr/>
        </p:nvSpPr>
        <p:spPr>
          <a:xfrm>
            <a:off x="290513" y="1066800"/>
            <a:ext cx="2311400"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94" name="Shape 59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Compilation</a:t>
            </a:r>
            <a:endParaRPr/>
          </a:p>
        </p:txBody>
      </p:sp>
      <p:sp>
        <p:nvSpPr>
          <p:cNvPr id="595" name="Shape 595"/>
          <p:cNvSpPr/>
          <p:nvPr/>
        </p:nvSpPr>
        <p:spPr>
          <a:xfrm>
            <a:off x="2152167" y="4176301"/>
            <a:ext cx="5791200" cy="20574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movl</a:t>
            </a:r>
            <a:r>
              <a:rPr lang="en-US" sz="1800" b="1" dirty="0">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eax</a:t>
            </a:r>
            <a:r>
              <a:rPr lang="en-US" sz="1800" b="1" dirty="0">
                <a:solidFill>
                  <a:schemeClr val="dk1"/>
                </a:solidFill>
                <a:latin typeface="Courier New"/>
                <a:ea typeface="Courier New"/>
                <a:cs typeface="Courier New"/>
                <a:sym typeface="Courier New"/>
              </a:rPr>
              <a:t>		#  result = 0</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.L2:				#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andl</a:t>
            </a:r>
            <a:r>
              <a:rPr lang="en-US" sz="1800" b="1" dirty="0">
                <a:solidFill>
                  <a:schemeClr val="dk1"/>
                </a:solidFill>
                <a:latin typeface="Courier New"/>
                <a:ea typeface="Courier New"/>
                <a:cs typeface="Courier New"/>
                <a:sym typeface="Courier New"/>
              </a:rPr>
              <a:t>    $1, %</a:t>
            </a:r>
            <a:r>
              <a:rPr lang="en-US" sz="1800" b="1" dirty="0" err="1">
                <a:solidFill>
                  <a:schemeClr val="dk1"/>
                </a:solidFill>
                <a:latin typeface="Courier New"/>
                <a:ea typeface="Courier New"/>
                <a:cs typeface="Courier New"/>
                <a:sym typeface="Courier New"/>
              </a:rPr>
              <a:t>edx</a:t>
            </a:r>
            <a:r>
              <a:rPr lang="en-US" sz="1800" b="1" dirty="0">
                <a:solidFill>
                  <a:schemeClr val="dk1"/>
                </a:solidFill>
                <a:latin typeface="Courier New"/>
                <a:ea typeface="Courier New"/>
                <a:cs typeface="Courier New"/>
                <a:sym typeface="Courier New"/>
              </a:rPr>
              <a:t>		#  t = x &amp; 0x1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addq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rax</a:t>
            </a:r>
            <a:r>
              <a:rPr lang="en-US" sz="1800" b="1" dirty="0">
                <a:solidFill>
                  <a:schemeClr val="dk1"/>
                </a:solidFill>
                <a:latin typeface="Courier New"/>
                <a:ea typeface="Courier New"/>
                <a:cs typeface="Courier New"/>
                <a:sym typeface="Courier New"/>
              </a:rPr>
              <a:t>	#  result += 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shrq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 &gt;&gt;= 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jne</a:t>
            </a:r>
            <a:r>
              <a:rPr lang="en-US" sz="1800" b="1" dirty="0">
                <a:solidFill>
                  <a:schemeClr val="dk1"/>
                </a:solidFill>
                <a:latin typeface="Courier New"/>
                <a:ea typeface="Courier New"/>
                <a:cs typeface="Courier New"/>
                <a:sym typeface="Courier New"/>
              </a:rPr>
              <a:t>     .L2		#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rep; ret</a:t>
            </a:r>
            <a:endParaRPr sz="1800" b="1" dirty="0">
              <a:solidFill>
                <a:schemeClr val="dk1"/>
              </a:solidFill>
              <a:latin typeface="Courier New"/>
              <a:ea typeface="Courier New"/>
              <a:cs typeface="Courier New"/>
              <a:sym typeface="Courier New"/>
            </a:endParaRPr>
          </a:p>
        </p:txBody>
      </p:sp>
      <p:sp>
        <p:nvSpPr>
          <p:cNvPr id="596" name="Shape 596"/>
          <p:cNvSpPr/>
          <p:nvPr/>
        </p:nvSpPr>
        <p:spPr>
          <a:xfrm>
            <a:off x="381000" y="1524001"/>
            <a:ext cx="4041775" cy="259080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graphicFrame>
        <p:nvGraphicFramePr>
          <p:cNvPr id="597" name="Shape 597"/>
          <p:cNvGraphicFramePr/>
          <p:nvPr/>
        </p:nvGraphicFramePr>
        <p:xfrm>
          <a:off x="4724400" y="1905000"/>
          <a:ext cx="3352800" cy="1143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result</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444500" y="1228725"/>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03" name="Shape 603"/>
          <p:cNvSpPr/>
          <p:nvPr/>
        </p:nvSpPr>
        <p:spPr>
          <a:xfrm>
            <a:off x="533400" y="1641475"/>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a:p>
        </p:txBody>
      </p:sp>
      <p:sp>
        <p:nvSpPr>
          <p:cNvPr id="604" name="Shape 604"/>
          <p:cNvSpPr/>
          <p:nvPr/>
        </p:nvSpPr>
        <p:spPr>
          <a:xfrm>
            <a:off x="3810000" y="12192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05" name="Shape 605"/>
          <p:cNvSpPr/>
          <p:nvPr/>
        </p:nvSpPr>
        <p:spPr>
          <a:xfrm>
            <a:off x="3886200" y="1631949"/>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a:p>
        </p:txBody>
      </p:sp>
      <p:sp>
        <p:nvSpPr>
          <p:cNvPr id="606" name="Shape 60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“Do-While” Translation</a:t>
            </a:r>
            <a:endParaRPr/>
          </a:p>
        </p:txBody>
      </p:sp>
      <p:sp>
        <p:nvSpPr>
          <p:cNvPr id="607" name="Shape 607"/>
          <p:cNvSpPr txBox="1">
            <a:spLocks noGrp="1"/>
          </p:cNvSpPr>
          <p:nvPr>
            <p:ph type="body" idx="1"/>
          </p:nvPr>
        </p:nvSpPr>
        <p:spPr>
          <a:xfrm>
            <a:off x="381000" y="3035300"/>
            <a:ext cx="8382000" cy="37973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Body:</a:t>
            </a:r>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54000" marR="0" lvl="0" indent="-162560"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608" name="Shape 608"/>
          <p:cNvSpPr/>
          <p:nvPr/>
        </p:nvSpPr>
        <p:spPr>
          <a:xfrm>
            <a:off x="1625600" y="3146425"/>
            <a:ext cx="2222500" cy="22606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304800" y="30861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381000" y="3505200"/>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5" name="Shape 6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#1</a:t>
            </a:r>
            <a:endParaRPr sz="3600" b="1" i="0" u="none" strike="noStrike" cap="none">
              <a:solidFill>
                <a:schemeClr val="dk1"/>
              </a:solidFill>
              <a:latin typeface="Calibri"/>
              <a:ea typeface="Calibri"/>
              <a:cs typeface="Calibri"/>
              <a:sym typeface="Calibri"/>
            </a:endParaRPr>
          </a:p>
        </p:txBody>
      </p:sp>
      <p:sp>
        <p:nvSpPr>
          <p:cNvPr id="616" name="Shape 6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“Jump-to-middle” translation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-Og</a:t>
            </a:r>
            <a:endParaRPr sz="2400" b="1" i="0" u="none" strike="noStrike" cap="none">
              <a:solidFill>
                <a:schemeClr val="dk1"/>
              </a:solidFill>
              <a:latin typeface="Courier New"/>
              <a:ea typeface="Courier New"/>
              <a:cs typeface="Courier New"/>
              <a:sym typeface="Courier New"/>
            </a:endParaRPr>
          </a:p>
        </p:txBody>
      </p:sp>
      <p:sp>
        <p:nvSpPr>
          <p:cNvPr id="617" name="Shape 617"/>
          <p:cNvSpPr/>
          <p:nvPr/>
        </p:nvSpPr>
        <p:spPr>
          <a:xfrm>
            <a:off x="5181600" y="2095501"/>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5257800" y="2514600"/>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test:</a:t>
            </a:r>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3657600" y="3048000"/>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25" name="Shape 625"/>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6" name="Shape 626"/>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pcount_goto_jtm</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#1</a:t>
            </a:r>
            <a:endParaRPr sz="3600" b="1" i="0" u="none" strike="noStrike" cap="none">
              <a:solidFill>
                <a:schemeClr val="dk1"/>
              </a:solidFill>
              <a:latin typeface="Calibri"/>
              <a:ea typeface="Calibri"/>
              <a:cs typeface="Calibri"/>
              <a:sym typeface="Calibri"/>
            </a:endParaRPr>
          </a:p>
        </p:txBody>
      </p:sp>
      <p:sp>
        <p:nvSpPr>
          <p:cNvPr id="629" name="Shape 629"/>
          <p:cNvSpPr txBox="1">
            <a:spLocks noGrp="1"/>
          </p:cNvSpPr>
          <p:nvPr>
            <p:ph type="body" idx="1"/>
          </p:nvPr>
        </p:nvSpPr>
        <p:spPr>
          <a:xfrm>
            <a:off x="381000" y="51181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goto starts loop at test</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533400" y="1524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609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533400" y="3687764"/>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457200" y="4106863"/>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#2</a:t>
            </a:r>
            <a:endParaRPr sz="3600" b="1" i="0" u="none" strike="noStrike" cap="none">
              <a:solidFill>
                <a:schemeClr val="dk1"/>
              </a:solidFill>
              <a:latin typeface="Calibri"/>
              <a:ea typeface="Calibri"/>
              <a:cs typeface="Calibri"/>
              <a:sym typeface="Calibri"/>
            </a:endParaRPr>
          </a:p>
        </p:txBody>
      </p:sp>
      <p:sp>
        <p:nvSpPr>
          <p:cNvPr id="639" name="Shape 639"/>
          <p:cNvSpPr txBox="1">
            <a:spLocks noGrp="1"/>
          </p:cNvSpPr>
          <p:nvPr>
            <p:ph type="body" idx="1"/>
          </p:nvPr>
        </p:nvSpPr>
        <p:spPr>
          <a:xfrm>
            <a:off x="4267200" y="1752600"/>
            <a:ext cx="4419600" cy="3992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“Do-while” conversion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–O1</a:t>
            </a:r>
            <a:endParaRPr sz="2400" b="1" i="0" u="none" strike="noStrike" cap="none">
              <a:solidFill>
                <a:schemeClr val="dk1"/>
              </a:solidFill>
              <a:latin typeface="Courier New"/>
              <a:ea typeface="Courier New"/>
              <a:cs typeface="Courier New"/>
              <a:sym typeface="Courier New"/>
            </a:endParaRPr>
          </a:p>
        </p:txBody>
      </p:sp>
      <p:sp>
        <p:nvSpPr>
          <p:cNvPr id="640" name="Shape 640"/>
          <p:cNvSpPr/>
          <p:nvPr/>
        </p:nvSpPr>
        <p:spPr>
          <a:xfrm>
            <a:off x="5257800" y="3352800"/>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5334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1371600" y="2878138"/>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643" name="Shape 643"/>
          <p:cNvSpPr/>
          <p:nvPr/>
        </p:nvSpPr>
        <p:spPr>
          <a:xfrm rot="-5400000">
            <a:off x="4038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49" name="Shape 649"/>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0" name="Shape 650"/>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#2</a:t>
            </a:r>
            <a:endParaRPr sz="3600" b="1" i="0" u="none" strike="noStrike" cap="none">
              <a:solidFill>
                <a:schemeClr val="dk1"/>
              </a:solidFill>
              <a:latin typeface="Calibri"/>
              <a:ea typeface="Calibri"/>
              <a:cs typeface="Calibri"/>
              <a:sym typeface="Calibri"/>
            </a:endParaRPr>
          </a:p>
        </p:txBody>
      </p:sp>
      <p:sp>
        <p:nvSpPr>
          <p:cNvPr id="653" name="Shape 653"/>
          <p:cNvSpPr txBox="1">
            <a:spLocks noGrp="1"/>
          </p:cNvSpPr>
          <p:nvPr>
            <p:ph type="body" idx="1"/>
          </p:nvPr>
        </p:nvSpPr>
        <p:spPr>
          <a:xfrm>
            <a:off x="381000" y="5118100"/>
            <a:ext cx="8382000" cy="128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conditional guards entrance to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Form</a:t>
            </a:r>
            <a:endParaRPr sz="3600" b="1" i="0" u="none" strike="noStrike" cap="none">
              <a:solidFill>
                <a:schemeClr val="dk1"/>
              </a:solidFill>
              <a:latin typeface="Calibri"/>
              <a:ea typeface="Calibri"/>
              <a:cs typeface="Calibri"/>
              <a:sym typeface="Calibri"/>
            </a:endParaRPr>
          </a:p>
        </p:txBody>
      </p:sp>
      <p:sp>
        <p:nvSpPr>
          <p:cNvPr id="659" name="Shape 659"/>
          <p:cNvSpPr/>
          <p:nvPr/>
        </p:nvSpPr>
        <p:spPr>
          <a:xfrm>
            <a:off x="381000" y="1676400"/>
            <a:ext cx="4419600" cy="1013098"/>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en-US" sz="2400">
                <a:solidFill>
                  <a:srgbClr val="000000"/>
                </a:solidFill>
                <a:latin typeface="Courier New"/>
                <a:ea typeface="Courier New"/>
                <a:cs typeface="Courier New"/>
                <a:sym typeface="Courier New"/>
              </a:rPr>
              <a:t>for (</a:t>
            </a:r>
            <a:r>
              <a:rPr lang="en-US" sz="2400" i="1">
                <a:solidFill>
                  <a:srgbClr val="000000"/>
                </a:solidFill>
                <a:latin typeface="Gill Sans"/>
                <a:ea typeface="Gill Sans"/>
                <a:cs typeface="Gill Sans"/>
                <a:sym typeface="Gill Sans"/>
              </a:rPr>
              <a:t>Init</a:t>
            </a: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Test</a:t>
            </a: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Update </a:t>
            </a:r>
            <a:r>
              <a:rPr lang="en-US" sz="2400">
                <a:solidFill>
                  <a:srgbClr val="000000"/>
                </a:solidFill>
                <a:latin typeface="Courier New"/>
                <a:ea typeface="Courier New"/>
                <a:cs typeface="Courier New"/>
                <a:sym typeface="Courier New"/>
              </a:rPr>
              <a:t>)</a:t>
            </a:r>
            <a:endParaRPr/>
          </a:p>
          <a:p>
            <a:pPr marL="0" marR="0" lvl="0" indent="0" algn="ctr"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Body</a:t>
            </a:r>
            <a:endParaRPr/>
          </a:p>
        </p:txBody>
      </p:sp>
      <p:sp>
        <p:nvSpPr>
          <p:cNvPr id="660" name="Shape 660"/>
          <p:cNvSpPr/>
          <p:nvPr/>
        </p:nvSpPr>
        <p:spPr>
          <a:xfrm>
            <a:off x="381000" y="1143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ctr" rtl="0">
              <a:spcBef>
                <a:spcPts val="0"/>
              </a:spcBef>
              <a:spcAft>
                <a:spcPts val="0"/>
              </a:spcAft>
              <a:buNone/>
            </a:pPr>
            <a:r>
              <a:rPr lang="en-US" sz="2400" b="1">
                <a:solidFill>
                  <a:schemeClr val="dk2"/>
                </a:solidFill>
                <a:latin typeface="Calibri"/>
                <a:ea typeface="Calibri"/>
                <a:cs typeface="Calibri"/>
                <a:sym typeface="Calibri"/>
              </a:rPr>
              <a:t>General Form</a:t>
            </a:r>
            <a:endParaRPr/>
          </a:p>
          <a:p>
            <a:pPr marL="223838" marR="0" lvl="0" indent="-223838" algn="ctr"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1" name="Shape 661"/>
          <p:cNvSpPr/>
          <p:nvPr/>
        </p:nvSpPr>
        <p:spPr>
          <a:xfrm>
            <a:off x="381000" y="2819400"/>
            <a:ext cx="4495800" cy="3962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#define WSIZE 8*</a:t>
            </a:r>
            <a:r>
              <a:rPr lang="en-US" sz="1800" b="1" dirty="0" err="1">
                <a:solidFill>
                  <a:schemeClr val="dk1"/>
                </a:solidFill>
                <a:latin typeface="Courier New"/>
                <a:ea typeface="Courier New"/>
                <a:cs typeface="Courier New"/>
                <a:sym typeface="Courier New"/>
              </a:rPr>
              <a:t>sizeof</a:t>
            </a:r>
            <a:r>
              <a:rPr lang="en-US" sz="1800" b="1" dirty="0">
                <a:solidFill>
                  <a:schemeClr val="dk1"/>
                </a:solidFill>
                <a:latin typeface="Courier New"/>
                <a:ea typeface="Courier New"/>
                <a:cs typeface="Courier New"/>
                <a:sym typeface="Courier New"/>
              </a:rPr>
              <a:t>(int)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62" name="Shape 662"/>
          <p:cNvSpPr/>
          <p:nvPr/>
        </p:nvSpPr>
        <p:spPr>
          <a:xfrm>
            <a:off x="5181600" y="12954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p:txBody>
      </p:sp>
      <p:sp>
        <p:nvSpPr>
          <p:cNvPr id="663" name="Shape 663"/>
          <p:cNvSpPr/>
          <p:nvPr/>
        </p:nvSpPr>
        <p:spPr>
          <a:xfrm>
            <a:off x="5181600" y="22098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 &lt; WSIZE</a:t>
            </a:r>
            <a:endParaRPr/>
          </a:p>
        </p:txBody>
      </p:sp>
      <p:sp>
        <p:nvSpPr>
          <p:cNvPr id="664" name="Shape 664"/>
          <p:cNvSpPr/>
          <p:nvPr/>
        </p:nvSpPr>
        <p:spPr>
          <a:xfrm>
            <a:off x="5181600" y="32004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a:t>
            </a:r>
            <a:endParaRPr/>
          </a:p>
        </p:txBody>
      </p:sp>
      <p:sp>
        <p:nvSpPr>
          <p:cNvPr id="665" name="Shape 665"/>
          <p:cNvSpPr/>
          <p:nvPr/>
        </p:nvSpPr>
        <p:spPr>
          <a:xfrm>
            <a:off x="5029200" y="4191000"/>
            <a:ext cx="4114800" cy="1524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66" name="Shape 666"/>
          <p:cNvSpPr/>
          <p:nvPr/>
        </p:nvSpPr>
        <p:spPr>
          <a:xfrm>
            <a:off x="5238750" y="8382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Init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7" name="Shape 667"/>
          <p:cNvSpPr/>
          <p:nvPr/>
        </p:nvSpPr>
        <p:spPr>
          <a:xfrm>
            <a:off x="5238750" y="17970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Test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8" name="Shape 668"/>
          <p:cNvSpPr/>
          <p:nvPr/>
        </p:nvSpPr>
        <p:spPr>
          <a:xfrm>
            <a:off x="5257800" y="27876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Update</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9" name="Shape 669"/>
          <p:cNvSpPr/>
          <p:nvPr/>
        </p:nvSpPr>
        <p:spPr>
          <a:xfrm>
            <a:off x="5276850" y="37782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Body</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 While Loop</a:t>
            </a:r>
            <a:endParaRPr sz="3600" b="1" i="0" u="none" strike="noStrike" cap="none">
              <a:solidFill>
                <a:schemeClr val="dk1"/>
              </a:solidFill>
              <a:latin typeface="Calibri"/>
              <a:ea typeface="Calibri"/>
              <a:cs typeface="Calibri"/>
              <a:sym typeface="Calibri"/>
            </a:endParaRPr>
          </a:p>
        </p:txBody>
      </p:sp>
      <p:sp>
        <p:nvSpPr>
          <p:cNvPr id="675" name="Shape 675"/>
          <p:cNvSpPr/>
          <p:nvPr/>
        </p:nvSpPr>
        <p:spPr>
          <a:xfrm>
            <a:off x="381000" y="1676400"/>
            <a:ext cx="4419600" cy="1013098"/>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en-US" sz="2400">
                <a:solidFill>
                  <a:srgbClr val="000000"/>
                </a:solidFill>
                <a:latin typeface="Courier New"/>
                <a:ea typeface="Courier New"/>
                <a:cs typeface="Courier New"/>
                <a:sym typeface="Courier New"/>
              </a:rPr>
              <a:t>for (</a:t>
            </a:r>
            <a:r>
              <a:rPr lang="en-US" sz="2400" b="1" i="1">
                <a:solidFill>
                  <a:srgbClr val="000000"/>
                </a:solidFill>
                <a:latin typeface="Calibri"/>
                <a:ea typeface="Calibri"/>
                <a:cs typeface="Calibri"/>
                <a:sym typeface="Calibri"/>
              </a:rPr>
              <a:t>Init</a:t>
            </a: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Test</a:t>
            </a: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Update</a:t>
            </a:r>
            <a:r>
              <a:rPr lang="en-US" sz="2400" i="1">
                <a:solidFill>
                  <a:srgbClr val="000000"/>
                </a:solidFill>
                <a:latin typeface="Gill Sans"/>
                <a:ea typeface="Gill Sans"/>
                <a:cs typeface="Gill Sans"/>
                <a:sym typeface="Gill Sans"/>
              </a:rPr>
              <a:t> </a:t>
            </a:r>
            <a:r>
              <a:rPr lang="en-US" sz="2400">
                <a:solidFill>
                  <a:srgbClr val="000000"/>
                </a:solidFill>
                <a:latin typeface="Courier New"/>
                <a:ea typeface="Courier New"/>
                <a:cs typeface="Courier New"/>
                <a:sym typeface="Courier New"/>
              </a:rPr>
              <a:t>)</a:t>
            </a:r>
            <a:endParaRPr/>
          </a:p>
          <a:p>
            <a:pPr marL="0" marR="0" lvl="0" indent="0" algn="ctr"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Body</a:t>
            </a:r>
            <a:endParaRPr/>
          </a:p>
        </p:txBody>
      </p:sp>
      <p:sp>
        <p:nvSpPr>
          <p:cNvPr id="676" name="Shape 676"/>
          <p:cNvSpPr/>
          <p:nvPr/>
        </p:nvSpPr>
        <p:spPr>
          <a:xfrm>
            <a:off x="514350" y="1143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For Version</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77" name="Shape 677"/>
          <p:cNvSpPr/>
          <p:nvPr/>
        </p:nvSpPr>
        <p:spPr>
          <a:xfrm>
            <a:off x="1447800" y="3962400"/>
            <a:ext cx="2819400" cy="2675091"/>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None/>
            </a:pPr>
            <a:r>
              <a:rPr lang="en-US" sz="2400" b="1" i="1">
                <a:solidFill>
                  <a:srgbClr val="000000"/>
                </a:solidFill>
                <a:latin typeface="Calibri"/>
                <a:ea typeface="Calibri"/>
                <a:cs typeface="Calibri"/>
                <a:sym typeface="Calibri"/>
              </a:rPr>
              <a:t>Init</a:t>
            </a:r>
            <a:r>
              <a:rPr lang="en-US" sz="2400" i="1">
                <a:solidFill>
                  <a:srgbClr val="000000"/>
                </a:solidFill>
                <a:latin typeface="Courier New"/>
                <a:ea typeface="Courier New"/>
                <a:cs typeface="Courier New"/>
                <a:sym typeface="Courier New"/>
              </a:rPr>
              <a:t>;</a:t>
            </a:r>
            <a:endParaRPr/>
          </a:p>
          <a:p>
            <a:pPr marL="0" marR="0" lvl="0" indent="0" algn="l"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while (</a:t>
            </a:r>
            <a:r>
              <a:rPr lang="en-US" sz="2400" b="1" i="1">
                <a:solidFill>
                  <a:srgbClr val="000000"/>
                </a:solidFill>
                <a:latin typeface="Calibri"/>
                <a:ea typeface="Calibri"/>
                <a:cs typeface="Calibri"/>
                <a:sym typeface="Calibri"/>
              </a:rPr>
              <a:t>Test </a:t>
            </a:r>
            <a:r>
              <a:rPr lang="en-US" sz="2400">
                <a:solidFill>
                  <a:srgbClr val="000000"/>
                </a:solidFill>
                <a:latin typeface="Courier New"/>
                <a:ea typeface="Courier New"/>
                <a:cs typeface="Courier New"/>
                <a:sym typeface="Courier New"/>
              </a:rPr>
              <a:t>) {</a:t>
            </a:r>
            <a:endParaRPr sz="2400">
              <a:solidFill>
                <a:srgbClr val="000000"/>
              </a:solidFill>
              <a:latin typeface="Courier New"/>
              <a:ea typeface="Courier New"/>
              <a:cs typeface="Courier New"/>
              <a:sym typeface="Courier New"/>
            </a:endParaRPr>
          </a:p>
          <a:p>
            <a:pPr marL="0" marR="0" lvl="0" indent="0" algn="l"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Body</a:t>
            </a:r>
            <a:endParaRPr sz="2400" i="1">
              <a:solidFill>
                <a:srgbClr val="000000"/>
              </a:solidFill>
              <a:latin typeface="Gill Sans"/>
              <a:ea typeface="Gill Sans"/>
              <a:cs typeface="Gill Sans"/>
              <a:sym typeface="Gill Sans"/>
            </a:endParaRPr>
          </a:p>
          <a:p>
            <a:pPr marL="0" marR="0" lvl="0" indent="0" algn="l" rtl="0">
              <a:spcBef>
                <a:spcPts val="1200"/>
              </a:spcBef>
              <a:spcAft>
                <a:spcPts val="0"/>
              </a:spcAft>
              <a:buNone/>
            </a:pPr>
            <a:r>
              <a:rPr lang="en-US" sz="2400" i="1">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Update</a:t>
            </a:r>
            <a:r>
              <a:rPr lang="en-US" sz="2400">
                <a:solidFill>
                  <a:srgbClr val="000000"/>
                </a:solidFill>
                <a:latin typeface="Courier New"/>
                <a:ea typeface="Courier New"/>
                <a:cs typeface="Courier New"/>
                <a:sym typeface="Courier New"/>
              </a:rPr>
              <a:t>;</a:t>
            </a:r>
            <a:endParaRPr/>
          </a:p>
          <a:p>
            <a:pPr marL="0" marR="0" lvl="0" indent="0" algn="l" rtl="0">
              <a:spcBef>
                <a:spcPts val="1200"/>
              </a:spcBef>
              <a:spcAft>
                <a:spcPts val="0"/>
              </a:spcAft>
              <a:buNone/>
            </a:pPr>
            <a:r>
              <a:rPr lang="en-US" sz="2400">
                <a:solidFill>
                  <a:srgbClr val="000000"/>
                </a:solidFill>
                <a:latin typeface="Courier New"/>
                <a:ea typeface="Courier New"/>
                <a:cs typeface="Courier New"/>
                <a:sym typeface="Courier New"/>
              </a:rPr>
              <a:t>}</a:t>
            </a:r>
            <a:endParaRPr sz="2400">
              <a:solidFill>
                <a:srgbClr val="000000"/>
              </a:solidFill>
              <a:latin typeface="Courier New"/>
              <a:ea typeface="Courier New"/>
              <a:cs typeface="Courier New"/>
              <a:sym typeface="Courier New"/>
            </a:endParaRPr>
          </a:p>
        </p:txBody>
      </p:sp>
      <p:sp>
        <p:nvSpPr>
          <p:cNvPr id="678" name="Shape 678"/>
          <p:cNvSpPr/>
          <p:nvPr/>
        </p:nvSpPr>
        <p:spPr>
          <a:xfrm>
            <a:off x="590550" y="3429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While Version</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79" name="Shape 679"/>
          <p:cNvSpPr/>
          <p:nvPr/>
        </p:nvSpPr>
        <p:spPr>
          <a:xfrm>
            <a:off x="2438400" y="2895600"/>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For-While Conversion</a:t>
            </a:r>
            <a:endParaRPr sz="3600" b="1" i="0" u="none" strike="noStrike" cap="none">
              <a:solidFill>
                <a:schemeClr val="dk1"/>
              </a:solidFill>
              <a:latin typeface="Calibri"/>
              <a:ea typeface="Calibri"/>
              <a:cs typeface="Calibri"/>
              <a:sym typeface="Calibri"/>
            </a:endParaRPr>
          </a:p>
        </p:txBody>
      </p:sp>
      <p:sp>
        <p:nvSpPr>
          <p:cNvPr id="685" name="Shape 685"/>
          <p:cNvSpPr/>
          <p:nvPr/>
        </p:nvSpPr>
        <p:spPr>
          <a:xfrm>
            <a:off x="4419600" y="1143000"/>
            <a:ext cx="4495800" cy="4343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0000FF"/>
                </a:solidFill>
                <a:latin typeface="Courier New"/>
                <a:ea typeface="Courier New"/>
                <a:cs typeface="Courier New"/>
                <a:sym typeface="Courier New"/>
              </a:rPr>
              <a:t>  </a:t>
            </a:r>
            <a:r>
              <a:rPr lang="en-US" sz="1800" b="1" dirty="0" err="1">
                <a:solidFill>
                  <a:srgbClr val="0000FF"/>
                </a:solidFill>
                <a:latin typeface="Courier New"/>
                <a:ea typeface="Courier New"/>
                <a:cs typeface="Courier New"/>
                <a:sym typeface="Courier New"/>
              </a:rPr>
              <a:t>i</a:t>
            </a:r>
            <a:r>
              <a:rPr lang="en-US" sz="1800" b="1" dirty="0">
                <a:solidFill>
                  <a:srgbClr val="0000FF"/>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a:t>
            </a:r>
            <a:r>
              <a:rPr lang="en-US" sz="1800" b="1" dirty="0" err="1">
                <a:solidFill>
                  <a:srgbClr val="FF6600"/>
                </a:solidFill>
                <a:latin typeface="Courier New"/>
                <a:ea typeface="Courier New"/>
                <a:cs typeface="Courier New"/>
                <a:sym typeface="Courier New"/>
              </a:rPr>
              <a:t>i</a:t>
            </a:r>
            <a:r>
              <a:rPr lang="en-US" sz="1800" b="1" dirty="0">
                <a:solidFill>
                  <a:srgbClr val="FF6600"/>
                </a:solidFill>
                <a:latin typeface="Courier New"/>
                <a:ea typeface="Courier New"/>
                <a:cs typeface="Courier New"/>
                <a:sym typeface="Courier New"/>
              </a:rPr>
              <a:t> &lt; WSIZE</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unsigned bit = </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(x &gt;&gt; </a:t>
            </a:r>
            <a:r>
              <a:rPr lang="en-US" sz="1800" b="1" dirty="0" err="1">
                <a:solidFill>
                  <a:srgbClr val="CC0000"/>
                </a:solidFill>
                <a:latin typeface="Courier New"/>
                <a:ea typeface="Courier New"/>
                <a:cs typeface="Courier New"/>
                <a:sym typeface="Courier New"/>
              </a:rPr>
              <a:t>i</a:t>
            </a:r>
            <a:r>
              <a:rPr lang="en-US" sz="1800" b="1" dirty="0">
                <a:solidFill>
                  <a:srgbClr val="CC0000"/>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&amp; 0x1</a:t>
            </a:r>
            <a:r>
              <a:rPr lang="en-US" sz="1800" b="1" dirty="0">
                <a:solidFill>
                  <a:srgbClr val="CC0000"/>
                </a:solidFill>
                <a:latin typeface="Courier New"/>
                <a:ea typeface="Courier New"/>
                <a:cs typeface="Courier New"/>
                <a:sym typeface="Courier New"/>
              </a:rPr>
              <a:t>;</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rgbClr val="008000"/>
                </a:solidFill>
                <a:latin typeface="Courier New"/>
                <a:ea typeface="Courier New"/>
                <a:cs typeface="Courier New"/>
                <a:sym typeface="Courier New"/>
              </a:rPr>
              <a:t>i</a:t>
            </a:r>
            <a:r>
              <a:rPr lang="en-US" sz="1800" b="1" dirty="0">
                <a:solidFill>
                  <a:srgbClr val="008000"/>
                </a:solidFill>
                <a:latin typeface="Courier New"/>
                <a:ea typeface="Courier New"/>
                <a:cs typeface="Courier New"/>
                <a:sym typeface="Courier New"/>
              </a:rPr>
              <a:t>++;</a:t>
            </a:r>
            <a:endParaRPr sz="1800" b="1" dirty="0">
              <a:solidFill>
                <a:srgbClr val="008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86" name="Shape 686"/>
          <p:cNvSpPr/>
          <p:nvPr/>
        </p:nvSpPr>
        <p:spPr>
          <a:xfrm>
            <a:off x="381000" y="186055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rgbClr val="0000FF"/>
                </a:solidFill>
                <a:latin typeface="Courier New"/>
                <a:ea typeface="Courier New"/>
                <a:cs typeface="Courier New"/>
                <a:sym typeface="Courier New"/>
              </a:rPr>
              <a:t>i</a:t>
            </a:r>
            <a:r>
              <a:rPr lang="en-US" sz="1800" b="1" dirty="0">
                <a:solidFill>
                  <a:srgbClr val="0000FF"/>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 0</a:t>
            </a:r>
            <a:endParaRPr dirty="0"/>
          </a:p>
        </p:txBody>
      </p:sp>
      <p:sp>
        <p:nvSpPr>
          <p:cNvPr id="687" name="Shape 687"/>
          <p:cNvSpPr/>
          <p:nvPr/>
        </p:nvSpPr>
        <p:spPr>
          <a:xfrm>
            <a:off x="381000" y="277495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rgbClr val="FF6600"/>
                </a:solidFill>
                <a:latin typeface="Courier New"/>
                <a:ea typeface="Courier New"/>
                <a:cs typeface="Courier New"/>
                <a:sym typeface="Courier New"/>
              </a:rPr>
              <a:t>i &lt; WSIZE</a:t>
            </a:r>
            <a:endParaRPr/>
          </a:p>
        </p:txBody>
      </p:sp>
      <p:sp>
        <p:nvSpPr>
          <p:cNvPr id="688" name="Shape 688"/>
          <p:cNvSpPr/>
          <p:nvPr/>
        </p:nvSpPr>
        <p:spPr>
          <a:xfrm>
            <a:off x="381000" y="38100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rgbClr val="008000"/>
                </a:solidFill>
                <a:latin typeface="Courier New"/>
                <a:ea typeface="Courier New"/>
                <a:cs typeface="Courier New"/>
                <a:sym typeface="Courier New"/>
              </a:rPr>
              <a:t>i++</a:t>
            </a:r>
            <a:endParaRPr/>
          </a:p>
        </p:txBody>
      </p:sp>
      <p:sp>
        <p:nvSpPr>
          <p:cNvPr id="689" name="Shape 689"/>
          <p:cNvSpPr/>
          <p:nvPr/>
        </p:nvSpPr>
        <p:spPr>
          <a:xfrm>
            <a:off x="228600" y="4756150"/>
            <a:ext cx="4114800" cy="1524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unsigned bit =</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(x &gt;&gt; </a:t>
            </a:r>
            <a:r>
              <a:rPr lang="en-US" sz="1800" b="1" dirty="0" err="1">
                <a:solidFill>
                  <a:srgbClr val="CC0000"/>
                </a:solidFill>
                <a:latin typeface="Courier New"/>
                <a:ea typeface="Courier New"/>
                <a:cs typeface="Courier New"/>
                <a:sym typeface="Courier New"/>
              </a:rPr>
              <a:t>i</a:t>
            </a:r>
            <a:r>
              <a:rPr lang="en-US" sz="1800" b="1" dirty="0">
                <a:solidFill>
                  <a:srgbClr val="CC0000"/>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&amp; 0x1</a:t>
            </a:r>
            <a:r>
              <a:rPr lang="en-US" sz="1800" b="1" dirty="0">
                <a:solidFill>
                  <a:srgbClr val="CC0000"/>
                </a:solidFill>
                <a:latin typeface="Courier New"/>
                <a:ea typeface="Courier New"/>
                <a:cs typeface="Courier New"/>
                <a:sym typeface="Courier New"/>
              </a:rPr>
              <a:t>;</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90" name="Shape 690"/>
          <p:cNvSpPr/>
          <p:nvPr/>
        </p:nvSpPr>
        <p:spPr>
          <a:xfrm>
            <a:off x="438150" y="14033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Init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91" name="Shape 691"/>
          <p:cNvSpPr/>
          <p:nvPr/>
        </p:nvSpPr>
        <p:spPr>
          <a:xfrm>
            <a:off x="438150" y="23622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Test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92" name="Shape 692"/>
          <p:cNvSpPr/>
          <p:nvPr/>
        </p:nvSpPr>
        <p:spPr>
          <a:xfrm>
            <a:off x="457200" y="33528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Update</a:t>
            </a:r>
            <a:endParaRPr sz="2400" b="1">
              <a:solidFill>
                <a:schemeClr val="dk2"/>
              </a:solidFill>
              <a:latin typeface="Calibri"/>
              <a:ea typeface="Calibri"/>
              <a:cs typeface="Calibri"/>
              <a:sym typeface="Calibri"/>
            </a:endParaRPr>
          </a:p>
        </p:txBody>
      </p:sp>
      <p:sp>
        <p:nvSpPr>
          <p:cNvPr id="693" name="Shape 693"/>
          <p:cNvSpPr/>
          <p:nvPr/>
        </p:nvSpPr>
        <p:spPr>
          <a:xfrm>
            <a:off x="476250" y="43434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Body</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04800" y="493712"/>
            <a:ext cx="8077200" cy="57308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Reminder: Address Modes</a:t>
            </a:r>
            <a:endParaRPr sz="3600" b="1" i="0" u="none" strike="noStrike" cap="none">
              <a:solidFill>
                <a:schemeClr val="dk1"/>
              </a:solidFill>
              <a:latin typeface="Calibri"/>
              <a:ea typeface="Calibri"/>
              <a:cs typeface="Calibri"/>
              <a:sym typeface="Calibri"/>
            </a:endParaRPr>
          </a:p>
        </p:txBody>
      </p:sp>
      <p:sp>
        <p:nvSpPr>
          <p:cNvPr id="276" name="Shape 276"/>
          <p:cNvSpPr txBox="1">
            <a:spLocks noGrp="1"/>
          </p:cNvSpPr>
          <p:nvPr>
            <p:ph type="body" idx="1"/>
          </p:nvPr>
        </p:nvSpPr>
        <p:spPr>
          <a:xfrm>
            <a:off x="290513" y="1250950"/>
            <a:ext cx="8307387" cy="5530850"/>
          </a:xfrm>
          <a:prstGeom prst="rect">
            <a:avLst/>
          </a:prstGeom>
          <a:noFill/>
          <a:ln>
            <a:noFill/>
          </a:ln>
        </p:spPr>
        <p:txBody>
          <a:bodyPr spcFirstLastPara="1" wrap="square" lIns="91425" tIns="45700" rIns="91425" bIns="45700" anchor="t" anchorCtr="0">
            <a:noAutofit/>
          </a:bodyPr>
          <a:lstStyle/>
          <a:p>
            <a:pPr marL="223838" marR="0" lvl="0" indent="-223838"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Most General Form</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 D]</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 	Constant “displacement” 1, 2, or 4 bytes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Rb: 	Base register: Any of 16 integer registers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Ri:	Index register: Any, except for </a:t>
            </a:r>
            <a:r>
              <a:rPr lang="en-US" sz="2000" b="1" i="0" u="none" strike="noStrike" cap="none" dirty="0">
                <a:solidFill>
                  <a:schemeClr val="dk1"/>
                </a:solidFill>
                <a:latin typeface="Courier New"/>
                <a:ea typeface="Courier New"/>
                <a:cs typeface="Courier New"/>
                <a:sym typeface="Courier New"/>
              </a:rPr>
              <a:t>%</a:t>
            </a:r>
            <a:r>
              <a:rPr lang="en-US" sz="2000" b="1" i="0" u="none" strike="noStrike" cap="none" dirty="0" err="1">
                <a:solidFill>
                  <a:schemeClr val="dk1"/>
                </a:solidFill>
                <a:latin typeface="Courier New"/>
                <a:ea typeface="Courier New"/>
                <a:cs typeface="Courier New"/>
                <a:sym typeface="Courier New"/>
              </a:rPr>
              <a:t>rsp</a:t>
            </a:r>
            <a:endParaRPr sz="2000" b="1" i="0" u="none" strike="noStrike" cap="none" dirty="0">
              <a:solidFill>
                <a:schemeClr val="dk1"/>
              </a:solidFill>
              <a:latin typeface="Courier New"/>
              <a:ea typeface="Courier New"/>
              <a:cs typeface="Courier New"/>
              <a:sym typeface="Courier New"/>
            </a:endParaRPr>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 	Scale: 1, 2, 4, or 8 (</a:t>
            </a:r>
            <a:r>
              <a:rPr lang="en-US" sz="2000" b="0" i="1" u="none" strike="noStrike" cap="none" dirty="0">
                <a:solidFill>
                  <a:srgbClr val="C00000"/>
                </a:solidFill>
                <a:latin typeface="Calibri"/>
                <a:ea typeface="Calibri"/>
                <a:cs typeface="Calibri"/>
                <a:sym typeface="Calibri"/>
              </a:rPr>
              <a:t>why these numbers?</a:t>
            </a:r>
            <a:r>
              <a:rPr lang="en-US" sz="2000" b="0" i="0" u="none" strike="noStrike" cap="none" dirty="0">
                <a:solidFill>
                  <a:schemeClr val="dk1"/>
                </a:solidFill>
                <a:latin typeface="Calibri"/>
                <a:ea typeface="Calibri"/>
                <a:cs typeface="Calibri"/>
                <a:sym typeface="Calibri"/>
              </a:rPr>
              <a:t>)</a:t>
            </a:r>
            <a:endParaRPr dirty="0"/>
          </a:p>
          <a:p>
            <a:pPr marL="223838" marR="0" lvl="0" indent="-132398" algn="l" rtl="0">
              <a:spcBef>
                <a:spcPts val="48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223838" marR="0" lvl="0" indent="-223838" algn="l" rtl="0">
              <a:spcBef>
                <a:spcPts val="48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Special Cases</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Mem[Reg[Rb]+Reg[Ri]+D]</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354138"/>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Do-While Conversion</a:t>
            </a:r>
            <a:endParaRPr sz="3600" b="1" i="0" u="none" strike="noStrike" cap="none">
              <a:solidFill>
                <a:schemeClr val="dk1"/>
              </a:solidFill>
              <a:latin typeface="Calibri"/>
              <a:ea typeface="Calibri"/>
              <a:cs typeface="Calibri"/>
              <a:sym typeface="Calibri"/>
            </a:endParaRPr>
          </a:p>
        </p:txBody>
      </p:sp>
      <p:sp>
        <p:nvSpPr>
          <p:cNvPr id="700" name="Shape 700"/>
          <p:cNvSpPr txBox="1">
            <a:spLocks noGrp="1"/>
          </p:cNvSpPr>
          <p:nvPr>
            <p:ph type="body" idx="1"/>
          </p:nvPr>
        </p:nvSpPr>
        <p:spPr>
          <a:xfrm>
            <a:off x="381000" y="5676900"/>
            <a:ext cx="4191000" cy="876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test can be optimized away</a:t>
            </a:r>
            <a:endParaRPr sz="2400" b="1" i="0" u="none" strike="noStrike" cap="none">
              <a:solidFill>
                <a:schemeClr val="dk1"/>
              </a:solidFill>
              <a:latin typeface="Calibri"/>
              <a:ea typeface="Calibri"/>
              <a:cs typeface="Calibri"/>
              <a:sym typeface="Calibri"/>
            </a:endParaRPr>
          </a:p>
        </p:txBody>
      </p:sp>
      <p:sp>
        <p:nvSpPr>
          <p:cNvPr id="701" name="Shape 701"/>
          <p:cNvSpPr/>
          <p:nvPr/>
        </p:nvSpPr>
        <p:spPr>
          <a:xfrm>
            <a:off x="228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2" name="Shape 702"/>
          <p:cNvSpPr/>
          <p:nvPr/>
        </p:nvSpPr>
        <p:spPr>
          <a:xfrm>
            <a:off x="2057400" y="1143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4724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7315200" y="2514600"/>
            <a:ext cx="492444"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Init</a:t>
            </a:r>
            <a:endParaRPr sz="1800" b="1" i="1">
              <a:solidFill>
                <a:srgbClr val="000000"/>
              </a:solidFill>
              <a:latin typeface="Calibri"/>
              <a:ea typeface="Calibri"/>
              <a:cs typeface="Calibri"/>
              <a:sym typeface="Calibri"/>
            </a:endParaRPr>
          </a:p>
        </p:txBody>
      </p:sp>
      <p:sp>
        <p:nvSpPr>
          <p:cNvPr id="705" name="Shape 705"/>
          <p:cNvSpPr txBox="1"/>
          <p:nvPr/>
        </p:nvSpPr>
        <p:spPr>
          <a:xfrm>
            <a:off x="7315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urier New"/>
                <a:ea typeface="Courier New"/>
                <a:cs typeface="Courier New"/>
                <a:sym typeface="Courier New"/>
              </a:rPr>
              <a:t>!</a:t>
            </a: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sp>
        <p:nvSpPr>
          <p:cNvPr id="706" name="Shape 706"/>
          <p:cNvSpPr txBox="1"/>
          <p:nvPr/>
        </p:nvSpPr>
        <p:spPr>
          <a:xfrm>
            <a:off x="7696200" y="4038600"/>
            <a:ext cx="710451"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Body</a:t>
            </a:r>
            <a:endParaRPr sz="1800" b="1" i="1">
              <a:solidFill>
                <a:srgbClr val="000000"/>
              </a:solidFill>
              <a:latin typeface="Calibri"/>
              <a:ea typeface="Calibri"/>
              <a:cs typeface="Calibri"/>
              <a:sym typeface="Calibri"/>
            </a:endParaRPr>
          </a:p>
        </p:txBody>
      </p:sp>
      <p:sp>
        <p:nvSpPr>
          <p:cNvPr id="707" name="Shape 707"/>
          <p:cNvSpPr txBox="1"/>
          <p:nvPr/>
        </p:nvSpPr>
        <p:spPr>
          <a:xfrm>
            <a:off x="5638800" y="4876800"/>
            <a:ext cx="928459"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Update</a:t>
            </a:r>
            <a:endParaRPr sz="1800" b="1" i="1">
              <a:solidFill>
                <a:srgbClr val="000000"/>
              </a:solidFill>
              <a:latin typeface="Calibri"/>
              <a:ea typeface="Calibri"/>
              <a:cs typeface="Calibri"/>
              <a:sym typeface="Calibri"/>
            </a:endParaRPr>
          </a:p>
        </p:txBody>
      </p:sp>
      <p:sp>
        <p:nvSpPr>
          <p:cNvPr id="708" name="Shape 708"/>
          <p:cNvSpPr txBox="1"/>
          <p:nvPr/>
        </p:nvSpPr>
        <p:spPr>
          <a:xfrm>
            <a:off x="7010400" y="5334000"/>
            <a:ext cx="612347"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grpSp>
        <p:nvGrpSpPr>
          <p:cNvPr id="709" name="Shape 709"/>
          <p:cNvGrpSpPr/>
          <p:nvPr/>
        </p:nvGrpSpPr>
        <p:grpSpPr>
          <a:xfrm>
            <a:off x="5029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 6 now, then stop.</a:t>
            </a:r>
          </a:p>
        </p:txBody>
      </p:sp>
    </p:spTree>
    <p:extLst>
      <p:ext uri="{BB962C8B-B14F-4D97-AF65-F5344CB8AC3E}">
        <p14:creationId xmlns:p14="http://schemas.microsoft.com/office/powerpoint/2010/main" val="43995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tx1"/>
                </a:solidFill>
              </a:rPr>
              <a:t>If we have time: switch statements</a:t>
            </a:r>
          </a:p>
        </p:txBody>
      </p:sp>
    </p:spTree>
    <p:extLst>
      <p:ext uri="{BB962C8B-B14F-4D97-AF65-F5344CB8AC3E}">
        <p14:creationId xmlns:p14="http://schemas.microsoft.com/office/powerpoint/2010/main" val="24232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622800" y="254000"/>
            <a:ext cx="41402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4953000" y="1803400"/>
            <a:ext cx="3810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Multiple case labels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5 &amp; 6</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Fall through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2</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Missing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4</a:t>
            </a:r>
            <a:endParaRPr/>
          </a:p>
        </p:txBody>
      </p:sp>
      <p:sp>
        <p:nvSpPr>
          <p:cNvPr id="724" name="Shape 724"/>
          <p:cNvSpPr/>
          <p:nvPr/>
        </p:nvSpPr>
        <p:spPr>
          <a:xfrm>
            <a:off x="254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 Structure</a:t>
            </a:r>
            <a:endParaRPr/>
          </a:p>
        </p:txBody>
      </p:sp>
      <p:sp>
        <p:nvSpPr>
          <p:cNvPr id="730" name="Shape 730"/>
          <p:cNvSpPr/>
          <p:nvPr/>
        </p:nvSpPr>
        <p:spPr>
          <a:xfrm>
            <a:off x="7235825"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0</a:t>
            </a:r>
            <a:endParaRPr dirty="0"/>
          </a:p>
        </p:txBody>
      </p:sp>
      <p:sp>
        <p:nvSpPr>
          <p:cNvPr id="731" name="Shape 731"/>
          <p:cNvSpPr/>
          <p:nvPr/>
        </p:nvSpPr>
        <p:spPr>
          <a:xfrm>
            <a:off x="6030913" y="15875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7235825"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sp>
        <p:nvSpPr>
          <p:cNvPr id="733" name="Shape 733"/>
          <p:cNvSpPr/>
          <p:nvPr/>
        </p:nvSpPr>
        <p:spPr>
          <a:xfrm>
            <a:off x="6030913" y="25781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7235825"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sp>
        <p:nvSpPr>
          <p:cNvPr id="735" name="Shape 735"/>
          <p:cNvSpPr/>
          <p:nvPr/>
        </p:nvSpPr>
        <p:spPr>
          <a:xfrm>
            <a:off x="6030913" y="35687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7204075"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n</a:t>
            </a:r>
            <a:r>
              <a:rPr lang="en-US" sz="1800" b="1">
                <a:solidFill>
                  <a:schemeClr val="dk1"/>
                </a:solidFill>
                <a:latin typeface="Calibri"/>
                <a:ea typeface="Calibri"/>
                <a:cs typeface="Calibri"/>
                <a:sym typeface="Calibri"/>
              </a:rPr>
              <a:t>–1</a:t>
            </a:r>
            <a:endParaRPr/>
          </a:p>
        </p:txBody>
      </p:sp>
      <p:sp>
        <p:nvSpPr>
          <p:cNvPr id="737" name="Shape 737"/>
          <p:cNvSpPr/>
          <p:nvPr/>
        </p:nvSpPr>
        <p:spPr>
          <a:xfrm>
            <a:off x="5694363" y="5702300"/>
            <a:ext cx="13096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7702550"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3937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3937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3937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3937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3937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3111500" y="1701800"/>
            <a:ext cx="852488" cy="3683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304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1800"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304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a:t>
            </a:r>
            <a:r>
              <a:rPr lang="en-US" sz="1800" b="1" i="1" dirty="0">
                <a:solidFill>
                  <a:schemeClr val="dk1"/>
                </a:solidFill>
                <a:latin typeface="Calibri"/>
                <a:ea typeface="Calibri"/>
                <a:cs typeface="Calibri"/>
                <a:sym typeface="Calibri"/>
              </a:rPr>
              <a:t>n</a:t>
            </a:r>
            <a:r>
              <a:rPr lang="en-US" sz="1800"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285750" y="1295400"/>
            <a:ext cx="1390650" cy="381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271463" y="4724400"/>
            <a:ext cx="2889483"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3725862" y="12827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6923088" y="12192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56" name="Shape 756"/>
          <p:cNvSpPr/>
          <p:nvPr/>
        </p:nvSpPr>
        <p:spPr>
          <a:xfrm>
            <a:off x="393700" y="381635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57" name="Shape 757"/>
          <p:cNvSpPr/>
          <p:nvPr/>
        </p:nvSpPr>
        <p:spPr>
          <a:xfrm>
            <a:off x="457200" y="13763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758" name="Shape 758"/>
          <p:cNvSpPr/>
          <p:nvPr/>
        </p:nvSpPr>
        <p:spPr>
          <a:xfrm>
            <a:off x="304800" y="4267200"/>
            <a:ext cx="7620000" cy="2159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switch_eg:</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%rdx, %rcx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$6, %rdi   # x:6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ja      .L8</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*.L4(,%rdi,8)</a:t>
            </a:r>
            <a:endParaRPr sz="1800" b="1">
              <a:solidFill>
                <a:schemeClr val="dk1"/>
              </a:solidFill>
              <a:latin typeface="Courier New"/>
              <a:ea typeface="Courier New"/>
              <a:cs typeface="Courier New"/>
              <a:sym typeface="Courier New"/>
            </a:endParaRPr>
          </a:p>
        </p:txBody>
      </p:sp>
      <p:cxnSp>
        <p:nvCxnSpPr>
          <p:cNvPr id="759" name="Shape 759"/>
          <p:cNvCxnSpPr/>
          <p:nvPr/>
        </p:nvCxnSpPr>
        <p:spPr>
          <a:xfrm rot="10800000">
            <a:off x="1295400" y="5334000"/>
            <a:ext cx="990600" cy="609600"/>
          </a:xfrm>
          <a:prstGeom prst="straightConnector1">
            <a:avLst/>
          </a:prstGeom>
          <a:solidFill>
            <a:schemeClr val="accent1"/>
          </a:solidFill>
          <a:ln w="25400" cap="flat" cmpd="sng">
            <a:solidFill>
              <a:srgbClr val="4F81BD"/>
            </a:solidFill>
            <a:prstDash val="solid"/>
            <a:round/>
            <a:headEnd type="none" w="sm" len="sm"/>
            <a:tailEnd type="stealth" w="med" len="med"/>
          </a:ln>
        </p:spPr>
      </p:cxnSp>
      <p:sp>
        <p:nvSpPr>
          <p:cNvPr id="760" name="Shape 760"/>
          <p:cNvSpPr txBox="1"/>
          <p:nvPr/>
        </p:nvSpPr>
        <p:spPr>
          <a:xfrm>
            <a:off x="838200" y="5943600"/>
            <a:ext cx="2895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What range of values takes default?</a:t>
            </a:r>
            <a:endParaRPr sz="2400" b="1">
              <a:solidFill>
                <a:srgbClr val="000000"/>
              </a:solidFill>
              <a:latin typeface="Calibri"/>
              <a:ea typeface="Calibri"/>
              <a:cs typeface="Calibri"/>
              <a:sym typeface="Calibri"/>
            </a:endParaRPr>
          </a:p>
        </p:txBody>
      </p:sp>
      <p:sp>
        <p:nvSpPr>
          <p:cNvPr id="761" name="Shape 761"/>
          <p:cNvSpPr txBox="1"/>
          <p:nvPr/>
        </p:nvSpPr>
        <p:spPr>
          <a:xfrm>
            <a:off x="6400800" y="5943600"/>
            <a:ext cx="2209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Note that </a:t>
            </a:r>
            <a:r>
              <a:rPr lang="en-US" sz="2400" b="1">
                <a:solidFill>
                  <a:srgbClr val="C00000"/>
                </a:solidFill>
                <a:latin typeface="Courier New"/>
                <a:ea typeface="Courier New"/>
                <a:cs typeface="Courier New"/>
                <a:sym typeface="Courier New"/>
              </a:rPr>
              <a:t>w</a:t>
            </a:r>
            <a:r>
              <a:rPr lang="en-US" sz="2400">
                <a:solidFill>
                  <a:srgbClr val="C00000"/>
                </a:solidFill>
                <a:latin typeface="Calibri"/>
                <a:ea typeface="Calibri"/>
                <a:cs typeface="Calibri"/>
                <a:sym typeface="Calibri"/>
              </a:rPr>
              <a:t> not initialized here</a:t>
            </a:r>
            <a:endParaRPr sz="2400">
              <a:solidFill>
                <a:srgbClr val="C00000"/>
              </a:solidFill>
              <a:latin typeface="Calibri"/>
              <a:ea typeface="Calibri"/>
              <a:cs typeface="Calibri"/>
              <a:sym typeface="Calibri"/>
            </a:endParaRPr>
          </a:p>
        </p:txBody>
      </p:sp>
      <p:graphicFrame>
        <p:nvGraphicFramePr>
          <p:cNvPr id="762" name="Shape 762"/>
          <p:cNvGraphicFramePr/>
          <p:nvPr/>
        </p:nvGraphicFramePr>
        <p:xfrm>
          <a:off x="5181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68" name="Shape 768"/>
          <p:cNvSpPr/>
          <p:nvPr/>
        </p:nvSpPr>
        <p:spPr>
          <a:xfrm>
            <a:off x="457200" y="13509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(long x, long y, long z)</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w = 1;</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switch(x)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w;</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69" name="Shape 769"/>
          <p:cNvSpPr/>
          <p:nvPr/>
        </p:nvSpPr>
        <p:spPr>
          <a:xfrm>
            <a:off x="76200" y="5334000"/>
            <a:ext cx="1004888" cy="635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1800" b="1" i="1">
                <a:solidFill>
                  <a:srgbClr val="C00000"/>
                </a:solidFill>
                <a:latin typeface="Calibri"/>
                <a:ea typeface="Calibri"/>
                <a:cs typeface="Calibri"/>
                <a:sym typeface="Calibri"/>
              </a:rPr>
              <a:t>Indirect </a:t>
            </a:r>
            <a:br>
              <a:rPr lang="en-US" sz="1800" b="1" i="1">
                <a:solidFill>
                  <a:srgbClr val="C00000"/>
                </a:solidFill>
                <a:latin typeface="Calibri"/>
                <a:ea typeface="Calibri"/>
                <a:cs typeface="Calibri"/>
                <a:sym typeface="Calibri"/>
              </a:rPr>
            </a:br>
            <a:r>
              <a:rPr lang="en-US" sz="1800" b="1" i="1">
                <a:solidFill>
                  <a:srgbClr val="C00000"/>
                </a:solidFill>
                <a:latin typeface="Calibri"/>
                <a:ea typeface="Calibri"/>
                <a:cs typeface="Calibri"/>
                <a:sym typeface="Calibri"/>
              </a:rPr>
              <a:t>jump</a:t>
            </a:r>
            <a:endParaRPr/>
          </a:p>
        </p:txBody>
      </p:sp>
      <p:sp>
        <p:nvSpPr>
          <p:cNvPr id="770" name="Shape 770"/>
          <p:cNvSpPr/>
          <p:nvPr/>
        </p:nvSpPr>
        <p:spPr>
          <a:xfrm>
            <a:off x="1066800" y="5410200"/>
            <a:ext cx="631825" cy="381000"/>
          </a:xfrm>
          <a:prstGeom prst="rightArrow">
            <a:avLst>
              <a:gd name="adj1" fmla="val 50000"/>
              <a:gd name="adj2" fmla="val 50019"/>
            </a:avLst>
          </a:prstGeom>
          <a:solidFill>
            <a:srgbClr val="C00000"/>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771" name="Shape 771"/>
          <p:cNvSpPr/>
          <p:nvPr/>
        </p:nvSpPr>
        <p:spPr>
          <a:xfrm>
            <a:off x="6172200" y="2286000"/>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72" name="Shape 772"/>
          <p:cNvSpPr/>
          <p:nvPr/>
        </p:nvSpPr>
        <p:spPr>
          <a:xfrm>
            <a:off x="5366491" y="2651140"/>
            <a:ext cx="3740376" cy="218079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.section	.</a:t>
            </a:r>
            <a:r>
              <a:rPr lang="en-US" b="1" dirty="0" err="1">
                <a:solidFill>
                  <a:schemeClr val="dk1"/>
                </a:solidFill>
                <a:latin typeface="Courier New"/>
                <a:ea typeface="Courier New"/>
                <a:cs typeface="Courier New"/>
                <a:sym typeface="Courier New"/>
              </a:rPr>
              <a:t>rodata</a:t>
            </a:r>
            <a:endParaRPr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t>
            </a:r>
            <a:r>
              <a:rPr lang="en-US" b="1" dirty="0">
                <a:solidFill>
                  <a:schemeClr val="dk1"/>
                </a:solidFill>
                <a:latin typeface="Courier New"/>
                <a:ea typeface="Courier New"/>
                <a:cs typeface="Courier New"/>
                <a:sym typeface="Courier New"/>
              </a:rPr>
              <a:t>.quad	.L8	# x = 0</a:t>
            </a:r>
            <a:endParaRPr lang="en-US"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6</a:t>
            </a:r>
            <a:endParaRPr b="1" dirty="0">
              <a:solidFill>
                <a:schemeClr val="dk1"/>
              </a:solidFill>
              <a:latin typeface="Courier New"/>
              <a:ea typeface="Courier New"/>
              <a:cs typeface="Courier New"/>
              <a:sym typeface="Courier New"/>
            </a:endParaRPr>
          </a:p>
        </p:txBody>
      </p:sp>
      <p:sp>
        <p:nvSpPr>
          <p:cNvPr id="773" name="Shape 773"/>
          <p:cNvSpPr/>
          <p:nvPr/>
        </p:nvSpPr>
        <p:spPr>
          <a:xfrm>
            <a:off x="393700" y="3816350"/>
            <a:ext cx="3454400" cy="381000"/>
          </a:xfrm>
          <a:prstGeom prst="rect">
            <a:avLst/>
          </a:prstGeom>
          <a:noFill/>
          <a:ln>
            <a:noFill/>
          </a:ln>
        </p:spPr>
        <p:txBody>
          <a:bodyPr spcFirstLastPara="1" wrap="square" lIns="0" tIns="0" rIns="0" bIns="0" anchor="t" anchorCtr="0">
            <a:noAutofit/>
          </a:bodyPr>
          <a:lstStyle/>
          <a:p>
            <a:pPr marL="223838" marR="0" lvl="0" indent="-2238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74" name="Shape 774"/>
          <p:cNvSpPr/>
          <p:nvPr/>
        </p:nvSpPr>
        <p:spPr>
          <a:xfrm>
            <a:off x="1143000" y="4241800"/>
            <a:ext cx="5867400" cy="2082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rcx</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cmpq</a:t>
            </a:r>
            <a:r>
              <a:rPr lang="en-US" sz="1800" b="1" dirty="0">
                <a:solidFill>
                  <a:schemeClr val="dk1"/>
                </a:solidFill>
                <a:latin typeface="Courier New"/>
                <a:ea typeface="Courier New"/>
                <a:cs typeface="Courier New"/>
                <a:sym typeface="Courier New"/>
              </a:rPr>
              <a:t>    $6,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x:6</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ja      .L8           # Use default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jmp</a:t>
            </a:r>
            <a:r>
              <a:rPr lang="en-US" sz="1800" b="1" dirty="0">
                <a:solidFill>
                  <a:schemeClr val="dk1"/>
                </a:solidFill>
                <a:latin typeface="Courier New"/>
                <a:ea typeface="Courier New"/>
                <a:cs typeface="Courier New"/>
                <a:sym typeface="Courier New"/>
              </a:rPr>
              <a:t>     *.L4(,%rdi,8) #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JTab</a:t>
            </a:r>
            <a:r>
              <a:rPr lang="en-US" sz="1800" b="1" dirty="0">
                <a:solidFill>
                  <a:schemeClr val="dk1"/>
                </a:solidFill>
                <a:latin typeface="Courier New"/>
                <a:ea typeface="Courier New"/>
                <a:cs typeface="Courier New"/>
                <a:sym typeface="Courier New"/>
              </a:rPr>
              <a:t>[x]</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381000" y="1447800"/>
            <a:ext cx="8382000" cy="515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Table Structure</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Each target requires 8 bytes</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Base address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Jumping</a:t>
            </a:r>
            <a:endParaRPr dirty="0"/>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Jump target is denoted by label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.L8</a:t>
            </a:r>
            <a:endParaRPr sz="2000" b="0" i="0" u="none" strike="noStrike" cap="none" dirty="0">
              <a:solidFill>
                <a:schemeClr val="dk1"/>
              </a:solidFill>
              <a:latin typeface="Calibri"/>
              <a:ea typeface="Calibri"/>
              <a:cs typeface="Calibri"/>
              <a:sym typeface="Calibri"/>
            </a:endParaRPr>
          </a:p>
          <a:p>
            <a:pPr marL="552450" marR="0" lvl="1" indent="-1460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Indirect: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*.L4(,%rdi,8)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Start of jump table: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Must scale by factor of 8 (addresses are 8 bytes)</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Fetch target from effective Address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 + x*8</a:t>
            </a:r>
            <a:endParaRPr sz="2000" b="0" i="0" u="none" strike="noStrike" cap="none" dirty="0">
              <a:solidFill>
                <a:schemeClr val="dk1"/>
              </a:solidFill>
              <a:latin typeface="Calibri"/>
              <a:ea typeface="Calibri"/>
              <a:cs typeface="Calibri"/>
              <a:sym typeface="Calibri"/>
            </a:endParaRPr>
          </a:p>
          <a:p>
            <a:pPr marL="838200" marR="0" lvl="2" indent="-2286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Only for  0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x</a:t>
            </a:r>
            <a:r>
              <a:rPr lang="en-US" sz="2000" b="0" i="0" u="none" strike="noStrike" cap="none" dirty="0">
                <a:solidFill>
                  <a:schemeClr val="dk1"/>
                </a:solidFill>
                <a:latin typeface="Calibri"/>
                <a:ea typeface="Calibri"/>
                <a:cs typeface="Calibri"/>
                <a:sym typeface="Calibri"/>
              </a:rPr>
              <a:t> ≤ 6</a:t>
            </a:r>
            <a:endParaRPr dirty="0"/>
          </a:p>
        </p:txBody>
      </p:sp>
      <p:sp>
        <p:nvSpPr>
          <p:cNvPr id="781" name="Shape 781"/>
          <p:cNvSpPr/>
          <p:nvPr/>
        </p:nvSpPr>
        <p:spPr>
          <a:xfrm>
            <a:off x="5257800" y="1646238"/>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5486400" y="2133600"/>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p:nvPr/>
        </p:nvSpPr>
        <p:spPr>
          <a:xfrm>
            <a:off x="0" y="1968040"/>
            <a:ext cx="3669591" cy="2372645"/>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
        <p:nvSpPr>
          <p:cNvPr id="788" name="Shape 78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a:t>
            </a:r>
            <a:endParaRPr/>
          </a:p>
        </p:txBody>
      </p:sp>
      <p:sp>
        <p:nvSpPr>
          <p:cNvPr id="789" name="Shape 789"/>
          <p:cNvSpPr/>
          <p:nvPr/>
        </p:nvSpPr>
        <p:spPr>
          <a:xfrm>
            <a:off x="292100" y="137160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90" name="Shape 790"/>
          <p:cNvSpPr/>
          <p:nvPr/>
        </p:nvSpPr>
        <p:spPr>
          <a:xfrm>
            <a:off x="4419600" y="1600200"/>
            <a:ext cx="4432300" cy="47704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      // .L5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      // .L9</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cxnSp>
        <p:nvCxnSpPr>
          <p:cNvPr id="791" name="Shape 791"/>
          <p:cNvCxnSpPr/>
          <p:nvPr/>
        </p:nvCxnSpPr>
        <p:spPr>
          <a:xfrm rot="10800000" flipH="1">
            <a:off x="3575050" y="2146298"/>
            <a:ext cx="1384300" cy="814071"/>
          </a:xfrm>
          <a:prstGeom prst="straightConnector1">
            <a:avLst/>
          </a:prstGeom>
          <a:noFill/>
          <a:ln w="25400" cap="flat" cmpd="sng">
            <a:solidFill>
              <a:srgbClr val="C00000"/>
            </a:solidFill>
            <a:prstDash val="solid"/>
            <a:round/>
            <a:headEnd type="none" w="sm" len="sm"/>
            <a:tailEnd type="none" w="sm" len="sm"/>
          </a:ln>
        </p:spPr>
      </p:cxnSp>
      <p:cxnSp>
        <p:nvCxnSpPr>
          <p:cNvPr id="792" name="Shape 792"/>
          <p:cNvCxnSpPr/>
          <p:nvPr/>
        </p:nvCxnSpPr>
        <p:spPr>
          <a:xfrm rot="10800000" flipH="1">
            <a:off x="3575050" y="2906710"/>
            <a:ext cx="1387475" cy="270830"/>
          </a:xfrm>
          <a:prstGeom prst="straightConnector1">
            <a:avLst/>
          </a:prstGeom>
          <a:noFill/>
          <a:ln w="25400" cap="flat" cmpd="sng">
            <a:solidFill>
              <a:srgbClr val="C00000"/>
            </a:solidFill>
            <a:prstDash val="solid"/>
            <a:round/>
            <a:headEnd type="none" w="sm" len="sm"/>
            <a:tailEnd type="none" w="sm" len="sm"/>
          </a:ln>
        </p:spPr>
      </p:cxnSp>
      <p:cxnSp>
        <p:nvCxnSpPr>
          <p:cNvPr id="793" name="Shape 793"/>
          <p:cNvCxnSpPr/>
          <p:nvPr/>
        </p:nvCxnSpPr>
        <p:spPr>
          <a:xfrm>
            <a:off x="3575050" y="3403600"/>
            <a:ext cx="1390650" cy="271463"/>
          </a:xfrm>
          <a:prstGeom prst="straightConnector1">
            <a:avLst/>
          </a:prstGeom>
          <a:noFill/>
          <a:ln w="25400" cap="flat" cmpd="sng">
            <a:solidFill>
              <a:srgbClr val="C00000"/>
            </a:solidFill>
            <a:prstDash val="solid"/>
            <a:round/>
            <a:headEnd type="none" w="sm" len="sm"/>
            <a:tailEnd type="none" w="sm" len="sm"/>
          </a:ln>
        </p:spPr>
      </p:cxnSp>
      <p:grpSp>
        <p:nvGrpSpPr>
          <p:cNvPr id="794" name="Shape 794"/>
          <p:cNvGrpSpPr/>
          <p:nvPr/>
        </p:nvGrpSpPr>
        <p:grpSpPr>
          <a:xfrm>
            <a:off x="3575050" y="2743200"/>
            <a:ext cx="1379538" cy="2724150"/>
            <a:chOff x="3575050" y="2743200"/>
            <a:chExt cx="1379538" cy="2724150"/>
          </a:xfrm>
        </p:grpSpPr>
        <p:cxnSp>
          <p:nvCxnSpPr>
            <p:cNvPr id="795" name="Shape 795"/>
            <p:cNvCxnSpPr/>
            <p:nvPr/>
          </p:nvCxnSpPr>
          <p:spPr>
            <a:xfrm>
              <a:off x="3581400" y="2743200"/>
              <a:ext cx="1371600" cy="2724150"/>
            </a:xfrm>
            <a:prstGeom prst="straightConnector1">
              <a:avLst/>
            </a:prstGeom>
            <a:noFill/>
            <a:ln w="25400" cap="flat" cmpd="sng">
              <a:solidFill>
                <a:srgbClr val="00B050"/>
              </a:solidFill>
              <a:prstDash val="solid"/>
              <a:round/>
              <a:headEnd type="none" w="sm" len="sm"/>
              <a:tailEnd type="none" w="sm" len="sm"/>
            </a:ln>
          </p:spPr>
        </p:cxnSp>
        <p:cxnSp>
          <p:nvCxnSpPr>
            <p:cNvPr id="796" name="Shape 796"/>
            <p:cNvCxnSpPr/>
            <p:nvPr/>
          </p:nvCxnSpPr>
          <p:spPr>
            <a:xfrm>
              <a:off x="3575050" y="3611880"/>
              <a:ext cx="1379538" cy="1855470"/>
            </a:xfrm>
            <a:prstGeom prst="straightConnector1">
              <a:avLst/>
            </a:prstGeom>
            <a:noFill/>
            <a:ln w="25400" cap="flat" cmpd="sng">
              <a:solidFill>
                <a:srgbClr val="00B050"/>
              </a:solidFill>
              <a:prstDash val="solid"/>
              <a:round/>
              <a:headEnd type="none" w="sm" len="sm"/>
              <a:tailEnd type="none" w="sm" len="sm"/>
            </a:ln>
          </p:spPr>
        </p:cxnSp>
      </p:grpSp>
      <p:cxnSp>
        <p:nvCxnSpPr>
          <p:cNvPr id="797" name="Shape 797"/>
          <p:cNvCxnSpPr/>
          <p:nvPr/>
        </p:nvCxnSpPr>
        <p:spPr>
          <a:xfrm>
            <a:off x="3575050" y="3832860"/>
            <a:ext cx="1301750" cy="739140"/>
          </a:xfrm>
          <a:prstGeom prst="straightConnector1">
            <a:avLst/>
          </a:prstGeom>
          <a:noFill/>
          <a:ln w="25400" cap="flat" cmpd="sng">
            <a:solidFill>
              <a:srgbClr val="C00000"/>
            </a:solidFill>
            <a:prstDash val="solid"/>
            <a:round/>
            <a:headEnd type="none" w="sm" len="sm"/>
            <a:tailEnd type="none" w="sm" len="sm"/>
          </a:ln>
        </p:spPr>
      </p:cxnSp>
      <p:cxnSp>
        <p:nvCxnSpPr>
          <p:cNvPr id="798" name="Shape 798"/>
          <p:cNvCxnSpPr/>
          <p:nvPr/>
        </p:nvCxnSpPr>
        <p:spPr>
          <a:xfrm>
            <a:off x="3575050" y="4057650"/>
            <a:ext cx="1301750" cy="742950"/>
          </a:xfrm>
          <a:prstGeom prst="straightConnector1">
            <a:avLst/>
          </a:prstGeom>
          <a:noFill/>
          <a:ln w="25400" cap="flat" cmpd="sng">
            <a:solidFill>
              <a:srgbClr val="C00000"/>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1)</a:t>
            </a:r>
            <a:endParaRPr sz="3600" b="1" i="0" u="none" strike="noStrike" cap="none">
              <a:solidFill>
                <a:schemeClr val="dk1"/>
              </a:solidFill>
              <a:latin typeface="Calibri"/>
              <a:ea typeface="Calibri"/>
              <a:cs typeface="Calibri"/>
              <a:sym typeface="Calibri"/>
            </a:endParaRPr>
          </a:p>
        </p:txBody>
      </p:sp>
      <p:sp>
        <p:nvSpPr>
          <p:cNvPr id="804" name="Shape 804"/>
          <p:cNvSpPr/>
          <p:nvPr/>
        </p:nvSpPr>
        <p:spPr>
          <a:xfrm>
            <a:off x="4267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  #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imulq   %rdx, %rax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05" name="Shape 805"/>
          <p:cNvSpPr/>
          <p:nvPr/>
        </p:nvSpPr>
        <p:spPr>
          <a:xfrm>
            <a:off x="228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1752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6581-BF33-4A8E-AD55-3B9903EEC90A}"/>
              </a:ext>
            </a:extLst>
          </p:cNvPr>
          <p:cNvSpPr>
            <a:spLocks noGrp="1"/>
          </p:cNvSpPr>
          <p:nvPr>
            <p:ph type="title"/>
          </p:nvPr>
        </p:nvSpPr>
        <p:spPr>
          <a:xfrm>
            <a:off x="357018" y="435678"/>
            <a:ext cx="7592093" cy="762000"/>
          </a:xfrm>
        </p:spPr>
        <p:txBody>
          <a:bodyPr/>
          <a:lstStyle/>
          <a:p>
            <a:r>
              <a:rPr lang="en-US" dirty="0"/>
              <a:t>Memory operands and LEA</a:t>
            </a:r>
          </a:p>
        </p:txBody>
      </p:sp>
      <p:sp>
        <p:nvSpPr>
          <p:cNvPr id="3" name="Content Placeholder 2">
            <a:extLst>
              <a:ext uri="{FF2B5EF4-FFF2-40B4-BE49-F238E27FC236}">
                <a16:creationId xmlns:a16="http://schemas.microsoft.com/office/drawing/2014/main" id="{E0A1BF07-F9A6-433B-9FE8-102FEA219D32}"/>
              </a:ext>
            </a:extLst>
          </p:cNvPr>
          <p:cNvSpPr>
            <a:spLocks noGrp="1"/>
          </p:cNvSpPr>
          <p:nvPr>
            <p:ph type="body" idx="1"/>
          </p:nvPr>
        </p:nvSpPr>
        <p:spPr>
          <a:xfrm>
            <a:off x="396875" y="1362075"/>
            <a:ext cx="7896225" cy="4972050"/>
          </a:xfrm>
        </p:spPr>
        <p:txBody>
          <a:bodyPr/>
          <a:lstStyle/>
          <a:p>
            <a:r>
              <a:rPr lang="en-US" sz="2000" dirty="0"/>
              <a:t>In most instructions, a memory operand accesses memory</a:t>
            </a:r>
          </a:p>
          <a:p>
            <a:endParaRPr lang="en-US" dirty="0"/>
          </a:p>
          <a:p>
            <a:endParaRPr lang="en-US" dirty="0"/>
          </a:p>
          <a:p>
            <a:endParaRPr lang="en-US" dirty="0"/>
          </a:p>
          <a:p>
            <a:endParaRPr lang="en-US" dirty="0"/>
          </a:p>
          <a:p>
            <a:endParaRPr lang="en-US" dirty="0"/>
          </a:p>
          <a:p>
            <a:r>
              <a:rPr lang="en-US" sz="2000" dirty="0"/>
              <a:t>LEA is special: it </a:t>
            </a:r>
            <a:r>
              <a:rPr lang="en-US" sz="2000" i="1" dirty="0"/>
              <a:t>doesn’t</a:t>
            </a:r>
            <a:r>
              <a:rPr lang="en-US" sz="2000" dirty="0"/>
              <a:t> access memory</a:t>
            </a:r>
          </a:p>
        </p:txBody>
      </p:sp>
      <p:graphicFrame>
        <p:nvGraphicFramePr>
          <p:cNvPr id="4" name="Table 4">
            <a:extLst>
              <a:ext uri="{FF2B5EF4-FFF2-40B4-BE49-F238E27FC236}">
                <a16:creationId xmlns:a16="http://schemas.microsoft.com/office/drawing/2014/main" id="{92DAA786-4C72-4511-9FDE-0DE876AAAD89}"/>
              </a:ext>
            </a:extLst>
          </p:cNvPr>
          <p:cNvGraphicFramePr>
            <a:graphicFrameLocks noGrp="1"/>
          </p:cNvGraphicFramePr>
          <p:nvPr>
            <p:extLst>
              <p:ext uri="{D42A27DB-BD31-4B8C-83A1-F6EECF244321}">
                <p14:modId xmlns:p14="http://schemas.microsoft.com/office/powerpoint/2010/main" val="1409215255"/>
              </p:ext>
            </p:extLst>
          </p:nvPr>
        </p:nvGraphicFramePr>
        <p:xfrm>
          <a:off x="1524000" y="1983739"/>
          <a:ext cx="6096000" cy="1711424"/>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mov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r h="427856">
                <a:tc>
                  <a:txBody>
                    <a:bodyPr/>
                    <a:lstStyle/>
                    <a:p>
                      <a:r>
                        <a:rPr lang="en-US" dirty="0"/>
                        <a:t>add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524592937"/>
                  </a:ext>
                </a:extLst>
              </a:tr>
              <a:tr h="427856">
                <a:tc>
                  <a:txBody>
                    <a:bodyPr/>
                    <a:lstStyle/>
                    <a:p>
                      <a:r>
                        <a:rPr lang="en-US" dirty="0" err="1"/>
                        <a:t>xor</a:t>
                      </a:r>
                      <a:r>
                        <a:rPr lang="en-US" dirty="0"/>
                        <a:t> %ax, 6(%rbx,%rdi,8)</a:t>
                      </a:r>
                    </a:p>
                  </a:txBody>
                  <a:tcPr>
                    <a:solidFill>
                      <a:schemeClr val="bg1"/>
                    </a:solidFill>
                  </a:tcPr>
                </a:tc>
                <a:tc>
                  <a:txBody>
                    <a:bodyPr/>
                    <a:lstStyle/>
                    <a:p>
                      <a:r>
                        <a:rPr lang="en-US" dirty="0"/>
                        <a:t>*(</a:t>
                      </a:r>
                      <a:r>
                        <a:rPr lang="en-US" dirty="0" err="1"/>
                        <a:t>rbx</a:t>
                      </a:r>
                      <a:r>
                        <a:rPr lang="en-US" dirty="0"/>
                        <a:t> + </a:t>
                      </a:r>
                      <a:r>
                        <a:rPr lang="en-US" dirty="0" err="1"/>
                        <a:t>rdi</a:t>
                      </a:r>
                      <a:r>
                        <a:rPr lang="en-US" dirty="0"/>
                        <a:t>*8 + 6) ^= ax</a:t>
                      </a:r>
                    </a:p>
                  </a:txBody>
                  <a:tcPr>
                    <a:solidFill>
                      <a:schemeClr val="bg1"/>
                    </a:solidFill>
                  </a:tcPr>
                </a:tc>
                <a:extLst>
                  <a:ext uri="{0D108BD9-81ED-4DB2-BD59-A6C34878D82A}">
                    <a16:rowId xmlns:a16="http://schemas.microsoft.com/office/drawing/2014/main" val="4198042420"/>
                  </a:ext>
                </a:extLst>
              </a:tr>
            </a:tbl>
          </a:graphicData>
        </a:graphic>
      </p:graphicFrame>
      <p:graphicFrame>
        <p:nvGraphicFramePr>
          <p:cNvPr id="5" name="Table 4">
            <a:extLst>
              <a:ext uri="{FF2B5EF4-FFF2-40B4-BE49-F238E27FC236}">
                <a16:creationId xmlns:a16="http://schemas.microsoft.com/office/drawing/2014/main" id="{E753AFAC-C11D-4087-86A5-973A28FD6467}"/>
              </a:ext>
            </a:extLst>
          </p:cNvPr>
          <p:cNvGraphicFramePr>
            <a:graphicFrameLocks noGrp="1"/>
          </p:cNvGraphicFramePr>
          <p:nvPr>
            <p:extLst>
              <p:ext uri="{D42A27DB-BD31-4B8C-83A1-F6EECF244321}">
                <p14:modId xmlns:p14="http://schemas.microsoft.com/office/powerpoint/2010/main" val="3144198753"/>
              </p:ext>
            </p:extLst>
          </p:nvPr>
        </p:nvGraphicFramePr>
        <p:xfrm>
          <a:off x="1524000" y="4605288"/>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lea 6(%rbx,%rdi,8),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4228722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Handling Fall-Through</a:t>
            </a:r>
            <a:endParaRPr sz="3600" b="1" i="0" u="none" strike="noStrike" cap="none">
              <a:solidFill>
                <a:schemeClr val="dk1"/>
              </a:solidFill>
              <a:latin typeface="Calibri"/>
              <a:ea typeface="Calibri"/>
              <a:cs typeface="Calibri"/>
              <a:sym typeface="Calibri"/>
            </a:endParaRPr>
          </a:p>
        </p:txBody>
      </p:sp>
      <p:sp>
        <p:nvSpPr>
          <p:cNvPr id="812" name="Shape 812"/>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sp>
        <p:nvSpPr>
          <p:cNvPr id="813" name="Shape 813"/>
          <p:cNvSpPr/>
          <p:nvPr/>
        </p:nvSpPr>
        <p:spPr>
          <a:xfrm>
            <a:off x="6172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case 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4191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6172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merge: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1752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1905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5562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2, x == 3)</a:t>
            </a:r>
            <a:endParaRPr sz="3600" b="1" i="0" u="none" strike="noStrike" cap="none">
              <a:solidFill>
                <a:schemeClr val="dk1"/>
              </a:solidFill>
              <a:latin typeface="Calibri"/>
              <a:ea typeface="Calibri"/>
              <a:cs typeface="Calibri"/>
              <a:sym typeface="Calibri"/>
            </a:endParaRPr>
          </a:p>
        </p:txBody>
      </p:sp>
      <p:sp>
        <p:nvSpPr>
          <p:cNvPr id="824" name="Shape 824"/>
          <p:cNvSpPr/>
          <p:nvPr/>
        </p:nvSpPr>
        <p:spPr>
          <a:xfrm>
            <a:off x="3962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.L5:                  # Case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cqto</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idivq   %rcx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.L6        #  goto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.L9:                  # Case 3</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.L6:                  #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addq    %rcx,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25" name="Shape 825"/>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5, x == 6, default)</a:t>
            </a:r>
            <a:endParaRPr sz="3600" b="1" i="0" u="none" strike="noStrike" cap="none">
              <a:solidFill>
                <a:schemeClr val="dk1"/>
              </a:solidFill>
              <a:latin typeface="Calibri"/>
              <a:ea typeface="Calibri"/>
              <a:cs typeface="Calibri"/>
              <a:sym typeface="Calibri"/>
            </a:endParaRPr>
          </a:p>
        </p:txBody>
      </p:sp>
      <p:sp>
        <p:nvSpPr>
          <p:cNvPr id="832" name="Shape 832"/>
          <p:cNvSpPr/>
          <p:nvPr/>
        </p:nvSpPr>
        <p:spPr>
          <a:xfrm>
            <a:off x="4267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.L7:               # Case 5,6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subq  %rdx,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.L8:               # Default: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$2, %eax   #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33" name="Shape 833"/>
          <p:cNvSpPr/>
          <p:nvPr/>
        </p:nvSpPr>
        <p:spPr>
          <a:xfrm>
            <a:off x="228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  // .L7</a:t>
            </a:r>
            <a:endParaRPr/>
          </a:p>
          <a:p>
            <a:pPr marL="0" marR="0" lvl="0" indent="0" algn="l" rtl="0">
              <a:spcBef>
                <a:spcPts val="0"/>
              </a:spcBef>
              <a:spcAft>
                <a:spcPts val="0"/>
              </a:spcAft>
              <a:buNone/>
            </a:pPr>
            <a:r>
              <a:rPr lang="en-US" sz="1800"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 </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a:t>
            </a:r>
            <a:endParaRPr sz="3600" b="1" i="0" u="none" strike="noStrike" cap="none">
              <a:solidFill>
                <a:schemeClr val="dk1"/>
              </a:solidFill>
              <a:latin typeface="Calibri"/>
              <a:ea typeface="Calibri"/>
              <a:cs typeface="Calibri"/>
              <a:sym typeface="Calibri"/>
            </a:endParaRPr>
          </a:p>
        </p:txBody>
      </p:sp>
      <p:sp>
        <p:nvSpPr>
          <p:cNvPr id="852" name="Shape 852"/>
          <p:cNvSpPr/>
          <p:nvPr/>
        </p:nvSpPr>
        <p:spPr>
          <a:xfrm>
            <a:off x="322385" y="1371600"/>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58" name="Shape 858"/>
          <p:cNvSpPr/>
          <p:nvPr/>
        </p:nvSpPr>
        <p:spPr>
          <a:xfrm>
            <a:off x="322385" y="1371600"/>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328246" y="2588847"/>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65" name="Shape 865"/>
          <p:cNvSpPr/>
          <p:nvPr/>
        </p:nvSpPr>
        <p:spPr>
          <a:xfrm>
            <a:off x="298938" y="1172309"/>
            <a:ext cx="8379069" cy="1445845"/>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sz="1400" b="1" dirty="0">
              <a:solidFill>
                <a:schemeClr val="dk1"/>
              </a:solidFill>
              <a:latin typeface="Courier New"/>
              <a:ea typeface="Courier New"/>
              <a:cs typeface="Courier New"/>
              <a:sym typeface="Courier New"/>
            </a:endParaRPr>
          </a:p>
        </p:txBody>
      </p:sp>
      <p:sp>
        <p:nvSpPr>
          <p:cNvPr id="866" name="Shape 866"/>
          <p:cNvSpPr/>
          <p:nvPr/>
        </p:nvSpPr>
        <p:spPr>
          <a:xfrm>
            <a:off x="381001" y="2706078"/>
            <a:ext cx="8379069" cy="3565768"/>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cxnSp>
        <p:nvCxnSpPr>
          <p:cNvPr id="867" name="Shape 867"/>
          <p:cNvCxnSpPr/>
          <p:nvPr/>
        </p:nvCxnSpPr>
        <p:spPr>
          <a:xfrm flipH="1">
            <a:off x="1182077" y="1983154"/>
            <a:ext cx="1406769" cy="1690077"/>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8" name="Shape 868"/>
          <p:cNvCxnSpPr/>
          <p:nvPr/>
        </p:nvCxnSpPr>
        <p:spPr>
          <a:xfrm flipH="1">
            <a:off x="1182077" y="1768231"/>
            <a:ext cx="1680309" cy="4054231"/>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9" name="Shape 869"/>
          <p:cNvCxnSpPr/>
          <p:nvPr/>
        </p:nvCxnSpPr>
        <p:spPr>
          <a:xfrm flipH="1">
            <a:off x="1240692" y="2188308"/>
            <a:ext cx="1592386" cy="3624384"/>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0" name="Shape 870"/>
          <p:cNvCxnSpPr/>
          <p:nvPr/>
        </p:nvCxnSpPr>
        <p:spPr>
          <a:xfrm flipH="1">
            <a:off x="1221154" y="2403231"/>
            <a:ext cx="1651001" cy="2794000"/>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1" name="Shape 871"/>
          <p:cNvCxnSpPr/>
          <p:nvPr/>
        </p:nvCxnSpPr>
        <p:spPr>
          <a:xfrm flipH="1">
            <a:off x="1221154" y="1738923"/>
            <a:ext cx="3810001" cy="1328615"/>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2" name="Shape 872"/>
          <p:cNvCxnSpPr/>
          <p:nvPr/>
        </p:nvCxnSpPr>
        <p:spPr>
          <a:xfrm flipH="1">
            <a:off x="1270000" y="1963615"/>
            <a:ext cx="3761155" cy="2598616"/>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3" name="Shape 873"/>
          <p:cNvCxnSpPr/>
          <p:nvPr/>
        </p:nvCxnSpPr>
        <p:spPr>
          <a:xfrm flipH="1">
            <a:off x="1230923" y="2178538"/>
            <a:ext cx="3800232" cy="2999154"/>
          </a:xfrm>
          <a:prstGeom prst="straightConnector1">
            <a:avLst/>
          </a:prstGeom>
          <a:solidFill>
            <a:schemeClr val="accent1"/>
          </a:solidFill>
          <a:ln w="25400" cap="flat" cmpd="sng">
            <a:solidFill>
              <a:srgbClr val="CC0000"/>
            </a:solidFill>
            <a:prstDash val="solid"/>
            <a:round/>
            <a:headEnd type="oval" w="med" len="med"/>
            <a:tailEnd type="stealth"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 7 now, then go home </a:t>
            </a:r>
            <a:r>
              <a:rPr lang="en-US" sz="2400" dirty="0">
                <a:solidFill>
                  <a:schemeClr val="tx1"/>
                </a:solidFill>
                <a:sym typeface="Wingdings" panose="05000000000000000000" pitchFamily="2" charset="2"/>
              </a:rPr>
              <a:t></a:t>
            </a:r>
            <a:endParaRPr lang="en-US" sz="2400" dirty="0">
              <a:solidFill>
                <a:schemeClr val="tx1"/>
              </a:solidFill>
            </a:endParaRPr>
          </a:p>
        </p:txBody>
      </p:sp>
    </p:spTree>
    <p:extLst>
      <p:ext uri="{BB962C8B-B14F-4D97-AF65-F5344CB8AC3E}">
        <p14:creationId xmlns:p14="http://schemas.microsoft.com/office/powerpoint/2010/main" val="9464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ln/>
        </p:spPr>
        <p:txBody>
          <a:bodyPr/>
          <a:lstStyle/>
          <a:p>
            <a:pPr marL="119063" indent="-119063"/>
            <a:r>
              <a:rPr lang="en-US" dirty="0"/>
              <a:t>Why use LEA?</a:t>
            </a:r>
          </a:p>
        </p:txBody>
      </p:sp>
      <p:sp>
        <p:nvSpPr>
          <p:cNvPr id="13316" name="Rectangle 4"/>
          <p:cNvSpPr>
            <a:spLocks noGrp="1" noChangeArrowheads="1"/>
          </p:cNvSpPr>
          <p:nvPr>
            <p:ph type="body" idx="1"/>
          </p:nvPr>
        </p:nvSpPr>
        <p:spPr>
          <a:xfrm>
            <a:off x="381000" y="1422400"/>
            <a:ext cx="8382000" cy="5435600"/>
          </a:xfrm>
          <a:ln/>
        </p:spPr>
        <p:txBody>
          <a:bodyPr/>
          <a:lstStyle/>
          <a:p>
            <a:r>
              <a:rPr lang="en-US" dirty="0"/>
              <a:t>CPU designers’ intended use: calculate a pointer to an object</a:t>
            </a:r>
          </a:p>
          <a:p>
            <a:pPr lvl="1"/>
            <a:r>
              <a:rPr lang="en-US" dirty="0"/>
              <a:t>An array element, perhaps</a:t>
            </a:r>
          </a:p>
          <a:p>
            <a:pPr lvl="1"/>
            <a:r>
              <a:rPr lang="en-US" dirty="0"/>
              <a:t>For instance, to pass just one array element to another function</a:t>
            </a:r>
          </a:p>
          <a:p>
            <a:endParaRPr lang="en-US" dirty="0"/>
          </a:p>
          <a:p>
            <a:endParaRPr lang="en-US" dirty="0"/>
          </a:p>
          <a:p>
            <a:endParaRPr lang="en-US" dirty="0"/>
          </a:p>
          <a:p>
            <a:r>
              <a:rPr lang="en-US" dirty="0"/>
              <a:t>Compiler authors like to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p:txBody>
      </p:sp>
      <p:graphicFrame>
        <p:nvGraphicFramePr>
          <p:cNvPr id="9" name="Table 8">
            <a:extLst>
              <a:ext uri="{FF2B5EF4-FFF2-40B4-BE49-F238E27FC236}">
                <a16:creationId xmlns:a16="http://schemas.microsoft.com/office/drawing/2014/main" id="{B68FF3AE-AE28-4C30-B4D8-AD7B60304176}"/>
              </a:ext>
            </a:extLst>
          </p:cNvPr>
          <p:cNvGraphicFramePr>
            <a:graphicFrameLocks noGrp="1"/>
          </p:cNvGraphicFramePr>
          <p:nvPr/>
        </p:nvGraphicFramePr>
        <p:xfrm>
          <a:off x="1524000" y="2701921"/>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(%rbx,%rdi,8), %</a:t>
                      </a:r>
                      <a:r>
                        <a:rPr lang="en-US" dirty="0" err="1"/>
                        <a:t>rax</a:t>
                      </a:r>
                      <a:endParaRPr lang="en-US" dirty="0"/>
                    </a:p>
                  </a:txBody>
                  <a:tcPr>
                    <a:solidFill>
                      <a:schemeClr val="bg1"/>
                    </a:solidFill>
                  </a:tcPr>
                </a:tc>
                <a:tc>
                  <a:txBody>
                    <a:bodyPr/>
                    <a:lstStyle/>
                    <a:p>
                      <a:r>
                        <a:rPr lang="en-US" dirty="0" err="1"/>
                        <a:t>rax</a:t>
                      </a:r>
                      <a:r>
                        <a:rPr lang="en-US" dirty="0"/>
                        <a:t> = &amp;</a:t>
                      </a:r>
                      <a:r>
                        <a:rPr lang="en-US" dirty="0" err="1"/>
                        <a:t>rbx</a:t>
                      </a:r>
                      <a:r>
                        <a:rPr lang="en-US" dirty="0"/>
                        <a:t>[</a:t>
                      </a:r>
                      <a:r>
                        <a:rPr lang="en-US" dirty="0" err="1"/>
                        <a:t>rdi</a:t>
                      </a:r>
                      <a:r>
                        <a:rPr lang="en-US" dirty="0"/>
                        <a:t>]</a:t>
                      </a:r>
                    </a:p>
                  </a:txBody>
                  <a:tcPr>
                    <a:solidFill>
                      <a:schemeClr val="bg1"/>
                    </a:solidFill>
                  </a:tcPr>
                </a:tc>
                <a:extLst>
                  <a:ext uri="{0D108BD9-81ED-4DB2-BD59-A6C34878D82A}">
                    <a16:rowId xmlns:a16="http://schemas.microsoft.com/office/drawing/2014/main" val="1622840762"/>
                  </a:ext>
                </a:extLst>
              </a:tr>
            </a:tbl>
          </a:graphicData>
        </a:graphic>
      </p:graphicFrame>
      <p:graphicFrame>
        <p:nvGraphicFramePr>
          <p:cNvPr id="11" name="Table 10">
            <a:extLst>
              <a:ext uri="{FF2B5EF4-FFF2-40B4-BE49-F238E27FC236}">
                <a16:creationId xmlns:a16="http://schemas.microsoft.com/office/drawing/2014/main" id="{D31B3374-CDED-4A36-9169-9CF04DAD1F07}"/>
              </a:ext>
            </a:extLst>
          </p:cNvPr>
          <p:cNvGraphicFramePr>
            <a:graphicFrameLocks noGrp="1"/>
          </p:cNvGraphicFramePr>
          <p:nvPr/>
        </p:nvGraphicFramePr>
        <p:xfrm>
          <a:off x="1524000" y="5564067"/>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(%rbx,%rbx,2),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3</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18908184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2210694802"/>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6323</Words>
  <Application>Microsoft Office PowerPoint</Application>
  <PresentationFormat>On-screen Show (4:3)</PresentationFormat>
  <Paragraphs>1265</Paragraphs>
  <Slides>66</Slides>
  <Notes>55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66</vt:i4>
      </vt:variant>
    </vt:vector>
  </HeadingPairs>
  <TitlesOfParts>
    <vt:vector size="83" baseType="lpstr">
      <vt:lpstr>Times New Roman</vt:lpstr>
      <vt:lpstr>Wingdings 2</vt:lpstr>
      <vt:lpstr>Courier New</vt:lpstr>
      <vt:lpstr>Gill Sans</vt:lpstr>
      <vt:lpstr>Calibri Bold</vt:lpstr>
      <vt:lpstr>Arial</vt:lpstr>
      <vt:lpstr>Cambria Math</vt:lpstr>
      <vt:lpstr>Calibri</vt:lpstr>
      <vt:lpstr>Noto Sans Symbols</vt:lpstr>
      <vt:lpstr>Wingdings</vt:lpstr>
      <vt:lpstr>Arial Narrow</vt:lpstr>
      <vt:lpstr>Title Slide</vt:lpstr>
      <vt:lpstr>template2007</vt:lpstr>
      <vt:lpstr>Title and Content</vt:lpstr>
      <vt:lpstr>Title and Content: Build</vt:lpstr>
      <vt:lpstr>Title Only</vt:lpstr>
      <vt:lpstr>1_Title and Content</vt:lpstr>
      <vt:lpstr>Machine-Level Programming II: Control  15-213/14-513/15-513: Introduction to Computer Systems 5th Lecture, May 24, 2023</vt:lpstr>
      <vt:lpstr>Today</vt:lpstr>
      <vt:lpstr>Reminder: Machine Instructions</vt:lpstr>
      <vt:lpstr>Reminder: Machine Instructions</vt:lpstr>
      <vt:lpstr>Reminder: Address Modes</vt:lpstr>
      <vt:lpstr>Memory operands and LEA</vt:lpstr>
      <vt:lpstr>Why use LEA?</vt:lpstr>
      <vt:lpstr>Which numbers are pointers?</vt:lpstr>
      <vt:lpstr>Which numbers are pointers?</vt:lpstr>
      <vt:lpstr>Which numbers are pointers?</vt:lpstr>
      <vt:lpstr>Which numbers are pointers?</vt:lpstr>
      <vt:lpstr>Which numbers are pointers?</vt:lpstr>
      <vt:lpstr>Which numbers are pointers?</vt:lpstr>
      <vt:lpstr>Today</vt:lpstr>
      <vt:lpstr>Control flow </vt:lpstr>
      <vt:lpstr>Control flow in assembly language</vt:lpstr>
      <vt:lpstr>Processor State (x86-64, Partial)</vt:lpstr>
      <vt:lpstr>Condition Codes (Implicit Setting)</vt:lpstr>
      <vt:lpstr>ZF set when</vt:lpstr>
      <vt:lpstr>SF set when</vt:lpstr>
      <vt:lpstr>CF set when</vt:lpstr>
      <vt:lpstr>OF set when</vt:lpstr>
      <vt:lpstr>Compare Instruction</vt:lpstr>
      <vt:lpstr>Test Instruction</vt:lpstr>
      <vt:lpstr>Today</vt:lpstr>
      <vt:lpstr>Jumping</vt:lpstr>
      <vt:lpstr>Reading Condition Codes</vt:lpstr>
      <vt:lpstr>x86-64 Integer Registers</vt:lpstr>
      <vt:lpstr>Reading Condition Codes (Cont.)</vt:lpstr>
      <vt:lpstr>Reading Condition Codes (Cont.)</vt:lpstr>
      <vt:lpstr>Activity Time!</vt:lpstr>
      <vt:lpstr>Conditional Branch Example (Old Style)</vt:lpstr>
      <vt:lpstr>Expressing with Goto Code</vt:lpstr>
      <vt:lpstr>General Conditional Expression Translation (Using Branches)</vt:lpstr>
      <vt:lpstr>Using Conditional Moves</vt:lpstr>
      <vt:lpstr>Conditional Move Example</vt:lpstr>
      <vt:lpstr>Bad Cases for Conditional Move</vt:lpstr>
      <vt:lpstr>Activity Time!</vt:lpstr>
      <vt:lpstr>Today</vt:lpstr>
      <vt:lpstr>“Do-While” Loop Example</vt:lpstr>
      <vt:lpstr>“Do-While” Loop Compilation</vt:lpstr>
      <vt:lpstr>General “Do-While” Translation</vt:lpstr>
      <vt:lpstr>General “While” Translation #1</vt:lpstr>
      <vt:lpstr>While Loop Example #1</vt:lpstr>
      <vt:lpstr>General “While” Translation #2</vt:lpstr>
      <vt:lpstr>While Loop Example #2</vt:lpstr>
      <vt:lpstr>“For” Loop Form</vt:lpstr>
      <vt:lpstr>“For” Loop → While Loop</vt:lpstr>
      <vt:lpstr>For-While Conversion</vt:lpstr>
      <vt:lpstr>“For” Loop Do-While Conversion</vt:lpstr>
      <vt:lpstr>Activity Time!</vt:lpstr>
      <vt:lpstr>Today</vt:lpstr>
      <vt:lpstr>Switch Statement Example</vt:lpstr>
      <vt:lpstr>Jump Table Structure</vt:lpstr>
      <vt:lpstr>Switch Statement Example</vt:lpstr>
      <vt:lpstr>Switch Statement Example</vt:lpstr>
      <vt:lpstr>Assembly Setup Explanation</vt:lpstr>
      <vt:lpstr>Jump Table</vt:lpstr>
      <vt:lpstr>Code Blocks (x == 1)</vt:lpstr>
      <vt:lpstr>Handling Fall-Through</vt:lpstr>
      <vt:lpstr>Code Blocks (x == 2, x == 3)</vt:lpstr>
      <vt:lpstr>Code Blocks (x == 5, x == 6, default)</vt:lpstr>
      <vt:lpstr>Finding Jump Table in Binary</vt:lpstr>
      <vt:lpstr>Finding Jump Table in Binary (cont.)</vt:lpstr>
      <vt:lpstr>Finding Jump Table in Binary (cont.)</vt:lpstr>
      <vt:lpstr>Activity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Machine-Level Programming II: Control  15-213: Introduction to Computer Systems 6th Lecture, May 26, 2022</dc:title>
  <dc:creator>Brian Railing</dc:creator>
  <cp:lastModifiedBy>Brian Railing</cp:lastModifiedBy>
  <cp:revision>24</cp:revision>
  <dcterms:modified xsi:type="dcterms:W3CDTF">2023-05-24T16:21:51Z</dcterms:modified>
</cp:coreProperties>
</file>