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542" r:id="rId2"/>
    <p:sldId id="1531" r:id="rId3"/>
    <p:sldId id="1647" r:id="rId4"/>
    <p:sldId id="1642" r:id="rId5"/>
    <p:sldId id="1643" r:id="rId6"/>
    <p:sldId id="1644" r:id="rId7"/>
    <p:sldId id="1645" r:id="rId8"/>
    <p:sldId id="1646" r:id="rId9"/>
    <p:sldId id="1530" r:id="rId10"/>
    <p:sldId id="1532" r:id="rId11"/>
    <p:sldId id="1533" r:id="rId12"/>
    <p:sldId id="1534" r:id="rId13"/>
    <p:sldId id="1535" r:id="rId14"/>
    <p:sldId id="1536" r:id="rId15"/>
    <p:sldId id="1537" r:id="rId16"/>
    <p:sldId id="1538" r:id="rId17"/>
    <p:sldId id="1539" r:id="rId18"/>
    <p:sldId id="1540" r:id="rId19"/>
    <p:sldId id="1541" r:id="rId20"/>
    <p:sldId id="1543" r:id="rId21"/>
    <p:sldId id="1545" r:id="rId22"/>
    <p:sldId id="1649" r:id="rId23"/>
    <p:sldId id="1542" r:id="rId24"/>
    <p:sldId id="1552" r:id="rId25"/>
    <p:sldId id="1580" r:id="rId26"/>
    <p:sldId id="1553" r:id="rId27"/>
    <p:sldId id="1571" r:id="rId28"/>
    <p:sldId id="1556" r:id="rId29"/>
    <p:sldId id="1648" r:id="rId30"/>
    <p:sldId id="1557" r:id="rId31"/>
    <p:sldId id="1558" r:id="rId32"/>
    <p:sldId id="1579" r:id="rId33"/>
    <p:sldId id="1578" r:id="rId34"/>
    <p:sldId id="1650" r:id="rId35"/>
    <p:sldId id="1529" r:id="rId36"/>
    <p:sldId id="1589" r:id="rId37"/>
    <p:sldId id="1591" r:id="rId38"/>
    <p:sldId id="1590" r:id="rId39"/>
    <p:sldId id="1581" r:id="rId40"/>
    <p:sldId id="1584" r:id="rId41"/>
    <p:sldId id="1651" r:id="rId42"/>
    <p:sldId id="1585" r:id="rId43"/>
    <p:sldId id="1631" r:id="rId44"/>
    <p:sldId id="1632" r:id="rId45"/>
    <p:sldId id="1633" r:id="rId46"/>
    <p:sldId id="1637" r:id="rId47"/>
    <p:sldId id="1639" r:id="rId48"/>
    <p:sldId id="1640" r:id="rId49"/>
    <p:sldId id="1634" r:id="rId50"/>
    <p:sldId id="1641" r:id="rId51"/>
    <p:sldId id="1635" r:id="rId52"/>
    <p:sldId id="1636" r:id="rId53"/>
    <p:sldId id="1587" r:id="rId54"/>
    <p:sldId id="1588" r:id="rId55"/>
    <p:sldId id="1606" r:id="rId56"/>
    <p:sldId id="1607" r:id="rId57"/>
    <p:sldId id="1608" r:id="rId58"/>
    <p:sldId id="1609" r:id="rId59"/>
    <p:sldId id="1610" r:id="rId60"/>
    <p:sldId id="1611" r:id="rId61"/>
    <p:sldId id="1612" r:id="rId62"/>
    <p:sldId id="1613" r:id="rId63"/>
    <p:sldId id="1604" r:id="rId64"/>
  </p:sldIdLst>
  <p:sldSz cx="9144000" cy="6858000" type="screen4x3"/>
  <p:notesSz cx="7302500" cy="9586913"/>
  <p:custDataLst>
    <p:tags r:id="rId6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00000"/>
    <a:srgbClr val="B3B3B3"/>
    <a:srgbClr val="D5F1CF"/>
    <a:srgbClr val="F1C7C7"/>
    <a:srgbClr val="E6E6E6"/>
    <a:srgbClr val="D09E00"/>
    <a:srgbClr val="F6F5BD"/>
    <a:srgbClr val="990000"/>
    <a:srgbClr val="EB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1C3827-E1AF-4066-AC3B-144C975F37F9}" v="1" dt="2019-11-07T02:53:41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0" autoAdjust="0"/>
    <p:restoredTop sz="94626" autoAdjust="0"/>
  </p:normalViewPr>
  <p:slideViewPr>
    <p:cSldViewPr snapToObjects="1">
      <p:cViewPr varScale="1">
        <p:scale>
          <a:sx n="81" d="100"/>
          <a:sy n="81" d="100"/>
        </p:scale>
        <p:origin x="876" y="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3546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cmu.edu/~213/activities/netprog1.pdf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google.com/intl/en/ipv6/statistics.html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cmu.edu/~213/activities/netprog1.pdf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cmu.edu/~213/activities/netprog1.pdf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7772400" cy="1720850"/>
          </a:xfrm>
        </p:spPr>
        <p:txBody>
          <a:bodyPr/>
          <a:lstStyle/>
          <a:p>
            <a:pPr marL="0" indent="0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15-213/14-513/15-513: Introduction to Computer Systems</a:t>
            </a:r>
            <a:br>
              <a:rPr lang="en-US" sz="2000" b="0" dirty="0"/>
            </a:br>
            <a:r>
              <a:rPr lang="en-US" sz="2000" b="0" dirty="0"/>
              <a:t>21</a:t>
            </a:r>
            <a:r>
              <a:rPr lang="en-US" sz="2000" b="0" baseline="30000" dirty="0"/>
              <a:t>st</a:t>
            </a:r>
            <a:r>
              <a:rPr lang="en-US" sz="2000" b="0" dirty="0"/>
              <a:t> Lecture, November 15,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36426-F088-F1F4-F2C7-5E130EF92669}"/>
              </a:ext>
            </a:extLst>
          </p:cNvPr>
          <p:cNvSpPr txBox="1"/>
          <p:nvPr/>
        </p:nvSpPr>
        <p:spPr>
          <a:xfrm>
            <a:off x="685800" y="4382815"/>
            <a:ext cx="461141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Instructors: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Dave Andersen (15-213)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Zack Weinberg (15-213)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Brian Railing (15-513)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David Varodayan (14-513)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 dirty="0"/>
              <a:t>Old 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 (upper case)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Most famous example of an internet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(User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(mostly optical) links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Also: SAN (Storage area network), MAN (Metropolitan), etc., etc.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AB49D-E51D-495D-8A91-37234D2BD24B}"/>
              </a:ext>
            </a:extLst>
          </p:cNvPr>
          <p:cNvSpPr txBox="1"/>
          <p:nvPr/>
        </p:nvSpPr>
        <p:spPr>
          <a:xfrm>
            <a:off x="914400" y="28194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5 Minutes for Activity 1</a:t>
            </a:r>
          </a:p>
          <a:p>
            <a:r>
              <a:rPr lang="en-US" sz="1400" b="0" dirty="0">
                <a:latin typeface="Calibri" pitchFamily="34" charset="0"/>
                <a:hlinkClick r:id="rId2"/>
              </a:rPr>
              <a:t>https://www.cs.cmu.edu/~213/activities/netprog1.pdf</a:t>
            </a:r>
            <a:r>
              <a:rPr lang="en-US" sz="1400" b="0" dirty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167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an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As a convenience for humans, the Domain Name System maps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 </a:t>
            </a:r>
            <a:r>
              <a:rPr lang="en-US" dirty="0"/>
              <a:t>to IP addresses:</a:t>
            </a:r>
            <a:endParaRPr lang="en-US" i="1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hlinkClick r:id="rId3"/>
              </a:rPr>
              <a:t>www.cs.cmu.edu</a:t>
            </a:r>
            <a:r>
              <a:rPr lang="en-US" dirty="0"/>
              <a:t> “resolves to” 128.2.217.3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6067425" cy="3209925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IPv4</a:t>
            </a:r>
            <a:r>
              <a:rPr lang="en-US" dirty="0"/>
              <a:t> (Internet Protocol version 4) specified 1981</a:t>
            </a:r>
          </a:p>
          <a:p>
            <a:pPr lvl="1"/>
            <a:r>
              <a:rPr lang="en-US" dirty="0"/>
              <a:t>32-bit host addresses (192.0.2.43)</a:t>
            </a:r>
          </a:p>
          <a:p>
            <a:pPr lvl="1"/>
            <a:r>
              <a:rPr lang="en-US" dirty="0"/>
              <a:t>Known to not be enough for everyone since ~1990</a:t>
            </a:r>
          </a:p>
          <a:p>
            <a:r>
              <a:rPr lang="en-US" dirty="0"/>
              <a:t>IPv6 (Internet Protocol version 6) specified 1996</a:t>
            </a:r>
          </a:p>
          <a:p>
            <a:pPr lvl="1"/>
            <a:r>
              <a:rPr lang="en-US" dirty="0"/>
              <a:t>128-bit addresses (2001:0db8:0:0:0:0:cafe:la7e)</a:t>
            </a:r>
          </a:p>
          <a:p>
            <a:pPr lvl="1"/>
            <a:r>
              <a:rPr lang="en-US" dirty="0"/>
              <a:t>Intended to replace IPv4</a:t>
            </a:r>
          </a:p>
          <a:p>
            <a:pPr lvl="1"/>
            <a:r>
              <a:rPr lang="en-US" dirty="0"/>
              <a:t>Very slow adoption due to need to replace routers</a:t>
            </a:r>
            <a:br>
              <a:rPr lang="en-US" dirty="0"/>
            </a:br>
            <a:r>
              <a:rPr lang="en-US" dirty="0"/>
              <a:t>(CMU’s network doesn’t support IPv6 at all!)</a:t>
            </a:r>
          </a:p>
          <a:p>
            <a:pPr lvl="1"/>
            <a:endParaRPr lang="en-US" dirty="0"/>
          </a:p>
          <a:p>
            <a:r>
              <a:rPr lang="en-US" dirty="0"/>
              <a:t>Application programmers mostly don’t have to care</a:t>
            </a:r>
          </a:p>
          <a:p>
            <a:pPr lvl="1"/>
            <a:r>
              <a:rPr lang="en-US" dirty="0"/>
              <a:t>Sockets API makes it easy to write code that seamlessly uses either, as necessary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5838345"/>
            <a:ext cx="27767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to Google</a:t>
            </a:r>
          </a:p>
          <a:p>
            <a:r>
              <a:rPr lang="en-US" sz="900" dirty="0">
                <a:latin typeface="Calibri" pitchFamily="34" charset="0"/>
                <a:hlinkClick r:id="rId2"/>
              </a:rPr>
              <a:t>https://www.google.com/intl/en/ipv6/statistics.html</a:t>
            </a:r>
            <a:endParaRPr lang="en-US" sz="900" dirty="0">
              <a:latin typeface="Calibri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B68B71-6C6E-4715-919F-F531DAE672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02480" y="4572000"/>
            <a:ext cx="3871912" cy="17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functions (described later) to convert between IP addresses and dotted decimal format.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45818C-4E26-43D9-915D-5597571E6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01"/>
            <a:ext cx="9144000" cy="652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81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worldwide distributed database 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 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(Output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And backwards: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44697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18.25.0.23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18.25.0.23</a:t>
            </a:r>
          </a:p>
        </p:txBody>
      </p:sp>
      <p:sp>
        <p:nvSpPr>
          <p:cNvPr id="6" name="Text Box 1028">
            <a:extLst>
              <a:ext uri="{FF2B5EF4-FFF2-40B4-BE49-F238E27FC236}">
                <a16:creationId xmlns:a16="http://schemas.microsoft.com/office/drawing/2014/main" id="{D100BF32-44C7-0149-90A9-FB331E2A3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99069"/>
            <a:ext cx="663515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18.25.0.23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23.0.25.18.in-addr.arpa	name =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www.twitter.com</a:t>
            </a:r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AB49D-E51D-495D-8A91-37234D2BD24B}"/>
              </a:ext>
            </a:extLst>
          </p:cNvPr>
          <p:cNvSpPr txBox="1"/>
          <p:nvPr/>
        </p:nvSpPr>
        <p:spPr>
          <a:xfrm>
            <a:off x="914400" y="28194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5 Minutes for Activity 2</a:t>
            </a:r>
          </a:p>
          <a:p>
            <a:r>
              <a:rPr lang="en-US" sz="1400" b="0" dirty="0">
                <a:latin typeface="Calibri" pitchFamily="34" charset="0"/>
                <a:hlinkClick r:id="rId2"/>
              </a:rPr>
              <a:t>https://www.cs.cmu.edu/~213/activities/netprog1.pdf</a:t>
            </a:r>
            <a:r>
              <a:rPr lang="en-US" sz="1400" b="0" dirty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2285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most often communicate by sending streams of bytes over TCP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Unencrypted Web servers:    http 80</a:t>
            </a:r>
          </a:p>
          <a:p>
            <a:pPr lvl="1"/>
            <a:r>
              <a:rPr lang="en-US" dirty="0"/>
              <a:t>SSL/TLS encrypted Web: https 443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5A57150-B41F-4AB7-8417-61BBE1F0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40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5EA1B-12CE-4C74-83C4-D7524B613293}"/>
              </a:ext>
            </a:extLst>
          </p:cNvPr>
          <p:cNvSpPr/>
          <p:nvPr/>
        </p:nvSpPr>
        <p:spPr bwMode="auto">
          <a:xfrm>
            <a:off x="6096000" y="2819400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581EBF-B957-435A-B9A2-B2DFD293F518}"/>
              </a:ext>
            </a:extLst>
          </p:cNvPr>
          <p:cNvSpPr txBox="1"/>
          <p:nvPr/>
        </p:nvSpPr>
        <p:spPr>
          <a:xfrm>
            <a:off x="2175933" y="613993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latin typeface="Courier New" panose="02070309020205020404" pitchFamily="49" charset="0"/>
                <a:cs typeface="Courier New" panose="02070309020205020404" pitchFamily="49" charset="0"/>
              </a:rPr>
              <a:t>The ARPANET in December 1970</a:t>
            </a:r>
          </a:p>
        </p:txBody>
      </p:sp>
    </p:spTree>
    <p:extLst>
      <p:ext uri="{BB962C8B-B14F-4D97-AF65-F5344CB8AC3E}">
        <p14:creationId xmlns:p14="http://schemas.microsoft.com/office/powerpoint/2010/main" val="1336324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AB49D-E51D-495D-8A91-37234D2BD24B}"/>
              </a:ext>
            </a:extLst>
          </p:cNvPr>
          <p:cNvSpPr txBox="1"/>
          <p:nvPr/>
        </p:nvSpPr>
        <p:spPr>
          <a:xfrm>
            <a:off x="914400" y="28194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10 Minutes for Activity 3 and 4</a:t>
            </a:r>
          </a:p>
          <a:p>
            <a:r>
              <a:rPr lang="en-US" sz="1400" b="0" dirty="0">
                <a:latin typeface="Calibri" pitchFamily="34" charset="0"/>
                <a:hlinkClick r:id="rId2"/>
              </a:rPr>
              <a:t>https://www.cs.cmu.edu/~213/activities/netprog1.pdf</a:t>
            </a:r>
            <a:r>
              <a:rPr lang="en-US" sz="1400" b="0" dirty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149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1"/>
            <a:r>
              <a:rPr lang="en-US" dirty="0"/>
              <a:t>Using the FD abstraction lets you reuse code &amp; interfaces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22595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91747-1B95-4E12-8E99-979D2EB3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165"/>
            <a:ext cx="9144000" cy="57916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82AF4-BB25-48F6-9386-95D135A2C05C}"/>
              </a:ext>
            </a:extLst>
          </p:cNvPr>
          <p:cNvSpPr/>
          <p:nvPr/>
        </p:nvSpPr>
        <p:spPr bwMode="auto">
          <a:xfrm>
            <a:off x="4267200" y="2362200"/>
            <a:ext cx="762000" cy="8382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2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for host and service conversion</a:t>
            </a:r>
          </a:p>
          <a:p>
            <a:r>
              <a:rPr lang="en-US" dirty="0"/>
              <a:t>Writing clients and servers</a:t>
            </a:r>
          </a:p>
          <a:p>
            <a:r>
              <a:rPr lang="en-US" dirty="0"/>
              <a:t>Writing Web servers!</a:t>
            </a:r>
          </a:p>
          <a:p>
            <a:pPr lvl="1"/>
            <a:r>
              <a:rPr lang="en-US" dirty="0"/>
              <a:t>Activities 5 and 6</a:t>
            </a:r>
          </a:p>
        </p:txBody>
      </p:sp>
    </p:spTree>
    <p:extLst>
      <p:ext uri="{BB962C8B-B14F-4D97-AF65-F5344CB8AC3E}">
        <p14:creationId xmlns:p14="http://schemas.microsoft.com/office/powerpoint/2010/main" val="81260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09C5159-6535-4BC7-864D-B44AA0398A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39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20082</TotalTime>
  <Words>4687</Words>
  <Application>Microsoft Office PowerPoint</Application>
  <PresentationFormat>On-screen Show (4:3)</PresentationFormat>
  <Paragraphs>923</Paragraphs>
  <Slides>63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Arial Narrow</vt:lpstr>
      <vt:lpstr>Calibri</vt:lpstr>
      <vt:lpstr>Courier New</vt:lpstr>
      <vt:lpstr>Noto Sans Symbols</vt:lpstr>
      <vt:lpstr>Times</vt:lpstr>
      <vt:lpstr>Times New Roman</vt:lpstr>
      <vt:lpstr>Wingdings</vt:lpstr>
      <vt:lpstr>Wingdings 2</vt:lpstr>
      <vt:lpstr>template2007</vt:lpstr>
      <vt:lpstr>Network Programming: Part I  15-213/14-513/15-513: Introduction to Computer Systems 21st Lecture, November 15, 2022</vt:lpstr>
      <vt:lpstr>Computer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Map of 460 Billion Device Connections to the Internet collected by the Carna Botnet</vt:lpstr>
      <vt:lpstr>Hardware Organization of a Network Host</vt:lpstr>
      <vt:lpstr>Old 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  <vt:lpstr>Global IP Internet (upper case)</vt:lpstr>
      <vt:lpstr>Basic Internet Components</vt:lpstr>
      <vt:lpstr>Internet Connection Hierarchy</vt:lpstr>
      <vt:lpstr>PowerPoint Presentation</vt:lpstr>
      <vt:lpstr>Hardware and Software Organization  of an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PowerPoint Presentation</vt:lpstr>
      <vt:lpstr>A Client-Server Transaction</vt:lpstr>
      <vt:lpstr>(3) Internet Connections</vt:lpstr>
      <vt:lpstr>Well-known Service Names and Ports</vt:lpstr>
      <vt:lpstr>Anatomy of a Connection</vt:lpstr>
      <vt:lpstr>Using Ports to Identify Services</vt:lpstr>
      <vt:lpstr>Sockets Interface</vt:lpstr>
      <vt:lpstr>PowerPoint Presentation</vt:lpstr>
      <vt:lpstr>Sockets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Client: Main Routine</vt:lpstr>
      <vt:lpstr>Echo Server + Client Structure</vt:lpstr>
      <vt:lpstr>Iterative Echo Server: Main Routine</vt:lpstr>
      <vt:lpstr>Echo Server: echo function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Next time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David Varodayan</cp:lastModifiedBy>
  <cp:revision>917</cp:revision>
  <cp:lastPrinted>1999-09-20T15:19:18Z</cp:lastPrinted>
  <dcterms:created xsi:type="dcterms:W3CDTF">2012-11-06T16:54:28Z</dcterms:created>
  <dcterms:modified xsi:type="dcterms:W3CDTF">2022-11-14T06:56:12Z</dcterms:modified>
</cp:coreProperties>
</file>