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44"/>
  </p:notesMasterIdLst>
  <p:handoutMasterIdLst>
    <p:handoutMasterId r:id="rId45"/>
  </p:handoutMasterIdLst>
  <p:sldIdLst>
    <p:sldId id="1473" r:id="rId5"/>
    <p:sldId id="1522" r:id="rId6"/>
    <p:sldId id="1421" r:id="rId7"/>
    <p:sldId id="1500" r:id="rId8"/>
    <p:sldId id="1474" r:id="rId9"/>
    <p:sldId id="1527" r:id="rId10"/>
    <p:sldId id="1428" r:id="rId11"/>
    <p:sldId id="1468" r:id="rId12"/>
    <p:sldId id="1429" r:id="rId13"/>
    <p:sldId id="1502" r:id="rId14"/>
    <p:sldId id="1431" r:id="rId15"/>
    <p:sldId id="1433" r:id="rId16"/>
    <p:sldId id="1432" r:id="rId17"/>
    <p:sldId id="1434" r:id="rId18"/>
    <p:sldId id="1503" r:id="rId19"/>
    <p:sldId id="1435" r:id="rId20"/>
    <p:sldId id="1496" r:id="rId21"/>
    <p:sldId id="1437" r:id="rId22"/>
    <p:sldId id="1438" r:id="rId23"/>
    <p:sldId id="1439" r:id="rId24"/>
    <p:sldId id="1440" r:id="rId25"/>
    <p:sldId id="1003" r:id="rId26"/>
    <p:sldId id="1498" r:id="rId27"/>
    <p:sldId id="1475" r:id="rId28"/>
    <p:sldId id="1476" r:id="rId29"/>
    <p:sldId id="1477" r:id="rId30"/>
    <p:sldId id="1478" r:id="rId31"/>
    <p:sldId id="1479" r:id="rId32"/>
    <p:sldId id="1480" r:id="rId33"/>
    <p:sldId id="1481" r:id="rId34"/>
    <p:sldId id="1491" r:id="rId35"/>
    <p:sldId id="1493" r:id="rId36"/>
    <p:sldId id="1528" r:id="rId37"/>
    <p:sldId id="1482" r:id="rId38"/>
    <p:sldId id="1483" r:id="rId39"/>
    <p:sldId id="1484" r:id="rId40"/>
    <p:sldId id="1485" r:id="rId41"/>
    <p:sldId id="1486" r:id="rId42"/>
    <p:sldId id="1487" r:id="rId43"/>
  </p:sldIdLst>
  <p:sldSz cx="9144000" cy="6858000" type="screen4x3"/>
  <p:notesSz cx="7302500" cy="9586913"/>
  <p:custDataLst>
    <p:tags r:id="rId4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2" autoAdjust="0"/>
    <p:restoredTop sz="94649" autoAdjust="0"/>
  </p:normalViewPr>
  <p:slideViewPr>
    <p:cSldViewPr snapToObjects="1">
      <p:cViewPr varScale="1">
        <p:scale>
          <a:sx n="109" d="100"/>
          <a:sy n="109" d="100"/>
        </p:scale>
        <p:origin x="1671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gs" Target="tags/tag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0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87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396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57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30386/quizzes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Advanced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14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October 13, 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8D4EAF-7998-D9E3-4CB5-54B783C21E72}"/>
              </a:ext>
            </a:extLst>
          </p:cNvPr>
          <p:cNvSpPr txBox="1"/>
          <p:nvPr/>
        </p:nvSpPr>
        <p:spPr>
          <a:xfrm>
            <a:off x="685800" y="4382815"/>
            <a:ext cx="46114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Dave Andersen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Zack Weinberg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 (15-513)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David Varodayan (14-513)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Unordered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FIFO (first-in-first-out)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end 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order: </a:t>
            </a:r>
            <a:br>
              <a:rPr lang="en-GB" dirty="0"/>
            </a:br>
            <a:r>
              <a:rPr lang="en-GB" dirty="0"/>
              <a:t>	        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prev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(next)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LIFO/FIFO</a:t>
            </a:r>
          </a:p>
        </p:txBody>
      </p:sp>
    </p:spTree>
    <p:extLst>
      <p:ext uri="{BB962C8B-B14F-4D97-AF65-F5344CB8AC3E}">
        <p14:creationId xmlns:p14="http://schemas.microsoft.com/office/powerpoint/2010/main" val="2217505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6529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6811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8448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6844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0227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9210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8448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9972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30734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9972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20066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21590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2352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5324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4562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6848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6086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3800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6927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868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4816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6906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6529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6086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2435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3331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A7A164-567B-4B64-8415-8650C2578D81}"/>
              </a:ext>
            </a:extLst>
          </p:cNvPr>
          <p:cNvGrpSpPr/>
          <p:nvPr/>
        </p:nvGrpSpPr>
        <p:grpSpPr>
          <a:xfrm>
            <a:off x="2920589" y="1162790"/>
            <a:ext cx="3425059" cy="305622"/>
            <a:chOff x="2820166" y="1307690"/>
            <a:chExt cx="3425059" cy="305622"/>
          </a:xfrm>
        </p:grpSpPr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id="{759DD9D2-8476-4FF6-A3FA-E73FEFE61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1606" y="1308101"/>
              <a:ext cx="11430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67E21CC7-9B7B-402C-B3A5-E1613CFD8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166" y="1308512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1ADF3B39-6E20-4B41-9999-8744EF201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2225" y="1307690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450974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397124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236787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879849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successor block, coalesce both memory blocks,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711324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3082924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8637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9399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2353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7765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5495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2090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473324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397124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549524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558924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71132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787524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2353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8637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4209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463674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5C7AB1-70D5-47DD-B1ED-1D095A7A7DD9}"/>
              </a:ext>
            </a:extLst>
          </p:cNvPr>
          <p:cNvGrpSpPr/>
          <p:nvPr/>
        </p:nvGrpSpPr>
        <p:grpSpPr>
          <a:xfrm>
            <a:off x="397476" y="4762499"/>
            <a:ext cx="8151812" cy="1943101"/>
            <a:chOff x="397476" y="4762499"/>
            <a:chExt cx="8151812" cy="1943101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762499"/>
              <a:ext cx="8151812" cy="19431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243119"/>
              <a:ext cx="1065213" cy="431848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302685"/>
              <a:ext cx="1588" cy="115861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943062"/>
              <a:ext cx="1065213" cy="431848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5087513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5159739"/>
              <a:ext cx="1588" cy="1155606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386066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665316"/>
              <a:ext cx="304800" cy="288901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593091"/>
              <a:ext cx="1065213" cy="431848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809767"/>
              <a:ext cx="1588" cy="50557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737542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737542"/>
              <a:ext cx="152400" cy="144451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474220"/>
              <a:ext cx="3213100" cy="335547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787197"/>
              <a:ext cx="1371600" cy="346080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387570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5086009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617166"/>
              <a:ext cx="697692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770140"/>
              <a:ext cx="744178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388452"/>
              <a:ext cx="2662238" cy="413792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078468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00" name="Rectangle 5">
            <a:extLst>
              <a:ext uri="{FF2B5EF4-FFF2-40B4-BE49-F238E27FC236}">
                <a16:creationId xmlns:a16="http://schemas.microsoft.com/office/drawing/2014/main" id="{ED51D5B9-AC8F-48F0-BCB7-8041521C7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Rectangle 6">
            <a:extLst>
              <a:ext uri="{FF2B5EF4-FFF2-40B4-BE49-F238E27FC236}">
                <a16:creationId xmlns:a16="http://schemas.microsoft.com/office/drawing/2014/main" id="{AEA1D0A6-F6CD-438E-B638-126B3600F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313" y="1030762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2" name="Rectangle 7">
            <a:extLst>
              <a:ext uri="{FF2B5EF4-FFF2-40B4-BE49-F238E27FC236}">
                <a16:creationId xmlns:a16="http://schemas.microsoft.com/office/drawing/2014/main" id="{FBC8F91D-C318-4712-80E2-A381C0001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30762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522412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43363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27329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67300" y="3774503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747837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3119437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9002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9764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2702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8114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5844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21256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50983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433637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58603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59543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74783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82403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2718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8986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45744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525711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D533954-12F9-49EF-9CB9-3F3634CB577C}"/>
              </a:ext>
            </a:extLst>
          </p:cNvPr>
          <p:cNvGrpSpPr/>
          <p:nvPr/>
        </p:nvGrpSpPr>
        <p:grpSpPr>
          <a:xfrm>
            <a:off x="378424" y="4712244"/>
            <a:ext cx="8151812" cy="1933105"/>
            <a:chOff x="397476" y="4848695"/>
            <a:chExt cx="8151812" cy="1933105"/>
          </a:xfrm>
        </p:grpSpPr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397476" y="4848695"/>
              <a:ext cx="8151812" cy="193310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793013" y="6324599"/>
              <a:ext cx="1065213" cy="455613"/>
              <a:chOff x="1680" y="3714"/>
              <a:chExt cx="671" cy="287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1680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1872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Rectangle 5"/>
              <p:cNvSpPr>
                <a:spLocks noChangeArrowheads="1"/>
              </p:cNvSpPr>
              <p:nvPr/>
            </p:nvSpPr>
            <p:spPr bwMode="auto">
              <a:xfrm>
                <a:off x="2064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6" name="Rectangle 6"/>
              <p:cNvSpPr>
                <a:spLocks noChangeArrowheads="1"/>
              </p:cNvSpPr>
              <p:nvPr/>
            </p:nvSpPr>
            <p:spPr bwMode="auto">
              <a:xfrm>
                <a:off x="2160" y="3714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V="1">
              <a:off x="3250213" y="53324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793013" y="4952999"/>
              <a:ext cx="1065213" cy="455613"/>
              <a:chOff x="1680" y="2850"/>
              <a:chExt cx="671" cy="287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1680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/>
            </p:nvSpPr>
            <p:spPr bwMode="auto">
              <a:xfrm>
                <a:off x="1872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/>
            </p:nvSpPr>
            <p:spPr bwMode="auto">
              <a:xfrm>
                <a:off x="2064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/>
            </p:nvSpPr>
            <p:spPr bwMode="auto">
              <a:xfrm>
                <a:off x="2160" y="28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2945413" y="5181599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auto">
            <a:xfrm>
              <a:off x="40122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auto">
            <a:xfrm>
              <a:off x="4317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auto">
            <a:xfrm>
              <a:off x="4621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auto">
            <a:xfrm>
              <a:off x="4926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58410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61458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2793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3097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3402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37074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auto">
            <a:xfrm>
              <a:off x="2869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auto">
            <a:xfrm>
              <a:off x="2869213" y="51053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auto">
            <a:xfrm flipV="1">
              <a:off x="3174013" y="64754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55362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1192813" y="5714999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638799"/>
              <a:ext cx="1065213" cy="455613"/>
              <a:chOff x="4560" y="3282"/>
              <a:chExt cx="671" cy="287"/>
            </a:xfrm>
          </p:grpSpPr>
          <p:sp>
            <p:nvSpPr>
              <p:cNvPr id="10315" name="Rectangle 75"/>
              <p:cNvSpPr>
                <a:spLocks noChangeArrowheads="1"/>
              </p:cNvSpPr>
              <p:nvPr/>
            </p:nvSpPr>
            <p:spPr bwMode="auto">
              <a:xfrm>
                <a:off x="4560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/>
            </p:nvSpPr>
            <p:spPr bwMode="auto">
              <a:xfrm>
                <a:off x="4752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Rectangle 77"/>
              <p:cNvSpPr>
                <a:spLocks noChangeArrowheads="1"/>
              </p:cNvSpPr>
              <p:nvPr/>
            </p:nvSpPr>
            <p:spPr bwMode="auto">
              <a:xfrm>
                <a:off x="4944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Rectangle 78"/>
              <p:cNvSpPr>
                <a:spLocks noChangeArrowheads="1"/>
              </p:cNvSpPr>
              <p:nvPr/>
            </p:nvSpPr>
            <p:spPr bwMode="auto">
              <a:xfrm>
                <a:off x="5040" y="32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9" name="Oval 79"/>
            <p:cNvSpPr>
              <a:spLocks noChangeArrowheads="1"/>
            </p:cNvSpPr>
            <p:nvPr/>
          </p:nvSpPr>
          <p:spPr bwMode="auto">
            <a:xfrm>
              <a:off x="7441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0" name="Line 80"/>
            <p:cNvSpPr>
              <a:spLocks noChangeShapeType="1"/>
            </p:cNvSpPr>
            <p:nvPr/>
          </p:nvSpPr>
          <p:spPr bwMode="auto">
            <a:xfrm>
              <a:off x="7517413" y="5867399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auto">
            <a:xfrm>
              <a:off x="7746013" y="5791199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" name="Line 82"/>
            <p:cNvSpPr>
              <a:spLocks noChangeShapeType="1"/>
            </p:cNvSpPr>
            <p:nvPr/>
          </p:nvSpPr>
          <p:spPr bwMode="auto">
            <a:xfrm>
              <a:off x="1421413" y="5867399"/>
              <a:ext cx="1371600" cy="158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Rectangle 83"/>
            <p:cNvSpPr>
              <a:spLocks noChangeArrowheads="1"/>
            </p:cNvSpPr>
            <p:nvPr/>
          </p:nvSpPr>
          <p:spPr bwMode="auto">
            <a:xfrm>
              <a:off x="52314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auto">
            <a:xfrm>
              <a:off x="3174013" y="5791199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5" name="Freeform 85"/>
            <p:cNvSpPr>
              <a:spLocks/>
            </p:cNvSpPr>
            <p:nvPr/>
          </p:nvSpPr>
          <p:spPr bwMode="auto">
            <a:xfrm>
              <a:off x="2945413" y="5521324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Freeform 86"/>
            <p:cNvSpPr>
              <a:spLocks/>
            </p:cNvSpPr>
            <p:nvPr/>
          </p:nvSpPr>
          <p:spPr bwMode="auto">
            <a:xfrm>
              <a:off x="5091713" y="5867399"/>
              <a:ext cx="2730500" cy="395288"/>
            </a:xfrm>
            <a:custGeom>
              <a:avLst/>
              <a:gdLst/>
              <a:ahLst/>
              <a:cxnLst>
                <a:cxn ang="0">
                  <a:pos x="1720" y="0"/>
                </a:cxn>
                <a:cxn ang="0">
                  <a:pos x="1389" y="212"/>
                </a:cxn>
                <a:cxn ang="0">
                  <a:pos x="262" y="222"/>
                </a:cxn>
                <a:cxn ang="0">
                  <a:pos x="0" y="101"/>
                </a:cxn>
              </a:cxnLst>
              <a:rect l="0" t="0" r="r" b="b"/>
              <a:pathLst>
                <a:path w="1720" h="249">
                  <a:moveTo>
                    <a:pt x="1720" y="0"/>
                  </a:moveTo>
                  <a:cubicBezTo>
                    <a:pt x="1665" y="35"/>
                    <a:pt x="1632" y="175"/>
                    <a:pt x="1389" y="212"/>
                  </a:cubicBezTo>
                  <a:cubicBezTo>
                    <a:pt x="1146" y="249"/>
                    <a:pt x="493" y="240"/>
                    <a:pt x="262" y="222"/>
                  </a:cubicBezTo>
                  <a:cubicBezTo>
                    <a:pt x="31" y="204"/>
                    <a:pt x="55" y="126"/>
                    <a:pt x="0" y="101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auto">
            <a:xfrm>
              <a:off x="2869213" y="64769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auto">
            <a:xfrm flipV="1">
              <a:off x="3174013" y="51038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" name="Text Box 92"/>
            <p:cNvSpPr txBox="1">
              <a:spLocks noChangeArrowheads="1"/>
            </p:cNvSpPr>
            <p:nvPr/>
          </p:nvSpPr>
          <p:spPr bwMode="auto">
            <a:xfrm>
              <a:off x="430813" y="5664199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0334" name="Text Box 94"/>
            <p:cNvSpPr txBox="1">
              <a:spLocks noChangeArrowheads="1"/>
            </p:cNvSpPr>
            <p:nvPr/>
          </p:nvSpPr>
          <p:spPr bwMode="auto">
            <a:xfrm>
              <a:off x="439564" y="4890355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17642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Rectangle 5">
            <a:extLst>
              <a:ext uri="{FF2B5EF4-FFF2-40B4-BE49-F238E27FC236}">
                <a16:creationId xmlns:a16="http://schemas.microsoft.com/office/drawing/2014/main" id="{0A99BDE4-0F59-4624-9510-1ED753A49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6">
            <a:extLst>
              <a:ext uri="{FF2B5EF4-FFF2-40B4-BE49-F238E27FC236}">
                <a16:creationId xmlns:a16="http://schemas.microsoft.com/office/drawing/2014/main" id="{4CAFA6EA-303D-42A9-88E2-3538DF3D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027347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1" name="Rectangle 7">
            <a:extLst>
              <a:ext uri="{FF2B5EF4-FFF2-40B4-BE49-F238E27FC236}">
                <a16:creationId xmlns:a16="http://schemas.microsoft.com/office/drawing/2014/main" id="{7CF85211-538E-42C7-A3ED-0BC9CCF5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527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4733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3129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777617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and successor blocks, coalesce all 3 blocks,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787525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3159125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787525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3159125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5495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473325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6257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6351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7875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8637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4971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539875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05329" y="4648200"/>
            <a:ext cx="8151812" cy="1981200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118835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Rectangle 5">
            <a:extLst>
              <a:ext uri="{FF2B5EF4-FFF2-40B4-BE49-F238E27FC236}">
                <a16:creationId xmlns:a16="http://schemas.microsoft.com/office/drawing/2014/main" id="{332EBAFD-0367-43B4-8B34-E8B4780B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7">
            <a:extLst>
              <a:ext uri="{FF2B5EF4-FFF2-40B4-BE49-F238E27FC236}">
                <a16:creationId xmlns:a16="http://schemas.microsoft.com/office/drawing/2014/main" id="{11189CD8-1611-403C-A2F6-6AAC4040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139" name="Rectangle 7">
            <a:extLst>
              <a:ext uri="{FF2B5EF4-FFF2-40B4-BE49-F238E27FC236}">
                <a16:creationId xmlns:a16="http://schemas.microsoft.com/office/drawing/2014/main" id="{FF53B84F-9AF6-416C-A914-C8FFD6D38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Advice: An Implementation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81401"/>
            <a:ext cx="7896225" cy="2752724"/>
          </a:xfrm>
        </p:spPr>
        <p:txBody>
          <a:bodyPr/>
          <a:lstStyle/>
          <a:p>
            <a:r>
              <a:rPr lang="en-US" dirty="0"/>
              <a:t>Use circular, doubly-linked list</a:t>
            </a:r>
          </a:p>
          <a:p>
            <a:r>
              <a:rPr lang="en-US" dirty="0"/>
              <a:t>Support multiple approaches with single data structure</a:t>
            </a:r>
          </a:p>
          <a:p>
            <a:r>
              <a:rPr lang="en-US" dirty="0"/>
              <a:t>First-fit vs. next-fit</a:t>
            </a:r>
          </a:p>
          <a:p>
            <a:pPr lvl="1"/>
            <a:r>
              <a:rPr lang="en-US" dirty="0"/>
              <a:t>Either keep free pointer fixed or move as search list</a:t>
            </a:r>
          </a:p>
          <a:p>
            <a:r>
              <a:rPr lang="en-US" dirty="0"/>
              <a:t>LIFO vs. FIFO</a:t>
            </a:r>
          </a:p>
          <a:p>
            <a:pPr lvl="1"/>
            <a:r>
              <a:rPr lang="en-US" dirty="0"/>
              <a:t>Insert as next block (LIFO), or previous block (FIFO)</a:t>
            </a:r>
          </a:p>
          <a:p>
            <a:pPr lvl="1"/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"/>
          <p:cNvSpPr>
            <a:spLocks noChangeShapeType="1"/>
          </p:cNvSpPr>
          <p:nvPr/>
        </p:nvSpPr>
        <p:spPr bwMode="auto">
          <a:xfrm>
            <a:off x="5792788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5791201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7011989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1905000" y="16002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00AC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905000" y="22098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AC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954588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175376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 flipV="1">
            <a:off x="4041774" y="2286001"/>
            <a:ext cx="0" cy="533399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1219200" y="2819400"/>
            <a:ext cx="282257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27" y="2527012"/>
            <a:ext cx="8120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Free</a:t>
            </a:r>
          </a:p>
          <a:p>
            <a:pPr algn="r"/>
            <a:r>
              <a:rPr lang="en-US" sz="1600" dirty="0">
                <a:latin typeface="Calibri" pitchFamily="34" charset="0"/>
              </a:rPr>
              <a:t>Pointer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" y="1219200"/>
            <a:ext cx="3545555" cy="1143000"/>
            <a:chOff x="76200" y="1219200"/>
            <a:chExt cx="3545555" cy="1143000"/>
          </a:xfrm>
        </p:grpSpPr>
        <p:sp>
          <p:nvSpPr>
            <p:cNvPr id="30" name="Oval 29"/>
            <p:cNvSpPr/>
            <p:nvPr/>
          </p:nvSpPr>
          <p:spPr bwMode="auto">
            <a:xfrm>
              <a:off x="3469355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1676400" y="1523999"/>
              <a:ext cx="1792955" cy="457201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" y="121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FIFO Insertion</a:t>
              </a:r>
            </a:p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972235"/>
            <a:ext cx="3200399" cy="1389965"/>
            <a:chOff x="4648200" y="972235"/>
            <a:chExt cx="3200399" cy="1389965"/>
          </a:xfrm>
        </p:grpSpPr>
        <p:sp>
          <p:nvSpPr>
            <p:cNvPr id="6" name="Oval 5"/>
            <p:cNvSpPr/>
            <p:nvPr/>
          </p:nvSpPr>
          <p:spPr bwMode="auto">
            <a:xfrm>
              <a:off x="4648200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H="1">
              <a:off x="4800599" y="1295401"/>
              <a:ext cx="1447800" cy="685799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48399" y="972235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LIFO Insertion</a:t>
              </a:r>
            </a:p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654426" y="2286000"/>
            <a:ext cx="3697085" cy="825788"/>
            <a:chOff x="3654426" y="2286000"/>
            <a:chExt cx="3697085" cy="825788"/>
          </a:xfrm>
        </p:grpSpPr>
        <p:grpSp>
          <p:nvGrpSpPr>
            <p:cNvPr id="16" name="Group 15"/>
            <p:cNvGrpSpPr/>
            <p:nvPr/>
          </p:nvGrpSpPr>
          <p:grpSpPr>
            <a:xfrm>
              <a:off x="3654426" y="2286000"/>
              <a:ext cx="2822574" cy="533399"/>
              <a:chOff x="3654426" y="2286000"/>
              <a:chExt cx="2822574" cy="533399"/>
            </a:xfrm>
          </p:grpSpPr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H="1" flipV="1">
                <a:off x="6477000" y="2286000"/>
                <a:ext cx="0" cy="533399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V="1">
                <a:off x="3654426" y="2819399"/>
                <a:ext cx="2822574" cy="0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 type="none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452369" y="2742456"/>
              <a:ext cx="899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Next 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because need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/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ln/>
            </p:spPr>
            <p:txBody>
              <a:bodyPr/>
              <a:lstStyle/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Each </a:t>
                </a:r>
                <a:r>
                  <a:rPr lang="en-GB" i="1" dirty="0">
                    <a:solidFill>
                      <a:srgbClr val="C00000"/>
                    </a:solidFill>
                  </a:rPr>
                  <a:t>size class</a:t>
                </a:r>
                <a:r>
                  <a:rPr lang="en-GB" dirty="0">
                    <a:solidFill>
                      <a:srgbClr val="C00000"/>
                    </a:solidFill>
                  </a:rPr>
                  <a:t> </a:t>
                </a:r>
                <a:r>
                  <a:rPr lang="en-GB" dirty="0"/>
                  <a:t>of blocks has its own free list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 marL="0" indent="0">
                  <a:lnSpc>
                    <a:spcPct val="95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Often have separate classes for each small size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For larger sizes: One class for each size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GB" dirty="0"/>
                  <a:t>]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list for the </a:t>
                </a:r>
                <a:r>
                  <a:rPr lang="en-GB" i="1" dirty="0"/>
                  <a:t>largest</a:t>
                </a:r>
                <a:r>
                  <a:rPr lang="en-GB" dirty="0"/>
                  <a:t> blocks must have no upper limit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(well,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sup>
                    </m:sSup>
                  </m:oMath>
                </a14:m>
                <a:r>
                  <a:rPr lang="en-GB" dirty="0"/>
                  <a:t>)</a:t>
                </a:r>
              </a:p>
            </p:txBody>
          </p:sp>
        </mc:Choice>
        <mc:Fallback xmlns=""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blipFill>
                <a:blip r:embed="rId3"/>
                <a:stretch>
                  <a:fillRect l="-73" t="-127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762000" y="1949450"/>
            <a:ext cx="39014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16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762000" y="2496632"/>
            <a:ext cx="66105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32-48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762000" y="3048000"/>
            <a:ext cx="7176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64–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inf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1354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0" name="Line 73">
            <a:extLst>
              <a:ext uri="{FF2B5EF4-FFF2-40B4-BE49-F238E27FC236}">
                <a16:creationId xmlns:a16="http://schemas.microsoft.com/office/drawing/2014/main" id="{FAEDB9E4-B517-804A-9957-FF8BB1F88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03871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" name="Line 73">
            <a:extLst>
              <a:ext uri="{FF2B5EF4-FFF2-40B4-BE49-F238E27FC236}">
                <a16:creationId xmlns:a16="http://schemas.microsoft.com/office/drawing/2014/main" id="{96664BBA-00C9-EE4E-ABAE-CCFF5C1F5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094202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" name="Line 73">
            <a:extLst>
              <a:ext uri="{FF2B5EF4-FFF2-40B4-BE49-F238E27FC236}">
                <a16:creationId xmlns:a16="http://schemas.microsoft.com/office/drawing/2014/main" id="{1D303E60-79D9-A744-AC05-E0C9C0A1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84533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" name="Line 73">
            <a:extLst>
              <a:ext uri="{FF2B5EF4-FFF2-40B4-BE49-F238E27FC236}">
                <a16:creationId xmlns:a16="http://schemas.microsoft.com/office/drawing/2014/main" id="{58B6F018-8406-2045-AFB9-8B572EF4C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639437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" name="Line 73">
            <a:extLst>
              <a:ext uri="{FF2B5EF4-FFF2-40B4-BE49-F238E27FC236}">
                <a16:creationId xmlns:a16="http://schemas.microsoft.com/office/drawing/2014/main" id="{1B40C92C-1302-6E4B-B868-4C1D7B426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65156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" name="Rectangle 30">
            <a:extLst>
              <a:ext uri="{FF2B5EF4-FFF2-40B4-BE49-F238E27FC236}">
                <a16:creationId xmlns:a16="http://schemas.microsoft.com/office/drawing/2014/main" id="{59E5CB06-EF03-9D4F-8D97-E6ED6DA03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Rectangle 30">
            <a:extLst>
              <a:ext uri="{FF2B5EF4-FFF2-40B4-BE49-F238E27FC236}">
                <a16:creationId xmlns:a16="http://schemas.microsoft.com/office/drawing/2014/main" id="{A9153B07-04AF-0B40-86EE-EE618173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Rectangle 23">
            <a:extLst>
              <a:ext uri="{FF2B5EF4-FFF2-40B4-BE49-F238E27FC236}">
                <a16:creationId xmlns:a16="http://schemas.microsoft.com/office/drawing/2014/main" id="{747E1DC1-DBD4-754A-8F92-0EE96D5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Rectangle 24">
            <a:extLst>
              <a:ext uri="{FF2B5EF4-FFF2-40B4-BE49-F238E27FC236}">
                <a16:creationId xmlns:a16="http://schemas.microsoft.com/office/drawing/2014/main" id="{396026B9-BE23-B944-9884-E9EDCA29E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25">
            <a:extLst>
              <a:ext uri="{FF2B5EF4-FFF2-40B4-BE49-F238E27FC236}">
                <a16:creationId xmlns:a16="http://schemas.microsoft.com/office/drawing/2014/main" id="{F137678E-A405-054B-8F27-5395BF2BD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26">
            <a:extLst>
              <a:ext uri="{FF2B5EF4-FFF2-40B4-BE49-F238E27FC236}">
                <a16:creationId xmlns:a16="http://schemas.microsoft.com/office/drawing/2014/main" id="{57D0960A-F89C-704E-BE8A-420C00A6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73">
            <a:extLst>
              <a:ext uri="{FF2B5EF4-FFF2-40B4-BE49-F238E27FC236}">
                <a16:creationId xmlns:a16="http://schemas.microsoft.com/office/drawing/2014/main" id="{ACC07793-DA17-2B4A-B4E8-BBB84CD27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37129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" name="Line 73">
            <a:extLst>
              <a:ext uri="{FF2B5EF4-FFF2-40B4-BE49-F238E27FC236}">
                <a16:creationId xmlns:a16="http://schemas.microsoft.com/office/drawing/2014/main" id="{DCC20C0B-1B79-EB40-8AAA-66D1B645F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215408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6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ln/>
            </p:spPr>
            <p:txBody>
              <a:bodyPr/>
              <a:lstStyle/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an array of free lists, each one for some size class</a:t>
                </a:r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To allocate a block of size </a:t>
                </a:r>
                <a:r>
                  <a:rPr lang="en-GB" i="1" dirty="0"/>
                  <a:t>n</a:t>
                </a:r>
                <a:r>
                  <a:rPr lang="en-GB" dirty="0"/>
                  <a:t>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Search appropriate free list for block of size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(i.e., first fit)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an appropriate block is found: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Split block and place fragment on appropriate list 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found, try next larger class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Repeat until block is found</a:t>
                </a:r>
              </a:p>
              <a:p>
                <a:pPr lvl="1">
                  <a:lnSpc>
                    <a:spcPct val="90000"/>
                  </a:lnSpc>
                  <a:buFont typeface="Wingdings" charset="2"/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Request additional heap memory from OS (using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b="1" dirty="0">
                    <a:latin typeface="Courier New" pitchFamily="49" charset="0"/>
                  </a:rPr>
                  <a:t>()</a:t>
                </a:r>
                <a:r>
                  <a:rPr lang="en-GB" dirty="0"/>
                  <a:t>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Allocate block of </a:t>
                </a:r>
                <a:r>
                  <a:rPr lang="en-GB" i="1" dirty="0"/>
                  <a:t>n</a:t>
                </a:r>
                <a:r>
                  <a:rPr lang="en-GB" dirty="0"/>
                  <a:t> bytes from this new memory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Place remainder as a single free block in appropriate size class.</a:t>
                </a:r>
              </a:p>
            </p:txBody>
          </p:sp>
        </mc:Choice>
        <mc:Fallback xmlns="">
          <p:sp>
            <p:nvSpPr>
              <p:cNvPr id="1638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blipFill>
                <a:blip r:embed="rId3"/>
                <a:stretch>
                  <a:fillRect l="-73" t="-1984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Review: 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r>
              <a:rPr lang="en-US" dirty="0"/>
              <a:t>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00178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(cont.)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free 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 vs. non-</a:t>
            </a:r>
            <a:r>
              <a:rPr lang="en-GB" dirty="0" err="1"/>
              <a:t>seglist</a:t>
            </a:r>
            <a:r>
              <a:rPr lang="en-GB" dirty="0"/>
              <a:t> allocators (both with first-fit)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log time for power-of-two size classes vs. linear time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More 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</a:t>
            </a:r>
            <a:r>
              <a:rPr lang="en-GB" i="1" dirty="0"/>
              <a:t>The Art of Computer Programming, </a:t>
            </a:r>
            <a:r>
              <a:rPr lang="en-GB" dirty="0" err="1"/>
              <a:t>vol</a:t>
            </a:r>
            <a:r>
              <a:rPr lang="en-GB" dirty="0"/>
              <a:t> 1, 3</a:t>
            </a:r>
            <a:r>
              <a:rPr lang="en-GB" baseline="30000" dirty="0"/>
              <a:t>rd</a:t>
            </a:r>
            <a:r>
              <a:rPr lang="en-GB" dirty="0"/>
              <a:t> edition, Addison Wesley, 1997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https://canvas.cmu.edu/courses/30386/quizzes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</a:t>
            </a:r>
            <a:r>
              <a:rPr lang="en-GB" dirty="0" err="1">
                <a:latin typeface="Courier New" pitchFamily="49" charset="0"/>
              </a:rPr>
              <a:t>scanf</a:t>
            </a:r>
            <a:r>
              <a:rPr lang="en-GB" dirty="0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640764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</a:t>
            </a: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%d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</a:t>
            </a:r>
            <a:r>
              <a:rPr lang="en-GB" sz="20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0FC33F3-7262-4A95-BADE-BD11EDD73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954911"/>
            <a:ext cx="4455364" cy="956288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case 'd':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int 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va_arg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(ap, </a:t>
            </a:r>
            <a:r>
              <a:rPr lang="en-GB" sz="1400" dirty="0">
                <a:latin typeface="Consolas" panose="020B0609020204030204" pitchFamily="49" charset="0"/>
                <a:ea typeface="msgothic" charset="0"/>
                <a:cs typeface="msgothic" charset="0"/>
              </a:rPr>
              <a:t>int *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</a:t>
            </a:r>
            <a:r>
              <a:rPr lang="en-GB" sz="1400" b="0" dirty="0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(int)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strtol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valbuf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&amp;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endp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10);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5840F7F8-8986-4E9F-A13B-39071F4E866B}"/>
              </a:ext>
            </a:extLst>
          </p:cNvPr>
          <p:cNvSpPr/>
          <p:nvPr/>
        </p:nvSpPr>
        <p:spPr bwMode="auto">
          <a:xfrm>
            <a:off x="5282032" y="3574491"/>
            <a:ext cx="2718968" cy="845109"/>
          </a:xfrm>
          <a:prstGeom prst="wedgeEllipseCallout">
            <a:avLst>
              <a:gd name="adj1" fmla="val -56871"/>
              <a:gd name="adj2" fmla="val -151394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Crash here …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if you’re lucky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Assuming that heap data is initialized to zero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avoid by using </a:t>
            </a:r>
            <a:r>
              <a:rPr lang="en-GB" dirty="0" err="1">
                <a:latin typeface="Courier New"/>
                <a:cs typeface="Courier New"/>
              </a:rPr>
              <a:t>calloc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+=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the (possibly) wrong sized object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you spot the bug?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p[i]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Off-by-</a:t>
            </a:r>
            <a:r>
              <a:rPr lang="en-GB"/>
              <a:t>one errors</a:t>
            </a:r>
            <a:endParaRPr lang="en-GB" dirty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char **p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&lt;=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72000"/>
            <a:ext cx="3567851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strlen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(s));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strcpy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p,s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Basis for classic buffer overflow attacks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82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What gets decremented?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next slide)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Associativity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</a:t>
            </a:r>
            <a:r>
              <a:rPr lang="en-US" sz="1800" dirty="0">
                <a:latin typeface="Courier New" pitchFamily="49" charset="0"/>
              </a:rPr>
              <a:t>  . ++ --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-&gt;</a:t>
            </a:r>
            <a:r>
              <a:rPr lang="en-US" sz="2000" dirty="0"/>
              <a:t>, </a:t>
            </a:r>
            <a:r>
              <a:rPr lang="en-US" sz="2000" dirty="0">
                <a:latin typeface="Courier New"/>
                <a:cs typeface="Courier New"/>
              </a:rPr>
              <a:t>()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r>
              <a:rPr lang="en-US" sz="2000" dirty="0"/>
              <a:t> have high precedence, with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cs typeface="Courier New"/>
              </a:rPr>
              <a:t>&amp;</a:t>
            </a:r>
            <a:r>
              <a:rPr lang="en-US" sz="2000" dirty="0"/>
              <a:t> just below</a:t>
            </a:r>
          </a:p>
          <a:p>
            <a:pPr marL="63500" indent="-238125"/>
            <a:r>
              <a:rPr lang="en-US" sz="2000" dirty="0"/>
              <a:t>Unary </a:t>
            </a:r>
            <a:r>
              <a:rPr lang="en-US" sz="2000" dirty="0">
                <a:latin typeface="Courier New"/>
                <a:cs typeface="Courier New"/>
              </a:rPr>
              <a:t>+</a:t>
            </a:r>
            <a:r>
              <a:rPr lang="en-US" sz="2000" dirty="0">
                <a:latin typeface="+mn-lt"/>
                <a:cs typeface="Courier New"/>
              </a:rPr>
              <a:t>,</a:t>
            </a:r>
            <a:r>
              <a:rPr lang="en-US" sz="2000" dirty="0">
                <a:latin typeface="Courier New"/>
                <a:cs typeface="Courier New"/>
              </a:rPr>
              <a:t> -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have higher precedence than binary 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6473551"/>
            <a:ext cx="309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53, updated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808196"/>
            <a:ext cx="3742486" cy="1784092"/>
            <a:chOff x="457200" y="808196"/>
            <a:chExt cx="3742486" cy="1784092"/>
          </a:xfrm>
        </p:grpSpPr>
        <p:sp>
          <p:nvSpPr>
            <p:cNvPr id="2" name="Oval 1"/>
            <p:cNvSpPr/>
            <p:nvPr/>
          </p:nvSpPr>
          <p:spPr bwMode="auto">
            <a:xfrm>
              <a:off x="2362200" y="12192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295400" y="15240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209800" y="1546083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7200" y="20574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>
              <a:off x="3124200" y="962085"/>
              <a:ext cx="381000" cy="333315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3429000" y="1927083"/>
              <a:ext cx="6463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Unary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905521" y="1897797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02059" y="80819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Postfix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86634" y="2284511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Binary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363155" y="2255225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85839" y="2159284"/>
              <a:ext cx="6206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Prefix</a:t>
              </a:r>
            </a:p>
          </p:txBody>
        </p:sp>
        <p:cxnSp>
          <p:nvCxnSpPr>
            <p:cNvPr id="20" name="Straight Arrow Connector 19"/>
            <p:cNvCxnSpPr>
              <a:endCxn id="8" idx="5"/>
            </p:cNvCxnSpPr>
            <p:nvPr/>
          </p:nvCxnSpPr>
          <p:spPr bwMode="auto">
            <a:xfrm flipH="1" flipV="1">
              <a:off x="2075889" y="1849204"/>
              <a:ext cx="586151" cy="440398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34F679E7-8C1C-456F-802C-04B4868872D4}"/>
              </a:ext>
            </a:extLst>
          </p:cNvPr>
          <p:cNvSpPr/>
          <p:nvPr/>
        </p:nvSpPr>
        <p:spPr bwMode="auto">
          <a:xfrm>
            <a:off x="3409784" y="1579235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FA1B2E-7CDB-461B-86B4-188D87817FE5}"/>
              </a:ext>
            </a:extLst>
          </p:cNvPr>
          <p:cNvSpPr txBox="1"/>
          <p:nvPr/>
        </p:nvSpPr>
        <p:spPr>
          <a:xfrm>
            <a:off x="4506740" y="1942599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Unary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0542ECF-2679-4AF9-BF45-F24F412218C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828405" y="1828802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1E8F5FDC-4ED8-448A-AD46-78A5AE07E715}"/>
              </a:ext>
            </a:extLst>
          </p:cNvPr>
          <p:cNvSpPr/>
          <p:nvPr/>
        </p:nvSpPr>
        <p:spPr bwMode="auto">
          <a:xfrm>
            <a:off x="425669" y="3170351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0FCD8E-6153-431F-ABF8-89607534F394}"/>
              </a:ext>
            </a:extLst>
          </p:cNvPr>
          <p:cNvSpPr txBox="1"/>
          <p:nvPr/>
        </p:nvSpPr>
        <p:spPr>
          <a:xfrm>
            <a:off x="1522625" y="3533715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Binary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9195A5-6225-4E49-ADDD-60731C05935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44290" y="3419918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30" grpId="0" animBg="1"/>
      <p:bldP spid="3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Same effect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size--;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(*size)--;</a:t>
            </a:r>
            <a:endParaRPr lang="en-GB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3810000"/>
            <a:ext cx="4305300" cy="2815004"/>
            <a:chOff x="4572000" y="3810000"/>
            <a:chExt cx="4305300" cy="281500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810000"/>
              <a:ext cx="4305300" cy="281500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6096000" y="4180409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6019800" y="3993936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5958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return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free(head)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Debugger: </a:t>
            </a:r>
            <a:r>
              <a:rPr lang="en-GB" dirty="0" err="1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as a probe to zero in on error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Checks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pointers, overwrites, refs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Implicit Lists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Depends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Strategies include first fit, next fit, and best 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294190338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Explicit free lists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721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625664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3779" y="4372761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2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find adjacent blocks according to memory order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6002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54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</a:t>
            </a: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Free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2712C88-8A46-234C-B0CD-8E23918B603B}"/>
              </a:ext>
            </a:extLst>
          </p:cNvPr>
          <p:cNvCxnSpPr/>
          <p:nvPr/>
        </p:nvCxnSpPr>
        <p:spPr bwMode="auto">
          <a:xfrm>
            <a:off x="1143000" y="3505200"/>
            <a:ext cx="455612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5C30A4A-5BCE-7543-82DA-21BD3D18A6DB}"/>
              </a:ext>
            </a:extLst>
          </p:cNvPr>
          <p:cNvSpPr txBox="1"/>
          <p:nvPr/>
        </p:nvSpPr>
        <p:spPr>
          <a:xfrm>
            <a:off x="386309" y="3183337"/>
            <a:ext cx="1015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Optional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Physically: blocks can be in any order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1D6558-6B62-43C4-AB55-898AADAF9C4F}"/>
              </a:ext>
            </a:extLst>
          </p:cNvPr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Lists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87480" y="3649663"/>
            <a:ext cx="7607300" cy="2828925"/>
            <a:chOff x="487480" y="3649663"/>
            <a:chExt cx="7607300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>
              <a:off x="1576505" y="609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652705" y="4799013"/>
              <a:ext cx="914400" cy="1374775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1762243" y="5972175"/>
              <a:ext cx="212013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= malloc(…)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15652</TotalTime>
  <Words>2437</Words>
  <Application>Microsoft Office PowerPoint</Application>
  <PresentationFormat>On-screen Show (4:3)</PresentationFormat>
  <Paragraphs>527</Paragraphs>
  <Slides>39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39</vt:i4>
      </vt:variant>
    </vt:vector>
  </HeadingPairs>
  <TitlesOfParts>
    <vt:vector size="54" baseType="lpstr">
      <vt:lpstr>Arial</vt:lpstr>
      <vt:lpstr>Arial Narrow</vt:lpstr>
      <vt:lpstr>Calibri</vt:lpstr>
      <vt:lpstr>Cambria Math</vt:lpstr>
      <vt:lpstr>Consolas</vt:lpstr>
      <vt:lpstr>Courier New</vt:lpstr>
      <vt:lpstr>Helvetica</vt:lpstr>
      <vt:lpstr>Noto Sans Symbols</vt:lpstr>
      <vt:lpstr>Times New Roman</vt:lpstr>
      <vt:lpstr>Wingdings</vt:lpstr>
      <vt:lpstr>Wingdings 2</vt:lpstr>
      <vt:lpstr>template2007</vt:lpstr>
      <vt:lpstr>3_template2007</vt:lpstr>
      <vt:lpstr>1_template2007</vt:lpstr>
      <vt:lpstr>2_template2007</vt:lpstr>
      <vt:lpstr>Dynamic Memory Allocation:  Advanced Concepts  15-213/14-513/15-513: Introduction to Computer Systems 14th Lecture, October 13, 2022</vt:lpstr>
      <vt:lpstr>Review: Dynamic Memory Allocation </vt:lpstr>
      <vt:lpstr>Review: Keeping Track of Free Blocks</vt:lpstr>
      <vt:lpstr>Review: Implicit Lists Summary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Some Advice: An Implementation Trick</vt:lpstr>
      <vt:lpstr>Explicit List Summary</vt:lpstr>
      <vt:lpstr>Today</vt:lpstr>
      <vt:lpstr>Segregated List (Seglist) Allocators</vt:lpstr>
      <vt:lpstr>Seglist Allocator</vt:lpstr>
      <vt:lpstr>Seglist Allocator (cont.)</vt:lpstr>
      <vt:lpstr>More Info on Allocators</vt:lpstr>
      <vt:lpstr>Quiz</vt:lpstr>
      <vt:lpstr>Today</vt:lpstr>
      <vt:lpstr>Memory-Related Perils and Pitfalls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C operators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740</cp:revision>
  <cp:lastPrinted>2016-11-01T18:34:42Z</cp:lastPrinted>
  <dcterms:created xsi:type="dcterms:W3CDTF">2012-11-01T14:52:42Z</dcterms:created>
  <dcterms:modified xsi:type="dcterms:W3CDTF">2022-10-10T06:30:38Z</dcterms:modified>
</cp:coreProperties>
</file>