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69"/>
  </p:notesMasterIdLst>
  <p:sldIdLst>
    <p:sldId id="256" r:id="rId2"/>
    <p:sldId id="257" r:id="rId3"/>
    <p:sldId id="310" r:id="rId4"/>
    <p:sldId id="311" r:id="rId5"/>
    <p:sldId id="312" r:id="rId6"/>
    <p:sldId id="30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669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6" r:id="rId27"/>
    <p:sldId id="294" r:id="rId28"/>
    <p:sldId id="295" r:id="rId29"/>
    <p:sldId id="670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308" r:id="rId41"/>
    <p:sldId id="671" r:id="rId42"/>
    <p:sldId id="314" r:id="rId43"/>
    <p:sldId id="315" r:id="rId44"/>
    <p:sldId id="317" r:id="rId45"/>
    <p:sldId id="318" r:id="rId46"/>
    <p:sldId id="319" r:id="rId47"/>
    <p:sldId id="320" r:id="rId48"/>
    <p:sldId id="665" r:id="rId49"/>
    <p:sldId id="666" r:id="rId50"/>
    <p:sldId id="672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97" r:id="rId59"/>
    <p:sldId id="298" r:id="rId60"/>
    <p:sldId id="299" r:id="rId61"/>
    <p:sldId id="300" r:id="rId62"/>
    <p:sldId id="302" r:id="rId63"/>
    <p:sldId id="303" r:id="rId64"/>
    <p:sldId id="304" r:id="rId65"/>
    <p:sldId id="305" r:id="rId66"/>
    <p:sldId id="306" r:id="rId67"/>
    <p:sldId id="307" r:id="rId68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70"/>
      <p:bold r:id="rId71"/>
      <p:italic r:id="rId72"/>
      <p:boldItalic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Cambria Math" panose="02040503050406030204" pitchFamily="18" charset="0"/>
      <p:regular r:id="rId78"/>
    </p:embeddedFont>
    <p:embeddedFont>
      <p:font typeface="Century Gothic" panose="020B0502020202020204" pitchFamily="34" charset="0"/>
      <p:regular r:id="rId79"/>
      <p:bold r:id="rId80"/>
      <p:italic r:id="rId81"/>
      <p:boldItalic r:id="rId82"/>
    </p:embeddedFont>
    <p:embeddedFont>
      <p:font typeface="Consolas" panose="020B0609020204030204" pitchFamily="49" charset="0"/>
      <p:regular r:id="rId83"/>
      <p:bold r:id="rId84"/>
      <p:italic r:id="rId85"/>
      <p:boldItalic r:id="rId86"/>
    </p:embeddedFont>
    <p:embeddedFont>
      <p:font typeface="Courier New Bold" panose="02070609020205020404" pitchFamily="49" charset="0"/>
      <p:bold r:id="rId87"/>
    </p:embeddedFont>
    <p:embeddedFont>
      <p:font typeface="Gill Sans" panose="020B0604020202020204" charset="0"/>
      <p:regular r:id="rId88"/>
      <p:bold r:id="rId89"/>
    </p:embeddedFont>
    <p:embeddedFont>
      <p:font typeface="Helvetica" panose="020B0604020202020204" pitchFamily="34" charset="0"/>
      <p:regular r:id="rId90"/>
      <p:bold r:id="rId91"/>
      <p:italic r:id="rId92"/>
      <p:boldItalic r:id="rId93"/>
    </p:embeddedFont>
    <p:embeddedFont>
      <p:font typeface="Helvetica Neue" panose="020B0604020202020204" charset="0"/>
      <p:regular r:id="rId94"/>
      <p:bold r:id="rId95"/>
      <p:italic r:id="rId96"/>
      <p:boldItalic r:id="rId97"/>
    </p:embeddedFont>
    <p:embeddedFont>
      <p:font typeface="Noto Sans Symbols" pitchFamily="2" charset="0"/>
      <p:regular r:id="rId98"/>
      <p:bold r:id="rId9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000000"/>
          </p15:clr>
        </p15:guide>
        <p15:guide id="4" pos="220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D8969-E82E-4CEB-9580-3FED6DDCE464}">
  <a:tblStyle styleId="{84BD8969-E82E-4CEB-9580-3FED6DDCE464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08D134-9880-45BB-9D11-40C47D74CB9B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B949F0-B55C-4C76-AD61-3E2E263DC1D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19"/>
        <p:guide pos="2300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font" Target="fonts/font2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21.fntdata"/><Relationship Id="rId95" Type="http://schemas.openxmlformats.org/officeDocument/2006/relationships/font" Target="fonts/font2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font" Target="fonts/font22.fntdata"/><Relationship Id="rId96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94" Type="http://schemas.openxmlformats.org/officeDocument/2006/relationships/font" Target="fonts/font25.fntdata"/><Relationship Id="rId99" Type="http://schemas.openxmlformats.org/officeDocument/2006/relationships/font" Target="fonts/font30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97" Type="http://schemas.openxmlformats.org/officeDocument/2006/relationships/font" Target="fonts/font28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92" Type="http://schemas.openxmlformats.org/officeDocument/2006/relationships/font" Target="fonts/font2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8.fntdata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93" Type="http://schemas.openxmlformats.org/officeDocument/2006/relationships/font" Target="fonts/font24.fntdata"/><Relationship Id="rId98" Type="http://schemas.openxmlformats.org/officeDocument/2006/relationships/font" Target="fonts/font2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5896" y="0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2082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0" name="Shape 95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Shape 99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Shape 103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Shape 104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Shape 110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Shape 107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the pseudo-code for the assembly, which field / element is being accessed?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1" name="Shape 1091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82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Board: show 3D example: a[2][3][2] to illustrate the idea of row major as enumerating indices from right to left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Shape 15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Shape 158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0" name="Shape 159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1" name="Shape 1591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548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Shape 161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Shape 161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Shape 186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Shape 18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Shape 18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Shape 18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7539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Shape 152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multiply?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and ask students to work out what this might print.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Shape 112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Shape 118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Shape 118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35896" y="8854795"/>
            <a:ext cx="3061252" cy="4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753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Shape 124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Shape 139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9" name="Shape 139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Shape 156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Shape 156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Shape 157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Shape 158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Shape 1584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212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30386/assignments/5286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Machine-Level Programming IV: Data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15-213: Introduction to Computer Systems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7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September 20, 2022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685800" y="4419600"/>
            <a:ext cx="76787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Dave Andersen (15-213)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Zack Weinberg (15-213)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Accessing Example</a:t>
            </a: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5647818" y="3529794"/>
            <a:ext cx="3429000" cy="298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1638" marR="0" lvl="0" indent="-246063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contains starting address of array</a:t>
            </a:r>
            <a:endParaRPr/>
          </a:p>
          <a:p>
            <a:pPr marL="401638" marR="0" lvl="0" indent="-246063" algn="l" rtl="0"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%rsi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contains </a:t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index</a:t>
            </a:r>
            <a:endParaRPr/>
          </a:p>
          <a:p>
            <a:pPr marL="401638" marR="0" lvl="0" indent="-246063" algn="l" rtl="0"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Desired digit at </a:t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%rdi + 4*%rsi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1638" marR="0" lvl="0" indent="-246063" algn="l" rtl="0"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memory reference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(%rdi,%rsi,4)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get_digit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(zip_dig z, int digit)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z[digit];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04800" y="4876800"/>
            <a:ext cx="5334000" cy="92076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%rdi = 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%rsi = digit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movl (%rdi,%rsi,4), %eax  # z[digit]</a:t>
            </a: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420688" y="4392613"/>
            <a:ext cx="10711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</a:t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304800" y="1408113"/>
            <a:ext cx="1930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cmu;</a:t>
            </a:r>
            <a:endParaRPr/>
          </a:p>
        </p:txBody>
      </p:sp>
      <p:grpSp>
        <p:nvGrpSpPr>
          <p:cNvPr id="265" name="Shape 265"/>
          <p:cNvGrpSpPr/>
          <p:nvPr/>
        </p:nvGrpSpPr>
        <p:grpSpPr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266" name="Shape 266"/>
            <p:cNvGrpSpPr/>
            <p:nvPr/>
          </p:nvGrpSpPr>
          <p:grpSpPr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67" name="Shape 267"/>
              <p:cNvSpPr/>
              <p:nvPr/>
            </p:nvSpPr>
            <p:spPr>
              <a:xfrm>
                <a:off x="1008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1584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2160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2736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312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sp>
          <p:nvSpPr>
            <p:cNvPr id="272" name="Shape 272"/>
            <p:cNvSpPr txBox="1"/>
            <p:nvPr/>
          </p:nvSpPr>
          <p:spPr>
            <a:xfrm>
              <a:off x="2412765" y="3810528"/>
              <a:ext cx="668366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/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3182736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/>
            </a:p>
          </p:txBody>
        </p:sp>
        <p:cxnSp>
          <p:nvCxnSpPr>
            <p:cNvPr id="274" name="Shape 274"/>
            <p:cNvCxnSpPr/>
            <p:nvPr/>
          </p:nvCxnSpPr>
          <p:spPr>
            <a:xfrm rot="10800000">
              <a:off x="2743200" y="36433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5" name="Shape 275"/>
            <p:cNvCxnSpPr/>
            <p:nvPr/>
          </p:nvCxnSpPr>
          <p:spPr>
            <a:xfrm rot="10800000">
              <a:off x="36576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6" name="Shape 276"/>
            <p:cNvSpPr txBox="1"/>
            <p:nvPr/>
          </p:nvSpPr>
          <p:spPr>
            <a:xfrm>
              <a:off x="4097175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  <p:cxnSp>
          <p:nvCxnSpPr>
            <p:cNvPr id="277" name="Shape 277"/>
            <p:cNvCxnSpPr/>
            <p:nvPr/>
          </p:nvCxnSpPr>
          <p:spPr>
            <a:xfrm rot="10800000">
              <a:off x="45720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8" name="Shape 278"/>
            <p:cNvSpPr txBox="1"/>
            <p:nvPr/>
          </p:nvSpPr>
          <p:spPr>
            <a:xfrm>
              <a:off x="5029078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28</a:t>
              </a:r>
              <a:endParaRPr/>
            </a:p>
          </p:txBody>
        </p:sp>
        <p:cxnSp>
          <p:nvCxnSpPr>
            <p:cNvPr id="279" name="Shape 279"/>
            <p:cNvCxnSpPr/>
            <p:nvPr/>
          </p:nvCxnSpPr>
          <p:spPr>
            <a:xfrm rot="10800000">
              <a:off x="54864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0" name="Shape 280"/>
            <p:cNvSpPr txBox="1"/>
            <p:nvPr/>
          </p:nvSpPr>
          <p:spPr>
            <a:xfrm>
              <a:off x="5943518" y="3823572"/>
              <a:ext cx="990642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/>
            </a:p>
          </p:txBody>
        </p:sp>
        <p:cxnSp>
          <p:nvCxnSpPr>
            <p:cNvPr id="281" name="Shape 281"/>
            <p:cNvCxnSpPr/>
            <p:nvPr/>
          </p:nvCxnSpPr>
          <p:spPr>
            <a:xfrm rot="10800000">
              <a:off x="64008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2" name="Shape 282"/>
            <p:cNvSpPr txBox="1"/>
            <p:nvPr/>
          </p:nvSpPr>
          <p:spPr>
            <a:xfrm>
              <a:off x="6857957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/>
            </a:p>
          </p:txBody>
        </p:sp>
        <p:cxnSp>
          <p:nvCxnSpPr>
            <p:cNvPr id="283" name="Shape 283"/>
            <p:cNvCxnSpPr/>
            <p:nvPr/>
          </p:nvCxnSpPr>
          <p:spPr>
            <a:xfrm rot="10800000">
              <a:off x="73152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928662" y="3500438"/>
            <a:ext cx="7099722" cy="285975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%rdi = 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          #   i = 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jmp     .L3               #   goto middle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.L4:                        # loop: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addl    $1, (%rdi,%rax,4) #   z[i]++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$1, %rax          #   i++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.L3:                        # middle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cmpq    $4, %rax          #   i:4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jbe     .L4               #   if &lt;=, goto loop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04800" y="417513"/>
            <a:ext cx="83820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Loop Example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788024" y="3240460"/>
            <a:ext cx="3456384" cy="3119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928662" y="3500438"/>
            <a:ext cx="7099722" cy="285975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%rdi = 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          #   i = 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jmp     .L3               #   goto middle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.L4:                        # loop: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addl    $1, (%rdi,%rax,4) #   z[i]++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$1, %rax          #   i++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.L3:                        # middle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cmpq    $4, %rax          #   i:4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jbe     .L4               #   if &lt;=, goto loop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04800" y="417513"/>
            <a:ext cx="83820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Loop Example</a:t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zincr(zip_dig z)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size_t 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 (i = 0; i &lt; ZLEN; i++)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z[i]++;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4860032" y="3500438"/>
            <a:ext cx="3168352" cy="285975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Pointers &amp; Arrays #1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96875" y="4797151"/>
            <a:ext cx="7896225" cy="153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Cmp: Compiles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 Possible bad pointer reference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Value returned by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5" name="Shape 305"/>
          <p:cNvGraphicFramePr/>
          <p:nvPr/>
        </p:nvGraphicFramePr>
        <p:xfrm>
          <a:off x="691952" y="1421160"/>
          <a:ext cx="5813000" cy="149780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14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Pointers &amp; Arrays #1</a:t>
            </a: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96875" y="4797151"/>
            <a:ext cx="7896225" cy="153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Cmp: Compiles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 Possible bad pointer reference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Value returned by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2" name="Shape 312"/>
          <p:cNvGraphicFramePr/>
          <p:nvPr/>
        </p:nvGraphicFramePr>
        <p:xfrm>
          <a:off x="467544" y="1340768"/>
          <a:ext cx="5813000" cy="149780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14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3" name="Shape 31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314" name="Shape 314"/>
            <p:cNvSpPr/>
            <p:nvPr/>
          </p:nvSpPr>
          <p:spPr>
            <a:xfrm>
              <a:off x="5076056" y="3645024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555776" y="3212976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1979712" y="3140968"/>
              <a:ext cx="486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1979712" y="3573016"/>
              <a:ext cx="486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</a:t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3441576" y="3212976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4355976" y="3212976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1" name="Shape 321"/>
            <p:cNvCxnSpPr>
              <a:endCxn id="314" idx="1"/>
            </p:cNvCxnSpPr>
            <p:nvPr/>
          </p:nvCxnSpPr>
          <p:spPr>
            <a:xfrm>
              <a:off x="3419756" y="3759506"/>
              <a:ext cx="1656300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oval" w="lg" len="lg"/>
              <a:tailEnd type="stealth" w="med" len="med"/>
            </a:ln>
          </p:spPr>
        </p:cxnSp>
      </p:grpSp>
      <p:grpSp>
        <p:nvGrpSpPr>
          <p:cNvPr id="322" name="Shape 322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23" name="Shape 323"/>
            <p:cNvSpPr/>
            <p:nvPr/>
          </p:nvSpPr>
          <p:spPr>
            <a:xfrm>
              <a:off x="7236296" y="6258798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7236296" y="5970766"/>
              <a:ext cx="1828800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5364088" y="6186790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5364088" y="5898758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Unallocated pointer</a:t>
              </a:r>
              <a:endParaRPr/>
            </a:p>
          </p:txBody>
        </p:sp>
        <p:sp>
          <p:nvSpPr>
            <p:cNvPr id="328" name="Shape 328"/>
            <p:cNvSpPr txBox="1"/>
            <p:nvPr/>
          </p:nvSpPr>
          <p:spPr>
            <a:xfrm>
              <a:off x="5364088" y="5610726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pointer</a:t>
              </a:r>
              <a:endParaRPr/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5364088" y="6474822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Unallocated 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7236296" y="6525344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Pointers &amp; Arrays #2</a:t>
            </a: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96875" y="4797151"/>
            <a:ext cx="7896225" cy="153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Cmp: Compiles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 Possible bad pointer reference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Value returned by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7" name="Shape 337"/>
          <p:cNvGraphicFramePr/>
          <p:nvPr/>
        </p:nvGraphicFramePr>
        <p:xfrm>
          <a:off x="539552" y="1556792"/>
          <a:ext cx="7992875" cy="265606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14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(*A3)[3]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(*A4[3])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Pointers &amp; Arrays #2</a:t>
            </a:r>
            <a:endParaRPr/>
          </a:p>
        </p:txBody>
      </p:sp>
      <p:graphicFrame>
        <p:nvGraphicFramePr>
          <p:cNvPr id="343" name="Shape 343"/>
          <p:cNvGraphicFramePr/>
          <p:nvPr/>
        </p:nvGraphicFramePr>
        <p:xfrm>
          <a:off x="539552" y="1124744"/>
          <a:ext cx="7992875" cy="265606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14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(*A3)[3]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(*A4[3])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4" name="Shape 344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345" name="Shape 345"/>
            <p:cNvSpPr/>
            <p:nvPr/>
          </p:nvSpPr>
          <p:spPr>
            <a:xfrm>
              <a:off x="1043608" y="3933056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467544" y="3861048"/>
              <a:ext cx="486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929408" y="3933056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843808" y="3933056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Shape 349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350" name="Shape 350"/>
            <p:cNvSpPr/>
            <p:nvPr/>
          </p:nvSpPr>
          <p:spPr>
            <a:xfrm>
              <a:off x="1433178" y="4797152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0" y="4293096"/>
              <a:ext cx="9540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A2/A4</a:t>
              </a:r>
              <a:endParaRPr/>
            </a:p>
          </p:txBody>
        </p:sp>
        <p:cxnSp>
          <p:nvCxnSpPr>
            <p:cNvPr id="353" name="Shape 353"/>
            <p:cNvCxnSpPr/>
            <p:nvPr/>
          </p:nvCxnSpPr>
          <p:spPr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oval" w="lg" len="lg"/>
              <a:tailEnd type="stealth" w="med" len="med"/>
            </a:ln>
          </p:spPr>
        </p:cxnSp>
        <p:sp>
          <p:nvSpPr>
            <p:cNvPr id="354" name="Shape 354"/>
            <p:cNvSpPr/>
            <p:nvPr/>
          </p:nvSpPr>
          <p:spPr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3275856" y="4797152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7" name="Shape 357"/>
            <p:cNvCxnSpPr/>
            <p:nvPr/>
          </p:nvCxnSpPr>
          <p:spPr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oval" w="lg" len="lg"/>
              <a:tailEnd type="stealth" w="med" len="med"/>
            </a:ln>
          </p:spPr>
        </p:cxnSp>
        <p:sp>
          <p:nvSpPr>
            <p:cNvPr id="358" name="Shape 358"/>
            <p:cNvSpPr/>
            <p:nvPr/>
          </p:nvSpPr>
          <p:spPr>
            <a:xfrm>
              <a:off x="5118534" y="4797152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9" name="Shape 359"/>
            <p:cNvCxnSpPr/>
            <p:nvPr/>
          </p:nvCxnSpPr>
          <p:spPr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oval" w="lg" len="lg"/>
              <a:tailEnd type="stealth" w="med" len="med"/>
            </a:ln>
          </p:spPr>
        </p:cxnSp>
      </p:grpSp>
      <p:grpSp>
        <p:nvGrpSpPr>
          <p:cNvPr id="360" name="Shape 360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361" name="Shape 361"/>
            <p:cNvSpPr/>
            <p:nvPr/>
          </p:nvSpPr>
          <p:spPr>
            <a:xfrm>
              <a:off x="7236296" y="6258798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7236296" y="5970766"/>
              <a:ext cx="1828800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5364088" y="6186790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5364088" y="5898758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Unallocated pointer</a:t>
              </a:r>
              <a:endParaRPr/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5364088" y="5610726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pointer</a:t>
              </a: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5364088" y="6474822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Unallocated 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7236296" y="6525344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70" name="Shape 370"/>
            <p:cNvSpPr/>
            <p:nvPr/>
          </p:nvSpPr>
          <p:spPr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Shape 371"/>
            <p:cNvSpPr txBox="1"/>
            <p:nvPr/>
          </p:nvSpPr>
          <p:spPr>
            <a:xfrm>
              <a:off x="467544" y="5157192"/>
              <a:ext cx="486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A3</a:t>
              </a:r>
              <a:endParaRPr/>
            </a:p>
          </p:txBody>
        </p:sp>
        <p:cxnSp>
          <p:nvCxnSpPr>
            <p:cNvPr id="372" name="Shape 372"/>
            <p:cNvCxnSpPr>
              <a:endCxn id="373" idx="1"/>
            </p:cNvCxnSpPr>
            <p:nvPr/>
          </p:nvCxnSpPr>
          <p:spPr>
            <a:xfrm>
              <a:off x="1907588" y="5343682"/>
              <a:ext cx="1656300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oval" w="lg" len="lg"/>
              <a:tailEnd type="stealth" w="med" len="med"/>
            </a:ln>
          </p:spPr>
        </p:cxnSp>
        <p:grpSp>
          <p:nvGrpSpPr>
            <p:cNvPr id="374" name="Shape 374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5" name="Shape 375"/>
              <p:cNvSpPr/>
              <p:nvPr/>
            </p:nvSpPr>
            <p:spPr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Partial recap: Integers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Word size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One-Dimensional Arrays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tx1"/>
                </a:solidFill>
              </a:rPr>
              <a:t>Structs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Arrays of Structs</a:t>
            </a:r>
            <a:endParaRPr lang="en-US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Multi-Dimensional Arrays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>
                <a:solidFill>
                  <a:srgbClr val="7F7F7F"/>
                </a:solidFill>
              </a:rPr>
              <a:t>Nested (Arrays of Arrays)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(Arrays of) Pointers to Arrays</a:t>
            </a:r>
            <a:endParaRPr lang="en-US"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Endianness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F7F7F"/>
                </a:solidFill>
              </a:rPr>
              <a:t>Machine Instructions</a:t>
            </a:r>
            <a:endParaRPr lang="en-US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F41E7-7E5B-4C8B-8829-6BF5388EBDE4}"/>
              </a:ext>
            </a:extLst>
          </p:cNvPr>
          <p:cNvSpPr/>
          <p:nvPr/>
        </p:nvSpPr>
        <p:spPr>
          <a:xfrm>
            <a:off x="3803425" y="577304"/>
            <a:ext cx="5188175" cy="1569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Activity break: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do parts 3 and 4 now</a:t>
            </a:r>
          </a:p>
        </p:txBody>
      </p:sp>
    </p:spTree>
    <p:extLst>
      <p:ext uri="{BB962C8B-B14F-4D97-AF65-F5344CB8AC3E}">
        <p14:creationId xmlns:p14="http://schemas.microsoft.com/office/powerpoint/2010/main" val="422349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058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Representation</a:t>
            </a:r>
            <a:endParaRPr/>
          </a:p>
        </p:txBody>
      </p:sp>
      <p:sp>
        <p:nvSpPr>
          <p:cNvPr id="936" name="Shape 936"/>
          <p:cNvSpPr txBox="1">
            <a:spLocks noGrp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represented as block of memory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enough to hold all of the fields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 ordered according to declaration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if another ordering could yield a more compact representation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 determines overall size + positions of fields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Machine-level program has no understanding of the structures in the source code 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4427984" y="1826627"/>
            <a:ext cx="1739478" cy="4318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/>
          </a:p>
        </p:txBody>
      </p:sp>
      <p:grpSp>
        <p:nvGrpSpPr>
          <p:cNvPr id="938" name="Shape 938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cxnSp>
          <p:nvCxnSpPr>
            <p:cNvPr id="939" name="Shape 939"/>
            <p:cNvCxnSpPr/>
            <p:nvPr/>
          </p:nvCxnSpPr>
          <p:spPr>
            <a:xfrm>
              <a:off x="4436368" y="1405921"/>
              <a:ext cx="0" cy="3810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40" name="Shape 940"/>
            <p:cNvSpPr/>
            <p:nvPr/>
          </p:nvSpPr>
          <p:spPr>
            <a:xfrm>
              <a:off x="4283968" y="1024921"/>
              <a:ext cx="3667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</a:t>
              </a: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42" name="Shape 942"/>
            <p:cNvSpPr/>
            <p:nvPr/>
          </p:nvSpPr>
          <p:spPr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next</a:t>
              </a: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355976" y="2242552"/>
              <a:ext cx="3333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5886488" y="2239367"/>
              <a:ext cx="490568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16</a:t>
              </a: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6794518" y="2225089"/>
              <a:ext cx="490568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24</a:t>
              </a: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7772419" y="2225089"/>
              <a:ext cx="490568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32</a:t>
              </a:r>
              <a:endParaRPr/>
            </a:p>
          </p:txBody>
        </p:sp>
      </p:grpSp>
      <p:sp>
        <p:nvSpPr>
          <p:cNvPr id="947" name="Shape 947"/>
          <p:cNvSpPr/>
          <p:nvPr/>
        </p:nvSpPr>
        <p:spPr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rec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a[4];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size_t 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struct rec *next;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/>
          <p:nvPr/>
        </p:nvSpPr>
        <p:spPr>
          <a:xfrm>
            <a:off x="4062483" y="4929198"/>
            <a:ext cx="4541966" cy="92076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r in %rdi, idx in %rsi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(%rdi,%rsi,4),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*get_ap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(struct rec *r, size_t idx)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&amp;r-&gt;a[idx];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54" name="Shape 954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058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Pointer to Structure Member</a:t>
            </a:r>
            <a:endParaRPr/>
          </a:p>
        </p:txBody>
      </p:sp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Pointer to Array Element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Offset of each structure member determined at compile time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as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 + 4*idx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6" name="Shape 956"/>
          <p:cNvCxnSpPr/>
          <p:nvPr/>
        </p:nvCxnSpPr>
        <p:spPr>
          <a:xfrm>
            <a:off x="5322905" y="1405921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7" name="Shape 957"/>
          <p:cNvSpPr/>
          <p:nvPr/>
        </p:nvSpPr>
        <p:spPr>
          <a:xfrm>
            <a:off x="5170505" y="1024921"/>
            <a:ext cx="14775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r+4*idx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58" name="Shape 958"/>
          <p:cNvSpPr/>
          <p:nvPr/>
        </p:nvSpPr>
        <p:spPr>
          <a:xfrm>
            <a:off x="4427984" y="1826627"/>
            <a:ext cx="1739478" cy="4318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/>
          </a:p>
        </p:txBody>
      </p:sp>
      <p:grpSp>
        <p:nvGrpSpPr>
          <p:cNvPr id="959" name="Shape 959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cxnSp>
          <p:nvCxnSpPr>
            <p:cNvPr id="960" name="Shape 960"/>
            <p:cNvCxnSpPr/>
            <p:nvPr/>
          </p:nvCxnSpPr>
          <p:spPr>
            <a:xfrm>
              <a:off x="4436368" y="1405921"/>
              <a:ext cx="0" cy="3810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61" name="Shape 961"/>
            <p:cNvSpPr/>
            <p:nvPr/>
          </p:nvSpPr>
          <p:spPr>
            <a:xfrm>
              <a:off x="4283968" y="1024921"/>
              <a:ext cx="3667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</a:t>
              </a: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63" name="Shape 963"/>
            <p:cNvSpPr/>
            <p:nvPr/>
          </p:nvSpPr>
          <p:spPr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475" tIns="44450" rIns="90475" bIns="444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next</a:t>
              </a: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4355976" y="2242552"/>
              <a:ext cx="3333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5886488" y="2239367"/>
              <a:ext cx="490568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16</a:t>
              </a: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6794518" y="2225089"/>
              <a:ext cx="490568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24</a:t>
              </a: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7772419" y="2225089"/>
              <a:ext cx="490568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32</a:t>
              </a:r>
              <a:endParaRPr/>
            </a:p>
          </p:txBody>
        </p:sp>
      </p:grpSp>
      <p:sp>
        <p:nvSpPr>
          <p:cNvPr id="968" name="Shape 968"/>
          <p:cNvSpPr/>
          <p:nvPr/>
        </p:nvSpPr>
        <p:spPr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rec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a[4];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size_t 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struct rec *next;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tx1"/>
                </a:solidFill>
              </a:rPr>
              <a:t>Partial recap: Integers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Word size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One-Dimensional Arrays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rgbClr val="7F7F7F"/>
                </a:solidFill>
              </a:rPr>
              <a:t>Structs</a:t>
            </a:r>
            <a:endParaRPr dirty="0">
              <a:solidFill>
                <a:srgbClr val="7F7F7F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Arrays of Structs</a:t>
            </a:r>
            <a:endParaRPr dirty="0">
              <a:solidFill>
                <a:srgbClr val="7F7F7F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Multi-Dimensional Arrays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>
                <a:solidFill>
                  <a:srgbClr val="7F7F7F"/>
                </a:solidFill>
              </a:rPr>
              <a:t>Nested (Arrays of Arrays)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(Arrays of) Pointers to Arrays</a:t>
            </a:r>
            <a:endParaRPr lang="en-US"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Endianness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F7F7F"/>
                </a:solidFill>
              </a:rPr>
              <a:t>Machine Instructions</a:t>
            </a:r>
            <a:endParaRPr lang="en-US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/>
        </p:nvSpPr>
        <p:spPr>
          <a:xfrm>
            <a:off x="1008801" y="4686850"/>
            <a:ext cx="7159604" cy="175176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.L11:                         # loop: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movslq  16(%rdi), %rax      #   i = M[r+16]	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%esi, (%rdi,%rax,4) #   M[r+4*i] = val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24(%rdi), %rdi      #   r = M[r+24]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          #   Test 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jne     .L11                #   if !=0 goto loop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4" name="Shape 974"/>
          <p:cNvSpPr/>
          <p:nvPr/>
        </p:nvSpPr>
        <p:spPr>
          <a:xfrm>
            <a:off x="142844" y="2057400"/>
            <a:ext cx="3971924" cy="258275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set_val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(struct rec *r, int val)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(r)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 = r-&gt;i;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r-&gt;a[i] =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 = r-&gt;next;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75" name="Shape 975"/>
          <p:cNvSpPr txBox="1">
            <a:spLocks noGrp="1"/>
          </p:cNvSpPr>
          <p:nvPr>
            <p:ph type="title"/>
          </p:nvPr>
        </p:nvSpPr>
        <p:spPr>
          <a:xfrm>
            <a:off x="381000" y="569913"/>
            <a:ext cx="72263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Linked List</a:t>
            </a:r>
            <a:endParaRPr/>
          </a:p>
        </p:txBody>
      </p:sp>
      <p:sp>
        <p:nvSpPr>
          <p:cNvPr id="976" name="Shape 97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</a:t>
            </a:r>
            <a:endParaRPr/>
          </a:p>
        </p:txBody>
      </p:sp>
      <p:graphicFrame>
        <p:nvGraphicFramePr>
          <p:cNvPr id="977" name="Shape 977"/>
          <p:cNvGraphicFramePr/>
          <p:nvPr/>
        </p:nvGraphicFramePr>
        <p:xfrm>
          <a:off x="6004261" y="3476139"/>
          <a:ext cx="2895600" cy="1112550"/>
        </p:xfrm>
        <a:graphic>
          <a:graphicData uri="http://schemas.openxmlformats.org/drawingml/2006/table">
            <a:tbl>
              <a:tblPr firstRow="1" bandRow="1">
                <a:noFill/>
                <a:tableStyleId>{BA08D134-9880-45BB-9D11-40C47D74CB9B}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8" name="Shape 978"/>
          <p:cNvSpPr/>
          <p:nvPr/>
        </p:nvSpPr>
        <p:spPr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rec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a[4];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struct rec *next;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/>
          </a:p>
        </p:txBody>
      </p:sp>
      <p:grpSp>
        <p:nvGrpSpPr>
          <p:cNvPr id="979" name="Shape 979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cxnSp>
          <p:nvCxnSpPr>
            <p:cNvPr id="980" name="Shape 980"/>
            <p:cNvCxnSpPr/>
            <p:nvPr/>
          </p:nvCxnSpPr>
          <p:spPr>
            <a:xfrm rot="10800000">
              <a:off x="5454489" y="2279691"/>
              <a:ext cx="0" cy="3810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81" name="Shape 981"/>
            <p:cNvSpPr/>
            <p:nvPr/>
          </p:nvSpPr>
          <p:spPr>
            <a:xfrm>
              <a:off x="4616289" y="2660691"/>
              <a:ext cx="1524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223838" marR="0" lvl="0" indent="-223838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Element </a:t>
              </a:r>
              <a:r>
                <a:rPr lang="en-US" sz="24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</a:t>
              </a:r>
              <a:endPara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2" name="Shape 982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983" name="Shape 983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cxnSp>
              <p:nvCxnSpPr>
                <p:cNvPr id="984" name="Shape 984"/>
                <p:cNvCxnSpPr/>
                <p:nvPr/>
              </p:nvCxnSpPr>
              <p:spPr>
                <a:xfrm>
                  <a:off x="4436368" y="1405921"/>
                  <a:ext cx="0" cy="381000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985" name="Shape 985"/>
                <p:cNvSpPr/>
                <p:nvPr/>
              </p:nvSpPr>
              <p:spPr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</a:t>
                  </a:r>
                  <a:endParaRPr/>
                </a:p>
              </p:txBody>
            </p:sp>
            <p:sp>
              <p:nvSpPr>
                <p:cNvPr id="986" name="Shape 986"/>
                <p:cNvSpPr/>
                <p:nvPr/>
              </p:nvSpPr>
              <p:spPr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0475" tIns="44450" rIns="90475" bIns="4445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</a:t>
                  </a:r>
                  <a:endParaRPr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87" name="Shape 987"/>
                <p:cNvSpPr/>
                <p:nvPr/>
              </p:nvSpPr>
              <p:spPr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0475" tIns="44450" rIns="90475" bIns="4445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next</a:t>
                  </a:r>
                  <a:endParaRPr/>
                </a:p>
              </p:txBody>
            </p:sp>
            <p:sp>
              <p:nvSpPr>
                <p:cNvPr id="988" name="Shape 988"/>
                <p:cNvSpPr/>
                <p:nvPr/>
              </p:nvSpPr>
              <p:spPr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475" tIns="44450" rIns="90475" bIns="444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0</a:t>
                  </a:r>
                  <a:endParaRPr/>
                </a:p>
              </p:txBody>
            </p:sp>
            <p:sp>
              <p:nvSpPr>
                <p:cNvPr id="989" name="Shape 989"/>
                <p:cNvSpPr/>
                <p:nvPr/>
              </p:nvSpPr>
              <p:spPr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475" tIns="44450" rIns="90475" bIns="444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16</a:t>
                  </a:r>
                  <a:endParaRPr/>
                </a:p>
              </p:txBody>
            </p:sp>
            <p:sp>
              <p:nvSpPr>
                <p:cNvPr id="990" name="Shape 990"/>
                <p:cNvSpPr/>
                <p:nvPr/>
              </p:nvSpPr>
              <p:spPr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475" tIns="44450" rIns="90475" bIns="444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24</a:t>
                  </a:r>
                  <a:endParaRPr/>
                </a:p>
              </p:txBody>
            </p:sp>
            <p:sp>
              <p:nvSpPr>
                <p:cNvPr id="991" name="Shape 991"/>
                <p:cNvSpPr/>
                <p:nvPr/>
              </p:nvSpPr>
              <p:spPr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0475" tIns="44450" rIns="90475" bIns="4445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32</a:t>
                  </a:r>
                  <a:endParaRPr/>
                </a:p>
              </p:txBody>
            </p:sp>
          </p:grpSp>
          <p:sp>
            <p:nvSpPr>
              <p:cNvPr id="992" name="Shape 992"/>
              <p:cNvSpPr/>
              <p:nvPr/>
            </p:nvSpPr>
            <p:spPr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rgbClr val="D5D5F4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475" tIns="44450" rIns="90475" bIns="444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</p:txBody>
          </p:sp>
        </p:grpSp>
        <p:sp>
          <p:nvSpPr>
            <p:cNvPr id="993" name="Shape 993"/>
            <p:cNvSpPr/>
            <p:nvPr/>
          </p:nvSpPr>
          <p:spPr>
            <a:xfrm flipH="1">
              <a:off x="7683500" y="1506560"/>
              <a:ext cx="990600" cy="457200"/>
            </a:xfrm>
            <a:custGeom>
              <a:avLst/>
              <a:gdLst/>
              <a:ahLst/>
              <a:cxnLst/>
              <a:rect l="0" t="0" r="0" b="0"/>
              <a:pathLst>
                <a:path w="624" h="288" extrusionOk="0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 &amp; Alignment</a:t>
            </a:r>
            <a:endParaRPr/>
          </a:p>
        </p:txBody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396875" y="1197679"/>
            <a:ext cx="7896225" cy="36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Unaligned Data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 Data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Primitive data type requires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must be multiple of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Shape 1000"/>
          <p:cNvSpPr/>
          <p:nvPr/>
        </p:nvSpPr>
        <p:spPr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001" name="Shape 1001"/>
          <p:cNvSpPr/>
          <p:nvPr/>
        </p:nvSpPr>
        <p:spPr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i[0]</a:t>
            </a:r>
            <a:endParaRPr/>
          </a:p>
        </p:txBody>
      </p:sp>
      <p:sp>
        <p:nvSpPr>
          <p:cNvPr id="1002" name="Shape 1002"/>
          <p:cNvSpPr/>
          <p:nvPr/>
        </p:nvSpPr>
        <p:spPr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i[1]</a:t>
            </a: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bytes</a:t>
            </a: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bytes</a:t>
            </a:r>
            <a:endParaRPr/>
          </a:p>
        </p:txBody>
      </p:sp>
      <p:sp>
        <p:nvSpPr>
          <p:cNvPr id="1006" name="Shape 1006"/>
          <p:cNvSpPr/>
          <p:nvPr/>
        </p:nvSpPr>
        <p:spPr>
          <a:xfrm>
            <a:off x="381000" y="49657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p+0</a:t>
            </a:r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1652588" y="49657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p+4</a:t>
            </a: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2908300" y="49657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p+8</a:t>
            </a: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5387975" y="4965700"/>
            <a:ext cx="62837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p+16</a:t>
            </a: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7934325" y="4965700"/>
            <a:ext cx="62837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p+24</a:t>
            </a:r>
            <a:endParaRPr/>
          </a:p>
        </p:txBody>
      </p:sp>
      <p:cxnSp>
        <p:nvCxnSpPr>
          <p:cNvPr id="1011" name="Shape 1011"/>
          <p:cNvCxnSpPr/>
          <p:nvPr/>
        </p:nvCxnSpPr>
        <p:spPr>
          <a:xfrm rot="10800000">
            <a:off x="1903413" y="531495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12" name="Shape 1012"/>
          <p:cNvSpPr/>
          <p:nvPr/>
        </p:nvSpPr>
        <p:spPr>
          <a:xfrm>
            <a:off x="1382713" y="5648325"/>
            <a:ext cx="20701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4</a:t>
            </a: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4799013" y="5648325"/>
            <a:ext cx="19050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8</a:t>
            </a:r>
            <a:endParaRPr/>
          </a:p>
        </p:txBody>
      </p:sp>
      <p:cxnSp>
        <p:nvCxnSpPr>
          <p:cNvPr id="1014" name="Shape 1014"/>
          <p:cNvCxnSpPr/>
          <p:nvPr/>
        </p:nvCxnSpPr>
        <p:spPr>
          <a:xfrm rot="10800000">
            <a:off x="5713413" y="531495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15" name="Shape 1015"/>
          <p:cNvSpPr/>
          <p:nvPr/>
        </p:nvSpPr>
        <p:spPr>
          <a:xfrm>
            <a:off x="404813" y="6159500"/>
            <a:ext cx="15367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8</a:t>
            </a:r>
            <a:endParaRPr/>
          </a:p>
        </p:txBody>
      </p:sp>
      <p:cxnSp>
        <p:nvCxnSpPr>
          <p:cNvPr id="1016" name="Shape 1016"/>
          <p:cNvCxnSpPr/>
          <p:nvPr/>
        </p:nvCxnSpPr>
        <p:spPr>
          <a:xfrm rot="10800000">
            <a:off x="633413" y="5314950"/>
            <a:ext cx="0" cy="838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17" name="Shape 1017"/>
          <p:cNvSpPr/>
          <p:nvPr/>
        </p:nvSpPr>
        <p:spPr>
          <a:xfrm>
            <a:off x="6945313" y="6159500"/>
            <a:ext cx="15367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8</a:t>
            </a:r>
            <a:endParaRPr/>
          </a:p>
        </p:txBody>
      </p:sp>
      <p:cxnSp>
        <p:nvCxnSpPr>
          <p:cNvPr id="1018" name="Shape 1018"/>
          <p:cNvCxnSpPr/>
          <p:nvPr/>
        </p:nvCxnSpPr>
        <p:spPr>
          <a:xfrm rot="10800000">
            <a:off x="8253413" y="5314950"/>
            <a:ext cx="0" cy="838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19" name="Shape 1019"/>
          <p:cNvSpPr/>
          <p:nvPr/>
        </p:nvSpPr>
        <p:spPr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i[0]</a:t>
            </a: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i[1]</a:t>
            </a: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533400" y="2146300"/>
            <a:ext cx="21480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838200" y="21463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p+1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1941512" y="21463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p+5</a:t>
            </a: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3124200" y="21463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p+9</a:t>
            </a:r>
            <a:endParaRPr/>
          </a:p>
        </p:txBody>
      </p:sp>
      <p:sp>
        <p:nvSpPr>
          <p:cNvPr id="1027" name="Shape 1027"/>
          <p:cNvSpPr/>
          <p:nvPr/>
        </p:nvSpPr>
        <p:spPr>
          <a:xfrm>
            <a:off x="5670550" y="2146300"/>
            <a:ext cx="62837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p+17</a:t>
            </a:r>
            <a:endParaRPr/>
          </a:p>
        </p:txBody>
      </p:sp>
      <p:sp>
        <p:nvSpPr>
          <p:cNvPr id="1028" name="Shape 1028"/>
          <p:cNvSpPr/>
          <p:nvPr/>
        </p:nvSpPr>
        <p:spPr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S1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c;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i[2];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double v;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*p;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Principles</a:t>
            </a:r>
            <a:endParaRPr/>
          </a:p>
        </p:txBody>
      </p:sp>
      <p:sp>
        <p:nvSpPr>
          <p:cNvPr id="1034" name="Shape 103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 Data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Primitive data type requires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must be multiple of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on some machines; advised on x86-64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for Aligning Data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accessed by (aligned) chunks of 4 or 8 bytes (system dependent)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to load or store datum that spans quad word boundaries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memory trickier when datum spans 2 pages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Inserts gaps in structure to ensure correct alignment of fields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Cases of Alignment (x86-64)</a:t>
            </a:r>
            <a:endParaRPr/>
          </a:p>
        </p:txBody>
      </p:sp>
      <p:sp>
        <p:nvSpPr>
          <p:cNvPr id="1040" name="Shape 1040"/>
          <p:cNvSpPr txBox="1">
            <a:spLocks noGrp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byte: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char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restrictions on address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bytes: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short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1 bit of address must be 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bytes: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float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2 bits of address must be 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bytes: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double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long,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char *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3 bits of address must be 000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/>
          <p:nvPr/>
        </p:nvSpPr>
        <p:spPr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S1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c;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i[2];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double v;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*p;</a:t>
            </a:r>
            <a:endParaRPr/>
          </a:p>
        </p:txBody>
      </p:sp>
      <p:sp>
        <p:nvSpPr>
          <p:cNvPr id="1046" name="Shape 104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Satisfying Alignment with Structures</a:t>
            </a:r>
            <a:endParaRPr/>
          </a:p>
        </p:txBody>
      </p:sp>
      <p:sp>
        <p:nvSpPr>
          <p:cNvPr id="1047" name="Shape 1047"/>
          <p:cNvSpPr txBox="1">
            <a:spLocks noGrp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structure: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satisfy each element’s alignment requirement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structure placement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structure has alignment requirement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Largest alignment of any element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address &amp; structure length must be multiples of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= 8, due to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double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</a:t>
            </a:r>
            <a:endParaRPr dirty="0"/>
          </a:p>
        </p:txBody>
      </p:sp>
      <p:sp>
        <p:nvSpPr>
          <p:cNvPr id="1048" name="Shape 1048"/>
          <p:cNvSpPr/>
          <p:nvPr/>
        </p:nvSpPr>
        <p:spPr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i[0]</a:t>
            </a:r>
            <a:endParaRPr/>
          </a:p>
        </p:txBody>
      </p:sp>
      <p:sp>
        <p:nvSpPr>
          <p:cNvPr id="1050" name="Shape 1050"/>
          <p:cNvSpPr/>
          <p:nvPr/>
        </p:nvSpPr>
        <p:spPr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i[1]</a:t>
            </a: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endParaRPr/>
          </a:p>
        </p:txBody>
      </p:sp>
      <p:sp>
        <p:nvSpPr>
          <p:cNvPr id="1052" name="Shape 1052"/>
          <p:cNvSpPr/>
          <p:nvPr/>
        </p:nvSpPr>
        <p:spPr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bytes</a:t>
            </a: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bytes</a:t>
            </a:r>
            <a:endParaRPr/>
          </a:p>
        </p:txBody>
      </p:sp>
      <p:sp>
        <p:nvSpPr>
          <p:cNvPr id="1054" name="Shape 1054"/>
          <p:cNvSpPr/>
          <p:nvPr/>
        </p:nvSpPr>
        <p:spPr>
          <a:xfrm>
            <a:off x="381000" y="49657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p+0</a:t>
            </a: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1652588" y="49657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p+4</a:t>
            </a:r>
            <a:endParaRPr/>
          </a:p>
        </p:txBody>
      </p:sp>
      <p:sp>
        <p:nvSpPr>
          <p:cNvPr id="1056" name="Shape 1056"/>
          <p:cNvSpPr/>
          <p:nvPr/>
        </p:nvSpPr>
        <p:spPr>
          <a:xfrm>
            <a:off x="2908300" y="4965700"/>
            <a:ext cx="4905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p+8</a:t>
            </a:r>
            <a:endParaRPr/>
          </a:p>
        </p:txBody>
      </p:sp>
      <p:sp>
        <p:nvSpPr>
          <p:cNvPr id="1057" name="Shape 1057"/>
          <p:cNvSpPr/>
          <p:nvPr/>
        </p:nvSpPr>
        <p:spPr>
          <a:xfrm>
            <a:off x="5387975" y="4965700"/>
            <a:ext cx="62837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p+16</a:t>
            </a: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7934325" y="4965700"/>
            <a:ext cx="628377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p+24</a:t>
            </a:r>
            <a:endParaRPr/>
          </a:p>
        </p:txBody>
      </p:sp>
      <p:cxnSp>
        <p:nvCxnSpPr>
          <p:cNvPr id="1059" name="Shape 1059"/>
          <p:cNvCxnSpPr/>
          <p:nvPr/>
        </p:nvCxnSpPr>
        <p:spPr>
          <a:xfrm rot="10800000">
            <a:off x="1903413" y="531495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0" name="Shape 1060"/>
          <p:cNvSpPr/>
          <p:nvPr/>
        </p:nvSpPr>
        <p:spPr>
          <a:xfrm>
            <a:off x="1382713" y="5648325"/>
            <a:ext cx="20701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4</a:t>
            </a:r>
            <a:endParaRPr/>
          </a:p>
        </p:txBody>
      </p:sp>
      <p:sp>
        <p:nvSpPr>
          <p:cNvPr id="1061" name="Shape 1061"/>
          <p:cNvSpPr/>
          <p:nvPr/>
        </p:nvSpPr>
        <p:spPr>
          <a:xfrm>
            <a:off x="4799013" y="5648325"/>
            <a:ext cx="19050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8</a:t>
            </a:r>
            <a:endParaRPr/>
          </a:p>
        </p:txBody>
      </p:sp>
      <p:cxnSp>
        <p:nvCxnSpPr>
          <p:cNvPr id="1062" name="Shape 1062"/>
          <p:cNvCxnSpPr/>
          <p:nvPr/>
        </p:nvCxnSpPr>
        <p:spPr>
          <a:xfrm rot="10800000">
            <a:off x="5713413" y="531495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3" name="Shape 1063"/>
          <p:cNvSpPr/>
          <p:nvPr/>
        </p:nvSpPr>
        <p:spPr>
          <a:xfrm>
            <a:off x="404813" y="6159500"/>
            <a:ext cx="15367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8</a:t>
            </a:r>
            <a:endParaRPr/>
          </a:p>
        </p:txBody>
      </p:sp>
      <p:cxnSp>
        <p:nvCxnSpPr>
          <p:cNvPr id="1064" name="Shape 1064"/>
          <p:cNvCxnSpPr/>
          <p:nvPr/>
        </p:nvCxnSpPr>
        <p:spPr>
          <a:xfrm rot="10800000">
            <a:off x="633413" y="5314950"/>
            <a:ext cx="0" cy="838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5" name="Shape 1065"/>
          <p:cNvSpPr/>
          <p:nvPr/>
        </p:nvSpPr>
        <p:spPr>
          <a:xfrm>
            <a:off x="6945313" y="6159500"/>
            <a:ext cx="15367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8</a:t>
            </a:r>
            <a:endParaRPr/>
          </a:p>
        </p:txBody>
      </p:sp>
      <p:cxnSp>
        <p:nvCxnSpPr>
          <p:cNvPr id="1066" name="Shape 1066"/>
          <p:cNvCxnSpPr/>
          <p:nvPr/>
        </p:nvCxnSpPr>
        <p:spPr>
          <a:xfrm rot="10800000">
            <a:off x="8253413" y="5314950"/>
            <a:ext cx="0" cy="838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Overall Alignment Requirement</a:t>
            </a:r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largest alignment requirement 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structure must be multiple of K</a:t>
            </a:r>
            <a:endParaRPr/>
          </a:p>
        </p:txBody>
      </p:sp>
      <p:sp>
        <p:nvSpPr>
          <p:cNvPr id="1073" name="Shape 1073"/>
          <p:cNvSpPr/>
          <p:nvPr/>
        </p:nvSpPr>
        <p:spPr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S2 {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double v;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i[2];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c;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*p;</a:t>
            </a:r>
            <a:endParaRPr/>
          </a:p>
        </p:txBody>
      </p:sp>
      <p:graphicFrame>
        <p:nvGraphicFramePr>
          <p:cNvPr id="1074" name="Shape 1074"/>
          <p:cNvGraphicFramePr/>
          <p:nvPr/>
        </p:nvGraphicFramePr>
        <p:xfrm>
          <a:off x="381000" y="4495800"/>
          <a:ext cx="8335975" cy="762000"/>
        </p:xfrm>
        <a:graphic>
          <a:graphicData uri="http://schemas.openxmlformats.org/drawingml/2006/table">
            <a:tbl>
              <a:tblPr>
                <a:noFill/>
                <a:tableStyleId>{F4B949F0-B55C-4C76-AD61-3E2E263DC1DD}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i[0]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i[1]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bytes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p+0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p+8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p+16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p+24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75" name="Shape 1075"/>
          <p:cNvCxnSpPr/>
          <p:nvPr/>
        </p:nvCxnSpPr>
        <p:spPr>
          <a:xfrm rot="10800000" flipH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6" name="Shape 1076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of K=8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 Space</a:t>
            </a:r>
            <a:endParaRPr/>
          </a:p>
        </p:txBody>
      </p:sp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large data types first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(K=4)</a:t>
            </a:r>
            <a:endParaRPr/>
          </a:p>
        </p:txBody>
      </p:sp>
      <p:sp>
        <p:nvSpPr>
          <p:cNvPr id="1107" name="Shape 1107"/>
          <p:cNvSpPr/>
          <p:nvPr/>
        </p:nvSpPr>
        <p:spPr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S4 {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c;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d;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*p;</a:t>
            </a: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S5 {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c;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d;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*p;</a:t>
            </a:r>
            <a:endParaRPr/>
          </a:p>
        </p:txBody>
      </p:sp>
      <p:sp>
        <p:nvSpPr>
          <p:cNvPr id="1109" name="Shape 1109"/>
          <p:cNvSpPr/>
          <p:nvPr/>
        </p:nvSpPr>
        <p:spPr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111" name="Shape 1111"/>
          <p:cNvSpPr/>
          <p:nvPr/>
        </p:nvSpPr>
        <p:spPr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2" name="Shape 1112"/>
          <p:cNvSpPr/>
          <p:nvPr/>
        </p:nvSpPr>
        <p:spPr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bytes</a:t>
            </a:r>
            <a:endParaRPr/>
          </a:p>
        </p:txBody>
      </p:sp>
      <p:sp>
        <p:nvSpPr>
          <p:cNvPr id="1113" name="Shape 1113"/>
          <p:cNvSpPr/>
          <p:nvPr/>
        </p:nvSpPr>
        <p:spPr>
          <a:xfrm>
            <a:off x="3149600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/>
          </a:p>
        </p:txBody>
      </p:sp>
      <p:sp>
        <p:nvSpPr>
          <p:cNvPr id="1114" name="Shape 1114"/>
          <p:cNvSpPr/>
          <p:nvPr/>
        </p:nvSpPr>
        <p:spPr>
          <a:xfrm>
            <a:off x="3467100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bytes</a:t>
            </a:r>
            <a:endParaRPr/>
          </a:p>
        </p:txBody>
      </p:sp>
      <p:sp>
        <p:nvSpPr>
          <p:cNvPr id="1115" name="Shape 1115"/>
          <p:cNvSpPr/>
          <p:nvPr/>
        </p:nvSpPr>
        <p:spPr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116" name="Shape 1116"/>
          <p:cNvSpPr/>
          <p:nvPr/>
        </p:nvSpPr>
        <p:spPr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7" name="Shape 1117"/>
          <p:cNvSpPr/>
          <p:nvPr/>
        </p:nvSpPr>
        <p:spPr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endParaRPr/>
          </a:p>
        </p:txBody>
      </p:sp>
      <p:sp>
        <p:nvSpPr>
          <p:cNvPr id="1118" name="Shape 1118"/>
          <p:cNvSpPr/>
          <p:nvPr/>
        </p:nvSpPr>
        <p:spPr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 bytes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/>
          <p:nvPr/>
        </p:nvSpPr>
        <p:spPr>
          <a:xfrm>
            <a:off x="711200" y="3708400"/>
            <a:ext cx="7670800" cy="2032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2" name="Shape 108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Arrays of Structures</a:t>
            </a:r>
            <a:endParaRPr/>
          </a:p>
        </p:txBody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structure length multiple of 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Satisfy alignment requirement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element</a:t>
            </a:r>
            <a:endParaRPr/>
          </a:p>
        </p:txBody>
      </p:sp>
      <p:sp>
        <p:nvSpPr>
          <p:cNvPr id="1084" name="Shape 1084"/>
          <p:cNvSpPr/>
          <p:nvPr/>
        </p:nvSpPr>
        <p:spPr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S2 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double v;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i[2];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c;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a[10];</a:t>
            </a:r>
            <a:endParaRPr/>
          </a:p>
        </p:txBody>
      </p:sp>
      <p:graphicFrame>
        <p:nvGraphicFramePr>
          <p:cNvPr id="1085" name="Shape 1085"/>
          <p:cNvGraphicFramePr/>
          <p:nvPr/>
        </p:nvGraphicFramePr>
        <p:xfrm>
          <a:off x="381000" y="5715000"/>
          <a:ext cx="8335975" cy="762000"/>
        </p:xfrm>
        <a:graphic>
          <a:graphicData uri="http://schemas.openxmlformats.org/drawingml/2006/table">
            <a:tbl>
              <a:tblPr>
                <a:noFill/>
                <a:tableStyleId>{F4B949F0-B55C-4C76-AD61-3E2E263DC1DD}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i[0]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i[1]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bytes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a+24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a+32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a+40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a+48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86" name="Shape 1086"/>
          <p:cNvGraphicFramePr/>
          <p:nvPr/>
        </p:nvGraphicFramePr>
        <p:xfrm>
          <a:off x="1181100" y="3314700"/>
          <a:ext cx="8240175" cy="762000"/>
        </p:xfrm>
        <a:graphic>
          <a:graphicData uri="http://schemas.openxmlformats.org/drawingml/2006/table">
            <a:tbl>
              <a:tblPr>
                <a:noFill/>
                <a:tableStyleId>{F4B949F0-B55C-4C76-AD61-3E2E263DC1DD}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a[0]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a[1]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a[2]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• • •</a:t>
                      </a:r>
                      <a:endParaRPr dirty="0"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a+0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a+24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a+48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a+72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87" name="Shape 108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/>
          <p:nvPr/>
        </p:nvSpPr>
        <p:spPr>
          <a:xfrm>
            <a:off x="3111500" y="3860800"/>
            <a:ext cx="4445000" cy="812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4" name="Shape 10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 Array Elements</a:t>
            </a:r>
            <a:endParaRPr/>
          </a:p>
        </p:txBody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array offset 12*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idx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sizeof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(S3)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alignment spacers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j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at offset 8 within structure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Assembler gives offset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a+8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Resolved during linking</a:t>
            </a:r>
            <a:endParaRPr dirty="0"/>
          </a:p>
        </p:txBody>
      </p:sp>
      <p:sp>
        <p:nvSpPr>
          <p:cNvPr id="1096" name="Shape 1096"/>
          <p:cNvSpPr/>
          <p:nvPr/>
        </p:nvSpPr>
        <p:spPr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S3 {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short i;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float v;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short j;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a[10];</a:t>
            </a: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short get_j(int idx)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a[idx].j;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3886200" y="5537200"/>
            <a:ext cx="4626569" cy="863600"/>
          </a:xfrm>
          <a:prstGeom prst="rect">
            <a:avLst/>
          </a:prstGeom>
          <a:solidFill>
            <a:srgbClr val="9CE0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idx</a:t>
            </a:r>
            <a:endParaRPr sz="2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leaq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(%rdi,%rdi,2),%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3*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idx</a:t>
            </a:r>
            <a:endParaRPr sz="2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movzwl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a+8(,%rax,4),%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099" name="Shape 1099"/>
          <p:cNvGraphicFramePr/>
          <p:nvPr/>
        </p:nvGraphicFramePr>
        <p:xfrm>
          <a:off x="241300" y="3479800"/>
          <a:ext cx="8329625" cy="762000"/>
        </p:xfrm>
        <a:graphic>
          <a:graphicData uri="http://schemas.openxmlformats.org/drawingml/2006/table">
            <a:tbl>
              <a:tblPr>
                <a:noFill/>
                <a:tableStyleId>{F4B949F0-B55C-4C76-AD61-3E2E263DC1DD}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 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a[0]</a:t>
                      </a:r>
                      <a:endParaRPr dirty="0"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• • •</a:t>
                      </a:r>
                      <a:endParaRPr dirty="0"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 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a[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idx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</a:t>
                      </a:r>
                      <a:endParaRPr dirty="0"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 • •</a:t>
                      </a:r>
                      <a:endParaRPr dirty="0"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 •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a+12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a+12*idx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00" name="Shape 1100"/>
          <p:cNvGraphicFramePr/>
          <p:nvPr/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>
                <a:noFill/>
                <a:tableStyleId>{F4B949F0-B55C-4C76-AD61-3E2E263DC1DD}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bytes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bytes</a:t>
                      </a:r>
                      <a:endParaRPr/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a+12*idx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a+12*idx+8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Partial recap: Integers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Word size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One-Dimensional Arrays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Structs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Arrays of Structs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Multi-Dimensional Arrays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Nested (Arrays of Arrays)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(Arrays of) Pointers to Arrays</a:t>
            </a:r>
            <a:endParaRPr lang="en-US"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Endianness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F7F7F"/>
                </a:solidFill>
              </a:rPr>
              <a:t>Machine Instructions</a:t>
            </a:r>
            <a:endParaRPr lang="en-US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F41E7-7E5B-4C8B-8829-6BF5388EBDE4}"/>
              </a:ext>
            </a:extLst>
          </p:cNvPr>
          <p:cNvSpPr/>
          <p:nvPr/>
        </p:nvSpPr>
        <p:spPr>
          <a:xfrm>
            <a:off x="3803425" y="577304"/>
            <a:ext cx="5188175" cy="1569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Activity break: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do part 5 now</a:t>
            </a:r>
          </a:p>
        </p:txBody>
      </p:sp>
    </p:spTree>
    <p:extLst>
      <p:ext uri="{BB962C8B-B14F-4D97-AF65-F5344CB8AC3E}">
        <p14:creationId xmlns:p14="http://schemas.microsoft.com/office/powerpoint/2010/main" val="3596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Byte-Oriented Memory Organization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228601" y="2809875"/>
            <a:ext cx="86868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Programs refer to data by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Imagine all of RAM as an enormous array of bytes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is an index into that array</a:t>
            </a:r>
            <a:endParaRPr dirty="0"/>
          </a:p>
          <a:p>
            <a:pPr marL="9525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 pointer variable stores an address</a:t>
            </a:r>
            <a:endParaRPr dirty="0"/>
          </a:p>
          <a:p>
            <a:pPr marL="15240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 System provides a private </a:t>
            </a:r>
            <a:r>
              <a:rPr lang="en-US" i="1" dirty="0"/>
              <a:t>address space</a:t>
            </a:r>
            <a:r>
              <a:rPr lang="en-US" dirty="0"/>
              <a:t> to each “process”</a:t>
            </a:r>
            <a:endParaRPr dirty="0"/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 process is an instance of a program, being executed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space is one of those enormous arrays of bytes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Each program can see only its own code and data within its enormous array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We’ll come back to this later (“virtual memory” classes)</a:t>
            </a:r>
            <a:endParaRPr dirty="0"/>
          </a:p>
        </p:txBody>
      </p:sp>
      <p:grpSp>
        <p:nvGrpSpPr>
          <p:cNvPr id="1503" name="Shape 1503"/>
          <p:cNvGrpSpPr/>
          <p:nvPr/>
        </p:nvGrpSpPr>
        <p:grpSpPr>
          <a:xfrm>
            <a:off x="763163" y="1198401"/>
            <a:ext cx="6415723" cy="1239999"/>
            <a:chOff x="1" y="0"/>
            <a:chExt cx="4041" cy="780"/>
          </a:xfrm>
        </p:grpSpPr>
        <p:sp>
          <p:nvSpPr>
            <p:cNvPr id="1504" name="Shape 1504"/>
            <p:cNvSpPr/>
            <p:nvPr/>
          </p:nvSpPr>
          <p:spPr>
            <a:xfrm>
              <a:off x="1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3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6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8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0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338" y="520"/>
              <a:ext cx="96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2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5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27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30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32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>
              <a:off x="34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332" y="484"/>
              <a:ext cx="968" cy="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• • •</a:t>
              </a: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 rot="-2580000">
              <a:off x="-2" y="171"/>
              <a:ext cx="589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00•••0</a:t>
              </a:r>
              <a:endParaRPr dirty="0"/>
            </a:p>
          </p:txBody>
        </p:sp>
        <p:sp>
          <p:nvSpPr>
            <p:cNvPr id="1518" name="Shape 1518"/>
            <p:cNvSpPr/>
            <p:nvPr/>
          </p:nvSpPr>
          <p:spPr>
            <a:xfrm rot="-2580000">
              <a:off x="3455" y="171"/>
              <a:ext cx="590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FF•••F</a:t>
              </a:r>
              <a:endParaRPr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381000" y="493713"/>
            <a:ext cx="80772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Multidimensional (Nested) Arrays</a:t>
            </a: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array of data type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rows,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columns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 requires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Size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Arrangement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Row-Major Ordering</a:t>
            </a:r>
            <a:endParaRPr/>
          </a:p>
        </p:txBody>
      </p:sp>
      <p:grpSp>
        <p:nvGrpSpPr>
          <p:cNvPr id="384" name="Shape 384"/>
          <p:cNvGrpSpPr/>
          <p:nvPr/>
        </p:nvGrpSpPr>
        <p:grpSpPr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385" name="Shape 385"/>
            <p:cNvSpPr/>
            <p:nvPr/>
          </p:nvSpPr>
          <p:spPr>
            <a:xfrm>
              <a:off x="2304" y="2784"/>
              <a:ext cx="768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A[0][0]</a:t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3772" y="2784"/>
              <a:ext cx="932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A[0][C-1]</a:t>
              </a:r>
              <a:endParaRPr dirty="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2256" y="3744"/>
              <a:ext cx="932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A[R-1][0]</a:t>
              </a:r>
              <a:endParaRPr dirty="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3120" y="2784"/>
              <a:ext cx="576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 • •</a:t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168" y="3744"/>
              <a:ext cx="576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 • •</a:t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3615" y="3744"/>
              <a:ext cx="1089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A[R-1][C-1]</a:t>
              </a:r>
              <a:endParaRPr dirty="0"/>
            </a:p>
          </p:txBody>
        </p:sp>
        <p:sp>
          <p:nvSpPr>
            <p:cNvPr id="391" name="Shape 391"/>
            <p:cNvSpPr/>
            <p:nvPr/>
          </p:nvSpPr>
          <p:spPr>
            <a:xfrm>
              <a:off x="2592" y="3168"/>
              <a:ext cx="288" cy="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</a:t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080" y="3168"/>
              <a:ext cx="288" cy="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</a:t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208" y="2688"/>
              <a:ext cx="96" cy="1392"/>
            </a:xfrm>
            <a:custGeom>
              <a:avLst/>
              <a:gdLst/>
              <a:ahLst/>
              <a:cxnLst/>
              <a:rect l="0" t="0" r="0" b="0"/>
              <a:pathLst>
                <a:path w="96" h="1392" extrusionOk="0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 flipH="1">
              <a:off x="4656" y="2688"/>
              <a:ext cx="96" cy="1392"/>
            </a:xfrm>
            <a:custGeom>
              <a:avLst/>
              <a:gdLst/>
              <a:ahLst/>
              <a:cxnLst/>
              <a:rect l="0" t="0" r="0" b="0"/>
              <a:pathLst>
                <a:path w="96" h="1392" extrusionOk="0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Shape 395"/>
          <p:cNvSpPr txBox="1"/>
          <p:nvPr/>
        </p:nvSpPr>
        <p:spPr>
          <a:xfrm>
            <a:off x="323850" y="4725144"/>
            <a:ext cx="20129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A[R][C];</a:t>
            </a:r>
            <a:endParaRPr/>
          </a:p>
        </p:txBody>
      </p:sp>
      <p:grpSp>
        <p:nvGrpSpPr>
          <p:cNvPr id="396" name="Shape 396"/>
          <p:cNvGrpSpPr/>
          <p:nvPr/>
        </p:nvGrpSpPr>
        <p:grpSpPr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397" name="Shape 397"/>
            <p:cNvGrpSpPr/>
            <p:nvPr/>
          </p:nvGrpSpPr>
          <p:grpSpPr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98" name="Shape 398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• • •</a:t>
                </a:r>
                <a:endParaRPr/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sz="1100" dirty="0"/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 sz="1050" dirty="0"/>
              </a:p>
            </p:txBody>
          </p:sp>
        </p:grpSp>
        <p:grpSp>
          <p:nvGrpSpPr>
            <p:cNvPr id="401" name="Shape 401"/>
            <p:cNvGrpSpPr/>
            <p:nvPr/>
          </p:nvGrpSpPr>
          <p:grpSpPr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• • •</a:t>
                </a:r>
                <a:endParaRPr/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[1]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dirty="0"/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[1]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 sz="1050" dirty="0"/>
              </a:p>
            </p:txBody>
          </p:sp>
        </p:grpSp>
        <p:grpSp>
          <p:nvGrpSpPr>
            <p:cNvPr id="405" name="Shape 405"/>
            <p:cNvGrpSpPr/>
            <p:nvPr/>
          </p:nvGrpSpPr>
          <p:grpSpPr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• • •</a:t>
                </a:r>
                <a:endParaRPr/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[R-1]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dirty="0"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[R-1]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 sz="1050" dirty="0"/>
              </a:p>
            </p:txBody>
          </p:sp>
        </p:grpSp>
        <p:sp>
          <p:nvSpPr>
            <p:cNvPr id="409" name="Shape 409"/>
            <p:cNvSpPr/>
            <p:nvPr/>
          </p:nvSpPr>
          <p:spPr>
            <a:xfrm>
              <a:off x="3024" y="3408"/>
              <a:ext cx="1152" cy="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•  •  •</a:t>
              </a:r>
              <a:endParaRPr/>
            </a:p>
          </p:txBody>
        </p:sp>
      </p:grpSp>
      <p:cxnSp>
        <p:nvCxnSpPr>
          <p:cNvPr id="410" name="Shape 410"/>
          <p:cNvCxnSpPr/>
          <p:nvPr/>
        </p:nvCxnSpPr>
        <p:spPr>
          <a:xfrm>
            <a:off x="457200" y="6191994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Shape 411"/>
          <p:cNvCxnSpPr/>
          <p:nvPr/>
        </p:nvCxnSpPr>
        <p:spPr>
          <a:xfrm>
            <a:off x="8686800" y="6191994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Shape 412"/>
          <p:cNvCxnSpPr/>
          <p:nvPr/>
        </p:nvCxnSpPr>
        <p:spPr>
          <a:xfrm>
            <a:off x="457200" y="6344394"/>
            <a:ext cx="8229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13" name="Shape 413"/>
          <p:cNvSpPr/>
          <p:nvPr/>
        </p:nvSpPr>
        <p:spPr>
          <a:xfrm>
            <a:off x="3505200" y="6191994"/>
            <a:ext cx="1633078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4*R*C</a:t>
            </a: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Bytes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06400" y="457200"/>
            <a:ext cx="63754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Nested Array Example</a:t>
            </a: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pgh[4]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equivalent to “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pgh[4][5]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array of 4 elements, allocated contiguously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element is an array of 5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’s, allocated contiguously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“Row-Major” ordering of all elements in memory</a:t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533400" y="1298575"/>
            <a:ext cx="4924425" cy="17494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PCOUNT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pgh[PCOUNT] =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{{1, 5, 2, 0, 6},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{1, 5, 2, 1, 3 },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{1, 5, 2, 1, 7 },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{1, 5, 2, 2, 1 }};</a:t>
            </a:r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455613" y="3519488"/>
            <a:ext cx="11445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pgh[4];</a:t>
            </a:r>
            <a:endParaRPr/>
          </a:p>
        </p:txBody>
      </p:sp>
      <p:cxnSp>
        <p:nvCxnSpPr>
          <p:cNvPr id="422" name="Shape 422"/>
          <p:cNvCxnSpPr/>
          <p:nvPr/>
        </p:nvCxnSpPr>
        <p:spPr>
          <a:xfrm rot="10800000">
            <a:off x="1905000" y="42052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3" name="Shape 423"/>
          <p:cNvSpPr txBox="1"/>
          <p:nvPr/>
        </p:nvSpPr>
        <p:spPr>
          <a:xfrm>
            <a:off x="1676400" y="4357688"/>
            <a:ext cx="458788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76</a:t>
            </a:r>
            <a:endParaRPr/>
          </a:p>
        </p:txBody>
      </p:sp>
      <p:cxnSp>
        <p:nvCxnSpPr>
          <p:cNvPr id="424" name="Shape 424"/>
          <p:cNvCxnSpPr/>
          <p:nvPr/>
        </p:nvCxnSpPr>
        <p:spPr>
          <a:xfrm rot="10800000">
            <a:off x="3429000" y="42052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5" name="Shape 425"/>
          <p:cNvSpPr txBox="1"/>
          <p:nvPr/>
        </p:nvSpPr>
        <p:spPr>
          <a:xfrm>
            <a:off x="3200400" y="4357688"/>
            <a:ext cx="458788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96</a:t>
            </a:r>
            <a:endParaRPr/>
          </a:p>
        </p:txBody>
      </p:sp>
      <p:cxnSp>
        <p:nvCxnSpPr>
          <p:cNvPr id="426" name="Shape 426"/>
          <p:cNvCxnSpPr/>
          <p:nvPr/>
        </p:nvCxnSpPr>
        <p:spPr>
          <a:xfrm rot="10800000">
            <a:off x="4953000" y="42052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Shape 427"/>
          <p:cNvSpPr txBox="1"/>
          <p:nvPr/>
        </p:nvSpPr>
        <p:spPr>
          <a:xfrm>
            <a:off x="4656138" y="4357688"/>
            <a:ext cx="5953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116</a:t>
            </a:r>
            <a:endParaRPr/>
          </a:p>
        </p:txBody>
      </p:sp>
      <p:cxnSp>
        <p:nvCxnSpPr>
          <p:cNvPr id="428" name="Shape 428"/>
          <p:cNvCxnSpPr/>
          <p:nvPr/>
        </p:nvCxnSpPr>
        <p:spPr>
          <a:xfrm rot="10800000">
            <a:off x="6477000" y="42052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9" name="Shape 429"/>
          <p:cNvSpPr txBox="1"/>
          <p:nvPr/>
        </p:nvSpPr>
        <p:spPr>
          <a:xfrm>
            <a:off x="6180138" y="4357688"/>
            <a:ext cx="5953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136</a:t>
            </a:r>
            <a:endParaRPr/>
          </a:p>
        </p:txBody>
      </p:sp>
      <p:cxnSp>
        <p:nvCxnSpPr>
          <p:cNvPr id="430" name="Shape 430"/>
          <p:cNvCxnSpPr/>
          <p:nvPr/>
        </p:nvCxnSpPr>
        <p:spPr>
          <a:xfrm rot="10800000">
            <a:off x="8001000" y="4205288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1" name="Shape 431"/>
          <p:cNvSpPr txBox="1"/>
          <p:nvPr/>
        </p:nvSpPr>
        <p:spPr>
          <a:xfrm>
            <a:off x="7704138" y="4357688"/>
            <a:ext cx="5953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156</a:t>
            </a:r>
            <a:endParaRPr/>
          </a:p>
        </p:txBody>
      </p:sp>
      <p:grpSp>
        <p:nvGrpSpPr>
          <p:cNvPr id="432" name="Shape 432"/>
          <p:cNvGrpSpPr/>
          <p:nvPr/>
        </p:nvGrpSpPr>
        <p:grpSpPr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433" name="Shape 433"/>
            <p:cNvSpPr/>
            <p:nvPr/>
          </p:nvSpPr>
          <p:spPr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6</a:t>
              </a:r>
              <a:endParaRPr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439" name="Shape 439"/>
            <p:cNvSpPr/>
            <p:nvPr/>
          </p:nvSpPr>
          <p:spPr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</p:grpSp>
      <p:grpSp>
        <p:nvGrpSpPr>
          <p:cNvPr id="444" name="Shape 444"/>
          <p:cNvGrpSpPr/>
          <p:nvPr/>
        </p:nvGrpSpPr>
        <p:grpSpPr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445" name="Shape 445"/>
            <p:cNvSpPr/>
            <p:nvPr/>
          </p:nvSpPr>
          <p:spPr>
            <a:xfrm>
              <a:off x="816" y="2640"/>
              <a:ext cx="192" cy="48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008" y="2640"/>
              <a:ext cx="192" cy="48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200" y="2640"/>
              <a:ext cx="192" cy="48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392" y="2640"/>
              <a:ext cx="192" cy="48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584" y="2640"/>
              <a:ext cx="192" cy="480"/>
            </a:xfrm>
            <a:prstGeom prst="rect">
              <a:avLst/>
            </a:prstGeom>
            <a:solidFill>
              <a:srgbClr val="D5D5F4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</p:grpSp>
      <p:grpSp>
        <p:nvGrpSpPr>
          <p:cNvPr id="450" name="Shape 450"/>
          <p:cNvGrpSpPr/>
          <p:nvPr/>
        </p:nvGrpSpPr>
        <p:grpSpPr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451" name="Shape 451"/>
            <p:cNvSpPr/>
            <p:nvPr/>
          </p:nvSpPr>
          <p:spPr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</p:grpSp>
      <p:sp>
        <p:nvSpPr>
          <p:cNvPr id="456" name="Shape 456"/>
          <p:cNvSpPr/>
          <p:nvPr/>
        </p:nvSpPr>
        <p:spPr>
          <a:xfrm>
            <a:off x="1905000" y="3443288"/>
            <a:ext cx="15240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3429000" y="3443288"/>
            <a:ext cx="15240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953000" y="3443288"/>
            <a:ext cx="15240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6477000" y="3443288"/>
            <a:ext cx="1524000" cy="762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791200" y="4506913"/>
            <a:ext cx="9906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 •  •</a:t>
            </a:r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381000" y="569913"/>
            <a:ext cx="69342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Nested Array Row Access</a:t>
            </a:r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42913" y="1292225"/>
            <a:ext cx="5957887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Vectors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[i]</a:t>
            </a: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array of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element of type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address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+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 (C * K)</a:t>
            </a:r>
            <a:endParaRPr/>
          </a:p>
        </p:txBody>
      </p:sp>
      <p:grpSp>
        <p:nvGrpSpPr>
          <p:cNvPr id="467" name="Shape 467"/>
          <p:cNvGrpSpPr/>
          <p:nvPr/>
        </p:nvGrpSpPr>
        <p:grpSpPr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468" name="Shape 468"/>
            <p:cNvGrpSpPr/>
            <p:nvPr/>
          </p:nvGrpSpPr>
          <p:grpSpPr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469" name="Shape 469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D5F4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 • •</a:t>
                </a:r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1497" y="3504"/>
                <a:ext cx="384" cy="624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</a:t>
                </a:r>
                <a:r>
                  <a:rPr lang="en-US" sz="1100" b="1" dirty="0" err="1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</a:t>
                </a: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sz="1050" dirty="0"/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</a:t>
                </a:r>
                <a:r>
                  <a:rPr lang="en-US" sz="1100" b="1" dirty="0" err="1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</a:t>
                </a: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 sz="1050" dirty="0"/>
              </a:p>
            </p:txBody>
          </p:sp>
        </p:grpSp>
        <p:cxnSp>
          <p:nvCxnSpPr>
            <p:cNvPr id="472" name="Shape 472"/>
            <p:cNvCxnSpPr/>
            <p:nvPr/>
          </p:nvCxnSpPr>
          <p:spPr>
            <a:xfrm>
              <a:off x="168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Shape 473"/>
            <p:cNvCxnSpPr/>
            <p:nvPr/>
          </p:nvCxnSpPr>
          <p:spPr>
            <a:xfrm>
              <a:off x="168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Shape 474"/>
            <p:cNvCxnSpPr/>
            <p:nvPr/>
          </p:nvCxnSpPr>
          <p:spPr>
            <a:xfrm>
              <a:off x="3024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Shape 475"/>
            <p:cNvCxnSpPr/>
            <p:nvPr/>
          </p:nvCxnSpPr>
          <p:spPr>
            <a:xfrm>
              <a:off x="1680" y="2208"/>
              <a:ext cx="134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76" name="Shape 476"/>
            <p:cNvSpPr/>
            <p:nvPr/>
          </p:nvSpPr>
          <p:spPr>
            <a:xfrm>
              <a:off x="2112" y="2064"/>
              <a:ext cx="528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en-US" sz="16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[i]</a:t>
              </a:r>
              <a:endParaRPr sz="16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478" name="Shape 478"/>
            <p:cNvGrpSpPr/>
            <p:nvPr/>
          </p:nvGrpSpPr>
          <p:grpSpPr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479" name="Shape 479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 • •</a:t>
                </a:r>
                <a:endParaRPr/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[R-1]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dirty="0"/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[R-1]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 sz="1050" dirty="0"/>
              </a:p>
            </p:txBody>
          </p:sp>
        </p:grpSp>
        <p:cxnSp>
          <p:nvCxnSpPr>
            <p:cNvPr id="482" name="Shape 482"/>
            <p:cNvCxnSpPr/>
            <p:nvPr/>
          </p:nvCxnSpPr>
          <p:spPr>
            <a:xfrm>
              <a:off x="4176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Shape 483"/>
            <p:cNvCxnSpPr/>
            <p:nvPr/>
          </p:nvCxnSpPr>
          <p:spPr>
            <a:xfrm>
              <a:off x="552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Shape 484"/>
            <p:cNvCxnSpPr/>
            <p:nvPr/>
          </p:nvCxnSpPr>
          <p:spPr>
            <a:xfrm>
              <a:off x="4176" y="2208"/>
              <a:ext cx="134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85" name="Shape 485"/>
            <p:cNvSpPr/>
            <p:nvPr/>
          </p:nvSpPr>
          <p:spPr>
            <a:xfrm>
              <a:off x="4608" y="2064"/>
              <a:ext cx="607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en-US" sz="1600" b="1" dirty="0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[R-1]</a:t>
              </a:r>
              <a:endParaRPr sz="1600" b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Shape 486"/>
          <p:cNvSpPr/>
          <p:nvPr/>
        </p:nvSpPr>
        <p:spPr>
          <a:xfrm>
            <a:off x="2667000" y="4506913"/>
            <a:ext cx="9906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 •  •</a:t>
            </a:r>
            <a:endParaRPr/>
          </a:p>
        </p:txBody>
      </p:sp>
      <p:sp>
        <p:nvSpPr>
          <p:cNvPr id="487" name="Shape 487"/>
          <p:cNvSpPr txBox="1"/>
          <p:nvPr/>
        </p:nvSpPr>
        <p:spPr>
          <a:xfrm>
            <a:off x="338138" y="5718175"/>
            <a:ext cx="39687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/>
          </a:p>
        </p:txBody>
      </p:sp>
      <p:cxnSp>
        <p:nvCxnSpPr>
          <p:cNvPr id="488" name="Shape 488"/>
          <p:cNvCxnSpPr/>
          <p:nvPr/>
        </p:nvCxnSpPr>
        <p:spPr>
          <a:xfrm rot="10800000">
            <a:off x="533400" y="549751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9" name="Shape 489"/>
          <p:cNvCxnSpPr/>
          <p:nvPr/>
        </p:nvCxnSpPr>
        <p:spPr>
          <a:xfrm rot="10800000">
            <a:off x="3657600" y="549751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90" name="Shape 490"/>
          <p:cNvGrpSpPr/>
          <p:nvPr/>
        </p:nvGrpSpPr>
        <p:grpSpPr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491" name="Shape 491"/>
            <p:cNvGrpSpPr/>
            <p:nvPr/>
          </p:nvGrpSpPr>
          <p:grpSpPr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492" name="Shape 492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 • •</a:t>
                </a:r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0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sz="100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dirty="0"/>
              </a:p>
            </p:txBody>
          </p:sp>
          <p:sp>
            <p:nvSpPr>
              <p:cNvPr id="494" name="Shape 494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 sz="105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 sz="1050" dirty="0"/>
              </a:p>
            </p:txBody>
          </p:sp>
        </p:grpSp>
        <p:cxnSp>
          <p:nvCxnSpPr>
            <p:cNvPr id="495" name="Shape 495"/>
            <p:cNvCxnSpPr/>
            <p:nvPr/>
          </p:nvCxnSpPr>
          <p:spPr>
            <a:xfrm>
              <a:off x="336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Shape 496"/>
            <p:cNvCxnSpPr/>
            <p:nvPr/>
          </p:nvCxnSpPr>
          <p:spPr>
            <a:xfrm>
              <a:off x="336" y="2208"/>
              <a:ext cx="134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97" name="Shape 497"/>
            <p:cNvSpPr/>
            <p:nvPr/>
          </p:nvSpPr>
          <p:spPr>
            <a:xfrm>
              <a:off x="768" y="2064"/>
              <a:ext cx="528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lang="en-US" sz="16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[0]</a:t>
              </a:r>
              <a:endParaRPr sz="16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8" name="Shape 498"/>
            <p:cNvCxnSpPr/>
            <p:nvPr/>
          </p:nvCxnSpPr>
          <p:spPr>
            <a:xfrm>
              <a:off x="168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9" name="Shape 499"/>
          <p:cNvSpPr txBox="1"/>
          <p:nvPr/>
        </p:nvSpPr>
        <p:spPr>
          <a:xfrm>
            <a:off x="3595688" y="5715000"/>
            <a:ext cx="1814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A+(i*C*4)</a:t>
            </a:r>
            <a:endParaRPr/>
          </a:p>
        </p:txBody>
      </p:sp>
      <p:sp>
        <p:nvSpPr>
          <p:cNvPr id="500" name="Shape 500"/>
          <p:cNvSpPr txBox="1"/>
          <p:nvPr/>
        </p:nvSpPr>
        <p:spPr>
          <a:xfrm>
            <a:off x="6553200" y="571500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A+((R-1)*C*4)</a:t>
            </a:r>
            <a:endParaRPr/>
          </a:p>
        </p:txBody>
      </p:sp>
      <p:cxnSp>
        <p:nvCxnSpPr>
          <p:cNvPr id="501" name="Shape 501"/>
          <p:cNvCxnSpPr/>
          <p:nvPr/>
        </p:nvCxnSpPr>
        <p:spPr>
          <a:xfrm rot="10800000">
            <a:off x="6705600" y="549751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2" name="Shape 502"/>
          <p:cNvSpPr txBox="1"/>
          <p:nvPr/>
        </p:nvSpPr>
        <p:spPr>
          <a:xfrm>
            <a:off x="425450" y="3429000"/>
            <a:ext cx="20129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A[R][C];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490538" y="493713"/>
            <a:ext cx="76454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Nested Array Row Access Code</a:t>
            </a:r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Vector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pgh[index]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array of 5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address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pgh+20*index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Computes and returns address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as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 + 4*(index+4*index)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*get_pgh_zip(int index)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pgh[index];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495300" y="3204779"/>
            <a:ext cx="7209796" cy="925513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index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leaq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(%rdi,%rdi,4),%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5 * index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leaq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(,%rax,4),%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(20 * index)</a:t>
            </a:r>
            <a:endParaRPr dirty="0"/>
          </a:p>
        </p:txBody>
      </p:sp>
      <p:grpSp>
        <p:nvGrpSpPr>
          <p:cNvPr id="511" name="Shape 51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cxnSp>
          <p:nvCxnSpPr>
            <p:cNvPr id="512" name="Shape 512"/>
            <p:cNvCxnSpPr/>
            <p:nvPr/>
          </p:nvCxnSpPr>
          <p:spPr>
            <a:xfrm rot="10800000">
              <a:off x="1295400" y="3438525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3" name="Shape 513"/>
            <p:cNvSpPr txBox="1"/>
            <p:nvPr/>
          </p:nvSpPr>
          <p:spPr>
            <a:xfrm>
              <a:off x="1066800" y="3590925"/>
              <a:ext cx="600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pgh</a:t>
              </a:r>
              <a:endPara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514" name="Shape 514"/>
            <p:cNvGrpSpPr/>
            <p:nvPr/>
          </p:nvGrpSpPr>
          <p:grpSpPr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515" name="Shape 515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516" name="Shape 516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517" name="Shape 517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518" name="Shape 518"/>
              <p:cNvSpPr/>
              <p:nvPr/>
            </p:nvSpPr>
            <p:spPr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/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6</a:t>
                </a:r>
                <a:endParaRPr/>
              </a:p>
            </p:txBody>
          </p:sp>
        </p:grpSp>
        <p:grpSp>
          <p:nvGrpSpPr>
            <p:cNvPr id="520" name="Shape 520"/>
            <p:cNvGrpSpPr/>
            <p:nvPr/>
          </p:nvGrpSpPr>
          <p:grpSpPr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521" name="Shape 521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</p:grpSp>
        <p:grpSp>
          <p:nvGrpSpPr>
            <p:cNvPr id="526" name="Shape 526"/>
            <p:cNvGrpSpPr/>
            <p:nvPr/>
          </p:nvGrpSpPr>
          <p:grpSpPr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527" name="Shape 527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/>
              </a:p>
            </p:txBody>
          </p:sp>
        </p:grpSp>
        <p:grpSp>
          <p:nvGrpSpPr>
            <p:cNvPr id="532" name="Shape 532"/>
            <p:cNvGrpSpPr/>
            <p:nvPr/>
          </p:nvGrpSpPr>
          <p:grpSpPr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533" name="Shape 533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</p:grpSp>
        <p:sp>
          <p:nvSpPr>
            <p:cNvPr id="538" name="Shape 538"/>
            <p:cNvSpPr/>
            <p:nvPr/>
          </p:nvSpPr>
          <p:spPr>
            <a:xfrm>
              <a:off x="1295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2819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4343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5867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2" name="Shape 542"/>
            <p:cNvCxnSpPr/>
            <p:nvPr/>
          </p:nvCxnSpPr>
          <p:spPr>
            <a:xfrm rot="10800000">
              <a:off x="4334732" y="3438525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43" name="Shape 543"/>
            <p:cNvSpPr txBox="1"/>
            <p:nvPr/>
          </p:nvSpPr>
          <p:spPr>
            <a:xfrm>
              <a:off x="4106132" y="3590925"/>
              <a:ext cx="10118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pgh[2]</a:t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5791200" y="4506913"/>
            <a:ext cx="9906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 •  •</a:t>
            </a:r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381000" y="569913"/>
            <a:ext cx="69342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Nested Array Element Access</a:t>
            </a:r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Elements 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element of type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requires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+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 * (C * K)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 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j * K </a:t>
            </a:r>
            <a:b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A + (i * C + j) * K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51" name="Shape 551"/>
          <p:cNvGrpSpPr/>
          <p:nvPr/>
        </p:nvGrpSpPr>
        <p:grpSpPr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552" name="Shape 552"/>
            <p:cNvGrpSpPr/>
            <p:nvPr/>
          </p:nvGrpSpPr>
          <p:grpSpPr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553" name="Shape 553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D5F4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• • •                      • • •</a:t>
                </a:r>
                <a:endParaRPr/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1920" y="3504"/>
                <a:ext cx="384" cy="624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[i]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[j]</a:t>
                </a:r>
                <a:endParaRPr/>
              </a:p>
            </p:txBody>
          </p:sp>
        </p:grpSp>
        <p:cxnSp>
          <p:nvCxnSpPr>
            <p:cNvPr id="555" name="Shape 555"/>
            <p:cNvCxnSpPr/>
            <p:nvPr/>
          </p:nvCxnSpPr>
          <p:spPr>
            <a:xfrm>
              <a:off x="168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Shape 556"/>
            <p:cNvCxnSpPr/>
            <p:nvPr/>
          </p:nvCxnSpPr>
          <p:spPr>
            <a:xfrm>
              <a:off x="168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Shape 557"/>
            <p:cNvCxnSpPr/>
            <p:nvPr/>
          </p:nvCxnSpPr>
          <p:spPr>
            <a:xfrm>
              <a:off x="3024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Shape 558"/>
            <p:cNvCxnSpPr/>
            <p:nvPr/>
          </p:nvCxnSpPr>
          <p:spPr>
            <a:xfrm>
              <a:off x="1680" y="2208"/>
              <a:ext cx="134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59" name="Shape 559"/>
            <p:cNvSpPr/>
            <p:nvPr/>
          </p:nvSpPr>
          <p:spPr>
            <a:xfrm>
              <a:off x="2112" y="2064"/>
              <a:ext cx="528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A[i]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Shape 560"/>
          <p:cNvGrpSpPr/>
          <p:nvPr/>
        </p:nvGrpSpPr>
        <p:grpSpPr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561" name="Shape 561"/>
            <p:cNvGrpSpPr/>
            <p:nvPr/>
          </p:nvGrpSpPr>
          <p:grpSpPr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562" name="Shape 562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 • •</a:t>
                </a:r>
                <a:endParaRPr/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[R-1]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/>
              </a:p>
            </p:txBody>
          </p:sp>
          <p:sp>
            <p:nvSpPr>
              <p:cNvPr id="564" name="Shape 564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[R-1]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/>
              </a:p>
            </p:txBody>
          </p:sp>
        </p:grpSp>
        <p:cxnSp>
          <p:nvCxnSpPr>
            <p:cNvPr id="565" name="Shape 565"/>
            <p:cNvCxnSpPr/>
            <p:nvPr/>
          </p:nvCxnSpPr>
          <p:spPr>
            <a:xfrm>
              <a:off x="4176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Shape 566"/>
            <p:cNvCxnSpPr/>
            <p:nvPr/>
          </p:nvCxnSpPr>
          <p:spPr>
            <a:xfrm>
              <a:off x="552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Shape 567"/>
            <p:cNvCxnSpPr/>
            <p:nvPr/>
          </p:nvCxnSpPr>
          <p:spPr>
            <a:xfrm>
              <a:off x="4176" y="2208"/>
              <a:ext cx="134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68" name="Shape 568"/>
            <p:cNvSpPr/>
            <p:nvPr/>
          </p:nvSpPr>
          <p:spPr>
            <a:xfrm>
              <a:off x="4608" y="2064"/>
              <a:ext cx="528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A[R-1]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Shape 569"/>
          <p:cNvSpPr/>
          <p:nvPr/>
        </p:nvSpPr>
        <p:spPr>
          <a:xfrm>
            <a:off x="2667000" y="4506913"/>
            <a:ext cx="9906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 •  •</a:t>
            </a:r>
            <a:endParaRPr/>
          </a:p>
        </p:txBody>
      </p:sp>
      <p:sp>
        <p:nvSpPr>
          <p:cNvPr id="570" name="Shape 570"/>
          <p:cNvSpPr txBox="1"/>
          <p:nvPr/>
        </p:nvSpPr>
        <p:spPr>
          <a:xfrm>
            <a:off x="331788" y="5724525"/>
            <a:ext cx="39687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/>
          </a:p>
        </p:txBody>
      </p:sp>
      <p:cxnSp>
        <p:nvCxnSpPr>
          <p:cNvPr id="571" name="Shape 571"/>
          <p:cNvCxnSpPr/>
          <p:nvPr/>
        </p:nvCxnSpPr>
        <p:spPr>
          <a:xfrm rot="10800000">
            <a:off x="533400" y="549751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2" name="Shape 572"/>
          <p:cNvCxnSpPr/>
          <p:nvPr/>
        </p:nvCxnSpPr>
        <p:spPr>
          <a:xfrm rot="10800000">
            <a:off x="3657600" y="549751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73" name="Shape 573"/>
          <p:cNvGrpSpPr/>
          <p:nvPr/>
        </p:nvGrpSpPr>
        <p:grpSpPr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574" name="Shape 574"/>
            <p:cNvGrpSpPr/>
            <p:nvPr/>
          </p:nvGrpSpPr>
          <p:grpSpPr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575" name="Shape 575"/>
              <p:cNvSpPr/>
              <p:nvPr/>
            </p:nvSpPr>
            <p:spPr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 • •</a:t>
                </a:r>
                <a:endParaRPr/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/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[0]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[C-1]</a:t>
                </a:r>
                <a:endParaRPr/>
              </a:p>
            </p:txBody>
          </p:sp>
        </p:grpSp>
        <p:cxnSp>
          <p:nvCxnSpPr>
            <p:cNvPr id="578" name="Shape 578"/>
            <p:cNvCxnSpPr/>
            <p:nvPr/>
          </p:nvCxnSpPr>
          <p:spPr>
            <a:xfrm>
              <a:off x="336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Shape 579"/>
            <p:cNvCxnSpPr/>
            <p:nvPr/>
          </p:nvCxnSpPr>
          <p:spPr>
            <a:xfrm>
              <a:off x="336" y="2208"/>
              <a:ext cx="134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80" name="Shape 580"/>
            <p:cNvSpPr/>
            <p:nvPr/>
          </p:nvSpPr>
          <p:spPr>
            <a:xfrm>
              <a:off x="768" y="2064"/>
              <a:ext cx="528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A[0]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1" name="Shape 581"/>
            <p:cNvCxnSpPr/>
            <p:nvPr/>
          </p:nvCxnSpPr>
          <p:spPr>
            <a:xfrm>
              <a:off x="1680" y="2160"/>
              <a:ext cx="0" cy="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Shape 582"/>
          <p:cNvSpPr txBox="1"/>
          <p:nvPr/>
        </p:nvSpPr>
        <p:spPr>
          <a:xfrm>
            <a:off x="2944813" y="5724525"/>
            <a:ext cx="1447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A+(i*C*4)</a:t>
            </a:r>
            <a:endParaRPr/>
          </a:p>
        </p:txBody>
      </p:sp>
      <p:sp>
        <p:nvSpPr>
          <p:cNvPr id="583" name="Shape 583"/>
          <p:cNvSpPr txBox="1"/>
          <p:nvPr/>
        </p:nvSpPr>
        <p:spPr>
          <a:xfrm>
            <a:off x="6324600" y="5724525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A+((R-1)*C*4)</a:t>
            </a:r>
            <a:endParaRPr/>
          </a:p>
        </p:txBody>
      </p:sp>
      <p:cxnSp>
        <p:nvCxnSpPr>
          <p:cNvPr id="584" name="Shape 584"/>
          <p:cNvCxnSpPr/>
          <p:nvPr/>
        </p:nvCxnSpPr>
        <p:spPr>
          <a:xfrm rot="10800000">
            <a:off x="6705600" y="5497513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5" name="Shape 585"/>
          <p:cNvSpPr txBox="1"/>
          <p:nvPr/>
        </p:nvSpPr>
        <p:spPr>
          <a:xfrm>
            <a:off x="425450" y="3429000"/>
            <a:ext cx="20129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A[R][C];</a:t>
            </a:r>
            <a:endParaRPr/>
          </a:p>
        </p:txBody>
      </p:sp>
      <p:cxnSp>
        <p:nvCxnSpPr>
          <p:cNvPr id="586" name="Shape 586"/>
          <p:cNvCxnSpPr/>
          <p:nvPr/>
        </p:nvCxnSpPr>
        <p:spPr>
          <a:xfrm rot="10800000">
            <a:off x="4648200" y="5497513"/>
            <a:ext cx="0" cy="674687"/>
          </a:xfrm>
          <a:prstGeom prst="straightConnector1">
            <a:avLst/>
          </a:prstGeom>
          <a:noFill/>
          <a:ln w="571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7" name="Shape 587"/>
          <p:cNvSpPr txBox="1"/>
          <p:nvPr/>
        </p:nvSpPr>
        <p:spPr>
          <a:xfrm>
            <a:off x="3370263" y="6168379"/>
            <a:ext cx="2954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A+(i*C*4)+(j*4)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406400" y="493713"/>
            <a:ext cx="82804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Nested Array Element Access Code</a:t>
            </a:r>
            <a:endParaRPr/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Elements 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pgh[index][dig]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Address: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 + 20*index + 4*dig</a:t>
            </a:r>
            <a:endParaRPr/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 + 4*(5*index + dig)</a:t>
            </a: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get_pgh_digit(int index, int dig)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pgh[index][dig];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474140" y="3680778"/>
            <a:ext cx="8303148" cy="92076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leaq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(%rdi,%rdi,4),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5*index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5*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index+dig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(,%rsi,4),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M[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+ 4*(5*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index+dig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)]</a:t>
            </a:r>
            <a:endParaRPr dirty="0"/>
          </a:p>
        </p:txBody>
      </p:sp>
      <p:grpSp>
        <p:nvGrpSpPr>
          <p:cNvPr id="596" name="Shape 59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cxnSp>
          <p:nvCxnSpPr>
            <p:cNvPr id="597" name="Shape 597"/>
            <p:cNvCxnSpPr/>
            <p:nvPr/>
          </p:nvCxnSpPr>
          <p:spPr>
            <a:xfrm rot="10800000">
              <a:off x="1295400" y="3438525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8" name="Shape 598"/>
            <p:cNvSpPr txBox="1"/>
            <p:nvPr/>
          </p:nvSpPr>
          <p:spPr>
            <a:xfrm>
              <a:off x="1066800" y="3590925"/>
              <a:ext cx="600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pgh</a:t>
              </a:r>
              <a:endPara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grpSp>
          <p:nvGrpSpPr>
            <p:cNvPr id="599" name="Shape 599"/>
            <p:cNvGrpSpPr/>
            <p:nvPr/>
          </p:nvGrpSpPr>
          <p:grpSpPr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/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6</a:t>
                </a:r>
                <a:endParaRPr/>
              </a:p>
            </p:txBody>
          </p:sp>
        </p:grpSp>
        <p:grpSp>
          <p:nvGrpSpPr>
            <p:cNvPr id="605" name="Shape 605"/>
            <p:cNvGrpSpPr/>
            <p:nvPr/>
          </p:nvGrpSpPr>
          <p:grpSpPr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606" name="Shape 606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C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</p:grpSp>
        <p:grpSp>
          <p:nvGrpSpPr>
            <p:cNvPr id="611" name="Shape 611"/>
            <p:cNvGrpSpPr/>
            <p:nvPr/>
          </p:nvGrpSpPr>
          <p:grpSpPr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612" name="Shape 612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614" name="Shape 614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D5F4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/>
              </a:p>
            </p:txBody>
          </p:sp>
        </p:grpSp>
        <p:grpSp>
          <p:nvGrpSpPr>
            <p:cNvPr id="617" name="Shape 617"/>
            <p:cNvGrpSpPr/>
            <p:nvPr/>
          </p:nvGrpSpPr>
          <p:grpSpPr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618" name="Shape 618"/>
              <p:cNvSpPr/>
              <p:nvPr/>
            </p:nvSpPr>
            <p:spPr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</p:grpSp>
        <p:sp>
          <p:nvSpPr>
            <p:cNvPr id="623" name="Shape 623"/>
            <p:cNvSpPr/>
            <p:nvPr/>
          </p:nvSpPr>
          <p:spPr>
            <a:xfrm>
              <a:off x="1295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2819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4343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5867400" y="2676525"/>
              <a:ext cx="1524000" cy="7620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7" name="Shape 627"/>
            <p:cNvCxnSpPr/>
            <p:nvPr/>
          </p:nvCxnSpPr>
          <p:spPr>
            <a:xfrm rot="10800000">
              <a:off x="3125373" y="3438525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28" name="Shape 628"/>
            <p:cNvSpPr txBox="1"/>
            <p:nvPr/>
          </p:nvSpPr>
          <p:spPr>
            <a:xfrm>
              <a:off x="2885951" y="3590925"/>
              <a:ext cx="14253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pgh[1][1]</a:t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71120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Array Example</a:t>
            </a:r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univ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denotes array of 3 elements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element is a pointer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bytes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pointer points to array of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</a:t>
            </a: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cmu = { 1, 5, 2, 1, 3 };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mit = { 0, 2, 1, 3, 9 };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ucb = { 9, 4, 7, 2, 0 };</a:t>
            </a: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UCOUNT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*univ[UCOUNT] = {mit, cmu, ucb};</a:t>
            </a:r>
            <a:endParaRPr/>
          </a:p>
        </p:txBody>
      </p:sp>
      <p:grpSp>
        <p:nvGrpSpPr>
          <p:cNvPr id="637" name="Shape 637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638" name="Shape 638"/>
            <p:cNvGrpSpPr/>
            <p:nvPr/>
          </p:nvGrpSpPr>
          <p:grpSpPr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639" name="Shape 639"/>
              <p:cNvSpPr/>
              <p:nvPr/>
            </p:nvSpPr>
            <p:spPr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36</a:t>
                </a:r>
                <a:endParaRPr/>
              </a:p>
            </p:txBody>
          </p:sp>
          <p:cxnSp>
            <p:nvCxnSpPr>
              <p:cNvPr id="640" name="Shape 640"/>
              <p:cNvCxnSpPr/>
              <p:nvPr/>
            </p:nvCxnSpPr>
            <p:spPr>
              <a:xfrm>
                <a:off x="576" y="2485"/>
                <a:ext cx="28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41" name="Shape 641"/>
              <p:cNvSpPr txBox="1"/>
              <p:nvPr/>
            </p:nvSpPr>
            <p:spPr>
              <a:xfrm>
                <a:off x="201" y="2363"/>
                <a:ext cx="37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160</a:t>
                </a:r>
                <a:endParaRPr/>
              </a:p>
            </p:txBody>
          </p:sp>
          <p:sp>
            <p:nvSpPr>
              <p:cNvPr id="642" name="Shape 642"/>
              <p:cNvSpPr/>
              <p:nvPr/>
            </p:nvSpPr>
            <p:spPr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16</a:t>
                </a:r>
                <a:endParaRPr/>
              </a:p>
            </p:txBody>
          </p:sp>
          <p:sp>
            <p:nvSpPr>
              <p:cNvPr id="643" name="Shape 643"/>
              <p:cNvSpPr/>
              <p:nvPr/>
            </p:nvSpPr>
            <p:spPr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56</a:t>
                </a:r>
                <a:endParaRPr/>
              </a:p>
            </p:txBody>
          </p:sp>
          <p:cxnSp>
            <p:nvCxnSpPr>
              <p:cNvPr id="644" name="Shape 644"/>
              <p:cNvCxnSpPr/>
              <p:nvPr/>
            </p:nvCxnSpPr>
            <p:spPr>
              <a:xfrm>
                <a:off x="576" y="2725"/>
                <a:ext cx="28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5" name="Shape 645"/>
              <p:cNvCxnSpPr/>
              <p:nvPr/>
            </p:nvCxnSpPr>
            <p:spPr>
              <a:xfrm>
                <a:off x="576" y="2965"/>
                <a:ext cx="28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46" name="Shape 646"/>
              <p:cNvSpPr txBox="1"/>
              <p:nvPr/>
            </p:nvSpPr>
            <p:spPr>
              <a:xfrm>
                <a:off x="191" y="2612"/>
                <a:ext cx="37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168</a:t>
                </a:r>
                <a:endParaRPr/>
              </a:p>
            </p:txBody>
          </p:sp>
          <p:sp>
            <p:nvSpPr>
              <p:cNvPr id="647" name="Shape 647"/>
              <p:cNvSpPr txBox="1"/>
              <p:nvPr/>
            </p:nvSpPr>
            <p:spPr>
              <a:xfrm>
                <a:off x="188" y="2843"/>
                <a:ext cx="378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176</a:t>
                </a:r>
                <a:endParaRPr/>
              </a:p>
            </p:txBody>
          </p:sp>
          <p:sp>
            <p:nvSpPr>
              <p:cNvPr id="648" name="Shape 648"/>
              <p:cNvSpPr txBox="1"/>
              <p:nvPr/>
            </p:nvSpPr>
            <p:spPr>
              <a:xfrm>
                <a:off x="864" y="2112"/>
                <a:ext cx="46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univ</a:t>
                </a:r>
                <a:endParaRPr/>
              </a:p>
            </p:txBody>
          </p:sp>
          <p:sp>
            <p:nvSpPr>
              <p:cNvPr id="649" name="Shape 649"/>
              <p:cNvSpPr/>
              <p:nvPr/>
            </p:nvSpPr>
            <p:spPr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Shape 650"/>
              <p:cNvSpPr/>
              <p:nvPr/>
            </p:nvSpPr>
            <p:spPr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Shape 651"/>
              <p:cNvSpPr/>
              <p:nvPr/>
            </p:nvSpPr>
            <p:spPr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2" name="Shape 652"/>
            <p:cNvSpPr txBox="1"/>
            <p:nvPr/>
          </p:nvSpPr>
          <p:spPr>
            <a:xfrm>
              <a:off x="3122613" y="3733800"/>
              <a:ext cx="595312" cy="366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cmu</a:t>
              </a:r>
              <a:endParaRPr/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3198813" y="4572000"/>
              <a:ext cx="595312" cy="366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mit</a:t>
              </a:r>
              <a:endParaRPr/>
            </a:p>
          </p:txBody>
        </p:sp>
        <p:sp>
          <p:nvSpPr>
            <p:cNvPr id="654" name="Shape 654"/>
            <p:cNvSpPr txBox="1"/>
            <p:nvPr/>
          </p:nvSpPr>
          <p:spPr>
            <a:xfrm>
              <a:off x="3122613" y="5272088"/>
              <a:ext cx="595312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ucb</a:t>
              </a:r>
              <a:endParaRPr/>
            </a:p>
          </p:txBody>
        </p:sp>
        <p:grpSp>
          <p:nvGrpSpPr>
            <p:cNvPr id="655" name="Shape 655"/>
            <p:cNvGrpSpPr/>
            <p:nvPr/>
          </p:nvGrpSpPr>
          <p:grpSpPr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656" name="Shape 656"/>
              <p:cNvGrpSpPr/>
              <p:nvPr/>
            </p:nvGrpSpPr>
            <p:grpSpPr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57" name="Shape 657"/>
                <p:cNvSpPr/>
                <p:nvPr/>
              </p:nvSpPr>
              <p:spPr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/>
                </a:p>
              </p:txBody>
            </p:sp>
            <p:sp>
              <p:nvSpPr>
                <p:cNvPr id="658" name="Shape 658"/>
                <p:cNvSpPr/>
                <p:nvPr/>
              </p:nvSpPr>
              <p:spPr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</a:t>
                  </a:r>
                  <a:endParaRPr/>
                </a:p>
              </p:txBody>
            </p:sp>
            <p:sp>
              <p:nvSpPr>
                <p:cNvPr id="659" name="Shape 659"/>
                <p:cNvSpPr/>
                <p:nvPr/>
              </p:nvSpPr>
              <p:spPr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  <p:sp>
              <p:nvSpPr>
                <p:cNvPr id="660" name="Shape 660"/>
                <p:cNvSpPr/>
                <p:nvPr/>
              </p:nvSpPr>
              <p:spPr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/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/>
                </a:p>
              </p:txBody>
            </p:sp>
          </p:grpSp>
          <p:sp>
            <p:nvSpPr>
              <p:cNvPr id="662" name="Shape 662"/>
              <p:cNvSpPr txBox="1"/>
              <p:nvPr/>
            </p:nvSpPr>
            <p:spPr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</a:t>
                </a:r>
                <a:endParaRPr/>
              </a:p>
            </p:txBody>
          </p:sp>
          <p:sp>
            <p:nvSpPr>
              <p:cNvPr id="663" name="Shape 663"/>
              <p:cNvSpPr txBox="1"/>
              <p:nvPr/>
            </p:nvSpPr>
            <p:spPr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</a:t>
                </a:r>
                <a:endParaRPr/>
              </a:p>
            </p:txBody>
          </p:sp>
          <p:cxnSp>
            <p:nvCxnSpPr>
              <p:cNvPr id="664" name="Shape 664"/>
              <p:cNvCxnSpPr/>
              <p:nvPr/>
            </p:nvCxnSpPr>
            <p:spPr>
              <a:xfrm rot="10800000">
                <a:off x="2743200" y="3643313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65" name="Shape 665"/>
              <p:cNvCxnSpPr/>
              <p:nvPr/>
            </p:nvCxnSpPr>
            <p:spPr>
              <a:xfrm rot="10800000">
                <a:off x="36576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66" name="Shape 666"/>
              <p:cNvSpPr txBox="1"/>
              <p:nvPr/>
            </p:nvSpPr>
            <p:spPr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24</a:t>
                </a:r>
                <a:endParaRPr/>
              </a:p>
            </p:txBody>
          </p:sp>
          <p:cxnSp>
            <p:nvCxnSpPr>
              <p:cNvPr id="667" name="Shape 667"/>
              <p:cNvCxnSpPr/>
              <p:nvPr/>
            </p:nvCxnSpPr>
            <p:spPr>
              <a:xfrm rot="10800000">
                <a:off x="45720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68" name="Shape 668"/>
              <p:cNvSpPr txBox="1"/>
              <p:nvPr/>
            </p:nvSpPr>
            <p:spPr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28</a:t>
                </a:r>
                <a:endParaRPr/>
              </a:p>
            </p:txBody>
          </p:sp>
          <p:cxnSp>
            <p:nvCxnSpPr>
              <p:cNvPr id="669" name="Shape 669"/>
              <p:cNvCxnSpPr/>
              <p:nvPr/>
            </p:nvCxnSpPr>
            <p:spPr>
              <a:xfrm rot="10800000">
                <a:off x="54864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70" name="Shape 670"/>
              <p:cNvSpPr txBox="1"/>
              <p:nvPr/>
            </p:nvSpPr>
            <p:spPr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</a:t>
                </a:r>
                <a:endParaRPr/>
              </a:p>
            </p:txBody>
          </p:sp>
          <p:cxnSp>
            <p:nvCxnSpPr>
              <p:cNvPr id="671" name="Shape 671"/>
              <p:cNvCxnSpPr/>
              <p:nvPr/>
            </p:nvCxnSpPr>
            <p:spPr>
              <a:xfrm rot="10800000">
                <a:off x="64008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72" name="Shape 672"/>
              <p:cNvSpPr txBox="1"/>
              <p:nvPr/>
            </p:nvSpPr>
            <p:spPr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36</a:t>
                </a:r>
                <a:endParaRPr/>
              </a:p>
            </p:txBody>
          </p:sp>
          <p:cxnSp>
            <p:nvCxnSpPr>
              <p:cNvPr id="673" name="Shape 673"/>
              <p:cNvCxnSpPr/>
              <p:nvPr/>
            </p:nvCxnSpPr>
            <p:spPr>
              <a:xfrm rot="10800000">
                <a:off x="73152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674" name="Shape 674"/>
            <p:cNvGrpSpPr/>
            <p:nvPr/>
          </p:nvGrpSpPr>
          <p:grpSpPr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675" name="Shape 675"/>
              <p:cNvGrpSpPr/>
              <p:nvPr/>
            </p:nvGrpSpPr>
            <p:grpSpPr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76" name="Shape 676"/>
                <p:cNvSpPr/>
                <p:nvPr/>
              </p:nvSpPr>
              <p:spPr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endParaRPr/>
                </a:p>
              </p:txBody>
            </p:sp>
            <p:sp>
              <p:nvSpPr>
                <p:cNvPr id="677" name="Shape 677"/>
                <p:cNvSpPr/>
                <p:nvPr/>
              </p:nvSpPr>
              <p:spPr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  <p:sp>
              <p:nvSpPr>
                <p:cNvPr id="678" name="Shape 678"/>
                <p:cNvSpPr/>
                <p:nvPr/>
              </p:nvSpPr>
              <p:spPr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/>
                </a:p>
              </p:txBody>
            </p:sp>
            <p:sp>
              <p:nvSpPr>
                <p:cNvPr id="679" name="Shape 679"/>
                <p:cNvSpPr/>
                <p:nvPr/>
              </p:nvSpPr>
              <p:spPr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/>
                </a:p>
              </p:txBody>
            </p:sp>
            <p:sp>
              <p:nvSpPr>
                <p:cNvPr id="680" name="Shape 680"/>
                <p:cNvSpPr/>
                <p:nvPr/>
              </p:nvSpPr>
              <p:spPr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9</a:t>
                  </a:r>
                  <a:endParaRPr/>
                </a:p>
              </p:txBody>
            </p:sp>
          </p:grpSp>
          <p:sp>
            <p:nvSpPr>
              <p:cNvPr id="681" name="Shape 681"/>
              <p:cNvSpPr txBox="1"/>
              <p:nvPr/>
            </p:nvSpPr>
            <p:spPr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36</a:t>
                </a:r>
                <a:endParaRPr/>
              </a:p>
            </p:txBody>
          </p:sp>
          <p:sp>
            <p:nvSpPr>
              <p:cNvPr id="682" name="Shape 682"/>
              <p:cNvSpPr txBox="1"/>
              <p:nvPr/>
            </p:nvSpPr>
            <p:spPr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</a:t>
                </a:r>
                <a:endParaRPr/>
              </a:p>
            </p:txBody>
          </p:sp>
          <p:cxnSp>
            <p:nvCxnSpPr>
              <p:cNvPr id="683" name="Shape 683"/>
              <p:cNvCxnSpPr/>
              <p:nvPr/>
            </p:nvCxnSpPr>
            <p:spPr>
              <a:xfrm rot="10800000">
                <a:off x="2743200" y="3643313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84" name="Shape 684"/>
              <p:cNvCxnSpPr/>
              <p:nvPr/>
            </p:nvCxnSpPr>
            <p:spPr>
              <a:xfrm rot="10800000">
                <a:off x="36576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85" name="Shape 685"/>
              <p:cNvSpPr txBox="1"/>
              <p:nvPr/>
            </p:nvSpPr>
            <p:spPr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44</a:t>
                </a:r>
                <a:endParaRPr/>
              </a:p>
            </p:txBody>
          </p:sp>
          <p:cxnSp>
            <p:nvCxnSpPr>
              <p:cNvPr id="686" name="Shape 686"/>
              <p:cNvCxnSpPr/>
              <p:nvPr/>
            </p:nvCxnSpPr>
            <p:spPr>
              <a:xfrm rot="10800000">
                <a:off x="45720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87" name="Shape 687"/>
              <p:cNvSpPr txBox="1"/>
              <p:nvPr/>
            </p:nvSpPr>
            <p:spPr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48</a:t>
                </a:r>
                <a:endParaRPr/>
              </a:p>
            </p:txBody>
          </p:sp>
          <p:cxnSp>
            <p:nvCxnSpPr>
              <p:cNvPr id="688" name="Shape 688"/>
              <p:cNvCxnSpPr/>
              <p:nvPr/>
            </p:nvCxnSpPr>
            <p:spPr>
              <a:xfrm rot="10800000">
                <a:off x="54864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89" name="Shape 689"/>
              <p:cNvSpPr txBox="1"/>
              <p:nvPr/>
            </p:nvSpPr>
            <p:spPr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52</a:t>
                </a:r>
                <a:endParaRPr/>
              </a:p>
            </p:txBody>
          </p:sp>
          <p:cxnSp>
            <p:nvCxnSpPr>
              <p:cNvPr id="690" name="Shape 690"/>
              <p:cNvCxnSpPr/>
              <p:nvPr/>
            </p:nvCxnSpPr>
            <p:spPr>
              <a:xfrm rot="10800000">
                <a:off x="64008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91" name="Shape 691"/>
              <p:cNvSpPr txBox="1"/>
              <p:nvPr/>
            </p:nvSpPr>
            <p:spPr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56</a:t>
                </a:r>
                <a:endParaRPr/>
              </a:p>
            </p:txBody>
          </p:sp>
          <p:cxnSp>
            <p:nvCxnSpPr>
              <p:cNvPr id="692" name="Shape 692"/>
              <p:cNvCxnSpPr/>
              <p:nvPr/>
            </p:nvCxnSpPr>
            <p:spPr>
              <a:xfrm rot="10800000">
                <a:off x="73152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693" name="Shape 693"/>
            <p:cNvGrpSpPr/>
            <p:nvPr/>
          </p:nvGrpSpPr>
          <p:grpSpPr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694" name="Shape 694"/>
              <p:cNvGrpSpPr/>
              <p:nvPr/>
            </p:nvGrpSpPr>
            <p:grpSpPr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5" name="Shape 695"/>
                <p:cNvSpPr/>
                <p:nvPr/>
              </p:nvSpPr>
              <p:spPr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9</a:t>
                  </a:r>
                  <a:endParaRPr/>
                </a:p>
              </p:txBody>
            </p:sp>
            <p:sp>
              <p:nvSpPr>
                <p:cNvPr id="696" name="Shape 696"/>
                <p:cNvSpPr/>
                <p:nvPr/>
              </p:nvSpPr>
              <p:spPr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</a:t>
                  </a:r>
                  <a:endParaRPr/>
                </a:p>
              </p:txBody>
            </p:sp>
            <p:sp>
              <p:nvSpPr>
                <p:cNvPr id="697" name="Shape 697"/>
                <p:cNvSpPr/>
                <p:nvPr/>
              </p:nvSpPr>
              <p:spPr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</a:t>
                  </a:r>
                  <a:endParaRPr/>
                </a:p>
              </p:txBody>
            </p:sp>
            <p:sp>
              <p:nvSpPr>
                <p:cNvPr id="698" name="Shape 698"/>
                <p:cNvSpPr/>
                <p:nvPr/>
              </p:nvSpPr>
              <p:spPr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  <p:sp>
              <p:nvSpPr>
                <p:cNvPr id="699" name="Shape 699"/>
                <p:cNvSpPr/>
                <p:nvPr/>
              </p:nvSpPr>
              <p:spPr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endParaRPr/>
                </a:p>
              </p:txBody>
            </p:sp>
          </p:grpSp>
          <p:sp>
            <p:nvSpPr>
              <p:cNvPr id="700" name="Shape 700"/>
              <p:cNvSpPr txBox="1"/>
              <p:nvPr/>
            </p:nvSpPr>
            <p:spPr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56</a:t>
                </a:r>
                <a:endParaRPr/>
              </a:p>
            </p:txBody>
          </p:sp>
          <p:sp>
            <p:nvSpPr>
              <p:cNvPr id="701" name="Shape 701"/>
              <p:cNvSpPr txBox="1"/>
              <p:nvPr/>
            </p:nvSpPr>
            <p:spPr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60</a:t>
                </a:r>
                <a:endParaRPr/>
              </a:p>
            </p:txBody>
          </p:sp>
          <p:cxnSp>
            <p:nvCxnSpPr>
              <p:cNvPr id="702" name="Shape 702"/>
              <p:cNvCxnSpPr/>
              <p:nvPr/>
            </p:nvCxnSpPr>
            <p:spPr>
              <a:xfrm rot="10800000">
                <a:off x="2743200" y="3643313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03" name="Shape 703"/>
              <p:cNvCxnSpPr/>
              <p:nvPr/>
            </p:nvCxnSpPr>
            <p:spPr>
              <a:xfrm rot="10800000">
                <a:off x="36576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04" name="Shape 704"/>
              <p:cNvSpPr txBox="1"/>
              <p:nvPr/>
            </p:nvSpPr>
            <p:spPr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64</a:t>
                </a:r>
                <a:endParaRPr/>
              </a:p>
            </p:txBody>
          </p:sp>
          <p:cxnSp>
            <p:nvCxnSpPr>
              <p:cNvPr id="705" name="Shape 705"/>
              <p:cNvCxnSpPr/>
              <p:nvPr/>
            </p:nvCxnSpPr>
            <p:spPr>
              <a:xfrm rot="10800000">
                <a:off x="45720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06" name="Shape 706"/>
              <p:cNvSpPr txBox="1"/>
              <p:nvPr/>
            </p:nvSpPr>
            <p:spPr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68</a:t>
                </a:r>
                <a:endParaRPr/>
              </a:p>
            </p:txBody>
          </p:sp>
          <p:cxnSp>
            <p:nvCxnSpPr>
              <p:cNvPr id="707" name="Shape 707"/>
              <p:cNvCxnSpPr/>
              <p:nvPr/>
            </p:nvCxnSpPr>
            <p:spPr>
              <a:xfrm rot="10800000">
                <a:off x="54864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08" name="Shape 708"/>
              <p:cNvSpPr txBox="1"/>
              <p:nvPr/>
            </p:nvSpPr>
            <p:spPr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72</a:t>
                </a:r>
                <a:endParaRPr/>
              </a:p>
            </p:txBody>
          </p:sp>
          <p:cxnSp>
            <p:nvCxnSpPr>
              <p:cNvPr id="709" name="Shape 709"/>
              <p:cNvCxnSpPr/>
              <p:nvPr/>
            </p:nvCxnSpPr>
            <p:spPr>
              <a:xfrm rot="10800000">
                <a:off x="64008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10" name="Shape 710"/>
              <p:cNvSpPr txBox="1"/>
              <p:nvPr/>
            </p:nvSpPr>
            <p:spPr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76</a:t>
                </a:r>
                <a:endParaRPr/>
              </a:p>
            </p:txBody>
          </p:sp>
          <p:cxnSp>
            <p:nvCxnSpPr>
              <p:cNvPr id="711" name="Shape 711"/>
              <p:cNvCxnSpPr/>
              <p:nvPr/>
            </p:nvCxnSpPr>
            <p:spPr>
              <a:xfrm rot="10800000">
                <a:off x="7315200" y="3657600"/>
                <a:ext cx="0" cy="228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712" name="Shape 712"/>
            <p:cNvSpPr/>
            <p:nvPr/>
          </p:nvSpPr>
          <p:spPr>
            <a:xfrm>
              <a:off x="2052638" y="4159250"/>
              <a:ext cx="1693862" cy="1022350"/>
            </a:xfrm>
            <a:custGeom>
              <a:avLst/>
              <a:gdLst/>
              <a:ahLst/>
              <a:cxnLst/>
              <a:rect l="0" t="0" r="0" b="0"/>
              <a:pathLst>
                <a:path w="1694329" h="1021976" extrusionOk="0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>
              <a:off x="2070100" y="4787900"/>
              <a:ext cx="1703388" cy="330200"/>
            </a:xfrm>
            <a:custGeom>
              <a:avLst/>
              <a:gdLst/>
              <a:ahLst/>
              <a:cxnLst/>
              <a:rect l="0" t="0" r="0" b="0"/>
              <a:pathLst>
                <a:path w="1703294" h="331694" extrusionOk="0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2052638" y="5557838"/>
              <a:ext cx="1739900" cy="385762"/>
            </a:xfrm>
            <a:custGeom>
              <a:avLst/>
              <a:gdLst/>
              <a:ahLst/>
              <a:cxnLst/>
              <a:rect l="0" t="0" r="0" b="0"/>
              <a:pathLst>
                <a:path w="1739153" h="385482" extrusionOk="0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461963" y="493713"/>
            <a:ext cx="7767637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 Access in Multi-Level Array</a:t>
            </a:r>
            <a:endParaRPr/>
          </a:p>
        </p:txBody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 access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Mem[Mem[univ+8*index]+4*digit]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do two memory reads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get pointer to row array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access element within array</a:t>
            </a: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533400" y="3021013"/>
            <a:ext cx="8382000" cy="1197764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salq    $2, %rsi            # 4*digit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univ(,%rdi,8), %rsi # p = univ[index] + 4*digit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(%rsi), %eax        # return *p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	</a:t>
            </a: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get_univ_digit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(size_t index, size_t digit)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univ[index][digit];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195599"/>
            <a:ext cx="3996721" cy="132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409575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Element Accesses</a:t>
            </a: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get_pgh_digit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(size_t index, size_t digit)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pgh[index][digit];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get_univ_digit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(size_t index, size_t digit)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univ[index][digit];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1" name="Shape 731"/>
          <p:cNvSpPr txBox="1"/>
          <p:nvPr/>
        </p:nvSpPr>
        <p:spPr>
          <a:xfrm>
            <a:off x="368300" y="1382713"/>
            <a:ext cx="14065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Nested array</a:t>
            </a:r>
            <a:endParaRPr/>
          </a:p>
        </p:txBody>
      </p:sp>
      <p:sp>
        <p:nvSpPr>
          <p:cNvPr id="732" name="Shape 732"/>
          <p:cNvSpPr txBox="1"/>
          <p:nvPr/>
        </p:nvSpPr>
        <p:spPr>
          <a:xfrm>
            <a:off x="4559300" y="1371600"/>
            <a:ext cx="17653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array</a:t>
            </a:r>
            <a:endParaRPr/>
          </a:p>
        </p:txBody>
      </p:sp>
      <p:pic>
        <p:nvPicPr>
          <p:cNvPr id="733" name="Shape 733" descr="C:\Documents and Settings\pueschel\My Documents\teaching\18-243-CMUspring09\08-05Feb09\mult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57600"/>
            <a:ext cx="3505200" cy="73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Shape 734"/>
          <p:cNvSpPr txBox="1"/>
          <p:nvPr/>
        </p:nvSpPr>
        <p:spPr>
          <a:xfrm>
            <a:off x="248904" y="4961720"/>
            <a:ext cx="87162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Accesses looks similar in C, but address computations very different: </a:t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262036" y="5802313"/>
            <a:ext cx="40324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Mem[pgh+20*index+4*digit]</a:t>
            </a: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376793" y="5791200"/>
            <a:ext cx="48020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Mem[Mem[univ+8*index]+4*digit]</a:t>
            </a: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37" name="Shape 7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0558" y="3429000"/>
            <a:ext cx="3973140" cy="122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title"/>
          </p:nvPr>
        </p:nvSpPr>
        <p:spPr>
          <a:xfrm>
            <a:off x="261622" y="277320"/>
            <a:ext cx="3428504" cy="112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r>
              <a:rPr lang="en-US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Matrix Code</a:t>
            </a:r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dimensions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value of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compile time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dimensions, explicit indexing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way to implement dynamic arrays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dimensions, implicit indexing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“New” feature in C99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N 16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typedef int fix_matrix[N][N];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Get element A[i][j]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fix_ele(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fix_matrix A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size_t i, size_t j)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A[i][j];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#define IDX(n, i, j) ((i)*(n)+(j))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Get element A[i][j]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vec_ele(</a:t>
            </a: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size_t 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int *A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size_t i, size_t j)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A[IDX(n,i,j)];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Get element a[i][j]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var_ele(</a:t>
            </a: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size_t 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int A[n][n]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size_t i, size_t j)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A[i][j];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4" name="Shape 15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ts val="1440"/>
                  <a:buFont typeface="Noto Sans Symbols"/>
                  <a:buChar char="⬛"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 given computer has a “Word Size”</a:t>
                </a:r>
                <a:endParaRPr lang="en-US" dirty="0"/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Nominal size of integer-valued data</a:t>
                </a:r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of addresses</a:t>
                </a:r>
                <a:endParaRPr lang="en-US" dirty="0"/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Until recently, most machines used 32 bits (4 bytes) as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Limits addresses to 4GB (2</a:t>
                </a:r>
                <a:r>
                  <a:rPr lang="en-US" sz="2000" b="0" i="0" u="none" strike="noStrike" cap="none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bytes)</a:t>
                </a:r>
                <a:endParaRPr lang="en-US" dirty="0"/>
              </a:p>
              <a:p>
                <a:pPr marL="4381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381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Increasingly, machines have 64-bit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Potentially, could have 16 EB (exabytes) of addressable memory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That’s </a:t>
                </a:r>
                <a14:m>
                  <m:oMath xmlns:m="http://schemas.openxmlformats.org/officeDocument/2006/math">
                    <m:r>
                      <a:rPr lang="en-US" sz="20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18.4×</m:t>
                    </m:r>
                    <m:sSup>
                      <m:sSupPr>
                        <m:ctrlP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e>
                      <m:sup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</a:t>
                </a:r>
                <a:endParaRPr lang="en-US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Machines still support multiple data formats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Fractions or multiples of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Always integral number of bytes</a:t>
                </a:r>
                <a:endParaRPr dirty="0"/>
              </a:p>
            </p:txBody>
          </p:sp>
        </mc:Choice>
        <mc:Fallback xmlns="">
          <p:sp>
            <p:nvSpPr>
              <p:cNvPr id="1524" name="Shape 15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blipFill>
                <a:blip r:embed="rId3"/>
                <a:stretch>
                  <a:fillRect l="-309" t="-980" b="-4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3" name="Shape 15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Words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Shape 1593"/>
          <p:cNvSpPr txBox="1"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1594" name="Shape 159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packed into contiguous region of memory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index arithmetic to locate individual elements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Elements packed into single region of memory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using offsets determined by compiler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Possible require internal and external padding to ensure alignment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nest structure and array code arbitrarily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Partial recap: Integers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Word size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One-Dimensional Arrays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Structs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Arrays of Structs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Multi-Dimensional Arrays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Nested (Arrays of Arrays)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(Arrays of) Pointers to Arrays</a:t>
            </a:r>
            <a:endParaRPr lang="en-US" sz="2400" b="1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we have time: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Endianness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Machine Instructions</a:t>
            </a:r>
            <a:endParaRPr lang="en-US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F41E7-7E5B-4C8B-8829-6BF5388EBDE4}"/>
              </a:ext>
            </a:extLst>
          </p:cNvPr>
          <p:cNvSpPr/>
          <p:nvPr/>
        </p:nvSpPr>
        <p:spPr>
          <a:xfrm>
            <a:off x="3803425" y="577304"/>
            <a:ext cx="5188175" cy="1569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Activity break: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do part 6 now</a:t>
            </a:r>
          </a:p>
        </p:txBody>
      </p:sp>
    </p:spTree>
    <p:extLst>
      <p:ext uri="{BB962C8B-B14F-4D97-AF65-F5344CB8AC3E}">
        <p14:creationId xmlns:p14="http://schemas.microsoft.com/office/powerpoint/2010/main" val="1622372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</a:t>
            </a:r>
            <a:endParaRPr/>
          </a:p>
        </p:txBody>
      </p:sp>
      <p:sp>
        <p:nvSpPr>
          <p:cNvPr id="1613" name="Shape 16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1629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how are the bytes within a multi-byte word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 in memory?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Endian: Sun, PPC Mac, </a:t>
            </a:r>
            <a:r>
              <a:rPr lang="en-US" i="1" dirty="0">
                <a:solidFill>
                  <a:srgbClr val="C00000"/>
                </a:solidFill>
              </a:rPr>
              <a:t>network packet headers</a:t>
            </a:r>
            <a:endParaRPr dirty="0"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highest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Endian: </a:t>
            </a: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x86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ARM processors running Android, iOS, and Windows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lowest address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Example</a:t>
            </a:r>
            <a:endParaRPr/>
          </a:p>
        </p:txBody>
      </p:sp>
      <p:sp>
        <p:nvSpPr>
          <p:cNvPr id="1619" name="Shape 1619"/>
          <p:cNvSpPr txBox="1">
            <a:spLocks noGrp="1"/>
          </p:cNvSpPr>
          <p:nvPr>
            <p:ph type="body" idx="1"/>
          </p:nvPr>
        </p:nvSpPr>
        <p:spPr>
          <a:xfrm>
            <a:off x="396875" y="1524001"/>
            <a:ext cx="7896225" cy="48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x has 4-byte value of 0x01234567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given by &amp;x is 0x100</a:t>
            </a:r>
            <a:endParaRPr/>
          </a:p>
        </p:txBody>
      </p:sp>
      <p:grpSp>
        <p:nvGrpSpPr>
          <p:cNvPr id="1620" name="Shape 1620"/>
          <p:cNvGrpSpPr/>
          <p:nvPr/>
        </p:nvGrpSpPr>
        <p:grpSpPr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1621" name="Shape 1621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22" name="Shape 1622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3" name="Shape 1623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24" name="Shape 1624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25" name="Shape 1625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6" name="Shape 1626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27" name="Shape 1627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28" name="Shape 1628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9" name="Shape 1629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30" name="Shape 1630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31" name="Shape 163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2" name="Shape 163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33" name="Shape 1633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4" name="Shape 1634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35" name="Shape 1635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36" name="Shape 1636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7" name="Shape 1637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38" name="Shape 1638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39" name="Shape 1639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0" name="Shape 1640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41" name="Shape 1641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42" name="Shape 164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3" name="Shape 1643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44" name="Shape 1644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45" name="Shape 164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6" name="Shape 164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sp>
          <p:nvSpPr>
            <p:cNvPr id="1647" name="Shape 1647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49" name="Shape 1649"/>
          <p:cNvGrpSpPr/>
          <p:nvPr/>
        </p:nvGrpSpPr>
        <p:grpSpPr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650" name="Shape 1650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51" name="Shape 165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2" name="Shape 165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53" name="Shape 1653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54" name="Shape 1654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5" name="Shape 1655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56" name="Shape 1656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57" name="Shape 1657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8" name="Shape 1658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59" name="Shape 1659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60" name="Shape 1660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1" name="Shape 1661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62" name="Shape 1662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64" name="Shape 1664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65" name="Shape 166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6" name="Shape 166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67" name="Shape 1667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68" name="Shape 166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9" name="Shape 1669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70" name="Shape 1670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71" name="Shape 167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73" name="Shape 1673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74" name="Shape 167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5" name="Shape 1675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sp>
          <p:nvSpPr>
            <p:cNvPr id="1676" name="Shape 1676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78" name="Shape 1678"/>
          <p:cNvSpPr/>
          <p:nvPr/>
        </p:nvSpPr>
        <p:spPr>
          <a:xfrm>
            <a:off x="838200" y="34036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Endian</a:t>
            </a:r>
            <a:endParaRPr/>
          </a:p>
        </p:txBody>
      </p:sp>
      <p:sp>
        <p:nvSpPr>
          <p:cNvPr id="1679" name="Shape 1679"/>
          <p:cNvSpPr/>
          <p:nvPr/>
        </p:nvSpPr>
        <p:spPr>
          <a:xfrm>
            <a:off x="838200" y="42418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Little Endian</a:t>
            </a:r>
            <a:endParaRPr/>
          </a:p>
        </p:txBody>
      </p:sp>
      <p:grpSp>
        <p:nvGrpSpPr>
          <p:cNvPr id="1680" name="Shape 1680"/>
          <p:cNvGrpSpPr/>
          <p:nvPr/>
        </p:nvGrpSpPr>
        <p:grpSpPr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1681" name="Shape 1681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82" name="Shape 168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3" name="Shape 1683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84" name="Shape 1684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85" name="Shape 168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6" name="Shape 168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87" name="Shape 1687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688" name="Shape 168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9" name="Shape 168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90" name="Shape 1690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691" name="Shape 169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</p:grpSp>
      <p:grpSp>
        <p:nvGrpSpPr>
          <p:cNvPr id="1693" name="Shape 1693"/>
          <p:cNvGrpSpPr/>
          <p:nvPr/>
        </p:nvGrpSpPr>
        <p:grpSpPr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1694" name="Shape 1694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95" name="Shape 169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6" name="Shape 169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97" name="Shape 1697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98" name="Shape 169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700" name="Shape 1700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701" name="Shape 170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2" name="Shape 170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703" name="Shape 1703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704" name="Shape 170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5" name="Shape 1705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Examining Data Representations</a:t>
            </a:r>
            <a:endParaRPr/>
          </a:p>
        </p:txBody>
      </p:sp>
      <p:sp>
        <p:nvSpPr>
          <p:cNvPr id="1865" name="Shape 18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to Print Byte Representation of Data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pointer to unsigned char * allows treatment as a byte array</a:t>
            </a:r>
            <a:endParaRPr dirty="0"/>
          </a:p>
        </p:txBody>
      </p:sp>
      <p:sp>
        <p:nvSpPr>
          <p:cNvPr id="1866" name="Shape 1866"/>
          <p:cNvSpPr/>
          <p:nvPr/>
        </p:nvSpPr>
        <p:spPr>
          <a:xfrm>
            <a:off x="5092699" y="5307013"/>
            <a:ext cx="3754967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directives:</a:t>
            </a:r>
            <a:endParaRPr dirty="0"/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%p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pointer (must be void *)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%.2x</a:t>
            </a:r>
            <a:r>
              <a:rPr 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integer in hexadecimal,</a:t>
            </a:r>
            <a:b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with at least two digits</a:t>
            </a:r>
            <a:endParaRPr dirty="0"/>
          </a:p>
        </p:txBody>
      </p:sp>
      <p:sp>
        <p:nvSpPr>
          <p:cNvPr id="1867" name="Shape 1867"/>
          <p:cNvSpPr/>
          <p:nvPr/>
        </p:nvSpPr>
        <p:spPr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void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(unsigned char *start,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){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for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++)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("%p\t%.2x\n",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         (void *)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&amp;start[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], start[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]);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}</a:t>
            </a:r>
            <a:br>
              <a:rPr lang="en-US" sz="1600" b="1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</a:b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show_bytes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Execution Example</a:t>
            </a:r>
            <a:endParaRPr dirty="0"/>
          </a:p>
        </p:txBody>
      </p:sp>
      <p:sp>
        <p:nvSpPr>
          <p:cNvPr id="1873" name="Shape 1873"/>
          <p:cNvSpPr/>
          <p:nvPr/>
        </p:nvSpPr>
        <p:spPr>
          <a:xfrm>
            <a:off x="952500" y="1447800"/>
            <a:ext cx="7226300" cy="110913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("int a = </a:t>
            </a:r>
            <a:r>
              <a:rPr lang="en-US" sz="2000" dirty="0"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%d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;\n“, a);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((unsigned char *) &amp;a, </a:t>
            </a: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sizeof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(int));</a:t>
            </a:r>
            <a:endParaRPr dirty="0"/>
          </a:p>
        </p:txBody>
      </p:sp>
      <p:sp>
        <p:nvSpPr>
          <p:cNvPr id="1874" name="Shape 1874"/>
          <p:cNvSpPr/>
          <p:nvPr/>
        </p:nvSpPr>
        <p:spPr>
          <a:xfrm>
            <a:off x="2507119" y="3203575"/>
            <a:ext cx="3340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(Linux x86-64):</a:t>
            </a:r>
            <a:endParaRPr dirty="0"/>
          </a:p>
        </p:txBody>
      </p:sp>
      <p:sp>
        <p:nvSpPr>
          <p:cNvPr id="1875" name="Shape 1875"/>
          <p:cNvSpPr/>
          <p:nvPr/>
        </p:nvSpPr>
        <p:spPr>
          <a:xfrm>
            <a:off x="2476500" y="3759200"/>
            <a:ext cx="3340100" cy="22606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rgbClr val="DBF2D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0x7fffb7f71dbc	6d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0x7fffb7f71dbd	3b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0x7fffb7f71dbe	00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0x7fffb7f71dbf	00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Pointers</a:t>
            </a:r>
            <a:endParaRPr/>
          </a:p>
        </p:txBody>
      </p:sp>
      <p:sp>
        <p:nvSpPr>
          <p:cNvPr id="1881" name="Shape 1881"/>
          <p:cNvSpPr/>
          <p:nvPr/>
        </p:nvSpPr>
        <p:spPr>
          <a:xfrm>
            <a:off x="152400" y="5643306"/>
            <a:ext cx="88392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compilers &amp; machines assign different locations to objects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even get different results each time program is run (ASLR)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*P = &amp;B;</a:t>
            </a:r>
            <a:endParaRPr dirty="0"/>
          </a:p>
        </p:txBody>
      </p:sp>
      <p:sp>
        <p:nvSpPr>
          <p:cNvPr id="1883" name="Shape 1883"/>
          <p:cNvSpPr/>
          <p:nvPr/>
        </p:nvSpPr>
        <p:spPr>
          <a:xfrm>
            <a:off x="5784849" y="2133600"/>
            <a:ext cx="102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x86-64</a:t>
            </a:r>
            <a:endParaRPr dirty="0"/>
          </a:p>
        </p:txBody>
      </p:sp>
      <p:sp>
        <p:nvSpPr>
          <p:cNvPr id="1884" name="Shape 1884"/>
          <p:cNvSpPr/>
          <p:nvPr/>
        </p:nvSpPr>
        <p:spPr>
          <a:xfrm>
            <a:off x="3581400" y="2133600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sp>
        <p:nvSpPr>
          <p:cNvPr id="1885" name="Shape 1885"/>
          <p:cNvSpPr/>
          <p:nvPr/>
        </p:nvSpPr>
        <p:spPr>
          <a:xfrm>
            <a:off x="4733925" y="2133600"/>
            <a:ext cx="6365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/>
          </a:p>
        </p:txBody>
      </p:sp>
      <p:graphicFrame>
        <p:nvGraphicFramePr>
          <p:cNvPr id="1886" name="Shape 1886"/>
          <p:cNvGraphicFramePr/>
          <p:nvPr/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EF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FB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2C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7" name="Shape 1887"/>
          <p:cNvGraphicFramePr/>
          <p:nvPr/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AC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28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F5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8" name="Shape 1888"/>
          <p:cNvGraphicFramePr/>
          <p:nvPr/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1B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FE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82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FD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7F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/>
          <p:nvPr/>
        </p:nvSpPr>
        <p:spPr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25400" tIns="25400" rIns="65075" bIns="25400" anchor="t" anchorCtr="0">
            <a:noAutofit/>
          </a:bodyPr>
          <a:lstStyle/>
          <a:p>
            <a:pPr marL="398463" marR="0" lvl="0" indent="-38576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char S[6] = "18213";</a:t>
            </a:r>
            <a:endParaRPr dirty="0"/>
          </a:p>
        </p:txBody>
      </p:sp>
      <p:sp>
        <p:nvSpPr>
          <p:cNvPr id="1894" name="Shape 18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Strings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Shape 1895"/>
          <p:cNvSpPr txBox="1">
            <a:spLocks noGrp="1"/>
          </p:cNvSpPr>
          <p:nvPr>
            <p:ph type="body" idx="1"/>
          </p:nvPr>
        </p:nvSpPr>
        <p:spPr>
          <a:xfrm>
            <a:off x="396875" y="142875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Represented by array of characters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character encoded in ASCII format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7-bit encoding of character set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“0” has code 0x30</a:t>
            </a:r>
            <a:endParaRPr/>
          </a:p>
          <a:p>
            <a:pPr marL="11811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has code 0x30+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should be null-terminated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character = 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Compatibility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not an issue</a:t>
            </a:r>
            <a:endParaRPr/>
          </a:p>
        </p:txBody>
      </p:sp>
      <p:sp>
        <p:nvSpPr>
          <p:cNvPr id="1896" name="Shape 1896"/>
          <p:cNvSpPr/>
          <p:nvPr/>
        </p:nvSpPr>
        <p:spPr>
          <a:xfrm>
            <a:off x="6254813" y="2246313"/>
            <a:ext cx="631217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 sz="1800" b="1">
              <a:solidFill>
                <a:srgbClr val="00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7" name="Shape 1897"/>
          <p:cNvSpPr/>
          <p:nvPr/>
        </p:nvSpPr>
        <p:spPr>
          <a:xfrm>
            <a:off x="7894637" y="2246313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grpSp>
        <p:nvGrpSpPr>
          <p:cNvPr id="1898" name="Shape 1898"/>
          <p:cNvGrpSpPr/>
          <p:nvPr/>
        </p:nvGrpSpPr>
        <p:grpSpPr>
          <a:xfrm>
            <a:off x="6935787" y="2832100"/>
            <a:ext cx="914400" cy="1906588"/>
            <a:chOff x="0" y="0"/>
            <a:chExt cx="576" cy="1201"/>
          </a:xfrm>
        </p:grpSpPr>
        <p:cxnSp>
          <p:nvCxnSpPr>
            <p:cNvPr id="1899" name="Shape 1899"/>
            <p:cNvCxnSpPr/>
            <p:nvPr/>
          </p:nvCxnSpPr>
          <p:spPr>
            <a:xfrm>
              <a:off x="0" y="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0" name="Shape 1900"/>
            <p:cNvCxnSpPr/>
            <p:nvPr/>
          </p:nvCxnSpPr>
          <p:spPr>
            <a:xfrm>
              <a:off x="0" y="24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1" name="Shape 1901"/>
            <p:cNvCxnSpPr/>
            <p:nvPr/>
          </p:nvCxnSpPr>
          <p:spPr>
            <a:xfrm>
              <a:off x="0" y="48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2" name="Shape 1902"/>
            <p:cNvCxnSpPr/>
            <p:nvPr/>
          </p:nvCxnSpPr>
          <p:spPr>
            <a:xfrm>
              <a:off x="0" y="72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3" name="Shape 1903"/>
            <p:cNvCxnSpPr/>
            <p:nvPr/>
          </p:nvCxnSpPr>
          <p:spPr>
            <a:xfrm>
              <a:off x="0" y="96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4" name="Shape 1904"/>
            <p:cNvCxnSpPr/>
            <p:nvPr/>
          </p:nvCxnSpPr>
          <p:spPr>
            <a:xfrm>
              <a:off x="0" y="120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1905" name="Shape 1905"/>
          <p:cNvGraphicFramePr/>
          <p:nvPr/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06" name="Shape 1906"/>
          <p:cNvGraphicFramePr/>
          <p:nvPr/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A note about x86 machine code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x86 machine code is a sequence of </a:t>
            </a:r>
            <a:r>
              <a:rPr lang="en-US" i="1" dirty="0"/>
              <a:t>bytes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Grouped into variable-length instructions, which look like strings…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But they contain embedded little-endian numbers…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A3A35CA-441E-4C53-AE8A-5B3669CA8F6D}"/>
              </a:ext>
            </a:extLst>
          </p:cNvPr>
          <p:cNvSpPr txBox="1"/>
          <p:nvPr/>
        </p:nvSpPr>
        <p:spPr>
          <a:xfrm>
            <a:off x="-18915" y="4764968"/>
            <a:ext cx="1129545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9900"/>
                </a:solidFill>
              </a:rPr>
              <a:t>Operand size = 16 bits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24809-D5E3-47B0-801F-64D3235C65A8}"/>
              </a:ext>
            </a:extLst>
          </p:cNvPr>
          <p:cNvSpPr/>
          <p:nvPr/>
        </p:nvSpPr>
        <p:spPr>
          <a:xfrm>
            <a:off x="528951" y="2895599"/>
            <a:ext cx="296334" cy="245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21C04-C941-4399-ACDD-75B8ABBF47E9}"/>
              </a:ext>
            </a:extLst>
          </p:cNvPr>
          <p:cNvSpPr/>
          <p:nvPr/>
        </p:nvSpPr>
        <p:spPr>
          <a:xfrm>
            <a:off x="821267" y="3335867"/>
            <a:ext cx="296334" cy="1075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C96D2-2D8D-49BE-9A6E-D6DDE837CC06}"/>
              </a:ext>
            </a:extLst>
          </p:cNvPr>
          <p:cNvSpPr/>
          <p:nvPr/>
        </p:nvSpPr>
        <p:spPr>
          <a:xfrm>
            <a:off x="1413933" y="2675467"/>
            <a:ext cx="296334" cy="1735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6836C9-D798-4192-9330-34EDB209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peek at x86 instruction encoding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1A66B-DD28-4787-90B4-C8555D879381}"/>
              </a:ext>
            </a:extLst>
          </p:cNvPr>
          <p:cNvSpPr/>
          <p:nvPr/>
        </p:nvSpPr>
        <p:spPr>
          <a:xfrm>
            <a:off x="523927" y="3772280"/>
            <a:ext cx="296334" cy="245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9EA69-CD4F-4D96-B560-17A6702687D2}"/>
              </a:ext>
            </a:extLst>
          </p:cNvPr>
          <p:cNvSpPr txBox="1"/>
          <p:nvPr/>
        </p:nvSpPr>
        <p:spPr>
          <a:xfrm>
            <a:off x="1868923" y="4707467"/>
            <a:ext cx="13596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</a:rPr>
              <a:t>ModRM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 byte: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cx/r9, di,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“addressing mode”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2EB9A1-F0A0-4417-A628-DB1EA9DF3F8A}"/>
              </a:ext>
            </a:extLst>
          </p:cNvPr>
          <p:cNvCxnSpPr>
            <a:stCxn id="11" idx="0"/>
            <a:endCxn id="2" idx="2"/>
          </p:cNvCxnSpPr>
          <p:nvPr/>
        </p:nvCxnSpPr>
        <p:spPr>
          <a:xfrm flipH="1" flipV="1">
            <a:off x="1562100" y="4411133"/>
            <a:ext cx="986657" cy="29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45356E-27A1-4CA1-A54E-DB606DFDAB8F}"/>
              </a:ext>
            </a:extLst>
          </p:cNvPr>
          <p:cNvSpPr txBox="1"/>
          <p:nvPr/>
        </p:nvSpPr>
        <p:spPr>
          <a:xfrm>
            <a:off x="592618" y="5488075"/>
            <a:ext cx="12763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REX prefix:</a:t>
            </a:r>
            <a:br>
              <a:rPr lang="en-US" sz="1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adjust sizes and register numbers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88BC29-E337-4B65-9555-9D26E950AC05}"/>
              </a:ext>
            </a:extLst>
          </p:cNvPr>
          <p:cNvCxnSpPr>
            <a:stCxn id="14" idx="0"/>
            <a:endCxn id="3" idx="2"/>
          </p:cNvCxnSpPr>
          <p:nvPr/>
        </p:nvCxnSpPr>
        <p:spPr>
          <a:xfrm flipH="1" flipV="1">
            <a:off x="969434" y="4411133"/>
            <a:ext cx="261337" cy="1076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9E0559-2A78-41B1-8EC8-A5937132BC44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545858" y="4017813"/>
            <a:ext cx="126236" cy="747155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DD70F-9E3F-408D-B1DD-8E98290E4001}"/>
              </a:ext>
            </a:extLst>
          </p:cNvPr>
          <p:cNvSpPr txBox="1"/>
          <p:nvPr/>
        </p:nvSpPr>
        <p:spPr>
          <a:xfrm>
            <a:off x="1915817" y="539574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Primary opcode:</a:t>
            </a:r>
            <a:br>
              <a:rPr lang="en-US" sz="1200" dirty="0"/>
            </a:br>
            <a:r>
              <a:rPr lang="en-US" sz="1200" dirty="0"/>
              <a:t>MOV reg → mem</a:t>
            </a:r>
            <a:br>
              <a:rPr lang="en-US" sz="1200" dirty="0"/>
            </a:br>
            <a:r>
              <a:rPr lang="en-US" sz="1200" dirty="0"/>
              <a:t>+ some operand size info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7C1804-D7A9-49B2-B525-1A4405033631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1295401" y="4411137"/>
            <a:ext cx="620416" cy="130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AA18A-71AD-4915-8EF6-BC2DE37E9FD7}"/>
              </a:ext>
            </a:extLst>
          </p:cNvPr>
          <p:cNvSpPr/>
          <p:nvPr/>
        </p:nvSpPr>
        <p:spPr>
          <a:xfrm>
            <a:off x="4906481" y="3337571"/>
            <a:ext cx="296334" cy="921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66E9FC-941C-4745-8835-F4816F107872}"/>
              </a:ext>
            </a:extLst>
          </p:cNvPr>
          <p:cNvSpPr txBox="1"/>
          <p:nvPr/>
        </p:nvSpPr>
        <p:spPr>
          <a:xfrm>
            <a:off x="6918346" y="4013959"/>
            <a:ext cx="12763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REX becomes</a:t>
            </a:r>
            <a:br>
              <a:rPr lang="en-US" sz="1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a set of primary opcodes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46B7BE-9E15-40E9-B427-E7ADD006397A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5202815" y="4230640"/>
            <a:ext cx="1715531" cy="8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7BD6F4A-9005-4860-9DD8-FFC74A59B99A}"/>
              </a:ext>
            </a:extLst>
          </p:cNvPr>
          <p:cNvSpPr/>
          <p:nvPr/>
        </p:nvSpPr>
        <p:spPr>
          <a:xfrm>
            <a:off x="6889402" y="2658533"/>
            <a:ext cx="662865" cy="77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C37FF2-C3A6-47BD-9BCB-0FA4AF1F194D}"/>
              </a:ext>
            </a:extLst>
          </p:cNvPr>
          <p:cNvSpPr txBox="1"/>
          <p:nvPr/>
        </p:nvSpPr>
        <p:spPr>
          <a:xfrm>
            <a:off x="7399867" y="3466491"/>
            <a:ext cx="1570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Address size</a:t>
            </a:r>
            <a:br>
              <a:rPr lang="en-US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changes to 32 bits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1DD4D8-5287-4E4E-B722-95AC7ADC6C1F}"/>
              </a:ext>
            </a:extLst>
          </p:cNvPr>
          <p:cNvCxnSpPr>
            <a:cxnSpLocks/>
            <a:stCxn id="40" idx="0"/>
            <a:endCxn id="39" idx="3"/>
          </p:cNvCxnSpPr>
          <p:nvPr/>
        </p:nvCxnSpPr>
        <p:spPr>
          <a:xfrm flipH="1" flipV="1">
            <a:off x="7552267" y="3043767"/>
            <a:ext cx="632846" cy="422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063DBAC-9153-48F0-A056-355547BBE825}"/>
              </a:ext>
            </a:extLst>
          </p:cNvPr>
          <p:cNvSpPr txBox="1"/>
          <p:nvPr/>
        </p:nvSpPr>
        <p:spPr>
          <a:xfrm>
            <a:off x="357762" y="1096999"/>
            <a:ext cx="672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and its long, complex history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211155-135C-445D-8DC8-78ED1B442632}"/>
              </a:ext>
            </a:extLst>
          </p:cNvPr>
          <p:cNvSpPr/>
          <p:nvPr/>
        </p:nvSpPr>
        <p:spPr>
          <a:xfrm>
            <a:off x="6912452" y="4842263"/>
            <a:ext cx="528479" cy="77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C21954-19B7-49E2-B966-DF47ACFA6F0B}"/>
              </a:ext>
            </a:extLst>
          </p:cNvPr>
          <p:cNvSpPr txBox="1"/>
          <p:nvPr/>
        </p:nvSpPr>
        <p:spPr>
          <a:xfrm>
            <a:off x="7518398" y="5636951"/>
            <a:ext cx="141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Address size changes to 16 bits, register numbering is different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B164EE5-719B-4E35-9404-813BB8C09F79}"/>
              </a:ext>
            </a:extLst>
          </p:cNvPr>
          <p:cNvCxnSpPr>
            <a:cxnSpLocks/>
            <a:stCxn id="52" idx="0"/>
            <a:endCxn id="51" idx="3"/>
          </p:cNvCxnSpPr>
          <p:nvPr/>
        </p:nvCxnSpPr>
        <p:spPr>
          <a:xfrm flipH="1" flipV="1">
            <a:off x="7440931" y="5227497"/>
            <a:ext cx="786513" cy="40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7D1148-563C-4918-993A-314E4A77FD4E}"/>
              </a:ext>
            </a:extLst>
          </p:cNvPr>
          <p:cNvSpPr txBox="1"/>
          <p:nvPr/>
        </p:nvSpPr>
        <p:spPr>
          <a:xfrm>
            <a:off x="5356702" y="6189242"/>
            <a:ext cx="1129545" cy="6001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9900"/>
                </a:solidFill>
              </a:rPr>
              <a:t>Now means: Operand size = </a:t>
            </a:r>
            <a:r>
              <a:rPr lang="en-US" sz="1100" b="1" dirty="0">
                <a:solidFill>
                  <a:srgbClr val="FF9900"/>
                </a:solidFill>
              </a:rPr>
              <a:t>32</a:t>
            </a:r>
            <a:r>
              <a:rPr lang="en-US" sz="1100" dirty="0">
                <a:solidFill>
                  <a:srgbClr val="FF9900"/>
                </a:solidFill>
              </a:rPr>
              <a:t> bits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9B4329-D67B-4D0A-8836-F8D23CEFD271}"/>
              </a:ext>
            </a:extLst>
          </p:cNvPr>
          <p:cNvSpPr/>
          <p:nvPr/>
        </p:nvSpPr>
        <p:spPr>
          <a:xfrm>
            <a:off x="4609476" y="5761001"/>
            <a:ext cx="296334" cy="245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1ECB2A5-DA61-4D28-8A57-7DC8E33FF665}"/>
              </a:ext>
            </a:extLst>
          </p:cNvPr>
          <p:cNvCxnSpPr>
            <a:cxnSpLocks/>
            <a:stCxn id="61" idx="1"/>
            <a:endCxn id="62" idx="2"/>
          </p:cNvCxnSpPr>
          <p:nvPr/>
        </p:nvCxnSpPr>
        <p:spPr>
          <a:xfrm flipH="1" flipV="1">
            <a:off x="4757643" y="6006534"/>
            <a:ext cx="599059" cy="48279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59E894D6-2DFD-4137-B51A-F18F54334DB8}"/>
              </a:ext>
            </a:extLst>
          </p:cNvPr>
          <p:cNvSpPr/>
          <p:nvPr/>
        </p:nvSpPr>
        <p:spPr>
          <a:xfrm>
            <a:off x="4621477" y="5130964"/>
            <a:ext cx="296334" cy="245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8D6C7-81F2-40E2-BA68-E14CF88BF4BD}"/>
              </a:ext>
            </a:extLst>
          </p:cNvPr>
          <p:cNvSpPr txBox="1"/>
          <p:nvPr/>
        </p:nvSpPr>
        <p:spPr>
          <a:xfrm>
            <a:off x="482169" y="2264451"/>
            <a:ext cx="334799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800" b="1" i="1" dirty="0"/>
              <a:t>64-bit mode…</a:t>
            </a:r>
            <a:endParaRPr lang="en-US" sz="105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88 0f    mov  %cl, 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66    89 0f    mov  %cx, 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   89 0f    mov 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48 89 0f    mov  %</a:t>
            </a:r>
            <a:r>
              <a:rPr lang="en-US" dirty="0" err="1">
                <a:latin typeface="Consolas" panose="020B0609020204030204" pitchFamily="49" charset="0"/>
              </a:rPr>
              <a:t>rcx</a:t>
            </a:r>
            <a:r>
              <a:rPr lang="en-US" dirty="0">
                <a:latin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44 88 0f    mov  %r9b,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66 44 89 0f    mov  %r9w,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44 89 0f    mov  %r9d,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4c 89 0f    mov  %r9,  (%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D6E51-BFBB-4271-94A2-3C16A3A79809}"/>
              </a:ext>
            </a:extLst>
          </p:cNvPr>
          <p:cNvSpPr txBox="1"/>
          <p:nvPr/>
        </p:nvSpPr>
        <p:spPr>
          <a:xfrm>
            <a:off x="4572000" y="2264451"/>
            <a:ext cx="4617870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800" b="1" i="1" dirty="0"/>
              <a:t>Same bytes interpreted in 32-bit mode…</a:t>
            </a:r>
            <a:endParaRPr lang="en-US" sz="105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88 0f    mov  %cl,  (%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66 89 0f    mov  %cx,  (%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89 0f    mov 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 48       dec 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44       </a:t>
            </a: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  %</a:t>
            </a:r>
            <a:r>
              <a:rPr lang="en-US" dirty="0" err="1">
                <a:latin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66 44       </a:t>
            </a: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  %</a:t>
            </a:r>
            <a:r>
              <a:rPr lang="en-US" dirty="0" err="1">
                <a:latin typeface="Consolas" panose="020B0609020204030204" pitchFamily="49" charset="0"/>
              </a:rPr>
              <a:t>sp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4c       dec  %</a:t>
            </a:r>
            <a:r>
              <a:rPr lang="en-US" dirty="0" err="1">
                <a:latin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9B65B-A2DB-449F-A34B-F82F4E994067}"/>
              </a:ext>
            </a:extLst>
          </p:cNvPr>
          <p:cNvSpPr txBox="1"/>
          <p:nvPr/>
        </p:nvSpPr>
        <p:spPr>
          <a:xfrm>
            <a:off x="4572000" y="4472748"/>
            <a:ext cx="3828495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800" b="1" i="1" dirty="0"/>
              <a:t>and 16-bit mode …</a:t>
            </a:r>
            <a:endParaRPr lang="en-US" sz="105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88 0f    mov  %cl,  (%bx)</a:t>
            </a:r>
          </a:p>
          <a:p>
            <a:r>
              <a:rPr lang="en-US" dirty="0">
                <a:latin typeface="Consolas" panose="020B0609020204030204" pitchFamily="49" charset="0"/>
              </a:rPr>
              <a:t>66 89 0f    mov 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, (%bx)</a:t>
            </a:r>
          </a:p>
          <a:p>
            <a:r>
              <a:rPr lang="en-US" dirty="0">
                <a:latin typeface="Consolas" panose="020B0609020204030204" pitchFamily="49" charset="0"/>
              </a:rPr>
              <a:t>   89 0f    mov  %cx,  (%bx)</a:t>
            </a:r>
          </a:p>
          <a:p>
            <a:r>
              <a:rPr lang="en-US" dirty="0">
                <a:latin typeface="Consolas" panose="020B0609020204030204" pitchFamily="49" charset="0"/>
              </a:rPr>
              <a:t>   44       </a:t>
            </a: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  %</a:t>
            </a:r>
            <a:r>
              <a:rPr lang="en-US" dirty="0" err="1">
                <a:latin typeface="Consolas" panose="020B0609020204030204" pitchFamily="49" charset="0"/>
              </a:rPr>
              <a:t>sp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66 44       </a:t>
            </a:r>
            <a:r>
              <a:rPr lang="en-US" dirty="0" err="1">
                <a:latin typeface="Consolas" panose="020B0609020204030204" pitchFamily="49" charset="0"/>
              </a:rPr>
              <a:t>inc</a:t>
            </a:r>
            <a:r>
              <a:rPr lang="en-US" dirty="0">
                <a:latin typeface="Consolas" panose="020B0609020204030204" pitchFamily="49" charset="0"/>
              </a:rPr>
              <a:t>  %</a:t>
            </a:r>
            <a:r>
              <a:rPr lang="en-US" dirty="0" err="1">
                <a:latin typeface="Consolas" panose="020B0609020204030204" pitchFamily="49" charset="0"/>
              </a:rPr>
              <a:t>esp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3" grpId="0" animBg="1"/>
      <p:bldP spid="2" grpId="0" animBg="1"/>
      <p:bldP spid="10" grpId="0" animBg="1"/>
      <p:bldP spid="11" grpId="0"/>
      <p:bldP spid="14" grpId="0"/>
      <p:bldP spid="24" grpId="0"/>
      <p:bldP spid="27" grpId="0" animBg="1"/>
      <p:bldP spid="28" grpId="0"/>
      <p:bldP spid="39" grpId="0" animBg="1"/>
      <p:bldP spid="40" grpId="0"/>
      <p:bldP spid="51" grpId="0" animBg="1"/>
      <p:bldP spid="52" grpId="0"/>
      <p:bldP spid="61" grpId="0"/>
      <p:bldP spid="62" grpId="0" animBg="1"/>
      <p:bldP spid="67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3450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</a:t>
            </a:r>
            <a:r>
              <a:rPr lang="en-US" dirty="0"/>
              <a:t>y Byte Locations</a:t>
            </a:r>
            <a:endParaRPr dirty="0"/>
          </a:p>
        </p:txBody>
      </p:sp>
      <p:sp>
        <p:nvSpPr>
          <p:cNvPr id="1530" name="Shape 1530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45545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400"/>
              </a:spcBef>
              <a:buSzPts val="2200"/>
              <a:buFont typeface="Wingdings" panose="05000000000000000000" pitchFamily="2" charset="2"/>
              <a:buChar char="§"/>
            </a:pPr>
            <a:r>
              <a:rPr lang="en-US" dirty="0"/>
              <a:t>Address of a word is address of the first byte in the word</a:t>
            </a:r>
            <a:endParaRPr dirty="0"/>
          </a:p>
          <a:p>
            <a:pPr marL="342900" indent="-342900">
              <a:spcBef>
                <a:spcPts val="400"/>
              </a:spcBef>
              <a:buSzPts val="2200"/>
              <a:buFont typeface="Wingdings" panose="05000000000000000000" pitchFamily="2" charset="2"/>
              <a:buChar char="§"/>
            </a:pPr>
            <a:r>
              <a:rPr lang="en-US" dirty="0"/>
              <a:t>Addresses of successive words differ by 4 (32-bit) or 8 (64-bit)</a:t>
            </a:r>
            <a:endParaRPr dirty="0"/>
          </a:p>
        </p:txBody>
      </p:sp>
      <p:grpSp>
        <p:nvGrpSpPr>
          <p:cNvPr id="1531" name="Shape 1531"/>
          <p:cNvGrpSpPr/>
          <p:nvPr/>
        </p:nvGrpSpPr>
        <p:grpSpPr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1532" name="Shape 1532"/>
            <p:cNvSpPr/>
            <p:nvPr/>
          </p:nvSpPr>
          <p:spPr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8" name="Shape 1538"/>
            <p:cNvSpPr/>
            <p:nvPr/>
          </p:nvSpPr>
          <p:spPr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9" name="Shape 1539"/>
            <p:cNvSpPr/>
            <p:nvPr/>
          </p:nvSpPr>
          <p:spPr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0" name="Shape 1540"/>
            <p:cNvSpPr/>
            <p:nvPr/>
          </p:nvSpPr>
          <p:spPr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1733" y="41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0000</a:t>
              </a:r>
              <a:endParaRPr dirty="0"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1733" y="61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0001</a:t>
              </a:r>
              <a:endParaRPr dirty="0"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733" y="80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0002</a:t>
              </a:r>
              <a:endParaRPr dirty="0"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733" y="99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0003</a:t>
              </a:r>
              <a:endParaRPr dirty="0"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733" y="118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0004</a:t>
              </a:r>
              <a:endParaRPr dirty="0"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733" y="137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0005</a:t>
              </a:r>
              <a:endParaRPr dirty="0"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733" y="157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0006</a:t>
              </a:r>
              <a:endParaRPr dirty="0"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1733" y="176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0007</a:t>
              </a:r>
              <a:endParaRPr dirty="0"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1733" y="195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0008</a:t>
              </a:r>
              <a:endParaRPr dirty="0"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1733" y="214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0009</a:t>
              </a:r>
              <a:endParaRPr dirty="0"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733" y="233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0010</a:t>
              </a:r>
              <a:endParaRPr dirty="0"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1733" y="253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0011</a:t>
              </a:r>
              <a:endParaRPr dirty="0"/>
            </a:p>
          </p:txBody>
        </p:sp>
        <p:grpSp>
          <p:nvGrpSpPr>
            <p:cNvPr id="1556" name="Shape 1556"/>
            <p:cNvGrpSpPr/>
            <p:nvPr/>
          </p:nvGrpSpPr>
          <p:grpSpPr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1557" name="Shape 1557"/>
              <p:cNvSpPr/>
              <p:nvPr/>
            </p:nvSpPr>
            <p:spPr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58" name="Shape 1558"/>
              <p:cNvSpPr/>
              <p:nvPr/>
            </p:nvSpPr>
            <p:spPr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1559" name="Shape 1559"/>
            <p:cNvGrpSpPr/>
            <p:nvPr/>
          </p:nvGrpSpPr>
          <p:grpSpPr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1560" name="Shape 1560"/>
              <p:cNvSpPr/>
              <p:nvPr/>
            </p:nvSpPr>
            <p:spPr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1" name="Shape 1561"/>
              <p:cNvSpPr/>
              <p:nvPr/>
            </p:nvSpPr>
            <p:spPr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2" name="Shape 1562"/>
              <p:cNvSpPr/>
              <p:nvPr/>
            </p:nvSpPr>
            <p:spPr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3" name="Shape 1563"/>
              <p:cNvSpPr/>
              <p:nvPr/>
            </p:nvSpPr>
            <p:spPr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64" name="Shape 1564"/>
            <p:cNvSpPr/>
            <p:nvPr/>
          </p:nvSpPr>
          <p:spPr>
            <a:xfrm>
              <a:off x="0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32-bit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198" y="82"/>
              <a:ext cx="49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Bytes</a:t>
              </a: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718" y="82"/>
              <a:ext cx="46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Addr.</a:t>
              </a: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733" y="272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0012</a:t>
              </a:r>
              <a:endParaRPr dirty="0"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733" y="291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0013</a:t>
              </a:r>
              <a:endParaRPr dirty="0"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733" y="310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0014</a:t>
              </a:r>
              <a:endParaRPr dirty="0"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733" y="329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0015</a:t>
              </a:r>
              <a:endParaRPr dirty="0"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576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64-bit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657" y="94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657" y="2434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81" y="562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81" y="1330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81" y="2098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81" y="286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grpSp>
          <p:nvGrpSpPr>
            <p:cNvPr id="1582" name="Shape 1582"/>
            <p:cNvGrpSpPr/>
            <p:nvPr/>
          </p:nvGrpSpPr>
          <p:grpSpPr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1583" name="Shape 1583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84" name="Shape 1584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5" name="Shape 1585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86" name="Shape 1586"/>
              <p:cNvGrpSpPr/>
              <p:nvPr/>
            </p:nvGrpSpPr>
            <p:grpSpPr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1587" name="Shape 158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8" name="Shape 158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0004</a:t>
                  </a:r>
                  <a:endParaRPr dirty="0"/>
                </a:p>
              </p:txBody>
            </p:sp>
          </p:grpSp>
          <p:grpSp>
            <p:nvGrpSpPr>
              <p:cNvPr id="1589" name="Shape 1589"/>
              <p:cNvGrpSpPr/>
              <p:nvPr/>
            </p:nvGrpSpPr>
            <p:grpSpPr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1590" name="Shape 159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1" name="Shape 159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  <p:grpSp>
            <p:nvGrpSpPr>
              <p:cNvPr id="1592" name="Shape 1592"/>
              <p:cNvGrpSpPr/>
              <p:nvPr/>
            </p:nvGrpSpPr>
            <p:grpSpPr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1593" name="Shape 1593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4" name="Shape 1594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0012</a:t>
                  </a:r>
                  <a:endParaRPr dirty="0"/>
                </a:p>
              </p:txBody>
            </p:sp>
          </p:grpSp>
        </p:grpSp>
        <p:grpSp>
          <p:nvGrpSpPr>
            <p:cNvPr id="1595" name="Shape 1595"/>
            <p:cNvGrpSpPr/>
            <p:nvPr/>
          </p:nvGrpSpPr>
          <p:grpSpPr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596" name="Shape 1596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97" name="Shape 159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8" name="Shape 159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99" name="Shape 1599"/>
              <p:cNvGrpSpPr/>
              <p:nvPr/>
            </p:nvGrpSpPr>
            <p:grpSpPr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1600" name="Shape 160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01" name="Shape 160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23163-18BD-472B-819A-318C18C1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material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FEB70-3D47-4F95-92EF-AAACC59A0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this will be on the exam, but you might be curious…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090DE-E655-45DE-93E5-8F0896C9DC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62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X 16 Matrix Access</a:t>
            </a: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Get element A[i][j]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fix_ele(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fix_matrix A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size_t 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size_t j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A[i][j];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1000100" y="4249006"/>
            <a:ext cx="7239000" cy="1474763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A in %rdi, i in %rsi, j in %rdx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salq    $6, %rsi             # 64*i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%rsi, %rdi           # A + 64*i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(%rdi,%rdx,4), %eax  # M[A + 64*i + 4*j]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754" name="Shape 754"/>
          <p:cNvSpPr txBox="1"/>
          <p:nvPr/>
        </p:nvSpPr>
        <p:spPr>
          <a:xfrm>
            <a:off x="442913" y="1292225"/>
            <a:ext cx="7786687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Elements 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A[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16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16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 </a:t>
            </a:r>
            <a:r>
              <a:rPr lang="en-US" sz="20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 * (C * K)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 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j * 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16, K = 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r>
              <a:rPr lang="en-US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Matrix Access</a:t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Get element A[i][j]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var_ele(</a:t>
            </a: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size_t 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int A[n][n]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size_t 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size_t j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A[i][j];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847948" y="5102485"/>
            <a:ext cx="7239000" cy="1474763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n in %rdi, A in %rsi, i in %rdx, j in %rcx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imulq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%rdx, %rdi           # n*i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(%rsi,%rdi,4), %rax  # 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4*n*i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(%rax,%rcx,4), %eax  # </a:t>
            </a:r>
            <a:r>
              <a:rPr lang="en-US" sz="18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4*n*i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4*j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763" name="Shape 763"/>
          <p:cNvSpPr txBox="1"/>
          <p:nvPr/>
        </p:nvSpPr>
        <p:spPr>
          <a:xfrm>
            <a:off x="442913" y="1185937"/>
            <a:ext cx="7786687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Elements 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size_t n;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A[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][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 </a:t>
            </a:r>
            <a:r>
              <a:rPr lang="en-US" sz="2000" b="1" i="0" u="none" strike="noStrike" cap="none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 * (C * K)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  </a:t>
            </a:r>
            <a:r>
              <a:rPr lang="en-US" sz="2000" b="1" i="0" u="none" strike="noStrike" cap="non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j * 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n, K = 4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perform integer multiplication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Array Access</a:t>
            </a:r>
            <a:endParaRPr/>
          </a:p>
        </p:txBody>
      </p:sp>
      <p:sp>
        <p:nvSpPr>
          <p:cNvPr id="769" name="Shape 769"/>
          <p:cNvSpPr txBox="1"/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ZLEN 5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PCOUNT 4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int zip_dig[ZLEN];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endParaRPr sz="1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{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</a:t>
            </a:r>
            <a:r>
              <a:rPr lang="en-US" sz="1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[PCOUNT] = 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{{1, 5, 2, 0, 6},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{1, 5, 2, 1, 3 },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{1, 5, 2, 1, 7 },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{1, 5, 2, 2, 1 }};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*</a:t>
            </a: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linear_zip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(int *) </a:t>
            </a:r>
            <a:r>
              <a:rPr lang="en-US" sz="1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*</a:t>
            </a:r>
            <a:r>
              <a:rPr lang="en-US" sz="14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zip2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(int *) </a:t>
            </a:r>
            <a:r>
              <a:rPr lang="en-US" sz="1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[2];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</a:t>
            </a:r>
            <a:r>
              <a:rPr lang="en-US" sz="14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pgh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[0][0] +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linear_zip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[7] +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*(</a:t>
            </a:r>
            <a:r>
              <a:rPr lang="en-US" sz="14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linear_zip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+ 8) +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zip2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[1];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printf("result: %d\n", </a:t>
            </a:r>
            <a:r>
              <a:rPr lang="en-US" sz="14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result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70" name="Shape 770"/>
          <p:cNvSpPr txBox="1"/>
          <p:nvPr/>
        </p:nvSpPr>
        <p:spPr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./array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result: 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Array Access</a:t>
            </a:r>
            <a:endParaRPr/>
          </a:p>
        </p:txBody>
      </p:sp>
      <p:sp>
        <p:nvSpPr>
          <p:cNvPr id="776" name="Shape 776"/>
          <p:cNvSpPr txBox="1"/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ZLEN 5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PCOUNT 4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int zip_dig[ZLEN];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endParaRPr sz="1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{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pgh[PCOUNT] = 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{{</a:t>
            </a:r>
            <a:r>
              <a:rPr lang="en-US" sz="1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5, 2, 0, 6},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{1, 5, </a:t>
            </a:r>
            <a:r>
              <a:rPr lang="en-US" sz="14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b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3 },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{1, </a:t>
            </a:r>
            <a:r>
              <a:rPr lang="en-US" sz="14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2, 1, 7 },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{1, 5, 2, 2, 1 }};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*linear_zip = (int *) pgh;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*zip2 = (int *) pgh[2];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result = 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pgh[0][0] 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linear_zip[7]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00B0F0"/>
                </a:solidFill>
                <a:latin typeface="Courier New"/>
                <a:ea typeface="Courier New"/>
                <a:cs typeface="Courier New"/>
                <a:sym typeface="Courier New"/>
              </a:rPr>
              <a:t>*(linear_zip + 8)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zip2[1]</a:t>
            </a: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printf("result: %d\n", result);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77" name="Shape 777"/>
          <p:cNvSpPr txBox="1"/>
          <p:nvPr/>
        </p:nvSpPr>
        <p:spPr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linux&gt; ./array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result: 9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Pointers &amp; Arrays #3</a:t>
            </a:r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406485" y="4028664"/>
            <a:ext cx="3671069" cy="153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Cmp: Compiles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 Possible bad pointer reference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Value returned by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84" name="Shape 784"/>
          <p:cNvGraphicFramePr/>
          <p:nvPr/>
        </p:nvGraphicFramePr>
        <p:xfrm>
          <a:off x="464745" y="1197678"/>
          <a:ext cx="8283625" cy="262115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254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(*A3)[3][5]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*(A4[3][5])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(*A5[3])[5]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85" name="Shape 785"/>
          <p:cNvGraphicFramePr/>
          <p:nvPr/>
        </p:nvGraphicFramePr>
        <p:xfrm>
          <a:off x="4077554" y="3861048"/>
          <a:ext cx="4567300" cy="262115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26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***A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(*A3)[3][5]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*(A4[3][5])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(*A5[3])[5]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0" name="Shape 790"/>
          <p:cNvGraphicFramePr/>
          <p:nvPr/>
        </p:nvGraphicFramePr>
        <p:xfrm>
          <a:off x="5652120" y="606284"/>
          <a:ext cx="2429600" cy="224670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24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Declaration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A1[3][5]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*A2[3][5]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(*A3)[3][5]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*(A4[3][5])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(*A5[3])[5]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1" name="Shape 791"/>
          <p:cNvSpPr txBox="1"/>
          <p:nvPr/>
        </p:nvSpPr>
        <p:spPr>
          <a:xfrm>
            <a:off x="107504" y="3068960"/>
            <a:ext cx="10801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A2/A4</a:t>
            </a:r>
            <a:endParaRPr/>
          </a:p>
        </p:txBody>
      </p:sp>
      <p:sp>
        <p:nvSpPr>
          <p:cNvPr id="792" name="Shape 792"/>
          <p:cNvSpPr/>
          <p:nvPr/>
        </p:nvSpPr>
        <p:spPr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3" name="Shape 793"/>
          <p:cNvCxnSpPr/>
          <p:nvPr/>
        </p:nvCxnSpPr>
        <p:spPr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794" name="Shape 794"/>
          <p:cNvSpPr/>
          <p:nvPr/>
        </p:nvSpPr>
        <p:spPr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5" name="Shape 795"/>
          <p:cNvCxnSpPr/>
          <p:nvPr/>
        </p:nvCxnSpPr>
        <p:spPr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796" name="Shape 796"/>
          <p:cNvSpPr/>
          <p:nvPr/>
        </p:nvSpPr>
        <p:spPr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7" name="Shape 797"/>
          <p:cNvCxnSpPr/>
          <p:nvPr/>
        </p:nvCxnSpPr>
        <p:spPr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798" name="Shape 798"/>
          <p:cNvSpPr/>
          <p:nvPr/>
        </p:nvSpPr>
        <p:spPr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9" name="Shape 799"/>
          <p:cNvCxnSpPr/>
          <p:nvPr/>
        </p:nvCxnSpPr>
        <p:spPr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00" name="Shape 800"/>
          <p:cNvSpPr/>
          <p:nvPr/>
        </p:nvSpPr>
        <p:spPr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1" name="Shape 801"/>
          <p:cNvCxnSpPr/>
          <p:nvPr/>
        </p:nvCxnSpPr>
        <p:spPr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02" name="Shape 802"/>
          <p:cNvSpPr/>
          <p:nvPr/>
        </p:nvSpPr>
        <p:spPr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3" name="Shape 803"/>
          <p:cNvCxnSpPr/>
          <p:nvPr/>
        </p:nvCxnSpPr>
        <p:spPr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04" name="Shape 804"/>
          <p:cNvSpPr/>
          <p:nvPr/>
        </p:nvSpPr>
        <p:spPr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5" name="Shape 805"/>
          <p:cNvCxnSpPr/>
          <p:nvPr/>
        </p:nvCxnSpPr>
        <p:spPr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06" name="Shape 806"/>
          <p:cNvSpPr/>
          <p:nvPr/>
        </p:nvSpPr>
        <p:spPr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Shape 807"/>
          <p:cNvCxnSpPr/>
          <p:nvPr/>
        </p:nvCxnSpPr>
        <p:spPr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08" name="Shape 808"/>
          <p:cNvSpPr/>
          <p:nvPr/>
        </p:nvSpPr>
        <p:spPr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Shape 809"/>
          <p:cNvCxnSpPr/>
          <p:nvPr/>
        </p:nvCxnSpPr>
        <p:spPr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10" name="Shape 810"/>
          <p:cNvSpPr/>
          <p:nvPr/>
        </p:nvSpPr>
        <p:spPr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1" name="Shape 811"/>
          <p:cNvCxnSpPr/>
          <p:nvPr/>
        </p:nvCxnSpPr>
        <p:spPr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12" name="Shape 812"/>
          <p:cNvSpPr/>
          <p:nvPr/>
        </p:nvSpPr>
        <p:spPr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3" name="Shape 813"/>
          <p:cNvCxnSpPr/>
          <p:nvPr/>
        </p:nvCxnSpPr>
        <p:spPr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14" name="Shape 814"/>
          <p:cNvSpPr/>
          <p:nvPr/>
        </p:nvSpPr>
        <p:spPr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5" name="Shape 815"/>
          <p:cNvCxnSpPr/>
          <p:nvPr/>
        </p:nvCxnSpPr>
        <p:spPr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16" name="Shape 816"/>
          <p:cNvSpPr/>
          <p:nvPr/>
        </p:nvSpPr>
        <p:spPr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7" name="Shape 817"/>
          <p:cNvCxnSpPr/>
          <p:nvPr/>
        </p:nvCxnSpPr>
        <p:spPr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18" name="Shape 818"/>
          <p:cNvSpPr/>
          <p:nvPr/>
        </p:nvSpPr>
        <p:spPr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9" name="Shape 819"/>
          <p:cNvCxnSpPr/>
          <p:nvPr/>
        </p:nvCxnSpPr>
        <p:spPr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sp>
        <p:nvSpPr>
          <p:cNvPr id="820" name="Shape 820"/>
          <p:cNvSpPr/>
          <p:nvPr/>
        </p:nvSpPr>
        <p:spPr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1" name="Shape 821"/>
          <p:cNvCxnSpPr/>
          <p:nvPr/>
        </p:nvCxnSpPr>
        <p:spPr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oval" w="lg" len="lg"/>
            <a:tailEnd type="stealth" w="med" len="med"/>
          </a:ln>
        </p:spPr>
      </p:cxnSp>
      <p:grpSp>
        <p:nvGrpSpPr>
          <p:cNvPr id="822" name="Shape 822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823" name="Shape 823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824" name="Shape 824"/>
              <p:cNvSpPr/>
              <p:nvPr/>
            </p:nvSpPr>
            <p:spPr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5" name="Shape 825"/>
              <p:cNvCxnSpPr/>
              <p:nvPr/>
            </p:nvCxnSpPr>
            <p:spPr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oval" w="lg" len="lg"/>
                <a:tailEnd type="stealth" w="med" len="med"/>
              </a:ln>
            </p:spPr>
          </p:cxnSp>
          <p:sp>
            <p:nvSpPr>
              <p:cNvPr id="826" name="Shape 826"/>
              <p:cNvSpPr/>
              <p:nvPr/>
            </p:nvSpPr>
            <p:spPr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7" name="Shape 827"/>
              <p:cNvCxnSpPr/>
              <p:nvPr/>
            </p:nvCxnSpPr>
            <p:spPr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oval" w="lg" len="lg"/>
                <a:tailEnd type="stealth" w="med" len="med"/>
              </a:ln>
            </p:spPr>
          </p:cxnSp>
          <p:sp>
            <p:nvSpPr>
              <p:cNvPr id="828" name="Shape 828"/>
              <p:cNvSpPr/>
              <p:nvPr/>
            </p:nvSpPr>
            <p:spPr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9" name="Shape 829"/>
              <p:cNvCxnSpPr/>
              <p:nvPr/>
            </p:nvCxnSpPr>
            <p:spPr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oval" w="lg" len="lg"/>
                <a:tailEnd type="stealth" w="med" len="med"/>
              </a:ln>
            </p:spPr>
          </p:cxnSp>
          <p:grpSp>
            <p:nvGrpSpPr>
              <p:cNvPr id="830" name="Shape 830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831" name="Shape 831"/>
                <p:cNvSpPr/>
                <p:nvPr/>
              </p:nvSpPr>
              <p:spPr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Shape 832"/>
                <p:cNvSpPr/>
                <p:nvPr/>
              </p:nvSpPr>
              <p:spPr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Shape 833"/>
                <p:cNvSpPr/>
                <p:nvPr/>
              </p:nvSpPr>
              <p:spPr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Shape 834"/>
                <p:cNvSpPr/>
                <p:nvPr/>
              </p:nvSpPr>
              <p:spPr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Shape 835"/>
                <p:cNvSpPr/>
                <p:nvPr/>
              </p:nvSpPr>
              <p:spPr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6" name="Shape 836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837" name="Shape 837"/>
                <p:cNvSpPr/>
                <p:nvPr/>
              </p:nvSpPr>
              <p:spPr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Shape 838"/>
                <p:cNvSpPr/>
                <p:nvPr/>
              </p:nvSpPr>
              <p:spPr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Shape 839"/>
                <p:cNvSpPr/>
                <p:nvPr/>
              </p:nvSpPr>
              <p:spPr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Shape 840"/>
                <p:cNvSpPr/>
                <p:nvPr/>
              </p:nvSpPr>
              <p:spPr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Shape 841"/>
                <p:cNvSpPr/>
                <p:nvPr/>
              </p:nvSpPr>
              <p:spPr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2" name="Shape 842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843" name="Shape 843"/>
                <p:cNvSpPr/>
                <p:nvPr/>
              </p:nvSpPr>
              <p:spPr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Shape 844"/>
                <p:cNvSpPr/>
                <p:nvPr/>
              </p:nvSpPr>
              <p:spPr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Shape 845"/>
                <p:cNvSpPr/>
                <p:nvPr/>
              </p:nvSpPr>
              <p:spPr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Shape 846"/>
                <p:cNvSpPr/>
                <p:nvPr/>
              </p:nvSpPr>
              <p:spPr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Shape 847"/>
                <p:cNvSpPr/>
                <p:nvPr/>
              </p:nvSpPr>
              <p:spPr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48" name="Shape 848"/>
            <p:cNvSpPr txBox="1"/>
            <p:nvPr/>
          </p:nvSpPr>
          <p:spPr>
            <a:xfrm>
              <a:off x="107504" y="4098558"/>
              <a:ext cx="10801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A5</a:t>
              </a:r>
              <a:endParaRPr/>
            </a:p>
          </p:txBody>
        </p:sp>
      </p:grpSp>
      <p:grpSp>
        <p:nvGrpSpPr>
          <p:cNvPr id="849" name="Shape 849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850" name="Shape 850"/>
            <p:cNvSpPr/>
            <p:nvPr/>
          </p:nvSpPr>
          <p:spPr>
            <a:xfrm>
              <a:off x="2555776" y="1700808"/>
              <a:ext cx="914400" cy="228964"/>
            </a:xfrm>
            <a:prstGeom prst="rect">
              <a:avLst/>
            </a:prstGeom>
            <a:solidFill>
              <a:srgbClr val="ACACE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>
              <a:off x="2555776" y="1412776"/>
              <a:ext cx="1828800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Shape 852"/>
            <p:cNvSpPr txBox="1"/>
            <p:nvPr/>
          </p:nvSpPr>
          <p:spPr>
            <a:xfrm>
              <a:off x="683568" y="1628800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Shape 854"/>
            <p:cNvSpPr txBox="1"/>
            <p:nvPr/>
          </p:nvSpPr>
          <p:spPr>
            <a:xfrm>
              <a:off x="683568" y="1340768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Unallocated pointer</a:t>
              </a:r>
              <a:endParaRPr/>
            </a:p>
          </p:txBody>
        </p:sp>
        <p:sp>
          <p:nvSpPr>
            <p:cNvPr id="855" name="Shape 855"/>
            <p:cNvSpPr txBox="1"/>
            <p:nvPr/>
          </p:nvSpPr>
          <p:spPr>
            <a:xfrm>
              <a:off x="683568" y="764704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pointer</a:t>
              </a:r>
              <a:endParaRPr/>
            </a:p>
          </p:txBody>
        </p:sp>
        <p:sp>
          <p:nvSpPr>
            <p:cNvPr id="856" name="Shape 856"/>
            <p:cNvSpPr txBox="1"/>
            <p:nvPr/>
          </p:nvSpPr>
          <p:spPr>
            <a:xfrm>
              <a:off x="683568" y="1916832"/>
              <a:ext cx="18546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Unallocated 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>
              <a:off x="2555776" y="1967354"/>
              <a:ext cx="906574" cy="228964"/>
            </a:xfrm>
            <a:prstGeom prst="rect">
              <a:avLst/>
            </a:prstGeom>
            <a:solidFill>
              <a:srgbClr val="D8D8D8"/>
            </a:solidFill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8" name="Shape 858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859" name="Shape 859"/>
              <p:cNvSpPr/>
              <p:nvPr/>
            </p:nvSpPr>
            <p:spPr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60" name="Shape 860"/>
              <p:cNvCxnSpPr/>
              <p:nvPr/>
            </p:nvCxnSpPr>
            <p:spPr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oval" w="lg" len="lg"/>
                <a:tailEnd type="stealth" w="med" len="med"/>
              </a:ln>
            </p:spPr>
          </p:cxnSp>
        </p:grpSp>
        <p:sp>
          <p:nvSpPr>
            <p:cNvPr id="861" name="Shape 861"/>
            <p:cNvSpPr txBox="1"/>
            <p:nvPr/>
          </p:nvSpPr>
          <p:spPr>
            <a:xfrm>
              <a:off x="-684584" y="1052736"/>
              <a:ext cx="32228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Allocated  pointer to unallocated int</a:t>
              </a:r>
              <a:endPara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Shape 86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63" name="Shape 863"/>
            <p:cNvSpPr txBox="1"/>
            <p:nvPr/>
          </p:nvSpPr>
          <p:spPr>
            <a:xfrm>
              <a:off x="107504" y="2492896"/>
              <a:ext cx="486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</a:t>
              </a:r>
              <a:endParaRPr/>
            </a:p>
          </p:txBody>
        </p:sp>
        <p:grpSp>
          <p:nvGrpSpPr>
            <p:cNvPr id="864" name="Shape 864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865" name="Shape 86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866" name="Shape 866"/>
                <p:cNvSpPr/>
                <p:nvPr/>
              </p:nvSpPr>
              <p:spPr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Shape 867"/>
                <p:cNvSpPr/>
                <p:nvPr/>
              </p:nvSpPr>
              <p:spPr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Shape 868"/>
                <p:cNvSpPr/>
                <p:nvPr/>
              </p:nvSpPr>
              <p:spPr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Shape 869"/>
                <p:cNvSpPr/>
                <p:nvPr/>
              </p:nvSpPr>
              <p:spPr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Shape 870"/>
                <p:cNvSpPr/>
                <p:nvPr/>
              </p:nvSpPr>
              <p:spPr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Shape 871"/>
                <p:cNvSpPr/>
                <p:nvPr/>
              </p:nvSpPr>
              <p:spPr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Shape 872"/>
                <p:cNvSpPr/>
                <p:nvPr/>
              </p:nvSpPr>
              <p:spPr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Shape 873"/>
                <p:cNvSpPr/>
                <p:nvPr/>
              </p:nvSpPr>
              <p:spPr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Shape 874"/>
                <p:cNvSpPr/>
                <p:nvPr/>
              </p:nvSpPr>
              <p:spPr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Shape 875"/>
                <p:cNvSpPr/>
                <p:nvPr/>
              </p:nvSpPr>
              <p:spPr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Shape 876"/>
                <p:cNvSpPr/>
                <p:nvPr/>
              </p:nvSpPr>
              <p:spPr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Shape 877"/>
                <p:cNvSpPr/>
                <p:nvPr/>
              </p:nvSpPr>
              <p:spPr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Shape 878"/>
                <p:cNvSpPr/>
                <p:nvPr/>
              </p:nvSpPr>
              <p:spPr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Shape 879"/>
                <p:cNvSpPr/>
                <p:nvPr/>
              </p:nvSpPr>
              <p:spPr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Shape 880"/>
                <p:cNvSpPr/>
                <p:nvPr/>
              </p:nvSpPr>
              <p:spPr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rgbClr val="ACACEA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1" name="Shape 881"/>
              <p:cNvSpPr/>
              <p:nvPr/>
            </p:nvSpPr>
            <p:spPr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Shape 882"/>
              <p:cNvSpPr/>
              <p:nvPr/>
            </p:nvSpPr>
            <p:spPr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4" name="Shape 884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885" name="Shape 88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886" name="Shape 886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887" name="Shape 887"/>
                <p:cNvSpPr/>
                <p:nvPr/>
              </p:nvSpPr>
              <p:spPr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Shape 888"/>
                <p:cNvSpPr/>
                <p:nvPr/>
              </p:nvSpPr>
              <p:spPr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Shape 889"/>
                <p:cNvSpPr/>
                <p:nvPr/>
              </p:nvSpPr>
              <p:spPr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Shape 890"/>
                <p:cNvSpPr/>
                <p:nvPr/>
              </p:nvSpPr>
              <p:spPr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Shape 891"/>
                <p:cNvSpPr/>
                <p:nvPr/>
              </p:nvSpPr>
              <p:spPr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Shape 892"/>
                <p:cNvSpPr/>
                <p:nvPr/>
              </p:nvSpPr>
              <p:spPr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Shape 893"/>
                <p:cNvSpPr/>
                <p:nvPr/>
              </p:nvSpPr>
              <p:spPr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Shape 894"/>
                <p:cNvSpPr/>
                <p:nvPr/>
              </p:nvSpPr>
              <p:spPr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Shape 895"/>
                <p:cNvSpPr/>
                <p:nvPr/>
              </p:nvSpPr>
              <p:spPr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Shape 896"/>
                <p:cNvSpPr/>
                <p:nvPr/>
              </p:nvSpPr>
              <p:spPr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Shape 897"/>
                <p:cNvSpPr/>
                <p:nvPr/>
              </p:nvSpPr>
              <p:spPr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Shape 898"/>
                <p:cNvSpPr/>
                <p:nvPr/>
              </p:nvSpPr>
              <p:spPr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Shape 899"/>
                <p:cNvSpPr/>
                <p:nvPr/>
              </p:nvSpPr>
              <p:spPr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Shape 900"/>
                <p:cNvSpPr/>
                <p:nvPr/>
              </p:nvSpPr>
              <p:spPr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Shape 901"/>
                <p:cNvSpPr/>
                <p:nvPr/>
              </p:nvSpPr>
              <p:spPr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rgbClr val="D8D8D8"/>
                </a:solidFill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Shape 902"/>
                <p:cNvSpPr/>
                <p:nvPr/>
              </p:nvSpPr>
              <p:spPr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903" name="Shape 903"/>
                <p:cNvCxnSpPr>
                  <a:endCxn id="892" idx="1"/>
                </p:cNvCxnSpPr>
                <p:nvPr/>
              </p:nvCxnSpPr>
              <p:spPr>
                <a:xfrm>
                  <a:off x="2051856" y="3903522"/>
                  <a:ext cx="1224000" cy="0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7F7F7F"/>
                  </a:solidFill>
                  <a:prstDash val="solid"/>
                  <a:round/>
                  <a:headEnd type="oval" w="lg" len="lg"/>
                  <a:tailEnd type="stealth" w="med" len="med"/>
                </a:ln>
              </p:spPr>
            </p:cxnSp>
          </p:grpSp>
          <p:sp>
            <p:nvSpPr>
              <p:cNvPr id="904" name="Shape 904"/>
              <p:cNvSpPr txBox="1"/>
              <p:nvPr/>
            </p:nvSpPr>
            <p:spPr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A3</a:t>
                </a:r>
                <a:endParaRPr/>
              </a:p>
            </p:txBody>
          </p:sp>
        </p:grpSp>
        <p:grpSp>
          <p:nvGrpSpPr>
            <p:cNvPr id="905" name="Shape 905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906" name="Shape 906"/>
              <p:cNvSpPr/>
              <p:nvPr/>
            </p:nvSpPr>
            <p:spPr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Shape 907"/>
              <p:cNvSpPr/>
              <p:nvPr/>
            </p:nvSpPr>
            <p:spPr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Shape 908"/>
              <p:cNvSpPr/>
              <p:nvPr/>
            </p:nvSpPr>
            <p:spPr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9" name="Shape 909"/>
          <p:cNvSpPr/>
          <p:nvPr/>
        </p:nvSpPr>
        <p:spPr>
          <a:xfrm>
            <a:off x="987707" y="6296380"/>
            <a:ext cx="4477919" cy="22896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2769177" y="6008348"/>
            <a:ext cx="4477919" cy="22896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4550647" y="5720316"/>
            <a:ext cx="4477919" cy="22896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Shape 912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913" name="Shape 913"/>
            <p:cNvSpPr/>
            <p:nvPr/>
          </p:nvSpPr>
          <p:spPr>
            <a:xfrm>
              <a:off x="78904" y="3407514"/>
              <a:ext cx="9029600" cy="228964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Shape 914"/>
            <p:cNvSpPr/>
            <p:nvPr/>
          </p:nvSpPr>
          <p:spPr>
            <a:xfrm>
              <a:off x="78904" y="3636478"/>
              <a:ext cx="9029600" cy="228964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Shape 915"/>
            <p:cNvSpPr/>
            <p:nvPr/>
          </p:nvSpPr>
          <p:spPr>
            <a:xfrm>
              <a:off x="78904" y="3852502"/>
              <a:ext cx="9029600" cy="228964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Pointers &amp; Arrays #3</a:t>
            </a:r>
            <a:endParaRPr/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406485" y="4028664"/>
            <a:ext cx="3671069" cy="153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Cmp: Compiles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 Possible bad pointer reference (Y/N)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Value returned by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2" name="Shape 922"/>
          <p:cNvGraphicFramePr/>
          <p:nvPr/>
        </p:nvGraphicFramePr>
        <p:xfrm>
          <a:off x="464746" y="1197678"/>
          <a:ext cx="8355750" cy="262115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257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(*A3)[3][5]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*(A4[3][5])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(*A5[3])[5]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23" name="Shape 923"/>
          <p:cNvGraphicFramePr/>
          <p:nvPr/>
        </p:nvGraphicFramePr>
        <p:xfrm>
          <a:off x="4109161" y="3861048"/>
          <a:ext cx="4639275" cy="2621150"/>
        </p:xfrm>
        <a:graphic>
          <a:graphicData uri="http://schemas.openxmlformats.org/drawingml/2006/table">
            <a:tbl>
              <a:tblPr firstRow="1" bandRow="1">
                <a:noFill/>
                <a:tableStyleId>{84BD8969-E82E-4CEB-9580-3FED6DDCE464}</a:tableStyleId>
              </a:tblPr>
              <a:tblGrid>
                <a:gridCol w="265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</a:t>
                      </a:r>
                      <a:endParaRPr sz="18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***A</a:t>
                      </a:r>
                      <a:r>
                        <a:rPr lang="en-US" sz="1800" b="1" i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Cmp</a:t>
                      </a:r>
                      <a:endParaRPr sz="1800" b="0" i="0" u="none" strike="noStrike" cap="none">
                        <a:solidFill>
                          <a:srgbClr val="F6F5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6F5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A1[3][5]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*A2[3][5]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(*A3)[3][5]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*(A4[3][5])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 (*A5[3])[5]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99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Struct Exam Question</a:t>
            </a:r>
            <a:endParaRPr/>
          </a:p>
        </p:txBody>
      </p:sp>
      <p:pic>
        <p:nvPicPr>
          <p:cNvPr id="1124" name="Shape 1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Shape 1125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http://www.cs.cmu.edu/~213/oldexams/exam1-f12.pdf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Struct Exam Question</a:t>
            </a:r>
            <a:endParaRPr/>
          </a:p>
        </p:txBody>
      </p:sp>
      <p:pic>
        <p:nvPicPr>
          <p:cNvPr id="1131" name="Shape 1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Shape 113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http://www.cs.cmu.edu/~213/oldexams/exam1-f12.pdf</a:t>
            </a:r>
            <a:endParaRPr/>
          </a:p>
        </p:txBody>
      </p:sp>
      <p:sp>
        <p:nvSpPr>
          <p:cNvPr id="1133" name="Shape 113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/>
          </a:p>
        </p:txBody>
      </p:sp>
      <p:grpSp>
        <p:nvGrpSpPr>
          <p:cNvPr id="1134" name="Shape 1134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1135" name="Shape 1135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1136" name="Shape 1136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1137" name="Shape 1137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1138" name="Shape 1138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1139" name="Shape 1139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1140" name="Shape 1140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  <p:sp>
          <p:nvSpPr>
            <p:cNvPr id="1141" name="Shape 1141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</p:grpSp>
      <p:grpSp>
        <p:nvGrpSpPr>
          <p:cNvPr id="1142" name="Shape 1142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1143" name="Shape 1143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44" name="Shape 1144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45" name="Shape 1145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46" name="Shape 1146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47" name="Shape 1147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48" name="Shape 1148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49" name="Shape 1149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150" name="Shape 1150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</p:grpSp>
      <p:grpSp>
        <p:nvGrpSpPr>
          <p:cNvPr id="1151" name="Shape 1151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1152" name="Shape 1152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1153" name="Shape 1153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1154" name="Shape 1154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1155" name="Shape 1155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</p:grpSp>
      <p:grpSp>
        <p:nvGrpSpPr>
          <p:cNvPr id="1156" name="Shape 1156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1157" name="Shape 1157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158" name="Shape 1158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159" name="Shape 1159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</p:grpSp>
      <p:sp>
        <p:nvSpPr>
          <p:cNvPr id="1160" name="Shape 1160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/>
          </a:p>
        </p:txBody>
      </p:sp>
      <p:grpSp>
        <p:nvGrpSpPr>
          <p:cNvPr id="1161" name="Shape 1161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1162" name="Shape 1162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3" name="Shape 1163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4" name="Shape 1164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5" name="Shape 1165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6" name="Shape 1166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7" name="Shape 1167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8" name="Shape 1168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169" name="Shape 1169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</p:grpSp>
      <p:grpSp>
        <p:nvGrpSpPr>
          <p:cNvPr id="1170" name="Shape 1170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1171" name="Shape 1171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2" name="Shape 1172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3" name="Shape 1173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4" name="Shape 1174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5" name="Shape 1175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6" name="Shape 1176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7" name="Shape 1177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178" name="Shape 1178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Partial recap: Integers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Word size</a:t>
            </a:r>
          </a:p>
          <a:p>
            <a:pPr marL="800100" lvl="1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One-Dimensional Arrays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>
                <a:solidFill>
                  <a:srgbClr val="7F7F7F"/>
                </a:solidFill>
              </a:rPr>
              <a:t>Structs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Arrays of Structs</a:t>
            </a:r>
            <a:endParaRPr lang="en-US" dirty="0">
              <a:solidFill>
                <a:srgbClr val="7F7F7F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Multi-Dimensional Arrays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>
                <a:solidFill>
                  <a:srgbClr val="7F7F7F"/>
                </a:solidFill>
              </a:rPr>
              <a:t>Nested (Arrays of Arrays)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(Arrays of) Pointers to Arrays</a:t>
            </a:r>
            <a:endParaRPr lang="en-US"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we have time: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Endianness</a:t>
            </a:r>
          </a:p>
          <a:p>
            <a:pPr marL="800100" lvl="1" indent="-342900">
              <a:spcBef>
                <a:spcPts val="480"/>
              </a:spcBef>
              <a:buSzPts val="144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F7F7F"/>
                </a:solidFill>
              </a:rPr>
              <a:t>Machine Instructions</a:t>
            </a:r>
            <a:endParaRPr lang="en-US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F41E7-7E5B-4C8B-8829-6BF5388EBDE4}"/>
              </a:ext>
            </a:extLst>
          </p:cNvPr>
          <p:cNvSpPr/>
          <p:nvPr/>
        </p:nvSpPr>
        <p:spPr>
          <a:xfrm>
            <a:off x="3803425" y="577304"/>
            <a:ext cx="5188175" cy="1569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Activity break: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pick a partner (just one other student this time),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open activity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https://canvas.cmu.edu/courses/30386/assignments/528617</a:t>
            </a:r>
            <a:r>
              <a:rPr lang="en-US" dirty="0">
                <a:solidFill>
                  <a:schemeClr val="tx1"/>
                </a:solidFill>
              </a:rPr>
              <a:t>),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do parts 1 and 2</a:t>
            </a:r>
          </a:p>
        </p:txBody>
      </p:sp>
    </p:spTree>
    <p:extLst>
      <p:ext uri="{BB962C8B-B14F-4D97-AF65-F5344CB8AC3E}">
        <p14:creationId xmlns:p14="http://schemas.microsoft.com/office/powerpoint/2010/main" val="2054325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Struct Exam Question (Cont’d)</a:t>
            </a:r>
            <a:endParaRPr/>
          </a:p>
        </p:txBody>
      </p:sp>
      <p:pic>
        <p:nvPicPr>
          <p:cNvPr id="1184" name="Shape 1184"/>
          <p:cNvPicPr preferRelativeResize="0"/>
          <p:nvPr/>
        </p:nvPicPr>
        <p:blipFill rotWithShape="1">
          <a:blip r:embed="rId3">
            <a:alphaModFix/>
          </a:blip>
          <a:srcRect b="24370"/>
          <a:stretch/>
        </p:blipFill>
        <p:spPr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Shape 1185"/>
          <p:cNvPicPr preferRelativeResize="0"/>
          <p:nvPr/>
        </p:nvPicPr>
        <p:blipFill rotWithShape="1">
          <a:blip r:embed="rId4">
            <a:alphaModFix/>
          </a:blip>
          <a:srcRect b="58989"/>
          <a:stretch/>
        </p:blipFill>
        <p:spPr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Shape 1186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http://www.cs.cmu.edu/~213/oldexams/exam1-f12.pdf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Struct Exam Question (Cont’d)</a:t>
            </a:r>
            <a:endParaRPr/>
          </a:p>
        </p:txBody>
      </p:sp>
      <p:pic>
        <p:nvPicPr>
          <p:cNvPr id="1192" name="Shape 1192"/>
          <p:cNvPicPr preferRelativeResize="0"/>
          <p:nvPr/>
        </p:nvPicPr>
        <p:blipFill rotWithShape="1">
          <a:blip r:embed="rId3">
            <a:alphaModFix/>
          </a:blip>
          <a:srcRect b="24370"/>
          <a:stretch/>
        </p:blipFill>
        <p:spPr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Shape 1193"/>
          <p:cNvPicPr preferRelativeResize="0"/>
          <p:nvPr/>
        </p:nvPicPr>
        <p:blipFill rotWithShape="1">
          <a:blip r:embed="rId4">
            <a:alphaModFix/>
          </a:blip>
          <a:srcRect b="58989"/>
          <a:stretch/>
        </p:blipFill>
        <p:spPr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Shape 1194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/>
          </a:p>
        </p:txBody>
      </p:sp>
      <p:grpSp>
        <p:nvGrpSpPr>
          <p:cNvPr id="1195" name="Shape 1195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1196" name="Shape 1196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197" name="Shape 1197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  <p:sp>
          <p:nvSpPr>
            <p:cNvPr id="1198" name="Shape 1198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endParaRPr/>
            </a:p>
          </p:txBody>
        </p:sp>
      </p:grpSp>
      <p:grpSp>
        <p:nvGrpSpPr>
          <p:cNvPr id="1199" name="Shape 1199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00" name="Shape 1200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1201" name="Shape 1201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1202" name="Shape 1202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1203" name="Shape 1203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</p:grpSp>
      <p:grpSp>
        <p:nvGrpSpPr>
          <p:cNvPr id="1204" name="Shape 120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205" name="Shape 1205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06" name="Shape 1206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07" name="Shape 1207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08" name="Shape 1208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09" name="Shape 1209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10" name="Shape 1210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11" name="Shape 1211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  <p:sp>
          <p:nvSpPr>
            <p:cNvPr id="1212" name="Shape 1212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endParaRPr/>
            </a:p>
          </p:txBody>
        </p:sp>
      </p:grpSp>
      <p:grpSp>
        <p:nvGrpSpPr>
          <p:cNvPr id="1213" name="Shape 121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1214" name="Shape 1214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215" name="Shape 1215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216" name="Shape 1216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sp>
          <p:nvSpPr>
            <p:cNvPr id="1217" name="Shape 1217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  <p:grpSp>
          <p:nvGrpSpPr>
            <p:cNvPr id="1218" name="Shape 1218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1219" name="Shape 1219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FFC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e</a:t>
                </a:r>
                <a:endParaRPr/>
              </a:p>
            </p:txBody>
          </p:sp>
          <p:sp>
            <p:nvSpPr>
              <p:cNvPr id="1220" name="Shape 1220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FFC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e</a:t>
                </a:r>
                <a:endParaRPr/>
              </a:p>
            </p:txBody>
          </p:sp>
          <p:sp>
            <p:nvSpPr>
              <p:cNvPr id="1221" name="Shape 1221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FFC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e</a:t>
                </a:r>
                <a:endParaRPr/>
              </a:p>
            </p:txBody>
          </p:sp>
        </p:grpSp>
        <p:sp>
          <p:nvSpPr>
            <p:cNvPr id="1222" name="Shape 1222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C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</a:t>
              </a:r>
              <a:endParaRPr/>
            </a:p>
          </p:txBody>
        </p:sp>
      </p:grpSp>
      <p:grpSp>
        <p:nvGrpSpPr>
          <p:cNvPr id="1223" name="Shape 1223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1224" name="Shape 1224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25" name="Shape 1225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26" name="Shape 1226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27" name="Shape 1227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28" name="Shape 1228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29" name="Shape 1229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30" name="Shape 1230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  <p:sp>
          <p:nvSpPr>
            <p:cNvPr id="1231" name="Shape 1231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C66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endParaRPr/>
            </a:p>
          </p:txBody>
        </p:sp>
      </p:grpSp>
      <p:sp>
        <p:nvSpPr>
          <p:cNvPr id="1232" name="Shape 1232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http://www.cs.cmu.edu/~213/oldexams/exam1-f12.pdf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x87 FP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Legacy, very ugly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 FP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Shark machines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case use of vector instructions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AVX FP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Newest version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SSE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Documented in book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title"/>
          </p:nvPr>
        </p:nvSpPr>
        <p:spPr>
          <a:xfrm>
            <a:off x="404813" y="127670"/>
            <a:ext cx="8716962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with SSE3</a:t>
            </a:r>
            <a:endParaRPr/>
          </a:p>
        </p:txBody>
      </p:sp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XMM Registers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total, each 16 bytes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single-byte integers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16-bit integers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32-bit integers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single-precision floats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double-precision floats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single-precision float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double-precision float</a:t>
            </a:r>
            <a:endParaRPr/>
          </a:p>
        </p:txBody>
      </p:sp>
      <p:grpSp>
        <p:nvGrpSpPr>
          <p:cNvPr id="1252" name="Shape 1252"/>
          <p:cNvGrpSpPr/>
          <p:nvPr/>
        </p:nvGrpSpPr>
        <p:grpSpPr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1253" name="Shape 1253"/>
            <p:cNvSpPr/>
            <p:nvPr/>
          </p:nvSpPr>
          <p:spPr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5" name="Shape 1255"/>
            <p:cNvSpPr/>
            <p:nvPr/>
          </p:nvSpPr>
          <p:spPr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6" name="Shape 1256"/>
            <p:cNvSpPr/>
            <p:nvPr/>
          </p:nvSpPr>
          <p:spPr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7" name="Shape 1257"/>
            <p:cNvSpPr/>
            <p:nvPr/>
          </p:nvSpPr>
          <p:spPr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9" name="Shape 1259"/>
            <p:cNvSpPr/>
            <p:nvPr/>
          </p:nvSpPr>
          <p:spPr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0" name="Shape 1260"/>
            <p:cNvSpPr/>
            <p:nvPr/>
          </p:nvSpPr>
          <p:spPr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1" name="Shape 1261"/>
            <p:cNvSpPr/>
            <p:nvPr/>
          </p:nvSpPr>
          <p:spPr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4" name="Shape 1264"/>
            <p:cNvSpPr/>
            <p:nvPr/>
          </p:nvSpPr>
          <p:spPr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69" name="Shape 1269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1270" name="Shape 1270"/>
            <p:cNvGrpSpPr/>
            <p:nvPr/>
          </p:nvGrpSpPr>
          <p:grpSpPr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1271" name="Shape 1271"/>
              <p:cNvSpPr/>
              <p:nvPr/>
            </p:nvSpPr>
            <p:spPr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2" name="Shape 1272"/>
              <p:cNvSpPr/>
              <p:nvPr/>
            </p:nvSpPr>
            <p:spPr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3" name="Shape 1273"/>
              <p:cNvSpPr/>
              <p:nvPr/>
            </p:nvSpPr>
            <p:spPr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4" name="Shape 1274"/>
              <p:cNvSpPr/>
              <p:nvPr/>
            </p:nvSpPr>
            <p:spPr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5" name="Shape 1275"/>
              <p:cNvSpPr/>
              <p:nvPr/>
            </p:nvSpPr>
            <p:spPr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6" name="Shape 1276"/>
              <p:cNvSpPr/>
              <p:nvPr/>
            </p:nvSpPr>
            <p:spPr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7" name="Shape 1277"/>
              <p:cNvSpPr/>
              <p:nvPr/>
            </p:nvSpPr>
            <p:spPr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8" name="Shape 1278"/>
              <p:cNvSpPr/>
              <p:nvPr/>
            </p:nvSpPr>
            <p:spPr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79" name="Shape 1279"/>
              <p:cNvSpPr/>
              <p:nvPr/>
            </p:nvSpPr>
            <p:spPr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0" name="Shape 1280"/>
              <p:cNvSpPr/>
              <p:nvPr/>
            </p:nvSpPr>
            <p:spPr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1" name="Shape 1281"/>
              <p:cNvSpPr/>
              <p:nvPr/>
            </p:nvSpPr>
            <p:spPr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2" name="Shape 1282"/>
              <p:cNvSpPr/>
              <p:nvPr/>
            </p:nvSpPr>
            <p:spPr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3" name="Shape 1283"/>
              <p:cNvSpPr/>
              <p:nvPr/>
            </p:nvSpPr>
            <p:spPr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4" name="Shape 1284"/>
              <p:cNvSpPr/>
              <p:nvPr/>
            </p:nvSpPr>
            <p:spPr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5" name="Shape 1285"/>
              <p:cNvSpPr/>
              <p:nvPr/>
            </p:nvSpPr>
            <p:spPr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86" name="Shape 1286"/>
              <p:cNvSpPr/>
              <p:nvPr/>
            </p:nvSpPr>
            <p:spPr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287" name="Shape 1287"/>
            <p:cNvSpPr/>
            <p:nvPr/>
          </p:nvSpPr>
          <p:spPr>
            <a:xfrm>
              <a:off x="6096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8" name="Shape 1288"/>
            <p:cNvSpPr/>
            <p:nvPr/>
          </p:nvSpPr>
          <p:spPr>
            <a:xfrm>
              <a:off x="15240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9" name="Shape 1289"/>
            <p:cNvSpPr/>
            <p:nvPr/>
          </p:nvSpPr>
          <p:spPr>
            <a:xfrm>
              <a:off x="24384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33528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2672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2" name="Shape 1292"/>
            <p:cNvSpPr/>
            <p:nvPr/>
          </p:nvSpPr>
          <p:spPr>
            <a:xfrm>
              <a:off x="51816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0960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4" name="Shape 1294"/>
            <p:cNvSpPr/>
            <p:nvPr/>
          </p:nvSpPr>
          <p:spPr>
            <a:xfrm>
              <a:off x="7010400" y="2546350"/>
              <a:ext cx="9144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95" name="Shape 1295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1296" name="Shape 1296"/>
            <p:cNvGrpSpPr/>
            <p:nvPr/>
          </p:nvGrpSpPr>
          <p:grpSpPr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1297" name="Shape 1297"/>
              <p:cNvSpPr/>
              <p:nvPr/>
            </p:nvSpPr>
            <p:spPr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98" name="Shape 1298"/>
              <p:cNvSpPr/>
              <p:nvPr/>
            </p:nvSpPr>
            <p:spPr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299" name="Shape 1299"/>
              <p:cNvSpPr/>
              <p:nvPr/>
            </p:nvSpPr>
            <p:spPr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0" name="Shape 1300"/>
              <p:cNvSpPr/>
              <p:nvPr/>
            </p:nvSpPr>
            <p:spPr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1" name="Shape 1301"/>
              <p:cNvSpPr/>
              <p:nvPr/>
            </p:nvSpPr>
            <p:spPr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2" name="Shape 1302"/>
              <p:cNvSpPr/>
              <p:nvPr/>
            </p:nvSpPr>
            <p:spPr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3" name="Shape 1303"/>
              <p:cNvSpPr/>
              <p:nvPr/>
            </p:nvSpPr>
            <p:spPr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4" name="Shape 1304"/>
              <p:cNvSpPr/>
              <p:nvPr/>
            </p:nvSpPr>
            <p:spPr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5" name="Shape 1305"/>
              <p:cNvSpPr/>
              <p:nvPr/>
            </p:nvSpPr>
            <p:spPr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6" name="Shape 1306"/>
              <p:cNvSpPr/>
              <p:nvPr/>
            </p:nvSpPr>
            <p:spPr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7" name="Shape 1307"/>
              <p:cNvSpPr/>
              <p:nvPr/>
            </p:nvSpPr>
            <p:spPr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8" name="Shape 1308"/>
              <p:cNvSpPr/>
              <p:nvPr/>
            </p:nvSpPr>
            <p:spPr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09" name="Shape 1309"/>
              <p:cNvSpPr/>
              <p:nvPr/>
            </p:nvSpPr>
            <p:spPr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10" name="Shape 1310"/>
              <p:cNvSpPr/>
              <p:nvPr/>
            </p:nvSpPr>
            <p:spPr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11" name="Shape 1311"/>
              <p:cNvSpPr/>
              <p:nvPr/>
            </p:nvSpPr>
            <p:spPr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12" name="Shape 1312"/>
              <p:cNvSpPr/>
              <p:nvPr/>
            </p:nvSpPr>
            <p:spPr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313" name="Shape 1313"/>
            <p:cNvSpPr/>
            <p:nvPr/>
          </p:nvSpPr>
          <p:spPr>
            <a:xfrm>
              <a:off x="609600" y="3308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2438400" y="3308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4267200" y="3308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6096000" y="3308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17" name="Shape 1317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1318" name="Shape 1318"/>
            <p:cNvGrpSpPr/>
            <p:nvPr/>
          </p:nvGrpSpPr>
          <p:grpSpPr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1319" name="Shape 1319"/>
              <p:cNvSpPr/>
              <p:nvPr/>
            </p:nvSpPr>
            <p:spPr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0" name="Shape 1320"/>
              <p:cNvSpPr/>
              <p:nvPr/>
            </p:nvSpPr>
            <p:spPr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1" name="Shape 1321"/>
              <p:cNvSpPr/>
              <p:nvPr/>
            </p:nvSpPr>
            <p:spPr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2" name="Shape 1322"/>
              <p:cNvSpPr/>
              <p:nvPr/>
            </p:nvSpPr>
            <p:spPr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3" name="Shape 1323"/>
              <p:cNvSpPr/>
              <p:nvPr/>
            </p:nvSpPr>
            <p:spPr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4" name="Shape 1324"/>
              <p:cNvSpPr/>
              <p:nvPr/>
            </p:nvSpPr>
            <p:spPr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5" name="Shape 1325"/>
              <p:cNvSpPr/>
              <p:nvPr/>
            </p:nvSpPr>
            <p:spPr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6" name="Shape 1326"/>
              <p:cNvSpPr/>
              <p:nvPr/>
            </p:nvSpPr>
            <p:spPr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7" name="Shape 1327"/>
              <p:cNvSpPr/>
              <p:nvPr/>
            </p:nvSpPr>
            <p:spPr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8" name="Shape 1328"/>
              <p:cNvSpPr/>
              <p:nvPr/>
            </p:nvSpPr>
            <p:spPr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9" name="Shape 1329"/>
              <p:cNvSpPr/>
              <p:nvPr/>
            </p:nvSpPr>
            <p:spPr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30" name="Shape 1330"/>
              <p:cNvSpPr/>
              <p:nvPr/>
            </p:nvSpPr>
            <p:spPr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31" name="Shape 1331"/>
              <p:cNvSpPr/>
              <p:nvPr/>
            </p:nvSpPr>
            <p:spPr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32" name="Shape 1332"/>
              <p:cNvSpPr/>
              <p:nvPr/>
            </p:nvSpPr>
            <p:spPr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33" name="Shape 1333"/>
              <p:cNvSpPr/>
              <p:nvPr/>
            </p:nvSpPr>
            <p:spPr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34" name="Shape 1334"/>
              <p:cNvSpPr/>
              <p:nvPr/>
            </p:nvSpPr>
            <p:spPr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335" name="Shape 1335"/>
            <p:cNvSpPr/>
            <p:nvPr/>
          </p:nvSpPr>
          <p:spPr>
            <a:xfrm>
              <a:off x="609600" y="4070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6" name="Shape 1336"/>
            <p:cNvSpPr/>
            <p:nvPr/>
          </p:nvSpPr>
          <p:spPr>
            <a:xfrm>
              <a:off x="2438400" y="4070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267200" y="4070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8" name="Shape 1338"/>
            <p:cNvSpPr/>
            <p:nvPr/>
          </p:nvSpPr>
          <p:spPr>
            <a:xfrm>
              <a:off x="6096000" y="407035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39" name="Shape 1339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1340" name="Shape 1340"/>
            <p:cNvGrpSpPr/>
            <p:nvPr/>
          </p:nvGrpSpPr>
          <p:grpSpPr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1341" name="Shape 1341"/>
              <p:cNvSpPr/>
              <p:nvPr/>
            </p:nvSpPr>
            <p:spPr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2" name="Shape 1342"/>
              <p:cNvSpPr/>
              <p:nvPr/>
            </p:nvSpPr>
            <p:spPr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3" name="Shape 1343"/>
              <p:cNvSpPr/>
              <p:nvPr/>
            </p:nvSpPr>
            <p:spPr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4" name="Shape 1344"/>
              <p:cNvSpPr/>
              <p:nvPr/>
            </p:nvSpPr>
            <p:spPr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5" name="Shape 1345"/>
              <p:cNvSpPr/>
              <p:nvPr/>
            </p:nvSpPr>
            <p:spPr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6" name="Shape 1346"/>
              <p:cNvSpPr/>
              <p:nvPr/>
            </p:nvSpPr>
            <p:spPr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7" name="Shape 1347"/>
              <p:cNvSpPr/>
              <p:nvPr/>
            </p:nvSpPr>
            <p:spPr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8" name="Shape 1348"/>
              <p:cNvSpPr/>
              <p:nvPr/>
            </p:nvSpPr>
            <p:spPr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49" name="Shape 1349"/>
              <p:cNvSpPr/>
              <p:nvPr/>
            </p:nvSpPr>
            <p:spPr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0" name="Shape 1350"/>
              <p:cNvSpPr/>
              <p:nvPr/>
            </p:nvSpPr>
            <p:spPr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1" name="Shape 1351"/>
              <p:cNvSpPr/>
              <p:nvPr/>
            </p:nvSpPr>
            <p:spPr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2" name="Shape 1352"/>
              <p:cNvSpPr/>
              <p:nvPr/>
            </p:nvSpPr>
            <p:spPr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3" name="Shape 1353"/>
              <p:cNvSpPr/>
              <p:nvPr/>
            </p:nvSpPr>
            <p:spPr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4" name="Shape 1354"/>
              <p:cNvSpPr/>
              <p:nvPr/>
            </p:nvSpPr>
            <p:spPr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5" name="Shape 1355"/>
              <p:cNvSpPr/>
              <p:nvPr/>
            </p:nvSpPr>
            <p:spPr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56" name="Shape 1356"/>
              <p:cNvSpPr/>
              <p:nvPr/>
            </p:nvSpPr>
            <p:spPr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357" name="Shape 1357"/>
            <p:cNvSpPr/>
            <p:nvPr/>
          </p:nvSpPr>
          <p:spPr>
            <a:xfrm>
              <a:off x="609600" y="4832350"/>
              <a:ext cx="36576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267200" y="4832350"/>
              <a:ext cx="36576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59" name="Shape 1359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1360" name="Shape 1360"/>
            <p:cNvGrpSpPr/>
            <p:nvPr/>
          </p:nvGrpSpPr>
          <p:grpSpPr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1361" name="Shape 1361"/>
              <p:cNvSpPr/>
              <p:nvPr/>
            </p:nvSpPr>
            <p:spPr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2" name="Shape 1362"/>
              <p:cNvSpPr/>
              <p:nvPr/>
            </p:nvSpPr>
            <p:spPr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3" name="Shape 1363"/>
              <p:cNvSpPr/>
              <p:nvPr/>
            </p:nvSpPr>
            <p:spPr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4" name="Shape 1364"/>
              <p:cNvSpPr/>
              <p:nvPr/>
            </p:nvSpPr>
            <p:spPr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5" name="Shape 1365"/>
              <p:cNvSpPr/>
              <p:nvPr/>
            </p:nvSpPr>
            <p:spPr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6" name="Shape 1366"/>
              <p:cNvSpPr/>
              <p:nvPr/>
            </p:nvSpPr>
            <p:spPr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7" name="Shape 1367"/>
              <p:cNvSpPr/>
              <p:nvPr/>
            </p:nvSpPr>
            <p:spPr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8" name="Shape 1368"/>
              <p:cNvSpPr/>
              <p:nvPr/>
            </p:nvSpPr>
            <p:spPr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69" name="Shape 1369"/>
              <p:cNvSpPr/>
              <p:nvPr/>
            </p:nvSpPr>
            <p:spPr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0" name="Shape 1370"/>
              <p:cNvSpPr/>
              <p:nvPr/>
            </p:nvSpPr>
            <p:spPr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1" name="Shape 1371"/>
              <p:cNvSpPr/>
              <p:nvPr/>
            </p:nvSpPr>
            <p:spPr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2" name="Shape 1372"/>
              <p:cNvSpPr/>
              <p:nvPr/>
            </p:nvSpPr>
            <p:spPr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3" name="Shape 1373"/>
              <p:cNvSpPr/>
              <p:nvPr/>
            </p:nvSpPr>
            <p:spPr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4" name="Shape 1374"/>
              <p:cNvSpPr/>
              <p:nvPr/>
            </p:nvSpPr>
            <p:spPr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5" name="Shape 1375"/>
              <p:cNvSpPr/>
              <p:nvPr/>
            </p:nvSpPr>
            <p:spPr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76" name="Shape 1376"/>
              <p:cNvSpPr/>
              <p:nvPr/>
            </p:nvSpPr>
            <p:spPr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377" name="Shape 1377"/>
            <p:cNvSpPr/>
            <p:nvPr/>
          </p:nvSpPr>
          <p:spPr>
            <a:xfrm>
              <a:off x="609600" y="5638800"/>
              <a:ext cx="18288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78" name="Shape 1378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1379" name="Shape 1379"/>
            <p:cNvGrpSpPr/>
            <p:nvPr/>
          </p:nvGrpSpPr>
          <p:grpSpPr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1380" name="Shape 1380"/>
              <p:cNvSpPr/>
              <p:nvPr/>
            </p:nvSpPr>
            <p:spPr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1" name="Shape 1381"/>
              <p:cNvSpPr/>
              <p:nvPr/>
            </p:nvSpPr>
            <p:spPr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2" name="Shape 1382"/>
              <p:cNvSpPr/>
              <p:nvPr/>
            </p:nvSpPr>
            <p:spPr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3" name="Shape 1383"/>
              <p:cNvSpPr/>
              <p:nvPr/>
            </p:nvSpPr>
            <p:spPr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4" name="Shape 1384"/>
              <p:cNvSpPr/>
              <p:nvPr/>
            </p:nvSpPr>
            <p:spPr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5" name="Shape 1385"/>
              <p:cNvSpPr/>
              <p:nvPr/>
            </p:nvSpPr>
            <p:spPr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6" name="Shape 1386"/>
              <p:cNvSpPr/>
              <p:nvPr/>
            </p:nvSpPr>
            <p:spPr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7" name="Shape 1387"/>
              <p:cNvSpPr/>
              <p:nvPr/>
            </p:nvSpPr>
            <p:spPr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8" name="Shape 1388"/>
              <p:cNvSpPr/>
              <p:nvPr/>
            </p:nvSpPr>
            <p:spPr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89" name="Shape 1389"/>
              <p:cNvSpPr/>
              <p:nvPr/>
            </p:nvSpPr>
            <p:spPr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90" name="Shape 1390"/>
              <p:cNvSpPr/>
              <p:nvPr/>
            </p:nvSpPr>
            <p:spPr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91" name="Shape 1391"/>
              <p:cNvSpPr/>
              <p:nvPr/>
            </p:nvSpPr>
            <p:spPr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92" name="Shape 1392"/>
              <p:cNvSpPr/>
              <p:nvPr/>
            </p:nvSpPr>
            <p:spPr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93" name="Shape 1393"/>
              <p:cNvSpPr/>
              <p:nvPr/>
            </p:nvSpPr>
            <p:spPr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94" name="Shape 1394"/>
              <p:cNvSpPr/>
              <p:nvPr/>
            </p:nvSpPr>
            <p:spPr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95" name="Shape 1395"/>
              <p:cNvSpPr/>
              <p:nvPr/>
            </p:nvSpPr>
            <p:spPr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952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396" name="Shape 1396"/>
            <p:cNvSpPr/>
            <p:nvPr/>
          </p:nvSpPr>
          <p:spPr>
            <a:xfrm>
              <a:off x="609600" y="6324600"/>
              <a:ext cx="3657600" cy="3048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>
            <a:spLocks noGrp="1"/>
          </p:cNvSpPr>
          <p:nvPr>
            <p:ph type="title"/>
          </p:nvPr>
        </p:nvSpPr>
        <p:spPr>
          <a:xfrm>
            <a:off x="404813" y="127670"/>
            <a:ext cx="8716962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 &amp; SIMD Operations</a:t>
            </a:r>
            <a:endParaRPr/>
          </a:p>
        </p:txBody>
      </p:sp>
      <p:sp>
        <p:nvSpPr>
          <p:cNvPr id="1402" name="Shape 1402"/>
          <p:cNvSpPr txBox="1">
            <a:spLocks noGrp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 Operations: Single Precision</a:t>
            </a:r>
            <a:endParaRPr/>
          </a:p>
          <a:p>
            <a:pPr marL="742950" marR="0" lvl="1" indent="-16001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6001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6001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SIMD Operations: Single Precision</a:t>
            </a:r>
            <a:endParaRPr/>
          </a:p>
          <a:p>
            <a:pPr marL="742950" marR="0" lvl="1" indent="-16001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6001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6001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 Operations: Double Precision</a:t>
            </a:r>
            <a:endParaRPr/>
          </a:p>
        </p:txBody>
      </p:sp>
      <p:grpSp>
        <p:nvGrpSpPr>
          <p:cNvPr id="1403" name="Shape 1403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1404" name="Shape 1404"/>
            <p:cNvGrpSpPr/>
            <p:nvPr/>
          </p:nvGrpSpPr>
          <p:grpSpPr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1405" name="Shape 1405"/>
              <p:cNvGrpSpPr/>
              <p:nvPr/>
            </p:nvGrpSpPr>
            <p:grpSpPr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1406" name="Shape 1406"/>
                <p:cNvGrpSpPr/>
                <p:nvPr/>
              </p:nvGrpSpPr>
              <p:grpSpPr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1407" name="Shape 1407"/>
                  <p:cNvSpPr/>
                  <p:nvPr/>
                </p:nvSpPr>
                <p:spPr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08" name="Shape 1408"/>
                  <p:cNvSpPr/>
                  <p:nvPr/>
                </p:nvSpPr>
                <p:spPr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09" name="Shape 1409"/>
                  <p:cNvSpPr/>
                  <p:nvPr/>
                </p:nvSpPr>
                <p:spPr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0" name="Shape 1410"/>
                  <p:cNvSpPr/>
                  <p:nvPr/>
                </p:nvSpPr>
                <p:spPr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1" name="Shape 1411"/>
                  <p:cNvSpPr/>
                  <p:nvPr/>
                </p:nvSpPr>
                <p:spPr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2" name="Shape 1412"/>
                  <p:cNvSpPr/>
                  <p:nvPr/>
                </p:nvSpPr>
                <p:spPr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3" name="Shape 1413"/>
                  <p:cNvSpPr/>
                  <p:nvPr/>
                </p:nvSpPr>
                <p:spPr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4" name="Shape 1414"/>
                  <p:cNvSpPr/>
                  <p:nvPr/>
                </p:nvSpPr>
                <p:spPr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5" name="Shape 1415"/>
                  <p:cNvSpPr/>
                  <p:nvPr/>
                </p:nvSpPr>
                <p:spPr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6" name="Shape 1416"/>
                  <p:cNvSpPr/>
                  <p:nvPr/>
                </p:nvSpPr>
                <p:spPr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7" name="Shape 1417"/>
                  <p:cNvSpPr/>
                  <p:nvPr/>
                </p:nvSpPr>
                <p:spPr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8" name="Shape 1418"/>
                  <p:cNvSpPr/>
                  <p:nvPr/>
                </p:nvSpPr>
                <p:spPr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19" name="Shape 1419"/>
                  <p:cNvSpPr/>
                  <p:nvPr/>
                </p:nvSpPr>
                <p:spPr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20" name="Shape 1420"/>
                  <p:cNvSpPr/>
                  <p:nvPr/>
                </p:nvSpPr>
                <p:spPr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21" name="Shape 1421"/>
                  <p:cNvSpPr/>
                  <p:nvPr/>
                </p:nvSpPr>
                <p:spPr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22" name="Shape 1422"/>
                  <p:cNvSpPr/>
                  <p:nvPr/>
                </p:nvSpPr>
                <p:spPr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</p:grpSp>
            <p:sp>
              <p:nvSpPr>
                <p:cNvPr id="1423" name="Shape 1423"/>
                <p:cNvSpPr/>
                <p:nvPr/>
              </p:nvSpPr>
              <p:spPr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424" name="Shape 1424"/>
              <p:cNvGrpSpPr/>
              <p:nvPr/>
            </p:nvGrpSpPr>
            <p:grpSpPr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1425" name="Shape 1425"/>
                <p:cNvGrpSpPr/>
                <p:nvPr/>
              </p:nvGrpSpPr>
              <p:grpSpPr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1426" name="Shape 1426"/>
                  <p:cNvSpPr/>
                  <p:nvPr/>
                </p:nvSpPr>
                <p:spPr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27" name="Shape 1427"/>
                  <p:cNvSpPr/>
                  <p:nvPr/>
                </p:nvSpPr>
                <p:spPr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28" name="Shape 1428"/>
                  <p:cNvSpPr/>
                  <p:nvPr/>
                </p:nvSpPr>
                <p:spPr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29" name="Shape 1429"/>
                  <p:cNvSpPr/>
                  <p:nvPr/>
                </p:nvSpPr>
                <p:spPr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0" name="Shape 1430"/>
                  <p:cNvSpPr/>
                  <p:nvPr/>
                </p:nvSpPr>
                <p:spPr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1" name="Shape 1431"/>
                  <p:cNvSpPr/>
                  <p:nvPr/>
                </p:nvSpPr>
                <p:spPr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2" name="Shape 1432"/>
                  <p:cNvSpPr/>
                  <p:nvPr/>
                </p:nvSpPr>
                <p:spPr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3" name="Shape 1433"/>
                  <p:cNvSpPr/>
                  <p:nvPr/>
                </p:nvSpPr>
                <p:spPr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4" name="Shape 1434"/>
                  <p:cNvSpPr/>
                  <p:nvPr/>
                </p:nvSpPr>
                <p:spPr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5" name="Shape 1435"/>
                  <p:cNvSpPr/>
                  <p:nvPr/>
                </p:nvSpPr>
                <p:spPr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6" name="Shape 1436"/>
                  <p:cNvSpPr/>
                  <p:nvPr/>
                </p:nvSpPr>
                <p:spPr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7" name="Shape 1437"/>
                  <p:cNvSpPr/>
                  <p:nvPr/>
                </p:nvSpPr>
                <p:spPr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8" name="Shape 1438"/>
                  <p:cNvSpPr/>
                  <p:nvPr/>
                </p:nvSpPr>
                <p:spPr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39" name="Shape 1439"/>
                  <p:cNvSpPr/>
                  <p:nvPr/>
                </p:nvSpPr>
                <p:spPr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40" name="Shape 1440"/>
                  <p:cNvSpPr/>
                  <p:nvPr/>
                </p:nvSpPr>
                <p:spPr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41" name="Shape 1441"/>
                  <p:cNvSpPr/>
                  <p:nvPr/>
                </p:nvSpPr>
                <p:spPr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</p:grpSp>
            <p:sp>
              <p:nvSpPr>
                <p:cNvPr id="1442" name="Shape 1442"/>
                <p:cNvSpPr/>
                <p:nvPr/>
              </p:nvSpPr>
              <p:spPr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443" name="Shape 1443"/>
              <p:cNvGrpSpPr/>
              <p:nvPr/>
            </p:nvGrpSpPr>
            <p:grpSpPr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1444" name="Shape 1444"/>
                <p:cNvSpPr/>
                <p:nvPr/>
              </p:nvSpPr>
              <p:spPr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+</a:t>
                  </a:r>
                  <a:endParaRPr/>
                </a:p>
              </p:txBody>
            </p:sp>
            <p:cxnSp>
              <p:nvCxnSpPr>
                <p:cNvPr id="1445" name="Shape 1445"/>
                <p:cNvCxnSpPr/>
                <p:nvPr/>
              </p:nvCxnSpPr>
              <p:spPr>
                <a:xfrm>
                  <a:off x="720" y="864"/>
                  <a:ext cx="144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446" name="Shape 1446"/>
                <p:cNvCxnSpPr/>
                <p:nvPr/>
              </p:nvCxnSpPr>
              <p:spPr>
                <a:xfrm rot="10800000" flipH="1">
                  <a:off x="720" y="1200"/>
                  <a:ext cx="144" cy="19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447" name="Shape 1447"/>
                <p:cNvCxnSpPr/>
                <p:nvPr/>
              </p:nvCxnSpPr>
              <p:spPr>
                <a:xfrm rot="-5400000" flipH="1">
                  <a:off x="984" y="1224"/>
                  <a:ext cx="192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sp>
            <p:nvSpPr>
              <p:cNvPr id="1448" name="Shape 1448"/>
              <p:cNvSpPr txBox="1"/>
              <p:nvPr/>
            </p:nvSpPr>
            <p:spPr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%xmm0</a:t>
                </a:r>
                <a:endParaRPr/>
              </a:p>
            </p:txBody>
          </p:sp>
          <p:sp>
            <p:nvSpPr>
              <p:cNvPr id="1449" name="Shape 1449"/>
              <p:cNvSpPr txBox="1"/>
              <p:nvPr/>
            </p:nvSpPr>
            <p:spPr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%xmm1</a:t>
                </a:r>
                <a:endParaRPr/>
              </a:p>
            </p:txBody>
          </p:sp>
          <p:sp>
            <p:nvSpPr>
              <p:cNvPr id="1450" name="Shape 1450"/>
              <p:cNvSpPr txBox="1"/>
              <p:nvPr/>
            </p:nvSpPr>
            <p:spPr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addss %xmm0,%xmm1</a:t>
                </a:r>
                <a:endParaRPr/>
              </a:p>
            </p:txBody>
          </p:sp>
        </p:grpSp>
        <p:grpSp>
          <p:nvGrpSpPr>
            <p:cNvPr id="1451" name="Shape 1451"/>
            <p:cNvGrpSpPr/>
            <p:nvPr/>
          </p:nvGrpSpPr>
          <p:grpSpPr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1452" name="Shape 1452"/>
              <p:cNvGrpSpPr/>
              <p:nvPr/>
            </p:nvGrpSpPr>
            <p:grpSpPr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1453" name="Shape 1453"/>
                <p:cNvGrpSpPr/>
                <p:nvPr/>
              </p:nvGrpSpPr>
              <p:grpSpPr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1454" name="Shape 1454"/>
                  <p:cNvSpPr/>
                  <p:nvPr/>
                </p:nvSpPr>
                <p:spPr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55" name="Shape 1455"/>
                  <p:cNvSpPr/>
                  <p:nvPr/>
                </p:nvSpPr>
                <p:spPr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56" name="Shape 1456"/>
                  <p:cNvSpPr/>
                  <p:nvPr/>
                </p:nvSpPr>
                <p:spPr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57" name="Shape 1457"/>
                  <p:cNvSpPr/>
                  <p:nvPr/>
                </p:nvSpPr>
                <p:spPr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58" name="Shape 1458"/>
                  <p:cNvSpPr/>
                  <p:nvPr/>
                </p:nvSpPr>
                <p:spPr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59" name="Shape 1459"/>
                  <p:cNvSpPr/>
                  <p:nvPr/>
                </p:nvSpPr>
                <p:spPr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0" name="Shape 1460"/>
                  <p:cNvSpPr/>
                  <p:nvPr/>
                </p:nvSpPr>
                <p:spPr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1" name="Shape 1461"/>
                  <p:cNvSpPr/>
                  <p:nvPr/>
                </p:nvSpPr>
                <p:spPr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2" name="Shape 1462"/>
                  <p:cNvSpPr/>
                  <p:nvPr/>
                </p:nvSpPr>
                <p:spPr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3" name="Shape 1463"/>
                  <p:cNvSpPr/>
                  <p:nvPr/>
                </p:nvSpPr>
                <p:spPr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4" name="Shape 1464"/>
                  <p:cNvSpPr/>
                  <p:nvPr/>
                </p:nvSpPr>
                <p:spPr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5" name="Shape 1465"/>
                  <p:cNvSpPr/>
                  <p:nvPr/>
                </p:nvSpPr>
                <p:spPr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6" name="Shape 1466"/>
                  <p:cNvSpPr/>
                  <p:nvPr/>
                </p:nvSpPr>
                <p:spPr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7" name="Shape 1467"/>
                  <p:cNvSpPr/>
                  <p:nvPr/>
                </p:nvSpPr>
                <p:spPr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8" name="Shape 1468"/>
                  <p:cNvSpPr/>
                  <p:nvPr/>
                </p:nvSpPr>
                <p:spPr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69" name="Shape 1469"/>
                  <p:cNvSpPr/>
                  <p:nvPr/>
                </p:nvSpPr>
                <p:spPr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</p:grpSp>
            <p:sp>
              <p:nvSpPr>
                <p:cNvPr id="1470" name="Shape 1470"/>
                <p:cNvSpPr/>
                <p:nvPr/>
              </p:nvSpPr>
              <p:spPr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71" name="Shape 1471"/>
                <p:cNvSpPr/>
                <p:nvPr/>
              </p:nvSpPr>
              <p:spPr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72" name="Shape 1472"/>
                <p:cNvSpPr/>
                <p:nvPr/>
              </p:nvSpPr>
              <p:spPr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73" name="Shape 1473"/>
                <p:cNvSpPr/>
                <p:nvPr/>
              </p:nvSpPr>
              <p:spPr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474" name="Shape 1474"/>
              <p:cNvGrpSpPr/>
              <p:nvPr/>
            </p:nvGrpSpPr>
            <p:grpSpPr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1475" name="Shape 1475"/>
                <p:cNvGrpSpPr/>
                <p:nvPr/>
              </p:nvGrpSpPr>
              <p:grpSpPr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1476" name="Shape 1476"/>
                  <p:cNvSpPr/>
                  <p:nvPr/>
                </p:nvSpPr>
                <p:spPr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77" name="Shape 1477"/>
                  <p:cNvSpPr/>
                  <p:nvPr/>
                </p:nvSpPr>
                <p:spPr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78" name="Shape 1478"/>
                  <p:cNvSpPr/>
                  <p:nvPr/>
                </p:nvSpPr>
                <p:spPr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79" name="Shape 1479"/>
                  <p:cNvSpPr/>
                  <p:nvPr/>
                </p:nvSpPr>
                <p:spPr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0" name="Shape 1480"/>
                  <p:cNvSpPr/>
                  <p:nvPr/>
                </p:nvSpPr>
                <p:spPr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1" name="Shape 1481"/>
                  <p:cNvSpPr/>
                  <p:nvPr/>
                </p:nvSpPr>
                <p:spPr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2" name="Shape 1482"/>
                  <p:cNvSpPr/>
                  <p:nvPr/>
                </p:nvSpPr>
                <p:spPr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3" name="Shape 1483"/>
                  <p:cNvSpPr/>
                  <p:nvPr/>
                </p:nvSpPr>
                <p:spPr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4" name="Shape 1484"/>
                  <p:cNvSpPr/>
                  <p:nvPr/>
                </p:nvSpPr>
                <p:spPr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5" name="Shape 1485"/>
                  <p:cNvSpPr/>
                  <p:nvPr/>
                </p:nvSpPr>
                <p:spPr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6" name="Shape 1486"/>
                  <p:cNvSpPr/>
                  <p:nvPr/>
                </p:nvSpPr>
                <p:spPr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7" name="Shape 1487"/>
                  <p:cNvSpPr/>
                  <p:nvPr/>
                </p:nvSpPr>
                <p:spPr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8" name="Shape 1488"/>
                  <p:cNvSpPr/>
                  <p:nvPr/>
                </p:nvSpPr>
                <p:spPr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89" name="Shape 1489"/>
                  <p:cNvSpPr/>
                  <p:nvPr/>
                </p:nvSpPr>
                <p:spPr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90" name="Shape 1490"/>
                  <p:cNvSpPr/>
                  <p:nvPr/>
                </p:nvSpPr>
                <p:spPr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sp>
                <p:nvSpPr>
                  <p:cNvPr id="1491" name="Shape 1491"/>
                  <p:cNvSpPr/>
                  <p:nvPr/>
                </p:nvSpPr>
                <p:spPr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00" tIns="45700" rIns="45700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 b="1">
                      <a:solidFill>
                        <a:schemeClr val="dk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</p:grpSp>
            <p:sp>
              <p:nvSpPr>
                <p:cNvPr id="1492" name="Shape 1492"/>
                <p:cNvSpPr/>
                <p:nvPr/>
              </p:nvSpPr>
              <p:spPr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93" name="Shape 1493"/>
                <p:cNvSpPr/>
                <p:nvPr/>
              </p:nvSpPr>
              <p:spPr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94" name="Shape 1494"/>
                <p:cNvSpPr/>
                <p:nvPr/>
              </p:nvSpPr>
              <p:spPr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495" name="Shape 1495"/>
                <p:cNvSpPr/>
                <p:nvPr/>
              </p:nvSpPr>
              <p:spPr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496" name="Shape 1496"/>
              <p:cNvGrpSpPr/>
              <p:nvPr/>
            </p:nvGrpSpPr>
            <p:grpSpPr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1497" name="Shape 1497"/>
                <p:cNvSpPr/>
                <p:nvPr/>
              </p:nvSpPr>
              <p:spPr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+</a:t>
                  </a:r>
                  <a:endParaRPr/>
                </a:p>
              </p:txBody>
            </p:sp>
            <p:cxnSp>
              <p:nvCxnSpPr>
                <p:cNvPr id="1498" name="Shape 1498"/>
                <p:cNvCxnSpPr/>
                <p:nvPr/>
              </p:nvCxnSpPr>
              <p:spPr>
                <a:xfrm>
                  <a:off x="720" y="864"/>
                  <a:ext cx="144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499" name="Shape 1499"/>
                <p:cNvCxnSpPr/>
                <p:nvPr/>
              </p:nvCxnSpPr>
              <p:spPr>
                <a:xfrm rot="10800000" flipH="1">
                  <a:off x="720" y="1200"/>
                  <a:ext cx="144" cy="19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00" name="Shape 1500"/>
                <p:cNvCxnSpPr/>
                <p:nvPr/>
              </p:nvCxnSpPr>
              <p:spPr>
                <a:xfrm rot="-5400000" flipH="1">
                  <a:off x="984" y="1224"/>
                  <a:ext cx="192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1501" name="Shape 1501"/>
              <p:cNvGrpSpPr/>
              <p:nvPr/>
            </p:nvGrpSpPr>
            <p:grpSpPr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1502" name="Shape 1502"/>
                <p:cNvSpPr/>
                <p:nvPr/>
              </p:nvSpPr>
              <p:spPr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+</a:t>
                  </a:r>
                  <a:endParaRPr/>
                </a:p>
              </p:txBody>
            </p:sp>
            <p:cxnSp>
              <p:nvCxnSpPr>
                <p:cNvPr id="1503" name="Shape 1503"/>
                <p:cNvCxnSpPr/>
                <p:nvPr/>
              </p:nvCxnSpPr>
              <p:spPr>
                <a:xfrm>
                  <a:off x="720" y="864"/>
                  <a:ext cx="144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04" name="Shape 1504"/>
                <p:cNvCxnSpPr/>
                <p:nvPr/>
              </p:nvCxnSpPr>
              <p:spPr>
                <a:xfrm rot="10800000" flipH="1">
                  <a:off x="720" y="1200"/>
                  <a:ext cx="144" cy="19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05" name="Shape 1505"/>
                <p:cNvCxnSpPr/>
                <p:nvPr/>
              </p:nvCxnSpPr>
              <p:spPr>
                <a:xfrm rot="-5400000" flipH="1">
                  <a:off x="984" y="1224"/>
                  <a:ext cx="192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1506" name="Shape 1506"/>
              <p:cNvGrpSpPr/>
              <p:nvPr/>
            </p:nvGrpSpPr>
            <p:grpSpPr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1507" name="Shape 1507"/>
                <p:cNvSpPr/>
                <p:nvPr/>
              </p:nvSpPr>
              <p:spPr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+</a:t>
                  </a:r>
                  <a:endParaRPr/>
                </a:p>
              </p:txBody>
            </p:sp>
            <p:cxnSp>
              <p:nvCxnSpPr>
                <p:cNvPr id="1508" name="Shape 1508"/>
                <p:cNvCxnSpPr/>
                <p:nvPr/>
              </p:nvCxnSpPr>
              <p:spPr>
                <a:xfrm>
                  <a:off x="720" y="864"/>
                  <a:ext cx="144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09" name="Shape 1509"/>
                <p:cNvCxnSpPr/>
                <p:nvPr/>
              </p:nvCxnSpPr>
              <p:spPr>
                <a:xfrm rot="10800000" flipH="1">
                  <a:off x="720" y="1200"/>
                  <a:ext cx="144" cy="19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10" name="Shape 1510"/>
                <p:cNvCxnSpPr/>
                <p:nvPr/>
              </p:nvCxnSpPr>
              <p:spPr>
                <a:xfrm rot="-5400000" flipH="1">
                  <a:off x="984" y="1224"/>
                  <a:ext cx="192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grpSp>
            <p:nvGrpSpPr>
              <p:cNvPr id="1511" name="Shape 1511"/>
              <p:cNvGrpSpPr/>
              <p:nvPr/>
            </p:nvGrpSpPr>
            <p:grpSpPr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1512" name="Shape 1512"/>
                <p:cNvSpPr/>
                <p:nvPr/>
              </p:nvSpPr>
              <p:spPr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+</a:t>
                  </a:r>
                  <a:endParaRPr/>
                </a:p>
              </p:txBody>
            </p:sp>
            <p:cxnSp>
              <p:nvCxnSpPr>
                <p:cNvPr id="1513" name="Shape 1513"/>
                <p:cNvCxnSpPr/>
                <p:nvPr/>
              </p:nvCxnSpPr>
              <p:spPr>
                <a:xfrm>
                  <a:off x="720" y="864"/>
                  <a:ext cx="144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14" name="Shape 1514"/>
                <p:cNvCxnSpPr/>
                <p:nvPr/>
              </p:nvCxnSpPr>
              <p:spPr>
                <a:xfrm rot="10800000" flipH="1">
                  <a:off x="720" y="1200"/>
                  <a:ext cx="144" cy="19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15" name="Shape 1515"/>
                <p:cNvCxnSpPr/>
                <p:nvPr/>
              </p:nvCxnSpPr>
              <p:spPr>
                <a:xfrm rot="-5400000" flipH="1">
                  <a:off x="984" y="1224"/>
                  <a:ext cx="192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sp>
            <p:nvSpPr>
              <p:cNvPr id="1516" name="Shape 1516"/>
              <p:cNvSpPr txBox="1"/>
              <p:nvPr/>
            </p:nvSpPr>
            <p:spPr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%xmm0</a:t>
                </a:r>
                <a:endParaRPr/>
              </a:p>
            </p:txBody>
          </p:sp>
          <p:sp>
            <p:nvSpPr>
              <p:cNvPr id="1517" name="Shape 1517"/>
              <p:cNvSpPr txBox="1"/>
              <p:nvPr/>
            </p:nvSpPr>
            <p:spPr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%xmm1</a:t>
                </a:r>
                <a:endParaRPr/>
              </a:p>
            </p:txBody>
          </p:sp>
          <p:sp>
            <p:nvSpPr>
              <p:cNvPr id="1518" name="Shape 1518"/>
              <p:cNvSpPr txBox="1"/>
              <p:nvPr/>
            </p:nvSpPr>
            <p:spPr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addps %xmm0,%xmm1</a:t>
                </a:r>
                <a:endParaRPr/>
              </a:p>
            </p:txBody>
          </p:sp>
        </p:grpSp>
        <p:grpSp>
          <p:nvGrpSpPr>
            <p:cNvPr id="1519" name="Shape 1519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1520" name="Shape 1520"/>
              <p:cNvGrpSpPr/>
              <p:nvPr/>
            </p:nvGrpSpPr>
            <p:grpSpPr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1521" name="Shape 1521"/>
                <p:cNvSpPr/>
                <p:nvPr/>
              </p:nvSpPr>
              <p:spPr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2" name="Shape 1522"/>
                <p:cNvSpPr/>
                <p:nvPr/>
              </p:nvSpPr>
              <p:spPr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3" name="Shape 1523"/>
                <p:cNvSpPr/>
                <p:nvPr/>
              </p:nvSpPr>
              <p:spPr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4" name="Shape 1524"/>
                <p:cNvSpPr/>
                <p:nvPr/>
              </p:nvSpPr>
              <p:spPr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5" name="Shape 1525"/>
                <p:cNvSpPr/>
                <p:nvPr/>
              </p:nvSpPr>
              <p:spPr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6" name="Shape 1526"/>
                <p:cNvSpPr/>
                <p:nvPr/>
              </p:nvSpPr>
              <p:spPr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7" name="Shape 1527"/>
                <p:cNvSpPr/>
                <p:nvPr/>
              </p:nvSpPr>
              <p:spPr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8" name="Shape 1528"/>
                <p:cNvSpPr/>
                <p:nvPr/>
              </p:nvSpPr>
              <p:spPr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29" name="Shape 1529"/>
                <p:cNvSpPr/>
                <p:nvPr/>
              </p:nvSpPr>
              <p:spPr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0" name="Shape 1530"/>
                <p:cNvSpPr/>
                <p:nvPr/>
              </p:nvSpPr>
              <p:spPr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1" name="Shape 1531"/>
                <p:cNvSpPr/>
                <p:nvPr/>
              </p:nvSpPr>
              <p:spPr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2" name="Shape 1532"/>
                <p:cNvSpPr/>
                <p:nvPr/>
              </p:nvSpPr>
              <p:spPr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3" name="Shape 1533"/>
                <p:cNvSpPr/>
                <p:nvPr/>
              </p:nvSpPr>
              <p:spPr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4" name="Shape 1534"/>
                <p:cNvSpPr/>
                <p:nvPr/>
              </p:nvSpPr>
              <p:spPr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5" name="Shape 1535"/>
                <p:cNvSpPr/>
                <p:nvPr/>
              </p:nvSpPr>
              <p:spPr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36" name="Shape 1536"/>
                <p:cNvSpPr/>
                <p:nvPr/>
              </p:nvSpPr>
              <p:spPr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537" name="Shape 1537"/>
              <p:cNvSpPr/>
              <p:nvPr/>
            </p:nvSpPr>
            <p:spPr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538" name="Shape 1538"/>
              <p:cNvGrpSpPr/>
              <p:nvPr/>
            </p:nvGrpSpPr>
            <p:grpSpPr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1539" name="Shape 1539"/>
                <p:cNvSpPr/>
                <p:nvPr/>
              </p:nvSpPr>
              <p:spPr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0" name="Shape 1540"/>
                <p:cNvSpPr/>
                <p:nvPr/>
              </p:nvSpPr>
              <p:spPr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1" name="Shape 1541"/>
                <p:cNvSpPr/>
                <p:nvPr/>
              </p:nvSpPr>
              <p:spPr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2" name="Shape 1542"/>
                <p:cNvSpPr/>
                <p:nvPr/>
              </p:nvSpPr>
              <p:spPr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3" name="Shape 1543"/>
                <p:cNvSpPr/>
                <p:nvPr/>
              </p:nvSpPr>
              <p:spPr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4" name="Shape 1544"/>
                <p:cNvSpPr/>
                <p:nvPr/>
              </p:nvSpPr>
              <p:spPr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5" name="Shape 1545"/>
                <p:cNvSpPr/>
                <p:nvPr/>
              </p:nvSpPr>
              <p:spPr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6" name="Shape 1546"/>
                <p:cNvSpPr/>
                <p:nvPr/>
              </p:nvSpPr>
              <p:spPr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7" name="Shape 1547"/>
                <p:cNvSpPr/>
                <p:nvPr/>
              </p:nvSpPr>
              <p:spPr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8" name="Shape 1548"/>
                <p:cNvSpPr/>
                <p:nvPr/>
              </p:nvSpPr>
              <p:spPr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49" name="Shape 1549"/>
                <p:cNvSpPr/>
                <p:nvPr/>
              </p:nvSpPr>
              <p:spPr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50" name="Shape 1550"/>
                <p:cNvSpPr/>
                <p:nvPr/>
              </p:nvSpPr>
              <p:spPr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51" name="Shape 1551"/>
                <p:cNvSpPr/>
                <p:nvPr/>
              </p:nvSpPr>
              <p:spPr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52" name="Shape 1552"/>
                <p:cNvSpPr/>
                <p:nvPr/>
              </p:nvSpPr>
              <p:spPr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53" name="Shape 1553"/>
                <p:cNvSpPr/>
                <p:nvPr/>
              </p:nvSpPr>
              <p:spPr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54" name="Shape 1554"/>
                <p:cNvSpPr/>
                <p:nvPr/>
              </p:nvSpPr>
              <p:spPr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1555" name="Shape 1555"/>
              <p:cNvSpPr/>
              <p:nvPr/>
            </p:nvSpPr>
            <p:spPr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556" name="Shape 1556"/>
              <p:cNvGrpSpPr/>
              <p:nvPr/>
            </p:nvGrpSpPr>
            <p:grpSpPr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1557" name="Shape 1557"/>
                <p:cNvSpPr/>
                <p:nvPr/>
              </p:nvSpPr>
              <p:spPr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00" tIns="45700" rIns="45700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 b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+</a:t>
                  </a:r>
                  <a:endParaRPr/>
                </a:p>
              </p:txBody>
            </p:sp>
            <p:cxnSp>
              <p:nvCxnSpPr>
                <p:cNvPr id="1558" name="Shape 1558"/>
                <p:cNvCxnSpPr/>
                <p:nvPr/>
              </p:nvCxnSpPr>
              <p:spPr>
                <a:xfrm>
                  <a:off x="528" y="3408"/>
                  <a:ext cx="144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59" name="Shape 1559"/>
                <p:cNvCxnSpPr/>
                <p:nvPr/>
              </p:nvCxnSpPr>
              <p:spPr>
                <a:xfrm rot="10800000" flipH="1">
                  <a:off x="528" y="3744"/>
                  <a:ext cx="144" cy="19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560" name="Shape 1560"/>
                <p:cNvCxnSpPr/>
                <p:nvPr/>
              </p:nvCxnSpPr>
              <p:spPr>
                <a:xfrm rot="-5400000" flipH="1">
                  <a:off x="792" y="3768"/>
                  <a:ext cx="192" cy="14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sp>
            <p:nvSpPr>
              <p:cNvPr id="1561" name="Shape 1561"/>
              <p:cNvSpPr txBox="1"/>
              <p:nvPr/>
            </p:nvSpPr>
            <p:spPr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%xmm0</a:t>
                </a:r>
                <a:endParaRPr/>
              </a:p>
            </p:txBody>
          </p:sp>
          <p:sp>
            <p:nvSpPr>
              <p:cNvPr id="1562" name="Shape 1562"/>
              <p:cNvSpPr txBox="1"/>
              <p:nvPr/>
            </p:nvSpPr>
            <p:spPr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%xmm1</a:t>
                </a:r>
                <a:endParaRPr/>
              </a:p>
            </p:txBody>
          </p:sp>
          <p:sp>
            <p:nvSpPr>
              <p:cNvPr id="1563" name="Shape 1563"/>
              <p:cNvSpPr txBox="1"/>
              <p:nvPr/>
            </p:nvSpPr>
            <p:spPr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addsd %xmm0,%xmm1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Shape 15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Basics</a:t>
            </a:r>
            <a:endParaRPr/>
          </a:p>
        </p:txBody>
      </p:sp>
      <p:sp>
        <p:nvSpPr>
          <p:cNvPr id="1569" name="Shape 15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163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passed in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%xmm0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%xmm1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returned in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%xmm0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XMM registers caller-saved</a:t>
            </a:r>
            <a:endParaRPr/>
          </a:p>
        </p:txBody>
      </p:sp>
      <p:sp>
        <p:nvSpPr>
          <p:cNvPr id="1570" name="Shape 1570"/>
          <p:cNvSpPr/>
          <p:nvPr/>
        </p:nvSpPr>
        <p:spPr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 fadd(float x, float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 +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571" name="Shape 1571"/>
          <p:cNvSpPr/>
          <p:nvPr/>
        </p:nvSpPr>
        <p:spPr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 dadd(double x, double 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 +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x in %xmm0, y in %xmm1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addss   %xmm1, %xmm0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573" name="Shape 1573"/>
          <p:cNvSpPr/>
          <p:nvPr/>
        </p:nvSpPr>
        <p:spPr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x in %xmm0, y in %xmm1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addsd   %xmm1, %xmm0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Memory Referencing</a:t>
            </a:r>
            <a:endParaRPr/>
          </a:p>
        </p:txBody>
      </p:sp>
      <p:sp>
        <p:nvSpPr>
          <p:cNvPr id="1579" name="Shape 1579"/>
          <p:cNvSpPr txBox="1">
            <a:spLocks noGrp="1"/>
          </p:cNvSpPr>
          <p:nvPr>
            <p:ph type="body" idx="1"/>
          </p:nvPr>
        </p:nvSpPr>
        <p:spPr>
          <a:xfrm>
            <a:off x="396875" y="1268760"/>
            <a:ext cx="8423597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 (and pointer) arguments passed in regular registers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 values passed in XMM registers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mov instructions to move between XMM registers, and between memory and XMM registers</a:t>
            </a:r>
            <a:endParaRPr/>
          </a:p>
        </p:txBody>
      </p:sp>
      <p:sp>
        <p:nvSpPr>
          <p:cNvPr id="1580" name="Shape 1580"/>
          <p:cNvSpPr/>
          <p:nvPr/>
        </p:nvSpPr>
        <p:spPr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 dincr(double *p, double v)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double x = *p;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*p = x + v;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581" name="Shape 1581"/>
          <p:cNvSpPr/>
          <p:nvPr/>
        </p:nvSpPr>
        <p:spPr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p in %rdi, v in %xmm0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movapd  %xmm0, %xmm1   # Copy 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movsd   (%rdi), %xmm0  # x = *p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addsd   %xmm0, %xmm1   # t = x + 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movsd   %xmm1, (%rdi)  # *p = 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Aspects of FP Code</a:t>
            </a:r>
            <a:endParaRPr/>
          </a:p>
        </p:txBody>
      </p:sp>
      <p:sp>
        <p:nvSpPr>
          <p:cNvPr id="1587" name="Shape 158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22166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instructions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operations, different formats, ...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Floating-point comparisons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ucomiss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ucomisd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condition codes CF, ZF, and PF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constant values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XMM0 register to 0 with instruction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xorpd %xmm0, %xmm0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loaded from memory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9436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Allocation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Principle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of data type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length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Contiguously allocated region of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sizeof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bytes in memory</a:t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-181023" y="2617788"/>
            <a:ext cx="2344786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string[12];</a:t>
            </a:r>
            <a:endParaRPr dirty="0"/>
          </a:p>
        </p:txBody>
      </p:sp>
      <p:grpSp>
        <p:nvGrpSpPr>
          <p:cNvPr id="95" name="Shape 95"/>
          <p:cNvGrpSpPr/>
          <p:nvPr/>
        </p:nvGrpSpPr>
        <p:grpSpPr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96" name="Shape 96"/>
            <p:cNvGrpSpPr/>
            <p:nvPr/>
          </p:nvGrpSpPr>
          <p:grpSpPr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1008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152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1296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1440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1584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1728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872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2016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2160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2304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2448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2592" y="1776"/>
                <a:ext cx="144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Shape 109"/>
            <p:cNvSpPr txBox="1"/>
            <p:nvPr/>
          </p:nvSpPr>
          <p:spPr>
            <a:xfrm>
              <a:off x="2514600" y="3062512"/>
              <a:ext cx="396875" cy="33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5029200" y="3062512"/>
              <a:ext cx="990600" cy="33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+ 12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Shape 111"/>
            <p:cNvCxnSpPr/>
            <p:nvPr/>
          </p:nvCxnSpPr>
          <p:spPr>
            <a:xfrm rot="10800000">
              <a:off x="2743200" y="2895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2" name="Shape 112"/>
            <p:cNvCxnSpPr/>
            <p:nvPr/>
          </p:nvCxnSpPr>
          <p:spPr>
            <a:xfrm rot="10800000">
              <a:off x="5486400" y="2895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13" name="Shape 113"/>
          <p:cNvSpPr txBox="1"/>
          <p:nvPr/>
        </p:nvSpPr>
        <p:spPr>
          <a:xfrm>
            <a:off x="362048" y="3585642"/>
            <a:ext cx="180171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[5];</a:t>
            </a:r>
            <a:endParaRPr dirty="0"/>
          </a:p>
        </p:txBody>
      </p:sp>
      <p:grpSp>
        <p:nvGrpSpPr>
          <p:cNvPr id="114" name="Shape 114"/>
          <p:cNvGrpSpPr/>
          <p:nvPr/>
        </p:nvGrpSpPr>
        <p:grpSpPr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115" name="Shape 115"/>
            <p:cNvGrpSpPr/>
            <p:nvPr/>
          </p:nvGrpSpPr>
          <p:grpSpPr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1008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1584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2160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2736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3312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Shape 121"/>
            <p:cNvSpPr txBox="1"/>
            <p:nvPr/>
          </p:nvSpPr>
          <p:spPr>
            <a:xfrm>
              <a:off x="2514600" y="3809393"/>
              <a:ext cx="396875" cy="33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3182938" y="3823658"/>
              <a:ext cx="990600" cy="33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+ 4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Shape 123"/>
            <p:cNvCxnSpPr/>
            <p:nvPr/>
          </p:nvCxnSpPr>
          <p:spPr>
            <a:xfrm rot="10800000">
              <a:off x="2743200" y="36433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 rot="10800000">
              <a:off x="36576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5" name="Shape 125"/>
            <p:cNvSpPr txBox="1"/>
            <p:nvPr/>
          </p:nvSpPr>
          <p:spPr>
            <a:xfrm>
              <a:off x="4097338" y="3823658"/>
              <a:ext cx="990600" cy="33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+ 8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Shape 126"/>
            <p:cNvCxnSpPr/>
            <p:nvPr/>
          </p:nvCxnSpPr>
          <p:spPr>
            <a:xfrm rot="10800000">
              <a:off x="45720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7" name="Shape 127"/>
            <p:cNvSpPr txBox="1"/>
            <p:nvPr/>
          </p:nvSpPr>
          <p:spPr>
            <a:xfrm>
              <a:off x="5029200" y="3823658"/>
              <a:ext cx="990600" cy="33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+ 12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8" name="Shape 128"/>
            <p:cNvCxnSpPr/>
            <p:nvPr/>
          </p:nvCxnSpPr>
          <p:spPr>
            <a:xfrm rot="10800000">
              <a:off x="54864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9" name="Shape 129"/>
            <p:cNvSpPr txBox="1"/>
            <p:nvPr/>
          </p:nvSpPr>
          <p:spPr>
            <a:xfrm>
              <a:off x="5943600" y="3823658"/>
              <a:ext cx="990600" cy="33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+ 16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" name="Shape 130"/>
            <p:cNvCxnSpPr/>
            <p:nvPr/>
          </p:nvCxnSpPr>
          <p:spPr>
            <a:xfrm rot="10800000">
              <a:off x="64008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1" name="Shape 131"/>
            <p:cNvSpPr txBox="1"/>
            <p:nvPr/>
          </p:nvSpPr>
          <p:spPr>
            <a:xfrm>
              <a:off x="6858000" y="3823658"/>
              <a:ext cx="990600" cy="33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+ 20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Shape 132"/>
            <p:cNvCxnSpPr/>
            <p:nvPr/>
          </p:nvCxnSpPr>
          <p:spPr>
            <a:xfrm rot="10800000">
              <a:off x="73152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33" name="Shape 133"/>
          <p:cNvSpPr txBox="1"/>
          <p:nvPr/>
        </p:nvSpPr>
        <p:spPr>
          <a:xfrm>
            <a:off x="290514" y="4581128"/>
            <a:ext cx="18732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 a[3];</a:t>
            </a:r>
            <a:endParaRPr dirty="0"/>
          </a:p>
        </p:txBody>
      </p:sp>
      <p:grpSp>
        <p:nvGrpSpPr>
          <p:cNvPr id="134" name="Shape 134"/>
          <p:cNvGrpSpPr/>
          <p:nvPr/>
        </p:nvGrpSpPr>
        <p:grpSpPr>
          <a:xfrm>
            <a:off x="2057400" y="4649391"/>
            <a:ext cx="6399213" cy="747712"/>
            <a:chOff x="2515700" y="4343402"/>
            <a:chExt cx="6399700" cy="747713"/>
          </a:xfrm>
        </p:grpSpPr>
        <p:grpSp>
          <p:nvGrpSpPr>
            <p:cNvPr id="135" name="Shape 135"/>
            <p:cNvGrpSpPr/>
            <p:nvPr/>
          </p:nvGrpSpPr>
          <p:grpSpPr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008" y="2208"/>
                <a:ext cx="1152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160" y="2208"/>
                <a:ext cx="1152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3312" y="2208"/>
                <a:ext cx="1152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9" name="Shape 139"/>
            <p:cNvCxnSpPr/>
            <p:nvPr/>
          </p:nvCxnSpPr>
          <p:spPr>
            <a:xfrm rot="10800000">
              <a:off x="8383100" y="458461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0" name="Shape 140"/>
            <p:cNvSpPr txBox="1"/>
            <p:nvPr/>
          </p:nvSpPr>
          <p:spPr>
            <a:xfrm>
              <a:off x="7902498" y="4724402"/>
              <a:ext cx="1012902" cy="366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+ 24</a:t>
              </a:r>
              <a:endParaRPr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2515700" y="4710115"/>
              <a:ext cx="406431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42" name="Shape 142"/>
            <p:cNvCxnSpPr/>
            <p:nvPr/>
          </p:nvCxnSpPr>
          <p:spPr>
            <a:xfrm rot="10800000">
              <a:off x="2749578" y="4570322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3" name="Shape 143"/>
            <p:cNvSpPr txBox="1"/>
            <p:nvPr/>
          </p:nvSpPr>
          <p:spPr>
            <a:xfrm>
              <a:off x="4114434" y="4724402"/>
              <a:ext cx="1014490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+ 8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Shape 144"/>
            <p:cNvCxnSpPr/>
            <p:nvPr/>
          </p:nvCxnSpPr>
          <p:spPr>
            <a:xfrm rot="10800000">
              <a:off x="4620601" y="458461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5" name="Shape 145"/>
            <p:cNvSpPr txBox="1"/>
            <p:nvPr/>
          </p:nvSpPr>
          <p:spPr>
            <a:xfrm>
              <a:off x="5997353" y="4724402"/>
              <a:ext cx="1012902" cy="33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+ 16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Shape 146"/>
            <p:cNvCxnSpPr/>
            <p:nvPr/>
          </p:nvCxnSpPr>
          <p:spPr>
            <a:xfrm rot="10800000">
              <a:off x="6491624" y="458461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47" name="Shape 147"/>
          <p:cNvSpPr txBox="1"/>
          <p:nvPr/>
        </p:nvSpPr>
        <p:spPr>
          <a:xfrm>
            <a:off x="440392" y="5580488"/>
            <a:ext cx="1723371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*p[3];</a:t>
            </a:r>
            <a:endParaRPr dirty="0"/>
          </a:p>
        </p:txBody>
      </p:sp>
      <p:grpSp>
        <p:nvGrpSpPr>
          <p:cNvPr id="148" name="Shape 148"/>
          <p:cNvGrpSpPr/>
          <p:nvPr/>
        </p:nvGrpSpPr>
        <p:grpSpPr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149" name="Shape 149"/>
            <p:cNvGrpSpPr/>
            <p:nvPr/>
          </p:nvGrpSpPr>
          <p:grpSpPr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1652" y="4608"/>
                <a:ext cx="1152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2804" y="4608"/>
                <a:ext cx="1152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3956" y="4608"/>
                <a:ext cx="1152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Shape 153"/>
            <p:cNvSpPr txBox="1"/>
            <p:nvPr/>
          </p:nvSpPr>
          <p:spPr>
            <a:xfrm>
              <a:off x="2438400" y="6386721"/>
              <a:ext cx="396875" cy="336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cxnSp>
          <p:nvCxnSpPr>
            <p:cNvPr id="154" name="Shape 154"/>
            <p:cNvCxnSpPr/>
            <p:nvPr/>
          </p:nvCxnSpPr>
          <p:spPr>
            <a:xfrm rot="10800000">
              <a:off x="2667000" y="6219825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5" name="Shape 155"/>
            <p:cNvSpPr txBox="1"/>
            <p:nvPr/>
          </p:nvSpPr>
          <p:spPr>
            <a:xfrm>
              <a:off x="4038600" y="6401017"/>
              <a:ext cx="990600" cy="336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+ 8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Shape 156"/>
            <p:cNvCxnSpPr/>
            <p:nvPr/>
          </p:nvCxnSpPr>
          <p:spPr>
            <a:xfrm rot="10800000">
              <a:off x="4495800" y="62341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7" name="Shape 157"/>
            <p:cNvSpPr txBox="1"/>
            <p:nvPr/>
          </p:nvSpPr>
          <p:spPr>
            <a:xfrm>
              <a:off x="5867400" y="6401017"/>
              <a:ext cx="990600" cy="336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+ 16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8" name="Shape 158"/>
            <p:cNvCxnSpPr/>
            <p:nvPr/>
          </p:nvCxnSpPr>
          <p:spPr>
            <a:xfrm rot="10800000">
              <a:off x="6324600" y="62341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 rot="10800000">
              <a:off x="8153400" y="62484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0" name="Shape 160"/>
            <p:cNvSpPr txBox="1"/>
            <p:nvPr/>
          </p:nvSpPr>
          <p:spPr>
            <a:xfrm>
              <a:off x="7696200" y="6415312"/>
              <a:ext cx="990600" cy="33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 </a:t>
              </a:r>
              <a:r>
                <a:rPr lang="en-US" sz="16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+ 24</a:t>
              </a:r>
              <a:endParaRPr sz="1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417513"/>
            <a:ext cx="5562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Access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8" marR="0" lvl="0" indent="-223838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Principle</a:t>
            </a:r>
            <a:endParaRPr dirty="0"/>
          </a:p>
          <a:p>
            <a:pPr marL="560388" marR="0" lvl="1" indent="-222249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0388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of data type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length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0388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used as a pointer to array element 0: Type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T*</a:t>
            </a:r>
            <a:endParaRPr dirty="0"/>
          </a:p>
          <a:p>
            <a:pPr marL="223838" marR="0" lvl="0" indent="-13239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0388" marR="0" lvl="1" indent="-825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3838" marR="0" lvl="0" indent="-223838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	Type		Value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[4]	int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int *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val+1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*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x + 4    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[2]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*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x + 8   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[5]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??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*(val+1)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//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[1]  </a:t>
            </a:r>
            <a:endParaRPr dirty="0"/>
          </a:p>
          <a:p>
            <a:pPr marL="560388" marR="0" lvl="1" indent="-222249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*		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x + 4 * </a:t>
            </a:r>
            <a:r>
              <a:rPr lang="en-US" sz="1800" b="1" i="0" u="none" strike="noStrike" cap="none" dirty="0" err="1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 //&amp;</a:t>
            </a:r>
            <a:r>
              <a:rPr lang="en-US" sz="1800" b="1" i="0" u="none" strike="noStrike" cap="none" dirty="0" err="1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1800" b="1" i="0" u="none" strike="noStrike" cap="none" dirty="0" err="1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dirty="0"/>
          </a:p>
        </p:txBody>
      </p:sp>
      <p:sp>
        <p:nvSpPr>
          <p:cNvPr id="167" name="Shape 167"/>
          <p:cNvSpPr txBox="1"/>
          <p:nvPr/>
        </p:nvSpPr>
        <p:spPr>
          <a:xfrm>
            <a:off x="1017588" y="2819400"/>
            <a:ext cx="1701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val[5];</a:t>
            </a: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169" name="Shape 169"/>
            <p:cNvGrpSpPr/>
            <p:nvPr/>
          </p:nvGrpSpPr>
          <p:grpSpPr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1008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40404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1584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40404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2160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40404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2736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40404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312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40404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</p:grpSp>
        <p:sp>
          <p:nvSpPr>
            <p:cNvPr id="175" name="Shape 175"/>
            <p:cNvSpPr txBox="1"/>
            <p:nvPr/>
          </p:nvSpPr>
          <p:spPr>
            <a:xfrm>
              <a:off x="2514600" y="3842173"/>
              <a:ext cx="396875" cy="34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3182938" y="3855216"/>
              <a:ext cx="990600" cy="34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 + 4</a:t>
              </a:r>
              <a:endParaRPr/>
            </a:p>
          </p:txBody>
        </p:sp>
        <p:cxnSp>
          <p:nvCxnSpPr>
            <p:cNvPr id="177" name="Shape 177"/>
            <p:cNvCxnSpPr/>
            <p:nvPr/>
          </p:nvCxnSpPr>
          <p:spPr>
            <a:xfrm rot="10800000">
              <a:off x="2743200" y="36433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36576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" name="Shape 179"/>
            <p:cNvSpPr txBox="1"/>
            <p:nvPr/>
          </p:nvSpPr>
          <p:spPr>
            <a:xfrm>
              <a:off x="4097338" y="3855216"/>
              <a:ext cx="990600" cy="34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 + 8</a:t>
              </a:r>
              <a:endParaRPr/>
            </a:p>
          </p:txBody>
        </p:sp>
        <p:cxnSp>
          <p:nvCxnSpPr>
            <p:cNvPr id="180" name="Shape 180"/>
            <p:cNvCxnSpPr/>
            <p:nvPr/>
          </p:nvCxnSpPr>
          <p:spPr>
            <a:xfrm rot="10800000">
              <a:off x="45720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5029200" y="3855216"/>
              <a:ext cx="990600" cy="34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 + 12</a:t>
              </a:r>
              <a:endParaRPr/>
            </a:p>
          </p:txBody>
        </p:sp>
        <p:cxnSp>
          <p:nvCxnSpPr>
            <p:cNvPr id="182" name="Shape 182"/>
            <p:cNvCxnSpPr/>
            <p:nvPr/>
          </p:nvCxnSpPr>
          <p:spPr>
            <a:xfrm rot="10800000">
              <a:off x="54864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3" name="Shape 183"/>
            <p:cNvSpPr txBox="1"/>
            <p:nvPr/>
          </p:nvSpPr>
          <p:spPr>
            <a:xfrm>
              <a:off x="5943600" y="3823537"/>
              <a:ext cx="990600" cy="34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 + 16</a:t>
              </a:r>
              <a:endParaRPr/>
            </a:p>
          </p:txBody>
        </p:sp>
        <p:cxnSp>
          <p:nvCxnSpPr>
            <p:cNvPr id="184" name="Shape 184"/>
            <p:cNvCxnSpPr/>
            <p:nvPr/>
          </p:nvCxnSpPr>
          <p:spPr>
            <a:xfrm rot="10800000">
              <a:off x="64008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5" name="Shape 185"/>
            <p:cNvSpPr txBox="1"/>
            <p:nvPr/>
          </p:nvSpPr>
          <p:spPr>
            <a:xfrm>
              <a:off x="6858000" y="3823537"/>
              <a:ext cx="990600" cy="34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 + 20</a:t>
              </a:r>
              <a:endParaRPr/>
            </a:p>
          </p:txBody>
        </p:sp>
        <p:cxnSp>
          <p:nvCxnSpPr>
            <p:cNvPr id="186" name="Shape 186"/>
            <p:cNvCxnSpPr/>
            <p:nvPr/>
          </p:nvCxnSpPr>
          <p:spPr>
            <a:xfrm rot="10800000">
              <a:off x="73152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5473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Array Example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Declaration “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cmu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equivalent to “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cmu[5]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Char char="⬛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arrays were allocated in successive 20 byte blocks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guaranteed to happen in general</a:t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ZLEN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int zip_dig[ZLEN];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cmu = { 1, 5, 2, 1, 3 };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mit = { 0, 2, 1, 3, 9 };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ucb = { 9, 4, 7, 2, 0 };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76200" y="3078832"/>
            <a:ext cx="2235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cmu;</a:t>
            </a:r>
            <a:endParaRPr/>
          </a:p>
        </p:txBody>
      </p:sp>
      <p:grpSp>
        <p:nvGrpSpPr>
          <p:cNvPr id="195" name="Shape 195"/>
          <p:cNvGrpSpPr/>
          <p:nvPr/>
        </p:nvGrpSpPr>
        <p:grpSpPr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196" name="Shape 196"/>
            <p:cNvGrpSpPr/>
            <p:nvPr/>
          </p:nvGrpSpPr>
          <p:grpSpPr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1008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1584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2160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2736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3312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sp>
          <p:nvSpPr>
            <p:cNvPr id="202" name="Shape 202"/>
            <p:cNvSpPr txBox="1"/>
            <p:nvPr/>
          </p:nvSpPr>
          <p:spPr>
            <a:xfrm>
              <a:off x="2412765" y="3810528"/>
              <a:ext cx="668366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3182736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/>
            </a:p>
          </p:txBody>
        </p:sp>
        <p:cxnSp>
          <p:nvCxnSpPr>
            <p:cNvPr id="204" name="Shape 204"/>
            <p:cNvCxnSpPr/>
            <p:nvPr/>
          </p:nvCxnSpPr>
          <p:spPr>
            <a:xfrm rot="10800000">
              <a:off x="2743200" y="36433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 rot="10800000">
              <a:off x="36576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6" name="Shape 206"/>
            <p:cNvSpPr txBox="1"/>
            <p:nvPr/>
          </p:nvSpPr>
          <p:spPr>
            <a:xfrm>
              <a:off x="4097175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  <p:cxnSp>
          <p:nvCxnSpPr>
            <p:cNvPr id="207" name="Shape 207"/>
            <p:cNvCxnSpPr/>
            <p:nvPr/>
          </p:nvCxnSpPr>
          <p:spPr>
            <a:xfrm rot="10800000">
              <a:off x="45720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8" name="Shape 208"/>
            <p:cNvSpPr txBox="1"/>
            <p:nvPr/>
          </p:nvSpPr>
          <p:spPr>
            <a:xfrm>
              <a:off x="5029078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28</a:t>
              </a:r>
              <a:endParaRPr/>
            </a:p>
          </p:txBody>
        </p:sp>
        <p:cxnSp>
          <p:nvCxnSpPr>
            <p:cNvPr id="209" name="Shape 209"/>
            <p:cNvCxnSpPr/>
            <p:nvPr/>
          </p:nvCxnSpPr>
          <p:spPr>
            <a:xfrm rot="10800000">
              <a:off x="54864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0" name="Shape 210"/>
            <p:cNvSpPr txBox="1"/>
            <p:nvPr/>
          </p:nvSpPr>
          <p:spPr>
            <a:xfrm>
              <a:off x="5943518" y="3823572"/>
              <a:ext cx="990642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/>
            </a:p>
          </p:txBody>
        </p:sp>
        <p:cxnSp>
          <p:nvCxnSpPr>
            <p:cNvPr id="211" name="Shape 211"/>
            <p:cNvCxnSpPr/>
            <p:nvPr/>
          </p:nvCxnSpPr>
          <p:spPr>
            <a:xfrm rot="10800000">
              <a:off x="64008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2" name="Shape 212"/>
            <p:cNvSpPr txBox="1"/>
            <p:nvPr/>
          </p:nvSpPr>
          <p:spPr>
            <a:xfrm>
              <a:off x="6857957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/>
            </a:p>
          </p:txBody>
        </p:sp>
        <p:cxnSp>
          <p:nvCxnSpPr>
            <p:cNvPr id="213" name="Shape 213"/>
            <p:cNvCxnSpPr/>
            <p:nvPr/>
          </p:nvCxnSpPr>
          <p:spPr>
            <a:xfrm rot="10800000">
              <a:off x="73152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14" name="Shape 214"/>
          <p:cNvSpPr txBox="1"/>
          <p:nvPr/>
        </p:nvSpPr>
        <p:spPr>
          <a:xfrm>
            <a:off x="77788" y="3880519"/>
            <a:ext cx="2233612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mit;</a:t>
            </a:r>
            <a:endParaRPr/>
          </a:p>
        </p:txBody>
      </p:sp>
      <p:grpSp>
        <p:nvGrpSpPr>
          <p:cNvPr id="215" name="Shape 215"/>
          <p:cNvGrpSpPr/>
          <p:nvPr/>
        </p:nvGrpSpPr>
        <p:grpSpPr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216" name="Shape 216"/>
            <p:cNvGrpSpPr/>
            <p:nvPr/>
          </p:nvGrpSpPr>
          <p:grpSpPr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17" name="Shape 217"/>
              <p:cNvSpPr/>
              <p:nvPr/>
            </p:nvSpPr>
            <p:spPr>
              <a:xfrm>
                <a:off x="1008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1584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2160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2736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312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/>
              </a:p>
            </p:txBody>
          </p:sp>
        </p:grpSp>
        <p:sp>
          <p:nvSpPr>
            <p:cNvPr id="222" name="Shape 222"/>
            <p:cNvSpPr txBox="1"/>
            <p:nvPr/>
          </p:nvSpPr>
          <p:spPr>
            <a:xfrm>
              <a:off x="2412765" y="3810528"/>
              <a:ext cx="668366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182736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/>
            </a:p>
          </p:txBody>
        </p:sp>
        <p:cxnSp>
          <p:nvCxnSpPr>
            <p:cNvPr id="224" name="Shape 224"/>
            <p:cNvCxnSpPr/>
            <p:nvPr/>
          </p:nvCxnSpPr>
          <p:spPr>
            <a:xfrm rot="10800000">
              <a:off x="2743200" y="36433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5" name="Shape 225"/>
            <p:cNvCxnSpPr/>
            <p:nvPr/>
          </p:nvCxnSpPr>
          <p:spPr>
            <a:xfrm rot="10800000">
              <a:off x="36576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6" name="Shape 226"/>
            <p:cNvSpPr txBox="1"/>
            <p:nvPr/>
          </p:nvSpPr>
          <p:spPr>
            <a:xfrm>
              <a:off x="4097175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44</a:t>
              </a:r>
              <a:endParaRPr/>
            </a:p>
          </p:txBody>
        </p:sp>
        <p:cxnSp>
          <p:nvCxnSpPr>
            <p:cNvPr id="227" name="Shape 227"/>
            <p:cNvCxnSpPr/>
            <p:nvPr/>
          </p:nvCxnSpPr>
          <p:spPr>
            <a:xfrm rot="10800000">
              <a:off x="45720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8" name="Shape 228"/>
            <p:cNvSpPr txBox="1"/>
            <p:nvPr/>
          </p:nvSpPr>
          <p:spPr>
            <a:xfrm>
              <a:off x="5029078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48</a:t>
              </a:r>
              <a:endParaRPr/>
            </a:p>
          </p:txBody>
        </p:sp>
        <p:cxnSp>
          <p:nvCxnSpPr>
            <p:cNvPr id="229" name="Shape 229"/>
            <p:cNvCxnSpPr/>
            <p:nvPr/>
          </p:nvCxnSpPr>
          <p:spPr>
            <a:xfrm rot="10800000">
              <a:off x="54864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0" name="Shape 230"/>
            <p:cNvSpPr txBox="1"/>
            <p:nvPr/>
          </p:nvSpPr>
          <p:spPr>
            <a:xfrm>
              <a:off x="5943518" y="3823572"/>
              <a:ext cx="990642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52</a:t>
              </a:r>
              <a:endParaRPr/>
            </a:p>
          </p:txBody>
        </p:sp>
        <p:cxnSp>
          <p:nvCxnSpPr>
            <p:cNvPr id="231" name="Shape 231"/>
            <p:cNvCxnSpPr/>
            <p:nvPr/>
          </p:nvCxnSpPr>
          <p:spPr>
            <a:xfrm rot="10800000">
              <a:off x="64008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2" name="Shape 232"/>
            <p:cNvSpPr txBox="1"/>
            <p:nvPr/>
          </p:nvSpPr>
          <p:spPr>
            <a:xfrm>
              <a:off x="6857957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56</a:t>
              </a:r>
              <a:endParaRPr/>
            </a:p>
          </p:txBody>
        </p:sp>
        <p:cxnSp>
          <p:nvCxnSpPr>
            <p:cNvPr id="233" name="Shape 233"/>
            <p:cNvCxnSpPr/>
            <p:nvPr/>
          </p:nvCxnSpPr>
          <p:spPr>
            <a:xfrm rot="10800000">
              <a:off x="73152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34" name="Shape 234"/>
          <p:cNvSpPr txBox="1"/>
          <p:nvPr/>
        </p:nvSpPr>
        <p:spPr>
          <a:xfrm>
            <a:off x="76200" y="4718719"/>
            <a:ext cx="2235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zip_dig ucb;</a:t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236" name="Shape 236"/>
            <p:cNvGrpSpPr/>
            <p:nvPr/>
          </p:nvGrpSpPr>
          <p:grpSpPr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1008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1584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2160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2736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3312" y="1968"/>
                <a:ext cx="576" cy="144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</p:grpSp>
        <p:sp>
          <p:nvSpPr>
            <p:cNvPr id="242" name="Shape 242"/>
            <p:cNvSpPr txBox="1"/>
            <p:nvPr/>
          </p:nvSpPr>
          <p:spPr>
            <a:xfrm>
              <a:off x="2412765" y="3810528"/>
              <a:ext cx="668366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56</a:t>
              </a:r>
              <a:endParaRPr/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3182736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/>
            </a:p>
          </p:txBody>
        </p:sp>
        <p:cxnSp>
          <p:nvCxnSpPr>
            <p:cNvPr id="244" name="Shape 244"/>
            <p:cNvCxnSpPr/>
            <p:nvPr/>
          </p:nvCxnSpPr>
          <p:spPr>
            <a:xfrm rot="10800000">
              <a:off x="2743200" y="3643313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5" name="Shape 245"/>
            <p:cNvCxnSpPr/>
            <p:nvPr/>
          </p:nvCxnSpPr>
          <p:spPr>
            <a:xfrm rot="10800000">
              <a:off x="36576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6" name="Shape 246"/>
            <p:cNvSpPr txBox="1"/>
            <p:nvPr/>
          </p:nvSpPr>
          <p:spPr>
            <a:xfrm>
              <a:off x="4097175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64</a:t>
              </a:r>
              <a:endParaRPr/>
            </a:p>
          </p:txBody>
        </p:sp>
        <p:cxnSp>
          <p:nvCxnSpPr>
            <p:cNvPr id="247" name="Shape 247"/>
            <p:cNvCxnSpPr/>
            <p:nvPr/>
          </p:nvCxnSpPr>
          <p:spPr>
            <a:xfrm rot="10800000">
              <a:off x="45720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8" name="Shape 248"/>
            <p:cNvSpPr txBox="1"/>
            <p:nvPr/>
          </p:nvSpPr>
          <p:spPr>
            <a:xfrm>
              <a:off x="5029078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68</a:t>
              </a:r>
              <a:endParaRPr/>
            </a:p>
          </p:txBody>
        </p:sp>
        <p:cxnSp>
          <p:nvCxnSpPr>
            <p:cNvPr id="249" name="Shape 249"/>
            <p:cNvCxnSpPr/>
            <p:nvPr/>
          </p:nvCxnSpPr>
          <p:spPr>
            <a:xfrm rot="10800000">
              <a:off x="54864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5943518" y="3823572"/>
              <a:ext cx="990642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72</a:t>
              </a:r>
              <a:endParaRPr/>
            </a:p>
          </p:txBody>
        </p:sp>
        <p:cxnSp>
          <p:nvCxnSpPr>
            <p:cNvPr id="251" name="Shape 251"/>
            <p:cNvCxnSpPr/>
            <p:nvPr/>
          </p:nvCxnSpPr>
          <p:spPr>
            <a:xfrm rot="10800000">
              <a:off x="64008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2" name="Shape 252"/>
            <p:cNvSpPr txBox="1"/>
            <p:nvPr/>
          </p:nvSpPr>
          <p:spPr>
            <a:xfrm>
              <a:off x="6857957" y="3823572"/>
              <a:ext cx="990643" cy="376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76</a:t>
              </a:r>
              <a:endParaRPr/>
            </a:p>
          </p:txBody>
        </p:sp>
        <p:cxnSp>
          <p:nvCxnSpPr>
            <p:cNvPr id="253" name="Shape 253"/>
            <p:cNvCxnSpPr/>
            <p:nvPr/>
          </p:nvCxnSpPr>
          <p:spPr>
            <a:xfrm rot="10800000">
              <a:off x="7315200" y="3657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6468</Words>
  <Application>Microsoft Office PowerPoint</Application>
  <PresentationFormat>On-screen Show (4:3)</PresentationFormat>
  <Paragraphs>1628</Paragraphs>
  <Slides>67</Slides>
  <Notes>65</Notes>
  <HiddenSlides>20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2" baseType="lpstr">
      <vt:lpstr>Helvetica Neue</vt:lpstr>
      <vt:lpstr>Wingdings</vt:lpstr>
      <vt:lpstr>Consolas</vt:lpstr>
      <vt:lpstr>Calibri</vt:lpstr>
      <vt:lpstr>Arial Narrow</vt:lpstr>
      <vt:lpstr>Cambria Math</vt:lpstr>
      <vt:lpstr>Helvetica</vt:lpstr>
      <vt:lpstr>Gill Sans</vt:lpstr>
      <vt:lpstr>Century Gothic</vt:lpstr>
      <vt:lpstr>Noto Sans Symbols</vt:lpstr>
      <vt:lpstr>Courier New</vt:lpstr>
      <vt:lpstr>Courier New Bold</vt:lpstr>
      <vt:lpstr>Arial</vt:lpstr>
      <vt:lpstr>Times New Roman</vt:lpstr>
      <vt:lpstr>template2007</vt:lpstr>
      <vt:lpstr>Machine-Level Programming IV: Data  15-213: Introduction to Computer Systems 7th Lecture, September 20, 2022</vt:lpstr>
      <vt:lpstr>Today</vt:lpstr>
      <vt:lpstr>Byte-Oriented Memory Organization</vt:lpstr>
      <vt:lpstr>Machine Words</vt:lpstr>
      <vt:lpstr>Addresses Always Specify Byte Locations</vt:lpstr>
      <vt:lpstr>Today</vt:lpstr>
      <vt:lpstr>Array Allocation</vt:lpstr>
      <vt:lpstr>Array Access</vt:lpstr>
      <vt:lpstr>Array Example</vt:lpstr>
      <vt:lpstr>Array Accessing Example</vt:lpstr>
      <vt:lpstr>Array Loop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Today</vt:lpstr>
      <vt:lpstr>Structure Representation</vt:lpstr>
      <vt:lpstr>Generating Pointer to Structure Member</vt:lpstr>
      <vt:lpstr>Following Linked List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Saving Space</vt:lpstr>
      <vt:lpstr>Arrays of Structures</vt:lpstr>
      <vt:lpstr>Accessing Array Elements</vt:lpstr>
      <vt:lpstr>Today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Summary</vt:lpstr>
      <vt:lpstr>Today</vt:lpstr>
      <vt:lpstr>Byte Ordering</vt:lpstr>
      <vt:lpstr>Byte Ordering Example</vt:lpstr>
      <vt:lpstr>Examining Data Representations</vt:lpstr>
      <vt:lpstr>show_bytes Execution Example</vt:lpstr>
      <vt:lpstr>Representing Pointers</vt:lpstr>
      <vt:lpstr>Representing Strings</vt:lpstr>
      <vt:lpstr>A note about x86 machine code</vt:lpstr>
      <vt:lpstr>A peek at x86 instruction encoding</vt:lpstr>
      <vt:lpstr>Extra material</vt:lpstr>
      <vt:lpstr>16 X 16 Matrix Access</vt:lpstr>
      <vt:lpstr>n X n Matrix Access</vt:lpstr>
      <vt:lpstr>Example: Array Access</vt:lpstr>
      <vt:lpstr>Example: Array Access</vt:lpstr>
      <vt:lpstr>Understanding Pointers &amp; Arrays #3</vt:lpstr>
      <vt:lpstr>PowerPoint Presentation</vt:lpstr>
      <vt:lpstr>Understanding Pointers &amp; Arrays #3</vt:lpstr>
      <vt:lpstr>Example Struct Exam Question</vt:lpstr>
      <vt:lpstr>Example Struct Exam Question</vt:lpstr>
      <vt:lpstr>Example Struct Exam Question (Cont’d)</vt:lpstr>
      <vt:lpstr>Example Struct Exam Question (Cont’d)</vt:lpstr>
      <vt:lpstr>Background</vt:lpstr>
      <vt:lpstr>Programming with SSE3</vt:lpstr>
      <vt:lpstr>Scalar &amp; SIMD Operations</vt:lpstr>
      <vt:lpstr>FP Basics</vt:lpstr>
      <vt:lpstr>FP Memory Referencing</vt:lpstr>
      <vt:lpstr>Other Aspects of FP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Machine-Level Programming IV: Data  15-213: Introduction to Computer Systems 8th Lecture, June 1, 2022</dc:title>
  <cp:lastModifiedBy>Zack Weinberg</cp:lastModifiedBy>
  <cp:revision>23</cp:revision>
  <dcterms:modified xsi:type="dcterms:W3CDTF">2022-09-20T15:29:22Z</dcterms:modified>
</cp:coreProperties>
</file>