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Lst>
  <p:notesMasterIdLst>
    <p:notesMasterId r:id="rId73"/>
  </p:notesMasterIdLst>
  <p:sldIdLst>
    <p:sldId id="256" r:id="rId7"/>
    <p:sldId id="260" r:id="rId8"/>
    <p:sldId id="592" r:id="rId9"/>
    <p:sldId id="736" r:id="rId10"/>
    <p:sldId id="259" r:id="rId11"/>
    <p:sldId id="732" r:id="rId12"/>
    <p:sldId id="670" r:id="rId13"/>
    <p:sldId id="749" r:id="rId14"/>
    <p:sldId id="750" r:id="rId15"/>
    <p:sldId id="751" r:id="rId16"/>
    <p:sldId id="752" r:id="rId17"/>
    <p:sldId id="753" r:id="rId18"/>
    <p:sldId id="754" r:id="rId19"/>
    <p:sldId id="744" r:id="rId20"/>
    <p:sldId id="738" r:id="rId21"/>
    <p:sldId id="739" r:id="rId22"/>
    <p:sldId id="261" r:id="rId23"/>
    <p:sldId id="262" r:id="rId24"/>
    <p:sldId id="266" r:id="rId25"/>
    <p:sldId id="740" r:id="rId26"/>
    <p:sldId id="265" r:id="rId27"/>
    <p:sldId id="741" r:id="rId28"/>
    <p:sldId id="267" r:id="rId29"/>
    <p:sldId id="268" r:id="rId30"/>
    <p:sldId id="745" r:id="rId31"/>
    <p:sldId id="274" r:id="rId32"/>
    <p:sldId id="269" r:id="rId33"/>
    <p:sldId id="270" r:id="rId34"/>
    <p:sldId id="271" r:id="rId35"/>
    <p:sldId id="272" r:id="rId36"/>
    <p:sldId id="755" r:id="rId37"/>
    <p:sldId id="275" r:id="rId38"/>
    <p:sldId id="277" r:id="rId39"/>
    <p:sldId id="278" r:id="rId40"/>
    <p:sldId id="279" r:id="rId41"/>
    <p:sldId id="280" r:id="rId42"/>
    <p:sldId id="281" r:id="rId43"/>
    <p:sldId id="756" r:id="rId44"/>
    <p:sldId id="746" r:id="rId45"/>
    <p:sldId id="285" r:id="rId46"/>
    <p:sldId id="286" r:id="rId47"/>
    <p:sldId id="287" r:id="rId48"/>
    <p:sldId id="288" r:id="rId49"/>
    <p:sldId id="289" r:id="rId50"/>
    <p:sldId id="290" r:id="rId51"/>
    <p:sldId id="291" r:id="rId52"/>
    <p:sldId id="292" r:id="rId53"/>
    <p:sldId id="293" r:id="rId54"/>
    <p:sldId id="294" r:id="rId55"/>
    <p:sldId id="295" r:id="rId56"/>
    <p:sldId id="757" r:id="rId57"/>
    <p:sldId id="748" r:id="rId58"/>
    <p:sldId id="297" r:id="rId59"/>
    <p:sldId id="298" r:id="rId60"/>
    <p:sldId id="299" r:id="rId61"/>
    <p:sldId id="300" r:id="rId62"/>
    <p:sldId id="301" r:id="rId63"/>
    <p:sldId id="302" r:id="rId64"/>
    <p:sldId id="303" r:id="rId65"/>
    <p:sldId id="304" r:id="rId66"/>
    <p:sldId id="305" r:id="rId67"/>
    <p:sldId id="306" r:id="rId68"/>
    <p:sldId id="309" r:id="rId69"/>
    <p:sldId id="310" r:id="rId70"/>
    <p:sldId id="311" r:id="rId71"/>
    <p:sldId id="758" r:id="rId72"/>
  </p:sldIdLst>
  <p:sldSz cx="9144000" cy="6858000" type="screen4x3"/>
  <p:notesSz cx="6858000" cy="9144000"/>
  <p:embeddedFontLst>
    <p:embeddedFont>
      <p:font typeface="Arial Narrow" panose="020B0606020202030204" pitchFamily="34" charset="0"/>
      <p:regular r:id="rId74"/>
      <p:bold r:id="rId75"/>
      <p:italic r:id="rId76"/>
      <p:boldItalic r:id="rId77"/>
    </p:embeddedFont>
    <p:embeddedFont>
      <p:font typeface="Calibri" panose="020F0502020204030204" pitchFamily="34" charset="0"/>
      <p:regular r:id="rId78"/>
      <p:bold r:id="rId79"/>
      <p:italic r:id="rId80"/>
      <p:boldItalic r:id="rId81"/>
    </p:embeddedFont>
    <p:embeddedFont>
      <p:font typeface="Calibri Bold" panose="020F0702030404030204" pitchFamily="34" charset="0"/>
      <p:bold r:id="rId82"/>
    </p:embeddedFont>
    <p:embeddedFont>
      <p:font typeface="Cambria Math" panose="02040503050406030204" pitchFamily="18" charset="0"/>
      <p:regular r:id="rId83"/>
    </p:embeddedFont>
    <p:embeddedFont>
      <p:font typeface="Gill Sans" panose="020B0604020202020204" charset="0"/>
      <p:regular r:id="rId84"/>
      <p:bold r:id="rId85"/>
    </p:embeddedFont>
    <p:embeddedFont>
      <p:font typeface="Noto Sans Symbols" pitchFamily="2" charset="0"/>
      <p:regular r:id="rId86"/>
      <p:bold r:id="rId87"/>
    </p:embeddedFont>
    <p:embeddedFont>
      <p:font typeface="Wingdings 2" panose="05020102010507070707" pitchFamily="18" charset="2"/>
      <p:regular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65" autoAdjust="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4.fntdata"/><Relationship Id="rId61" Type="http://schemas.openxmlformats.org/officeDocument/2006/relationships/slide" Target="slides/slide55.xml"/><Relationship Id="rId82" Type="http://schemas.openxmlformats.org/officeDocument/2006/relationships/font" Target="fonts/font9.fntdata"/><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1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40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85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6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context you can always use is that </a:t>
            </a:r>
            <a:r>
              <a:rPr lang="en-US" dirty="0" err="1"/>
              <a:t>rsp</a:t>
            </a:r>
            <a:r>
              <a:rPr lang="en-US" dirty="0"/>
              <a:t> – stands for “register: stack pointer” – and rip – stands for “register: instruction pointer” – </a:t>
            </a:r>
            <a:r>
              <a:rPr lang="en-US" i="1" dirty="0"/>
              <a:t>always</a:t>
            </a:r>
            <a:r>
              <a:rPr lang="en-US" dirty="0"/>
              <a:t> hold pointers.  The hardware requires it.</a:t>
            </a:r>
          </a:p>
          <a:p>
            <a:r>
              <a:rPr lang="en-US" dirty="0"/>
              <a:t>(What about </a:t>
            </a:r>
            <a:r>
              <a:rPr lang="en-US" dirty="0" err="1"/>
              <a:t>rbp</a:t>
            </a:r>
            <a:r>
              <a:rPr lang="en-US" dirty="0"/>
              <a:t>? Well, its name </a:t>
            </a:r>
            <a:r>
              <a:rPr lang="en-US" i="1" dirty="0"/>
              <a:t>is</a:t>
            </a:r>
            <a:r>
              <a:rPr lang="en-US" dirty="0"/>
              <a:t> an acronym for something ending with “pointer” but, unlike </a:t>
            </a:r>
            <a:r>
              <a:rPr lang="en-US" dirty="0" err="1"/>
              <a:t>rsp</a:t>
            </a:r>
            <a:r>
              <a:rPr lang="en-US" dirty="0"/>
              <a:t> and rip, that doesn’t mean anything anymore.  It could be holding just a number, same as all the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29784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10</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77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hyperlink" Target="https://canvas.cmu.edu/courses/30386/assignments/527129" TargetMode="Externa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hyperlink" Target="https://canvas.cmu.edu/courses/30386/assignments/527129" TargetMode="Externa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hyperlink" Target="https://canvas.cmu.edu/courses/30386/assignments/527129" TargetMode="Externa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hyperlink" Target="https://canvas.cmu.edu/courses/30386/assignments/527129" TargetMode="Externa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15-213/14-513/15-513: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5</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dirty="0">
                <a:solidFill>
                  <a:srgbClr val="000000"/>
                </a:solidFill>
                <a:latin typeface="Calibri"/>
                <a:ea typeface="Calibri"/>
                <a:cs typeface="Calibri"/>
                <a:sym typeface="Calibri"/>
              </a:rPr>
              <a:t>September 13, 2022</a:t>
            </a:r>
            <a:endParaRPr sz="3600" b="1" i="0" u="none" strike="noStrike" cap="none" dirty="0">
              <a:solidFill>
                <a:schemeClr val="dk1"/>
              </a:solidFill>
              <a:latin typeface="Calibri"/>
              <a:ea typeface="Calibri"/>
              <a:cs typeface="Calibri"/>
              <a:sym typeface="Calibri"/>
            </a:endParaRPr>
          </a:p>
        </p:txBody>
      </p:sp>
      <p:sp>
        <p:nvSpPr>
          <p:cNvPr id="239" name="Shape 239"/>
          <p:cNvSpPr txBox="1"/>
          <p:nvPr/>
        </p:nvSpPr>
        <p:spPr>
          <a:xfrm>
            <a:off x="685800" y="4419600"/>
            <a:ext cx="8458200" cy="144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90000"/>
              </a:buClr>
              <a:buSzPts val="1200"/>
              <a:buFont typeface="Noto Sans Symbols"/>
              <a:buNone/>
            </a:pPr>
            <a:r>
              <a:rPr lang="en-US" sz="2000" b="1" i="0" u="none" strike="noStrike" cap="none" dirty="0">
                <a:solidFill>
                  <a:schemeClr val="dk1"/>
                </a:solidFill>
                <a:latin typeface="Calibri"/>
                <a:ea typeface="Calibri"/>
                <a:cs typeface="Calibri"/>
                <a:sym typeface="Calibri"/>
              </a:rPr>
              <a:t>Instructors:</a:t>
            </a:r>
            <a:r>
              <a:rPr lang="en-US" sz="2000" b="0" i="0" u="none" strike="noStrike" cap="none" dirty="0">
                <a:solidFill>
                  <a:schemeClr val="dk1"/>
                </a:solidFill>
                <a:latin typeface="Calibri"/>
                <a:ea typeface="Calibri"/>
                <a:cs typeface="Calibri"/>
                <a:sym typeface="Calibri"/>
              </a:rPr>
              <a:t> </a:t>
            </a:r>
          </a:p>
          <a:p>
            <a:pPr algn="l">
              <a:spcBef>
                <a:spcPct val="20000"/>
              </a:spcBef>
              <a:buClr>
                <a:srgbClr val="990000"/>
              </a:buClr>
              <a:buSzPct val="60000"/>
              <a:defRPr/>
            </a:pPr>
            <a:r>
              <a:rPr lang="en-US" sz="2000" kern="0" dirty="0">
                <a:solidFill>
                  <a:schemeClr val="tx1"/>
                </a:solidFill>
                <a:latin typeface="Calibri" pitchFamily="34" charset="0"/>
              </a:rPr>
              <a:t>Dave Andersen (15-213)</a:t>
            </a:r>
          </a:p>
          <a:p>
            <a:pPr>
              <a:spcBef>
                <a:spcPct val="20000"/>
              </a:spcBef>
              <a:buSzPct val="60000"/>
              <a:defRPr/>
            </a:pPr>
            <a:r>
              <a:rPr lang="en-US" sz="2000" kern="0" dirty="0">
                <a:solidFill>
                  <a:schemeClr val="tx1"/>
                </a:solidFill>
                <a:latin typeface="Calibri" pitchFamily="34" charset="0"/>
              </a:rPr>
              <a:t>Zack Weinberg (15-213)</a:t>
            </a:r>
          </a:p>
          <a:p>
            <a:pPr algn="l">
              <a:spcBef>
                <a:spcPct val="20000"/>
              </a:spcBef>
              <a:buClr>
                <a:srgbClr val="990000"/>
              </a:buClr>
              <a:buSzPct val="60000"/>
              <a:defRPr/>
            </a:pPr>
            <a:r>
              <a:rPr lang="en-US" sz="2000" kern="0" dirty="0">
                <a:solidFill>
                  <a:schemeClr val="tx1"/>
                </a:solidFill>
                <a:latin typeface="Calibri" pitchFamily="34" charset="0"/>
              </a:rPr>
              <a:t>Brian Railing (15-513)</a:t>
            </a:r>
          </a:p>
          <a:p>
            <a:pPr algn="l">
              <a:spcBef>
                <a:spcPct val="20000"/>
              </a:spcBef>
              <a:buClr>
                <a:srgbClr val="990000"/>
              </a:buClr>
              <a:buSzPct val="60000"/>
              <a:defRPr/>
            </a:pPr>
            <a:r>
              <a:rPr lang="en-US" sz="2000" kern="0" dirty="0">
                <a:solidFill>
                  <a:schemeClr val="tx1"/>
                </a:solidFill>
                <a:latin typeface="Calibri" pitchFamily="34" charset="0"/>
              </a:rPr>
              <a:t>David Varodayan (14-513)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1711960"/>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221838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tx1"/>
                </a:solidFill>
              </a:rPr>
              <a:t>Basics of control flow</a:t>
            </a:r>
          </a:p>
          <a:p>
            <a:r>
              <a:rPr lang="en-US" dirty="0">
                <a:solidFill>
                  <a:schemeClr val="tx1"/>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311769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50104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990000"/>
                </a:solidFill>
                <a:latin typeface="Calibri"/>
                <a:ea typeface="Calibri"/>
                <a:cs typeface="Calibri"/>
                <a:sym typeface="Calibri"/>
              </a:rPr>
              <a:t>Not set by </a:t>
            </a:r>
            <a:r>
              <a:rPr lang="en-US" sz="2400" b="1" i="0" u="none" strike="noStrike" cap="none" dirty="0" err="1">
                <a:solidFill>
                  <a:srgbClr val="990000"/>
                </a:solidFill>
                <a:latin typeface="Courier New" panose="02070309020205020404" pitchFamily="49" charset="0"/>
                <a:ea typeface="Courier"/>
                <a:cs typeface="Courier New" panose="02070309020205020404" pitchFamily="49" charset="0"/>
                <a:sym typeface="Courier"/>
              </a:rPr>
              <a:t>leaq</a:t>
            </a:r>
            <a:r>
              <a:rPr lang="en-US" sz="2400" b="1" i="0" u="none" strike="noStrike" cap="none" dirty="0">
                <a:solidFill>
                  <a:srgbClr val="990000"/>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instruction</a:t>
            </a:r>
            <a:endParaRPr sz="24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t>Review of a few tricky bits from last time</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CF set when</a:t>
            </a:r>
            <a:endParaRPr sz="3600" b="1" i="0" u="none" strike="noStrike" cap="none" dirty="0">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9" name="Shape 332">
            <a:extLst>
              <a:ext uri="{FF2B5EF4-FFF2-40B4-BE49-F238E27FC236}">
                <a16:creationId xmlns:a16="http://schemas.microsoft.com/office/drawing/2014/main" id="{515E0789-45DF-47CD-88C0-FCB0B8E9B0ED}"/>
              </a:ext>
            </a:extLst>
          </p:cNvPr>
          <p:cNvSpPr txBox="1"/>
          <p:nvPr/>
        </p:nvSpPr>
        <p:spPr>
          <a:xfrm>
            <a:off x="2142565" y="2964487"/>
            <a:ext cx="4572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rgbClr val="FF0000"/>
                </a:solidFill>
                <a:latin typeface="Courier New"/>
                <a:ea typeface="Courier New"/>
                <a:cs typeface="Courier New"/>
                <a:sym typeface="Courier New"/>
              </a:rPr>
              <a:t>1</a:t>
            </a:r>
            <a:endParaRPr sz="2000" b="1" dirty="0">
              <a:solidFill>
                <a:srgbClr val="FF0000"/>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OF set when</a:t>
            </a:r>
            <a:endParaRPr sz="3600" b="1" i="0" u="none" strike="noStrike" cap="none">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w</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53" name="Shape 353"/>
          <p:cNvSpPr txBox="1"/>
          <p:nvPr/>
        </p:nvSpPr>
        <p:spPr>
          <a:xfrm>
            <a:off x="1135604" y="4195482"/>
            <a:ext cx="4140484"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rgbClr val="000000"/>
                </a:solidFill>
                <a:latin typeface="Gill Sans"/>
                <a:ea typeface="Gill Sans"/>
                <a:cs typeface="Gill Sans"/>
                <a:sym typeface="Gill Sans"/>
              </a:rPr>
              <a:t>w == y &amp;&amp; w </a:t>
            </a:r>
            <a:r>
              <a:rPr lang="en-US" sz="4200" dirty="0">
                <a:latin typeface="Gill Sans"/>
                <a:ea typeface="Gill Sans"/>
                <a:cs typeface="Gill Sans"/>
                <a:sym typeface="Gill Sans"/>
              </a:rPr>
              <a:t>!= z</a:t>
            </a:r>
            <a:endParaRPr sz="4200"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55939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tx1"/>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8791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7 bytes</a:t>
            </a:r>
            <a:endParaRPr dirty="0"/>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address </a:t>
            </a:r>
            <a:r>
              <a:rPr lang="en-US" b="1" dirty="0">
                <a:latin typeface="Courier New" pitchFamily="49" charset="0"/>
              </a:rPr>
              <a:t>0x40059e</a:t>
            </a: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48 </a:t>
            </a: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1200329"/>
          </a:xfrm>
          <a:prstGeom prst="rect">
            <a:avLst/>
          </a:prstGeom>
          <a:noFill/>
        </p:spPr>
        <p:txBody>
          <a:bodyPr wrap="square">
            <a:spAutoFit/>
          </a:bodyPr>
          <a:lstStyle/>
          <a:p>
            <a:r>
              <a:rPr lang="en-US" sz="2400" dirty="0">
                <a:solidFill>
                  <a:srgbClr val="990000"/>
                </a:solidFill>
                <a:hlinkClick r:id="rId2">
                  <a:extLst>
                    <a:ext uri="{A12FA001-AC4F-418D-AE19-62706E023703}">
                      <ahyp:hlinkClr xmlns:ahyp="http://schemas.microsoft.com/office/drawing/2018/hyperlinkcolor" val="tx"/>
                    </a:ext>
                  </a:extLst>
                </a:hlinkClick>
              </a:rPr>
              <a:t>https://canvas.cmu.edu/courses/30386/assignments/527129</a:t>
            </a:r>
            <a:endParaRPr lang="en-US" sz="2400" dirty="0">
              <a:solidFill>
                <a:srgbClr val="990000"/>
              </a:solidFill>
            </a:endParaRPr>
          </a:p>
          <a:p>
            <a:endParaRPr lang="en-US" sz="2400" dirty="0">
              <a:solidFill>
                <a:srgbClr val="990000"/>
              </a:solidFill>
            </a:endParaRPr>
          </a:p>
          <a:p>
            <a:r>
              <a:rPr lang="en-US" sz="2400" dirty="0">
                <a:solidFill>
                  <a:schemeClr val="tx1"/>
                </a:solidFill>
              </a:rPr>
              <a:t>Do parts 1 through 4 now, then stop.</a:t>
            </a:r>
          </a:p>
        </p:txBody>
      </p:sp>
    </p:spTree>
    <p:extLst>
      <p:ext uri="{BB962C8B-B14F-4D97-AF65-F5344CB8AC3E}">
        <p14:creationId xmlns:p14="http://schemas.microsoft.com/office/powerpoint/2010/main" val="314156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1412" y="1023590"/>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8" y="1101793"/>
              <a:ext cx="1307592"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absdiff_j</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int ntest = x &lt;=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(ntest) goto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49"/>
            <a:ext cx="3746500" cy="2593733"/>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038600"/>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Conditional Move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Instruction supports:</a:t>
            </a:r>
            <a:endParaRPr/>
          </a:p>
          <a:p>
            <a:pPr marL="838200" marR="0" lvl="2" indent="-203200" algn="l" rtl="0">
              <a:spcBef>
                <a:spcPts val="500"/>
              </a:spcBef>
              <a:spcAft>
                <a:spcPts val="0"/>
              </a:spcAft>
              <a:buClr>
                <a:srgbClr val="000000"/>
              </a:buClr>
              <a:buSzPts val="1600"/>
              <a:buFont typeface="Noto Sans Symbols"/>
              <a:buNone/>
            </a:pPr>
            <a:r>
              <a:rPr lang="en-US" sz="2000" b="0" i="0" u="none" strike="noStrike" cap="none">
                <a:solidFill>
                  <a:schemeClr val="dk1"/>
                </a:solidFill>
                <a:latin typeface="Calibri"/>
                <a:ea typeface="Calibri"/>
                <a:cs typeface="Calibri"/>
                <a:sym typeface="Calibri"/>
              </a:rPr>
              <a:t>if (Test) Dest ← Src</a:t>
            </a:r>
            <a:endParaRPr sz="2000" b="0" i="0" u="none" strike="noStrike" cap="none">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Supported in post-1995 x86 processors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GCC tries to use them</a:t>
            </a:r>
            <a:endParaRPr/>
          </a:p>
          <a:p>
            <a:pPr marL="838200" marR="0" lvl="2" indent="-203200" algn="l" rtl="0">
              <a:spcBef>
                <a:spcPts val="500"/>
              </a:spcBef>
              <a:spcAft>
                <a:spcPts val="0"/>
              </a:spcAft>
              <a:buClr>
                <a:srgbClr val="000000"/>
              </a:buClr>
              <a:buSzPts val="1600"/>
              <a:buFont typeface="Noto Sans Symbols"/>
              <a:buChar char="▪"/>
            </a:pPr>
            <a:r>
              <a:rPr lang="en-US" sz="2000" b="0" i="0" u="none" strike="noStrike" cap="none">
                <a:solidFill>
                  <a:schemeClr val="dk1"/>
                </a:solidFill>
                <a:latin typeface="Calibri"/>
                <a:ea typeface="Calibri"/>
                <a:cs typeface="Calibri"/>
                <a:sym typeface="Calibri"/>
              </a:rPr>
              <a:t>But, only when known to be safe</a:t>
            </a:r>
            <a:endParaRPr/>
          </a:p>
          <a:p>
            <a:pPr marL="2921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Why?</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Branches are very disruptive to instruction flow through pipelines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Conditional moves do not require control transfer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Move Example</a:t>
            </a:r>
            <a:endParaRPr sz="3600" b="1" i="0" u="none" strike="noStrike" cap="none">
              <a:solidFill>
                <a:schemeClr val="dk1"/>
              </a:solidFill>
              <a:latin typeface="Calibri"/>
              <a:ea typeface="Calibri"/>
              <a:cs typeface="Calibri"/>
              <a:sym typeface="Calibri"/>
            </a:endParaRPr>
          </a:p>
        </p:txBody>
      </p:sp>
      <p:sp>
        <p:nvSpPr>
          <p:cNvPr id="525" name="Shape 525"/>
          <p:cNvSpPr/>
          <p:nvPr/>
        </p:nvSpPr>
        <p:spPr>
          <a:xfrm>
            <a:off x="6616700" y="1752600"/>
            <a:ext cx="2286000" cy="1981200"/>
          </a:xfrm>
          <a:prstGeom prst="rect">
            <a:avLst/>
          </a:pr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526" name="Shape 526"/>
          <p:cNvSpPr/>
          <p:nvPr/>
        </p:nvSpPr>
        <p:spPr>
          <a:xfrm>
            <a:off x="2286000" y="4267200"/>
            <a:ext cx="6642100" cy="2590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%rdi, %rax  # 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subq    %rsi, %rax  # result = x-y</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%rdx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%rdx  # eval = y-x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cmovle  %rdx, %rax  # if &lt;=, result = eval</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527" name="Shape 527"/>
          <p:cNvSpPr/>
          <p:nvPr/>
        </p:nvSpPr>
        <p:spPr>
          <a:xfrm>
            <a:off x="457200" y="12954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528" name="Shape 528"/>
          <p:cNvGraphicFramePr/>
          <p:nvPr/>
        </p:nvGraphicFramePr>
        <p:xfrm>
          <a:off x="4724400" y="19050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p:nvPr/>
        </p:nvSpPr>
        <p:spPr>
          <a:xfrm>
            <a:off x="457200" y="11430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Expensive Computations</a:t>
            </a:r>
            <a:endParaRPr sz="2400" b="1">
              <a:solidFill>
                <a:schemeClr val="dk1"/>
              </a:solidFill>
              <a:latin typeface="Calibri"/>
              <a:ea typeface="Calibri"/>
              <a:cs typeface="Calibri"/>
              <a:sym typeface="Calibri"/>
            </a:endParaRPr>
          </a:p>
        </p:txBody>
      </p:sp>
      <p:sp>
        <p:nvSpPr>
          <p:cNvPr id="534" name="Shape 53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Bad Cases for Conditional Move</a:t>
            </a:r>
            <a:endParaRPr/>
          </a:p>
        </p:txBody>
      </p:sp>
      <p:sp>
        <p:nvSpPr>
          <p:cNvPr id="535" name="Shape 535"/>
          <p:cNvSpPr txBox="1">
            <a:spLocks noGrp="1"/>
          </p:cNvSpPr>
          <p:nvPr>
            <p:ph type="body" idx="1"/>
          </p:nvPr>
        </p:nvSpPr>
        <p:spPr>
          <a:xfrm>
            <a:off x="685800" y="21510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spcBef>
                <a:spcPts val="60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Only makes sense when computations are very simple</a:t>
            </a:r>
            <a:endParaRPr sz="2000" b="1" i="0" u="none" strike="noStrike" cap="none">
              <a:solidFill>
                <a:schemeClr val="dk1"/>
              </a:solidFill>
              <a:latin typeface="Calibri"/>
              <a:ea typeface="Calibri"/>
              <a:cs typeface="Calibri"/>
              <a:sym typeface="Calibri"/>
            </a:endParaRPr>
          </a:p>
        </p:txBody>
      </p:sp>
      <p:sp>
        <p:nvSpPr>
          <p:cNvPr id="536" name="Shape 536"/>
          <p:cNvSpPr/>
          <p:nvPr/>
        </p:nvSpPr>
        <p:spPr>
          <a:xfrm>
            <a:off x="533400" y="16176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Test(x) ? Hard1(x) : Hard2(x);</a:t>
            </a:r>
            <a:endParaRPr sz="1800" b="1">
              <a:solidFill>
                <a:schemeClr val="dk1"/>
              </a:solidFill>
              <a:latin typeface="Courier New"/>
              <a:ea typeface="Courier New"/>
              <a:cs typeface="Courier New"/>
              <a:sym typeface="Courier New"/>
            </a:endParaRPr>
          </a:p>
        </p:txBody>
      </p:sp>
      <p:sp>
        <p:nvSpPr>
          <p:cNvPr id="537" name="Shape 537"/>
          <p:cNvSpPr/>
          <p:nvPr/>
        </p:nvSpPr>
        <p:spPr>
          <a:xfrm>
            <a:off x="457200" y="32766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Risky Computations</a:t>
            </a:r>
            <a:endParaRPr sz="2400" b="1">
              <a:solidFill>
                <a:schemeClr val="dk1"/>
              </a:solidFill>
              <a:latin typeface="Calibri"/>
              <a:ea typeface="Calibri"/>
              <a:cs typeface="Calibri"/>
              <a:sym typeface="Calibri"/>
            </a:endParaRPr>
          </a:p>
        </p:txBody>
      </p:sp>
      <p:sp>
        <p:nvSpPr>
          <p:cNvPr id="538" name="Shape 538"/>
          <p:cNvSpPr txBox="1"/>
          <p:nvPr/>
        </p:nvSpPr>
        <p:spPr>
          <a:xfrm>
            <a:off x="685800" y="42846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May have undesirable effects</a:t>
            </a:r>
            <a:endParaRPr sz="2000" b="1" i="0" u="none" strike="noStrike" cap="none">
              <a:solidFill>
                <a:schemeClr val="dk1"/>
              </a:solidFill>
              <a:latin typeface="Calibri"/>
              <a:ea typeface="Calibri"/>
              <a:cs typeface="Calibri"/>
              <a:sym typeface="Calibri"/>
            </a:endParaRPr>
          </a:p>
        </p:txBody>
      </p:sp>
      <p:sp>
        <p:nvSpPr>
          <p:cNvPr id="539" name="Shape 539"/>
          <p:cNvSpPr/>
          <p:nvPr/>
        </p:nvSpPr>
        <p:spPr>
          <a:xfrm>
            <a:off x="533400" y="37512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p ? *p </a:t>
            </a:r>
            <a:r>
              <a:rPr lang="en-US" sz="1800" b="1">
                <a:solidFill>
                  <a:schemeClr val="dk1"/>
                </a:solidFill>
                <a:latin typeface="Courier New"/>
                <a:ea typeface="Courier New"/>
                <a:cs typeface="Courier New"/>
                <a:sym typeface="Courier New"/>
              </a:rPr>
              <a:t>: 0;</a:t>
            </a:r>
            <a:endParaRPr sz="1800" b="1" dirty="0">
              <a:solidFill>
                <a:schemeClr val="dk1"/>
              </a:solidFill>
              <a:latin typeface="Courier New"/>
              <a:ea typeface="Courier New"/>
              <a:cs typeface="Courier New"/>
              <a:sym typeface="Courier New"/>
            </a:endParaRPr>
          </a:p>
        </p:txBody>
      </p:sp>
      <p:sp>
        <p:nvSpPr>
          <p:cNvPr id="540" name="Shape 540"/>
          <p:cNvSpPr/>
          <p:nvPr/>
        </p:nvSpPr>
        <p:spPr>
          <a:xfrm>
            <a:off x="457200" y="50292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Computations with side effects</a:t>
            </a:r>
            <a:endParaRPr sz="2400" b="1">
              <a:solidFill>
                <a:schemeClr val="dk1"/>
              </a:solidFill>
              <a:latin typeface="Calibri"/>
              <a:ea typeface="Calibri"/>
              <a:cs typeface="Calibri"/>
              <a:sym typeface="Calibri"/>
            </a:endParaRPr>
          </a:p>
        </p:txBody>
      </p:sp>
      <p:sp>
        <p:nvSpPr>
          <p:cNvPr id="541" name="Shape 541"/>
          <p:cNvSpPr txBox="1"/>
          <p:nvPr/>
        </p:nvSpPr>
        <p:spPr>
          <a:xfrm>
            <a:off x="685800" y="60372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Must be side-effect free</a:t>
            </a:r>
            <a:endParaRPr sz="2000" b="1" i="0" u="none" strike="noStrike" cap="none">
              <a:solidFill>
                <a:schemeClr val="dk1"/>
              </a:solidFill>
              <a:latin typeface="Calibri"/>
              <a:ea typeface="Calibri"/>
              <a:cs typeface="Calibri"/>
              <a:sym typeface="Calibri"/>
            </a:endParaRPr>
          </a:p>
        </p:txBody>
      </p:sp>
      <p:sp>
        <p:nvSpPr>
          <p:cNvPr id="542" name="Shape 542"/>
          <p:cNvSpPr/>
          <p:nvPr/>
        </p:nvSpPr>
        <p:spPr>
          <a:xfrm>
            <a:off x="533400" y="55038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x </a:t>
            </a:r>
            <a:r>
              <a:rPr lang="en-US" sz="1800" b="1">
                <a:solidFill>
                  <a:schemeClr val="dk1"/>
                </a:solidFill>
                <a:latin typeface="Courier New"/>
                <a:ea typeface="Courier New"/>
                <a:cs typeface="Courier New"/>
                <a:sym typeface="Courier New"/>
              </a:rPr>
              <a:t>&gt; 0 </a:t>
            </a:r>
            <a:r>
              <a:rPr lang="en-US" sz="1800" b="1" dirty="0">
                <a:solidFill>
                  <a:schemeClr val="dk1"/>
                </a:solidFill>
                <a:latin typeface="Courier New"/>
                <a:ea typeface="Courier New"/>
                <a:cs typeface="Courier New"/>
                <a:sym typeface="Courier New"/>
              </a:rPr>
              <a:t>? x*=7 : x+=3;</a:t>
            </a:r>
            <a:endParaRPr sz="1800" b="1" dirty="0">
              <a:solidFill>
                <a:schemeClr val="dk1"/>
              </a:solidFill>
              <a:latin typeface="Courier New"/>
              <a:ea typeface="Courier New"/>
              <a:cs typeface="Courier New"/>
              <a:sym typeface="Courier New"/>
            </a:endParaRPr>
          </a:p>
        </p:txBody>
      </p:sp>
      <p:sp>
        <p:nvSpPr>
          <p:cNvPr id="543" name="Shape 543"/>
          <p:cNvSpPr txBox="1"/>
          <p:nvPr/>
        </p:nvSpPr>
        <p:spPr>
          <a:xfrm>
            <a:off x="5484905" y="2268071"/>
            <a:ext cx="341503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Bad Performance</a:t>
            </a:r>
            <a:endParaRPr sz="3600">
              <a:solidFill>
                <a:srgbClr val="000000"/>
              </a:solidFill>
              <a:latin typeface="Calibri"/>
              <a:ea typeface="Calibri"/>
              <a:cs typeface="Calibri"/>
              <a:sym typeface="Calibri"/>
            </a:endParaRPr>
          </a:p>
        </p:txBody>
      </p:sp>
      <p:sp>
        <p:nvSpPr>
          <p:cNvPr id="544" name="Shape 544"/>
          <p:cNvSpPr txBox="1"/>
          <p:nvPr/>
        </p:nvSpPr>
        <p:spPr>
          <a:xfrm>
            <a:off x="7418191" y="4312024"/>
            <a:ext cx="14817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Unsafe</a:t>
            </a:r>
            <a:endParaRPr sz="3600">
              <a:solidFill>
                <a:srgbClr val="000000"/>
              </a:solidFill>
              <a:latin typeface="Calibri"/>
              <a:ea typeface="Calibri"/>
              <a:cs typeface="Calibri"/>
              <a:sym typeface="Calibri"/>
            </a:endParaRPr>
          </a:p>
        </p:txBody>
      </p:sp>
      <p:sp>
        <p:nvSpPr>
          <p:cNvPr id="545" name="Shape 545"/>
          <p:cNvSpPr txBox="1"/>
          <p:nvPr/>
        </p:nvSpPr>
        <p:spPr>
          <a:xfrm>
            <a:off x="7621002" y="5908198"/>
            <a:ext cx="127894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Illegal</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1200329"/>
          </a:xfrm>
          <a:prstGeom prst="rect">
            <a:avLst/>
          </a:prstGeom>
          <a:noFill/>
        </p:spPr>
        <p:txBody>
          <a:bodyPr wrap="square">
            <a:spAutoFit/>
          </a:bodyPr>
          <a:lstStyle/>
          <a:p>
            <a:r>
              <a:rPr lang="en-US" sz="2400" dirty="0">
                <a:solidFill>
                  <a:srgbClr val="990000"/>
                </a:solidFill>
                <a:hlinkClick r:id="rId2">
                  <a:extLst>
                    <a:ext uri="{A12FA001-AC4F-418D-AE19-62706E023703}">
                      <ahyp:hlinkClr xmlns:ahyp="http://schemas.microsoft.com/office/drawing/2018/hyperlinkcolor" val="tx"/>
                    </a:ext>
                  </a:extLst>
                </a:hlinkClick>
              </a:rPr>
              <a:t>https://canvas.cmu.edu/courses/30386/assignments/527129</a:t>
            </a:r>
            <a:endParaRPr lang="en-US" sz="2400" dirty="0">
              <a:solidFill>
                <a:srgbClr val="990000"/>
              </a:solidFill>
            </a:endParaRPr>
          </a:p>
          <a:p>
            <a:endParaRPr lang="en-US" sz="2400" dirty="0">
              <a:solidFill>
                <a:srgbClr val="990000"/>
              </a:solidFill>
            </a:endParaRPr>
          </a:p>
          <a:p>
            <a:r>
              <a:rPr lang="en-US" sz="2400" dirty="0">
                <a:solidFill>
                  <a:schemeClr val="tx1"/>
                </a:solidFill>
              </a:rPr>
              <a:t>Do part 5 now, then stop.</a:t>
            </a:r>
          </a:p>
        </p:txBody>
      </p:sp>
    </p:spTree>
    <p:extLst>
      <p:ext uri="{BB962C8B-B14F-4D97-AF65-F5344CB8AC3E}">
        <p14:creationId xmlns:p14="http://schemas.microsoft.com/office/powerpoint/2010/main" val="60193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tx1"/>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9000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Count number of 1’s in argument </a:t>
            </a:r>
            <a:r>
              <a:rPr lang="en-US" sz="2400" b="1" i="0" u="none" strike="noStrike" cap="none">
                <a:solidFill>
                  <a:schemeClr val="dk1"/>
                </a:solidFill>
                <a:latin typeface="Courier New"/>
                <a:ea typeface="Courier New"/>
                <a:cs typeface="Courier New"/>
                <a:sym typeface="Courier New"/>
              </a:rPr>
              <a:t>x</a:t>
            </a:r>
            <a:r>
              <a:rPr lang="en-US" sz="2400" b="1" i="0" u="none" strike="noStrike" cap="none">
                <a:solidFill>
                  <a:schemeClr val="dk1"/>
                </a:solidFill>
                <a:latin typeface="Calibri"/>
                <a:ea typeface="Calibri"/>
                <a:cs typeface="Calibri"/>
                <a:sym typeface="Calibri"/>
              </a:rPr>
              <a:t> (“popcount”)</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 conditional branch to either continue looping or to exit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Compilation</a:t>
            </a:r>
            <a:endParaRPr/>
          </a:p>
        </p:txBody>
      </p:sp>
      <p:sp>
        <p:nvSpPr>
          <p:cNvPr id="595" name="Shape 595"/>
          <p:cNvSpPr/>
          <p:nvPr/>
        </p:nvSpPr>
        <p:spPr>
          <a:xfrm>
            <a:off x="2152167" y="4176301"/>
            <a:ext cx="5791200"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Form</a:t>
            </a:r>
            <a:endParaRPr sz="3600" b="1" i="0" u="none" strike="noStrike" cap="none">
              <a:solidFill>
                <a:schemeClr val="dk1"/>
              </a:solidFill>
              <a:latin typeface="Calibri"/>
              <a:ea typeface="Calibri"/>
              <a:cs typeface="Calibri"/>
              <a:sym typeface="Calibri"/>
            </a:endParaRPr>
          </a:p>
        </p:txBody>
      </p:sp>
      <p:sp>
        <p:nvSpPr>
          <p:cNvPr id="659" name="Shape 659"/>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i="1">
                <a:solidFill>
                  <a:srgbClr val="000000"/>
                </a:solidFill>
                <a:latin typeface="Gill Sans"/>
                <a:ea typeface="Gill Sans"/>
                <a:cs typeface="Gill Sans"/>
                <a:sym typeface="Gill Sans"/>
              </a:rPr>
              <a:t>Init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Test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Update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Body</a:t>
            </a:r>
            <a:endParaRPr/>
          </a:p>
        </p:txBody>
      </p:sp>
      <p:sp>
        <p:nvSpPr>
          <p:cNvPr id="660" name="Shape 660"/>
          <p:cNvSpPr/>
          <p:nvPr/>
        </p:nvSpPr>
        <p:spPr>
          <a:xfrm>
            <a:off x="38100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ctr" rtl="0">
              <a:spcBef>
                <a:spcPts val="0"/>
              </a:spcBef>
              <a:spcAft>
                <a:spcPts val="0"/>
              </a:spcAft>
              <a:buNone/>
            </a:pPr>
            <a:r>
              <a:rPr lang="en-US" sz="2400" b="1">
                <a:solidFill>
                  <a:schemeClr val="dk2"/>
                </a:solidFill>
                <a:latin typeface="Calibri"/>
                <a:ea typeface="Calibri"/>
                <a:cs typeface="Calibri"/>
                <a:sym typeface="Calibri"/>
              </a:rPr>
              <a:t>General Form</a:t>
            </a:r>
            <a:endParaRPr/>
          </a:p>
          <a:p>
            <a:pPr marL="223838" marR="0" lvl="0" indent="-223838" algn="ctr"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1" name="Shape 661"/>
          <p:cNvSpPr/>
          <p:nvPr/>
        </p:nvSpPr>
        <p:spPr>
          <a:xfrm>
            <a:off x="381000" y="2819400"/>
            <a:ext cx="4495800" cy="3962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#define WSIZE 8*</a:t>
            </a:r>
            <a:r>
              <a:rPr lang="en-US" sz="1800" b="1" dirty="0" err="1">
                <a:solidFill>
                  <a:schemeClr val="dk1"/>
                </a:solidFill>
                <a:latin typeface="Courier New"/>
                <a:ea typeface="Courier New"/>
                <a:cs typeface="Courier New"/>
                <a:sym typeface="Courier New"/>
              </a:rPr>
              <a:t>sizeof</a:t>
            </a:r>
            <a:r>
              <a:rPr lang="en-US" sz="1800" b="1" dirty="0">
                <a:solidFill>
                  <a:schemeClr val="dk1"/>
                </a:solidFill>
                <a:latin typeface="Courier New"/>
                <a:ea typeface="Courier New"/>
                <a:cs typeface="Courier New"/>
                <a:sym typeface="Courier New"/>
              </a:rPr>
              <a:t>(int)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2" name="Shape 662"/>
          <p:cNvSpPr/>
          <p:nvPr/>
        </p:nvSpPr>
        <p:spPr>
          <a:xfrm>
            <a:off x="5181600" y="1295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p:txBody>
      </p:sp>
      <p:sp>
        <p:nvSpPr>
          <p:cNvPr id="663" name="Shape 663"/>
          <p:cNvSpPr/>
          <p:nvPr/>
        </p:nvSpPr>
        <p:spPr>
          <a:xfrm>
            <a:off x="5181600" y="22098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 &lt; WSIZE</a:t>
            </a:r>
            <a:endParaRPr/>
          </a:p>
        </p:txBody>
      </p:sp>
      <p:sp>
        <p:nvSpPr>
          <p:cNvPr id="664" name="Shape 664"/>
          <p:cNvSpPr/>
          <p:nvPr/>
        </p:nvSpPr>
        <p:spPr>
          <a:xfrm>
            <a:off x="5181600" y="3200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a:t>
            </a:r>
            <a:endParaRPr/>
          </a:p>
        </p:txBody>
      </p:sp>
      <p:sp>
        <p:nvSpPr>
          <p:cNvPr id="665" name="Shape 665"/>
          <p:cNvSpPr/>
          <p:nvPr/>
        </p:nvSpPr>
        <p:spPr>
          <a:xfrm>
            <a:off x="5029200" y="419100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6" name="Shape 666"/>
          <p:cNvSpPr/>
          <p:nvPr/>
        </p:nvSpPr>
        <p:spPr>
          <a:xfrm>
            <a:off x="5238750" y="838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7" name="Shape 667"/>
          <p:cNvSpPr/>
          <p:nvPr/>
        </p:nvSpPr>
        <p:spPr>
          <a:xfrm>
            <a:off x="5238750" y="17970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8" name="Shape 668"/>
          <p:cNvSpPr/>
          <p:nvPr/>
        </p:nvSpPr>
        <p:spPr>
          <a:xfrm>
            <a:off x="5257800" y="27876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9" name="Shape 669"/>
          <p:cNvSpPr/>
          <p:nvPr/>
        </p:nvSpPr>
        <p:spPr>
          <a:xfrm>
            <a:off x="5276850" y="37782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 While Loop</a:t>
            </a:r>
            <a:endParaRPr sz="3600" b="1" i="0" u="none" strike="noStrike" cap="none">
              <a:solidFill>
                <a:schemeClr val="dk1"/>
              </a:solidFill>
              <a:latin typeface="Calibri"/>
              <a:ea typeface="Calibri"/>
              <a:cs typeface="Calibri"/>
              <a:sym typeface="Calibri"/>
            </a:endParaRPr>
          </a:p>
        </p:txBody>
      </p:sp>
      <p:sp>
        <p:nvSpPr>
          <p:cNvPr id="675" name="Shape 675"/>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b="1" i="1">
                <a:solidFill>
                  <a:srgbClr val="000000"/>
                </a:solidFill>
                <a:latin typeface="Calibri"/>
                <a:ea typeface="Calibri"/>
                <a:cs typeface="Calibri"/>
                <a:sym typeface="Calibri"/>
              </a:rPr>
              <a:t>Init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Test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i="1">
                <a:solidFill>
                  <a:srgbClr val="000000"/>
                </a:solidFill>
                <a:latin typeface="Gill Sans"/>
                <a:ea typeface="Gill Sans"/>
                <a:cs typeface="Gill Sans"/>
                <a:sym typeface="Gill Sans"/>
              </a:rPr>
              <a:t>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a:p>
        </p:txBody>
      </p:sp>
      <p:sp>
        <p:nvSpPr>
          <p:cNvPr id="676" name="Shape 676"/>
          <p:cNvSpPr/>
          <p:nvPr/>
        </p:nvSpPr>
        <p:spPr>
          <a:xfrm>
            <a:off x="51435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For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7" name="Shape 677"/>
          <p:cNvSpPr/>
          <p:nvPr/>
        </p:nvSpPr>
        <p:spPr>
          <a:xfrm>
            <a:off x="1447800" y="3962400"/>
            <a:ext cx="2819400" cy="2675091"/>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None/>
            </a:pPr>
            <a:r>
              <a:rPr lang="en-US" sz="2400" b="1" i="1">
                <a:solidFill>
                  <a:srgbClr val="000000"/>
                </a:solidFill>
                <a:latin typeface="Calibri"/>
                <a:ea typeface="Calibri"/>
                <a:cs typeface="Calibri"/>
                <a:sym typeface="Calibri"/>
              </a:rPr>
              <a:t>Init</a:t>
            </a:r>
            <a:r>
              <a:rPr lang="en-US" sz="2400" i="1">
                <a:solidFill>
                  <a:srgbClr val="000000"/>
                </a:solidFill>
                <a:latin typeface="Courier New"/>
                <a:ea typeface="Courier New"/>
                <a:cs typeface="Courier New"/>
                <a:sym typeface="Courier New"/>
              </a:rPr>
              <a:t>;</a:t>
            </a:r>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while (</a:t>
            </a:r>
            <a:r>
              <a:rPr lang="en-US" sz="2400" b="1" i="1">
                <a:solidFill>
                  <a:srgbClr val="000000"/>
                </a:solidFill>
                <a:latin typeface="Calibri"/>
                <a:ea typeface="Calibri"/>
                <a:cs typeface="Calibri"/>
                <a:sym typeface="Calibri"/>
              </a:rPr>
              <a:t>Test </a:t>
            </a:r>
            <a:r>
              <a:rPr lang="en-US" sz="2400">
                <a:solidFill>
                  <a:srgbClr val="000000"/>
                </a:solidFill>
                <a:latin typeface="Courier New"/>
                <a:ea typeface="Courier New"/>
                <a:cs typeface="Courier New"/>
                <a:sym typeface="Courier New"/>
              </a:rPr>
              <a:t>) {</a:t>
            </a:r>
            <a:endParaRPr sz="2400">
              <a:solidFill>
                <a:srgbClr val="000000"/>
              </a:solidFill>
              <a:latin typeface="Courier New"/>
              <a:ea typeface="Courier New"/>
              <a:cs typeface="Courier New"/>
              <a:sym typeface="Courier New"/>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sz="2400" i="1">
              <a:solidFill>
                <a:srgbClr val="000000"/>
              </a:solidFill>
              <a:latin typeface="Gill Sans"/>
              <a:ea typeface="Gill Sans"/>
              <a:cs typeface="Gill Sans"/>
              <a:sym typeface="Gill Sans"/>
            </a:endParaRPr>
          </a:p>
          <a:p>
            <a:pPr marL="0" marR="0" lvl="0" indent="0" algn="l" rtl="0">
              <a:spcBef>
                <a:spcPts val="1200"/>
              </a:spcBef>
              <a:spcAft>
                <a:spcPts val="0"/>
              </a:spcAft>
              <a:buNone/>
            </a:pPr>
            <a:r>
              <a:rPr lang="en-US" sz="2400" i="1">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a:solidFill>
                  <a:srgbClr val="000000"/>
                </a:solidFill>
                <a:latin typeface="Courier New"/>
                <a:ea typeface="Courier New"/>
                <a:cs typeface="Courier New"/>
                <a:sym typeface="Courier New"/>
              </a:rPr>
              <a:t>;</a:t>
            </a:r>
            <a:endParaRPr/>
          </a:p>
          <a:p>
            <a:pPr marL="0" marR="0" lvl="0" indent="0" algn="l" rtl="0">
              <a:spcBef>
                <a:spcPts val="1200"/>
              </a:spcBef>
              <a:spcAft>
                <a:spcPts val="0"/>
              </a:spcAft>
              <a:buNone/>
            </a:pPr>
            <a:r>
              <a:rPr lang="en-US" sz="2400">
                <a:solidFill>
                  <a:srgbClr val="000000"/>
                </a:solidFill>
                <a:latin typeface="Courier New"/>
                <a:ea typeface="Courier New"/>
                <a:cs typeface="Courier New"/>
                <a:sym typeface="Courier New"/>
              </a:rPr>
              <a:t>}</a:t>
            </a:r>
            <a:endParaRPr sz="2400">
              <a:solidFill>
                <a:srgbClr val="000000"/>
              </a:solidFill>
              <a:latin typeface="Courier New"/>
              <a:ea typeface="Courier New"/>
              <a:cs typeface="Courier New"/>
              <a:sym typeface="Courier New"/>
            </a:endParaRPr>
          </a:p>
        </p:txBody>
      </p:sp>
      <p:sp>
        <p:nvSpPr>
          <p:cNvPr id="678" name="Shape 678"/>
          <p:cNvSpPr/>
          <p:nvPr/>
        </p:nvSpPr>
        <p:spPr>
          <a:xfrm>
            <a:off x="590550" y="3429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While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9" name="Shape 679"/>
          <p:cNvSpPr/>
          <p:nvPr/>
        </p:nvSpPr>
        <p:spPr>
          <a:xfrm>
            <a:off x="2438400" y="2895600"/>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For-While Conversion</a:t>
            </a:r>
            <a:endParaRPr sz="3600" b="1" i="0" u="none" strike="noStrike" cap="none">
              <a:solidFill>
                <a:schemeClr val="dk1"/>
              </a:solidFill>
              <a:latin typeface="Calibri"/>
              <a:ea typeface="Calibri"/>
              <a:cs typeface="Calibri"/>
              <a:sym typeface="Calibri"/>
            </a:endParaRPr>
          </a:p>
        </p:txBody>
      </p:sp>
      <p:sp>
        <p:nvSpPr>
          <p:cNvPr id="685" name="Shape 685"/>
          <p:cNvSpPr/>
          <p:nvPr/>
        </p:nvSpPr>
        <p:spPr>
          <a:xfrm>
            <a:off x="4419600" y="1143000"/>
            <a:ext cx="4495800" cy="4343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0000FF"/>
                </a:solidFill>
                <a:latin typeface="Courier New"/>
                <a:ea typeface="Courier New"/>
                <a:cs typeface="Courier New"/>
                <a:sym typeface="Courier New"/>
              </a:rPr>
              <a:t>  </a:t>
            </a: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a:t>
            </a:r>
            <a:r>
              <a:rPr lang="en-US" sz="1800" b="1" dirty="0" err="1">
                <a:solidFill>
                  <a:srgbClr val="FF6600"/>
                </a:solidFill>
                <a:latin typeface="Courier New"/>
                <a:ea typeface="Courier New"/>
                <a:cs typeface="Courier New"/>
                <a:sym typeface="Courier New"/>
              </a:rPr>
              <a:t>i</a:t>
            </a:r>
            <a:r>
              <a:rPr lang="en-US" sz="1800" b="1" dirty="0">
                <a:solidFill>
                  <a:srgbClr val="FF6600"/>
                </a:solidFill>
                <a:latin typeface="Courier New"/>
                <a:ea typeface="Courier New"/>
                <a:cs typeface="Courier New"/>
                <a:sym typeface="Courier New"/>
              </a:rPr>
              <a:t> &lt; WSIZE</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 </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rgbClr val="008000"/>
                </a:solidFill>
                <a:latin typeface="Courier New"/>
                <a:ea typeface="Courier New"/>
                <a:cs typeface="Courier New"/>
                <a:sym typeface="Courier New"/>
              </a:rPr>
              <a:t>i</a:t>
            </a:r>
            <a:r>
              <a:rPr lang="en-US" sz="1800" b="1" dirty="0">
                <a:solidFill>
                  <a:srgbClr val="008000"/>
                </a:solidFill>
                <a:latin typeface="Courier New"/>
                <a:ea typeface="Courier New"/>
                <a:cs typeface="Courier New"/>
                <a:sym typeface="Courier New"/>
              </a:rPr>
              <a:t>++;</a:t>
            </a:r>
            <a:endParaRPr sz="1800" b="1" dirty="0">
              <a:solidFill>
                <a:srgbClr val="008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86" name="Shape 686"/>
          <p:cNvSpPr/>
          <p:nvPr/>
        </p:nvSpPr>
        <p:spPr>
          <a:xfrm>
            <a:off x="381000" y="18605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p:txBody>
      </p:sp>
      <p:sp>
        <p:nvSpPr>
          <p:cNvPr id="687" name="Shape 687"/>
          <p:cNvSpPr/>
          <p:nvPr/>
        </p:nvSpPr>
        <p:spPr>
          <a:xfrm>
            <a:off x="381000" y="27749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FF6600"/>
                </a:solidFill>
                <a:latin typeface="Courier New"/>
                <a:ea typeface="Courier New"/>
                <a:cs typeface="Courier New"/>
                <a:sym typeface="Courier New"/>
              </a:rPr>
              <a:t>i &lt; WSIZE</a:t>
            </a:r>
            <a:endParaRPr/>
          </a:p>
        </p:txBody>
      </p:sp>
      <p:sp>
        <p:nvSpPr>
          <p:cNvPr id="688" name="Shape 688"/>
          <p:cNvSpPr/>
          <p:nvPr/>
        </p:nvSpPr>
        <p:spPr>
          <a:xfrm>
            <a:off x="381000" y="38100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008000"/>
                </a:solidFill>
                <a:latin typeface="Courier New"/>
                <a:ea typeface="Courier New"/>
                <a:cs typeface="Courier New"/>
                <a:sym typeface="Courier New"/>
              </a:rPr>
              <a:t>i++</a:t>
            </a:r>
            <a:endParaRPr/>
          </a:p>
        </p:txBody>
      </p:sp>
      <p:sp>
        <p:nvSpPr>
          <p:cNvPr id="689" name="Shape 689"/>
          <p:cNvSpPr/>
          <p:nvPr/>
        </p:nvSpPr>
        <p:spPr>
          <a:xfrm>
            <a:off x="228600" y="475615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90" name="Shape 690"/>
          <p:cNvSpPr/>
          <p:nvPr/>
        </p:nvSpPr>
        <p:spPr>
          <a:xfrm>
            <a:off x="438150" y="14033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1" name="Shape 691"/>
          <p:cNvSpPr/>
          <p:nvPr/>
        </p:nvSpPr>
        <p:spPr>
          <a:xfrm>
            <a:off x="438150" y="2362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2" name="Shape 692"/>
          <p:cNvSpPr/>
          <p:nvPr/>
        </p:nvSpPr>
        <p:spPr>
          <a:xfrm>
            <a:off x="457200" y="33528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p:txBody>
      </p:sp>
      <p:sp>
        <p:nvSpPr>
          <p:cNvPr id="693" name="Shape 693"/>
          <p:cNvSpPr/>
          <p:nvPr/>
        </p:nvSpPr>
        <p:spPr>
          <a:xfrm>
            <a:off x="476250" y="43434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4800" y="493712"/>
            <a:ext cx="8077200" cy="57308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Reminder: Address Modes</a:t>
            </a:r>
            <a:endParaRPr sz="3600" b="1" i="0" u="none" strike="noStrike" cap="none">
              <a:solidFill>
                <a:schemeClr val="dk1"/>
              </a:solidFill>
              <a:latin typeface="Calibri"/>
              <a:ea typeface="Calibri"/>
              <a:cs typeface="Calibri"/>
              <a:sym typeface="Calibri"/>
            </a:endParaRPr>
          </a:p>
        </p:txBody>
      </p:sp>
      <p:sp>
        <p:nvSpPr>
          <p:cNvPr id="276" name="Shape 276"/>
          <p:cNvSpPr txBox="1">
            <a:spLocks noGrp="1"/>
          </p:cNvSpPr>
          <p:nvPr>
            <p:ph type="body" idx="1"/>
          </p:nvPr>
        </p:nvSpPr>
        <p:spPr>
          <a:xfrm>
            <a:off x="290513" y="1250950"/>
            <a:ext cx="8307387" cy="5530850"/>
          </a:xfrm>
          <a:prstGeom prst="rect">
            <a:avLst/>
          </a:prstGeom>
          <a:noFill/>
          <a:ln>
            <a:noFill/>
          </a:ln>
        </p:spPr>
        <p:txBody>
          <a:bodyPr spcFirstLastPara="1" wrap="square" lIns="91425" tIns="45700" rIns="91425" bIns="45700" anchor="t" anchorCtr="0">
            <a:noAutofit/>
          </a:bodyPr>
          <a:lstStyle/>
          <a:p>
            <a:pPr marL="223838" marR="0" lvl="0" indent="-223838"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Most General Form</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 D]</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 	Constant “displacement” 1, 2, or 4 bytes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Rb: 	Base register: Any of 16 integer registers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Ri:	Index register: Any, except for </a:t>
            </a:r>
            <a:r>
              <a:rPr lang="en-US" sz="2000" b="1" i="0" u="none" strike="noStrike" cap="none" dirty="0">
                <a:solidFill>
                  <a:schemeClr val="dk1"/>
                </a:solidFill>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rsp</a:t>
            </a:r>
            <a:endParaRPr sz="2000" b="1" i="0" u="none" strike="noStrike" cap="none" dirty="0">
              <a:solidFill>
                <a:schemeClr val="dk1"/>
              </a:solidFill>
              <a:latin typeface="Courier New"/>
              <a:ea typeface="Courier New"/>
              <a:cs typeface="Courier New"/>
              <a:sym typeface="Courier New"/>
            </a:endParaRPr>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 	Scale: 1, 2, 4, or 8 (</a:t>
            </a:r>
            <a:r>
              <a:rPr lang="en-US" sz="2000" b="0" i="1" u="none" strike="noStrike" cap="none" dirty="0">
                <a:solidFill>
                  <a:srgbClr val="C00000"/>
                </a:solidFill>
                <a:latin typeface="Calibri"/>
                <a:ea typeface="Calibri"/>
                <a:cs typeface="Calibri"/>
                <a:sym typeface="Calibri"/>
              </a:rPr>
              <a:t>why these numbers?</a:t>
            </a:r>
            <a:r>
              <a:rPr lang="en-US" sz="2000" b="0" i="0" u="none" strike="noStrike" cap="none" dirty="0">
                <a:solidFill>
                  <a:schemeClr val="dk1"/>
                </a:solidFill>
                <a:latin typeface="Calibri"/>
                <a:ea typeface="Calibri"/>
                <a:cs typeface="Calibri"/>
                <a:sym typeface="Calibri"/>
              </a:rPr>
              <a:t>)</a:t>
            </a:r>
            <a:endParaRPr dirty="0"/>
          </a:p>
          <a:p>
            <a:pPr marL="223838" marR="0" lvl="0" indent="-132398" algn="l" rtl="0">
              <a:spcBef>
                <a:spcPts val="48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223838" marR="0" lvl="0" indent="-223838" algn="l" rtl="0">
              <a:spcBef>
                <a:spcPts val="48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Special Cases</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Mem[Reg[Rb]+Reg[Ri]+D]</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200" y="2514600"/>
            <a:ext cx="492444"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Init</a:t>
            </a:r>
            <a:endParaRPr sz="1800" b="1" i="1">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1200329"/>
          </a:xfrm>
          <a:prstGeom prst="rect">
            <a:avLst/>
          </a:prstGeom>
          <a:noFill/>
        </p:spPr>
        <p:txBody>
          <a:bodyPr wrap="square">
            <a:spAutoFit/>
          </a:bodyPr>
          <a:lstStyle/>
          <a:p>
            <a:r>
              <a:rPr lang="en-US" sz="2400" dirty="0">
                <a:solidFill>
                  <a:srgbClr val="990000"/>
                </a:solidFill>
                <a:hlinkClick r:id="rId2">
                  <a:extLst>
                    <a:ext uri="{A12FA001-AC4F-418D-AE19-62706E023703}">
                      <ahyp:hlinkClr xmlns:ahyp="http://schemas.microsoft.com/office/drawing/2018/hyperlinkcolor" val="tx"/>
                    </a:ext>
                  </a:extLst>
                </a:hlinkClick>
              </a:rPr>
              <a:t>https://canvas.cmu.edu/courses/30386/assignments/527129</a:t>
            </a:r>
            <a:endParaRPr lang="en-US" sz="2400" dirty="0">
              <a:solidFill>
                <a:srgbClr val="990000"/>
              </a:solidFill>
            </a:endParaRPr>
          </a:p>
          <a:p>
            <a:endParaRPr lang="en-US" sz="2400" dirty="0">
              <a:solidFill>
                <a:srgbClr val="990000"/>
              </a:solidFill>
            </a:endParaRPr>
          </a:p>
          <a:p>
            <a:r>
              <a:rPr lang="en-US" sz="2400" dirty="0">
                <a:solidFill>
                  <a:schemeClr val="tx1"/>
                </a:solidFill>
              </a:rPr>
              <a:t>Do part 6 now, then stop.</a:t>
            </a:r>
          </a:p>
        </p:txBody>
      </p:sp>
    </p:spTree>
    <p:extLst>
      <p:ext uri="{BB962C8B-B14F-4D97-AF65-F5344CB8AC3E}">
        <p14:creationId xmlns:p14="http://schemas.microsoft.com/office/powerpoint/2010/main" val="43995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tx1"/>
                </a:solidFill>
              </a:rPr>
              <a:t>If we have time: switch statements</a:t>
            </a:r>
          </a:p>
        </p:txBody>
      </p:sp>
    </p:spTree>
    <p:extLst>
      <p:ext uri="{BB962C8B-B14F-4D97-AF65-F5344CB8AC3E}">
        <p14:creationId xmlns:p14="http://schemas.microsoft.com/office/powerpoint/2010/main" val="24232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56" name="Shape 756"/>
          <p:cNvSpPr/>
          <p:nvPr/>
        </p:nvSpPr>
        <p:spPr>
          <a:xfrm>
            <a:off x="393700" y="381635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57" name="Shape 757"/>
          <p:cNvSpPr/>
          <p:nvPr/>
        </p:nvSpPr>
        <p:spPr>
          <a:xfrm>
            <a:off x="457200" y="13763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758" name="Shape 758"/>
          <p:cNvSpPr/>
          <p:nvPr/>
        </p:nvSpPr>
        <p:spPr>
          <a:xfrm>
            <a:off x="304800" y="4267200"/>
            <a:ext cx="7620000" cy="2159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switch_eg:</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%rdx, %rcx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$6, %rdi   # x:6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ja      .L8</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*.L4(,%rdi,8)</a:t>
            </a:r>
            <a:endParaRPr sz="1800" b="1">
              <a:solidFill>
                <a:schemeClr val="dk1"/>
              </a:solidFill>
              <a:latin typeface="Courier New"/>
              <a:ea typeface="Courier New"/>
              <a:cs typeface="Courier New"/>
              <a:sym typeface="Courier New"/>
            </a:endParaRPr>
          </a:p>
        </p:txBody>
      </p:sp>
      <p:cxnSp>
        <p:nvCxnSpPr>
          <p:cNvPr id="759" name="Shape 759"/>
          <p:cNvCxnSpPr/>
          <p:nvPr/>
        </p:nvCxnSpPr>
        <p:spPr>
          <a:xfrm rot="10800000">
            <a:off x="1295400" y="5334000"/>
            <a:ext cx="990600" cy="609600"/>
          </a:xfrm>
          <a:prstGeom prst="straightConnector1">
            <a:avLst/>
          </a:prstGeom>
          <a:solidFill>
            <a:schemeClr val="accent1"/>
          </a:solidFill>
          <a:ln w="25400" cap="flat" cmpd="sng">
            <a:solidFill>
              <a:srgbClr val="4F81BD"/>
            </a:solidFill>
            <a:prstDash val="solid"/>
            <a:round/>
            <a:headEnd type="none" w="sm" len="sm"/>
            <a:tailEnd type="stealth" w="med" len="med"/>
          </a:ln>
        </p:spPr>
      </p:cxnSp>
      <p:sp>
        <p:nvSpPr>
          <p:cNvPr id="760" name="Shape 760"/>
          <p:cNvSpPr txBox="1"/>
          <p:nvPr/>
        </p:nvSpPr>
        <p:spPr>
          <a:xfrm>
            <a:off x="838200" y="5943600"/>
            <a:ext cx="2895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What range of values takes default?</a:t>
            </a:r>
            <a:endParaRPr sz="2400" b="1">
              <a:solidFill>
                <a:srgbClr val="000000"/>
              </a:solidFill>
              <a:latin typeface="Calibri"/>
              <a:ea typeface="Calibri"/>
              <a:cs typeface="Calibri"/>
              <a:sym typeface="Calibri"/>
            </a:endParaRPr>
          </a:p>
        </p:txBody>
      </p:sp>
      <p:sp>
        <p:nvSpPr>
          <p:cNvPr id="761" name="Shape 761"/>
          <p:cNvSpPr txBox="1"/>
          <p:nvPr/>
        </p:nvSpPr>
        <p:spPr>
          <a:xfrm>
            <a:off x="6400800" y="5943600"/>
            <a:ext cx="2209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Note that </a:t>
            </a:r>
            <a:r>
              <a:rPr lang="en-US" sz="2400" b="1">
                <a:solidFill>
                  <a:srgbClr val="C00000"/>
                </a:solidFill>
                <a:latin typeface="Courier New"/>
                <a:ea typeface="Courier New"/>
                <a:cs typeface="Courier New"/>
                <a:sym typeface="Courier New"/>
              </a:rPr>
              <a:t>w</a:t>
            </a:r>
            <a:r>
              <a:rPr lang="en-US" sz="2400">
                <a:solidFill>
                  <a:srgbClr val="C00000"/>
                </a:solidFill>
                <a:latin typeface="Calibri"/>
                <a:ea typeface="Calibri"/>
                <a:cs typeface="Calibri"/>
                <a:sym typeface="Calibri"/>
              </a:rPr>
              <a:t> not initialized here</a:t>
            </a:r>
            <a:endParaRPr sz="2400">
              <a:solidFill>
                <a:srgbClr val="C00000"/>
              </a:solidFill>
              <a:latin typeface="Calibri"/>
              <a:ea typeface="Calibri"/>
              <a:cs typeface="Calibri"/>
              <a:sym typeface="Calibri"/>
            </a:endParaRPr>
          </a:p>
        </p:txBody>
      </p:sp>
      <p:graphicFrame>
        <p:nvGraphicFramePr>
          <p:cNvPr id="762" name="Shape 762"/>
          <p:cNvGraphicFramePr/>
          <p:nvPr/>
        </p:nvGraphicFramePr>
        <p:xfrm>
          <a:off x="5181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68" name="Shape 768"/>
          <p:cNvSpPr/>
          <p:nvPr/>
        </p:nvSpPr>
        <p:spPr>
          <a:xfrm>
            <a:off x="457200" y="13509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(long x, long y, long z)</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w = 1;</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switch(x)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w;</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69" name="Shape 769"/>
          <p:cNvSpPr/>
          <p:nvPr/>
        </p:nvSpPr>
        <p:spPr>
          <a:xfrm>
            <a:off x="76200" y="5334000"/>
            <a:ext cx="1004888" cy="635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1800" b="1" i="1">
                <a:solidFill>
                  <a:srgbClr val="C00000"/>
                </a:solidFill>
                <a:latin typeface="Calibri"/>
                <a:ea typeface="Calibri"/>
                <a:cs typeface="Calibri"/>
                <a:sym typeface="Calibri"/>
              </a:rPr>
              <a:t>Indirect </a:t>
            </a:r>
            <a:br>
              <a:rPr lang="en-US" sz="1800" b="1" i="1">
                <a:solidFill>
                  <a:srgbClr val="C00000"/>
                </a:solidFill>
                <a:latin typeface="Calibri"/>
                <a:ea typeface="Calibri"/>
                <a:cs typeface="Calibri"/>
                <a:sym typeface="Calibri"/>
              </a:rPr>
            </a:br>
            <a:r>
              <a:rPr lang="en-US" sz="1800" b="1" i="1">
                <a:solidFill>
                  <a:srgbClr val="C00000"/>
                </a:solidFill>
                <a:latin typeface="Calibri"/>
                <a:ea typeface="Calibri"/>
                <a:cs typeface="Calibri"/>
                <a:sym typeface="Calibri"/>
              </a:rPr>
              <a:t>jump</a:t>
            </a:r>
            <a:endParaRPr/>
          </a:p>
        </p:txBody>
      </p:sp>
      <p:sp>
        <p:nvSpPr>
          <p:cNvPr id="770" name="Shape 770"/>
          <p:cNvSpPr/>
          <p:nvPr/>
        </p:nvSpPr>
        <p:spPr>
          <a:xfrm>
            <a:off x="1066800" y="5410200"/>
            <a:ext cx="631825" cy="381000"/>
          </a:xfrm>
          <a:prstGeom prst="rightArrow">
            <a:avLst>
              <a:gd name="adj1" fmla="val 50000"/>
              <a:gd name="adj2" fmla="val 50019"/>
            </a:avLst>
          </a:prstGeom>
          <a:solidFill>
            <a:srgbClr val="C00000"/>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771" name="Shape 771"/>
          <p:cNvSpPr/>
          <p:nvPr/>
        </p:nvSpPr>
        <p:spPr>
          <a:xfrm>
            <a:off x="6172200" y="2286000"/>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72" name="Shape 772"/>
          <p:cNvSpPr/>
          <p:nvPr/>
        </p:nvSpPr>
        <p:spPr>
          <a:xfrm>
            <a:off x="5366491" y="2651140"/>
            <a:ext cx="3740376" cy="218079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.section	.</a:t>
            </a:r>
            <a:r>
              <a:rPr lang="en-US" b="1" dirty="0" err="1">
                <a:solidFill>
                  <a:schemeClr val="dk1"/>
                </a:solidFill>
                <a:latin typeface="Courier New"/>
                <a:ea typeface="Courier New"/>
                <a:cs typeface="Courier New"/>
                <a:sym typeface="Courier New"/>
              </a:rPr>
              <a:t>rodata</a:t>
            </a:r>
            <a:endParaRPr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t>
            </a:r>
            <a:r>
              <a:rPr lang="en-US" b="1" dirty="0">
                <a:solidFill>
                  <a:schemeClr val="dk1"/>
                </a:solidFill>
                <a:latin typeface="Courier New"/>
                <a:ea typeface="Courier New"/>
                <a:cs typeface="Courier New"/>
                <a:sym typeface="Courier New"/>
              </a:rPr>
              <a:t>.quad	.L8	# x = 0</a:t>
            </a:r>
            <a:endParaRPr lang="en-US"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6</a:t>
            </a:r>
            <a:endParaRPr b="1" dirty="0">
              <a:solidFill>
                <a:schemeClr val="dk1"/>
              </a:solidFill>
              <a:latin typeface="Courier New"/>
              <a:ea typeface="Courier New"/>
              <a:cs typeface="Courier New"/>
              <a:sym typeface="Courier New"/>
            </a:endParaRPr>
          </a:p>
        </p:txBody>
      </p:sp>
      <p:sp>
        <p:nvSpPr>
          <p:cNvPr id="773" name="Shape 773"/>
          <p:cNvSpPr/>
          <p:nvPr/>
        </p:nvSpPr>
        <p:spPr>
          <a:xfrm>
            <a:off x="393700" y="3816350"/>
            <a:ext cx="3454400" cy="381000"/>
          </a:xfrm>
          <a:prstGeom prst="rect">
            <a:avLst/>
          </a:prstGeom>
          <a:noFill/>
          <a:ln>
            <a:noFill/>
          </a:ln>
        </p:spPr>
        <p:txBody>
          <a:bodyPr spcFirstLastPara="1" wrap="square" lIns="0" tIns="0" rIns="0" bIns="0" anchor="t" anchorCtr="0">
            <a:noAutofit/>
          </a:bodyPr>
          <a:lstStyle/>
          <a:p>
            <a:pPr marL="223838" marR="0" lvl="0" indent="-2238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74" name="Shape 774"/>
          <p:cNvSpPr/>
          <p:nvPr/>
        </p:nvSpPr>
        <p:spPr>
          <a:xfrm>
            <a:off x="1143000" y="4241800"/>
            <a:ext cx="5867400" cy="2082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rcx</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cmpq</a:t>
            </a:r>
            <a:r>
              <a:rPr lang="en-US" sz="1800" b="1" dirty="0">
                <a:solidFill>
                  <a:schemeClr val="dk1"/>
                </a:solidFill>
                <a:latin typeface="Courier New"/>
                <a:ea typeface="Courier New"/>
                <a:cs typeface="Courier New"/>
                <a:sym typeface="Courier New"/>
              </a:rPr>
              <a:t>    $6,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x:6</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ja      .L8           # Use default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jmp</a:t>
            </a:r>
            <a:r>
              <a:rPr lang="en-US" sz="1800" b="1" dirty="0">
                <a:solidFill>
                  <a:schemeClr val="dk1"/>
                </a:solidFill>
                <a:latin typeface="Courier New"/>
                <a:ea typeface="Courier New"/>
                <a:cs typeface="Courier New"/>
                <a:sym typeface="Courier New"/>
              </a:rPr>
              <a:t>     *.L4(,%rdi,8) #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JTab</a:t>
            </a:r>
            <a:r>
              <a:rPr lang="en-US" sz="1800" b="1" dirty="0">
                <a:solidFill>
                  <a:schemeClr val="dk1"/>
                </a:solidFill>
                <a:latin typeface="Courier New"/>
                <a:ea typeface="Courier New"/>
                <a:cs typeface="Courier New"/>
                <a:sym typeface="Courier New"/>
              </a:rPr>
              <a:t>[x]</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p:nvPr/>
        </p:nvSpPr>
        <p:spPr>
          <a:xfrm>
            <a:off x="0" y="1968040"/>
            <a:ext cx="3669591" cy="2372645"/>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
        <p:nvSpPr>
          <p:cNvPr id="788" name="Shape 78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a:t>
            </a:r>
            <a:endParaRPr/>
          </a:p>
        </p:txBody>
      </p:sp>
      <p:sp>
        <p:nvSpPr>
          <p:cNvPr id="789" name="Shape 789"/>
          <p:cNvSpPr/>
          <p:nvPr/>
        </p:nvSpPr>
        <p:spPr>
          <a:xfrm>
            <a:off x="292100" y="137160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90" name="Shape 790"/>
          <p:cNvSpPr/>
          <p:nvPr/>
        </p:nvSpPr>
        <p:spPr>
          <a:xfrm>
            <a:off x="4419600" y="1600200"/>
            <a:ext cx="4432300" cy="47704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      // .L5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      // .L9</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cxnSp>
        <p:nvCxnSpPr>
          <p:cNvPr id="791" name="Shape 791"/>
          <p:cNvCxnSpPr/>
          <p:nvPr/>
        </p:nvCxnSpPr>
        <p:spPr>
          <a:xfrm rot="10800000" flipH="1">
            <a:off x="3575050" y="2146298"/>
            <a:ext cx="1384300" cy="814071"/>
          </a:xfrm>
          <a:prstGeom prst="straightConnector1">
            <a:avLst/>
          </a:prstGeom>
          <a:noFill/>
          <a:ln w="25400" cap="flat" cmpd="sng">
            <a:solidFill>
              <a:srgbClr val="C00000"/>
            </a:solidFill>
            <a:prstDash val="solid"/>
            <a:round/>
            <a:headEnd type="none" w="sm" len="sm"/>
            <a:tailEnd type="none" w="sm" len="sm"/>
          </a:ln>
        </p:spPr>
      </p:cxnSp>
      <p:cxnSp>
        <p:nvCxnSpPr>
          <p:cNvPr id="792" name="Shape 792"/>
          <p:cNvCxnSpPr/>
          <p:nvPr/>
        </p:nvCxnSpPr>
        <p:spPr>
          <a:xfrm rot="10800000" flipH="1">
            <a:off x="3575050" y="2906710"/>
            <a:ext cx="1387475" cy="270830"/>
          </a:xfrm>
          <a:prstGeom prst="straightConnector1">
            <a:avLst/>
          </a:prstGeom>
          <a:noFill/>
          <a:ln w="25400" cap="flat" cmpd="sng">
            <a:solidFill>
              <a:srgbClr val="C00000"/>
            </a:solidFill>
            <a:prstDash val="solid"/>
            <a:round/>
            <a:headEnd type="none" w="sm" len="sm"/>
            <a:tailEnd type="none" w="sm" len="sm"/>
          </a:ln>
        </p:spPr>
      </p:cxnSp>
      <p:cxnSp>
        <p:nvCxnSpPr>
          <p:cNvPr id="793" name="Shape 793"/>
          <p:cNvCxnSpPr/>
          <p:nvPr/>
        </p:nvCxnSpPr>
        <p:spPr>
          <a:xfrm>
            <a:off x="3575050" y="3403600"/>
            <a:ext cx="1390650" cy="271463"/>
          </a:xfrm>
          <a:prstGeom prst="straightConnector1">
            <a:avLst/>
          </a:prstGeom>
          <a:noFill/>
          <a:ln w="25400" cap="flat" cmpd="sng">
            <a:solidFill>
              <a:srgbClr val="C00000"/>
            </a:solidFill>
            <a:prstDash val="solid"/>
            <a:round/>
            <a:headEnd type="none" w="sm" len="sm"/>
            <a:tailEnd type="none" w="sm" len="sm"/>
          </a:ln>
        </p:spPr>
      </p:cxnSp>
      <p:grpSp>
        <p:nvGrpSpPr>
          <p:cNvPr id="794" name="Shape 794"/>
          <p:cNvGrpSpPr/>
          <p:nvPr/>
        </p:nvGrpSpPr>
        <p:grpSpPr>
          <a:xfrm>
            <a:off x="3575050" y="2743200"/>
            <a:ext cx="1379538" cy="2724150"/>
            <a:chOff x="3575050" y="2743200"/>
            <a:chExt cx="1379538" cy="2724150"/>
          </a:xfrm>
        </p:grpSpPr>
        <p:cxnSp>
          <p:nvCxnSpPr>
            <p:cNvPr id="795" name="Shape 795"/>
            <p:cNvCxnSpPr/>
            <p:nvPr/>
          </p:nvCxnSpPr>
          <p:spPr>
            <a:xfrm>
              <a:off x="3581400" y="2743200"/>
              <a:ext cx="1371600" cy="2724150"/>
            </a:xfrm>
            <a:prstGeom prst="straightConnector1">
              <a:avLst/>
            </a:prstGeom>
            <a:noFill/>
            <a:ln w="25400" cap="flat" cmpd="sng">
              <a:solidFill>
                <a:srgbClr val="00B050"/>
              </a:solidFill>
              <a:prstDash val="solid"/>
              <a:round/>
              <a:headEnd type="none" w="sm" len="sm"/>
              <a:tailEnd type="none" w="sm" len="sm"/>
            </a:ln>
          </p:spPr>
        </p:cxnSp>
        <p:cxnSp>
          <p:nvCxnSpPr>
            <p:cNvPr id="796" name="Shape 796"/>
            <p:cNvCxnSpPr/>
            <p:nvPr/>
          </p:nvCxnSpPr>
          <p:spPr>
            <a:xfrm>
              <a:off x="3575050" y="3611880"/>
              <a:ext cx="1379538" cy="1855470"/>
            </a:xfrm>
            <a:prstGeom prst="straightConnector1">
              <a:avLst/>
            </a:prstGeom>
            <a:noFill/>
            <a:ln w="25400" cap="flat" cmpd="sng">
              <a:solidFill>
                <a:srgbClr val="00B050"/>
              </a:solidFill>
              <a:prstDash val="solid"/>
              <a:round/>
              <a:headEnd type="none" w="sm" len="sm"/>
              <a:tailEnd type="none" w="sm" len="sm"/>
            </a:ln>
          </p:spPr>
        </p:cxnSp>
      </p:grpSp>
      <p:cxnSp>
        <p:nvCxnSpPr>
          <p:cNvPr id="797" name="Shape 797"/>
          <p:cNvCxnSpPr/>
          <p:nvPr/>
        </p:nvCxnSpPr>
        <p:spPr>
          <a:xfrm>
            <a:off x="3575050" y="3832860"/>
            <a:ext cx="1301750" cy="739140"/>
          </a:xfrm>
          <a:prstGeom prst="straightConnector1">
            <a:avLst/>
          </a:prstGeom>
          <a:noFill/>
          <a:ln w="25400" cap="flat" cmpd="sng">
            <a:solidFill>
              <a:srgbClr val="C00000"/>
            </a:solidFill>
            <a:prstDash val="solid"/>
            <a:round/>
            <a:headEnd type="none" w="sm" len="sm"/>
            <a:tailEnd type="none" w="sm" len="sm"/>
          </a:ln>
        </p:spPr>
      </p:cxnSp>
      <p:cxnSp>
        <p:nvCxnSpPr>
          <p:cNvPr id="798" name="Shape 798"/>
          <p:cNvCxnSpPr/>
          <p:nvPr/>
        </p:nvCxnSpPr>
        <p:spPr>
          <a:xfrm>
            <a:off x="3575050" y="4057650"/>
            <a:ext cx="1301750" cy="742950"/>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65" name="Shape 865"/>
          <p:cNvSpPr/>
          <p:nvPr/>
        </p:nvSpPr>
        <p:spPr>
          <a:xfrm>
            <a:off x="298938" y="1172309"/>
            <a:ext cx="8379069" cy="1445845"/>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sz="1400" b="1" dirty="0">
              <a:solidFill>
                <a:schemeClr val="dk1"/>
              </a:solidFill>
              <a:latin typeface="Courier New"/>
              <a:ea typeface="Courier New"/>
              <a:cs typeface="Courier New"/>
              <a:sym typeface="Courier New"/>
            </a:endParaRPr>
          </a:p>
        </p:txBody>
      </p:sp>
      <p:sp>
        <p:nvSpPr>
          <p:cNvPr id="866" name="Shape 866"/>
          <p:cNvSpPr/>
          <p:nvPr/>
        </p:nvSpPr>
        <p:spPr>
          <a:xfrm>
            <a:off x="381001" y="2706078"/>
            <a:ext cx="8379069" cy="3565768"/>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cxnSp>
        <p:nvCxnSpPr>
          <p:cNvPr id="867" name="Shape 867"/>
          <p:cNvCxnSpPr/>
          <p:nvPr/>
        </p:nvCxnSpPr>
        <p:spPr>
          <a:xfrm flipH="1">
            <a:off x="1182077" y="1983154"/>
            <a:ext cx="1406769" cy="1690077"/>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8" name="Shape 868"/>
          <p:cNvCxnSpPr/>
          <p:nvPr/>
        </p:nvCxnSpPr>
        <p:spPr>
          <a:xfrm flipH="1">
            <a:off x="1182077" y="1768231"/>
            <a:ext cx="1680309" cy="4054231"/>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9" name="Shape 869"/>
          <p:cNvCxnSpPr/>
          <p:nvPr/>
        </p:nvCxnSpPr>
        <p:spPr>
          <a:xfrm flipH="1">
            <a:off x="1240692" y="2188308"/>
            <a:ext cx="1592386" cy="3624384"/>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0" name="Shape 870"/>
          <p:cNvCxnSpPr/>
          <p:nvPr/>
        </p:nvCxnSpPr>
        <p:spPr>
          <a:xfrm flipH="1">
            <a:off x="1221154" y="2403231"/>
            <a:ext cx="1651001" cy="2794000"/>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1" name="Shape 871"/>
          <p:cNvCxnSpPr/>
          <p:nvPr/>
        </p:nvCxnSpPr>
        <p:spPr>
          <a:xfrm flipH="1">
            <a:off x="1221154" y="1738923"/>
            <a:ext cx="3810001" cy="1328615"/>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2" name="Shape 872"/>
          <p:cNvCxnSpPr/>
          <p:nvPr/>
        </p:nvCxnSpPr>
        <p:spPr>
          <a:xfrm flipH="1">
            <a:off x="1270000" y="1963615"/>
            <a:ext cx="3761155" cy="2598616"/>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3" name="Shape 873"/>
          <p:cNvCxnSpPr/>
          <p:nvPr/>
        </p:nvCxnSpPr>
        <p:spPr>
          <a:xfrm flipH="1">
            <a:off x="1230923" y="2178538"/>
            <a:ext cx="3800232" cy="2999154"/>
          </a:xfrm>
          <a:prstGeom prst="straightConnector1">
            <a:avLst/>
          </a:prstGeom>
          <a:solidFill>
            <a:schemeClr val="accent1"/>
          </a:solidFill>
          <a:ln w="25400" cap="flat" cmpd="sng">
            <a:solidFill>
              <a:srgbClr val="CC0000"/>
            </a:solidFill>
            <a:prstDash val="solid"/>
            <a:round/>
            <a:headEnd type="oval" w="med" len="med"/>
            <a:tailEnd type="stealth"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1200329"/>
          </a:xfrm>
          <a:prstGeom prst="rect">
            <a:avLst/>
          </a:prstGeom>
          <a:noFill/>
        </p:spPr>
        <p:txBody>
          <a:bodyPr wrap="square">
            <a:spAutoFit/>
          </a:bodyPr>
          <a:lstStyle/>
          <a:p>
            <a:r>
              <a:rPr lang="en-US" sz="2400" dirty="0">
                <a:solidFill>
                  <a:srgbClr val="990000"/>
                </a:solidFill>
                <a:hlinkClick r:id="rId2">
                  <a:extLst>
                    <a:ext uri="{A12FA001-AC4F-418D-AE19-62706E023703}">
                      <ahyp:hlinkClr xmlns:ahyp="http://schemas.microsoft.com/office/drawing/2018/hyperlinkcolor" val="tx"/>
                    </a:ext>
                  </a:extLst>
                </a:hlinkClick>
              </a:rPr>
              <a:t>https://canvas.cmu.edu/courses/30386/assignments/527129</a:t>
            </a:r>
            <a:endParaRPr lang="en-US" sz="2400" dirty="0">
              <a:solidFill>
                <a:srgbClr val="990000"/>
              </a:solidFill>
            </a:endParaRPr>
          </a:p>
          <a:p>
            <a:endParaRPr lang="en-US" sz="2400" dirty="0">
              <a:solidFill>
                <a:srgbClr val="990000"/>
              </a:solidFill>
            </a:endParaRPr>
          </a:p>
          <a:p>
            <a:r>
              <a:rPr lang="en-US" sz="2400" dirty="0">
                <a:solidFill>
                  <a:schemeClr val="tx1"/>
                </a:solidFill>
              </a:rPr>
              <a:t>Do part 7 now, then go home </a:t>
            </a:r>
            <a:r>
              <a:rPr lang="en-US" sz="2400" dirty="0">
                <a:solidFill>
                  <a:schemeClr val="tx1"/>
                </a:solidFill>
                <a:sym typeface="Wingdings" panose="05000000000000000000" pitchFamily="2" charset="2"/>
              </a:rPr>
              <a:t></a:t>
            </a:r>
            <a:endParaRPr lang="en-US" sz="2400" dirty="0">
              <a:solidFill>
                <a:schemeClr val="tx1"/>
              </a:solidFill>
            </a:endParaRPr>
          </a:p>
        </p:txBody>
      </p:sp>
    </p:spTree>
    <p:extLst>
      <p:ext uri="{BB962C8B-B14F-4D97-AF65-F5344CB8AC3E}">
        <p14:creationId xmlns:p14="http://schemas.microsoft.com/office/powerpoint/2010/main" val="9464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2210694802"/>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6395</Words>
  <Application>Microsoft Office PowerPoint</Application>
  <PresentationFormat>On-screen Show (4:3)</PresentationFormat>
  <Paragraphs>1276</Paragraphs>
  <Slides>66</Slides>
  <Notes>55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66</vt:i4>
      </vt:variant>
    </vt:vector>
  </HeadingPairs>
  <TitlesOfParts>
    <vt:vector size="83" baseType="lpstr">
      <vt:lpstr>Times New Roman</vt:lpstr>
      <vt:lpstr>Courier New</vt:lpstr>
      <vt:lpstr>Wingdings</vt:lpstr>
      <vt:lpstr>Gill Sans</vt:lpstr>
      <vt:lpstr>Calibri</vt:lpstr>
      <vt:lpstr>Noto Sans Symbols</vt:lpstr>
      <vt:lpstr>Calibri Bold</vt:lpstr>
      <vt:lpstr>Arial Narrow</vt:lpstr>
      <vt:lpstr>Arial</vt:lpstr>
      <vt:lpstr>Wingdings 2</vt:lpstr>
      <vt:lpstr>Cambria Math</vt:lpstr>
      <vt:lpstr>Title Slide</vt:lpstr>
      <vt:lpstr>template2007</vt:lpstr>
      <vt:lpstr>Title and Content</vt:lpstr>
      <vt:lpstr>Title and Content: Build</vt:lpstr>
      <vt:lpstr>Title Only</vt:lpstr>
      <vt:lpstr>1_Title and Content</vt:lpstr>
      <vt:lpstr>Machine-Level Programming II: Control  15-213/14-513/15-513: Introduction to Computer Systems 5th Lecture, September 13, 2022</vt:lpstr>
      <vt:lpstr>Today</vt:lpstr>
      <vt:lpstr>Reminder: Machine Instructions</vt:lpstr>
      <vt:lpstr>Reminder: Machine Instructions</vt:lpstr>
      <vt:lpstr>Reminder: Address Modes</vt:lpstr>
      <vt:lpstr>Memory operands and LEA</vt:lpstr>
      <vt:lpstr>Why use LEA?</vt:lpstr>
      <vt:lpstr>Which numbers are pointers?</vt:lpstr>
      <vt:lpstr>Which numbers are pointers?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Activity Time!</vt:lpstr>
      <vt:lpstr>Today</vt:lpstr>
      <vt:lpstr>“Do-While” Loop Example</vt:lpstr>
      <vt:lpstr>“Do-While” Loop Compilation</vt:lpstr>
      <vt:lpstr>General “Do-While” Translation</vt:lpstr>
      <vt:lpstr>General “While” Translation #1</vt:lpstr>
      <vt:lpstr>While Loop Example #1</vt:lpstr>
      <vt:lpstr>General “While” Translation #2</vt:lpstr>
      <vt:lpstr>While Loop Example #2</vt:lpstr>
      <vt:lpstr>“For” Loop Form</vt:lpstr>
      <vt:lpstr>“For” Loop → While Loop</vt:lpstr>
      <vt:lpstr>For-While Conversion</vt:lpstr>
      <vt:lpstr>“For” Loop Do-While Conversion</vt:lpstr>
      <vt:lpstr>Activity Time!</vt:lpstr>
      <vt:lpstr>Today</vt:lpstr>
      <vt:lpstr>Switch Statement Example</vt:lpstr>
      <vt:lpstr>Jump Table Structure</vt:lpstr>
      <vt:lpstr>Switch Statement Example</vt:lpstr>
      <vt:lpstr>Switch Statement Example</vt:lpstr>
      <vt:lpstr>Assembly Setup Explanation</vt:lpstr>
      <vt:lpstr>Jump Table</vt:lpstr>
      <vt:lpstr>Code Blocks (x == 1)</vt:lpstr>
      <vt:lpstr>Handling Fall-Through</vt:lpstr>
      <vt:lpstr>Code Blocks (x == 2, x == 3)</vt:lpstr>
      <vt:lpstr>Code Blocks (x == 5, x == 6, default)</vt:lpstr>
      <vt:lpstr>Finding Jump Table in Binary</vt:lpstr>
      <vt:lpstr>Finding Jump Table in Binary (cont.)</vt:lpstr>
      <vt:lpstr>Finding Jump Table in Binary (cont.)</vt:lpstr>
      <vt:lpstr>Activity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cp:lastModifiedBy>Zack Weinberg</cp:lastModifiedBy>
  <cp:revision>22</cp:revision>
  <dcterms:modified xsi:type="dcterms:W3CDTF">2022-09-13T15:15:35Z</dcterms:modified>
</cp:coreProperties>
</file>