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542" r:id="rId2"/>
    <p:sldId id="738" r:id="rId3"/>
    <p:sldId id="645" r:id="rId4"/>
    <p:sldId id="580" r:id="rId5"/>
    <p:sldId id="734" r:id="rId6"/>
    <p:sldId id="733" r:id="rId7"/>
    <p:sldId id="732" r:id="rId8"/>
    <p:sldId id="735" r:id="rId9"/>
    <p:sldId id="585" r:id="rId10"/>
    <p:sldId id="586" r:id="rId11"/>
    <p:sldId id="646" r:id="rId12"/>
    <p:sldId id="739" r:id="rId13"/>
    <p:sldId id="740" r:id="rId14"/>
    <p:sldId id="741" r:id="rId15"/>
    <p:sldId id="743" r:id="rId16"/>
    <p:sldId id="744" r:id="rId17"/>
    <p:sldId id="742" r:id="rId18"/>
    <p:sldId id="632" r:id="rId19"/>
    <p:sldId id="661" r:id="rId20"/>
    <p:sldId id="683" r:id="rId21"/>
    <p:sldId id="690" r:id="rId22"/>
    <p:sldId id="651" r:id="rId23"/>
    <p:sldId id="639" r:id="rId24"/>
    <p:sldId id="684" r:id="rId25"/>
    <p:sldId id="649" r:id="rId26"/>
    <p:sldId id="597" r:id="rId27"/>
    <p:sldId id="598" r:id="rId28"/>
    <p:sldId id="682" r:id="rId29"/>
    <p:sldId id="599" r:id="rId30"/>
    <p:sldId id="601" r:id="rId31"/>
    <p:sldId id="602" r:id="rId32"/>
    <p:sldId id="663" r:id="rId33"/>
    <p:sldId id="664" r:id="rId34"/>
    <p:sldId id="665" r:id="rId35"/>
    <p:sldId id="666" r:id="rId36"/>
    <p:sldId id="667" r:id="rId37"/>
    <p:sldId id="668" r:id="rId38"/>
    <p:sldId id="669" r:id="rId39"/>
    <p:sldId id="689" r:id="rId40"/>
    <p:sldId id="678" r:id="rId41"/>
    <p:sldId id="670" r:id="rId42"/>
    <p:sldId id="745" r:id="rId43"/>
    <p:sldId id="672" r:id="rId44"/>
    <p:sldId id="673" r:id="rId45"/>
    <p:sldId id="674" r:id="rId46"/>
    <p:sldId id="679" r:id="rId47"/>
    <p:sldId id="647" r:id="rId48"/>
    <p:sldId id="588" r:id="rId49"/>
    <p:sldId id="589" r:id="rId50"/>
    <p:sldId id="685" r:id="rId51"/>
    <p:sldId id="686" r:id="rId52"/>
    <p:sldId id="591" r:id="rId53"/>
    <p:sldId id="592" r:id="rId54"/>
    <p:sldId id="593" r:id="rId55"/>
    <p:sldId id="687" r:id="rId56"/>
    <p:sldId id="594" r:id="rId57"/>
    <p:sldId id="595" r:id="rId58"/>
    <p:sldId id="659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738"/>
            <p14:sldId id="645"/>
            <p14:sldId id="580"/>
            <p14:sldId id="734"/>
            <p14:sldId id="733"/>
            <p14:sldId id="732"/>
            <p14:sldId id="735"/>
            <p14:sldId id="585"/>
            <p14:sldId id="586"/>
            <p14:sldId id="646"/>
            <p14:sldId id="739"/>
            <p14:sldId id="740"/>
            <p14:sldId id="741"/>
            <p14:sldId id="743"/>
            <p14:sldId id="744"/>
            <p14:sldId id="742"/>
            <p14:sldId id="632"/>
            <p14:sldId id="661"/>
            <p14:sldId id="683"/>
            <p14:sldId id="690"/>
            <p14:sldId id="651"/>
            <p14:sldId id="639"/>
            <p14:sldId id="68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69"/>
            <p14:sldId id="689"/>
            <p14:sldId id="678"/>
            <p14:sldId id="670"/>
            <p14:sldId id="745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85442" autoAdjust="0"/>
  </p:normalViewPr>
  <p:slideViewPr>
    <p:cSldViewPr snapToGrid="0" snapToObjects="1">
      <p:cViewPr varScale="1">
        <p:scale>
          <a:sx n="108" d="100"/>
          <a:sy n="108" d="100"/>
        </p:scale>
        <p:origin x="2288" y="200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on verbs.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9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IP: instruction pointer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bytes: extended precision, allows better calculation of double-precision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 by byte, short, </a:t>
            </a:r>
            <a:r>
              <a:rPr lang="en-US" dirty="0" err="1"/>
              <a:t>int</a:t>
            </a:r>
            <a:r>
              <a:rPr lang="en-US" dirty="0"/>
              <a:t>, or long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Directives are notes to the assembler. They do not represent instructions are not translated to machine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77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 code is almost executable but lacks certain references across files. Linker resolves this.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264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EULA’s are particularly harmful: disassembly is a US federal right for educational purposes.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213/activity/lec5.tar" TargetMode="External"/><Relationship Id="rId2" Type="http://schemas.openxmlformats.org/officeDocument/2006/relationships/hyperlink" Target="https://www.cs.cmu.edu/~213/activities/gdb-and-assembly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September 8, </a:t>
            </a:r>
            <a:r>
              <a:rPr lang="en-US" sz="2000" b="0" dirty="0"/>
              <a:t>2022</a:t>
            </a:r>
          </a:p>
        </p:txBody>
      </p:sp>
      <p:sp>
        <p:nvSpPr>
          <p:cNvPr id="6" name="Shape 78">
            <a:extLst>
              <a:ext uri="{FF2B5EF4-FFF2-40B4-BE49-F238E27FC236}">
                <a16:creationId xmlns:a16="http://schemas.microsoft.com/office/drawing/2014/main" id="{1A12A7F5-0DAE-8CA0-301D-66A4186A40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5800" y="3886199"/>
            <a:ext cx="7678738" cy="198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12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Instructors: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Dave Andersen (15-213)</a:t>
            </a:r>
          </a:p>
          <a:p>
            <a:pPr>
              <a:spcBef>
                <a:spcPct val="20000"/>
              </a:spcBef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Zack Weinberg (15-213)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Brian Railing (15-513)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60000"/>
              <a:defRPr/>
            </a:pPr>
            <a:r>
              <a:rPr lang="en-US" sz="2000" kern="0" dirty="0">
                <a:solidFill>
                  <a:schemeClr val="tx1"/>
                </a:solidFill>
                <a:latin typeface="Calibri" pitchFamily="34" charset="0"/>
              </a:rPr>
              <a:t>David Varodayan (14-513)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8DA-6474-654C-A7E6-7031BA4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098724" cy="762000"/>
          </a:xfrm>
        </p:spPr>
        <p:txBody>
          <a:bodyPr/>
          <a:lstStyle/>
          <a:p>
            <a:r>
              <a:rPr lang="en-US" dirty="0"/>
              <a:t>How Does a Computer Understand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9A4-1B7E-184B-95A8-6989E8F8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answer: Bits!</a:t>
            </a:r>
          </a:p>
          <a:p>
            <a:r>
              <a:rPr lang="en-US" dirty="0"/>
              <a:t>Not the complete picture, let’s take it bit by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D8069-CA6F-554C-915C-C83CEA4F4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52" y="2771365"/>
            <a:ext cx="2763070" cy="2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8DA-6474-654C-A7E6-7031BA4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344530" cy="762000"/>
          </a:xfrm>
        </p:spPr>
        <p:txBody>
          <a:bodyPr/>
          <a:lstStyle/>
          <a:p>
            <a:r>
              <a:rPr lang="en-US" dirty="0"/>
              <a:t>How Does a Person Understand English?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9A4-1B7E-184B-95A8-6989E8F8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see how humans understand English</a:t>
            </a:r>
          </a:p>
          <a:p>
            <a:pPr lvl="1"/>
            <a:r>
              <a:rPr lang="en-US" dirty="0"/>
              <a:t>English uses an alphabet</a:t>
            </a:r>
          </a:p>
          <a:p>
            <a:pPr lvl="2"/>
            <a:r>
              <a:rPr lang="en-US" dirty="0"/>
              <a:t>A, B, C …</a:t>
            </a:r>
          </a:p>
          <a:p>
            <a:pPr lvl="1"/>
            <a:r>
              <a:rPr lang="en-US" dirty="0"/>
              <a:t>Examine a sentence: </a:t>
            </a:r>
          </a:p>
          <a:p>
            <a:pPr lvl="2"/>
            <a:r>
              <a:rPr lang="en-US" dirty="0"/>
              <a:t>Subject: (</a:t>
            </a:r>
            <a:r>
              <a:rPr lang="en-US" b="1" dirty="0"/>
              <a:t>I</a:t>
            </a:r>
            <a:r>
              <a:rPr lang="en-US" dirty="0"/>
              <a:t>) core noun of the sentence</a:t>
            </a:r>
          </a:p>
          <a:p>
            <a:pPr lvl="2"/>
            <a:r>
              <a:rPr lang="en-US" dirty="0"/>
              <a:t>Object: (</a:t>
            </a:r>
            <a:r>
              <a:rPr lang="en-US" b="1" dirty="0"/>
              <a:t>15213</a:t>
            </a:r>
            <a:r>
              <a:rPr lang="en-US" dirty="0"/>
              <a:t>) supporting noun</a:t>
            </a:r>
          </a:p>
          <a:p>
            <a:pPr lvl="2"/>
            <a:r>
              <a:rPr lang="en-US" dirty="0"/>
              <a:t>Verbs: (</a:t>
            </a:r>
            <a:r>
              <a:rPr lang="en-US" b="1" dirty="0"/>
              <a:t>love</a:t>
            </a:r>
            <a:r>
              <a:rPr lang="en-US" dirty="0"/>
              <a:t>) actions associating subject and object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A7A91-2043-C24F-B9A6-37E9E22032BC}"/>
              </a:ext>
            </a:extLst>
          </p:cNvPr>
          <p:cNvSpPr txBox="1"/>
          <p:nvPr/>
        </p:nvSpPr>
        <p:spPr>
          <a:xfrm>
            <a:off x="5495361" y="2330244"/>
            <a:ext cx="320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I love 15213!</a:t>
            </a:r>
          </a:p>
        </p:txBody>
      </p:sp>
    </p:spTree>
    <p:extLst>
      <p:ext uri="{BB962C8B-B14F-4D97-AF65-F5344CB8AC3E}">
        <p14:creationId xmlns:p14="http://schemas.microsoft.com/office/powerpoint/2010/main" val="25039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B8DA-6474-654C-A7E6-7031BA4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718156" cy="762000"/>
          </a:xfrm>
        </p:spPr>
        <p:txBody>
          <a:bodyPr/>
          <a:lstStyle/>
          <a:p>
            <a:r>
              <a:rPr lang="en-US" dirty="0"/>
              <a:t>How Does a CPU Understand Code (</a:t>
            </a:r>
            <a:r>
              <a:rPr lang="en-US" dirty="0" err="1"/>
              <a:t>cont</a:t>
            </a:r>
            <a:r>
              <a:rPr lang="en-US" dirty="0"/>
              <a:t>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159A4-1B7E-184B-95A8-6989E8F80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language of the CPU?  </a:t>
            </a:r>
            <a:r>
              <a:rPr lang="en-US" i="1" dirty="0"/>
              <a:t>Instructions</a:t>
            </a:r>
            <a:endParaRPr lang="en-US" dirty="0"/>
          </a:p>
          <a:p>
            <a:pPr lvl="1"/>
            <a:r>
              <a:rPr lang="en-US" dirty="0"/>
              <a:t>Basic building block is bits</a:t>
            </a:r>
          </a:p>
          <a:p>
            <a:pPr lvl="1"/>
            <a:r>
              <a:rPr lang="en-US" dirty="0"/>
              <a:t>A sentence in English is like a program</a:t>
            </a:r>
          </a:p>
          <a:p>
            <a:pPr lvl="1"/>
            <a:r>
              <a:rPr lang="en-US" dirty="0"/>
              <a:t>Subject and Object?</a:t>
            </a:r>
          </a:p>
          <a:p>
            <a:pPr lvl="2"/>
            <a:r>
              <a:rPr lang="en-US" dirty="0"/>
              <a:t>Data: some specific Integers, Floats, …</a:t>
            </a:r>
          </a:p>
          <a:p>
            <a:pPr lvl="1"/>
            <a:r>
              <a:rPr lang="en-US" dirty="0"/>
              <a:t>Verb?</a:t>
            </a:r>
          </a:p>
          <a:p>
            <a:pPr lvl="2"/>
            <a:r>
              <a:rPr lang="en-US" dirty="0"/>
              <a:t>Arithmetic Operations: +, -, /, *, &lt;&lt;, &gt;&gt;, …</a:t>
            </a:r>
          </a:p>
          <a:p>
            <a:pPr lvl="2"/>
            <a:endParaRPr lang="en-US" dirty="0"/>
          </a:p>
          <a:p>
            <a:r>
              <a:rPr lang="en-US" dirty="0"/>
              <a:t>CPU: Take data, apply action, use result</a:t>
            </a:r>
          </a:p>
          <a:p>
            <a:pPr lvl="1"/>
            <a:r>
              <a:rPr lang="en-US" dirty="0"/>
              <a:t>Let’s encode: 1 + 2</a:t>
            </a:r>
          </a:p>
          <a:p>
            <a:pPr lvl="2"/>
            <a:r>
              <a:rPr lang="en-US" dirty="0"/>
              <a:t>(+, 1, 2)</a:t>
            </a:r>
          </a:p>
        </p:txBody>
      </p:sp>
    </p:spTree>
    <p:extLst>
      <p:ext uri="{BB962C8B-B14F-4D97-AF65-F5344CB8AC3E}">
        <p14:creationId xmlns:p14="http://schemas.microsoft.com/office/powerpoint/2010/main" val="21408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BC2A-0566-4C1D-8732-8CB77D00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 Our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CC551-91DB-FCE2-83A7-DE0120F6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060247"/>
          </a:xfrm>
        </p:spPr>
        <p:txBody>
          <a:bodyPr/>
          <a:lstStyle/>
          <a:p>
            <a:r>
              <a:rPr lang="en-US" dirty="0"/>
              <a:t>1 + 2 -&gt; (+, 1, 2)</a:t>
            </a:r>
          </a:p>
          <a:p>
            <a:r>
              <a:rPr lang="en-US" dirty="0"/>
              <a:t>3 + 4 -&gt; (+, 3, 4)</a:t>
            </a:r>
          </a:p>
          <a:p>
            <a:r>
              <a:rPr lang="en-US" dirty="0"/>
              <a:t>Let’s make specialized hardware in our CPU for +, -, 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Separate operations from data</a:t>
            </a:r>
          </a:p>
          <a:p>
            <a:pPr lvl="1"/>
            <a:r>
              <a:rPr lang="en-US" dirty="0"/>
              <a:t>p = 1</a:t>
            </a:r>
          </a:p>
          <a:p>
            <a:pPr lvl="1"/>
            <a:r>
              <a:rPr lang="en-US" dirty="0"/>
              <a:t>q = 2</a:t>
            </a:r>
          </a:p>
          <a:p>
            <a:pPr lvl="1"/>
            <a:r>
              <a:rPr lang="en-US" dirty="0"/>
              <a:t>(+, p, q)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08B635-8B58-773D-792E-A0F9B3AD0BC7}"/>
              </a:ext>
            </a:extLst>
          </p:cNvPr>
          <p:cNvSpPr txBox="1"/>
          <p:nvPr/>
        </p:nvSpPr>
        <p:spPr>
          <a:xfrm>
            <a:off x="7000568" y="1327969"/>
            <a:ext cx="1292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1 + 2</a:t>
            </a:r>
          </a:p>
        </p:txBody>
      </p:sp>
      <p:pic>
        <p:nvPicPr>
          <p:cNvPr id="1026" name="Picture 2" descr="Arithmetic logic unit - Wikipedia">
            <a:extLst>
              <a:ext uri="{FF2B5EF4-FFF2-40B4-BE49-F238E27FC236}">
                <a16:creationId xmlns:a16="http://schemas.microsoft.com/office/drawing/2014/main" id="{0E78C6B9-D11D-D41B-6290-66CE9E58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97" y="3005536"/>
            <a:ext cx="3050006" cy="16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6F8DE2-6336-9494-0F8C-866AE7F3841E}"/>
              </a:ext>
            </a:extLst>
          </p:cNvPr>
          <p:cNvSpPr/>
          <p:nvPr/>
        </p:nvSpPr>
        <p:spPr bwMode="auto">
          <a:xfrm>
            <a:off x="2712119" y="2831432"/>
            <a:ext cx="3769894" cy="1923399"/>
          </a:xfrm>
          <a:prstGeom prst="rect">
            <a:avLst/>
          </a:prstGeom>
          <a:solidFill>
            <a:schemeClr val="tx1"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C15E7F-33CD-AAC8-4057-39CB589A2151}"/>
              </a:ext>
            </a:extLst>
          </p:cNvPr>
          <p:cNvCxnSpPr/>
          <p:nvPr/>
        </p:nvCxnSpPr>
        <p:spPr bwMode="auto">
          <a:xfrm>
            <a:off x="1564105" y="3328737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E9FBDE-C9EF-FAF2-4AD3-14E96C8E07B6}"/>
              </a:ext>
            </a:extLst>
          </p:cNvPr>
          <p:cNvCxnSpPr/>
          <p:nvPr/>
        </p:nvCxnSpPr>
        <p:spPr bwMode="auto">
          <a:xfrm>
            <a:off x="1564105" y="3793131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953FC0-D0CA-141E-4198-8F36463853A5}"/>
              </a:ext>
            </a:extLst>
          </p:cNvPr>
          <p:cNvCxnSpPr/>
          <p:nvPr/>
        </p:nvCxnSpPr>
        <p:spPr bwMode="auto">
          <a:xfrm>
            <a:off x="1564105" y="4243138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1E1AD0-8EBA-CB46-7D0E-E27C54F84F88}"/>
              </a:ext>
            </a:extLst>
          </p:cNvPr>
          <p:cNvSpPr txBox="1"/>
          <p:nvPr/>
        </p:nvSpPr>
        <p:spPr>
          <a:xfrm>
            <a:off x="1288382" y="3096773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3BA14-7A41-355C-4370-A6B94BAAB082}"/>
              </a:ext>
            </a:extLst>
          </p:cNvPr>
          <p:cNvSpPr txBox="1"/>
          <p:nvPr/>
        </p:nvSpPr>
        <p:spPr>
          <a:xfrm>
            <a:off x="1288382" y="3571076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5C7F4D-FAE9-3485-9EFD-AE44A5636346}"/>
              </a:ext>
            </a:extLst>
          </p:cNvPr>
          <p:cNvSpPr txBox="1"/>
          <p:nvPr/>
        </p:nvSpPr>
        <p:spPr>
          <a:xfrm>
            <a:off x="1288382" y="4035469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179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8B05-1550-AA0F-0548-E653FBB7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 Our Data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914E-542F-615A-D4F1-E9B7BFCA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655762"/>
            <a:ext cx="7896225" cy="2921499"/>
          </a:xfrm>
        </p:spPr>
        <p:txBody>
          <a:bodyPr/>
          <a:lstStyle/>
          <a:p>
            <a:r>
              <a:rPr lang="en-US" dirty="0"/>
              <a:t>CPU needs to supply p, q to our arithmetic unit</a:t>
            </a:r>
          </a:p>
          <a:p>
            <a:r>
              <a:rPr lang="en-US" dirty="0"/>
              <a:t>CPU uses </a:t>
            </a:r>
            <a:r>
              <a:rPr lang="en-US" u="sng" dirty="0"/>
              <a:t>registers</a:t>
            </a:r>
            <a:r>
              <a:rPr lang="en-US" dirty="0"/>
              <a:t> to store information for the ALU</a:t>
            </a:r>
          </a:p>
          <a:p>
            <a:pPr lvl="1"/>
            <a:r>
              <a:rPr lang="en-US" dirty="0"/>
              <a:t>(+, %p, %q)</a:t>
            </a:r>
          </a:p>
          <a:p>
            <a:r>
              <a:rPr lang="en-US" dirty="0"/>
              <a:t>But where do the registers get information?</a:t>
            </a:r>
          </a:p>
          <a:p>
            <a:pPr lvl="1"/>
            <a:r>
              <a:rPr lang="en-US" dirty="0"/>
              <a:t>From the program, and in memory</a:t>
            </a:r>
          </a:p>
          <a:p>
            <a:pPr lvl="2"/>
            <a:r>
              <a:rPr lang="en-US" dirty="0"/>
              <a:t>(Load, 0x1, %p)</a:t>
            </a:r>
          </a:p>
          <a:p>
            <a:pPr lvl="2"/>
            <a:r>
              <a:rPr lang="en-US" dirty="0"/>
              <a:t>(Load, &amp;0x7FFFF7AFCBA0, %q)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Arithmetic logic unit - Wikipedia">
            <a:extLst>
              <a:ext uri="{FF2B5EF4-FFF2-40B4-BE49-F238E27FC236}">
                <a16:creationId xmlns:a16="http://schemas.microsoft.com/office/drawing/2014/main" id="{5FE9B09D-088D-9F10-74F1-5B7B4383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18" y="1579442"/>
            <a:ext cx="3050006" cy="16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7BECA4-8F6B-6093-E726-522B74DC7E3B}"/>
              </a:ext>
            </a:extLst>
          </p:cNvPr>
          <p:cNvSpPr/>
          <p:nvPr/>
        </p:nvSpPr>
        <p:spPr bwMode="auto">
          <a:xfrm>
            <a:off x="2872540" y="1405338"/>
            <a:ext cx="3769894" cy="1923399"/>
          </a:xfrm>
          <a:prstGeom prst="rect">
            <a:avLst/>
          </a:prstGeom>
          <a:solidFill>
            <a:schemeClr val="tx1">
              <a:alpha val="2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C3FF7-5F9F-9FF0-4B45-2938728F005E}"/>
              </a:ext>
            </a:extLst>
          </p:cNvPr>
          <p:cNvCxnSpPr/>
          <p:nvPr/>
        </p:nvCxnSpPr>
        <p:spPr bwMode="auto">
          <a:xfrm>
            <a:off x="1724526" y="1902643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6A4591-0084-CDA1-900E-61975F00DCB2}"/>
              </a:ext>
            </a:extLst>
          </p:cNvPr>
          <p:cNvCxnSpPr/>
          <p:nvPr/>
        </p:nvCxnSpPr>
        <p:spPr bwMode="auto">
          <a:xfrm>
            <a:off x="1724526" y="2367037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84B659-B9ED-6110-FEF6-81FD2FDA4C13}"/>
              </a:ext>
            </a:extLst>
          </p:cNvPr>
          <p:cNvCxnSpPr/>
          <p:nvPr/>
        </p:nvCxnSpPr>
        <p:spPr bwMode="auto">
          <a:xfrm>
            <a:off x="1724526" y="2817044"/>
            <a:ext cx="114801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BB36B5F-ECD4-4184-80E8-0B7248C09929}"/>
              </a:ext>
            </a:extLst>
          </p:cNvPr>
          <p:cNvSpPr txBox="1"/>
          <p:nvPr/>
        </p:nvSpPr>
        <p:spPr>
          <a:xfrm>
            <a:off x="1448803" y="1670679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E6BC8-4C15-6AD0-E101-09537DB7D3FB}"/>
              </a:ext>
            </a:extLst>
          </p:cNvPr>
          <p:cNvSpPr txBox="1"/>
          <p:nvPr/>
        </p:nvSpPr>
        <p:spPr>
          <a:xfrm>
            <a:off x="1448803" y="2144982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522CE-4A0C-D6F9-142B-5B15192235BB}"/>
              </a:ext>
            </a:extLst>
          </p:cNvPr>
          <p:cNvSpPr txBox="1"/>
          <p:nvPr/>
        </p:nvSpPr>
        <p:spPr>
          <a:xfrm>
            <a:off x="1448803" y="2609375"/>
            <a:ext cx="27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642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pic>
        <p:nvPicPr>
          <p:cNvPr id="2050" name="Picture 2" descr="Headstone Clipart Images – Browse 2,326 Stock Photos, Vectors, and Video |  Adobe Stock">
            <a:extLst>
              <a:ext uri="{FF2B5EF4-FFF2-40B4-BE49-F238E27FC236}">
                <a16:creationId xmlns:a16="http://schemas.microsoft.com/office/drawing/2014/main" id="{E0AFA755-53FC-39A0-EF7C-B455D536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5" t="16983" r="22353" b="13649"/>
          <a:stretch/>
        </p:blipFill>
        <p:spPr bwMode="auto">
          <a:xfrm>
            <a:off x="4040605" y="3315236"/>
            <a:ext cx="1509897" cy="193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C0FFF5-DB9A-AD08-5C0B-BFBC4CEB29B7}"/>
              </a:ext>
            </a:extLst>
          </p:cNvPr>
          <p:cNvSpPr txBox="1"/>
          <p:nvPr/>
        </p:nvSpPr>
        <p:spPr>
          <a:xfrm>
            <a:off x="4162926" y="3823235"/>
            <a:ext cx="1247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Rest 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Instruction Pointer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0 deadline extended to today Thursday 11:59pm ET</a:t>
            </a:r>
          </a:p>
          <a:p>
            <a:r>
              <a:rPr lang="en-US" dirty="0"/>
              <a:t>Lab 1 (</a:t>
            </a:r>
            <a:r>
              <a:rPr lang="en-US" dirty="0" err="1"/>
              <a:t>datalab</a:t>
            </a:r>
            <a:r>
              <a:rPr lang="en-US" dirty="0"/>
              <a:t>) is due Thursday September 15</a:t>
            </a:r>
          </a:p>
          <a:p>
            <a:pPr lvl="1"/>
            <a:r>
              <a:rPr lang="en-US" dirty="0"/>
              <a:t>Hand in via </a:t>
            </a:r>
            <a:r>
              <a:rPr lang="en-US" dirty="0" err="1"/>
              <a:t>Autolab</a:t>
            </a:r>
            <a:endParaRPr lang="en-US" dirty="0"/>
          </a:p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is due Thursday September 22</a:t>
            </a:r>
          </a:p>
          <a:p>
            <a:pPr lvl="1"/>
            <a:r>
              <a:rPr lang="en-US" dirty="0"/>
              <a:t>Available on </a:t>
            </a:r>
            <a:r>
              <a:rPr lang="en-US" dirty="0" err="1"/>
              <a:t>Autolab</a:t>
            </a:r>
            <a:endParaRPr lang="en-US" dirty="0"/>
          </a:p>
          <a:p>
            <a:r>
              <a:rPr lang="en-US" dirty="0"/>
              <a:t>Written Assignment 1 is due Wednesday September 14</a:t>
            </a:r>
          </a:p>
          <a:p>
            <a:pPr lvl="1"/>
            <a:r>
              <a:rPr lang="en-US" dirty="0"/>
              <a:t>Available and hand in on Canvas</a:t>
            </a:r>
          </a:p>
          <a:p>
            <a:r>
              <a:rPr lang="en-US" dirty="0"/>
              <a:t>Look out for info on GDB bootcamp</a:t>
            </a:r>
          </a:p>
          <a:p>
            <a:pPr lvl="1"/>
            <a:r>
              <a:rPr lang="en-US" dirty="0"/>
              <a:t>Exceptionally useful for labs–you’ll really want it for Lab 2.</a:t>
            </a:r>
          </a:p>
        </p:txBody>
      </p:sp>
    </p:spTree>
    <p:extLst>
      <p:ext uri="{BB962C8B-B14F-4D97-AF65-F5344CB8AC3E}">
        <p14:creationId xmlns:p14="http://schemas.microsoft.com/office/powerpoint/2010/main" val="123207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teams of 2 (3 is ok)</a:t>
            </a:r>
          </a:p>
          <a:p>
            <a:r>
              <a:rPr lang="en-US" dirty="0"/>
              <a:t>Look at the activity on Canvas</a:t>
            </a:r>
          </a:p>
          <a:p>
            <a:r>
              <a:rPr lang="en-US" dirty="0"/>
              <a:t>One person should take notes / advise /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Download worksheet </a:t>
            </a:r>
            <a:r>
              <a:rPr lang="en-US" dirty="0">
                <a:hlinkClick r:id="rId2"/>
              </a:rPr>
              <a:t>https://www.cs.cmu.edu/~213/activities/gdb-and-assembly.pdf</a:t>
            </a:r>
            <a:r>
              <a:rPr lang="en-US" dirty="0"/>
              <a:t> </a:t>
            </a:r>
          </a:p>
          <a:p>
            <a:r>
              <a:rPr lang="en-US" dirty="0"/>
              <a:t>One person should </a:t>
            </a:r>
            <a:r>
              <a:rPr lang="en-US" dirty="0" err="1"/>
              <a:t>ssh</a:t>
            </a:r>
            <a:r>
              <a:rPr lang="en-US" dirty="0"/>
              <a:t> to a shark machine</a:t>
            </a:r>
          </a:p>
          <a:p>
            <a:pPr lvl="1"/>
            <a:r>
              <a:rPr lang="en-US" dirty="0" err="1"/>
              <a:t>wget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http://www.cs.cmu.edu/~213/activities/</a:t>
            </a:r>
            <a:r>
              <a:rPr lang="en-US" dirty="0" err="1"/>
              <a:t>gdb</a:t>
            </a:r>
            <a:r>
              <a:rPr lang="en-US" dirty="0"/>
              <a:t>-and-</a:t>
            </a:r>
            <a:r>
              <a:rPr lang="en-US" dirty="0" err="1"/>
              <a:t>assembly.tar</a:t>
            </a:r>
            <a:endParaRPr lang="en-US" dirty="0"/>
          </a:p>
          <a:p>
            <a:pPr lvl="1"/>
            <a:r>
              <a:rPr lang="en-US" dirty="0"/>
              <a:t>tar </a:t>
            </a:r>
            <a:r>
              <a:rPr lang="en-US" dirty="0" err="1"/>
              <a:t>xf</a:t>
            </a:r>
            <a:r>
              <a:rPr lang="en-US" dirty="0"/>
              <a:t> </a:t>
            </a:r>
            <a:r>
              <a:rPr lang="en-US" dirty="0" err="1"/>
              <a:t>gdb</a:t>
            </a:r>
            <a:r>
              <a:rPr lang="en-US" dirty="0"/>
              <a:t>-and-</a:t>
            </a:r>
            <a:r>
              <a:rPr lang="en-US" dirty="0" err="1"/>
              <a:t>assembly.tar</a:t>
            </a:r>
            <a:endParaRPr lang="en-US" dirty="0"/>
          </a:p>
          <a:p>
            <a:pPr lvl="1"/>
            <a:r>
              <a:rPr lang="en-US" dirty="0"/>
              <a:t>cd </a:t>
            </a:r>
            <a:r>
              <a:rPr lang="en-US" dirty="0" err="1"/>
              <a:t>gdb</a:t>
            </a:r>
            <a:r>
              <a:rPr lang="en-US"/>
              <a:t>-and-assembly</a:t>
            </a:r>
            <a:endParaRPr lang="en-US" dirty="0"/>
          </a:p>
          <a:p>
            <a:pPr lvl="1"/>
            <a:r>
              <a:rPr lang="en-US" dirty="0"/>
              <a:t>./act1</a:t>
            </a:r>
          </a:p>
          <a:p>
            <a:r>
              <a:rPr lang="en-US" dirty="0"/>
              <a:t>STOP AFTER ACT1</a:t>
            </a:r>
          </a:p>
        </p:txBody>
      </p:sp>
    </p:spTree>
    <p:extLst>
      <p:ext uri="{BB962C8B-B14F-4D97-AF65-F5344CB8AC3E}">
        <p14:creationId xmlns:p14="http://schemas.microsoft.com/office/powerpoint/2010/main" val="3506156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pPr lvl="1"/>
            <a:r>
              <a:rPr lang="en-US"/>
              <a:t>ARM architecture is a promising </a:t>
            </a:r>
            <a:r>
              <a:rPr lang="en-US" dirty="0"/>
              <a:t>newcomer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B741-315D-964B-9E3B-A5807C9C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2!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A2F62-6144-6D42-A2FF-3B55C6B7A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03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latin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briefly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8086 (16 bit)	1978	29k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 (32 bit!)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4e (64 bit) 2004	55M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(multicore!) 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i9	2019	3.5B</a:t>
            </a:r>
          </a:p>
          <a:p>
            <a:pPr marL="338138" lvl="1" indent="0" defTabSz="895350">
              <a:buNone/>
              <a:tabLst>
                <a:tab pos="2349500" algn="l"/>
              </a:tabLst>
            </a:pP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89081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492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335119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 – which won!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8107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AMD makes x86 clones but then .. started innovating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24022</TotalTime>
  <Words>4966</Words>
  <Application>Microsoft Macintosh PowerPoint</Application>
  <PresentationFormat>On-screen Show (4:3)</PresentationFormat>
  <Paragraphs>1011</Paragraphs>
  <Slides>58</Slides>
  <Notes>43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Calibri Bold</vt:lpstr>
      <vt:lpstr>Calibri Bold Italic</vt:lpstr>
      <vt:lpstr>Calibri Italic</vt:lpstr>
      <vt:lpstr>Noto Sans Symbols</vt:lpstr>
      <vt:lpstr>Arial</vt:lpstr>
      <vt:lpstr>Arial Narrow</vt:lpstr>
      <vt:lpstr>Calibri</vt:lpstr>
      <vt:lpstr>Courier</vt:lpstr>
      <vt:lpstr>Courier New</vt:lpstr>
      <vt:lpstr>Courier New Bold</vt:lpstr>
      <vt:lpstr>Times New Roman</vt:lpstr>
      <vt:lpstr>Wingdings</vt:lpstr>
      <vt:lpstr>Wingdings 2</vt:lpstr>
      <vt:lpstr>template2007</vt:lpstr>
      <vt:lpstr>Machine-Level Programming I: Basics  15-213/14-513/15-513: Introduction to Computer Systems  4th Lecture, September 8, 2022</vt:lpstr>
      <vt:lpstr>Announcements</vt:lpstr>
      <vt:lpstr>Today: Machine Programming I: Basics</vt:lpstr>
      <vt:lpstr>Intel x86 Processors</vt:lpstr>
      <vt:lpstr>Intel x86 Processors, briefly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How Does a Computer Understand Code?</vt:lpstr>
      <vt:lpstr>How Does a Person Understand English?</vt:lpstr>
      <vt:lpstr>How Does a CPU Understand Code (cont)?</vt:lpstr>
      <vt:lpstr>Generalize Our Encoding</vt:lpstr>
      <vt:lpstr>Generalize Our Data Pipeline</vt:lpstr>
      <vt:lpstr>Levels of Abstraction</vt:lpstr>
      <vt:lpstr>Definitions</vt:lpstr>
      <vt:lpstr>Assembly/Machine Code View</vt:lpstr>
      <vt:lpstr>Assembly Characteristics: Data Types</vt:lpstr>
      <vt:lpstr>Class Activity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Activity 2!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David Godbe Andersen</cp:lastModifiedBy>
  <cp:revision>786</cp:revision>
  <cp:lastPrinted>2011-09-12T20:37:42Z</cp:lastPrinted>
  <dcterms:created xsi:type="dcterms:W3CDTF">2012-09-11T15:51:41Z</dcterms:created>
  <dcterms:modified xsi:type="dcterms:W3CDTF">2022-09-08T17:51:18Z</dcterms:modified>
  <cp:category/>
</cp:coreProperties>
</file>