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71"/>
  </p:notesMasterIdLst>
  <p:handoutMasterIdLst>
    <p:handoutMasterId r:id="rId72"/>
  </p:handoutMasterIdLst>
  <p:sldIdLst>
    <p:sldId id="256" r:id="rId3"/>
    <p:sldId id="257" r:id="rId4"/>
    <p:sldId id="280" r:id="rId5"/>
    <p:sldId id="324" r:id="rId6"/>
    <p:sldId id="351" r:id="rId7"/>
    <p:sldId id="352"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41" r:id="rId22"/>
    <p:sldId id="337" r:id="rId23"/>
    <p:sldId id="366" r:id="rId24"/>
    <p:sldId id="377" r:id="rId25"/>
    <p:sldId id="378" r:id="rId26"/>
    <p:sldId id="369" r:id="rId27"/>
    <p:sldId id="379" r:id="rId28"/>
    <p:sldId id="380" r:id="rId29"/>
    <p:sldId id="371" r:id="rId30"/>
    <p:sldId id="372" r:id="rId31"/>
    <p:sldId id="373" r:id="rId32"/>
    <p:sldId id="374" r:id="rId33"/>
    <p:sldId id="381" r:id="rId34"/>
    <p:sldId id="315" r:id="rId35"/>
    <p:sldId id="316" r:id="rId36"/>
    <p:sldId id="322" r:id="rId37"/>
    <p:sldId id="329" r:id="rId38"/>
    <p:sldId id="382" r:id="rId39"/>
    <p:sldId id="323" r:id="rId40"/>
    <p:sldId id="387" r:id="rId41"/>
    <p:sldId id="389" r:id="rId42"/>
    <p:sldId id="348" r:id="rId43"/>
    <p:sldId id="281" r:id="rId44"/>
    <p:sldId id="375" r:id="rId45"/>
    <p:sldId id="376" r:id="rId46"/>
    <p:sldId id="282" r:id="rId47"/>
    <p:sldId id="292" r:id="rId48"/>
    <p:sldId id="293" r:id="rId49"/>
    <p:sldId id="295" r:id="rId50"/>
    <p:sldId id="294" r:id="rId51"/>
    <p:sldId id="296" r:id="rId52"/>
    <p:sldId id="298" r:id="rId53"/>
    <p:sldId id="383" r:id="rId54"/>
    <p:sldId id="286" r:id="rId55"/>
    <p:sldId id="288" r:id="rId56"/>
    <p:sldId id="287" r:id="rId57"/>
    <p:sldId id="299" r:id="rId58"/>
    <p:sldId id="385" r:id="rId59"/>
    <p:sldId id="302" r:id="rId60"/>
    <p:sldId id="325" r:id="rId61"/>
    <p:sldId id="326" r:id="rId62"/>
    <p:sldId id="338" r:id="rId63"/>
    <p:sldId id="350" r:id="rId64"/>
    <p:sldId id="349" r:id="rId65"/>
    <p:sldId id="331" r:id="rId66"/>
    <p:sldId id="336" r:id="rId67"/>
    <p:sldId id="384" r:id="rId68"/>
    <p:sldId id="388" r:id="rId69"/>
    <p:sldId id="300" r:id="rId70"/>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D242C7-E3F2-4042-85C0-2E11511BEBDF}" v="41" dt="2021-08-25T21:43:55.3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04"/>
    <p:restoredTop sz="94694"/>
  </p:normalViewPr>
  <p:slideViewPr>
    <p:cSldViewPr>
      <p:cViewPr varScale="1">
        <p:scale>
          <a:sx n="80" d="100"/>
          <a:sy n="80" d="100"/>
        </p:scale>
        <p:origin x="512" y="60"/>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4628"/>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microsoft.com/office/2016/11/relationships/changesInfo" Target="changesInfos/changesInfo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handoutMaster" Target="handoutMasters/handout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notesMaster" Target="notesMasters/notesMaster1.xml"/><Relationship Id="rId2" Type="http://schemas.openxmlformats.org/officeDocument/2006/relationships/slideMaster" Target="slideMasters/slideMaster2.xml"/><Relationship Id="rId29" Type="http://schemas.openxmlformats.org/officeDocument/2006/relationships/slide" Target="slides/slide2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pChg chg="mod">
          <ac:chgData name="Phil Gibbons" userId="f619c6e5d38ed7a7" providerId="LiveId" clId="{DDD242C7-E3F2-4042-85C0-2E11511BEBDF}" dt="2021-08-25T20:12:27.732" v="174" actId="20577"/>
          <ac:spMkLst>
            <pc:docMk/>
            <pc:sldMk cId="0" sldId="256"/>
            <ac:spMk id="7" creationId="{00000000-0000-0000-0000-000000000000}"/>
          </ac:spMkLst>
        </pc:spChg>
        <pc:spChg chg="mod">
          <ac:chgData name="Phil Gibbons" userId="f619c6e5d38ed7a7" providerId="LiveId" clId="{DDD242C7-E3F2-4042-85C0-2E11511BEBDF}" dt="2021-08-25T20:11:54.043" v="170" actId="1076"/>
          <ac:spMkLst>
            <pc:docMk/>
            <pc:sldMk cId="0" sldId="256"/>
            <ac:spMk id="10" creationId="{00000000-0000-0000-0000-000000000000}"/>
          </ac:spMkLst>
        </pc:spChg>
        <pc:spChg chg="mod">
          <ac:chgData name="Phil Gibbons" userId="f619c6e5d38ed7a7" providerId="LiveId" clId="{DDD242C7-E3F2-4042-85C0-2E11511BEBDF}" dt="2021-08-25T20:11:49.471" v="169" actId="1076"/>
          <ac:spMkLst>
            <pc:docMk/>
            <pc:sldMk cId="0" sldId="256"/>
            <ac:spMk id="4101" creationId="{00000000-0000-0000-0000-000000000000}"/>
          </ac:spMkLst>
        </pc:spChg>
        <pc:picChg chg="mod">
          <ac:chgData name="Phil Gibbons" userId="f619c6e5d38ed7a7" providerId="LiveId" clId="{DDD242C7-E3F2-4042-85C0-2E11511BEBDF}" dt="2021-08-25T20:11:45.436" v="168" actId="1076"/>
          <ac:picMkLst>
            <pc:docMk/>
            <pc:sldMk cId="0" sldId="256"/>
            <ac:picMk id="2" creationId="{C00ED4A3-5ADE-3447-A24A-388933D8593A}"/>
          </ac:picMkLst>
        </pc:picChg>
      </pc:sldChg>
      <pc:sldChg chg="addSp delSp modSp add mod">
        <pc:chgData name="Phil Gibbons" userId="f619c6e5d38ed7a7" providerId="LiveId" clId="{DDD242C7-E3F2-4042-85C0-2E11511BEBDF}" dt="2021-08-25T20:30:59.792" v="338" actId="1037"/>
        <pc:sldMkLst>
          <pc:docMk/>
          <pc:sldMk cId="0" sldId="280"/>
        </pc:sldMkLst>
        <pc:spChg chg="mod topLvl">
          <ac:chgData name="Phil Gibbons" userId="f619c6e5d38ed7a7" providerId="LiveId" clId="{DDD242C7-E3F2-4042-85C0-2E11511BEBDF}" dt="2021-08-25T20:27:14.869" v="311" actId="1038"/>
          <ac:spMkLst>
            <pc:docMk/>
            <pc:sldMk cId="0" sldId="280"/>
            <ac:spMk id="9" creationId="{00000000-0000-0000-0000-000000000000}"/>
          </ac:spMkLst>
        </pc:spChg>
        <pc:spChg chg="mod">
          <ac:chgData name="Phil Gibbons" userId="f619c6e5d38ed7a7" providerId="LiveId" clId="{DDD242C7-E3F2-4042-85C0-2E11511BEBDF}" dt="2021-08-25T20:27:14.869" v="311" actId="1038"/>
          <ac:spMkLst>
            <pc:docMk/>
            <pc:sldMk cId="0" sldId="280"/>
            <ac:spMk id="12" creationId="{00000000-0000-0000-0000-000000000000}"/>
          </ac:spMkLst>
        </pc:spChg>
        <pc:spChg chg="mod">
          <ac:chgData name="Phil Gibbons" userId="f619c6e5d38ed7a7" providerId="LiveId" clId="{DDD242C7-E3F2-4042-85C0-2E11511BEBDF}" dt="2021-08-25T20:29:34.794" v="323" actId="1076"/>
          <ac:spMkLst>
            <pc:docMk/>
            <pc:sldMk cId="0" sldId="280"/>
            <ac:spMk id="13" creationId="{00000000-0000-0000-0000-000000000000}"/>
          </ac:spMkLst>
        </pc:spChg>
        <pc:spChg chg="mod">
          <ac:chgData name="Phil Gibbons" userId="f619c6e5d38ed7a7" providerId="LiveId" clId="{DDD242C7-E3F2-4042-85C0-2E11511BEBDF}" dt="2021-08-25T20:27:14.869" v="311" actId="1038"/>
          <ac:spMkLst>
            <pc:docMk/>
            <pc:sldMk cId="0" sldId="280"/>
            <ac:spMk id="14" creationId="{00000000-0000-0000-0000-000000000000}"/>
          </ac:spMkLst>
        </pc:spChg>
        <pc:spChg chg="mod">
          <ac:chgData name="Phil Gibbons" userId="f619c6e5d38ed7a7" providerId="LiveId" clId="{DDD242C7-E3F2-4042-85C0-2E11511BEBDF}" dt="2021-08-25T20:27:14.869" v="311" actId="1038"/>
          <ac:spMkLst>
            <pc:docMk/>
            <pc:sldMk cId="0" sldId="280"/>
            <ac:spMk id="15" creationId="{3EFC762C-A3F6-D24F-AF5F-714C7657C341}"/>
          </ac:spMkLst>
        </pc:spChg>
        <pc:spChg chg="mod">
          <ac:chgData name="Phil Gibbons" userId="f619c6e5d38ed7a7" providerId="LiveId" clId="{DDD242C7-E3F2-4042-85C0-2E11511BEBDF}" dt="2021-08-25T20:27:14.869" v="311" actId="1038"/>
          <ac:spMkLst>
            <pc:docMk/>
            <pc:sldMk cId="0" sldId="280"/>
            <ac:spMk id="16" creationId="{DD25168E-4AFE-D14D-A9B9-8E3DF58299E2}"/>
          </ac:spMkLst>
        </pc:spChg>
        <pc:spChg chg="mod topLvl">
          <ac:chgData name="Phil Gibbons" userId="f619c6e5d38ed7a7" providerId="LiveId" clId="{DDD242C7-E3F2-4042-85C0-2E11511BEBDF}" dt="2021-08-25T20:27:14.869" v="311" actId="1038"/>
          <ac:spMkLst>
            <pc:docMk/>
            <pc:sldMk cId="0" sldId="280"/>
            <ac:spMk id="19" creationId="{666374F5-AD7F-F142-81E9-01421E8C2426}"/>
          </ac:spMkLst>
        </pc:spChg>
        <pc:spChg chg="mod">
          <ac:chgData name="Phil Gibbons" userId="f619c6e5d38ed7a7" providerId="LiveId" clId="{DDD242C7-E3F2-4042-85C0-2E11511BEBDF}" dt="2021-08-25T20:30:38.987" v="334" actId="1036"/>
          <ac:spMkLst>
            <pc:docMk/>
            <pc:sldMk cId="0" sldId="280"/>
            <ac:spMk id="24" creationId="{EF518245-DDBB-444E-B404-706ED95F1AD9}"/>
          </ac:spMkLst>
        </pc:spChg>
        <pc:spChg chg="add mod">
          <ac:chgData name="Phil Gibbons" userId="f619c6e5d38ed7a7" providerId="LiveId" clId="{DDD242C7-E3F2-4042-85C0-2E11511BEBDF}" dt="2021-08-25T20:29:20.415" v="321" actId="1076"/>
          <ac:spMkLst>
            <pc:docMk/>
            <pc:sldMk cId="0" sldId="280"/>
            <ac:spMk id="26" creationId="{59225F06-5CFD-45E0-96D4-F0D9D852CBB8}"/>
          </ac:spMkLst>
        </pc:spChg>
        <pc:spChg chg="add del mod">
          <ac:chgData name="Phil Gibbons" userId="f619c6e5d38ed7a7" providerId="LiveId" clId="{DDD242C7-E3F2-4042-85C0-2E11511BEBDF}" dt="2021-08-25T20:26:22.519" v="296" actId="478"/>
          <ac:spMkLst>
            <pc:docMk/>
            <pc:sldMk cId="0" sldId="280"/>
            <ac:spMk id="27" creationId="{B2D3F446-B899-4A6B-8672-4C896ACB2A16}"/>
          </ac:spMkLst>
        </pc:spChg>
        <pc:spChg chg="add mod">
          <ac:chgData name="Phil Gibbons" userId="f619c6e5d38ed7a7" providerId="LiveId" clId="{DDD242C7-E3F2-4042-85C0-2E11511BEBDF}" dt="2021-08-25T20:30:59.792" v="338" actId="1037"/>
          <ac:spMkLst>
            <pc:docMk/>
            <pc:sldMk cId="0" sldId="280"/>
            <ac:spMk id="31" creationId="{B1C2D570-3807-47B3-87B4-A10DBADAA15A}"/>
          </ac:spMkLst>
        </pc:spChg>
        <pc:spChg chg="add mod">
          <ac:chgData name="Phil Gibbons" userId="f619c6e5d38ed7a7" providerId="LiveId" clId="{DDD242C7-E3F2-4042-85C0-2E11511BEBDF}" dt="2021-08-25T20:29:42.020" v="325" actId="1076"/>
          <ac:spMkLst>
            <pc:docMk/>
            <pc:sldMk cId="0" sldId="280"/>
            <ac:spMk id="32" creationId="{66BFED38-997F-4302-B3E5-F41BBAC3F179}"/>
          </ac:spMkLst>
        </pc:spChg>
        <pc:spChg chg="del mod topLvl">
          <ac:chgData name="Phil Gibbons" userId="f619c6e5d38ed7a7" providerId="LiveId" clId="{DDD242C7-E3F2-4042-85C0-2E11511BEBDF}" dt="2021-08-25T20:25:10.397" v="287" actId="478"/>
          <ac:spMkLst>
            <pc:docMk/>
            <pc:sldMk cId="0" sldId="280"/>
            <ac:spMk id="35" creationId="{843F4DD5-6432-4DDD-A34A-5B55B834838B}"/>
          </ac:spMkLst>
        </pc:spChg>
        <pc:spChg chg="mod">
          <ac:chgData name="Phil Gibbons" userId="f619c6e5d38ed7a7" providerId="LiveId" clId="{DDD242C7-E3F2-4042-85C0-2E11511BEBDF}" dt="2021-08-25T20:30:53.021" v="336" actId="1076"/>
          <ac:spMkLst>
            <pc:docMk/>
            <pc:sldMk cId="0" sldId="280"/>
            <ac:spMk id="37" creationId="{278FA984-3AF6-493B-BCBB-63DBC7C20AE3}"/>
          </ac:spMkLst>
        </pc:spChg>
        <pc:grpChg chg="add mod">
          <ac:chgData name="Phil Gibbons" userId="f619c6e5d38ed7a7" providerId="LiveId" clId="{DDD242C7-E3F2-4042-85C0-2E11511BEBDF}" dt="2021-08-25T20:27:14.869" v="311" actId="1038"/>
          <ac:grpSpMkLst>
            <pc:docMk/>
            <pc:sldMk cId="0" sldId="280"/>
            <ac:grpSpMk id="4" creationId="{C0572B1D-08E7-44A6-9C9B-E26C88D6437F}"/>
          </ac:grpSpMkLst>
        </pc:grpChg>
        <pc:grpChg chg="add del mod">
          <ac:chgData name="Phil Gibbons" userId="f619c6e5d38ed7a7" providerId="LiveId" clId="{DDD242C7-E3F2-4042-85C0-2E11511BEBDF}" dt="2021-08-25T20:30:47.778" v="335" actId="1076"/>
          <ac:grpSpMkLst>
            <pc:docMk/>
            <pc:sldMk cId="0" sldId="280"/>
            <ac:grpSpMk id="5" creationId="{6004DEB1-2BC1-4266-AA8D-F39004525942}"/>
          </ac:grpSpMkLst>
        </pc:grpChg>
        <pc:grpChg chg="del mod topLvl">
          <ac:chgData name="Phil Gibbons" userId="f619c6e5d38ed7a7" providerId="LiveId" clId="{DDD242C7-E3F2-4042-85C0-2E11511BEBDF}" dt="2021-08-25T20:25:25.688" v="289" actId="165"/>
          <ac:grpSpMkLst>
            <pc:docMk/>
            <pc:sldMk cId="0" sldId="280"/>
            <ac:grpSpMk id="17" creationId="{8201B097-1974-FC4B-8713-12A2A95A5567}"/>
          </ac:grpSpMkLst>
        </pc:grpChg>
        <pc:grpChg chg="del">
          <ac:chgData name="Phil Gibbons" userId="f619c6e5d38ed7a7" providerId="LiveId" clId="{DDD242C7-E3F2-4042-85C0-2E11511BEBDF}" dt="2021-08-25T20:25:18.854" v="288" actId="165"/>
          <ac:grpSpMkLst>
            <pc:docMk/>
            <pc:sldMk cId="0" sldId="280"/>
            <ac:grpSpMk id="18" creationId="{31EC8710-F9D6-D14F-96F5-3DDFDC95C7DD}"/>
          </ac:grpSpMkLst>
        </pc:grpChg>
        <pc:grpChg chg="del">
          <ac:chgData name="Phil Gibbons" userId="f619c6e5d38ed7a7" providerId="LiveId" clId="{DDD242C7-E3F2-4042-85C0-2E11511BEBDF}" dt="2021-08-25T20:20:26.764" v="193" actId="478"/>
          <ac:grpSpMkLst>
            <pc:docMk/>
            <pc:sldMk cId="0" sldId="280"/>
            <ac:grpSpMk id="22" creationId="{3395CCB7-099A-4C0E-9900-DD8FA885B809}"/>
          </ac:grpSpMkLst>
        </pc:grpChg>
        <pc:grpChg chg="mod">
          <ac:chgData name="Phil Gibbons" userId="f619c6e5d38ed7a7" providerId="LiveId" clId="{DDD242C7-E3F2-4042-85C0-2E11511BEBDF}" dt="2021-08-25T20:27:14.869" v="311" actId="1038"/>
          <ac:grpSpMkLst>
            <pc:docMk/>
            <pc:sldMk cId="0" sldId="280"/>
            <ac:grpSpMk id="23" creationId="{37B6970F-4DA8-4A38-A0BA-5640B88CA3BE}"/>
          </ac:grpSpMkLst>
        </pc:grpChg>
        <pc:grpChg chg="mod">
          <ac:chgData name="Phil Gibbons" userId="f619c6e5d38ed7a7" providerId="LiveId" clId="{DDD242C7-E3F2-4042-85C0-2E11511BEBDF}" dt="2021-08-25T20:27:14.869" v="311" actId="1038"/>
          <ac:grpSpMkLst>
            <pc:docMk/>
            <pc:sldMk cId="0" sldId="280"/>
            <ac:grpSpMk id="25" creationId="{BFEBBEAD-BFD2-4CF2-99B2-64ECF2BF918C}"/>
          </ac:grpSpMkLst>
        </pc:grpChg>
        <pc:grpChg chg="mod">
          <ac:chgData name="Phil Gibbons" userId="f619c6e5d38ed7a7" providerId="LiveId" clId="{DDD242C7-E3F2-4042-85C0-2E11511BEBDF}" dt="2021-08-25T20:27:14.869" v="311" actId="1038"/>
          <ac:grpSpMkLst>
            <pc:docMk/>
            <pc:sldMk cId="0" sldId="280"/>
            <ac:grpSpMk id="29" creationId="{B5159B46-5BD5-4E55-8EA5-1832725F4002}"/>
          </ac:grpSpMkLst>
        </pc:grpChg>
        <pc:grpChg chg="mod">
          <ac:chgData name="Phil Gibbons" userId="f619c6e5d38ed7a7" providerId="LiveId" clId="{DDD242C7-E3F2-4042-85C0-2E11511BEBDF}" dt="2021-08-25T20:27:14.869" v="311" actId="1038"/>
          <ac:grpSpMkLst>
            <pc:docMk/>
            <pc:sldMk cId="0" sldId="280"/>
            <ac:grpSpMk id="30" creationId="{B82BD765-E027-440A-A3B1-BBF62A95493E}"/>
          </ac:grpSpMkLst>
        </pc:grpChg>
        <pc:grpChg chg="add del mod">
          <ac:chgData name="Phil Gibbons" userId="f619c6e5d38ed7a7" providerId="LiveId" clId="{DDD242C7-E3F2-4042-85C0-2E11511BEBDF}" dt="2021-08-25T20:25:05.551" v="286" actId="165"/>
          <ac:grpSpMkLst>
            <pc:docMk/>
            <pc:sldMk cId="0" sldId="280"/>
            <ac:grpSpMk id="33" creationId="{71A2E2E2-D0CD-4EFE-B463-C6D46BB96908}"/>
          </ac:grpSpMkLst>
        </pc:grpChg>
        <pc:grpChg chg="add mod">
          <ac:chgData name="Phil Gibbons" userId="f619c6e5d38ed7a7" providerId="LiveId" clId="{DDD242C7-E3F2-4042-85C0-2E11511BEBDF}" dt="2021-08-25T20:30:53.021" v="336" actId="1076"/>
          <ac:grpSpMkLst>
            <pc:docMk/>
            <pc:sldMk cId="0" sldId="280"/>
            <ac:grpSpMk id="36" creationId="{EC46849D-2B7B-4013-9A90-ED959FF1534D}"/>
          </ac:grpSpMkLst>
        </pc:grpChg>
        <pc:picChg chg="mod">
          <ac:chgData name="Phil Gibbons" userId="f619c6e5d38ed7a7" providerId="LiveId" clId="{DDD242C7-E3F2-4042-85C0-2E11511BEBDF}" dt="2021-08-25T20:27:14.869" v="311" actId="1038"/>
          <ac:picMkLst>
            <pc:docMk/>
            <pc:sldMk cId="0" sldId="280"/>
            <ac:picMk id="2" creationId="{00000000-0000-0000-0000-000000000000}"/>
          </ac:picMkLst>
        </pc:picChg>
        <pc:picChg chg="mod topLvl">
          <ac:chgData name="Phil Gibbons" userId="f619c6e5d38ed7a7" providerId="LiveId" clId="{DDD242C7-E3F2-4042-85C0-2E11511BEBDF}" dt="2021-08-25T20:26:48.537" v="300" actId="164"/>
          <ac:picMkLst>
            <pc:docMk/>
            <pc:sldMk cId="0" sldId="280"/>
            <ac:picMk id="3" creationId="{00000000-0000-0000-0000-000000000000}"/>
          </ac:picMkLst>
        </pc:picChg>
        <pc:picChg chg="mod">
          <ac:chgData name="Phil Gibbons" userId="f619c6e5d38ed7a7" providerId="LiveId" clId="{DDD242C7-E3F2-4042-85C0-2E11511BEBDF}" dt="2021-08-25T20:27:14.869" v="311" actId="1038"/>
          <ac:picMkLst>
            <pc:docMk/>
            <pc:sldMk cId="0" sldId="280"/>
            <ac:picMk id="28" creationId="{A74EBE46-3A21-4D0C-8FDD-5D508F7AC143}"/>
          </ac:picMkLst>
        </pc:picChg>
        <pc:picChg chg="mod topLvl">
          <ac:chgData name="Phil Gibbons" userId="f619c6e5d38ed7a7" providerId="LiveId" clId="{DDD242C7-E3F2-4042-85C0-2E11511BEBDF}" dt="2021-08-25T20:27:14.869" v="311" actId="1038"/>
          <ac:picMkLst>
            <pc:docMk/>
            <pc:sldMk cId="0" sldId="280"/>
            <ac:picMk id="34" creationId="{BE5B233D-6539-421C-A0FB-614F5B332DCD}"/>
          </ac:picMkLst>
        </pc:picChg>
        <pc:picChg chg="mod">
          <ac:chgData name="Phil Gibbons" userId="f619c6e5d38ed7a7" providerId="LiveId" clId="{DDD242C7-E3F2-4042-85C0-2E11511BEBDF}" dt="2021-08-25T20:30:53.021" v="336" actId="1076"/>
          <ac:picMkLst>
            <pc:docMk/>
            <pc:sldMk cId="0" sldId="280"/>
            <ac:picMk id="38" creationId="{3AB91D5F-6FEB-40F2-8640-74E6EABFB3AF}"/>
          </ac:picMkLst>
        </pc:picChg>
        <pc:picChg chg="del">
          <ac:chgData name="Phil Gibbons" userId="f619c6e5d38ed7a7" providerId="LiveId" clId="{DDD242C7-E3F2-4042-85C0-2E11511BEBDF}" dt="2021-08-25T20:20:50.094" v="195" actId="478"/>
          <ac:picMkLst>
            <pc:docMk/>
            <pc:sldMk cId="0" sldId="280"/>
            <ac:picMk id="1026" creationId="{8359E1A8-EB54-0240-A1E5-DC8E791FD36A}"/>
          </ac:picMkLst>
        </pc:picChg>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pChg chg="mod">
          <ac:chgData name="Phil Gibbons" userId="f619c6e5d38ed7a7" providerId="LiveId" clId="{DDD242C7-E3F2-4042-85C0-2E11511BEBDF}" dt="2021-08-25T21:46:10.354" v="1408" actId="14100"/>
          <ac:spMkLst>
            <pc:docMk/>
            <pc:sldMk cId="0" sldId="282"/>
            <ac:spMk id="32771" creationId="{00000000-0000-0000-0000-000000000000}"/>
          </ac:spMkLst>
        </pc:spChg>
        <pc:spChg chg="mod">
          <ac:chgData name="Phil Gibbons" userId="f619c6e5d38ed7a7" providerId="LiveId" clId="{DDD242C7-E3F2-4042-85C0-2E11511BEBDF}" dt="2021-08-25T20:37:09.621" v="353" actId="20577"/>
          <ac:spMkLst>
            <pc:docMk/>
            <pc:sldMk cId="0" sldId="282"/>
            <ac:spMk id="32772" creationId="{00000000-0000-0000-0000-000000000000}"/>
          </ac:spMkLst>
        </pc:spChg>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pChg chg="mod">
          <ac:chgData name="Phil Gibbons" userId="f619c6e5d38ed7a7" providerId="LiveId" clId="{DDD242C7-E3F2-4042-85C0-2E11511BEBDF}" dt="2021-08-25T21:31:27.729" v="1077" actId="20577"/>
          <ac:spMkLst>
            <pc:docMk/>
            <pc:sldMk cId="0" sldId="291"/>
            <ac:spMk id="41988" creationId="{00000000-0000-0000-0000-000000000000}"/>
          </ac:spMkLst>
        </pc:spChg>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pChg chg="mod">
          <ac:chgData name="Phil Gibbons" userId="f619c6e5d38ed7a7" providerId="LiveId" clId="{DDD242C7-E3F2-4042-85C0-2E11511BEBDF}" dt="2021-08-25T21:30:36.345" v="1075" actId="20577"/>
          <ac:spMkLst>
            <pc:docMk/>
            <pc:sldMk cId="3123275195" sldId="302"/>
            <ac:spMk id="50180" creationId="{00000000-0000-0000-0000-000000000000}"/>
          </ac:spMkLst>
        </pc:spChg>
      </pc:sldChg>
      <pc:sldChg chg="modSp del mod">
        <pc:chgData name="Phil Gibbons" userId="f619c6e5d38ed7a7" providerId="LiveId" clId="{DDD242C7-E3F2-4042-85C0-2E11511BEBDF}" dt="2021-08-25T21:26:48.454" v="1056" actId="47"/>
        <pc:sldMkLst>
          <pc:docMk/>
          <pc:sldMk cId="2001216533" sldId="313"/>
        </pc:sldMkLst>
        <pc:spChg chg="mod">
          <ac:chgData name="Phil Gibbons" userId="f619c6e5d38ed7a7" providerId="LiveId" clId="{DDD242C7-E3F2-4042-85C0-2E11511BEBDF}" dt="2021-08-25T20:38:44.418" v="466" actId="20577"/>
          <ac:spMkLst>
            <pc:docMk/>
            <pc:sldMk cId="2001216533" sldId="313"/>
            <ac:spMk id="11" creationId="{00000000-0000-0000-0000-000000000000}"/>
          </ac:spMkLst>
        </pc:spChg>
        <pc:spChg chg="mod">
          <ac:chgData name="Phil Gibbons" userId="f619c6e5d38ed7a7" providerId="LiveId" clId="{DDD242C7-E3F2-4042-85C0-2E11511BEBDF}" dt="2021-08-25T20:18:51.323" v="184" actId="20577"/>
          <ac:spMkLst>
            <pc:docMk/>
            <pc:sldMk cId="2001216533" sldId="313"/>
            <ac:spMk id="30723" creationId="{00000000-0000-0000-0000-000000000000}"/>
          </ac:spMkLst>
        </pc:spChg>
      </pc:sldChg>
      <pc:sldChg chg="modSp mod">
        <pc:chgData name="Phil Gibbons" userId="f619c6e5d38ed7a7" providerId="LiveId" clId="{DDD242C7-E3F2-4042-85C0-2E11511BEBDF}" dt="2021-08-25T21:44:52.063" v="1381" actId="114"/>
        <pc:sldMkLst>
          <pc:docMk/>
          <pc:sldMk cId="3749273259" sldId="325"/>
        </pc:sldMkLst>
        <pc:spChg chg="mod">
          <ac:chgData name="Phil Gibbons" userId="f619c6e5d38ed7a7" providerId="LiveId" clId="{DDD242C7-E3F2-4042-85C0-2E11511BEBDF}" dt="2021-08-25T21:44:52.063" v="1381" actId="114"/>
          <ac:spMkLst>
            <pc:docMk/>
            <pc:sldMk cId="3749273259" sldId="325"/>
            <ac:spMk id="33796" creationId="{00000000-0000-0000-0000-000000000000}"/>
          </ac:spMkLst>
        </pc:spChg>
      </pc:sldChg>
      <pc:sldChg chg="modSp mod">
        <pc:chgData name="Phil Gibbons" userId="f619c6e5d38ed7a7" providerId="LiveId" clId="{DDD242C7-E3F2-4042-85C0-2E11511BEBDF}" dt="2021-08-25T21:53:37.269" v="1517" actId="20577"/>
        <pc:sldMkLst>
          <pc:docMk/>
          <pc:sldMk cId="3366704928" sldId="326"/>
        </pc:sldMkLst>
        <pc:spChg chg="mod">
          <ac:chgData name="Phil Gibbons" userId="f619c6e5d38ed7a7" providerId="LiveId" clId="{DDD242C7-E3F2-4042-85C0-2E11511BEBDF}" dt="2021-08-25T21:53:37.269" v="1517" actId="20577"/>
          <ac:spMkLst>
            <pc:docMk/>
            <pc:sldMk cId="3366704928" sldId="326"/>
            <ac:spMk id="34820" creationId="{00000000-0000-0000-0000-000000000000}"/>
          </ac:spMkLst>
        </pc:spChg>
      </pc:sldChg>
      <pc:sldChg chg="modSp mod ord">
        <pc:chgData name="Phil Gibbons" userId="f619c6e5d38ed7a7" providerId="LiveId" clId="{DDD242C7-E3F2-4042-85C0-2E11511BEBDF}" dt="2021-08-25T21:52:57.463" v="1497"/>
        <pc:sldMkLst>
          <pc:docMk/>
          <pc:sldMk cId="225483583" sldId="331"/>
        </pc:sldMkLst>
        <pc:spChg chg="mod">
          <ac:chgData name="Phil Gibbons" userId="f619c6e5d38ed7a7" providerId="LiveId" clId="{DDD242C7-E3F2-4042-85C0-2E11511BEBDF}" dt="2021-08-25T21:49:22.439" v="1439" actId="20577"/>
          <ac:spMkLst>
            <pc:docMk/>
            <pc:sldMk cId="225483583" sldId="331"/>
            <ac:spMk id="2" creationId="{00000000-0000-0000-0000-000000000000}"/>
          </ac:spMkLst>
        </pc:spChg>
        <pc:spChg chg="mod">
          <ac:chgData name="Phil Gibbons" userId="f619c6e5d38ed7a7" providerId="LiveId" clId="{DDD242C7-E3F2-4042-85C0-2E11511BEBDF}" dt="2021-08-25T21:29:52.086" v="1064" actId="20577"/>
          <ac:spMkLst>
            <pc:docMk/>
            <pc:sldMk cId="225483583" sldId="331"/>
            <ac:spMk id="3" creationId="{00000000-0000-0000-0000-000000000000}"/>
          </ac:spMkLst>
        </pc:spChg>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pChg chg="mod">
          <ac:chgData name="Phil Gibbons" userId="f619c6e5d38ed7a7" providerId="LiveId" clId="{DDD242C7-E3F2-4042-85C0-2E11511BEBDF}" dt="2021-08-25T21:51:57.286" v="1495" actId="20577"/>
          <ac:spMkLst>
            <pc:docMk/>
            <pc:sldMk cId="573843046" sldId="338"/>
            <ac:spMk id="2" creationId="{CA2ED956-739D-45B2-BE5E-9EDE7269C995}"/>
          </ac:spMkLst>
        </pc:spChg>
      </pc:sldChg>
      <pc:sldChg chg="addSp modSp add mod">
        <pc:chgData name="Phil Gibbons" userId="f619c6e5d38ed7a7" providerId="LiveId" clId="{DDD242C7-E3F2-4042-85C0-2E11511BEBDF}" dt="2021-08-25T21:26:18.366" v="1055" actId="20577"/>
        <pc:sldMkLst>
          <pc:docMk/>
          <pc:sldMk cId="166905384" sldId="348"/>
        </pc:sldMkLst>
        <pc:spChg chg="add mod">
          <ac:chgData name="Phil Gibbons" userId="f619c6e5d38ed7a7" providerId="LiveId" clId="{DDD242C7-E3F2-4042-85C0-2E11511BEBDF}" dt="2021-08-25T21:16:51.095" v="798" actId="207"/>
          <ac:spMkLst>
            <pc:docMk/>
            <pc:sldMk cId="166905384" sldId="348"/>
            <ac:spMk id="2" creationId="{2F71053B-433C-4210-8B96-87F4E7C8B56A}"/>
          </ac:spMkLst>
        </pc:spChg>
        <pc:spChg chg="add mod">
          <ac:chgData name="Phil Gibbons" userId="f619c6e5d38ed7a7" providerId="LiveId" clId="{DDD242C7-E3F2-4042-85C0-2E11511BEBDF}" dt="2021-08-25T21:22:36.433" v="960" actId="20577"/>
          <ac:spMkLst>
            <pc:docMk/>
            <pc:sldMk cId="166905384" sldId="348"/>
            <ac:spMk id="3" creationId="{B7CE8790-6EBC-4A0D-ADAC-8455BA0DE38E}"/>
          </ac:spMkLst>
        </pc:spChg>
        <pc:spChg chg="add mod">
          <ac:chgData name="Phil Gibbons" userId="f619c6e5d38ed7a7" providerId="LiveId" clId="{DDD242C7-E3F2-4042-85C0-2E11511BEBDF}" dt="2021-08-25T21:22:54.736" v="961" actId="14100"/>
          <ac:spMkLst>
            <pc:docMk/>
            <pc:sldMk cId="166905384" sldId="348"/>
            <ac:spMk id="7" creationId="{F0FFD925-249D-445E-BD2B-E140797E8F8E}"/>
          </ac:spMkLst>
        </pc:spChg>
        <pc:spChg chg="add mod">
          <ac:chgData name="Phil Gibbons" userId="f619c6e5d38ed7a7" providerId="LiveId" clId="{DDD242C7-E3F2-4042-85C0-2E11511BEBDF}" dt="2021-08-25T21:22:17.729" v="930" actId="20577"/>
          <ac:spMkLst>
            <pc:docMk/>
            <pc:sldMk cId="166905384" sldId="348"/>
            <ac:spMk id="9" creationId="{46B34AC3-2F98-476E-A779-9D573435EBCA}"/>
          </ac:spMkLst>
        </pc:spChg>
        <pc:spChg chg="mod">
          <ac:chgData name="Phil Gibbons" userId="f619c6e5d38ed7a7" providerId="LiveId" clId="{DDD242C7-E3F2-4042-85C0-2E11511BEBDF}" dt="2021-08-25T21:26:18.366" v="1055" actId="20577"/>
          <ac:spMkLst>
            <pc:docMk/>
            <pc:sldMk cId="166905384" sldId="348"/>
            <ac:spMk id="11" creationId="{00000000-0000-0000-0000-000000000000}"/>
          </ac:spMkLst>
        </pc:spChg>
        <pc:spChg chg="mod">
          <ac:chgData name="Phil Gibbons" userId="f619c6e5d38ed7a7" providerId="LiveId" clId="{DDD242C7-E3F2-4042-85C0-2E11511BEBDF}" dt="2021-08-25T21:21:51.356" v="918" actId="20577"/>
          <ac:spMkLst>
            <pc:docMk/>
            <pc:sldMk cId="166905384" sldId="348"/>
            <ac:spMk id="30723" creationId="{00000000-0000-0000-0000-000000000000}"/>
          </ac:spMkLst>
        </pc:spChg>
      </pc:sldChg>
      <pc:sldChg chg="modSp add mod">
        <pc:chgData name="Phil Gibbons" userId="f619c6e5d38ed7a7" providerId="LiveId" clId="{DDD242C7-E3F2-4042-85C0-2E11511BEBDF}" dt="2021-08-25T21:33:28.388" v="1110" actId="20577"/>
        <pc:sldMkLst>
          <pc:docMk/>
          <pc:sldMk cId="0" sldId="349"/>
        </pc:sldMkLst>
        <pc:spChg chg="mod">
          <ac:chgData name="Phil Gibbons" userId="f619c6e5d38ed7a7" providerId="LiveId" clId="{DDD242C7-E3F2-4042-85C0-2E11511BEBDF}" dt="2021-08-25T21:33:28.388" v="1110" actId="20577"/>
          <ac:spMkLst>
            <pc:docMk/>
            <pc:sldMk cId="0" sldId="349"/>
            <ac:spMk id="41987" creationId="{00000000-0000-0000-0000-000000000000}"/>
          </ac:spMkLst>
        </pc:spChg>
        <pc:spChg chg="mod">
          <ac:chgData name="Phil Gibbons" userId="f619c6e5d38ed7a7" providerId="LiveId" clId="{DDD242C7-E3F2-4042-85C0-2E11511BEBDF}" dt="2021-08-25T21:32:29.145" v="1079" actId="20577"/>
          <ac:spMkLst>
            <pc:docMk/>
            <pc:sldMk cId="0" sldId="349"/>
            <ac:spMk id="41988" creationId="{00000000-0000-0000-0000-000000000000}"/>
          </ac:spMkLst>
        </pc:spChg>
      </pc:sldChg>
      <pc:sldChg chg="modSp new mod">
        <pc:chgData name="Phil Gibbons" userId="f619c6e5d38ed7a7" providerId="LiveId" clId="{DDD242C7-E3F2-4042-85C0-2E11511BEBDF}" dt="2021-08-25T21:49:59.595" v="1473" actId="20577"/>
        <pc:sldMkLst>
          <pc:docMk/>
          <pc:sldMk cId="3598624130" sldId="350"/>
        </pc:sldMkLst>
        <pc:spChg chg="mod">
          <ac:chgData name="Phil Gibbons" userId="f619c6e5d38ed7a7" providerId="LiveId" clId="{DDD242C7-E3F2-4042-85C0-2E11511BEBDF}" dt="2021-08-25T21:49:59.595" v="1473" actId="20577"/>
          <ac:spMkLst>
            <pc:docMk/>
            <pc:sldMk cId="3598624130" sldId="350"/>
            <ac:spMk id="2" creationId="{F4F3F0D0-ACDA-430A-8446-81B486C886AE}"/>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2.9427050902444098E-2"/>
              <c:y val="0.26170156211100198"/>
            </c:manualLayout>
          </c:layout>
          <c:overlay val="0"/>
        </c:title>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2022-08-30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25400">
                <a:solidFill>
                  <a:srgbClr val="CC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25400">
                <a:solidFill>
                  <a:srgbClr val="CC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hyperlink" Target="https://tableau.alleghenycounty.us/t/PublicSite/views/COVID-19Summary_16222279737570/COVID-19Summary?%3Aembed=y&amp;%3AisGuestRedirectFromVizportal=y" TargetMode="External"/><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hyperlink" Target="https://www.cs.cmu.edu/~213/schedule.html" TargetMode="Externa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hyperlink" Target="https://canvas.cmu.edu/courses/30386/quizzes/86863" TargetMode="Externa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15-213/14-513/15-513: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a:solidFill>
                  <a:schemeClr val="tx1"/>
                </a:solidFill>
                <a:latin typeface="Calibri" pitchFamily="34" charset="0"/>
                <a:ea typeface="+mj-ea"/>
                <a:cs typeface="+mj-cs"/>
              </a:rPr>
              <a:t>August </a:t>
            </a:r>
            <a:r>
              <a:rPr lang="en-US" sz="2000" kern="0" dirty="0">
                <a:solidFill>
                  <a:schemeClr val="tx1"/>
                </a:solidFill>
                <a:latin typeface="Calibri" pitchFamily="34" charset="0"/>
                <a:ea typeface="+mj-ea"/>
                <a:cs typeface="+mj-cs"/>
              </a:rPr>
              <a:t>30, 2022</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Dave Andersen (15-213)</a:t>
            </a:r>
          </a:p>
          <a:p>
            <a:pPr algn="l">
              <a:spcBef>
                <a:spcPct val="20000"/>
              </a:spcBef>
              <a:buClr>
                <a:srgbClr val="990000"/>
              </a:buClr>
              <a:buSzPct val="60000"/>
              <a:defRPr/>
            </a:pPr>
            <a:r>
              <a:rPr lang="en-US" sz="2000" kern="0" dirty="0">
                <a:solidFill>
                  <a:schemeClr val="tx1"/>
                </a:solidFill>
                <a:latin typeface="Calibri" pitchFamily="34" charset="0"/>
              </a:rPr>
              <a:t>Brian Railing (15-513)</a:t>
            </a:r>
          </a:p>
          <a:p>
            <a:pPr algn="l">
              <a:spcBef>
                <a:spcPct val="20000"/>
              </a:spcBef>
              <a:buClr>
                <a:srgbClr val="990000"/>
              </a:buClr>
              <a:buSzPct val="60000"/>
              <a:defRPr/>
            </a:pPr>
            <a:r>
              <a:rPr lang="en-US" sz="2000" kern="0" dirty="0">
                <a:solidFill>
                  <a:schemeClr val="tx1"/>
                </a:solidFill>
                <a:latin typeface="Calibri" pitchFamily="34" charset="0"/>
              </a:rPr>
              <a:t>David Varodayan (14-513)</a:t>
            </a:r>
          </a:p>
          <a:p>
            <a:pPr algn="l">
              <a:spcBef>
                <a:spcPct val="20000"/>
              </a:spcBef>
              <a:buClr>
                <a:srgbClr val="990000"/>
              </a:buClr>
              <a:buSzPct val="60000"/>
              <a:defRPr/>
            </a:pPr>
            <a:r>
              <a:rPr lang="en-US" sz="2000" kern="0" dirty="0">
                <a:solidFill>
                  <a:schemeClr val="tx1"/>
                </a:solidFill>
                <a:latin typeface="Calibri" pitchFamily="34" charset="0"/>
              </a:rPr>
              <a:t>Zack Weinberg (15-213)</a:t>
            </a:r>
          </a:p>
          <a:p>
            <a:pPr lvl="0" algn="l">
              <a:spcBef>
                <a:spcPct val="20000"/>
              </a:spcBef>
              <a:buClr>
                <a:srgbClr val="990000"/>
              </a:buClr>
              <a:buSzPct val="60000"/>
              <a:defRPr/>
            </a:pPr>
            <a:endParaRPr kumimoji="0" lang="en-US" sz="2000" b="0" i="0" u="none" strike="noStrike" kern="0" cap="none" spc="0" normalizeH="0" baseline="0" noProof="0" dirty="0">
              <a:ln>
                <a:noFill/>
              </a:ln>
              <a:solidFill>
                <a:schemeClr val="tx1"/>
              </a:solidFill>
              <a:effectLst/>
              <a:uLnTx/>
              <a:uFillTx/>
              <a:latin typeface="Calibri" pitchFamily="34" charset="0"/>
              <a:ea typeface="+mn-ea"/>
              <a:cs typeface="+mn-cs"/>
            </a:endParaRP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The Performance Differs</a:t>
            </a:r>
          </a:p>
        </p:txBody>
      </p:sp>
      <p:graphicFrame>
        <p:nvGraphicFramePr>
          <p:cNvPr id="4" name="Chart 3"/>
          <p:cNvGraphicFramePr>
            <a:graphicFrameLocks noGrp="1" noChangeAspect="1"/>
          </p:cNvGraphicFramePr>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66370088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a:t>Overview</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409411" y="3623608"/>
            <a:ext cx="3505200" cy="286232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1981199" y="2157923"/>
            <a:ext cx="2641075" cy="1465683"/>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213/513</a:t>
            </a:r>
          </a:p>
        </p:txBody>
      </p:sp>
    </p:spTree>
    <p:extLst>
      <p:ext uri="{BB962C8B-B14F-4D97-AF65-F5344CB8AC3E}">
        <p14:creationId xmlns:p14="http://schemas.microsoft.com/office/powerpoint/2010/main" val="148715636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1"/>
            <a:r>
              <a:rPr lang="en-US" b="1" i="1" dirty="0"/>
              <a:t>Using AI to generate your code (e.g., GitHub </a:t>
            </a:r>
            <a:r>
              <a:rPr lang="en-US" b="1" i="1" dirty="0" err="1"/>
              <a:t>CoPilot</a:t>
            </a:r>
            <a:r>
              <a:rPr lang="en-US" b="1" i="1" dirty="0"/>
              <a:t>)</a:t>
            </a:r>
          </a:p>
        </p:txBody>
      </p:sp>
    </p:spTree>
    <p:extLst>
      <p:ext uri="{BB962C8B-B14F-4D97-AF65-F5344CB8AC3E}">
        <p14:creationId xmlns:p14="http://schemas.microsoft.com/office/powerpoint/2010/main" val="222123668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925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Permanent mark on your record</a:t>
            </a:r>
          </a:p>
          <a:p>
            <a:pPr lvl="1"/>
            <a:r>
              <a:rPr lang="en-US" sz="1600" dirty="0"/>
              <a:t>Loss of respect by you, the instructors and your colleagues</a:t>
            </a:r>
          </a:p>
          <a:p>
            <a:pPr lvl="1"/>
            <a:r>
              <a:rPr lang="en-US" sz="1800" b="1" i="1" dirty="0">
                <a:solidFill>
                  <a:srgbClr val="C00000"/>
                </a:solidFill>
              </a:rPr>
              <a:t>If you do cheat – come clean asap!</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p:txBody>
      </p:sp>
    </p:spTree>
    <p:extLst>
      <p:ext uri="{BB962C8B-B14F-4D97-AF65-F5344CB8AC3E}">
        <p14:creationId xmlns:p14="http://schemas.microsoft.com/office/powerpoint/2010/main" val="296322394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dirty="0"/>
              <a:t>We use PhD-level research to detect similarities</a:t>
            </a:r>
          </a:p>
          <a:p>
            <a:pPr lvl="1"/>
            <a:r>
              <a:rPr lang="en-US" dirty="0"/>
              <a:t>Inputs include: multiple tools, online searches, past semester submissions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Posting your code in a publicly accessible place on the Internet, now or in the future</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3" name="TextBox 10"/>
          <p:cNvSpPr txBox="1"/>
          <p:nvPr/>
        </p:nvSpPr>
        <p:spPr>
          <a:xfrm>
            <a:off x="1182479" y="2398705"/>
            <a:ext cx="10778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15-213</a:t>
            </a:r>
          </a:p>
        </p:txBody>
      </p:sp>
      <p:sp>
        <p:nvSpPr>
          <p:cNvPr id="12" name="TextBox 10"/>
          <p:cNvSpPr txBox="1"/>
          <p:nvPr/>
        </p:nvSpPr>
        <p:spPr>
          <a:xfrm>
            <a:off x="1970235" y="4195061"/>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grpSp>
        <p:nvGrpSpPr>
          <p:cNvPr id="23" name="Group 22">
            <a:extLst>
              <a:ext uri="{FF2B5EF4-FFF2-40B4-BE49-F238E27FC236}">
                <a16:creationId xmlns:a16="http://schemas.microsoft.com/office/drawing/2014/main" id="{37B6970F-4DA8-4A38-A0BA-5640B88CA3BE}"/>
              </a:ext>
            </a:extLst>
          </p:cNvPr>
          <p:cNvGrpSpPr/>
          <p:nvPr/>
        </p:nvGrpSpPr>
        <p:grpSpPr>
          <a:xfrm>
            <a:off x="1214640" y="4727610"/>
            <a:ext cx="2855786" cy="1692453"/>
            <a:chOff x="10625" y="4321601"/>
            <a:chExt cx="2855786" cy="1692453"/>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241" y="4321601"/>
              <a:ext cx="1660170" cy="16924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TextBox 10"/>
            <p:cNvSpPr txBox="1"/>
            <p:nvPr/>
          </p:nvSpPr>
          <p:spPr>
            <a:xfrm>
              <a:off x="10625" y="4928354"/>
              <a:ext cx="13356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15-513</a:t>
              </a:r>
            </a:p>
          </p:txBody>
        </p:sp>
      </p:grpSp>
      <p:grpSp>
        <p:nvGrpSpPr>
          <p:cNvPr id="29" name="Group 28">
            <a:extLst>
              <a:ext uri="{FF2B5EF4-FFF2-40B4-BE49-F238E27FC236}">
                <a16:creationId xmlns:a16="http://schemas.microsoft.com/office/drawing/2014/main" id="{B5159B46-5BD5-4E55-8EA5-1832725F4002}"/>
              </a:ext>
            </a:extLst>
          </p:cNvPr>
          <p:cNvGrpSpPr/>
          <p:nvPr/>
        </p:nvGrpSpPr>
        <p:grpSpPr>
          <a:xfrm>
            <a:off x="4254484" y="4727610"/>
            <a:ext cx="2741629" cy="1689520"/>
            <a:chOff x="3050469" y="4321601"/>
            <a:chExt cx="2741629" cy="1689520"/>
          </a:xfrm>
        </p:grpSpPr>
        <p:pic>
          <p:nvPicPr>
            <p:cNvPr id="28" name="Picture 27" descr="A person smiling for the camera&#10;&#10;Description automatically generated">
              <a:extLst>
                <a:ext uri="{FF2B5EF4-FFF2-40B4-BE49-F238E27FC236}">
                  <a16:creationId xmlns:a16="http://schemas.microsoft.com/office/drawing/2014/main" id="{A74EBE46-3A21-4D0C-8FDD-5D508F7AC143}"/>
                </a:ext>
              </a:extLst>
            </p:cNvPr>
            <p:cNvPicPr>
              <a:picLocks noChangeAspect="1"/>
            </p:cNvPicPr>
            <p:nvPr/>
          </p:nvPicPr>
          <p:blipFill>
            <a:blip r:embed="rId3"/>
            <a:stretch>
              <a:fillRect/>
            </a:stretch>
          </p:blipFill>
          <p:spPr>
            <a:xfrm>
              <a:off x="4102578" y="4321601"/>
              <a:ext cx="1689520" cy="1689520"/>
            </a:xfrm>
            <a:prstGeom prst="rect">
              <a:avLst/>
            </a:prstGeom>
          </p:spPr>
        </p:pic>
        <p:sp>
          <p:nvSpPr>
            <p:cNvPr id="15" name="TextBox 10">
              <a:extLst>
                <a:ext uri="{FF2B5EF4-FFF2-40B4-BE49-F238E27FC236}">
                  <a16:creationId xmlns:a16="http://schemas.microsoft.com/office/drawing/2014/main" id="{3EFC762C-A3F6-D24F-AF5F-714C7657C341}"/>
                </a:ext>
              </a:extLst>
            </p:cNvPr>
            <p:cNvSpPr txBox="1"/>
            <p:nvPr/>
          </p:nvSpPr>
          <p:spPr>
            <a:xfrm>
              <a:off x="3050469" y="4928354"/>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pPr algn="l"/>
              <a:r>
                <a:rPr lang="en-US" sz="2400" dirty="0">
                  <a:latin typeface="+mn-lt"/>
                </a:rPr>
                <a:t>14-513</a:t>
              </a:r>
            </a:p>
          </p:txBody>
        </p:sp>
      </p:grpSp>
      <p:sp>
        <p:nvSpPr>
          <p:cNvPr id="16" name="TextBox 10">
            <a:extLst>
              <a:ext uri="{FF2B5EF4-FFF2-40B4-BE49-F238E27FC236}">
                <a16:creationId xmlns:a16="http://schemas.microsoft.com/office/drawing/2014/main" id="{DD25168E-4AFE-D14D-A9B9-8E3DF58299E2}"/>
              </a:ext>
            </a:extLst>
          </p:cNvPr>
          <p:cNvSpPr txBox="1"/>
          <p:nvPr/>
        </p:nvSpPr>
        <p:spPr>
          <a:xfrm>
            <a:off x="4953000" y="4195061"/>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David Varodayan</a:t>
            </a:r>
          </a:p>
        </p:txBody>
      </p:sp>
      <p:sp>
        <p:nvSpPr>
          <p:cNvPr id="26" name="TextBox 10">
            <a:extLst>
              <a:ext uri="{FF2B5EF4-FFF2-40B4-BE49-F238E27FC236}">
                <a16:creationId xmlns:a16="http://schemas.microsoft.com/office/drawing/2014/main" id="{59225F06-5CFD-45E0-96D4-F0D9D852CBB8}"/>
              </a:ext>
            </a:extLst>
          </p:cNvPr>
          <p:cNvSpPr txBox="1"/>
          <p:nvPr/>
        </p:nvSpPr>
        <p:spPr>
          <a:xfrm>
            <a:off x="2292936" y="1258504"/>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Dave Andersen</a:t>
            </a:r>
          </a:p>
        </p:txBody>
      </p:sp>
      <p:sp>
        <p:nvSpPr>
          <p:cNvPr id="37" name="TextBox 10">
            <a:extLst>
              <a:ext uri="{FF2B5EF4-FFF2-40B4-BE49-F238E27FC236}">
                <a16:creationId xmlns:a16="http://schemas.microsoft.com/office/drawing/2014/main" id="{278FA984-3AF6-493B-BCBB-63DBC7C20AE3}"/>
              </a:ext>
            </a:extLst>
          </p:cNvPr>
          <p:cNvSpPr txBox="1"/>
          <p:nvPr/>
        </p:nvSpPr>
        <p:spPr>
          <a:xfrm>
            <a:off x="4728503" y="1248946"/>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Zack Weinberg</a:t>
            </a:r>
          </a:p>
        </p:txBody>
      </p:sp>
      <p:pic>
        <p:nvPicPr>
          <p:cNvPr id="38" name="Picture 2">
            <a:extLst>
              <a:ext uri="{FF2B5EF4-FFF2-40B4-BE49-F238E27FC236}">
                <a16:creationId xmlns:a16="http://schemas.microsoft.com/office/drawing/2014/main" id="{3AB91D5F-6FEB-40F2-8640-74E6EABFB3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267" y="1797559"/>
            <a:ext cx="1637803" cy="163780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F3B193FB-F4BF-4614-9220-E12A70FCCC5D}"/>
              </a:ext>
            </a:extLst>
          </p:cNvPr>
          <p:cNvPicPr>
            <a:picLocks noChangeAspect="1"/>
          </p:cNvPicPr>
          <p:nvPr/>
        </p:nvPicPr>
        <p:blipFill>
          <a:blip r:embed="rId5"/>
          <a:srcRect/>
          <a:stretch/>
        </p:blipFill>
        <p:spPr>
          <a:xfrm>
            <a:off x="2721958" y="1786341"/>
            <a:ext cx="1633389" cy="1633389"/>
          </a:xfrm>
          <a:prstGeom prst="rect">
            <a:avLst/>
          </a:prstGeom>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will experience a combination of betrayal and distress</a:t>
            </a:r>
          </a:p>
        </p:txBody>
      </p:sp>
    </p:spTree>
    <p:extLst>
      <p:ext uri="{BB962C8B-B14F-4D97-AF65-F5344CB8AC3E}">
        <p14:creationId xmlns:p14="http://schemas.microsoft.com/office/powerpoint/2010/main" val="222213494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Scenario: Cheating or Not?</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dirty="0"/>
              <a:t>Alice is working on </a:t>
            </a:r>
            <a:r>
              <a:rPr lang="en-US" dirty="0" err="1"/>
              <a:t>malloc</a:t>
            </a:r>
            <a:r>
              <a:rPr lang="en-US" dirty="0"/>
              <a:t> lab and is just plain stuck.  Her code is </a:t>
            </a:r>
            <a:r>
              <a:rPr lang="en-US" dirty="0" err="1"/>
              <a:t>seg</a:t>
            </a:r>
            <a:r>
              <a:rPr lang="en-US" dirty="0"/>
              <a:t> faulting and she doesn't know why.  It is only 2 days until </a:t>
            </a:r>
            <a:r>
              <a:rPr lang="en-US" dirty="0" err="1"/>
              <a:t>malloc</a:t>
            </a:r>
            <a:r>
              <a:rPr lang="en-US" dirty="0"/>
              <a:t> lab is due and she has 3 other assignments due this same week.  She is in the cluster.</a:t>
            </a:r>
          </a:p>
          <a:p>
            <a:pPr marL="0" indent="0">
              <a:buNone/>
            </a:pPr>
            <a:r>
              <a:rPr lang="en-US" dirty="0"/>
              <a:t>Bob is sitting next to her.  He is pretty much done.</a:t>
            </a:r>
          </a:p>
          <a:p>
            <a:pPr marL="0" indent="0">
              <a:buNone/>
            </a:pPr>
            <a:r>
              <a:rPr lang="en-US" dirty="0"/>
              <a:t>Sitting next to Bob is Charlie.  He is also stuck.</a:t>
            </a:r>
          </a:p>
          <a:p>
            <a:r>
              <a:rPr lang="en-US" dirty="0"/>
              <a:t>1. Charlie gets up for a break and Bob makes a printout of his own code and leaves it on Charlie’s chair.</a:t>
            </a:r>
          </a:p>
          <a:p>
            <a:pPr lvl="1"/>
            <a:r>
              <a:rPr lang="en-US" dirty="0"/>
              <a:t>Who cheated: Charlie?       Bob?</a:t>
            </a:r>
          </a:p>
          <a:p>
            <a:r>
              <a:rPr lang="en-US" dirty="0"/>
              <a:t>2. Charlie finds the copy of Bob’s </a:t>
            </a:r>
            <a:r>
              <a:rPr lang="en-US" dirty="0" err="1"/>
              <a:t>malloc</a:t>
            </a:r>
            <a:r>
              <a:rPr lang="en-US" dirty="0"/>
              <a:t> code, looks it over, and then copies one function, but changes the names of all the variables.</a:t>
            </a:r>
          </a:p>
          <a:p>
            <a:pPr lvl="1"/>
            <a:r>
              <a:rPr lang="en-US" dirty="0">
                <a:solidFill>
                  <a:srgbClr val="000000"/>
                </a:solidFill>
              </a:rPr>
              <a:t>Who cheated: Charlie?       Bob?</a:t>
            </a:r>
          </a:p>
          <a:p>
            <a:endParaRPr lang="en-US" dirty="0"/>
          </a:p>
          <a:p>
            <a:endParaRPr lang="en-US" dirty="0"/>
          </a:p>
        </p:txBody>
      </p:sp>
    </p:spTree>
    <p:extLst>
      <p:ext uri="{BB962C8B-B14F-4D97-AF65-F5344CB8AC3E}">
        <p14:creationId xmlns:p14="http://schemas.microsoft.com/office/powerpoint/2010/main" val="1228549353"/>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sz="2000" dirty="0"/>
              <a:t>Alice is working on </a:t>
            </a:r>
            <a:r>
              <a:rPr lang="en-US" sz="2000" dirty="0" err="1"/>
              <a:t>malloc</a:t>
            </a:r>
            <a:r>
              <a:rPr lang="en-US" sz="2000" dirty="0"/>
              <a:t> lab and is just plain stuck.  Her code is </a:t>
            </a:r>
            <a:r>
              <a:rPr lang="en-US" sz="2000" dirty="0" err="1"/>
              <a:t>seg</a:t>
            </a:r>
            <a:r>
              <a:rPr lang="en-US" sz="2000" dirty="0"/>
              <a:t> faulting and she doesn't know why.  It is only 2 days until </a:t>
            </a:r>
            <a:r>
              <a:rPr lang="en-US" sz="2000" dirty="0" err="1"/>
              <a:t>malloc</a:t>
            </a:r>
            <a:r>
              <a:rPr lang="en-US" sz="2000" dirty="0"/>
              <a:t> lab is due and she has 3 other assignments due this same week.  She is in the cluster.</a:t>
            </a:r>
          </a:p>
          <a:p>
            <a:pPr marL="0" indent="0">
              <a:buNone/>
            </a:pPr>
            <a:r>
              <a:rPr lang="en-US" sz="2000" dirty="0"/>
              <a:t>Bob is sitting next to her.  He is pretty much done.</a:t>
            </a:r>
          </a:p>
          <a:p>
            <a:pPr marL="0" indent="0">
              <a:buNone/>
            </a:pPr>
            <a:r>
              <a:rPr lang="en-US" sz="2000" dirty="0"/>
              <a:t>Sitting next to Bob is Charlie.  He is also stuck.</a:t>
            </a:r>
          </a:p>
          <a:p>
            <a:pPr>
              <a:spcAft>
                <a:spcPts val="600"/>
              </a:spcAft>
            </a:pPr>
            <a:r>
              <a:rPr lang="en-US" dirty="0"/>
              <a:t>1. Bob offers to help Alice and they go over her code together.</a:t>
            </a:r>
          </a:p>
          <a:p>
            <a:pPr lvl="1"/>
            <a:r>
              <a:rPr lang="en-US" dirty="0">
                <a:solidFill>
                  <a:srgbClr val="000000"/>
                </a:solidFill>
              </a:rPr>
              <a:t>Who cheated: Bob?       Alice?</a:t>
            </a:r>
            <a:endParaRPr lang="en-US" dirty="0"/>
          </a:p>
          <a:p>
            <a:pPr>
              <a:spcAft>
                <a:spcPts val="600"/>
              </a:spcAft>
            </a:pPr>
            <a:r>
              <a:rPr lang="en-US" dirty="0"/>
              <a:t>2. Bob gets up to go to the bathroom and Charlie looks over at his screen to see how Bob implemented his free list.</a:t>
            </a:r>
          </a:p>
          <a:p>
            <a:pPr lvl="1"/>
            <a:r>
              <a:rPr lang="en-US" dirty="0">
                <a:solidFill>
                  <a:srgbClr val="000000"/>
                </a:solidFill>
              </a:rPr>
              <a:t>Who cheated: Charlie?       Bob?</a:t>
            </a:r>
          </a:p>
        </p:txBody>
      </p:sp>
    </p:spTree>
    <p:extLst>
      <p:ext uri="{BB962C8B-B14F-4D97-AF65-F5344CB8AC3E}">
        <p14:creationId xmlns:p14="http://schemas.microsoft.com/office/powerpoint/2010/main" val="388719346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 (cont.)</a:t>
            </a:r>
          </a:p>
        </p:txBody>
      </p:sp>
      <p:sp>
        <p:nvSpPr>
          <p:cNvPr id="3" name="Content Placeholder 2"/>
          <p:cNvSpPr>
            <a:spLocks noGrp="1"/>
          </p:cNvSpPr>
          <p:nvPr>
            <p:ph idx="1"/>
          </p:nvPr>
        </p:nvSpPr>
        <p:spPr>
          <a:xfrm>
            <a:off x="228600" y="1143000"/>
            <a:ext cx="8686800" cy="5435600"/>
          </a:xfrm>
        </p:spPr>
        <p:txBody>
          <a:bodyPr/>
          <a:lstStyle/>
          <a:p>
            <a:pPr>
              <a:spcAft>
                <a:spcPts val="600"/>
              </a:spcAft>
            </a:pPr>
            <a:r>
              <a:rPr lang="en-US" dirty="0"/>
              <a:t>3. Alice is having trouble with GDB.  She asks Bob how to set a breakpoint, and he shows her.</a:t>
            </a:r>
          </a:p>
          <a:p>
            <a:pPr lvl="1"/>
            <a:r>
              <a:rPr lang="en-US" dirty="0">
                <a:solidFill>
                  <a:srgbClr val="000000"/>
                </a:solidFill>
              </a:rPr>
              <a:t>Who cheated: Bob?       Alice?</a:t>
            </a:r>
            <a:endParaRPr lang="en-US" dirty="0"/>
          </a:p>
          <a:p>
            <a:pPr>
              <a:spcAft>
                <a:spcPts val="600"/>
              </a:spcAft>
            </a:pPr>
            <a:r>
              <a:rPr lang="en-US" dirty="0"/>
              <a:t>4. Charlie goes to a TA and asks for help</a:t>
            </a:r>
          </a:p>
          <a:p>
            <a:pPr lvl="1"/>
            <a:r>
              <a:rPr lang="en-US" dirty="0">
                <a:solidFill>
                  <a:srgbClr val="000000"/>
                </a:solidFill>
              </a:rPr>
              <a:t>Who cheated: Charlie?       </a:t>
            </a:r>
          </a:p>
          <a:p>
            <a:pPr lvl="1"/>
            <a:endParaRPr lang="en-US" dirty="0">
              <a:solidFill>
                <a:srgbClr val="000000"/>
              </a:solidFill>
            </a:endParaRPr>
          </a:p>
          <a:p>
            <a:r>
              <a:rPr lang="en-US" dirty="0">
                <a:solidFill>
                  <a:srgbClr val="000000"/>
                </a:solidFill>
              </a:rPr>
              <a:t>If you are uncertain which of these constitutes cheating, and which do not, please read the syllabus carefully.  If you’re still uncertain, ask one of the staff</a:t>
            </a:r>
          </a:p>
        </p:txBody>
      </p:sp>
    </p:spTree>
    <p:extLst>
      <p:ext uri="{BB962C8B-B14F-4D97-AF65-F5344CB8AC3E}">
        <p14:creationId xmlns:p14="http://schemas.microsoft.com/office/powerpoint/2010/main" val="139893031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Good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Must be used by all students</a:t>
            </a:r>
          </a:p>
          <a:p>
            <a:r>
              <a:rPr lang="en-US" dirty="0">
                <a:solidFill>
                  <a:srgbClr val="000000"/>
                </a:solidFill>
              </a:rPr>
              <a:t>Students must </a:t>
            </a:r>
            <a:r>
              <a:rPr lang="en-US" dirty="0">
                <a:solidFill>
                  <a:srgbClr val="C00000"/>
                </a:solidFill>
              </a:rPr>
              <a:t>commit early and often</a:t>
            </a:r>
          </a:p>
          <a:p>
            <a:r>
              <a:rPr lang="en-US" dirty="0"/>
              <a:t>If a student is accused of cheating (plagiarism), we will consult</a:t>
            </a:r>
            <a:br>
              <a:rPr lang="en-US" dirty="0"/>
            </a:br>
            <a:r>
              <a:rPr lang="en-US" dirty="0"/>
              <a:t>the GIT server and look for a reasonable commit history</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a:p>
            <a:endParaRPr lang="en-US" dirty="0"/>
          </a:p>
          <a:p>
            <a:r>
              <a:rPr lang="en-US" dirty="0"/>
              <a:t>Prof. Railing is here to give more detail.</a:t>
            </a:r>
          </a:p>
        </p:txBody>
      </p:sp>
    </p:spTree>
    <p:extLst>
      <p:ext uri="{BB962C8B-B14F-4D97-AF65-F5344CB8AC3E}">
        <p14:creationId xmlns:p14="http://schemas.microsoft.com/office/powerpoint/2010/main" val="333409146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The Big Picture</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CC3FBE3-F82E-40ED-8572-33A4E101069E}"/>
              </a:ext>
            </a:extLst>
          </p:cNvPr>
          <p:cNvSpPr>
            <a:spLocks noGrp="1"/>
          </p:cNvSpPr>
          <p:nvPr>
            <p:ph type="title"/>
          </p:nvPr>
        </p:nvSpPr>
        <p:spPr/>
        <p:txBody>
          <a:bodyPr/>
          <a:lstStyle/>
          <a:p>
            <a:r>
              <a:rPr lang="en-US" dirty="0"/>
              <a:t>A slide I wish I didn’t have to show you </a:t>
            </a:r>
          </a:p>
        </p:txBody>
      </p:sp>
      <p:sp>
        <p:nvSpPr>
          <p:cNvPr id="7" name="Content Placeholder 6">
            <a:extLst>
              <a:ext uri="{FF2B5EF4-FFF2-40B4-BE49-F238E27FC236}">
                <a16:creationId xmlns:a16="http://schemas.microsoft.com/office/drawing/2014/main" id="{5C6537B6-ABE3-473A-A82E-D050C6B2C089}"/>
              </a:ext>
            </a:extLst>
          </p:cNvPr>
          <p:cNvSpPr>
            <a:spLocks noGrp="1"/>
          </p:cNvSpPr>
          <p:nvPr>
            <p:ph idx="1"/>
          </p:nvPr>
        </p:nvSpPr>
        <p:spPr>
          <a:xfrm>
            <a:off x="381000" y="4724400"/>
            <a:ext cx="8610600" cy="2108200"/>
          </a:xfrm>
        </p:spPr>
        <p:txBody>
          <a:bodyPr/>
          <a:lstStyle/>
          <a:p>
            <a:r>
              <a:rPr lang="en-US" dirty="0"/>
              <a:t>You are formally requested (but not required) to wear a mask in this classroom.</a:t>
            </a:r>
          </a:p>
          <a:p>
            <a:pPr lvl="1"/>
            <a:r>
              <a:rPr lang="en-US" dirty="0"/>
              <a:t>I think you should be wearing a mask whenever you’re indoors and not alone.</a:t>
            </a:r>
          </a:p>
          <a:p>
            <a:pPr lvl="1"/>
            <a:r>
              <a:rPr lang="en-US" dirty="0"/>
              <a:t>It needs to cover your nose (or else it does no good).</a:t>
            </a:r>
          </a:p>
        </p:txBody>
      </p:sp>
      <p:pic>
        <p:nvPicPr>
          <p:cNvPr id="8" name="Content Placeholder 4">
            <a:extLst>
              <a:ext uri="{FF2B5EF4-FFF2-40B4-BE49-F238E27FC236}">
                <a16:creationId xmlns:a16="http://schemas.microsoft.com/office/drawing/2014/main" id="{04FB3938-B89F-4BD4-A859-2F816FB9BC1D}"/>
              </a:ext>
            </a:extLst>
          </p:cNvPr>
          <p:cNvPicPr>
            <a:picLocks noChangeAspect="1"/>
          </p:cNvPicPr>
          <p:nvPr/>
        </p:nvPicPr>
        <p:blipFill>
          <a:blip r:embed="rId2"/>
          <a:stretch>
            <a:fillRect/>
          </a:stretch>
        </p:blipFill>
        <p:spPr bwMode="auto">
          <a:xfrm>
            <a:off x="381000" y="1369060"/>
            <a:ext cx="8382000" cy="2296763"/>
          </a:xfrm>
          <a:prstGeom prst="rect">
            <a:avLst/>
          </a:prstGeom>
          <a:noFill/>
          <a:ln w="9525">
            <a:noFill/>
            <a:miter lim="800000"/>
            <a:headEnd/>
            <a:tailEnd/>
          </a:ln>
          <a:effectLst/>
        </p:spPr>
      </p:pic>
      <p:sp>
        <p:nvSpPr>
          <p:cNvPr id="9" name="TextBox 8">
            <a:extLst>
              <a:ext uri="{FF2B5EF4-FFF2-40B4-BE49-F238E27FC236}">
                <a16:creationId xmlns:a16="http://schemas.microsoft.com/office/drawing/2014/main" id="{95EC3A1A-FCB5-47F6-A174-5E320F972476}"/>
              </a:ext>
            </a:extLst>
          </p:cNvPr>
          <p:cNvSpPr txBox="1"/>
          <p:nvPr/>
        </p:nvSpPr>
        <p:spPr>
          <a:xfrm>
            <a:off x="2438400" y="3719768"/>
            <a:ext cx="2819400" cy="400110"/>
          </a:xfrm>
          <a:prstGeom prst="rect">
            <a:avLst/>
          </a:prstGeom>
          <a:noFill/>
        </p:spPr>
        <p:txBody>
          <a:bodyPr wrap="square" rtlCol="0">
            <a:spAutoFit/>
          </a:bodyPr>
          <a:lstStyle/>
          <a:p>
            <a:r>
              <a:rPr lang="en-US" sz="2000" dirty="0"/>
              <a:t>Mask requirements lifted</a:t>
            </a:r>
          </a:p>
        </p:txBody>
      </p:sp>
      <p:cxnSp>
        <p:nvCxnSpPr>
          <p:cNvPr id="10" name="Connector: Elbow 9">
            <a:extLst>
              <a:ext uri="{FF2B5EF4-FFF2-40B4-BE49-F238E27FC236}">
                <a16:creationId xmlns:a16="http://schemas.microsoft.com/office/drawing/2014/main" id="{84D931E8-97D0-4C1D-8FFC-DBBFD040932F}"/>
              </a:ext>
            </a:extLst>
          </p:cNvPr>
          <p:cNvCxnSpPr>
            <a:cxnSpLocks/>
            <a:stCxn id="9" idx="1"/>
          </p:cNvCxnSpPr>
          <p:nvPr/>
        </p:nvCxnSpPr>
        <p:spPr bwMode="auto">
          <a:xfrm rot="10800000">
            <a:off x="1676400" y="3604353"/>
            <a:ext cx="762000" cy="315471"/>
          </a:xfrm>
          <a:prstGeom prst="bentConnector3">
            <a:avLst>
              <a:gd name="adj1" fmla="val 100000"/>
            </a:avLst>
          </a:prstGeom>
          <a:solidFill>
            <a:schemeClr val="accent1"/>
          </a:solidFill>
          <a:ln w="25400" cap="flat" cmpd="sng" algn="ctr">
            <a:solidFill>
              <a:srgbClr val="000000"/>
            </a:solidFill>
            <a:prstDash val="solid"/>
            <a:round/>
            <a:headEnd type="none" w="med" len="med"/>
            <a:tailEnd type="triangle"/>
          </a:ln>
          <a:effectLst/>
        </p:spPr>
      </p:cxnSp>
      <p:cxnSp>
        <p:nvCxnSpPr>
          <p:cNvPr id="11" name="Connector: Elbow 10">
            <a:extLst>
              <a:ext uri="{FF2B5EF4-FFF2-40B4-BE49-F238E27FC236}">
                <a16:creationId xmlns:a16="http://schemas.microsoft.com/office/drawing/2014/main" id="{73E499E1-76AA-4027-8455-23A270F92E03}"/>
              </a:ext>
            </a:extLst>
          </p:cNvPr>
          <p:cNvCxnSpPr>
            <a:cxnSpLocks/>
            <a:stCxn id="9" idx="3"/>
          </p:cNvCxnSpPr>
          <p:nvPr/>
        </p:nvCxnSpPr>
        <p:spPr bwMode="auto">
          <a:xfrm flipV="1">
            <a:off x="5257800" y="3635089"/>
            <a:ext cx="609600" cy="284734"/>
          </a:xfrm>
          <a:prstGeom prst="bentConnector3">
            <a:avLst>
              <a:gd name="adj1" fmla="val 100000"/>
            </a:avLst>
          </a:prstGeom>
          <a:solidFill>
            <a:schemeClr val="accent1"/>
          </a:solidFill>
          <a:ln w="25400" cap="flat" cmpd="sng" algn="ctr">
            <a:solidFill>
              <a:srgbClr val="000000"/>
            </a:solidFill>
            <a:prstDash val="solid"/>
            <a:round/>
            <a:headEnd type="none" w="med" len="med"/>
            <a:tailEnd type="triangle"/>
          </a:ln>
          <a:effectLst/>
        </p:spPr>
      </p:cxnSp>
      <p:sp>
        <p:nvSpPr>
          <p:cNvPr id="12" name="TextBox 11">
            <a:extLst>
              <a:ext uri="{FF2B5EF4-FFF2-40B4-BE49-F238E27FC236}">
                <a16:creationId xmlns:a16="http://schemas.microsoft.com/office/drawing/2014/main" id="{68C439AE-6AFD-4144-9BCC-58FF8C23F07B}"/>
              </a:ext>
            </a:extLst>
          </p:cNvPr>
          <p:cNvSpPr txBox="1"/>
          <p:nvPr/>
        </p:nvSpPr>
        <p:spPr>
          <a:xfrm>
            <a:off x="6705600" y="3700344"/>
            <a:ext cx="2362200" cy="707886"/>
          </a:xfrm>
          <a:prstGeom prst="rect">
            <a:avLst/>
          </a:prstGeom>
          <a:noFill/>
        </p:spPr>
        <p:txBody>
          <a:bodyPr wrap="square" rtlCol="0">
            <a:spAutoFit/>
          </a:bodyPr>
          <a:lstStyle/>
          <a:p>
            <a:pPr algn="r"/>
            <a:r>
              <a:rPr lang="en-US" sz="800" dirty="0"/>
              <a:t>Source: </a:t>
            </a:r>
            <a:r>
              <a:rPr lang="en-US" sz="800" dirty="0">
                <a:hlinkClick r:id="rId3"/>
              </a:rPr>
              <a:t>https://tableau.alleghenycounty.us/t/PublicSite/views/COVID-19Summary_16222279737570/COVID-19Summary?%3Aembed=y&amp;%3AisGuestRedirectFromVizportal=y</a:t>
            </a:r>
            <a:r>
              <a:rPr lang="en-US" sz="800" dirty="0"/>
              <a:t> </a:t>
            </a:r>
          </a:p>
        </p:txBody>
      </p:sp>
    </p:spTree>
    <p:extLst>
      <p:ext uri="{BB962C8B-B14F-4D97-AF65-F5344CB8AC3E}">
        <p14:creationId xmlns:p14="http://schemas.microsoft.com/office/powerpoint/2010/main" val="1320206824"/>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0722" name="Rectangle 2"/>
          <p:cNvSpPr>
            <a:spLocks/>
          </p:cNvSpPr>
          <p:nvPr/>
        </p:nvSpPr>
        <p:spPr bwMode="auto">
          <a:xfrm>
            <a:off x="79105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15-213, 14-513, 15-513, 18-213, 18-613</a:t>
            </a:r>
          </a:p>
        </p:txBody>
      </p:sp>
      <p:sp>
        <p:nvSpPr>
          <p:cNvPr id="11" name="Rectangle 4"/>
          <p:cNvSpPr txBox="1">
            <a:spLocks noChangeArrowheads="1"/>
          </p:cNvSpPr>
          <p:nvPr/>
        </p:nvSpPr>
        <p:spPr bwMode="auto">
          <a:xfrm>
            <a:off x="387350" y="927100"/>
            <a:ext cx="7689850" cy="53213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a:lstStyle>
          <a:p>
            <a:r>
              <a:rPr lang="en-US" sz="2000" dirty="0"/>
              <a:t>15-213</a:t>
            </a:r>
          </a:p>
          <a:p>
            <a:pPr lvl="1"/>
            <a:r>
              <a:rPr lang="en-US" sz="1800" dirty="0"/>
              <a:t>CS Undergraduates and other Undergraduates</a:t>
            </a:r>
          </a:p>
          <a:p>
            <a:pPr lvl="1"/>
            <a:r>
              <a:rPr lang="en-US" sz="1800" dirty="0"/>
              <a:t>In-class lectures in DH 2315 (with in-class quizzes)</a:t>
            </a:r>
          </a:p>
          <a:p>
            <a:r>
              <a:rPr lang="en-US" sz="2000" dirty="0"/>
              <a:t>14-513</a:t>
            </a:r>
          </a:p>
          <a:p>
            <a:pPr lvl="1"/>
            <a:r>
              <a:rPr lang="en-US" sz="1800" dirty="0"/>
              <a:t>INI Masters students</a:t>
            </a:r>
          </a:p>
          <a:p>
            <a:pPr lvl="1"/>
            <a:r>
              <a:rPr lang="en-US" sz="1800" dirty="0"/>
              <a:t>In-class lectures in CIC 1201 (with in-class quizzes)</a:t>
            </a:r>
          </a:p>
          <a:p>
            <a:r>
              <a:rPr lang="en-US" sz="2000" dirty="0"/>
              <a:t>15-513</a:t>
            </a:r>
          </a:p>
          <a:p>
            <a:pPr lvl="1"/>
            <a:r>
              <a:rPr lang="en-US" sz="1800" dirty="0"/>
              <a:t>CS Masters and other Masters students</a:t>
            </a:r>
          </a:p>
          <a:p>
            <a:pPr lvl="1"/>
            <a:r>
              <a:rPr lang="en-US" sz="1800" dirty="0"/>
              <a:t>Watch recorded lectures (no in-class quizzes)</a:t>
            </a:r>
          </a:p>
          <a:p>
            <a:r>
              <a:rPr lang="en-US" sz="2000" dirty="0"/>
              <a:t>18-213</a:t>
            </a:r>
          </a:p>
          <a:p>
            <a:pPr lvl="1"/>
            <a:r>
              <a:rPr lang="en-US" sz="1800" dirty="0"/>
              <a:t>ECE Undergraduates</a:t>
            </a:r>
          </a:p>
          <a:p>
            <a:pPr lvl="1"/>
            <a:r>
              <a:rPr lang="en-US" sz="1800" dirty="0"/>
              <a:t>In-class lectures in DH A302 (with in-class quizzes)</a:t>
            </a:r>
          </a:p>
          <a:p>
            <a:r>
              <a:rPr lang="en-US" sz="2000" dirty="0"/>
              <a:t>18-613</a:t>
            </a:r>
          </a:p>
          <a:p>
            <a:pPr lvl="1"/>
            <a:r>
              <a:rPr lang="en-US" sz="1800" dirty="0"/>
              <a:t>ECE Masters students</a:t>
            </a:r>
          </a:p>
          <a:p>
            <a:pPr lvl="1"/>
            <a:r>
              <a:rPr lang="en-US" sz="1800" dirty="0"/>
              <a:t>In-class lectures in HOA 160 / B23 110 (with in-class quizzes)</a:t>
            </a:r>
            <a:endParaRPr lang="en-US" sz="400" dirty="0"/>
          </a:p>
          <a:p>
            <a:r>
              <a:rPr lang="en-US" b="1" dirty="0">
                <a:solidFill>
                  <a:srgbClr val="C00000"/>
                </a:solidFill>
              </a:rPr>
              <a:t>Same material &amp; labs for all the courses</a:t>
            </a:r>
          </a:p>
          <a:p>
            <a:pPr lvl="1"/>
            <a:endParaRPr lang="en-US" sz="1800" dirty="0"/>
          </a:p>
        </p:txBody>
      </p:sp>
      <p:sp>
        <p:nvSpPr>
          <p:cNvPr id="2" name="Right Brace 1">
            <a:extLst>
              <a:ext uri="{FF2B5EF4-FFF2-40B4-BE49-F238E27FC236}">
                <a16:creationId xmlns:a16="http://schemas.microsoft.com/office/drawing/2014/main" id="{2F71053B-433C-4210-8B96-87F4E7C8B56A}"/>
              </a:ext>
            </a:extLst>
          </p:cNvPr>
          <p:cNvSpPr/>
          <p:nvPr/>
        </p:nvSpPr>
        <p:spPr bwMode="auto">
          <a:xfrm>
            <a:off x="6400800" y="1066800"/>
            <a:ext cx="612648" cy="3048000"/>
          </a:xfrm>
          <a:prstGeom prst="rightBrace">
            <a:avLst/>
          </a:prstGeom>
          <a:no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7" name="Right Brace 6">
            <a:extLst>
              <a:ext uri="{FF2B5EF4-FFF2-40B4-BE49-F238E27FC236}">
                <a16:creationId xmlns:a16="http://schemas.microsoft.com/office/drawing/2014/main" id="{F0FFD925-249D-445E-BD2B-E140797E8F8E}"/>
              </a:ext>
            </a:extLst>
          </p:cNvPr>
          <p:cNvSpPr/>
          <p:nvPr/>
        </p:nvSpPr>
        <p:spPr bwMode="auto">
          <a:xfrm>
            <a:off x="6400800" y="4432300"/>
            <a:ext cx="690372" cy="1741116"/>
          </a:xfrm>
          <a:prstGeom prst="rightBrace">
            <a:avLst/>
          </a:prstGeom>
          <a:no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3" name="TextBox 2">
            <a:extLst>
              <a:ext uri="{FF2B5EF4-FFF2-40B4-BE49-F238E27FC236}">
                <a16:creationId xmlns:a16="http://schemas.microsoft.com/office/drawing/2014/main" id="{B7CE8790-6EBC-4A0D-ADAC-8455BA0DE38E}"/>
              </a:ext>
            </a:extLst>
          </p:cNvPr>
          <p:cNvSpPr txBox="1"/>
          <p:nvPr/>
        </p:nvSpPr>
        <p:spPr>
          <a:xfrm>
            <a:off x="7162800" y="2286000"/>
            <a:ext cx="1676400" cy="1138773"/>
          </a:xfrm>
          <a:prstGeom prst="rect">
            <a:avLst/>
          </a:prstGeom>
          <a:noFill/>
        </p:spPr>
        <p:txBody>
          <a:bodyPr wrap="square" rtlCol="0">
            <a:spAutoFit/>
          </a:bodyPr>
          <a:lstStyle/>
          <a:p>
            <a:r>
              <a:rPr lang="en-US" sz="2800" dirty="0"/>
              <a:t>15-cohort </a:t>
            </a:r>
            <a:r>
              <a:rPr lang="en-US" sz="2000" dirty="0"/>
              <a:t>(for TAs, office hours, </a:t>
            </a:r>
            <a:r>
              <a:rPr lang="en-US" sz="2000" dirty="0" err="1"/>
              <a:t>etc</a:t>
            </a:r>
            <a:r>
              <a:rPr lang="en-US" sz="2000" dirty="0"/>
              <a:t>)</a:t>
            </a:r>
            <a:endParaRPr lang="en-US" sz="2800" dirty="0"/>
          </a:p>
        </p:txBody>
      </p:sp>
      <p:sp>
        <p:nvSpPr>
          <p:cNvPr id="9" name="TextBox 8">
            <a:extLst>
              <a:ext uri="{FF2B5EF4-FFF2-40B4-BE49-F238E27FC236}">
                <a16:creationId xmlns:a16="http://schemas.microsoft.com/office/drawing/2014/main" id="{46B34AC3-2F98-476E-A779-9D573435EBCA}"/>
              </a:ext>
            </a:extLst>
          </p:cNvPr>
          <p:cNvSpPr txBox="1"/>
          <p:nvPr/>
        </p:nvSpPr>
        <p:spPr>
          <a:xfrm>
            <a:off x="7239000" y="5034643"/>
            <a:ext cx="1676400" cy="1138773"/>
          </a:xfrm>
          <a:prstGeom prst="rect">
            <a:avLst/>
          </a:prstGeom>
          <a:noFill/>
        </p:spPr>
        <p:txBody>
          <a:bodyPr wrap="square" rtlCol="0">
            <a:spAutoFit/>
          </a:bodyPr>
          <a:lstStyle/>
          <a:p>
            <a:r>
              <a:rPr lang="en-US" sz="2800" dirty="0"/>
              <a:t>18-cohort </a:t>
            </a:r>
            <a:r>
              <a:rPr lang="en-US" sz="2000" dirty="0"/>
              <a:t>(for TAs, office hours, </a:t>
            </a:r>
            <a:r>
              <a:rPr lang="en-US" sz="2000" dirty="0" err="1"/>
              <a:t>etc</a:t>
            </a:r>
            <a:r>
              <a:rPr lang="en-US" sz="2000" dirty="0"/>
              <a:t>)</a:t>
            </a:r>
            <a:endParaRPr lang="en-US" sz="2800" dirty="0"/>
          </a:p>
        </p:txBody>
      </p:sp>
    </p:spTree>
    <p:extLst>
      <p:ext uri="{BB962C8B-B14F-4D97-AF65-F5344CB8AC3E}">
        <p14:creationId xmlns:p14="http://schemas.microsoft.com/office/powerpoint/2010/main" val="166905384"/>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dirty="0"/>
              <a:t>This book really matters for the course!</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D0A0-2F7B-4D88-998B-A488CE5F3E73}"/>
              </a:ext>
            </a:extLst>
          </p:cNvPr>
          <p:cNvSpPr>
            <a:spLocks noGrp="1"/>
          </p:cNvSpPr>
          <p:nvPr>
            <p:ph type="title"/>
          </p:nvPr>
        </p:nvSpPr>
        <p:spPr/>
        <p:txBody>
          <a:bodyPr/>
          <a:lstStyle/>
          <a:p>
            <a:r>
              <a:rPr lang="en-US" dirty="0"/>
              <a:t>If you want more books about C</a:t>
            </a:r>
          </a:p>
        </p:txBody>
      </p:sp>
      <p:sp>
        <p:nvSpPr>
          <p:cNvPr id="3" name="Content Placeholder 2">
            <a:extLst>
              <a:ext uri="{FF2B5EF4-FFF2-40B4-BE49-F238E27FC236}">
                <a16:creationId xmlns:a16="http://schemas.microsoft.com/office/drawing/2014/main" id="{BFAE0DE3-5579-4DE6-BA34-E821BF97FF0C}"/>
              </a:ext>
            </a:extLst>
          </p:cNvPr>
          <p:cNvSpPr>
            <a:spLocks noGrp="1"/>
          </p:cNvSpPr>
          <p:nvPr>
            <p:ph idx="1"/>
          </p:nvPr>
        </p:nvSpPr>
        <p:spPr>
          <a:xfrm>
            <a:off x="381000" y="1397000"/>
            <a:ext cx="8382000" cy="5207000"/>
          </a:xfrm>
        </p:spPr>
        <p:txBody>
          <a:bodyPr>
            <a:normAutofit fontScale="85000" lnSpcReduction="20000"/>
          </a:bodyPr>
          <a:lstStyle/>
          <a:p>
            <a:r>
              <a:rPr lang="en-US" dirty="0"/>
              <a:t>C for Programmers with an introduction to C11</a:t>
            </a:r>
          </a:p>
          <a:p>
            <a:pPr lvl="1"/>
            <a:r>
              <a:rPr lang="en-US" dirty="0"/>
              <a:t>Paul and Harvey </a:t>
            </a:r>
            <a:r>
              <a:rPr lang="en-US" dirty="0" err="1"/>
              <a:t>Deitel</a:t>
            </a:r>
            <a:endParaRPr lang="en-US" dirty="0"/>
          </a:p>
          <a:p>
            <a:pPr lvl="1"/>
            <a:r>
              <a:rPr lang="en-US" dirty="0"/>
              <a:t>Opposite of K&amp;R: modern, verbose</a:t>
            </a:r>
          </a:p>
          <a:p>
            <a:pPr lvl="1"/>
            <a:r>
              <a:rPr lang="en-US" dirty="0"/>
              <a:t>Lots of worked-out examples</a:t>
            </a:r>
          </a:p>
          <a:p>
            <a:pPr lvl="1"/>
            <a:r>
              <a:rPr lang="en-US" dirty="0"/>
              <a:t>Ugly code style (compare readability to K&amp;R)</a:t>
            </a:r>
          </a:p>
          <a:p>
            <a:r>
              <a:rPr lang="en-US" dirty="0"/>
              <a:t>21</a:t>
            </a:r>
            <a:r>
              <a:rPr lang="en-US" baseline="30000" dirty="0"/>
              <a:t>st</a:t>
            </a:r>
            <a:r>
              <a:rPr lang="en-US" dirty="0"/>
              <a:t> Century C</a:t>
            </a:r>
          </a:p>
          <a:p>
            <a:pPr lvl="1"/>
            <a:r>
              <a:rPr lang="en-US" dirty="0"/>
              <a:t>Ben </a:t>
            </a:r>
            <a:r>
              <a:rPr lang="en-US" dirty="0" err="1"/>
              <a:t>Klemens</a:t>
            </a:r>
            <a:endParaRPr lang="en-US" dirty="0"/>
          </a:p>
          <a:p>
            <a:pPr lvl="1"/>
            <a:r>
              <a:rPr lang="en-US" dirty="0"/>
              <a:t>Supplement to full C textbooks: goes into the corners of the language</a:t>
            </a:r>
          </a:p>
          <a:p>
            <a:pPr lvl="1"/>
            <a:r>
              <a:rPr lang="en-US" dirty="0"/>
              <a:t>Opinionated</a:t>
            </a:r>
          </a:p>
          <a:p>
            <a:pPr lvl="1"/>
            <a:r>
              <a:rPr lang="en-US" dirty="0"/>
              <a:t>First half is about how to </a:t>
            </a:r>
            <a:r>
              <a:rPr lang="en-US" i="1" dirty="0"/>
              <a:t>build</a:t>
            </a:r>
            <a:r>
              <a:rPr lang="en-US" dirty="0"/>
              <a:t> C programs in the Unix environment</a:t>
            </a:r>
          </a:p>
          <a:p>
            <a:pPr lvl="2"/>
            <a:r>
              <a:rPr lang="en-US" dirty="0"/>
              <a:t>So, if you want to understand the </a:t>
            </a:r>
            <a:r>
              <a:rPr lang="en-US" dirty="0" err="1"/>
              <a:t>Makefiles</a:t>
            </a:r>
            <a:r>
              <a:rPr lang="en-US" dirty="0"/>
              <a:t> we give you…</a:t>
            </a:r>
          </a:p>
          <a:p>
            <a:r>
              <a:rPr lang="en-US" dirty="0"/>
              <a:t>Learn C the Hard Way</a:t>
            </a:r>
          </a:p>
          <a:p>
            <a:pPr lvl="1"/>
            <a:r>
              <a:rPr lang="en-US" dirty="0"/>
              <a:t>Zed A. Shaw</a:t>
            </a:r>
          </a:p>
          <a:p>
            <a:pPr lvl="1"/>
            <a:r>
              <a:rPr lang="en-US" dirty="0"/>
              <a:t>Extremely opinionated</a:t>
            </a:r>
          </a:p>
          <a:p>
            <a:pPr lvl="1"/>
            <a:r>
              <a:rPr lang="en-US" dirty="0"/>
              <a:t>Also has lots of worked-out examples</a:t>
            </a:r>
          </a:p>
          <a:p>
            <a:pPr lvl="1"/>
            <a:r>
              <a:rPr lang="en-US" dirty="0"/>
              <a:t>Only book I can find that takes “undefined behavior” seriously enough</a:t>
            </a:r>
          </a:p>
          <a:p>
            <a:r>
              <a:rPr lang="en-US" dirty="0"/>
              <a:t>These books are not on reserve</a:t>
            </a:r>
          </a:p>
          <a:p>
            <a:pPr lvl="1"/>
            <a:r>
              <a:rPr lang="en-US" dirty="0"/>
              <a:t>The library may still have them, or you can borrow a copy from Weinberg</a:t>
            </a:r>
          </a:p>
        </p:txBody>
      </p:sp>
    </p:spTree>
    <p:extLst>
      <p:ext uri="{BB962C8B-B14F-4D97-AF65-F5344CB8AC3E}">
        <p14:creationId xmlns:p14="http://schemas.microsoft.com/office/powerpoint/2010/main" val="1261096640"/>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pPr marL="552450" lvl="1"/>
            <a:r>
              <a:rPr lang="en-US" dirty="0"/>
              <a:t>New this semester: more involved in-class activities for some lectures</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10 of 12)</a:t>
            </a:r>
          </a:p>
          <a:p>
            <a:pPr marL="552450" lvl="1"/>
            <a:r>
              <a:rPr lang="en-US" dirty="0"/>
              <a:t>Reinforce concepts</a:t>
            </a:r>
          </a:p>
          <a:p>
            <a:pPr marL="552450" lvl="1"/>
            <a:r>
              <a:rPr lang="en-US" dirty="0"/>
              <a:t>You earn 1/4 of score by grading your peers’ work according to our rubric</a:t>
            </a:r>
          </a:p>
          <a:p>
            <a:pPr marL="552450" lvl="1"/>
            <a:r>
              <a:rPr lang="en-US" dirty="0"/>
              <a:t>Due Wednesdays at 11:59pm ET with peer grades due the next Wednesday</a:t>
            </a:r>
          </a:p>
          <a:p>
            <a:r>
              <a:rPr lang="en-US" dirty="0"/>
              <a:t>Final Exam</a:t>
            </a:r>
            <a:endParaRPr lang="en-US" dirty="0">
              <a:solidFill>
                <a:srgbClr val="FF0000"/>
              </a:solidFill>
            </a:endParaRPr>
          </a:p>
          <a:p>
            <a:pPr marL="552450" lvl="1"/>
            <a:r>
              <a:rPr lang="en-US" dirty="0"/>
              <a:t>Test your understanding of concepts &amp; mathematical principles</a:t>
            </a:r>
          </a:p>
          <a:p>
            <a:pPr marL="552450" lvl="1"/>
            <a:r>
              <a:rPr lang="en-US" dirty="0"/>
              <a:t>Covers content from the whole semester</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213/513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p:txBody>
      </p:sp>
    </p:spTree>
    <p:extLst>
      <p:ext uri="{BB962C8B-B14F-4D97-AF65-F5344CB8AC3E}">
        <p14:creationId xmlns:p14="http://schemas.microsoft.com/office/powerpoint/2010/main" val="2190175178"/>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now: see </a:t>
            </a:r>
            <a:r>
              <a:rPr lang="en-US" dirty="0">
                <a:hlinkClick r:id="rId2"/>
              </a:rPr>
              <a:t>213 schedule page</a:t>
            </a:r>
            <a:endParaRPr lang="en-US" dirty="0"/>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p:txBody>
      </p:sp>
    </p:spTree>
    <p:extLst>
      <p:ext uri="{BB962C8B-B14F-4D97-AF65-F5344CB8AC3E}">
        <p14:creationId xmlns:p14="http://schemas.microsoft.com/office/powerpoint/2010/main" val="2953231662"/>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Piazza)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on Monday, August 29 have Autolab accounts</a:t>
            </a:r>
          </a:p>
          <a:p>
            <a:pPr marL="292100">
              <a:spcBef>
                <a:spcPts val="1800"/>
              </a:spcBef>
            </a:pPr>
            <a:r>
              <a:rPr lang="en-US" dirty="0"/>
              <a:t>You must be enrolled to get an account</a:t>
            </a:r>
          </a:p>
          <a:p>
            <a:pPr marL="552450" lvl="1"/>
            <a:r>
              <a:rPr lang="en-US" dirty="0" err="1"/>
              <a:t>Autolab</a:t>
            </a:r>
            <a:r>
              <a:rPr lang="en-US" dirty="0"/>
              <a:t> is not tied into the Hub’s rosters</a:t>
            </a:r>
          </a:p>
          <a:p>
            <a:pPr marL="552450" lvl="1"/>
            <a:r>
              <a:rPr lang="en-US" dirty="0"/>
              <a:t>If you add in, sign up with Google form (check on Piazza)</a:t>
            </a:r>
          </a:p>
          <a:p>
            <a:pPr marL="552450" lvl="1"/>
            <a:r>
              <a:rPr lang="en-US" dirty="0"/>
              <a:t>We will update the autolab accounts once a day, so check back in 24 hours.</a:t>
            </a:r>
          </a:p>
          <a:p>
            <a:pPr marL="292100">
              <a:spcBef>
                <a:spcPts val="1800"/>
              </a:spcBef>
            </a:pPr>
            <a:r>
              <a:rPr lang="en-US" dirty="0"/>
              <a:t>For those who are waiting to add in, the first lab</a:t>
            </a:r>
            <a:br>
              <a:rPr lang="en-US" dirty="0"/>
            </a:br>
            <a:r>
              <a:rPr lang="en-US" dirty="0"/>
              <a:t>(C Programming Lab) is available on the Schedule page of the course Web site. </a:t>
            </a:r>
          </a:p>
        </p:txBody>
      </p:sp>
    </p:spTree>
    <p:extLst>
      <p:ext uri="{BB962C8B-B14F-4D97-AF65-F5344CB8AC3E}">
        <p14:creationId xmlns:p14="http://schemas.microsoft.com/office/powerpoint/2010/main" val="3123275195"/>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15-213/14-513/15-513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Piazza</a:t>
            </a:r>
          </a:p>
          <a:p>
            <a:pPr lvl="1"/>
            <a:r>
              <a:rPr lang="en-US" dirty="0"/>
              <a:t>Best place for questions about assignments</a:t>
            </a:r>
          </a:p>
          <a:p>
            <a:pPr lvl="1"/>
            <a:r>
              <a:rPr lang="en-US" dirty="0"/>
              <a:t>We will fill the FAQ and Piazza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p:txBody>
      </p:sp>
    </p:spTree>
    <p:extLst>
      <p:ext uri="{BB962C8B-B14F-4D97-AF65-F5344CB8AC3E}">
        <p14:creationId xmlns:p14="http://schemas.microsoft.com/office/powerpoint/2010/main" val="374927325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It’s Important to Understand How Things Work</a:t>
            </a:r>
            <a:endParaRPr lang="en-US" sz="3200" b="1" dirty="0"/>
          </a:p>
        </p:txBody>
      </p:sp>
      <p:sp>
        <p:nvSpPr>
          <p:cNvPr id="6148" name="Rectangle 4"/>
          <p:cNvSpPr>
            <a:spLocks noGrp="1" noChangeArrowheads="1"/>
          </p:cNvSpPr>
          <p:nvPr>
            <p:ph type="body" idx="1"/>
          </p:nvPr>
        </p:nvSpPr>
        <p:spPr/>
        <p:txBody>
          <a:bodyPr/>
          <a:lstStyle/>
          <a:p>
            <a:r>
              <a:rPr lang="en-US" b="1" dirty="0"/>
              <a:t>Why do I need to know this stuff?</a:t>
            </a:r>
          </a:p>
          <a:p>
            <a:pPr lvl="1"/>
            <a:r>
              <a:rPr lang="en-US" dirty="0"/>
              <a:t>Abstraction is good, but don’t forget reality</a:t>
            </a:r>
          </a:p>
          <a:p>
            <a:r>
              <a:rPr lang="en-US" b="1" dirty="0"/>
              <a:t>Most CS and CE courses emphasize abstraction</a:t>
            </a:r>
          </a:p>
          <a:p>
            <a:pPr lvl="1"/>
            <a:r>
              <a:rPr lang="en-US" dirty="0"/>
              <a:t>Abstract data types</a:t>
            </a:r>
          </a:p>
          <a:p>
            <a:pPr lvl="1"/>
            <a:r>
              <a:rPr lang="en-US" dirty="0"/>
              <a:t>Asymptotic analysis</a:t>
            </a:r>
          </a:p>
          <a:p>
            <a:r>
              <a:rPr lang="en-US" b="1" dirty="0"/>
              <a:t>These abstractions have limits</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p:txBody>
      </p:sp>
    </p:spTree>
    <p:extLst>
      <p:ext uri="{BB962C8B-B14F-4D97-AF65-F5344CB8AC3E}">
        <p14:creationId xmlns:p14="http://schemas.microsoft.com/office/powerpoint/2010/main" val="32005618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a:p>
          <a:p>
            <a:pPr marL="292100"/>
            <a:r>
              <a:rPr lang="en-US"/>
              <a:t>Office </a:t>
            </a:r>
            <a:r>
              <a:rPr lang="en-US" dirty="0"/>
              <a:t>hours</a:t>
            </a:r>
          </a:p>
          <a:p>
            <a:pPr marL="552450" lvl="1"/>
            <a:r>
              <a:rPr lang="en-US" dirty="0"/>
              <a:t>TAs: See separate slide for 15-cohort vs. 18-cohort</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TBA.  Will put information on class webpage.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Begin Monday September 12</a:t>
            </a:r>
          </a:p>
          <a:p>
            <a:r>
              <a:rPr lang="en-US" dirty="0"/>
              <a:t>You must go to the recitation the registrar put you in</a:t>
            </a:r>
          </a:p>
          <a:p>
            <a:r>
              <a:rPr lang="en-US" dirty="0"/>
              <a:t>Check Piazza for Zoom links for first recitation</a:t>
            </a:r>
          </a:p>
        </p:txBody>
      </p:sp>
    </p:spTree>
    <p:extLst>
      <p:ext uri="{BB962C8B-B14F-4D97-AF65-F5344CB8AC3E}">
        <p14:creationId xmlns:p14="http://schemas.microsoft.com/office/powerpoint/2010/main" val="573843046"/>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Tuesday, Sep. 6 (day after Labor Day)</a:t>
            </a:r>
          </a:p>
          <a:p>
            <a:r>
              <a:rPr lang="en-US" dirty="0"/>
              <a:t>Both in-person and remote (Zoom) will be offered</a:t>
            </a:r>
          </a:p>
          <a:p>
            <a:pPr lvl="1"/>
            <a:r>
              <a:rPr lang="en-US" dirty="0"/>
              <a:t>Only one or the other, at any particular time</a:t>
            </a:r>
          </a:p>
          <a:p>
            <a:r>
              <a:rPr lang="en-US" dirty="0"/>
              <a:t>Schedule will be posted on Piazza</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come to faculty office hours</a:t>
            </a:r>
          </a:p>
          <a:p>
            <a:pPr lvl="1"/>
            <a:endParaRPr lang="en-US" dirty="0"/>
          </a:p>
          <a:p>
            <a:r>
              <a:rPr lang="en-US" dirty="0"/>
              <a:t>Faculty office hours also begin Tuesday, Sep. 6</a:t>
            </a:r>
          </a:p>
          <a:p>
            <a:pPr lvl="1"/>
            <a:r>
              <a:rPr lang="en-US" dirty="0"/>
              <a:t>Schedule will also be posted on Piazza and the course website</a:t>
            </a:r>
          </a:p>
          <a:p>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normAutofit fontScale="92500" lnSpcReduction="10000"/>
          </a:bodyPr>
          <a:lstStyle/>
          <a:p>
            <a:r>
              <a:rPr lang="en-US" dirty="0"/>
              <a:t>Final Exam (30%)</a:t>
            </a:r>
            <a:br>
              <a:rPr lang="en-US" dirty="0"/>
            </a:br>
            <a:r>
              <a:rPr lang="en-US" dirty="0"/>
              <a:t>		</a:t>
            </a:r>
          </a:p>
          <a:p>
            <a:r>
              <a:rPr lang="en-US" dirty="0"/>
              <a:t>Labs (50%): weighted according to effort</a:t>
            </a:r>
          </a:p>
          <a:p>
            <a:endParaRPr lang="en-US" dirty="0"/>
          </a:p>
          <a:p>
            <a:r>
              <a:rPr lang="en-US" dirty="0"/>
              <a:t>Written Assignments (20%): drop lowest 2 out of 12</a:t>
            </a:r>
          </a:p>
          <a:p>
            <a:pPr lvl="1"/>
            <a:r>
              <a:rPr lang="en-US" dirty="0"/>
              <a:t>15/20 points from average of the three scores assigned by the peer graders</a:t>
            </a:r>
          </a:p>
          <a:p>
            <a:pPr lvl="1"/>
            <a:r>
              <a:rPr lang="en-US" dirty="0"/>
              <a:t>5/20 points for completing the peer reviews with constructive feedback</a:t>
            </a:r>
          </a:p>
          <a:p>
            <a:pPr lvl="1"/>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Bootcamps</a:t>
            </a:r>
          </a:p>
        </p:txBody>
      </p:sp>
      <p:sp>
        <p:nvSpPr>
          <p:cNvPr id="3" name="Content Placeholder 2"/>
          <p:cNvSpPr>
            <a:spLocks noGrp="1"/>
          </p:cNvSpPr>
          <p:nvPr>
            <p:ph idx="1"/>
          </p:nvPr>
        </p:nvSpPr>
        <p:spPr/>
        <p:txBody>
          <a:bodyPr/>
          <a:lstStyle/>
          <a:p>
            <a:r>
              <a:rPr lang="en-US" dirty="0"/>
              <a:t>Bootcamp #1</a:t>
            </a:r>
          </a:p>
          <a:p>
            <a:pPr lvl="1"/>
            <a:r>
              <a:rPr lang="en-US" b="0" i="0" dirty="0">
                <a:solidFill>
                  <a:srgbClr val="1D1C1D"/>
                </a:solidFill>
                <a:effectLst/>
                <a:latin typeface="Slack-Lato"/>
              </a:rPr>
              <a:t>Linux, the Command Line and Git</a:t>
            </a:r>
          </a:p>
          <a:p>
            <a:pPr lvl="1"/>
            <a:r>
              <a:rPr lang="en-US" sz="1800" i="0" dirty="0">
                <a:effectLst/>
                <a:latin typeface="Arial" panose="020B0604020202020204" pitchFamily="34" charset="0"/>
              </a:rPr>
              <a:t>TBD, check Piazza for time and zoom link</a:t>
            </a:r>
            <a:endParaRPr lang="en-US" sz="1800" dirty="0">
              <a:solidFill>
                <a:srgbClr val="1D1C1D"/>
              </a:solidFill>
              <a:latin typeface="Slack-Lato"/>
            </a:endParaRPr>
          </a:p>
          <a:p>
            <a:r>
              <a:rPr lang="en-US" dirty="0"/>
              <a:t>Bootcamp #2</a:t>
            </a:r>
          </a:p>
          <a:p>
            <a:pPr lvl="1"/>
            <a:r>
              <a:rPr lang="en-US" b="0" i="0" dirty="0">
                <a:solidFill>
                  <a:srgbClr val="1D1C1D"/>
                </a:solidFill>
                <a:effectLst/>
                <a:latin typeface="Slack-Lato"/>
              </a:rPr>
              <a:t>Debugging Fundamentals &amp; GDB</a:t>
            </a:r>
          </a:p>
          <a:p>
            <a:pPr lvl="1"/>
            <a:r>
              <a:rPr lang="en-US" sz="1800" i="0" dirty="0">
                <a:effectLst/>
                <a:latin typeface="Arial" panose="020B0604020202020204" pitchFamily="34" charset="0"/>
              </a:rPr>
              <a:t>See </a:t>
            </a:r>
            <a:r>
              <a:rPr lang="en-US" sz="1800" i="0" dirty="0">
                <a:effectLst/>
                <a:latin typeface="Arial" panose="020B0604020202020204" pitchFamily="34" charset="0"/>
                <a:hlinkClick r:id="rId2"/>
              </a:rPr>
              <a:t>schedule page</a:t>
            </a:r>
            <a:r>
              <a:rPr lang="en-US" sz="1800" i="0" dirty="0">
                <a:effectLst/>
                <a:latin typeface="Arial" panose="020B0604020202020204" pitchFamily="34" charset="0"/>
              </a:rPr>
              <a:t> on the web</a:t>
            </a:r>
            <a:endParaRPr lang="en-US" dirty="0">
              <a:solidFill>
                <a:srgbClr val="1D1C1D"/>
              </a:solidFill>
              <a:latin typeface="Slack-Lato"/>
            </a:endParaRPr>
          </a:p>
          <a:p>
            <a:r>
              <a:rPr lang="en-US" dirty="0"/>
              <a:t>Bootcamp #3</a:t>
            </a:r>
          </a:p>
          <a:p>
            <a:pPr lvl="1"/>
            <a:r>
              <a:rPr lang="en-US" b="0" i="0" dirty="0">
                <a:solidFill>
                  <a:srgbClr val="1D1C1D"/>
                </a:solidFill>
                <a:effectLst/>
                <a:latin typeface="Slack-Lato"/>
              </a:rPr>
              <a:t>GCC &amp; Build Automation (</a:t>
            </a:r>
            <a:r>
              <a:rPr lang="en-US" b="0" i="0" dirty="0" err="1">
                <a:solidFill>
                  <a:srgbClr val="1D1C1D"/>
                </a:solidFill>
                <a:effectLst/>
                <a:latin typeface="Slack-Lato"/>
              </a:rPr>
              <a:t>makefiles</a:t>
            </a:r>
            <a:r>
              <a:rPr lang="en-US" b="0" i="0" dirty="0">
                <a:solidFill>
                  <a:srgbClr val="1D1C1D"/>
                </a:solidFill>
                <a:effectLst/>
                <a:latin typeface="Slack-Lato"/>
              </a:rPr>
              <a:t>)</a:t>
            </a:r>
          </a:p>
          <a:p>
            <a:pPr lvl="1"/>
            <a:r>
              <a:rPr lang="en-US" dirty="0">
                <a:latin typeface="Arial" panose="020B0604020202020204" pitchFamily="34" charset="0"/>
              </a:rPr>
              <a:t>See </a:t>
            </a:r>
            <a:r>
              <a:rPr lang="en-US" dirty="0">
                <a:latin typeface="Arial" panose="020B0604020202020204" pitchFamily="34" charset="0"/>
                <a:hlinkClick r:id="rId2"/>
              </a:rPr>
              <a:t>schedule page</a:t>
            </a:r>
            <a:r>
              <a:rPr lang="en-US" dirty="0">
                <a:latin typeface="Arial" panose="020B0604020202020204" pitchFamily="34" charset="0"/>
              </a:rPr>
              <a:t> on the web</a:t>
            </a:r>
          </a:p>
          <a:p>
            <a:pPr lvl="1"/>
            <a:endParaRPr lang="en-US" dirty="0">
              <a:solidFill>
                <a:srgbClr val="1D1C1D"/>
              </a:solidFill>
              <a:latin typeface="Slack-Lato"/>
            </a:endParaRPr>
          </a:p>
          <a:p>
            <a:r>
              <a:rPr lang="en-US" dirty="0"/>
              <a:t>More bootcamps to be announced for specific labs later</a:t>
            </a:r>
          </a:p>
        </p:txBody>
      </p:sp>
    </p:spTree>
    <p:extLst>
      <p:ext uri="{BB962C8B-B14F-4D97-AF65-F5344CB8AC3E}">
        <p14:creationId xmlns:p14="http://schemas.microsoft.com/office/powerpoint/2010/main" val="225483583"/>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Mary </a:t>
            </a:r>
            <a:r>
              <a:rPr lang="en-US" dirty="0" err="1"/>
              <a:t>Widom</a:t>
            </a:r>
            <a:r>
              <a:rPr lang="en-US" dirty="0"/>
              <a:t> (marwidom@cs.cmu.edu)</a:t>
            </a:r>
          </a:p>
          <a:p>
            <a:pPr marL="292100"/>
            <a:r>
              <a:rPr lang="en-US" dirty="0"/>
              <a:t>15-513: Mary </a:t>
            </a:r>
            <a:r>
              <a:rPr lang="en-US" dirty="0" err="1"/>
              <a:t>Widom</a:t>
            </a:r>
            <a:r>
              <a:rPr lang="en-US" dirty="0"/>
              <a:t> (marwidom@cs.cmu.edu)</a:t>
            </a:r>
          </a:p>
          <a:p>
            <a:pPr marL="292100"/>
            <a:r>
              <a:rPr lang="en-US" dirty="0"/>
              <a:t>14-513: INI Enrollment (ini-academic@andrew.cmu.edu)</a:t>
            </a:r>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3047028766"/>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CA5BF-615A-4F5D-A031-99D6A81AB032}"/>
              </a:ext>
            </a:extLst>
          </p:cNvPr>
          <p:cNvSpPr>
            <a:spLocks noGrp="1"/>
          </p:cNvSpPr>
          <p:nvPr>
            <p:ph type="title"/>
          </p:nvPr>
        </p:nvSpPr>
        <p:spPr/>
        <p:txBody>
          <a:bodyPr/>
          <a:lstStyle/>
          <a:p>
            <a:r>
              <a:rPr lang="en-US" dirty="0"/>
              <a:t>Education research: “Prior Exposure” quiz</a:t>
            </a:r>
          </a:p>
        </p:txBody>
      </p:sp>
      <p:sp>
        <p:nvSpPr>
          <p:cNvPr id="3" name="Content Placeholder 2">
            <a:extLst>
              <a:ext uri="{FF2B5EF4-FFF2-40B4-BE49-F238E27FC236}">
                <a16:creationId xmlns:a16="http://schemas.microsoft.com/office/drawing/2014/main" id="{2715B438-430C-4BC3-BFED-D4415BD17135}"/>
              </a:ext>
            </a:extLst>
          </p:cNvPr>
          <p:cNvSpPr>
            <a:spLocks noGrp="1"/>
          </p:cNvSpPr>
          <p:nvPr>
            <p:ph idx="1"/>
          </p:nvPr>
        </p:nvSpPr>
        <p:spPr/>
        <p:txBody>
          <a:bodyPr/>
          <a:lstStyle/>
          <a:p>
            <a:r>
              <a:rPr lang="en-US" dirty="0"/>
              <a:t>Homework for you:</a:t>
            </a:r>
            <a:br>
              <a:rPr lang="en-US" dirty="0"/>
            </a:br>
            <a:r>
              <a:rPr lang="en-US" dirty="0">
                <a:hlinkClick r:id="rId2"/>
              </a:rPr>
              <a:t>https://canvas.cmu.edu/courses/30386/quizzes/86863</a:t>
            </a:r>
            <a:r>
              <a:rPr lang="en-US" dirty="0"/>
              <a:t> </a:t>
            </a:r>
            <a:br>
              <a:rPr lang="en-US" dirty="0"/>
            </a:br>
            <a:r>
              <a:rPr lang="en-US" dirty="0"/>
              <a:t>(goes live at 3pm Pittsburgh time today)</a:t>
            </a:r>
          </a:p>
          <a:p>
            <a:r>
              <a:rPr lang="en-US" dirty="0"/>
              <a:t>This quiz assesses how much of 213’s material</a:t>
            </a:r>
            <a:br>
              <a:rPr lang="en-US" dirty="0"/>
            </a:br>
            <a:r>
              <a:rPr lang="en-US" dirty="0"/>
              <a:t>you </a:t>
            </a:r>
            <a:r>
              <a:rPr lang="en-US" i="1" dirty="0"/>
              <a:t>already</a:t>
            </a:r>
            <a:r>
              <a:rPr lang="en-US" dirty="0"/>
              <a:t> know</a:t>
            </a:r>
          </a:p>
          <a:p>
            <a:pPr lvl="1"/>
            <a:r>
              <a:rPr lang="en-US" dirty="0"/>
              <a:t>Every question has an “I don’t know” option</a:t>
            </a:r>
          </a:p>
          <a:p>
            <a:pPr lvl="1"/>
            <a:r>
              <a:rPr lang="en-US" dirty="0"/>
              <a:t>Don’t hesitate to pick that option</a:t>
            </a:r>
          </a:p>
          <a:p>
            <a:pPr lvl="1"/>
            <a:r>
              <a:rPr lang="en-US" dirty="0"/>
              <a:t>Don’t spend more than 20 minutes, total, on this quiz</a:t>
            </a:r>
          </a:p>
          <a:p>
            <a:pPr lvl="1"/>
            <a:endParaRPr lang="en-US" dirty="0"/>
          </a:p>
          <a:p>
            <a:r>
              <a:rPr lang="en-US" dirty="0"/>
              <a:t>This quiz will not affect your grade </a:t>
            </a:r>
            <a:r>
              <a:rPr lang="en-US" i="1" dirty="0"/>
              <a:t>at all</a:t>
            </a:r>
          </a:p>
          <a:p>
            <a:endParaRPr lang="en-US" dirty="0"/>
          </a:p>
          <a:p>
            <a:r>
              <a:rPr lang="en-US" dirty="0"/>
              <a:t>We’ll go over the answers at the beginning of class on Thursday</a:t>
            </a:r>
          </a:p>
          <a:p>
            <a:pPr lvl="1"/>
            <a:r>
              <a:rPr lang="en-US" dirty="0"/>
              <a:t>Consider it a ‘teaser’ for the rest of the course ;-)</a:t>
            </a:r>
          </a:p>
        </p:txBody>
      </p:sp>
    </p:spTree>
    <p:extLst>
      <p:ext uri="{BB962C8B-B14F-4D97-AF65-F5344CB8AC3E}">
        <p14:creationId xmlns:p14="http://schemas.microsoft.com/office/powerpoint/2010/main" val="2567464607"/>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13130</TotalTime>
  <Pages>0</Pages>
  <Words>5604</Words>
  <Characters>0</Characters>
  <Application>Microsoft Office PowerPoint</Application>
  <PresentationFormat>On-screen Show (4:3)</PresentationFormat>
  <Lines>0</Lines>
  <Paragraphs>751</Paragraphs>
  <Slides>68</Slides>
  <Notes>3</Notes>
  <HiddenSlides>1</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68</vt:i4>
      </vt:variant>
    </vt:vector>
  </HeadingPairs>
  <TitlesOfParts>
    <vt:vector size="82" baseType="lpstr">
      <vt:lpstr>Arial</vt:lpstr>
      <vt:lpstr>Arial Narrow</vt:lpstr>
      <vt:lpstr>Calibri</vt:lpstr>
      <vt:lpstr>Calibri Bold</vt:lpstr>
      <vt:lpstr>Calibri Italic</vt:lpstr>
      <vt:lpstr>Consolas</vt:lpstr>
      <vt:lpstr>Courier New</vt:lpstr>
      <vt:lpstr>Gill Sans</vt:lpstr>
      <vt:lpstr>Slack-Lato</vt:lpstr>
      <vt:lpstr>Times New Roman</vt:lpstr>
      <vt:lpstr>Wingdings</vt:lpstr>
      <vt:lpstr>Wingdings 2</vt:lpstr>
      <vt:lpstr>Title Slide</vt:lpstr>
      <vt:lpstr>Title and Content</vt:lpstr>
      <vt:lpstr>PowerPoint Presentation</vt:lpstr>
      <vt:lpstr>Overview</vt:lpstr>
      <vt:lpstr>Instructors</vt:lpstr>
      <vt:lpstr>The Big Picture</vt:lpstr>
      <vt:lpstr>Course Theme:  (Systems) Knowledge is Power!</vt:lpstr>
      <vt:lpstr>It’s Important to Understand How Things Work</vt:lpstr>
      <vt:lpstr>Great Reality #1:  Ints are not Integers, Floats are not Reals</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Why The Performance Differs</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A Scenario: Cheating or Not?</vt:lpstr>
      <vt:lpstr>Another Scenario</vt:lpstr>
      <vt:lpstr>Another Scenario (cont.)</vt:lpstr>
      <vt:lpstr>Version Control: Your Good Friend</vt:lpstr>
      <vt:lpstr>How to Avoid AIVs</vt:lpstr>
      <vt:lpstr>Logistics</vt:lpstr>
      <vt:lpstr>Education research in this course </vt:lpstr>
      <vt:lpstr>A slide I wish I didn’t have to show you </vt:lpstr>
      <vt:lpstr>15-213, 14-513, 15-513, 18-213, 18-613</vt:lpstr>
      <vt:lpstr>Primary Textbook</vt:lpstr>
      <vt:lpstr>Recommended reading</vt:lpstr>
      <vt:lpstr>If you want more books about C</vt:lpstr>
      <vt:lpstr>Course Components</vt:lpstr>
      <vt:lpstr>Programs and Data</vt:lpstr>
      <vt:lpstr>The Memory Hierarchy</vt:lpstr>
      <vt:lpstr> Virtual Memory</vt:lpstr>
      <vt:lpstr>Exceptional Control Flow</vt:lpstr>
      <vt:lpstr> Networking, and Concurrency</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Getting Help </vt:lpstr>
      <vt:lpstr>Getting Help </vt:lpstr>
      <vt:lpstr>Recitations</vt:lpstr>
      <vt:lpstr>Office Hours</vt:lpstr>
      <vt:lpstr>Policies: Grading</vt:lpstr>
      <vt:lpstr>Bootcamps</vt:lpstr>
      <vt:lpstr> Waitlist questions</vt:lpstr>
      <vt:lpstr>Managing this course</vt:lpstr>
      <vt:lpstr>Education research: “Prior Exposure” quiz</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Zack Weinberg</cp:lastModifiedBy>
  <cp:revision>242</cp:revision>
  <cp:lastPrinted>2011-08-30T03:47:10Z</cp:lastPrinted>
  <dcterms:created xsi:type="dcterms:W3CDTF">2012-08-28T17:04:18Z</dcterms:created>
  <dcterms:modified xsi:type="dcterms:W3CDTF">2022-08-30T19:09:41Z</dcterms:modified>
</cp:coreProperties>
</file>