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3.xml" ContentType="application/vnd.openxmlformats-officedocument.drawingml.chart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1144" r:id="rId2"/>
    <p:sldId id="1145" r:id="rId3"/>
    <p:sldId id="1088" r:id="rId4"/>
    <p:sldId id="1089" r:id="rId5"/>
    <p:sldId id="1091" r:id="rId6"/>
    <p:sldId id="1092" r:id="rId7"/>
    <p:sldId id="1093" r:id="rId8"/>
    <p:sldId id="1094" r:id="rId9"/>
    <p:sldId id="1165" r:id="rId10"/>
    <p:sldId id="1166" r:id="rId11"/>
    <p:sldId id="1167" r:id="rId12"/>
    <p:sldId id="1168" r:id="rId13"/>
    <p:sldId id="1169" r:id="rId14"/>
    <p:sldId id="1170" r:id="rId15"/>
    <p:sldId id="1171" r:id="rId16"/>
    <p:sldId id="1172" r:id="rId17"/>
    <p:sldId id="1174" r:id="rId18"/>
    <p:sldId id="1090" r:id="rId19"/>
    <p:sldId id="1095" r:id="rId20"/>
    <p:sldId id="1096" r:id="rId21"/>
    <p:sldId id="1097" r:id="rId22"/>
    <p:sldId id="1098" r:id="rId23"/>
    <p:sldId id="1099" r:id="rId24"/>
    <p:sldId id="1100" r:id="rId25"/>
    <p:sldId id="1101" r:id="rId26"/>
    <p:sldId id="1102" r:id="rId27"/>
    <p:sldId id="1103" r:id="rId28"/>
    <p:sldId id="1104" r:id="rId29"/>
    <p:sldId id="1106" r:id="rId30"/>
    <p:sldId id="1175" r:id="rId31"/>
    <p:sldId id="1173" r:id="rId32"/>
    <p:sldId id="1146" r:id="rId33"/>
    <p:sldId id="1147" r:id="rId34"/>
    <p:sldId id="1150" r:id="rId35"/>
    <p:sldId id="1053" r:id="rId36"/>
    <p:sldId id="1153" r:id="rId37"/>
    <p:sldId id="1152" r:id="rId38"/>
    <p:sldId id="1154" r:id="rId39"/>
    <p:sldId id="1041" r:id="rId40"/>
    <p:sldId id="1042" r:id="rId41"/>
    <p:sldId id="1160" r:id="rId42"/>
    <p:sldId id="1043" r:id="rId43"/>
    <p:sldId id="1054" r:id="rId44"/>
    <p:sldId id="1055" r:id="rId45"/>
    <p:sldId id="1056" r:id="rId46"/>
    <p:sldId id="1057" r:id="rId47"/>
    <p:sldId id="1058" r:id="rId48"/>
    <p:sldId id="1059" r:id="rId49"/>
    <p:sldId id="1060" r:id="rId50"/>
    <p:sldId id="1061" r:id="rId51"/>
    <p:sldId id="1062" r:id="rId52"/>
    <p:sldId id="1063" r:id="rId53"/>
    <p:sldId id="1064" r:id="rId54"/>
    <p:sldId id="1065" r:id="rId55"/>
    <p:sldId id="1155" r:id="rId56"/>
    <p:sldId id="1158" r:id="rId57"/>
    <p:sldId id="1162" r:id="rId58"/>
    <p:sldId id="1163" r:id="rId59"/>
    <p:sldId id="1159" r:id="rId60"/>
    <p:sldId id="1076" r:id="rId61"/>
    <p:sldId id="1161" r:id="rId62"/>
    <p:sldId id="1077" r:id="rId63"/>
    <p:sldId id="1078" r:id="rId64"/>
    <p:sldId id="1079" r:id="rId65"/>
    <p:sldId id="1080" r:id="rId66"/>
    <p:sldId id="1081" r:id="rId67"/>
    <p:sldId id="1164" r:id="rId68"/>
    <p:sldId id="1086" r:id="rId69"/>
    <p:sldId id="1176" r:id="rId70"/>
  </p:sldIdLst>
  <p:sldSz cx="9144000" cy="6858000" type="screen4x3"/>
  <p:notesSz cx="7302500" cy="9586913"/>
  <p:custDataLst>
    <p:tags r:id="rId7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1CF"/>
    <a:srgbClr val="CC9900"/>
    <a:srgbClr val="E9FAFF"/>
    <a:srgbClr val="D4EEFF"/>
    <a:srgbClr val="CBDBFF"/>
    <a:srgbClr val="F1C7C7"/>
    <a:srgbClr val="F6F5BD"/>
    <a:srgbClr val="990000"/>
    <a:srgbClr val="EDEA77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91" d="100"/>
          <a:sy n="91" d="100"/>
        </p:scale>
        <p:origin x="795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88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78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0AE-4E4E-A950-044064010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351616"/>
        <c:axId val="66352192"/>
      </c:scatterChart>
      <c:valAx>
        <c:axId val="66351616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2192"/>
        <c:crosses val="autoZero"/>
        <c:crossBetween val="midCat"/>
      </c:valAx>
      <c:valAx>
        <c:axId val="66352192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161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227-4821-A727-41710C7E1586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27-4821-A727-41710C7E1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354496"/>
        <c:axId val="84500480"/>
      </c:scatterChart>
      <c:valAx>
        <c:axId val="66354496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500480"/>
        <c:crosses val="autoZero"/>
        <c:crossBetween val="midCat"/>
      </c:valAx>
      <c:valAx>
        <c:axId val="84500480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449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797-43E3-958A-EF62DD1BCE4A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797-43E3-958A-EF62DD1BCE4A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797-43E3-958A-EF62DD1BCE4A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797-43E3-958A-EF62DD1BC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502784"/>
        <c:axId val="84503360"/>
      </c:scatterChart>
      <c:valAx>
        <c:axId val="84502784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503360"/>
        <c:crosses val="autoZero"/>
        <c:crossBetween val="midCat"/>
      </c:valAx>
      <c:valAx>
        <c:axId val="845033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5027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3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2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70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19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58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80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8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4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354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682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40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8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221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Code Optimization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15-213/18-213/15-513: Introduction to Computer Systems</a:t>
            </a:r>
            <a:br>
              <a:rPr lang="en-US" b="0" dirty="0"/>
            </a:br>
            <a:r>
              <a:rPr lang="en-US" sz="2000" b="0" dirty="0"/>
              <a:t>10</a:t>
            </a:r>
            <a:r>
              <a:rPr lang="en-US" sz="2000" b="0" baseline="30000" dirty="0"/>
              <a:t>th</a:t>
            </a:r>
            <a:r>
              <a:rPr lang="en-US" sz="2000" b="0" dirty="0"/>
              <a:t> Lecture, September 28, 2017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Today’s Instructor:</a:t>
            </a:r>
            <a:r>
              <a:rPr lang="en-US" dirty="0"/>
              <a:t> </a:t>
            </a:r>
          </a:p>
          <a:p>
            <a:r>
              <a:rPr lang="en-US" dirty="0"/>
              <a:t>Phil Gibbons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Translated (Pseudo) Code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2947"/>
            <a:ext cx="4040188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j :=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L4:  if j&gt;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L2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t1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t2 := 4*t1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t3 := A[t2]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t4 := j+1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t5 := t4-1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t6 := 4*t5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t7 := A[t6]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806" y="1306595"/>
            <a:ext cx="4191000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t10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t11:= t10-1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	:= 4*t11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t13 := A[t12]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t14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t15 := 4*t14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A[t15] := t13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;A[j]:=A[j+1]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t16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t17 := t16-1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t18 := 4*t17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A[t18]:=temp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;A[j+1]:=temp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145" y="4572000"/>
            <a:ext cx="3813255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for (i = n-1; i &gt;= 1; i--) {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 (j = 1; j 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(A[j] &gt; A[j+1]) 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temp = A[j];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A[j] = A[j+1];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A[j+1] = temp;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A0ECA-2B0C-4C3B-A3B8-E765D91628EF}"/>
              </a:ext>
            </a:extLst>
          </p:cNvPr>
          <p:cNvSpPr txBox="1"/>
          <p:nvPr/>
        </p:nvSpPr>
        <p:spPr>
          <a:xfrm>
            <a:off x="6503189" y="5257800"/>
            <a:ext cx="2211888" cy="1200329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29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25 in inner loop</a:t>
            </a:r>
          </a:p>
        </p:txBody>
      </p:sp>
    </p:spTree>
    <p:extLst>
      <p:ext uri="{BB962C8B-B14F-4D97-AF65-F5344CB8AC3E}">
        <p14:creationId xmlns:p14="http://schemas.microsoft.com/office/powerpoint/2010/main" val="355752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015947" y="3781235"/>
            <a:ext cx="1828800" cy="10193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015947" y="3039476"/>
            <a:ext cx="1828800" cy="7850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029199" y="2057400"/>
            <a:ext cx="1828800" cy="785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90600" y="3024980"/>
            <a:ext cx="1828800" cy="785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40188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j := 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L4:  if j&gt;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L2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t1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t2 := 4*t1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t3 := A[t2]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t4 := j+1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t5 := t4-1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t6 := 4*t5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t7 := A[t6]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in Address Calculation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95400"/>
            <a:ext cx="4191000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t10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t11:= t10-1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	:= 4*t11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t13 := A[t12]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t14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t15 := 4*t14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A[t15] := t13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;A[j]:=A[j+1]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t16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t17 := t16-1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t18 := 4*t17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A[t18]:=temp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;A[j+1]:=temp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8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16200000" flipV="1">
            <a:off x="5715000" y="2362200"/>
            <a:ext cx="304800" cy="1676400"/>
          </a:xfrm>
          <a:prstGeom prst="roundRect">
            <a:avLst>
              <a:gd name="adj" fmla="val 337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 flipV="1">
            <a:off x="5715000" y="2057400"/>
            <a:ext cx="304799" cy="1676400"/>
          </a:xfrm>
          <a:prstGeom prst="roundRect">
            <a:avLst>
              <a:gd name="adj" fmla="val 402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 flipV="1">
            <a:off x="5638801" y="1600199"/>
            <a:ext cx="304800" cy="1371600"/>
          </a:xfrm>
          <a:prstGeom prst="roundRect">
            <a:avLst>
              <a:gd name="adj" fmla="val 40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 rot="16200000" flipV="1">
            <a:off x="1523999" y="2895599"/>
            <a:ext cx="304801" cy="1219200"/>
          </a:xfrm>
          <a:prstGeom prst="roundRect">
            <a:avLst>
              <a:gd name="adj" fmla="val 29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Removed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65237"/>
            <a:ext cx="41910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;temp:=A[j]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t13 := A[t12]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A[t9]:= t13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;A[j]:=A[j+1]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A[t12]:=temp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;A[j+1]:=temp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136F8-7330-483C-A3C7-DB2F94C3A25A}"/>
              </a:ext>
            </a:extLst>
          </p:cNvPr>
          <p:cNvSpPr txBox="1"/>
          <p:nvPr/>
        </p:nvSpPr>
        <p:spPr>
          <a:xfrm>
            <a:off x="6503189" y="5257800"/>
            <a:ext cx="2211888" cy="1200329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16 in inner loop</a:t>
            </a:r>
          </a:p>
        </p:txBody>
      </p:sp>
    </p:spTree>
    <p:extLst>
      <p:ext uri="{BB962C8B-B14F-4D97-AF65-F5344CB8AC3E}">
        <p14:creationId xmlns:p14="http://schemas.microsoft.com/office/powerpoint/2010/main" val="3406552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029200" y="1219200"/>
            <a:ext cx="1752600" cy="213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Redundancy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65237"/>
            <a:ext cx="41910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;temp:=A[j]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	 t13 := A[t12]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A[t9]:= t13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;A[j]:=A[j+1]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A[t12]:=temp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;A[j+1]:=temp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0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006866" y="1265237"/>
            <a:ext cx="16764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Removed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65237"/>
            <a:ext cx="41910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A[t2] := t7    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A[t6] := t3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14EF98-3FB1-4996-9C5A-5EFF19C829A6}"/>
              </a:ext>
            </a:extLst>
          </p:cNvPr>
          <p:cNvSpPr txBox="1"/>
          <p:nvPr/>
        </p:nvSpPr>
        <p:spPr>
          <a:xfrm>
            <a:off x="6503189" y="5257800"/>
            <a:ext cx="2211888" cy="1200329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15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11 in inner loop</a:t>
            </a:r>
          </a:p>
        </p:txBody>
      </p:sp>
    </p:spTree>
    <p:extLst>
      <p:ext uri="{BB962C8B-B14F-4D97-AF65-F5344CB8AC3E}">
        <p14:creationId xmlns:p14="http://schemas.microsoft.com/office/powerpoint/2010/main" val="90147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3913" y="1905000"/>
            <a:ext cx="19812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in Loops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90600" y="3352800"/>
            <a:ext cx="1298713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029200" y="1905000"/>
            <a:ext cx="1298713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65237"/>
            <a:ext cx="41910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A[t2] := t7    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A[t6] := t3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29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90600" y="1828800"/>
            <a:ext cx="2365513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02087" y="1828800"/>
            <a:ext cx="1527313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0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t19 := 4*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L4: if t6&gt;t19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L2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;A[j+1]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65237"/>
            <a:ext cx="41910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    A[t2] := t7	</a:t>
            </a:r>
          </a:p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    A[t6] := t3</a:t>
            </a:r>
          </a:p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L3: t2 := t2+4</a:t>
            </a:r>
          </a:p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    t6 := t6+4</a:t>
            </a:r>
          </a:p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L2: i := i-1</a:t>
            </a:r>
          </a:p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fr-FR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946D9E-8234-4CFF-AC19-761329DC8723}"/>
              </a:ext>
            </a:extLst>
          </p:cNvPr>
          <p:cNvSpPr txBox="1"/>
          <p:nvPr/>
        </p:nvSpPr>
        <p:spPr>
          <a:xfrm>
            <a:off x="6503189" y="5257800"/>
            <a:ext cx="2211888" cy="1200329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15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9 in inner loop</a:t>
            </a:r>
          </a:p>
        </p:txBody>
      </p:sp>
    </p:spTree>
    <p:extLst>
      <p:ext uri="{BB962C8B-B14F-4D97-AF65-F5344CB8AC3E}">
        <p14:creationId xmlns:p14="http://schemas.microsoft.com/office/powerpoint/2010/main" val="3062771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</a:t>
            </a:r>
            <a:r>
              <a:rPr lang="en-US" dirty="0">
                <a:solidFill>
                  <a:schemeClr val="bg2"/>
                </a:solidFill>
              </a:rPr>
              <a:t>eral</a:t>
            </a:r>
            <a:r>
              <a:rPr lang="en-US" dirty="0">
                <a:solidFill>
                  <a:srgbClr val="7F7F7F"/>
                </a:solidFill>
              </a:rPr>
              <a:t>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/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>
                <a:solidFill>
                  <a:schemeClr val="bg2"/>
                </a:solidFill>
              </a:rPr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9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</a:t>
            </a:r>
          </a:p>
          <a:p>
            <a:pPr lvl="2">
              <a:defRPr/>
            </a:pPr>
            <a:r>
              <a:rPr lang="en-US" sz="1800" dirty="0"/>
              <a:t>Except, possibly when program making use of nonstandard language features</a:t>
            </a:r>
          </a:p>
          <a:p>
            <a:pPr lvl="1" eaLnBrk="1" hangingPunct="1">
              <a:defRPr/>
            </a:pPr>
            <a:r>
              <a:rPr lang="en-US" sz="1800" dirty="0"/>
              <a:t>Often prevents it from making optimizations that would only affect behavior under pathological conditions.</a:t>
            </a:r>
          </a:p>
          <a:p>
            <a:pPr lvl="1"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000" dirty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lvl="1"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000" dirty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/>
              <a:t>Newer versions of GCC do </a:t>
            </a:r>
            <a:r>
              <a:rPr lang="en-US" sz="1800" dirty="0" err="1"/>
              <a:t>interprocedural</a:t>
            </a:r>
            <a:r>
              <a:rPr lang="en-US" sz="1800" dirty="0"/>
              <a:t> analysis within individual files</a:t>
            </a:r>
          </a:p>
          <a:p>
            <a:pPr lvl="2">
              <a:defRPr/>
            </a:pPr>
            <a:r>
              <a:rPr lang="en-US" sz="1800" dirty="0"/>
              <a:t>But, not between code in different files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213 lab submissions, Fall, 1998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5007780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Generally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>
                <a:solidFill>
                  <a:srgbClr val="7F7F7F"/>
                </a:solidFill>
              </a:rPr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Lower 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5097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Convert Loop To </a:t>
            </a:r>
            <a:r>
              <a:rPr lang="en-US" dirty="0" err="1"/>
              <a:t>Goto</a:t>
            </a:r>
            <a:r>
              <a:rPr lang="en-US" dirty="0"/>
              <a:t>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/>
              <a:t> </a:t>
            </a:r>
            <a:r>
              <a:rPr lang="en-US" sz="1800">
                <a:latin typeface="Courier New" pitchFamily="49" charset="0"/>
              </a:rPr>
              <a:t>strlen</a:t>
            </a:r>
            <a:r>
              <a:rPr lang="en-US" sz="180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Calling </a:t>
            </a:r>
            <a:r>
              <a:rPr lang="en-US" dirty="0" err="1"/>
              <a:t>Strlen</a:t>
            </a:r>
            <a:endParaRPr lang="en-US" dirty="0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Strlen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N calls to strlen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Require times N, N-1, N-2, …,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Overall O(N</a:t>
            </a:r>
            <a:r>
              <a:rPr lang="en-US" sz="1800" baseline="30000"/>
              <a:t>2</a:t>
            </a:r>
            <a:r>
              <a:rPr lang="en-US" sz="180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/>
              <a:t>Move call to </a:t>
            </a:r>
            <a:r>
              <a:rPr lang="en-US" b="1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1" eaLnBrk="1" hangingPunct="1"/>
            <a:r>
              <a:rPr lang="en-US" dirty="0"/>
              <a:t>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b="1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b="1" dirty="0" err="1">
                <a:latin typeface="Courier New" pitchFamily="49" charset="0"/>
              </a:rPr>
              <a:t>strlen</a:t>
            </a:r>
            <a:endParaRPr lang="en-US" sz="1600" b="1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C0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may treat procedure call as a black box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lvl="1"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of inline functions</a:t>
            </a:r>
          </a:p>
          <a:p>
            <a:pPr lvl="2">
              <a:defRPr/>
            </a:pPr>
            <a:r>
              <a:rPr lang="en-US" sz="1800" dirty="0"/>
              <a:t>GCC does this with –O1</a:t>
            </a:r>
          </a:p>
          <a:p>
            <a:pPr lvl="3">
              <a:defRPr/>
            </a:pPr>
            <a:r>
              <a:rPr lang="en-US" sz="1800" dirty="0"/>
              <a:t>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97059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/>
              <a:t>Code updates </a:t>
            </a:r>
            <a:r>
              <a:rPr lang="en-US">
                <a:latin typeface="Courier New" pitchFamily="49" charset="0"/>
              </a:rPr>
              <a:t>b[i]</a:t>
            </a:r>
            <a:r>
              <a:rPr lang="en-US"/>
              <a:t> on every iteration</a:t>
            </a:r>
          </a:p>
          <a:p>
            <a:pPr lvl="1" eaLnBrk="1" hangingPunct="1"/>
            <a:r>
              <a:rPr lang="en-US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6783" cy="1813317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.L4: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movsd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(%rsi,%rax,8), %xmm0	# FP load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movsd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%xmm0, (%rsi,%rax,8)	# FP store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9265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701087" cy="806450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b="1" dirty="0">
                <a:latin typeface="Courier New" pitchFamily="49" charset="0"/>
              </a:rPr>
              <a:t>b[i]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4697771" y="21472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47850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4,   8,  16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B[3]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47476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Value of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: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0,</a:t>
            </a:r>
            <a:r>
              <a:rPr lang="en-US" sz="1400" dirty="0">
                <a:latin typeface="Courier New" pitchFamily="49" charset="0"/>
              </a:rPr>
              <a:t>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1,</a:t>
            </a:r>
            <a:r>
              <a:rPr lang="en-US" sz="1400" dirty="0">
                <a:latin typeface="Courier New" pitchFamily="49" charset="0"/>
              </a:rPr>
              <a:t>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1,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3,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3,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3,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6,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22,</a:t>
            </a: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0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32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32,</a:t>
            </a:r>
            <a:r>
              <a:rPr lang="en-US" sz="1400" dirty="0">
                <a:latin typeface="Courier New" pitchFamily="49" charset="0"/>
              </a:rPr>
              <a:t>  64, 128};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96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64,</a:t>
            </a:r>
            <a:r>
              <a:rPr lang="en-US" sz="1400" dirty="0">
                <a:latin typeface="Courier New" pitchFamily="49" charset="0"/>
              </a:rPr>
              <a:t> 128};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224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128</a:t>
            </a:r>
            <a:r>
              <a:rPr lang="en-US" sz="14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  <p:bldP spid="2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2784" y="31563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382430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.L10: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val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+= a[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Your way of telling compiler not to check for aliasing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531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Performance Realities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There’s more to performance than asymptotic complexity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Constant factors matter too!</a:t>
            </a:r>
          </a:p>
          <a:p>
            <a:pPr lvl="1" eaLnBrk="1" hangingPunct="1">
              <a:defRPr/>
            </a:pPr>
            <a:r>
              <a:rPr lang="en-US" dirty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/>
              <a:t>How modern processors + memory systems operate</a:t>
            </a:r>
          </a:p>
          <a:p>
            <a:pPr lvl="1" eaLnBrk="1" hangingPunct="1">
              <a:defRPr/>
            </a:pPr>
            <a:r>
              <a:rPr lang="en-US" dirty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/>
              <a:t>How to improve performance without destroying code modularity and generality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https://canvas.cmu.edu/courses/1221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710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</a:t>
            </a:r>
            <a:r>
              <a:rPr lang="en-US" dirty="0">
                <a:solidFill>
                  <a:schemeClr val="bg2"/>
                </a:solidFill>
              </a:rPr>
              <a:t>eral</a:t>
            </a:r>
            <a:r>
              <a:rPr lang="en-US" dirty="0">
                <a:solidFill>
                  <a:srgbClr val="7F7F7F"/>
                </a:solidFill>
              </a:rPr>
              <a:t>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/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223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</a:t>
            </a:r>
            <a:r>
              <a:rPr lang="en-US" dirty="0" err="1"/>
              <a:t>associativity</a:t>
            </a:r>
            <a:r>
              <a:rPr lang="en-US" dirty="0"/>
              <a:t> and </a:t>
            </a:r>
            <a:r>
              <a:rPr lang="en-US" dirty="0" err="1"/>
              <a:t>distributivity</a:t>
            </a:r>
            <a:r>
              <a:rPr lang="en-US" dirty="0"/>
              <a:t> in floating-point arithmetic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(*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3810000"/>
            <a:ext cx="3871913" cy="2219325"/>
          </a:xfrm>
        </p:spPr>
        <p:txBody>
          <a:bodyPr/>
          <a:lstStyle/>
          <a:p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1800" b="1" dirty="0" err="1">
                <a:latin typeface="Courier New" pitchFamily="49" charset="0"/>
              </a:rPr>
              <a:t>data_t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 err="1">
                <a:latin typeface="Courier New" pitchFamily="49" charset="0"/>
              </a:rPr>
              <a:t>int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287338" indent="-287338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1800" b="1" dirty="0" err="1">
                <a:latin typeface="Courier New" pitchFamily="49" charset="0"/>
              </a:rPr>
              <a:t>data_t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 err="1">
                <a:latin typeface="Courier New" pitchFamily="49" charset="0"/>
              </a:rPr>
              <a:t>int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287338" indent="-287338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1800" b="1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1800" b="1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+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*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81905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49620"/>
              </p:ext>
            </p:extLst>
          </p:nvPr>
        </p:nvGraphicFramePr>
        <p:xfrm>
          <a:off x="396875" y="4267200"/>
          <a:ext cx="8229600" cy="1939925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–O3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41499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248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Results in CPE (cycles per element)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8385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Branch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Instructions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561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Optimizing Compilers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7150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/>
              <a:t>register allocation</a:t>
            </a:r>
          </a:p>
          <a:p>
            <a:pPr lvl="1" eaLnBrk="1" hangingPunct="1">
              <a:defRPr/>
            </a:pPr>
            <a:r>
              <a:rPr lang="en-US" dirty="0"/>
              <a:t>code selection and ordering (scheduling)</a:t>
            </a:r>
          </a:p>
          <a:p>
            <a:pPr lvl="1" eaLnBrk="1" hangingPunct="1">
              <a:defRPr/>
            </a:pPr>
            <a:r>
              <a:rPr lang="en-US" dirty="0"/>
              <a:t>dead code elimination</a:t>
            </a:r>
          </a:p>
          <a:p>
            <a:pPr lvl="1" eaLnBrk="1" hangingPunct="1">
              <a:defRPr/>
            </a:pPr>
            <a:r>
              <a:rPr lang="en-US" dirty="0"/>
              <a:t>eliminating minor inefficiencies</a:t>
            </a:r>
          </a:p>
          <a:p>
            <a:pPr eaLnBrk="1" hangingPunct="1">
              <a:defRPr/>
            </a:pPr>
            <a:r>
              <a:rPr lang="en-US" dirty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/>
              <a:t>but constant factors also matter</a:t>
            </a:r>
          </a:p>
          <a:p>
            <a:pPr eaLnBrk="1" hangingPunct="1">
              <a:defRPr/>
            </a:pPr>
            <a:r>
              <a:rPr lang="en-US" dirty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dirty="0"/>
              <a:t>potential memory aliasing</a:t>
            </a:r>
          </a:p>
          <a:p>
            <a:pPr lvl="1" eaLnBrk="1" hangingPunct="1">
              <a:defRPr/>
            </a:pPr>
            <a:r>
              <a:rPr lang="en-US" dirty="0"/>
              <a:t>potential procedure side-effects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Definition:</a:t>
            </a:r>
            <a:r>
              <a:rPr lang="en-US" dirty="0"/>
              <a:t> A superscalar processor can issue and execute </a:t>
            </a:r>
            <a:r>
              <a:rPr lang="en-US" i="1" dirty="0">
                <a:solidFill>
                  <a:srgbClr val="990000"/>
                </a:solidFill>
              </a:rPr>
              <a:t>multiple instructions in one cycle</a:t>
            </a:r>
            <a:r>
              <a:rPr lang="en-US" dirty="0"/>
              <a:t>. The instructions are retrieved from a sequential instruction stream and are usually scheduled dynamically.</a:t>
            </a:r>
          </a:p>
          <a:p>
            <a:endParaRPr lang="en-US" dirty="0"/>
          </a:p>
          <a:p>
            <a:r>
              <a:rPr lang="en-US" dirty="0"/>
              <a:t>Benefit: without programming effort, superscalar processor can take advantage of the </a:t>
            </a:r>
            <a:r>
              <a:rPr lang="en-US" i="1" dirty="0">
                <a:solidFill>
                  <a:srgbClr val="990000"/>
                </a:solidFill>
              </a:rPr>
              <a:t>instruction level parallelism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that most programs have</a:t>
            </a:r>
          </a:p>
          <a:p>
            <a:endParaRPr lang="en-US" dirty="0"/>
          </a:p>
          <a:p>
            <a:r>
              <a:rPr lang="en-US" dirty="0"/>
              <a:t>Most modern CPUs are superscalar.</a:t>
            </a:r>
          </a:p>
          <a:p>
            <a:r>
              <a:rPr lang="en-US" dirty="0"/>
              <a:t>Intel: since Pentium (1993)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/>
              <a:t>Pipelined Functional Units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1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2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3</a:t>
              </a: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773" y="1045252"/>
            <a:ext cx="486170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mult_eg</a:t>
            </a:r>
            <a:r>
              <a:rPr lang="en-US" sz="1600" dirty="0">
                <a:latin typeface="Courier New" pitchFamily="49" charset="0"/>
              </a:rPr>
              <a:t>(long a, long b, long c)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p1 =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a*b</a:t>
            </a:r>
            <a:r>
              <a:rPr lang="en-US" sz="1600" dirty="0">
                <a:latin typeface="Courier New" pitchFamily="49" charset="0"/>
              </a:rPr>
              <a:t>;
    long p2 =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a*c</a:t>
            </a:r>
            <a:r>
              <a:rPr lang="en-US" sz="1600" dirty="0">
                <a:latin typeface="Courier New" pitchFamily="49" charset="0"/>
              </a:rPr>
              <a:t>;
    long p3 =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p1 * p2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p3;
}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875" y="4800601"/>
            <a:ext cx="7896225" cy="1533524"/>
          </a:xfrm>
        </p:spPr>
        <p:txBody>
          <a:bodyPr/>
          <a:lstStyle/>
          <a:p>
            <a:pPr lvl="1"/>
            <a:r>
              <a:rPr lang="en-US" dirty="0"/>
              <a:t>Divide computation into stages</a:t>
            </a:r>
          </a:p>
          <a:p>
            <a:pPr lvl="1"/>
            <a:r>
              <a:rPr lang="en-US" dirty="0"/>
              <a:t>Pass partial computations from stage to stage</a:t>
            </a:r>
          </a:p>
          <a:p>
            <a:pPr lvl="1"/>
            <a:r>
              <a:rPr lang="en-US" dirty="0"/>
              <a:t>Stage </a:t>
            </a:r>
            <a:r>
              <a:rPr lang="en-US" dirty="0" err="1"/>
              <a:t>i</a:t>
            </a:r>
            <a:r>
              <a:rPr lang="en-US" dirty="0"/>
              <a:t> can start on new computation once values passed to i+1</a:t>
            </a:r>
          </a:p>
          <a:p>
            <a:pPr lvl="1"/>
            <a:r>
              <a:rPr lang="en-US" dirty="0"/>
              <a:t>E.g., complete 3 multiplications in 7 cycles, even though each requires 3 cycles</a:t>
            </a:r>
          </a:p>
        </p:txBody>
      </p:sp>
      <p:graphicFrame>
        <p:nvGraphicFramePr>
          <p:cNvPr id="17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085466"/>
              </p:ext>
            </p:extLst>
          </p:nvPr>
        </p:nvGraphicFramePr>
        <p:xfrm>
          <a:off x="1219200" y="2743200"/>
          <a:ext cx="6934202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1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3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83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20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Haswell</a:t>
            </a:r>
            <a:r>
              <a:rPr lang="en-US" dirty="0"/>
              <a:t> CPU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7387" cy="5029200"/>
          </a:xfrm>
        </p:spPr>
        <p:txBody>
          <a:bodyPr/>
          <a:lstStyle/>
          <a:p>
            <a:pPr marL="741363" lvl="1" indent="-341313" defTabSz="895350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8 Total Functional Units</a:t>
            </a:r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Multiple instructions can execute in parallel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 load,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store,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4 integer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 FP multiply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FP add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FP divide</a:t>
            </a:r>
            <a:endParaRPr lang="en-US" dirty="0"/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Load / Store	4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Integer Multiply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/>
              <a:t>Integer/Long Divide	3-30	3-30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Single/Double FP Multiply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Single/Double FP Add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/>
              <a:t>Single/Double FP Divide	3-15	3-15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13716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91875" y="2057400"/>
            <a:ext cx="5715000" cy="11669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.L519:		# Loop: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# t = t * d[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rbp</a:t>
            </a:r>
            <a:r>
              <a:rPr lang="en-US" sz="1400" dirty="0">
                <a:latin typeface="Courier New" pitchFamily="49" charset="0"/>
              </a:rPr>
              <a:t>	# Compare </a:t>
            </a:r>
            <a:r>
              <a:rPr lang="en-US" sz="1400" dirty="0" err="1">
                <a:latin typeface="Courier New" pitchFamily="49" charset="0"/>
              </a:rPr>
              <a:t>length:i</a:t>
            </a:r>
            <a:endParaRPr lang="en-US" sz="14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jg</a:t>
            </a:r>
            <a:r>
              <a:rPr lang="en-US" sz="1400" dirty="0">
                <a:latin typeface="Courier New" pitchFamily="49" charset="0"/>
              </a:rPr>
              <a:t>	.L519	# If &gt;,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07282"/>
              </p:ext>
            </p:extLst>
          </p:nvPr>
        </p:nvGraphicFramePr>
        <p:xfrm>
          <a:off x="1570037" y="4013327"/>
          <a:ext cx="6003925" cy="1549273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/>
              <a:t> </a:t>
            </a:r>
            <a:r>
              <a:rPr lang="en-US" sz="1600" b="1" dirty="0">
                <a:latin typeface="Courier New" pitchFamily="49" charset="0"/>
              </a:rPr>
              <a:t>((((((((1 * d[0]) * d[1]) * d[2]) * d[3])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/>
              <a:t>Sequential dependence</a:t>
            </a:r>
          </a:p>
          <a:p>
            <a:pPr marL="687388" lvl="1" indent="-287338">
              <a:defRPr/>
            </a:pPr>
            <a:r>
              <a:rPr lang="en-US" dirty="0"/>
              <a:t>Performance: determined by latency of OP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Unrolling </a:t>
            </a:r>
            <a:r>
              <a:rPr lang="en-US" dirty="0">
                <a:solidFill>
                  <a:srgbClr val="0070C0"/>
                </a:solidFill>
              </a:rPr>
              <a:t>(2x1)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OP 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886200"/>
            <a:ext cx="8307387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Helps integer add</a:t>
            </a:r>
          </a:p>
          <a:p>
            <a:pPr lvl="1">
              <a:defRPr/>
            </a:pPr>
            <a:r>
              <a:rPr lang="en-US" dirty="0"/>
              <a:t>Achieves latency bound</a:t>
            </a:r>
          </a:p>
          <a:p>
            <a:pPr eaLnBrk="1" hangingPunct="1">
              <a:defRPr/>
            </a:pPr>
            <a:r>
              <a:rPr lang="en-US" dirty="0"/>
              <a:t>Others don’t improve. </a:t>
            </a:r>
            <a:r>
              <a:rPr lang="en-US" i="1" dirty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4495800" y="41910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(x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OP 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82323"/>
              </p:ext>
            </p:extLst>
          </p:nvPr>
        </p:nvGraphicFramePr>
        <p:xfrm>
          <a:off x="1570037" y="1346327"/>
          <a:ext cx="6003925" cy="193992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80492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Unrolling with </a:t>
            </a:r>
            <a:r>
              <a:rPr lang="en-US" dirty="0" err="1"/>
              <a:t>Reassociation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(2x1a)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70550"/>
            <a:ext cx="7939087" cy="577850"/>
          </a:xfrm>
        </p:spPr>
        <p:txBody>
          <a:bodyPr/>
          <a:lstStyle/>
          <a:p>
            <a:r>
              <a:rPr lang="en-US" dirty="0"/>
              <a:t>Can this change the result of the computation?</a:t>
            </a:r>
          </a:p>
          <a:p>
            <a:r>
              <a:rPr lang="en-US" dirty="0"/>
              <a:t>Yes, for FP. </a:t>
            </a:r>
            <a:r>
              <a:rPr lang="en-US" i="1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295400"/>
            <a:ext cx="5984009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x OP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 OP d[i+1]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4913670" y="4831583"/>
            <a:ext cx="3767056" cy="366767"/>
          </a:xfrm>
          <a:prstGeom prst="rect">
            <a:avLst/>
          </a:prstGeom>
          <a:solidFill>
            <a:srgbClr val="F1C7C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(x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OP d[i+1];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3670" y="4462251"/>
            <a:ext cx="198195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to before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66"/>
            <a:ext cx="8307387" cy="173508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Nearly 2x speedup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r>
              <a:rPr lang="en-US" dirty="0"/>
              <a:t>Reason: Breaks sequential dependency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Why is that? (next slide)</a:t>
            </a:r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43000" y="56530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x OP 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OP d[i+1]);</a:t>
            </a:r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33936"/>
              </p:ext>
            </p:extLst>
          </p:nvPr>
        </p:nvGraphicFramePr>
        <p:xfrm>
          <a:off x="762001" y="1066800"/>
          <a:ext cx="6811962" cy="2714625"/>
        </p:xfrm>
        <a:graphic>
          <a:graphicData uri="http://schemas.openxmlformats.org/drawingml/2006/table">
            <a:tbl>
              <a:tblPr/>
              <a:tblGrid>
                <a:gridCol w="1955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H="1" flipV="1">
            <a:off x="7315200" y="3657600"/>
            <a:ext cx="457200" cy="7620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53414" y="4325397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FP *</a:t>
            </a:r>
          </a:p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load</a:t>
            </a:r>
          </a:p>
        </p:txBody>
      </p:sp>
      <p:cxnSp>
        <p:nvCxnSpPr>
          <p:cNvPr id="9" name="Straight Arrow Connector 8"/>
          <p:cNvCxnSpPr>
            <a:stCxn id="10" idx="1"/>
          </p:cNvCxnSpPr>
          <p:nvPr/>
        </p:nvCxnSpPr>
        <p:spPr bwMode="auto">
          <a:xfrm flipH="1" flipV="1">
            <a:off x="3792794" y="3705224"/>
            <a:ext cx="265020" cy="638176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057814" y="4020234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4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 +</a:t>
            </a:r>
          </a:p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load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7" grpId="0" build="p"/>
      <p:bldP spid="246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124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Reassociated Computation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0" y="1481138"/>
            <a:ext cx="3949700" cy="5224462"/>
          </a:xfrm>
        </p:spPr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What changed:</a:t>
            </a:r>
          </a:p>
          <a:p>
            <a:pPr marL="628650" lvl="1" indent="-230188">
              <a:lnSpc>
                <a:spcPct val="85000"/>
              </a:lnSpc>
              <a:defRPr/>
            </a:pPr>
            <a:r>
              <a:rPr lang="en-US" sz="1800" dirty="0"/>
              <a:t>Ops in the next iteration can be started early (no dependency)</a:t>
            </a:r>
          </a:p>
          <a:p>
            <a:pPr marL="287338" indent="-287338" eaLnBrk="1" hangingPunct="1">
              <a:lnSpc>
                <a:spcPct val="85000"/>
              </a:lnSpc>
              <a:defRPr/>
            </a:pPr>
            <a:endParaRPr lang="en-US" dirty="0"/>
          </a:p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Overall Performance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/>
              <a:t>N elements, D cycles latency/op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/>
              <a:t>(N/2+1)*D cycles:</a:t>
            </a:r>
            <a:br>
              <a:rPr lang="en-US" sz="1800" dirty="0"/>
            </a:br>
            <a:r>
              <a:rPr lang="en-US" sz="1800" b="1" dirty="0">
                <a:solidFill>
                  <a:srgbClr val="C00000"/>
                </a:solidFill>
              </a:rPr>
              <a:t>CPE = D/2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1066800" y="3616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219200" y="3387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1676400" y="4149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1371600" y="39211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1112838" y="3082925"/>
            <a:ext cx="230188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270125" y="46831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5" name="Freeform 14"/>
          <p:cNvSpPr>
            <a:spLocks/>
          </p:cNvSpPr>
          <p:nvPr/>
        </p:nvSpPr>
        <p:spPr bwMode="auto">
          <a:xfrm>
            <a:off x="1965325" y="44545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2863850" y="5216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8" name="Freeform 17"/>
          <p:cNvSpPr>
            <a:spLocks/>
          </p:cNvSpPr>
          <p:nvPr/>
        </p:nvSpPr>
        <p:spPr bwMode="auto">
          <a:xfrm>
            <a:off x="2559050" y="49879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1" name="AutoShape 25"/>
          <p:cNvSpPr>
            <a:spLocks noChangeArrowheads="1"/>
          </p:cNvSpPr>
          <p:nvPr/>
        </p:nvSpPr>
        <p:spPr bwMode="auto">
          <a:xfrm>
            <a:off x="1371600" y="2930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</a:p>
        </p:txBody>
      </p:sp>
      <p:sp>
        <p:nvSpPr>
          <p:cNvPr id="662554" name="Rectangle 26"/>
          <p:cNvSpPr>
            <a:spLocks noChangeArrowheads="1"/>
          </p:cNvSpPr>
          <p:nvPr/>
        </p:nvSpPr>
        <p:spPr bwMode="auto">
          <a:xfrm>
            <a:off x="1676400" y="24384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5663" name="Line 27"/>
          <p:cNvSpPr>
            <a:spLocks noChangeShapeType="1"/>
          </p:cNvSpPr>
          <p:nvPr/>
        </p:nvSpPr>
        <p:spPr bwMode="auto">
          <a:xfrm>
            <a:off x="1447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1295400" y="24384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5665" name="Freeform 29"/>
          <p:cNvSpPr>
            <a:spLocks/>
          </p:cNvSpPr>
          <p:nvPr/>
        </p:nvSpPr>
        <p:spPr bwMode="auto">
          <a:xfrm>
            <a:off x="1447800" y="32353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6" name="Line 30"/>
          <p:cNvSpPr>
            <a:spLocks noChangeShapeType="1"/>
          </p:cNvSpPr>
          <p:nvPr/>
        </p:nvSpPr>
        <p:spPr bwMode="auto">
          <a:xfrm>
            <a:off x="1828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5" name="AutoShape 32"/>
          <p:cNvSpPr>
            <a:spLocks noChangeArrowheads="1"/>
          </p:cNvSpPr>
          <p:nvPr/>
        </p:nvSpPr>
        <p:spPr bwMode="auto">
          <a:xfrm>
            <a:off x="1981200" y="34639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2286000" y="29718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5657" name="Line 34"/>
          <p:cNvSpPr>
            <a:spLocks noChangeShapeType="1"/>
          </p:cNvSpPr>
          <p:nvPr/>
        </p:nvSpPr>
        <p:spPr bwMode="auto">
          <a:xfrm>
            <a:off x="2057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63" name="Rectangle 35"/>
          <p:cNvSpPr>
            <a:spLocks noChangeArrowheads="1"/>
          </p:cNvSpPr>
          <p:nvPr/>
        </p:nvSpPr>
        <p:spPr bwMode="auto">
          <a:xfrm>
            <a:off x="1905000" y="29718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5659" name="Freeform 36"/>
          <p:cNvSpPr>
            <a:spLocks/>
          </p:cNvSpPr>
          <p:nvPr/>
        </p:nvSpPr>
        <p:spPr bwMode="auto">
          <a:xfrm>
            <a:off x="2057400" y="37687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0" name="Line 37"/>
          <p:cNvSpPr>
            <a:spLocks noChangeShapeType="1"/>
          </p:cNvSpPr>
          <p:nvPr/>
        </p:nvSpPr>
        <p:spPr bwMode="auto">
          <a:xfrm>
            <a:off x="2438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9" name="AutoShape 39"/>
          <p:cNvSpPr>
            <a:spLocks noChangeArrowheads="1"/>
          </p:cNvSpPr>
          <p:nvPr/>
        </p:nvSpPr>
        <p:spPr bwMode="auto">
          <a:xfrm>
            <a:off x="2590800" y="3997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8" name="Rectangle 40"/>
          <p:cNvSpPr>
            <a:spLocks noChangeArrowheads="1"/>
          </p:cNvSpPr>
          <p:nvPr/>
        </p:nvSpPr>
        <p:spPr bwMode="auto">
          <a:xfrm>
            <a:off x="2895600" y="35052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5651" name="Line 41"/>
          <p:cNvSpPr>
            <a:spLocks noChangeShapeType="1"/>
          </p:cNvSpPr>
          <p:nvPr/>
        </p:nvSpPr>
        <p:spPr bwMode="auto">
          <a:xfrm>
            <a:off x="2667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0" name="Rectangle 42"/>
          <p:cNvSpPr>
            <a:spLocks noChangeArrowheads="1"/>
          </p:cNvSpPr>
          <p:nvPr/>
        </p:nvSpPr>
        <p:spPr bwMode="auto">
          <a:xfrm>
            <a:off x="2514600" y="35052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5653" name="Freeform 43"/>
          <p:cNvSpPr>
            <a:spLocks/>
          </p:cNvSpPr>
          <p:nvPr/>
        </p:nvSpPr>
        <p:spPr bwMode="auto">
          <a:xfrm>
            <a:off x="2667000" y="43021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4" name="Line 44"/>
          <p:cNvSpPr>
            <a:spLocks noChangeShapeType="1"/>
          </p:cNvSpPr>
          <p:nvPr/>
        </p:nvSpPr>
        <p:spPr bwMode="auto">
          <a:xfrm>
            <a:off x="3048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3" name="AutoShape 46"/>
          <p:cNvSpPr>
            <a:spLocks noChangeArrowheads="1"/>
          </p:cNvSpPr>
          <p:nvPr/>
        </p:nvSpPr>
        <p:spPr bwMode="auto">
          <a:xfrm>
            <a:off x="3200400" y="4530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75" name="Rectangle 47"/>
          <p:cNvSpPr>
            <a:spLocks noChangeArrowheads="1"/>
          </p:cNvSpPr>
          <p:nvPr/>
        </p:nvSpPr>
        <p:spPr bwMode="auto">
          <a:xfrm>
            <a:off x="3505200" y="40386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5645" name="Line 48"/>
          <p:cNvSpPr>
            <a:spLocks noChangeShapeType="1"/>
          </p:cNvSpPr>
          <p:nvPr/>
        </p:nvSpPr>
        <p:spPr bwMode="auto">
          <a:xfrm>
            <a:off x="3276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7" name="Rectangle 49"/>
          <p:cNvSpPr>
            <a:spLocks noChangeArrowheads="1"/>
          </p:cNvSpPr>
          <p:nvPr/>
        </p:nvSpPr>
        <p:spPr bwMode="auto">
          <a:xfrm>
            <a:off x="3124200" y="40386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5647" name="Freeform 50"/>
          <p:cNvSpPr>
            <a:spLocks/>
          </p:cNvSpPr>
          <p:nvPr/>
        </p:nvSpPr>
        <p:spPr bwMode="auto">
          <a:xfrm>
            <a:off x="3276600" y="48355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8" name="Line 51"/>
          <p:cNvSpPr>
            <a:spLocks noChangeShapeType="1"/>
          </p:cNvSpPr>
          <p:nvPr/>
        </p:nvSpPr>
        <p:spPr bwMode="auto">
          <a:xfrm>
            <a:off x="3657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57200" y="16144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x OP 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OP d[i+1]);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32750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Optimizations that you or the compiler should do regardless of processor / compiler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Code Motion</a:t>
            </a:r>
          </a:p>
          <a:p>
            <a:pPr lvl="1" eaLnBrk="1" hangingPunct="1">
              <a:defRPr/>
            </a:pPr>
            <a:r>
              <a:rPr lang="en-US" dirty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/>
              <a:t>Especially moving code out of loop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257800" y="4953000"/>
            <a:ext cx="3124200" cy="99695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 err="1">
                <a:latin typeface="Courier New" pitchFamily="49" charset="0"/>
              </a:rPr>
              <a:t>ni+j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570413" y="5105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08013" y="43434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Loop Unrolling with Separate Accumulators </a:t>
            </a:r>
            <a:r>
              <a:rPr lang="en-US" sz="3200" dirty="0">
                <a:solidFill>
                  <a:srgbClr val="0070C0"/>
                </a:solidFill>
              </a:rPr>
              <a:t>(2x2)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6019800"/>
            <a:ext cx="8307387" cy="577850"/>
          </a:xfrm>
        </p:spPr>
        <p:txBody>
          <a:bodyPr/>
          <a:lstStyle/>
          <a:p>
            <a:r>
              <a:rPr lang="en-US" dirty="0"/>
              <a:t>Different form of </a:t>
            </a:r>
            <a:r>
              <a:rPr lang="en-US" dirty="0" err="1"/>
              <a:t>reassociation</a:t>
            </a:r>
            <a:endParaRPr 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33600" y="990600"/>
            <a:ext cx="5842000" cy="477202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x0 = x0 OP 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x1 = x1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x0 = x0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x0 OP 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+ makes use of two load units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2x speedup (over unroll2)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1116830" y="5196267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x0 = x0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x1 = x1 OP 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15906"/>
              </p:ext>
            </p:extLst>
          </p:nvPr>
        </p:nvGraphicFramePr>
        <p:xfrm>
          <a:off x="357016" y="1168527"/>
          <a:ext cx="7796385" cy="310197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  <p:bldP spid="2768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38"/>
          <p:cNvSpPr>
            <a:spLocks noChangeShapeType="1"/>
          </p:cNvSpPr>
          <p:nvPr/>
        </p:nvSpPr>
        <p:spPr bwMode="auto">
          <a:xfrm>
            <a:off x="3505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Separate Accumulators</a:t>
            </a:r>
          </a:p>
        </p:txBody>
      </p:sp>
      <p:sp>
        <p:nvSpPr>
          <p:cNvPr id="28717" name="AutoShape 101"/>
          <p:cNvSpPr>
            <a:spLocks noChangeArrowheads="1"/>
          </p:cNvSpPr>
          <p:nvPr/>
        </p:nvSpPr>
        <p:spPr bwMode="auto">
          <a:xfrm>
            <a:off x="20574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18" name="Line 102"/>
          <p:cNvSpPr>
            <a:spLocks noChangeShapeType="1"/>
          </p:cNvSpPr>
          <p:nvPr/>
        </p:nvSpPr>
        <p:spPr bwMode="auto">
          <a:xfrm>
            <a:off x="22098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19" name="Line 103"/>
          <p:cNvSpPr>
            <a:spLocks noChangeShapeType="1"/>
          </p:cNvSpPr>
          <p:nvPr/>
        </p:nvSpPr>
        <p:spPr bwMode="auto">
          <a:xfrm>
            <a:off x="24384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0" name="AutoShape 104"/>
          <p:cNvSpPr>
            <a:spLocks noChangeArrowheads="1"/>
          </p:cNvSpPr>
          <p:nvPr/>
        </p:nvSpPr>
        <p:spPr bwMode="auto">
          <a:xfrm>
            <a:off x="26670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2" name="Line 106"/>
          <p:cNvSpPr>
            <a:spLocks noChangeShapeType="1"/>
          </p:cNvSpPr>
          <p:nvPr/>
        </p:nvSpPr>
        <p:spPr bwMode="auto">
          <a:xfrm>
            <a:off x="30480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3" name="Freeform 107"/>
          <p:cNvSpPr>
            <a:spLocks/>
          </p:cNvSpPr>
          <p:nvPr/>
        </p:nvSpPr>
        <p:spPr bwMode="auto">
          <a:xfrm>
            <a:off x="23622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76" name="Rectangle 108"/>
          <p:cNvSpPr>
            <a:spLocks noChangeArrowheads="1"/>
          </p:cNvSpPr>
          <p:nvPr/>
        </p:nvSpPr>
        <p:spPr bwMode="auto">
          <a:xfrm>
            <a:off x="21034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877" name="Rectangle 109"/>
          <p:cNvSpPr>
            <a:spLocks noChangeArrowheads="1"/>
          </p:cNvSpPr>
          <p:nvPr/>
        </p:nvSpPr>
        <p:spPr bwMode="auto">
          <a:xfrm>
            <a:off x="22860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800878" name="Rectangle 110"/>
          <p:cNvSpPr>
            <a:spLocks noChangeArrowheads="1"/>
          </p:cNvSpPr>
          <p:nvPr/>
        </p:nvSpPr>
        <p:spPr bwMode="auto">
          <a:xfrm>
            <a:off x="28956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8727" name="AutoShape 111"/>
          <p:cNvSpPr>
            <a:spLocks noChangeArrowheads="1"/>
          </p:cNvSpPr>
          <p:nvPr/>
        </p:nvSpPr>
        <p:spPr bwMode="auto">
          <a:xfrm>
            <a:off x="32607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9" name="Line 113"/>
          <p:cNvSpPr>
            <a:spLocks noChangeShapeType="1"/>
          </p:cNvSpPr>
          <p:nvPr/>
        </p:nvSpPr>
        <p:spPr bwMode="auto">
          <a:xfrm>
            <a:off x="36417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0" name="Freeform 114"/>
          <p:cNvSpPr>
            <a:spLocks/>
          </p:cNvSpPr>
          <p:nvPr/>
        </p:nvSpPr>
        <p:spPr bwMode="auto">
          <a:xfrm>
            <a:off x="29559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3" name="Rectangle 115"/>
          <p:cNvSpPr>
            <a:spLocks noChangeArrowheads="1"/>
          </p:cNvSpPr>
          <p:nvPr/>
        </p:nvSpPr>
        <p:spPr bwMode="auto">
          <a:xfrm>
            <a:off x="34893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8732" name="AutoShape 116"/>
          <p:cNvSpPr>
            <a:spLocks noChangeArrowheads="1"/>
          </p:cNvSpPr>
          <p:nvPr/>
        </p:nvSpPr>
        <p:spPr bwMode="auto">
          <a:xfrm>
            <a:off x="38544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34" name="Line 118"/>
          <p:cNvSpPr>
            <a:spLocks noChangeShapeType="1"/>
          </p:cNvSpPr>
          <p:nvPr/>
        </p:nvSpPr>
        <p:spPr bwMode="auto">
          <a:xfrm>
            <a:off x="42354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5" name="Freeform 119"/>
          <p:cNvSpPr>
            <a:spLocks/>
          </p:cNvSpPr>
          <p:nvPr/>
        </p:nvSpPr>
        <p:spPr bwMode="auto">
          <a:xfrm>
            <a:off x="35496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8" name="Rectangle 120"/>
          <p:cNvSpPr>
            <a:spLocks noChangeArrowheads="1"/>
          </p:cNvSpPr>
          <p:nvPr/>
        </p:nvSpPr>
        <p:spPr bwMode="auto">
          <a:xfrm>
            <a:off x="40830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740" name="Freeform 124"/>
          <p:cNvSpPr>
            <a:spLocks/>
          </p:cNvSpPr>
          <p:nvPr/>
        </p:nvSpPr>
        <p:spPr bwMode="auto">
          <a:xfrm flipH="1">
            <a:off x="3733800" y="5029200"/>
            <a:ext cx="40957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0" name="AutoShape 134"/>
          <p:cNvSpPr>
            <a:spLocks noChangeArrowheads="1"/>
          </p:cNvSpPr>
          <p:nvPr/>
        </p:nvSpPr>
        <p:spPr bwMode="auto">
          <a:xfrm>
            <a:off x="3200400" y="5246132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3" name="AutoShape 137"/>
          <p:cNvSpPr>
            <a:spLocks noChangeArrowheads="1"/>
          </p:cNvSpPr>
          <p:nvPr/>
        </p:nvSpPr>
        <p:spPr bwMode="auto">
          <a:xfrm>
            <a:off x="6096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4" name="Line 138"/>
          <p:cNvSpPr>
            <a:spLocks noChangeShapeType="1"/>
          </p:cNvSpPr>
          <p:nvPr/>
        </p:nvSpPr>
        <p:spPr bwMode="auto">
          <a:xfrm>
            <a:off x="7620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5" name="Line 139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6" name="AutoShape 140"/>
          <p:cNvSpPr>
            <a:spLocks noChangeArrowheads="1"/>
          </p:cNvSpPr>
          <p:nvPr/>
        </p:nvSpPr>
        <p:spPr bwMode="auto">
          <a:xfrm>
            <a:off x="12192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8" name="Line 142"/>
          <p:cNvSpPr>
            <a:spLocks noChangeShapeType="1"/>
          </p:cNvSpPr>
          <p:nvPr/>
        </p:nvSpPr>
        <p:spPr bwMode="auto">
          <a:xfrm>
            <a:off x="1600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9" name="Freeform 143"/>
          <p:cNvSpPr>
            <a:spLocks/>
          </p:cNvSpPr>
          <p:nvPr/>
        </p:nvSpPr>
        <p:spPr bwMode="auto">
          <a:xfrm>
            <a:off x="9144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2" name="Rectangle 144"/>
          <p:cNvSpPr>
            <a:spLocks noChangeArrowheads="1"/>
          </p:cNvSpPr>
          <p:nvPr/>
        </p:nvSpPr>
        <p:spPr bwMode="auto">
          <a:xfrm>
            <a:off x="6556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913" name="Rectangle 145"/>
          <p:cNvSpPr>
            <a:spLocks noChangeArrowheads="1"/>
          </p:cNvSpPr>
          <p:nvPr/>
        </p:nvSpPr>
        <p:spPr bwMode="auto">
          <a:xfrm>
            <a:off x="8382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800914" name="Rectangle 146"/>
          <p:cNvSpPr>
            <a:spLocks noChangeArrowheads="1"/>
          </p:cNvSpPr>
          <p:nvPr/>
        </p:nvSpPr>
        <p:spPr bwMode="auto">
          <a:xfrm>
            <a:off x="14478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8693" name="AutoShape 147"/>
          <p:cNvSpPr>
            <a:spLocks noChangeArrowheads="1"/>
          </p:cNvSpPr>
          <p:nvPr/>
        </p:nvSpPr>
        <p:spPr bwMode="auto">
          <a:xfrm>
            <a:off x="18129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5" name="Line 149"/>
          <p:cNvSpPr>
            <a:spLocks noChangeShapeType="1"/>
          </p:cNvSpPr>
          <p:nvPr/>
        </p:nvSpPr>
        <p:spPr bwMode="auto">
          <a:xfrm>
            <a:off x="21939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6" name="Freeform 150"/>
          <p:cNvSpPr>
            <a:spLocks/>
          </p:cNvSpPr>
          <p:nvPr/>
        </p:nvSpPr>
        <p:spPr bwMode="auto">
          <a:xfrm>
            <a:off x="15081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9" name="Rectangle 151"/>
          <p:cNvSpPr>
            <a:spLocks noChangeArrowheads="1"/>
          </p:cNvSpPr>
          <p:nvPr/>
        </p:nvSpPr>
        <p:spPr bwMode="auto">
          <a:xfrm>
            <a:off x="20415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8698" name="AutoShape 152"/>
          <p:cNvSpPr>
            <a:spLocks noChangeArrowheads="1"/>
          </p:cNvSpPr>
          <p:nvPr/>
        </p:nvSpPr>
        <p:spPr bwMode="auto">
          <a:xfrm>
            <a:off x="24066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00" name="Line 154"/>
          <p:cNvSpPr>
            <a:spLocks noChangeShapeType="1"/>
          </p:cNvSpPr>
          <p:nvPr/>
        </p:nvSpPr>
        <p:spPr bwMode="auto">
          <a:xfrm>
            <a:off x="27876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1" name="Freeform 155"/>
          <p:cNvSpPr>
            <a:spLocks/>
          </p:cNvSpPr>
          <p:nvPr/>
        </p:nvSpPr>
        <p:spPr bwMode="auto">
          <a:xfrm>
            <a:off x="21018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24" name="Rectangle 156"/>
          <p:cNvSpPr>
            <a:spLocks noChangeArrowheads="1"/>
          </p:cNvSpPr>
          <p:nvPr/>
        </p:nvSpPr>
        <p:spPr bwMode="auto">
          <a:xfrm>
            <a:off x="26352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8706" name="Freeform 160"/>
          <p:cNvSpPr>
            <a:spLocks/>
          </p:cNvSpPr>
          <p:nvPr/>
        </p:nvSpPr>
        <p:spPr bwMode="auto">
          <a:xfrm>
            <a:off x="2695574" y="5029200"/>
            <a:ext cx="50482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609600" y="1642234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x0 = x0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x1 = x1 OP d[i+1];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965700" y="1600200"/>
            <a:ext cx="39497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changed:</a:t>
            </a:r>
          </a:p>
          <a:p>
            <a:pPr marL="628650" marR="0" lvl="1" indent="-23018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Two independent “streams” of operations</a:t>
            </a: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Performance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 elements, D cycles latency/op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Should be (N/2+1)*D cycles: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CPE = D/2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CPE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matches prediction!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169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What Now?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Unrolling &amp; Accumulating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Idea</a:t>
            </a:r>
          </a:p>
          <a:p>
            <a:pPr lvl="1" eaLnBrk="1" hangingPunct="1">
              <a:defRPr/>
            </a:pPr>
            <a:r>
              <a:rPr lang="en-US" dirty="0"/>
              <a:t>Can unroll to any degree L</a:t>
            </a:r>
          </a:p>
          <a:p>
            <a:pPr lvl="1" eaLnBrk="1" hangingPunct="1">
              <a:defRPr/>
            </a:pPr>
            <a:r>
              <a:rPr lang="en-US" dirty="0"/>
              <a:t>Can accumulate K results in parallel</a:t>
            </a:r>
          </a:p>
          <a:p>
            <a:pPr lvl="1" eaLnBrk="1" hangingPunct="1">
              <a:defRPr/>
            </a:pPr>
            <a:r>
              <a:rPr lang="en-US" dirty="0"/>
              <a:t>L must be multiple of K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Limitations</a:t>
            </a:r>
          </a:p>
          <a:p>
            <a:pPr lvl="1" eaLnBrk="1" hangingPunct="1">
              <a:defRPr/>
            </a:pPr>
            <a:r>
              <a:rPr lang="en-US" dirty="0"/>
              <a:t>Diminishing returns</a:t>
            </a:r>
          </a:p>
          <a:p>
            <a:pPr lvl="2" eaLnBrk="1" hangingPunct="1">
              <a:defRPr/>
            </a:pPr>
            <a:r>
              <a:rPr lang="en-US" dirty="0"/>
              <a:t>Cannot go beyond throughput limitations of execution units</a:t>
            </a:r>
          </a:p>
          <a:p>
            <a:pPr lvl="1" eaLnBrk="1" hangingPunct="1">
              <a:defRPr/>
            </a:pPr>
            <a:r>
              <a:rPr lang="en-US" dirty="0"/>
              <a:t>Large overhead for short lengths</a:t>
            </a:r>
          </a:p>
          <a:p>
            <a:pPr lvl="2" eaLnBrk="1" hangingPunct="1">
              <a:defRPr/>
            </a:pPr>
            <a:r>
              <a:rPr lang="en-US" dirty="0"/>
              <a:t>Finish off iterations sequentially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Unrolling &amp; Accumulating: Double *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Case</a:t>
            </a:r>
          </a:p>
          <a:p>
            <a:pPr lvl="1" eaLnBrk="1" hangingPunct="1">
              <a:defRPr/>
            </a:pPr>
            <a:r>
              <a:rPr lang="en-US" dirty="0"/>
              <a:t>Intel </a:t>
            </a:r>
            <a:r>
              <a:rPr lang="en-US" dirty="0" err="1"/>
              <a:t>Haswell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Double FP Multiplication</a:t>
            </a:r>
          </a:p>
          <a:p>
            <a:pPr lvl="1" eaLnBrk="1" hangingPunct="1">
              <a:defRPr/>
            </a:pPr>
            <a:r>
              <a:rPr lang="en-US" dirty="0"/>
              <a:t>Latency bound: 5.00.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99044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Unrolling &amp; Accumulating: </a:t>
            </a:r>
            <a:r>
              <a:rPr lang="en-US" dirty="0" err="1"/>
              <a:t>Int</a:t>
            </a:r>
            <a:r>
              <a:rPr lang="en-US" dirty="0"/>
              <a:t> +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Case</a:t>
            </a:r>
          </a:p>
          <a:p>
            <a:pPr lvl="1" eaLnBrk="1" hangingPunct="1">
              <a:defRPr/>
            </a:pPr>
            <a:r>
              <a:rPr lang="en-US" dirty="0"/>
              <a:t>Intel </a:t>
            </a:r>
            <a:r>
              <a:rPr lang="en-US" dirty="0" err="1"/>
              <a:t>Haswell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Integer addition</a:t>
            </a:r>
          </a:p>
          <a:p>
            <a:pPr lvl="1" eaLnBrk="1" hangingPunct="1">
              <a:defRPr/>
            </a:pPr>
            <a:r>
              <a:rPr lang="en-US" dirty="0"/>
              <a:t>Latency bound: 1.00.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48720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0.74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Achievable Performance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/>
              <a:t>Up to 42X improvement over original, </a:t>
            </a:r>
            <a:r>
              <a:rPr lang="en-US" dirty="0" err="1"/>
              <a:t>unoptimized</a:t>
            </a:r>
            <a:r>
              <a:rPr lang="en-US" dirty="0"/>
              <a:t> code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sz="2400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14117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ea typeface="+mj-ea"/>
              </a:rPr>
              <a:t>Programming with AVX2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61404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dirty="0"/>
              <a:t>Y</a:t>
            </a:r>
            <a:r>
              <a:rPr lang="en-US" dirty="0">
                <a:ea typeface="+mn-ea"/>
              </a:rPr>
              <a:t>MM Registers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total, each 32 bytes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32 single-byte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16-bit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32-bit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single-precision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4 double-precision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1" name="Group 21"/>
          <p:cNvGrpSpPr>
            <a:grpSpLocks/>
          </p:cNvGrpSpPr>
          <p:nvPr/>
        </p:nvGrpSpPr>
        <p:grpSpPr bwMode="auto">
          <a:xfrm>
            <a:off x="609600" y="2546350"/>
            <a:ext cx="7315200" cy="304800"/>
            <a:chOff x="768" y="864"/>
            <a:chExt cx="4608" cy="192"/>
          </a:xfrm>
        </p:grpSpPr>
        <p:sp>
          <p:nvSpPr>
            <p:cNvPr id="40047" name="Rectangle 22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8" name="Rectangle 23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9" name="Rectangle 24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Rectangle 25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Rectangle 26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Rectangle 27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Rectangle 28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4" name="Rectangle 29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5" name="Rectangle 30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6" name="Rectangle 31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Rectangle 32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Rectangle 33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Rectangle 34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Rectangle 35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1" name="Rectangle 36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2" name="Rectangle 37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89"/>
          <p:cNvSpPr>
            <a:spLocks noChangeArrowheads="1"/>
          </p:cNvSpPr>
          <p:nvPr/>
        </p:nvSpPr>
        <p:spPr bwMode="auto">
          <a:xfrm>
            <a:off x="609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6" name="Rectangle 90"/>
          <p:cNvSpPr>
            <a:spLocks noChangeArrowheads="1"/>
          </p:cNvSpPr>
          <p:nvPr/>
        </p:nvSpPr>
        <p:spPr bwMode="auto">
          <a:xfrm>
            <a:off x="1524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7" name="Rectangle 91"/>
          <p:cNvSpPr>
            <a:spLocks noChangeArrowheads="1"/>
          </p:cNvSpPr>
          <p:nvPr/>
        </p:nvSpPr>
        <p:spPr bwMode="auto">
          <a:xfrm>
            <a:off x="2438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8" name="Rectangle 92"/>
          <p:cNvSpPr>
            <a:spLocks noChangeArrowheads="1"/>
          </p:cNvSpPr>
          <p:nvPr/>
        </p:nvSpPr>
        <p:spPr bwMode="auto">
          <a:xfrm>
            <a:off x="33528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9" name="Rectangle 93"/>
          <p:cNvSpPr>
            <a:spLocks noChangeArrowheads="1"/>
          </p:cNvSpPr>
          <p:nvPr/>
        </p:nvSpPr>
        <p:spPr bwMode="auto">
          <a:xfrm>
            <a:off x="42672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0" name="Rectangle 94"/>
          <p:cNvSpPr>
            <a:spLocks noChangeArrowheads="1"/>
          </p:cNvSpPr>
          <p:nvPr/>
        </p:nvSpPr>
        <p:spPr bwMode="auto">
          <a:xfrm>
            <a:off x="5181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1" name="Rectangle 95"/>
          <p:cNvSpPr>
            <a:spLocks noChangeArrowheads="1"/>
          </p:cNvSpPr>
          <p:nvPr/>
        </p:nvSpPr>
        <p:spPr bwMode="auto">
          <a:xfrm>
            <a:off x="6096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2" name="Rectangle 96"/>
          <p:cNvSpPr>
            <a:spLocks noChangeArrowheads="1"/>
          </p:cNvSpPr>
          <p:nvPr/>
        </p:nvSpPr>
        <p:spPr bwMode="auto">
          <a:xfrm>
            <a:off x="7010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3" name="Rectangle 97"/>
          <p:cNvSpPr>
            <a:spLocks noChangeArrowheads="1"/>
          </p:cNvSpPr>
          <p:nvPr/>
        </p:nvSpPr>
        <p:spPr bwMode="auto">
          <a:xfrm>
            <a:off x="609600" y="330835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44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838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066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7" name="Rectangle 4"/>
          <p:cNvSpPr>
            <a:spLocks noChangeArrowheads="1"/>
          </p:cNvSpPr>
          <p:nvPr/>
        </p:nvSpPr>
        <p:spPr bwMode="auto">
          <a:xfrm>
            <a:off x="1295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8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1752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1" name="Rectangle 4"/>
          <p:cNvSpPr>
            <a:spLocks noChangeArrowheads="1"/>
          </p:cNvSpPr>
          <p:nvPr/>
        </p:nvSpPr>
        <p:spPr bwMode="auto">
          <a:xfrm>
            <a:off x="1981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2" name="Rectangle 4"/>
          <p:cNvSpPr>
            <a:spLocks noChangeArrowheads="1"/>
          </p:cNvSpPr>
          <p:nvPr/>
        </p:nvSpPr>
        <p:spPr bwMode="auto">
          <a:xfrm>
            <a:off x="2209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3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4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2667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6" name="Rectangle 4"/>
          <p:cNvSpPr>
            <a:spLocks noChangeArrowheads="1"/>
          </p:cNvSpPr>
          <p:nvPr/>
        </p:nvSpPr>
        <p:spPr bwMode="auto">
          <a:xfrm>
            <a:off x="2895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124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9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3581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3810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038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5" name="Rectangle 4"/>
          <p:cNvSpPr>
            <a:spLocks noChangeArrowheads="1"/>
          </p:cNvSpPr>
          <p:nvPr/>
        </p:nvSpPr>
        <p:spPr bwMode="auto">
          <a:xfrm>
            <a:off x="4495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6" name="Rectangle 4"/>
          <p:cNvSpPr>
            <a:spLocks noChangeArrowheads="1"/>
          </p:cNvSpPr>
          <p:nvPr/>
        </p:nvSpPr>
        <p:spPr bwMode="auto">
          <a:xfrm>
            <a:off x="4724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7" name="Rectangle 4"/>
          <p:cNvSpPr>
            <a:spLocks noChangeArrowheads="1"/>
          </p:cNvSpPr>
          <p:nvPr/>
        </p:nvSpPr>
        <p:spPr bwMode="auto">
          <a:xfrm>
            <a:off x="4953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8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9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5410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5638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2" name="Rectangle 4"/>
          <p:cNvSpPr>
            <a:spLocks noChangeArrowheads="1"/>
          </p:cNvSpPr>
          <p:nvPr/>
        </p:nvSpPr>
        <p:spPr bwMode="auto">
          <a:xfrm>
            <a:off x="5867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4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5" name="Rectangle 4"/>
          <p:cNvSpPr>
            <a:spLocks noChangeArrowheads="1"/>
          </p:cNvSpPr>
          <p:nvPr/>
        </p:nvSpPr>
        <p:spPr bwMode="auto">
          <a:xfrm>
            <a:off x="6324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6553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781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9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0" name="Rectangle 4"/>
          <p:cNvSpPr>
            <a:spLocks noChangeArrowheads="1"/>
          </p:cNvSpPr>
          <p:nvPr/>
        </p:nvSpPr>
        <p:spPr bwMode="auto">
          <a:xfrm>
            <a:off x="7239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1" name="Rectangle 4"/>
          <p:cNvSpPr>
            <a:spLocks noChangeArrowheads="1"/>
          </p:cNvSpPr>
          <p:nvPr/>
        </p:nvSpPr>
        <p:spPr bwMode="auto">
          <a:xfrm>
            <a:off x="7467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2" name="Rectangle 4"/>
          <p:cNvSpPr>
            <a:spLocks noChangeArrowheads="1"/>
          </p:cNvSpPr>
          <p:nvPr/>
        </p:nvSpPr>
        <p:spPr bwMode="auto">
          <a:xfrm>
            <a:off x="7696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3" name="Rectangle 4"/>
          <p:cNvSpPr>
            <a:spLocks noChangeArrowheads="1"/>
          </p:cNvSpPr>
          <p:nvPr/>
        </p:nvSpPr>
        <p:spPr bwMode="auto">
          <a:xfrm>
            <a:off x="609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4" name="Rectangle 4"/>
          <p:cNvSpPr>
            <a:spLocks noChangeArrowheads="1"/>
          </p:cNvSpPr>
          <p:nvPr/>
        </p:nvSpPr>
        <p:spPr bwMode="auto">
          <a:xfrm>
            <a:off x="1524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5" name="Rectangle 4"/>
          <p:cNvSpPr>
            <a:spLocks noChangeArrowheads="1"/>
          </p:cNvSpPr>
          <p:nvPr/>
        </p:nvSpPr>
        <p:spPr bwMode="auto">
          <a:xfrm>
            <a:off x="2438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33528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7" name="Rectangle 4"/>
          <p:cNvSpPr>
            <a:spLocks noChangeArrowheads="1"/>
          </p:cNvSpPr>
          <p:nvPr/>
        </p:nvSpPr>
        <p:spPr bwMode="auto">
          <a:xfrm>
            <a:off x="42672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8" name="Rectangle 4"/>
          <p:cNvSpPr>
            <a:spLocks noChangeArrowheads="1"/>
          </p:cNvSpPr>
          <p:nvPr/>
        </p:nvSpPr>
        <p:spPr bwMode="auto">
          <a:xfrm>
            <a:off x="5181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9" name="Rectangle 4"/>
          <p:cNvSpPr>
            <a:spLocks noChangeArrowheads="1"/>
          </p:cNvSpPr>
          <p:nvPr/>
        </p:nvSpPr>
        <p:spPr bwMode="auto">
          <a:xfrm>
            <a:off x="6096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0" name="Rectangle 4"/>
          <p:cNvSpPr>
            <a:spLocks noChangeArrowheads="1"/>
          </p:cNvSpPr>
          <p:nvPr/>
        </p:nvSpPr>
        <p:spPr bwMode="auto">
          <a:xfrm>
            <a:off x="7010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1" name="Rectangle 97"/>
          <p:cNvSpPr>
            <a:spLocks noChangeArrowheads="1"/>
          </p:cNvSpPr>
          <p:nvPr/>
        </p:nvSpPr>
        <p:spPr bwMode="auto">
          <a:xfrm>
            <a:off x="609600" y="4114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2" name="Rectangle 4"/>
          <p:cNvSpPr>
            <a:spLocks noChangeArrowheads="1"/>
          </p:cNvSpPr>
          <p:nvPr/>
        </p:nvSpPr>
        <p:spPr bwMode="auto">
          <a:xfrm>
            <a:off x="609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1524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2438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33528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42672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5181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6096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9" name="Rectangle 4"/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1" name="Rectangle 4"/>
          <p:cNvSpPr>
            <a:spLocks noChangeArrowheads="1"/>
          </p:cNvSpPr>
          <p:nvPr/>
        </p:nvSpPr>
        <p:spPr bwMode="auto">
          <a:xfrm>
            <a:off x="609600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9" name="Rectangle 4"/>
          <p:cNvSpPr>
            <a:spLocks noChangeArrowheads="1"/>
          </p:cNvSpPr>
          <p:nvPr/>
        </p:nvSpPr>
        <p:spPr bwMode="auto">
          <a:xfrm>
            <a:off x="2420257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0" name="Rectangle 4"/>
          <p:cNvSpPr>
            <a:spLocks noChangeArrowheads="1"/>
          </p:cNvSpPr>
          <p:nvPr/>
        </p:nvSpPr>
        <p:spPr bwMode="auto">
          <a:xfrm>
            <a:off x="4230914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1" name="Rectangle 4"/>
          <p:cNvSpPr>
            <a:spLocks noChangeArrowheads="1"/>
          </p:cNvSpPr>
          <p:nvPr/>
        </p:nvSpPr>
        <p:spPr bwMode="auto">
          <a:xfrm>
            <a:off x="6041571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2" name="Rectangle 97"/>
          <p:cNvSpPr>
            <a:spLocks noChangeArrowheads="1"/>
          </p:cNvSpPr>
          <p:nvPr/>
        </p:nvSpPr>
        <p:spPr bwMode="auto">
          <a:xfrm>
            <a:off x="609600" y="5638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33" name="Rectangle 4"/>
          <p:cNvSpPr>
            <a:spLocks noChangeArrowheads="1"/>
          </p:cNvSpPr>
          <p:nvPr/>
        </p:nvSpPr>
        <p:spPr bwMode="auto">
          <a:xfrm>
            <a:off x="609600" y="5638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4" name="Rectangle 4"/>
          <p:cNvSpPr>
            <a:spLocks noChangeArrowheads="1"/>
          </p:cNvSpPr>
          <p:nvPr/>
        </p:nvSpPr>
        <p:spPr bwMode="auto">
          <a:xfrm>
            <a:off x="1524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5" name="Rectangle 4"/>
          <p:cNvSpPr>
            <a:spLocks noChangeArrowheads="1"/>
          </p:cNvSpPr>
          <p:nvPr/>
        </p:nvSpPr>
        <p:spPr bwMode="auto">
          <a:xfrm>
            <a:off x="2438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6" name="Rectangle 4"/>
          <p:cNvSpPr>
            <a:spLocks noChangeArrowheads="1"/>
          </p:cNvSpPr>
          <p:nvPr/>
        </p:nvSpPr>
        <p:spPr bwMode="auto">
          <a:xfrm>
            <a:off x="33528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7" name="Rectangle 4"/>
          <p:cNvSpPr>
            <a:spLocks noChangeArrowheads="1"/>
          </p:cNvSpPr>
          <p:nvPr/>
        </p:nvSpPr>
        <p:spPr bwMode="auto">
          <a:xfrm>
            <a:off x="42672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8" name="Rectangle 4"/>
          <p:cNvSpPr>
            <a:spLocks noChangeArrowheads="1"/>
          </p:cNvSpPr>
          <p:nvPr/>
        </p:nvSpPr>
        <p:spPr bwMode="auto">
          <a:xfrm>
            <a:off x="51816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9" name="Rectangle 4"/>
          <p:cNvSpPr>
            <a:spLocks noChangeArrowheads="1"/>
          </p:cNvSpPr>
          <p:nvPr/>
        </p:nvSpPr>
        <p:spPr bwMode="auto">
          <a:xfrm>
            <a:off x="6096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0" name="Rectangle 4"/>
          <p:cNvSpPr>
            <a:spLocks noChangeArrowheads="1"/>
          </p:cNvSpPr>
          <p:nvPr/>
        </p:nvSpPr>
        <p:spPr bwMode="auto">
          <a:xfrm>
            <a:off x="7010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1" name="Rectangle 4"/>
          <p:cNvSpPr>
            <a:spLocks noChangeArrowheads="1"/>
          </p:cNvSpPr>
          <p:nvPr/>
        </p:nvSpPr>
        <p:spPr bwMode="auto">
          <a:xfrm>
            <a:off x="609600" y="6400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2" name="Rectangle 4"/>
          <p:cNvSpPr>
            <a:spLocks noChangeArrowheads="1"/>
          </p:cNvSpPr>
          <p:nvPr/>
        </p:nvSpPr>
        <p:spPr bwMode="auto">
          <a:xfrm>
            <a:off x="2420257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3" name="Rectangle 4"/>
          <p:cNvSpPr>
            <a:spLocks noChangeArrowheads="1"/>
          </p:cNvSpPr>
          <p:nvPr/>
        </p:nvSpPr>
        <p:spPr bwMode="auto">
          <a:xfrm>
            <a:off x="4230914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4" name="Rectangle 4"/>
          <p:cNvSpPr>
            <a:spLocks noChangeArrowheads="1"/>
          </p:cNvSpPr>
          <p:nvPr/>
        </p:nvSpPr>
        <p:spPr bwMode="auto">
          <a:xfrm>
            <a:off x="6041571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9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699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Double Precision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46821" y="4218583"/>
            <a:ext cx="8470713" cy="2029817"/>
            <a:chOff x="220672" y="1409321"/>
            <a:chExt cx="8470713" cy="202981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20672" y="1905000"/>
              <a:ext cx="7315200" cy="304800"/>
              <a:chOff x="220672" y="1869398"/>
              <a:chExt cx="7315200" cy="304800"/>
            </a:xfrm>
          </p:grpSpPr>
          <p:sp>
            <p:nvSpPr>
              <p:cNvPr id="20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239"/>
            <p:cNvGrpSpPr>
              <a:grpSpLocks/>
            </p:cNvGrpSpPr>
            <p:nvPr/>
          </p:nvGrpSpPr>
          <p:grpSpPr bwMode="auto">
            <a:xfrm>
              <a:off x="830272" y="2209800"/>
              <a:ext cx="685800" cy="838200"/>
              <a:chOff x="720" y="864"/>
              <a:chExt cx="432" cy="528"/>
            </a:xfrm>
          </p:grpSpPr>
          <p:sp>
            <p:nvSpPr>
              <p:cNvPr id="196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7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3" name="Group 244"/>
            <p:cNvGrpSpPr>
              <a:grpSpLocks/>
            </p:cNvGrpSpPr>
            <p:nvPr/>
          </p:nvGrpSpPr>
          <p:grpSpPr bwMode="auto">
            <a:xfrm>
              <a:off x="2659072" y="2209800"/>
              <a:ext cx="685800" cy="838200"/>
              <a:chOff x="720" y="864"/>
              <a:chExt cx="432" cy="528"/>
            </a:xfrm>
          </p:grpSpPr>
          <p:sp>
            <p:nvSpPr>
              <p:cNvPr id="192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3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4" name="Group 249"/>
            <p:cNvGrpSpPr>
              <a:grpSpLocks/>
            </p:cNvGrpSpPr>
            <p:nvPr/>
          </p:nvGrpSpPr>
          <p:grpSpPr bwMode="auto">
            <a:xfrm>
              <a:off x="4487872" y="2209800"/>
              <a:ext cx="685800" cy="838200"/>
              <a:chOff x="720" y="864"/>
              <a:chExt cx="432" cy="528"/>
            </a:xfrm>
          </p:grpSpPr>
          <p:sp>
            <p:nvSpPr>
              <p:cNvPr id="188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9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254"/>
            <p:cNvGrpSpPr>
              <a:grpSpLocks/>
            </p:cNvGrpSpPr>
            <p:nvPr/>
          </p:nvGrpSpPr>
          <p:grpSpPr bwMode="auto">
            <a:xfrm>
              <a:off x="6316672" y="2209800"/>
              <a:ext cx="685800" cy="838200"/>
              <a:chOff x="720" y="864"/>
              <a:chExt cx="432" cy="528"/>
            </a:xfrm>
          </p:grpSpPr>
          <p:sp>
            <p:nvSpPr>
              <p:cNvPr id="184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5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Text Box 259"/>
            <p:cNvSpPr txBox="1">
              <a:spLocks noChangeArrowheads="1"/>
            </p:cNvSpPr>
            <p:nvPr/>
          </p:nvSpPr>
          <p:spPr bwMode="auto">
            <a:xfrm>
              <a:off x="7642235" y="1870986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177" name="Text Box 260"/>
            <p:cNvSpPr txBox="1">
              <a:spLocks noChangeArrowheads="1"/>
            </p:cNvSpPr>
            <p:nvPr/>
          </p:nvSpPr>
          <p:spPr bwMode="auto">
            <a:xfrm>
              <a:off x="7675572" y="2977473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178" name="Text Box 261"/>
            <p:cNvSpPr txBox="1">
              <a:spLocks noChangeArrowheads="1"/>
            </p:cNvSpPr>
            <p:nvPr/>
          </p:nvSpPr>
          <p:spPr bwMode="auto">
            <a:xfrm>
              <a:off x="2659072" y="1409321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vaddpd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220672" y="3048000"/>
              <a:ext cx="7315200" cy="304800"/>
              <a:chOff x="220672" y="1869398"/>
              <a:chExt cx="7315200" cy="304800"/>
            </a:xfrm>
          </p:grpSpPr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>
            <a:off x="246821" y="1295400"/>
            <a:ext cx="8471268" cy="2029817"/>
            <a:chOff x="251960" y="3810000"/>
            <a:chExt cx="8471268" cy="2029817"/>
          </a:xfrm>
        </p:grpSpPr>
        <p:sp>
          <p:nvSpPr>
            <p:cNvPr id="205" name="Text Box 259"/>
            <p:cNvSpPr txBox="1">
              <a:spLocks noChangeArrowheads="1"/>
            </p:cNvSpPr>
            <p:nvPr/>
          </p:nvSpPr>
          <p:spPr bwMode="auto">
            <a:xfrm>
              <a:off x="7674078" y="4271665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206" name="Text Box 260"/>
            <p:cNvSpPr txBox="1">
              <a:spLocks noChangeArrowheads="1"/>
            </p:cNvSpPr>
            <p:nvPr/>
          </p:nvSpPr>
          <p:spPr bwMode="auto">
            <a:xfrm>
              <a:off x="7707415" y="5378152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207" name="Text Box 261"/>
            <p:cNvSpPr txBox="1">
              <a:spLocks noChangeArrowheads="1"/>
            </p:cNvSpPr>
            <p:nvPr/>
          </p:nvSpPr>
          <p:spPr bwMode="auto">
            <a:xfrm>
              <a:off x="2690915" y="3810000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vaddsd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251960" y="4343400"/>
              <a:ext cx="7312428" cy="1447800"/>
              <a:chOff x="251960" y="4267200"/>
              <a:chExt cx="7312428" cy="1447800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252515" y="4267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251960" y="5410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2" name="Group 251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3" name="Group 252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39"/>
              <p:cNvGrpSpPr>
                <a:grpSpLocks/>
              </p:cNvGrpSpPr>
              <p:nvPr/>
            </p:nvGrpSpPr>
            <p:grpSpPr bwMode="auto">
              <a:xfrm>
                <a:off x="380999" y="4572000"/>
                <a:ext cx="685801" cy="838200"/>
                <a:chOff x="720" y="864"/>
                <a:chExt cx="432" cy="528"/>
              </a:xfrm>
            </p:grpSpPr>
            <p:sp>
              <p:nvSpPr>
                <p:cNvPr id="24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39"/>
              <p:cNvGrpSpPr>
                <a:grpSpLocks/>
              </p:cNvGrpSpPr>
              <p:nvPr/>
            </p:nvGrpSpPr>
            <p:grpSpPr bwMode="auto">
              <a:xfrm>
                <a:off x="1295399" y="4572000"/>
                <a:ext cx="685801" cy="838200"/>
                <a:chOff x="720" y="864"/>
                <a:chExt cx="432" cy="528"/>
              </a:xfrm>
            </p:grpSpPr>
            <p:sp>
              <p:nvSpPr>
                <p:cNvPr id="24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39"/>
              <p:cNvGrpSpPr>
                <a:grpSpLocks/>
              </p:cNvGrpSpPr>
              <p:nvPr/>
            </p:nvGrpSpPr>
            <p:grpSpPr bwMode="auto">
              <a:xfrm>
                <a:off x="2209799" y="4572000"/>
                <a:ext cx="685801" cy="838200"/>
                <a:chOff x="720" y="864"/>
                <a:chExt cx="432" cy="528"/>
              </a:xfrm>
            </p:grpSpPr>
            <p:sp>
              <p:nvSpPr>
                <p:cNvPr id="23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9"/>
              <p:cNvGrpSpPr>
                <a:grpSpLocks/>
              </p:cNvGrpSpPr>
              <p:nvPr/>
            </p:nvGrpSpPr>
            <p:grpSpPr bwMode="auto">
              <a:xfrm>
                <a:off x="3124199" y="4572000"/>
                <a:ext cx="685801" cy="838200"/>
                <a:chOff x="720" y="864"/>
                <a:chExt cx="432" cy="528"/>
              </a:xfrm>
            </p:grpSpPr>
            <p:sp>
              <p:nvSpPr>
                <p:cNvPr id="235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6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239"/>
              <p:cNvGrpSpPr>
                <a:grpSpLocks/>
              </p:cNvGrpSpPr>
              <p:nvPr/>
            </p:nvGrpSpPr>
            <p:grpSpPr bwMode="auto">
              <a:xfrm>
                <a:off x="4038599" y="4572000"/>
                <a:ext cx="685801" cy="838200"/>
                <a:chOff x="720" y="864"/>
                <a:chExt cx="432" cy="528"/>
              </a:xfrm>
            </p:grpSpPr>
            <p:sp>
              <p:nvSpPr>
                <p:cNvPr id="231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2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239"/>
              <p:cNvGrpSpPr>
                <a:grpSpLocks/>
              </p:cNvGrpSpPr>
              <p:nvPr/>
            </p:nvGrpSpPr>
            <p:grpSpPr bwMode="auto">
              <a:xfrm>
                <a:off x="4952999" y="4572000"/>
                <a:ext cx="685801" cy="838200"/>
                <a:chOff x="720" y="864"/>
                <a:chExt cx="432" cy="528"/>
              </a:xfrm>
            </p:grpSpPr>
            <p:sp>
              <p:nvSpPr>
                <p:cNvPr id="22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7" name="Group 239"/>
              <p:cNvGrpSpPr>
                <a:grpSpLocks/>
              </p:cNvGrpSpPr>
              <p:nvPr/>
            </p:nvGrpSpPr>
            <p:grpSpPr bwMode="auto">
              <a:xfrm>
                <a:off x="5867399" y="4572000"/>
                <a:ext cx="685801" cy="838200"/>
                <a:chOff x="720" y="864"/>
                <a:chExt cx="432" cy="528"/>
              </a:xfrm>
            </p:grpSpPr>
            <p:sp>
              <p:nvSpPr>
                <p:cNvPr id="22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8" name="Group 239"/>
              <p:cNvGrpSpPr>
                <a:grpSpLocks/>
              </p:cNvGrpSpPr>
              <p:nvPr/>
            </p:nvGrpSpPr>
            <p:grpSpPr bwMode="auto">
              <a:xfrm>
                <a:off x="6781799" y="4572000"/>
                <a:ext cx="685801" cy="838200"/>
                <a:chOff x="720" y="864"/>
                <a:chExt cx="432" cy="528"/>
              </a:xfrm>
            </p:grpSpPr>
            <p:sp>
              <p:nvSpPr>
                <p:cNvPr id="21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20541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Using Vector Instructions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Make use of AVX Instructions</a:t>
            </a:r>
          </a:p>
          <a:p>
            <a:pPr lvl="1" eaLnBrk="1" hangingPunct="1">
              <a:defRPr/>
            </a:pPr>
            <a:r>
              <a:rPr lang="en-US" dirty="0"/>
              <a:t>Parallel operations on multiple data elements</a:t>
            </a:r>
          </a:p>
          <a:p>
            <a:pPr lvl="1" eaLnBrk="1" hangingPunct="1">
              <a:defRPr/>
            </a:pPr>
            <a:r>
              <a:rPr lang="en-US" dirty="0"/>
              <a:t>See Web Aside OPT:SIMD on CS:APP web page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90566"/>
              </p:ext>
            </p:extLst>
          </p:nvPr>
        </p:nvGraphicFramePr>
        <p:xfrm>
          <a:off x="357016" y="1168527"/>
          <a:ext cx="7796385" cy="27146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Vec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276600"/>
            <a:ext cx="7061916" cy="3105979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&lt;=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5908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219200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long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n*i;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0668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>
                <a:solidFill>
                  <a:srgbClr val="990000"/>
                </a:solidFill>
              </a:rPr>
              <a:t>Instruction Control Unit </a:t>
            </a:r>
            <a:r>
              <a:rPr lang="en-US" dirty="0"/>
              <a:t>must work well ahead of </a:t>
            </a:r>
            <a:r>
              <a:rPr lang="en-US" dirty="0">
                <a:solidFill>
                  <a:srgbClr val="990000"/>
                </a:solidFill>
              </a:rPr>
              <a:t>Execution Unit</a:t>
            </a:r>
            <a:br>
              <a:rPr lang="en-US" dirty="0"/>
            </a:br>
            <a:r>
              <a:rPr lang="en-US" dirty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457200" lvl="1" indent="-173038">
              <a:defRPr/>
            </a:pPr>
            <a:r>
              <a:rPr lang="en-US" dirty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835" y="256274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22835" y="3045767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Branch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Instructions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2160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Outcomes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1828800"/>
          </a:xfrm>
        </p:spPr>
        <p:txBody>
          <a:bodyPr/>
          <a:lstStyle/>
          <a:p>
            <a:pPr marL="285750" lvl="1" indent="-171450" eaLnBrk="1" hangingPunct="1"/>
            <a:r>
              <a:rPr lang="en-US" b="1" dirty="0"/>
              <a:t>When encounter conditional branch, cannot determine where to continue fetching</a:t>
            </a:r>
          </a:p>
          <a:p>
            <a:pPr marL="573088" lvl="2" indent="-173038" eaLnBrk="1" hangingPunct="1"/>
            <a:r>
              <a:rPr lang="en-US" dirty="0"/>
              <a:t>Branch Taken: Transfer control to branch target</a:t>
            </a:r>
          </a:p>
          <a:p>
            <a:pPr marL="573088" lvl="2" indent="-173038" eaLnBrk="1" hangingPunct="1"/>
            <a:r>
              <a:rPr lang="en-US" dirty="0"/>
              <a:t>Branch Not-Taken: Continue with next instruction in sequence</a:t>
            </a:r>
          </a:p>
          <a:p>
            <a:pPr marL="285750" lvl="1" indent="-171450" eaLnBrk="1" hangingPunct="1"/>
            <a:r>
              <a:rPr lang="en-US" b="1" dirty="0"/>
              <a:t>Cannot resolve until outcome determined by branch/integer unit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48200" y="4271665"/>
            <a:ext cx="8382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038600"/>
            <a:ext cx="24884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Branch Not-Taken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345722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 rot="20125028" flipV="1">
            <a:off x="3041206" y="4284874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Prediction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452" y="1003300"/>
            <a:ext cx="8307387" cy="204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Idea</a:t>
            </a:r>
          </a:p>
          <a:p>
            <a:pPr lvl="1" eaLnBrk="1" hangingPunct="1">
              <a:defRPr/>
            </a:pPr>
            <a:r>
              <a:rPr lang="en-US" dirty="0"/>
              <a:t>Guess which way branch will go</a:t>
            </a:r>
          </a:p>
          <a:p>
            <a:pPr lvl="1" eaLnBrk="1" hangingPunct="1">
              <a:defRPr/>
            </a:pPr>
            <a:r>
              <a:rPr lang="en-US" dirty="0"/>
              <a:t>Begin executing instructions at predicted position</a:t>
            </a:r>
          </a:p>
          <a:p>
            <a:pPr lvl="2" eaLnBrk="1" hangingPunct="1">
              <a:defRPr/>
            </a:pPr>
            <a:r>
              <a:rPr lang="en-US" dirty="0"/>
              <a:t>But don’t actually modify register or memory data</a:t>
            </a:r>
          </a:p>
          <a:p>
            <a:pPr eaLnBrk="1" hangingPunct="1">
              <a:defRPr/>
            </a:pPr>
            <a:endParaRPr lang="en-US" sz="2000" dirty="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59726" y="3431232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5029200" y="474416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75817" y="4642534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74320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20125028" flipV="1">
            <a:off x="3252605" y="3627906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vector 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40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vector 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Misprediction Invalidation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114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3850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6136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876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05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85800" y="55453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7739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19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685800" y="6248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Misprediction Recovery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896" y="3962400"/>
            <a:ext cx="8009626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Performance Cost</a:t>
            </a:r>
          </a:p>
          <a:p>
            <a:pPr lvl="1" eaLnBrk="1" hangingPunct="1">
              <a:defRPr/>
            </a:pPr>
            <a:r>
              <a:rPr lang="en-US" dirty="0"/>
              <a:t>Multiple clock cycles on modern processor</a:t>
            </a:r>
          </a:p>
          <a:p>
            <a:pPr lvl="1" eaLnBrk="1" hangingPunct="1">
              <a:defRPr/>
            </a:pPr>
            <a:r>
              <a:rPr lang="en-US" dirty="0"/>
              <a:t>Can be a major performance limiter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589861" y="1354028"/>
            <a:ext cx="5341039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401029:  </a:t>
            </a:r>
            <a:r>
              <a:rPr lang="cs-CZ" sz="1600" dirty="0" err="1">
                <a:latin typeface="Courier New" pitchFamily="49" charset="0"/>
              </a:rPr>
              <a:t>vmulsd</a:t>
            </a:r>
            <a:r>
              <a:rPr lang="cs-CZ" sz="1600" dirty="0">
                <a:latin typeface="Courier New" pitchFamily="49" charset="0"/>
              </a:rPr>
              <a:t> (%</a:t>
            </a:r>
            <a:r>
              <a:rPr lang="cs-CZ" sz="1600" dirty="0" err="1">
                <a:latin typeface="Courier New" pitchFamily="49" charset="0"/>
              </a:rPr>
              <a:t>rdx</a:t>
            </a:r>
            <a:r>
              <a:rPr lang="cs-CZ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40102d:  </a:t>
            </a:r>
            <a:r>
              <a:rPr lang="cs-CZ" sz="1600" dirty="0" err="1">
                <a:latin typeface="Courier New" pitchFamily="49" charset="0"/>
              </a:rPr>
              <a:t>add</a:t>
            </a:r>
            <a:r>
              <a:rPr lang="cs-CZ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401031:  </a:t>
            </a:r>
            <a:r>
              <a:rPr lang="cs-CZ" sz="1600" dirty="0" err="1">
                <a:latin typeface="Courier New" pitchFamily="49" charset="0"/>
              </a:rPr>
              <a:t>cmp</a:t>
            </a:r>
            <a:r>
              <a:rPr lang="cs-CZ" sz="1600" dirty="0">
                <a:latin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</a:rPr>
              <a:t>rax</a:t>
            </a:r>
            <a:r>
              <a:rPr lang="cs-CZ" sz="1600" dirty="0">
                <a:latin typeface="Courier New" pitchFamily="49" charset="0"/>
              </a:rPr>
              <a:t>,%</a:t>
            </a:r>
            <a:r>
              <a:rPr lang="cs-CZ" sz="1600" dirty="0" err="1">
                <a:latin typeface="Courier New" pitchFamily="49" charset="0"/>
              </a:rPr>
              <a:t>rdx</a:t>
            </a:r>
            <a:endParaRPr lang="cs-CZ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401034:  </a:t>
            </a:r>
            <a:r>
              <a:rPr lang="cs-CZ" sz="1600" dirty="0" err="1">
                <a:latin typeface="Courier New" pitchFamily="49" charset="0"/>
              </a:rPr>
              <a:t>jne</a:t>
            </a:r>
            <a:r>
              <a:rPr lang="cs-CZ" sz="1600" dirty="0">
                <a:latin typeface="Courier New" pitchFamily="49" charset="0"/>
              </a:rPr>
              <a:t>    401029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401036:  </a:t>
            </a:r>
            <a:r>
              <a:rPr lang="cs-CZ" sz="1600" dirty="0" err="1">
                <a:latin typeface="Courier New" pitchFamily="49" charset="0"/>
              </a:rPr>
              <a:t>jmp</a:t>
            </a:r>
            <a:r>
              <a:rPr lang="cs-CZ" sz="1600" dirty="0">
                <a:latin typeface="Courier New" pitchFamily="49" charset="0"/>
              </a:rPr>
              <a:t>    401040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401040:  </a:t>
            </a:r>
            <a:r>
              <a:rPr lang="cs-CZ" sz="1600" dirty="0" err="1">
                <a:latin typeface="Courier New" pitchFamily="49" charset="0"/>
              </a:rPr>
              <a:t>vmovsd</a:t>
            </a:r>
            <a:r>
              <a:rPr lang="cs-CZ" sz="1600" dirty="0">
                <a:latin typeface="Courier New" pitchFamily="49" charset="0"/>
              </a:rPr>
              <a:t> %xmm0,(%r12)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3793627" y="2260687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777877" y="16764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965371" y="1796230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Definitely not taken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58114" y="2471651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04731" y="2370025"/>
            <a:ext cx="12154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Reload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Pipeline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behavior:</a:t>
            </a:r>
          </a:p>
          <a:p>
            <a:pPr lvl="1"/>
            <a:r>
              <a:rPr lang="en-US" dirty="0"/>
              <a:t>Backwards branches are often loops so predict taken </a:t>
            </a:r>
          </a:p>
          <a:p>
            <a:pPr lvl="1"/>
            <a:r>
              <a:rPr lang="en-US" dirty="0"/>
              <a:t>Forwards branches are often if so predict not taken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Predictors average better than 95% accuracy</a:t>
            </a:r>
          </a:p>
          <a:p>
            <a:pPr lvl="1"/>
            <a:r>
              <a:rPr lang="en-US" dirty="0"/>
              <a:t>Most branches are already predictable.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Bonus material: http://stackoverflow.com/questions/11227809/why-is-processing-a-sorted-array-faster-than-an-unsorted-array</a:t>
            </a:r>
          </a:p>
        </p:txBody>
      </p:sp>
    </p:spTree>
    <p:extLst>
      <p:ext uri="{BB962C8B-B14F-4D97-AF65-F5344CB8AC3E}">
        <p14:creationId xmlns:p14="http://schemas.microsoft.com/office/powerpoint/2010/main" val="21124189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Getting High Performance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Good compiler and flags</a:t>
            </a:r>
          </a:p>
          <a:p>
            <a:pPr eaLnBrk="1" hangingPunct="1">
              <a:defRPr/>
            </a:pPr>
            <a:r>
              <a:rPr lang="en-US" dirty="0"/>
              <a:t>Don’t do anything stupid</a:t>
            </a:r>
          </a:p>
          <a:p>
            <a:pPr lvl="1" eaLnBrk="1" hangingPunct="1">
              <a:defRPr/>
            </a:pPr>
            <a:r>
              <a:rPr lang="en-US" dirty="0"/>
              <a:t>Watch out for hidden algorithmic inefficiencies</a:t>
            </a:r>
          </a:p>
          <a:p>
            <a:pPr lvl="1" eaLnBrk="1" hangingPunct="1">
              <a:defRPr/>
            </a:pPr>
            <a:r>
              <a:rPr lang="en-US" dirty="0"/>
              <a:t>Write compiler-friendly code</a:t>
            </a:r>
          </a:p>
          <a:p>
            <a:pPr lvl="2" eaLnBrk="1" hangingPunct="1">
              <a:defRPr/>
            </a:pPr>
            <a:r>
              <a:rPr lang="en-US" dirty="0"/>
              <a:t>Watch out for optimization blockers: </a:t>
            </a:r>
            <a:br>
              <a:rPr lang="en-US" dirty="0"/>
            </a:br>
            <a:r>
              <a:rPr lang="en-US" dirty="0"/>
              <a:t>procedure calls &amp; memory references</a:t>
            </a:r>
          </a:p>
          <a:p>
            <a:pPr lvl="1">
              <a:defRPr/>
            </a:pPr>
            <a:r>
              <a:rPr lang="en-US" dirty="0"/>
              <a:t>Look carefully at innermost loops (where most work is done)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Tune code for machine</a:t>
            </a:r>
          </a:p>
          <a:p>
            <a:pPr lvl="1" eaLnBrk="1" hangingPunct="1">
              <a:defRPr/>
            </a:pPr>
            <a:r>
              <a:rPr lang="en-US" dirty="0"/>
              <a:t>Exploit instruction-level parallelism</a:t>
            </a:r>
          </a:p>
          <a:p>
            <a:pPr lvl="1" eaLnBrk="1" hangingPunct="1">
              <a:defRPr/>
            </a:pPr>
            <a:r>
              <a:rPr lang="en-US" dirty="0"/>
              <a:t>Avoid unpredictable branches</a:t>
            </a:r>
          </a:p>
          <a:p>
            <a:pPr lvl="1" eaLnBrk="1" hangingPunct="1">
              <a:defRPr/>
            </a:pPr>
            <a:r>
              <a:rPr lang="en-US" dirty="0"/>
              <a:t>Make code cache friendly (Covered later in course)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</a:t>
            </a:r>
            <a:r>
              <a:rPr lang="en-US" dirty="0">
                <a:solidFill>
                  <a:schemeClr val="bg2"/>
                </a:solidFill>
              </a:rPr>
              <a:t>eral</a:t>
            </a:r>
            <a:r>
              <a:rPr lang="en-US" dirty="0">
                <a:solidFill>
                  <a:srgbClr val="7F7F7F"/>
                </a:solidFill>
              </a:rPr>
              <a:t>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>
                <a:solidFill>
                  <a:schemeClr val="bg2"/>
                </a:solidFill>
              </a:rPr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08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20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Reduction in Strength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817812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/>
              <a:t>Replace costly operation with simpler one</a:t>
            </a:r>
          </a:p>
          <a:p>
            <a:pPr lvl="1" eaLnBrk="1" hangingPunct="1"/>
            <a:r>
              <a:rPr 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16*x	--&gt;	x &lt;&lt; 4</a:t>
            </a:r>
          </a:p>
          <a:p>
            <a:pPr lvl="2" eaLnBrk="1" hangingPunct="1"/>
            <a:r>
              <a:rPr lang="en-US" dirty="0"/>
              <a:t>Utility is machine dependent</a:t>
            </a:r>
          </a:p>
          <a:p>
            <a:pPr lvl="2" eaLnBrk="1" hangingPunct="1"/>
            <a:r>
              <a:rPr lang="en-US" dirty="0"/>
              <a:t>Depends on cost of multiply or divide instruction</a:t>
            </a:r>
          </a:p>
          <a:p>
            <a:pPr lvl="3" eaLnBrk="1" hangingPunct="1"/>
            <a:r>
              <a:rPr lang="en-US" dirty="0"/>
              <a:t>On Intel Nehalem, integer multiply requires 3 CPU cycles</a:t>
            </a:r>
          </a:p>
          <a:p>
            <a:pPr lvl="1" eaLnBrk="1" hangingPunct="1"/>
            <a:r>
              <a:rPr lang="en-US" dirty="0"/>
              <a:t>Recognize sequence of products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597400"/>
            <a:ext cx="2876224" cy="116698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4368800"/>
            <a:ext cx="2897188" cy="14224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400" i="1" dirty="0">
                <a:latin typeface="Courier New" pitchFamily="49" charset="0"/>
              </a:rPr>
              <a:t>  </a:t>
            </a:r>
            <a:r>
              <a:rPr lang="en-US" sz="1400" i="1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i="1" dirty="0">
                <a:solidFill>
                  <a:srgbClr val="C00000"/>
                </a:solidFill>
                <a:latin typeface="Courier New" pitchFamily="49" charset="0"/>
              </a:rPr>
              <a:t> += n;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906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(i-1)*n</a:t>
            </a:r>
            <a:r>
              <a:rPr lang="en-US" sz="1400" dirty="0">
                <a:latin typeface="Courier New" pitchFamily="49" charset="0"/>
              </a:rPr>
              <a:t>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(i+1)*n</a:t>
            </a:r>
            <a:r>
              <a:rPr lang="en-US" sz="1400" dirty="0">
                <a:latin typeface="Courier New" pitchFamily="49" charset="0"/>
              </a:rPr>
              <a:t>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99795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*n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–1)*n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98939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1 multiplication: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   1(%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i+1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   -1(%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), %r8  # i-1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rsi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  # i*n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rax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  # (i+1)*n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   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   # (i+1)*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%r8      # (i-1)*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rsi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# i*n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movq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subq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n+j-n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,%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 # i*</a:t>
            </a:r>
            <a:r>
              <a:rPr lang="en-US" sz="1400" dirty="0" err="1">
                <a:latin typeface="Courier New" pitchFamily="49" charset="0"/>
              </a:rPr>
              <a:t>n+j+n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Example: </a:t>
            </a:r>
            <a:r>
              <a:rPr lang="en-US" dirty="0" err="1"/>
              <a:t>Bubblesort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FF"/>
                </a:solidFill>
              </a:rPr>
              <a:t>Bubblesort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/>
              <a:t>program that sorts an array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/>
              <a:t> that is allocated in static storage:</a:t>
            </a:r>
          </a:p>
          <a:p>
            <a:pPr lvl="1"/>
            <a:r>
              <a:rPr lang="en-US" dirty="0"/>
              <a:t>an element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requires </a:t>
            </a:r>
            <a:r>
              <a:rPr lang="en-US" dirty="0">
                <a:solidFill>
                  <a:srgbClr val="0000FF"/>
                </a:solidFill>
              </a:rPr>
              <a:t>four bytes</a:t>
            </a:r>
            <a:r>
              <a:rPr lang="en-US" dirty="0"/>
              <a:t> of a byte-addressed machine</a:t>
            </a:r>
          </a:p>
          <a:p>
            <a:pPr lvl="1"/>
            <a:r>
              <a:rPr lang="en-US" dirty="0"/>
              <a:t>elements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are numbered </a:t>
            </a:r>
            <a:r>
              <a:rPr lang="en-US" dirty="0">
                <a:solidFill>
                  <a:srgbClr val="0000FF"/>
                </a:solidFill>
              </a:rPr>
              <a:t>1 through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is a variable)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A[j]</a:t>
            </a:r>
            <a:r>
              <a:rPr lang="en-US" dirty="0"/>
              <a:t> is in location </a:t>
            </a:r>
            <a:r>
              <a:rPr lang="en-US" b="1" dirty="0">
                <a:solidFill>
                  <a:srgbClr val="B703AD"/>
                </a:solidFill>
                <a:latin typeface="Courier New" pitchFamily="49" charset="0"/>
                <a:cs typeface="Courier New" pitchFamily="49" charset="0"/>
              </a:rPr>
              <a:t>&amp;A+4*(j-1)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pt-BR" b="1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pt-BR" sz="2000" b="1" dirty="0">
                <a:latin typeface="Courier New" pitchFamily="49" charset="0"/>
                <a:cs typeface="Courier New" pitchFamily="49" charset="0"/>
              </a:rPr>
              <a:t>for (i = n-1; i &gt;=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1; i--) {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(j = 1; j &lt;=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A[j] &gt; A[j+1])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     temp = A[j];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     A[j] = A[j+1];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     A[j+1] = temp;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05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14920</TotalTime>
  <Words>5740</Words>
  <Application>Microsoft Office PowerPoint</Application>
  <PresentationFormat>On-screen Show (4:3)</PresentationFormat>
  <Paragraphs>1519</Paragraphs>
  <Slides>69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0" baseType="lpstr">
      <vt:lpstr>ＭＳ Ｐゴシック</vt:lpstr>
      <vt:lpstr>Arial</vt:lpstr>
      <vt:lpstr>Arial Narrow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template2007</vt:lpstr>
      <vt:lpstr>Code Optimization  15-213/18-213/15-513: Introduction to Computer Systems 10th Lecture, September 28, 2017</vt:lpstr>
      <vt:lpstr>Today</vt:lpstr>
      <vt:lpstr>Performance Realities</vt:lpstr>
      <vt:lpstr>Optimizing Compilers</vt:lpstr>
      <vt:lpstr> Generally Useful Optimizations</vt:lpstr>
      <vt:lpstr>Compiler-Generated Code Motion (-O1)</vt:lpstr>
      <vt:lpstr>Reduction in Strength</vt:lpstr>
      <vt:lpstr>Share Common Subexpressions</vt:lpstr>
      <vt:lpstr>Optimization Example: Bubblesort</vt:lpstr>
      <vt:lpstr>Translated (Pseudo) Code </vt:lpstr>
      <vt:lpstr>Redundancy in Address Calculation</vt:lpstr>
      <vt:lpstr>Redundancy Removed</vt:lpstr>
      <vt:lpstr>More Redundancy</vt:lpstr>
      <vt:lpstr>Redundancy Removed</vt:lpstr>
      <vt:lpstr>Redundancy in Loops</vt:lpstr>
      <vt:lpstr>Final Code</vt:lpstr>
      <vt:lpstr>Today</vt:lpstr>
      <vt:lpstr>Limitations of Optimizing Compilers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Quiz Time!</vt:lpstr>
      <vt:lpstr>Today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Modern CPU Design</vt:lpstr>
      <vt:lpstr>Superscalar Processor</vt:lpstr>
      <vt:lpstr>Pipelined Functional Units</vt:lpstr>
      <vt:lpstr>Haswell CPU</vt:lpstr>
      <vt:lpstr>x86-64 Compilation of Combine4</vt:lpstr>
      <vt:lpstr>Combine4 = Serial Computation (OP = *)</vt:lpstr>
      <vt:lpstr>Loop Unrolling (2x1)</vt:lpstr>
      <vt:lpstr>Effect of Loop Unrolling</vt:lpstr>
      <vt:lpstr>Loop Unrolling with Reassociation (2x1a)</vt:lpstr>
      <vt:lpstr>Effect of Reassociation</vt:lpstr>
      <vt:lpstr>Reassociated Computation</vt:lpstr>
      <vt:lpstr>Loop Unrolling with Separate Accumulators (2x2)</vt:lpstr>
      <vt:lpstr>Effect of Separate Accumulators</vt:lpstr>
      <vt:lpstr>Separate Accumulators</vt:lpstr>
      <vt:lpstr>Unrolling &amp; Accumulating</vt:lpstr>
      <vt:lpstr>Unrolling &amp; Accumulating: Double *</vt:lpstr>
      <vt:lpstr>Unrolling &amp; Accumulating: Int +</vt:lpstr>
      <vt:lpstr>Achievable Performance</vt:lpstr>
      <vt:lpstr>Programming with AVX2</vt:lpstr>
      <vt:lpstr>SIMD Operations</vt:lpstr>
      <vt:lpstr>Using Vector Instructions</vt:lpstr>
      <vt:lpstr>What About Branches?</vt:lpstr>
      <vt:lpstr>Modern CPU Design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Branch Prediction Numbers</vt:lpstr>
      <vt:lpstr>Getting High Performance</vt:lpstr>
      <vt:lpstr>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423</cp:revision>
  <cp:lastPrinted>1999-09-20T15:19:18Z</cp:lastPrinted>
  <dcterms:created xsi:type="dcterms:W3CDTF">2011-08-30T20:07:27Z</dcterms:created>
  <dcterms:modified xsi:type="dcterms:W3CDTF">2017-09-28T17:13:04Z</dcterms:modified>
</cp:coreProperties>
</file>