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4" r:id="rId2"/>
    <p:sldMasterId id="2147483666" r:id="rId3"/>
  </p:sldMasterIdLst>
  <p:notesMasterIdLst>
    <p:notesMasterId r:id="rId46"/>
  </p:notesMasterIdLst>
  <p:handoutMasterIdLst>
    <p:handoutMasterId r:id="rId47"/>
  </p:handoutMasterIdLst>
  <p:sldIdLst>
    <p:sldId id="542" r:id="rId4"/>
    <p:sldId id="712" r:id="rId5"/>
    <p:sldId id="725" r:id="rId6"/>
    <p:sldId id="726" r:id="rId7"/>
    <p:sldId id="681" r:id="rId8"/>
    <p:sldId id="692" r:id="rId9"/>
    <p:sldId id="706" r:id="rId10"/>
    <p:sldId id="719" r:id="rId11"/>
    <p:sldId id="690" r:id="rId12"/>
    <p:sldId id="683" r:id="rId13"/>
    <p:sldId id="671" r:id="rId14"/>
    <p:sldId id="673" r:id="rId15"/>
    <p:sldId id="674" r:id="rId16"/>
    <p:sldId id="675" r:id="rId17"/>
    <p:sldId id="710" r:id="rId18"/>
    <p:sldId id="676" r:id="rId19"/>
    <p:sldId id="677" r:id="rId20"/>
    <p:sldId id="684" r:id="rId21"/>
    <p:sldId id="591" r:id="rId22"/>
    <p:sldId id="592" r:id="rId23"/>
    <p:sldId id="720" r:id="rId24"/>
    <p:sldId id="593" r:id="rId25"/>
    <p:sldId id="594" r:id="rId26"/>
    <p:sldId id="595" r:id="rId27"/>
    <p:sldId id="685" r:id="rId28"/>
    <p:sldId id="596" r:id="rId29"/>
    <p:sldId id="597" r:id="rId30"/>
    <p:sldId id="645" r:id="rId31"/>
    <p:sldId id="599" r:id="rId32"/>
    <p:sldId id="602" r:id="rId33"/>
    <p:sldId id="600" r:id="rId34"/>
    <p:sldId id="601" r:id="rId35"/>
    <p:sldId id="727" r:id="rId36"/>
    <p:sldId id="648" r:id="rId37"/>
    <p:sldId id="686" r:id="rId38"/>
    <p:sldId id="606" r:id="rId39"/>
    <p:sldId id="721" r:id="rId40"/>
    <p:sldId id="607" r:id="rId41"/>
    <p:sldId id="722" r:id="rId42"/>
    <p:sldId id="723" r:id="rId43"/>
    <p:sldId id="649" r:id="rId44"/>
    <p:sldId id="687" r:id="rId45"/>
  </p:sldIdLst>
  <p:sldSz cx="9144000" cy="6858000" type="screen4x3"/>
  <p:notesSz cx="7302500" cy="9586913"/>
  <p:custDataLst>
    <p:tags r:id="rId4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CDF1C5"/>
    <a:srgbClr val="F1C7C7"/>
    <a:srgbClr val="E0E0E0"/>
    <a:srgbClr val="A8E799"/>
    <a:srgbClr val="E0F4E3"/>
    <a:srgbClr val="E3E4E6"/>
    <a:srgbClr val="FFFF99"/>
    <a:srgbClr val="FF9999"/>
    <a:srgbClr val="EFBFBF"/>
    <a:srgbClr val="C5F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86" autoAdjust="0"/>
    <p:restoredTop sz="94660"/>
  </p:normalViewPr>
  <p:slideViewPr>
    <p:cSldViewPr snapToObjects="1">
      <p:cViewPr varScale="1">
        <p:scale>
          <a:sx n="91" d="100"/>
          <a:sy n="91" d="100"/>
        </p:scale>
        <p:origin x="861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64"/>
    </p:cViewPr>
  </p:sorterViewPr>
  <p:notesViewPr>
    <p:cSldViewPr snapToObjects="1">
      <p:cViewPr varScale="1">
        <p:scale>
          <a:sx n="70" d="100"/>
          <a:sy n="70" d="100"/>
        </p:scale>
        <p:origin x="-2384" y="-120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tags" Target="tags/tag1.xml"/><Relationship Id="rId8" Type="http://schemas.openxmlformats.org/officeDocument/2006/relationships/slide" Target="slides/slide5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1548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5213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3999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3999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257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791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342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385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hf sldNum="0"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text styles</a:t>
            </a:r>
          </a:p>
          <a:p>
            <a:pPr lvl="1"/>
            <a:r>
              <a:rPr lang="en-US">
                <a:sym typeface="Calibri" charset="0"/>
              </a:rPr>
              <a:t>Second level</a:t>
            </a:r>
          </a:p>
          <a:p>
            <a:pPr lvl="2"/>
            <a:r>
              <a:rPr lang="en-US">
                <a:sym typeface="Calibri" charset="0"/>
              </a:rPr>
              <a:t>Third level</a:t>
            </a:r>
          </a:p>
          <a:p>
            <a:pPr lvl="3"/>
            <a:r>
              <a:rPr lang="en-US">
                <a:sym typeface="Calibri" charset="0"/>
              </a:rPr>
              <a:t>Fourth level</a:t>
            </a:r>
          </a:p>
          <a:p>
            <a:pPr lvl="4"/>
            <a:r>
              <a:rPr lang="en-US">
                <a:sym typeface="Calibri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254000" indent="-254000" algn="l" rtl="0" eaLnBrk="0" fontAlgn="base" hangingPunct="0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eaLnBrk="0" fontAlgn="base" hangingPunct="0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800100" indent="-2032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1430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14605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50800"/>
            <a:ext cx="7591425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eaLnBrk="0" fontAlgn="base" hangingPunct="0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11430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6002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20574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mu.edu/afs/cs/academic/class/15213-f16/www/schedule.html" TargetMode="External"/><Relationship Id="rId2" Type="http://schemas.openxmlformats.org/officeDocument/2006/relationships/hyperlink" Target="https://autolab.andrew.cmu.edu/courses/15213-f1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.cmu.edu/afs/cs/academic/class/15213-f16/www/labmachines.html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4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6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15-213-staff@cs.cmu.edu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cathyf@cs.cmu.edu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/>
              <a:t>Bits, Bytes and Integers – Part 1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15-213/18-213/15-513: Introduction to Computer Systems</a:t>
            </a:r>
            <a:br>
              <a:rPr lang="en-US" b="0" dirty="0"/>
            </a:br>
            <a:r>
              <a:rPr lang="en-US" sz="2000" b="0" dirty="0"/>
              <a:t>2</a:t>
            </a:r>
            <a:r>
              <a:rPr lang="en-US" sz="2000" b="0" baseline="30000" dirty="0"/>
              <a:t>nd</a:t>
            </a:r>
            <a:r>
              <a:rPr lang="en-US" sz="2000" b="0" dirty="0"/>
              <a:t> Lecture,  Sept. 1, 2016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/>
              <a:t>Today’s Instructor:</a:t>
            </a:r>
            <a:r>
              <a:rPr lang="en-US" dirty="0"/>
              <a:t> </a:t>
            </a:r>
          </a:p>
          <a:p>
            <a:r>
              <a:rPr lang="en-US" dirty="0"/>
              <a:t>Phil Gibbons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/>
              <a:t>Bit-level manipulations</a:t>
            </a:r>
          </a:p>
          <a:p>
            <a:r>
              <a:rPr lang="en-US" dirty="0">
                <a:solidFill>
                  <a:srgbClr val="A6A6A6"/>
                </a:solidFill>
              </a:rPr>
              <a:t>Integers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Representation: unsigned and signed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Addition, negation, multiplication, shifting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Summary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Boolean Algebra</a:t>
            </a:r>
          </a:p>
        </p:txBody>
      </p:sp>
      <p:sp>
        <p:nvSpPr>
          <p:cNvPr id="5632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Developed by George Boole in 19th Century</a:t>
            </a:r>
          </a:p>
          <a:p>
            <a:pPr marL="552450" lvl="1" eaLnBrk="1" hangingPunct="1"/>
            <a:r>
              <a:rPr lang="en-US"/>
              <a:t>Algebraic representation of logic</a:t>
            </a:r>
          </a:p>
          <a:p>
            <a:pPr marL="838200" lvl="2" eaLnBrk="1" hangingPunct="1"/>
            <a:r>
              <a:rPr lang="en-US"/>
              <a:t>Encode “True” as 1 and “False” as 0</a:t>
            </a:r>
          </a:p>
        </p:txBody>
      </p:sp>
      <p:sp>
        <p:nvSpPr>
          <p:cNvPr id="56326" name="Rectangle 5"/>
          <p:cNvSpPr>
            <a:spLocks/>
          </p:cNvSpPr>
          <p:nvPr/>
        </p:nvSpPr>
        <p:spPr bwMode="auto">
          <a:xfrm>
            <a:off x="317500" y="2603500"/>
            <a:ext cx="37465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</a:pP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And</a:t>
            </a: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charset="2"/>
              <a:buChar char="n"/>
            </a:pPr>
            <a:r>
              <a:rPr lang="en-US" sz="2000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A&amp;B = 1 when both A=1 and B=1</a:t>
            </a:r>
          </a:p>
        </p:txBody>
      </p:sp>
      <p:pic>
        <p:nvPicPr>
          <p:cNvPr id="56327" name="Picture 6"/>
          <p:cNvPicPr>
            <a:picLocks noChangeArrowheads="1"/>
          </p:cNvPicPr>
          <p:nvPr/>
        </p:nvPicPr>
        <p:blipFill>
          <a:blip r:embed="rId2"/>
          <a:srcRect r="77623"/>
          <a:stretch>
            <a:fillRect/>
          </a:stretch>
        </p:blipFill>
        <p:spPr bwMode="auto">
          <a:xfrm>
            <a:off x="584200" y="3429000"/>
            <a:ext cx="139700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8" name="Rectangle 7"/>
          <p:cNvSpPr>
            <a:spLocks/>
          </p:cNvSpPr>
          <p:nvPr/>
        </p:nvSpPr>
        <p:spPr bwMode="auto">
          <a:xfrm>
            <a:off x="4419600" y="2603500"/>
            <a:ext cx="37465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</a:pP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Or</a:t>
            </a: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charset="2"/>
              <a:buChar char="n"/>
            </a:pPr>
            <a:r>
              <a:rPr lang="en-US" sz="2000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A|B = 1 when either A=1 or B=1</a:t>
            </a:r>
          </a:p>
        </p:txBody>
      </p:sp>
      <p:pic>
        <p:nvPicPr>
          <p:cNvPr id="56329" name="Picture 8"/>
          <p:cNvPicPr>
            <a:picLocks noChangeArrowheads="1"/>
          </p:cNvPicPr>
          <p:nvPr/>
        </p:nvPicPr>
        <p:blipFill>
          <a:blip r:embed="rId3"/>
          <a:srcRect r="77623"/>
          <a:stretch>
            <a:fillRect/>
          </a:stretch>
        </p:blipFill>
        <p:spPr bwMode="auto">
          <a:xfrm>
            <a:off x="4762500" y="3436938"/>
            <a:ext cx="1397000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30" name="Picture 9"/>
          <p:cNvPicPr>
            <a:picLocks noChangeArrowheads="1"/>
          </p:cNvPicPr>
          <p:nvPr/>
        </p:nvPicPr>
        <p:blipFill>
          <a:blip r:embed="rId4"/>
          <a:srcRect r="77623"/>
          <a:stretch>
            <a:fillRect/>
          </a:stretch>
        </p:blipFill>
        <p:spPr bwMode="auto">
          <a:xfrm>
            <a:off x="584200" y="5461000"/>
            <a:ext cx="139700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31" name="Rectangle 10"/>
          <p:cNvSpPr>
            <a:spLocks/>
          </p:cNvSpPr>
          <p:nvPr/>
        </p:nvSpPr>
        <p:spPr bwMode="auto">
          <a:xfrm>
            <a:off x="317500" y="4635500"/>
            <a:ext cx="20955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</a:pP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Not</a:t>
            </a: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charset="2"/>
              <a:buChar char="n"/>
            </a:pPr>
            <a:r>
              <a:rPr lang="en-US" sz="2000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~A = 1 when A=0</a:t>
            </a:r>
          </a:p>
        </p:txBody>
      </p:sp>
      <p:pic>
        <p:nvPicPr>
          <p:cNvPr id="56332" name="Picture 11"/>
          <p:cNvPicPr>
            <a:picLocks noChangeArrowheads="1"/>
          </p:cNvPicPr>
          <p:nvPr/>
        </p:nvPicPr>
        <p:blipFill>
          <a:blip r:embed="rId5"/>
          <a:srcRect r="77623"/>
          <a:stretch>
            <a:fillRect/>
          </a:stretch>
        </p:blipFill>
        <p:spPr bwMode="auto">
          <a:xfrm>
            <a:off x="4762500" y="5468938"/>
            <a:ext cx="1397000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33" name="Rectangle 12"/>
          <p:cNvSpPr>
            <a:spLocks/>
          </p:cNvSpPr>
          <p:nvPr/>
        </p:nvSpPr>
        <p:spPr bwMode="auto">
          <a:xfrm>
            <a:off x="3568700" y="4635500"/>
            <a:ext cx="51816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</a:pP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Exclusive-Or (</a:t>
            </a:r>
            <a:r>
              <a:rPr lang="en-US" b="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Xor</a:t>
            </a: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)</a:t>
            </a: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charset="2"/>
              <a:buChar char="n"/>
            </a:pPr>
            <a:r>
              <a:rPr lang="en-US" sz="2000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A^B = 1 when either A=1 or B=1, but not both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General Boolean Algebras</a:t>
            </a:r>
          </a:p>
        </p:txBody>
      </p:sp>
      <p:sp>
        <p:nvSpPr>
          <p:cNvPr id="5837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Operate on Bit Vectors</a:t>
            </a:r>
          </a:p>
          <a:p>
            <a:pPr marL="552450" lvl="1" eaLnBrk="1" hangingPunct="1"/>
            <a:r>
              <a:rPr lang="en-US"/>
              <a:t>Operations applied bitwise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All of the Properties of Boolean Algebra Apply</a:t>
            </a:r>
          </a:p>
        </p:txBody>
      </p:sp>
      <p:sp>
        <p:nvSpPr>
          <p:cNvPr id="58374" name="Rectangle 5"/>
          <p:cNvSpPr>
            <a:spLocks/>
          </p:cNvSpPr>
          <p:nvPr/>
        </p:nvSpPr>
        <p:spPr bwMode="auto">
          <a:xfrm>
            <a:off x="787400" y="2349500"/>
            <a:ext cx="1677988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01101001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&amp;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01000001</a:t>
            </a:r>
          </a:p>
        </p:txBody>
      </p:sp>
      <p:sp>
        <p:nvSpPr>
          <p:cNvPr id="58375" name="Line 6"/>
          <p:cNvSpPr>
            <a:spLocks noChangeShapeType="1"/>
          </p:cNvSpPr>
          <p:nvPr/>
        </p:nvSpPr>
        <p:spPr bwMode="auto">
          <a:xfrm>
            <a:off x="8636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8376" name="Rectangle 7"/>
          <p:cNvSpPr>
            <a:spLocks/>
          </p:cNvSpPr>
          <p:nvPr/>
        </p:nvSpPr>
        <p:spPr bwMode="auto">
          <a:xfrm>
            <a:off x="2616200" y="2349500"/>
            <a:ext cx="1677988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01101001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|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01111101</a:t>
            </a:r>
          </a:p>
        </p:txBody>
      </p:sp>
      <p:sp>
        <p:nvSpPr>
          <p:cNvPr id="58377" name="Line 8"/>
          <p:cNvSpPr>
            <a:spLocks noChangeShapeType="1"/>
          </p:cNvSpPr>
          <p:nvPr/>
        </p:nvSpPr>
        <p:spPr bwMode="auto">
          <a:xfrm>
            <a:off x="26924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8378" name="Rectangle 9"/>
          <p:cNvSpPr>
            <a:spLocks/>
          </p:cNvSpPr>
          <p:nvPr/>
        </p:nvSpPr>
        <p:spPr bwMode="auto">
          <a:xfrm>
            <a:off x="4445000" y="2349500"/>
            <a:ext cx="1677988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01101001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^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00111100</a:t>
            </a:r>
          </a:p>
        </p:txBody>
      </p:sp>
      <p:sp>
        <p:nvSpPr>
          <p:cNvPr id="58379" name="Line 10"/>
          <p:cNvSpPr>
            <a:spLocks noChangeShapeType="1"/>
          </p:cNvSpPr>
          <p:nvPr/>
        </p:nvSpPr>
        <p:spPr bwMode="auto">
          <a:xfrm>
            <a:off x="45974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8380" name="Rectangle 11"/>
          <p:cNvSpPr>
            <a:spLocks/>
          </p:cNvSpPr>
          <p:nvPr/>
        </p:nvSpPr>
        <p:spPr bwMode="auto">
          <a:xfrm>
            <a:off x="6348413" y="2349500"/>
            <a:ext cx="1679575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~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10101010</a:t>
            </a:r>
          </a:p>
        </p:txBody>
      </p:sp>
      <p:sp>
        <p:nvSpPr>
          <p:cNvPr id="58381" name="Line 12"/>
          <p:cNvSpPr>
            <a:spLocks noChangeShapeType="1"/>
          </p:cNvSpPr>
          <p:nvPr/>
        </p:nvSpPr>
        <p:spPr bwMode="auto">
          <a:xfrm>
            <a:off x="6426200" y="2981325"/>
            <a:ext cx="16002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23565" name="Rectangle 13"/>
          <p:cNvSpPr>
            <a:spLocks/>
          </p:cNvSpPr>
          <p:nvPr/>
        </p:nvSpPr>
        <p:spPr bwMode="auto">
          <a:xfrm>
            <a:off x="787400" y="3035300"/>
            <a:ext cx="16779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01000001</a:t>
            </a:r>
          </a:p>
        </p:txBody>
      </p:sp>
      <p:sp>
        <p:nvSpPr>
          <p:cNvPr id="23566" name="Rectangle 14"/>
          <p:cNvSpPr>
            <a:spLocks/>
          </p:cNvSpPr>
          <p:nvPr/>
        </p:nvSpPr>
        <p:spPr bwMode="auto">
          <a:xfrm>
            <a:off x="2921000" y="3035300"/>
            <a:ext cx="13731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01111101</a:t>
            </a:r>
          </a:p>
        </p:txBody>
      </p:sp>
      <p:sp>
        <p:nvSpPr>
          <p:cNvPr id="23567" name="Rectangle 15"/>
          <p:cNvSpPr>
            <a:spLocks/>
          </p:cNvSpPr>
          <p:nvPr/>
        </p:nvSpPr>
        <p:spPr bwMode="auto">
          <a:xfrm>
            <a:off x="4749800" y="3035300"/>
            <a:ext cx="13731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00111100</a:t>
            </a:r>
          </a:p>
        </p:txBody>
      </p:sp>
      <p:sp>
        <p:nvSpPr>
          <p:cNvPr id="23568" name="Rectangle 16"/>
          <p:cNvSpPr>
            <a:spLocks/>
          </p:cNvSpPr>
          <p:nvPr/>
        </p:nvSpPr>
        <p:spPr bwMode="auto">
          <a:xfrm>
            <a:off x="6654800" y="3035300"/>
            <a:ext cx="13731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10101010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5" grpId="0" build="p" autoUpdateAnimBg="0"/>
      <p:bldP spid="23566" grpId="0" build="p" autoUpdateAnimBg="0"/>
      <p:bldP spid="23567" grpId="0" build="p" autoUpdateAnimBg="0"/>
      <p:bldP spid="23568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3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634582" cy="762000"/>
          </a:xfrm>
        </p:spPr>
        <p:txBody>
          <a:bodyPr/>
          <a:lstStyle/>
          <a:p>
            <a:r>
              <a:rPr lang="en-US" dirty="0"/>
              <a:t>Example: Representing &amp; Manipulating Sets</a:t>
            </a:r>
          </a:p>
        </p:txBody>
      </p:sp>
      <p:sp>
        <p:nvSpPr>
          <p:cNvPr id="59397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Representation</a:t>
            </a:r>
          </a:p>
          <a:p>
            <a:pPr lvl="1"/>
            <a:r>
              <a:rPr lang="en-US" dirty="0"/>
              <a:t>Width </a:t>
            </a:r>
            <a:r>
              <a:rPr lang="en-US" dirty="0" err="1"/>
              <a:t>w</a:t>
            </a:r>
            <a:r>
              <a:rPr lang="en-US" dirty="0"/>
              <a:t> bit vector represents subsets of {0, …, </a:t>
            </a:r>
            <a:r>
              <a:rPr lang="en-US" dirty="0" err="1"/>
              <a:t>w</a:t>
            </a:r>
            <a:r>
              <a:rPr lang="en-US" dirty="0"/>
              <a:t>–1}</a:t>
            </a:r>
          </a:p>
          <a:p>
            <a:pPr lvl="1"/>
            <a:r>
              <a:rPr lang="en-US" dirty="0" err="1"/>
              <a:t>a</a:t>
            </a:r>
            <a:r>
              <a:rPr lang="en-US" baseline="-25000" dirty="0" err="1"/>
              <a:t>j</a:t>
            </a:r>
            <a:r>
              <a:rPr lang="en-US" dirty="0"/>
              <a:t> = 1 if </a:t>
            </a:r>
            <a:r>
              <a:rPr lang="en-US" dirty="0" err="1"/>
              <a:t>j</a:t>
            </a:r>
            <a:r>
              <a:rPr lang="en-US" dirty="0"/>
              <a:t>  ∈ A</a:t>
            </a:r>
          </a:p>
          <a:p>
            <a:pPr lvl="2"/>
            <a:endParaRPr lang="en-US" dirty="0">
              <a:sym typeface="Monaco" charset="0"/>
            </a:endParaRPr>
          </a:p>
          <a:p>
            <a:pPr lvl="2"/>
            <a:r>
              <a:rPr lang="en-US" dirty="0">
                <a:sym typeface="Monaco" charset="0"/>
              </a:rPr>
              <a:t> 01101001	{ 0, 3, 5, 6 }</a:t>
            </a:r>
          </a:p>
          <a:p>
            <a:pPr lvl="2"/>
            <a:r>
              <a:rPr lang="en-US" dirty="0">
                <a:sym typeface="Monaco" charset="0"/>
              </a:rPr>
              <a:t> </a:t>
            </a:r>
            <a:r>
              <a:rPr lang="en-US" i="1" dirty="0">
                <a:sym typeface="Monaco" charset="0"/>
              </a:rPr>
              <a:t>7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65</a:t>
            </a:r>
            <a:r>
              <a:rPr lang="en-US" i="1" dirty="0">
                <a:sym typeface="Monaco" charset="0"/>
              </a:rPr>
              <a:t>4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3</a:t>
            </a:r>
            <a:r>
              <a:rPr lang="en-US" i="1" dirty="0">
                <a:sym typeface="Monaco" charset="0"/>
              </a:rPr>
              <a:t>21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0</a:t>
            </a:r>
          </a:p>
          <a:p>
            <a:pPr lvl="2"/>
            <a:endParaRPr lang="en-US" dirty="0">
              <a:sym typeface="Monaco" charset="0"/>
            </a:endParaRPr>
          </a:p>
          <a:p>
            <a:pPr lvl="2"/>
            <a:r>
              <a:rPr lang="en-US" dirty="0">
                <a:sym typeface="Monaco" charset="0"/>
              </a:rPr>
              <a:t> 01010101	{ 0, 2, 4, 6 }</a:t>
            </a:r>
          </a:p>
          <a:p>
            <a:pPr lvl="2"/>
            <a:r>
              <a:rPr lang="en-US" dirty="0">
                <a:sym typeface="Monaco" charset="0"/>
              </a:rPr>
              <a:t> </a:t>
            </a:r>
            <a:r>
              <a:rPr lang="en-US" i="1" dirty="0">
                <a:sym typeface="Monaco" charset="0"/>
              </a:rPr>
              <a:t>7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6</a:t>
            </a:r>
            <a:r>
              <a:rPr lang="en-US" i="1" dirty="0">
                <a:sym typeface="Monaco" charset="0"/>
              </a:rPr>
              <a:t>5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4</a:t>
            </a:r>
            <a:r>
              <a:rPr lang="en-US" i="1" dirty="0">
                <a:sym typeface="Monaco" charset="0"/>
              </a:rPr>
              <a:t>3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2</a:t>
            </a:r>
            <a:r>
              <a:rPr lang="en-US" i="1" dirty="0">
                <a:sym typeface="Monaco" charset="0"/>
              </a:rPr>
              <a:t>1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0</a:t>
            </a:r>
          </a:p>
          <a:p>
            <a:r>
              <a:rPr lang="en-US" dirty="0"/>
              <a:t>Operations</a:t>
            </a:r>
          </a:p>
          <a:p>
            <a:pPr lvl="1"/>
            <a:r>
              <a:rPr lang="en-US" dirty="0"/>
              <a:t>&amp;    Intersection		01000001	{ 0, 6 }</a:t>
            </a:r>
          </a:p>
          <a:p>
            <a:pPr lvl="1"/>
            <a:r>
              <a:rPr lang="en-US" dirty="0"/>
              <a:t>|     Union			01111101	{ 0, 2, 3, 4, 5, 6 }</a:t>
            </a:r>
          </a:p>
          <a:p>
            <a:pPr lvl="1"/>
            <a:r>
              <a:rPr lang="en-US" dirty="0"/>
              <a:t>^	    Symmetric difference	00111100	{ 2, 3, 4, 5 }</a:t>
            </a:r>
          </a:p>
          <a:p>
            <a:pPr lvl="1"/>
            <a:r>
              <a:rPr lang="en-US" dirty="0"/>
              <a:t>~	    Complement		10101010	{ 1, 3, 5, 7 }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Bit-Level Operations in C</a:t>
            </a:r>
          </a:p>
        </p:txBody>
      </p:sp>
      <p:sp>
        <p:nvSpPr>
          <p:cNvPr id="6042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Operations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&amp;</a:t>
            </a:r>
            <a:r>
              <a:rPr lang="en-US" dirty="0"/>
              <a:t>,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|</a:t>
            </a:r>
            <a:r>
              <a:rPr lang="en-US" dirty="0"/>
              <a:t>,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~</a:t>
            </a:r>
            <a:r>
              <a:rPr lang="en-US" dirty="0"/>
              <a:t>,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^</a:t>
            </a:r>
            <a:r>
              <a:rPr lang="en-US" dirty="0"/>
              <a:t> Available in C</a:t>
            </a:r>
          </a:p>
          <a:p>
            <a:pPr marL="552450" lvl="1" eaLnBrk="1" hangingPunct="1"/>
            <a:r>
              <a:rPr lang="en-US" dirty="0"/>
              <a:t>Apply to any “integral” data type</a:t>
            </a:r>
          </a:p>
          <a:p>
            <a:pPr marL="838200" lvl="2" eaLnBrk="1" hangingPunct="1"/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long, </a:t>
            </a:r>
            <a:r>
              <a:rPr lang="en-US" sz="1800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int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, short, char, unsigned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dirty="0"/>
              <a:t>View arguments as bit vectors</a:t>
            </a:r>
          </a:p>
          <a:p>
            <a:pPr marL="552450" lvl="1" eaLnBrk="1" hangingPunct="1"/>
            <a:r>
              <a:rPr lang="en-US" dirty="0"/>
              <a:t>Arguments applied bit-wise</a:t>
            </a:r>
          </a:p>
          <a:p>
            <a:pPr eaLnBrk="1" hangingPunct="1"/>
            <a:r>
              <a:rPr lang="en-US" dirty="0"/>
              <a:t>Examples (Char data type)</a:t>
            </a: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~0x41 </a:t>
            </a:r>
            <a:r>
              <a:rPr lang="en-US" sz="1800" dirty="0">
                <a:ea typeface="Zapf Dingbats" charset="2"/>
                <a:cs typeface="Zapf Dingbats" charset="2"/>
                <a:sym typeface="Monaco" charset="0"/>
              </a:rPr>
              <a:t>→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>
                <a:solidFill>
                  <a:schemeClr val="bg1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0xBE</a:t>
            </a:r>
            <a:endParaRPr lang="en-US" sz="1800" dirty="0">
              <a:solidFill>
                <a:schemeClr val="bg1"/>
              </a:solidFill>
              <a:latin typeface="Monaco" charset="0"/>
              <a:sym typeface="Monaco" charset="0"/>
            </a:endParaRPr>
          </a:p>
          <a:p>
            <a:pPr marL="838200" lvl="2"/>
            <a:r>
              <a:rPr lang="en-US" sz="18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~01000001</a:t>
            </a:r>
            <a:r>
              <a:rPr lang="en-US" sz="1800" baseline="-60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>
                <a:solidFill>
                  <a:schemeClr val="bg1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>
                <a:solidFill>
                  <a:schemeClr val="bg1"/>
                </a:solidFill>
                <a:ea typeface="Zapf Dingbats" charset="2"/>
                <a:cs typeface="Zapf Dingbats" charset="2"/>
                <a:sym typeface="Monaco" charset="0"/>
              </a:rPr>
              <a:t>→ </a:t>
            </a:r>
            <a:r>
              <a:rPr lang="en-US" sz="1800" dirty="0">
                <a:solidFill>
                  <a:schemeClr val="bg1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10111110</a:t>
            </a:r>
            <a:r>
              <a:rPr lang="en-US" sz="1800" baseline="-60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dirty="0">
              <a:solidFill>
                <a:schemeClr val="bg1"/>
              </a:solidFill>
              <a:latin typeface="Monaco" charset="0"/>
              <a:sym typeface="Monaco" charset="0"/>
            </a:endParaRPr>
          </a:p>
          <a:p>
            <a:pPr marL="552450" lvl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~0x00 </a:t>
            </a:r>
            <a:r>
              <a:rPr lang="en-US" sz="1800" dirty="0">
                <a:ea typeface="Zapf Dingbats" charset="2"/>
                <a:cs typeface="Zapf Dingbats" charset="2"/>
                <a:sym typeface="Monaco" charset="0"/>
              </a:rPr>
              <a:t>→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>
                <a:solidFill>
                  <a:schemeClr val="bg1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0xFF</a:t>
            </a:r>
            <a:endParaRPr lang="en-US" sz="1800" dirty="0">
              <a:solidFill>
                <a:schemeClr val="bg1"/>
              </a:solidFill>
              <a:latin typeface="Monaco" charset="0"/>
              <a:sym typeface="Monaco" charset="0"/>
            </a:endParaRPr>
          </a:p>
          <a:p>
            <a:pPr marL="838200" lvl="2"/>
            <a:r>
              <a:rPr lang="en-US" sz="18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~00000000</a:t>
            </a:r>
            <a:r>
              <a:rPr lang="en-US" sz="1800" baseline="-60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>
                <a:solidFill>
                  <a:schemeClr val="bg1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>
                <a:solidFill>
                  <a:schemeClr val="bg1"/>
                </a:solidFill>
                <a:ea typeface="Zapf Dingbats" charset="2"/>
                <a:cs typeface="Zapf Dingbats" charset="2"/>
                <a:sym typeface="Monaco" charset="0"/>
              </a:rPr>
              <a:t>→</a:t>
            </a:r>
            <a:r>
              <a:rPr lang="en-US" sz="1800" dirty="0">
                <a:solidFill>
                  <a:schemeClr val="bg1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 11111111</a:t>
            </a:r>
            <a:r>
              <a:rPr lang="en-US" sz="1800" baseline="-60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dirty="0">
              <a:solidFill>
                <a:schemeClr val="bg1"/>
              </a:solidFill>
              <a:latin typeface="Monaco" charset="0"/>
              <a:sym typeface="Monaco" charset="0"/>
            </a:endParaRPr>
          </a:p>
          <a:p>
            <a:pPr marL="552450" lvl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 0x55 </a:t>
            </a:r>
            <a:r>
              <a:rPr lang="en-US" sz="1800" dirty="0">
                <a:ea typeface="Zapf Dingbats" charset="2"/>
                <a:cs typeface="Zapf Dingbats" charset="2"/>
                <a:sym typeface="Monaco" charset="0"/>
              </a:rPr>
              <a:t>→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>
                <a:solidFill>
                  <a:schemeClr val="bg1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0x41</a:t>
            </a:r>
            <a:endParaRPr lang="en-US" sz="1800" dirty="0">
              <a:solidFill>
                <a:schemeClr val="bg1"/>
              </a:solidFill>
              <a:latin typeface="Monaco" charset="0"/>
              <a:sym typeface="Monaco" charset="0"/>
            </a:endParaRPr>
          </a:p>
          <a:p>
            <a:pPr marL="838200" lvl="2"/>
            <a:r>
              <a:rPr lang="en-US" sz="18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01101001</a:t>
            </a:r>
            <a:r>
              <a:rPr lang="en-US" sz="1800" baseline="-60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&amp; 01010101</a:t>
            </a:r>
            <a:r>
              <a:rPr lang="en-US" sz="1800" baseline="-60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>
                <a:solidFill>
                  <a:schemeClr val="bg1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>
                <a:solidFill>
                  <a:schemeClr val="bg1"/>
                </a:solidFill>
                <a:ea typeface="Zapf Dingbats" charset="2"/>
                <a:cs typeface="Zapf Dingbats" charset="2"/>
                <a:sym typeface="Monaco" charset="0"/>
              </a:rPr>
              <a:t>→</a:t>
            </a:r>
            <a:r>
              <a:rPr lang="en-US" sz="1800" dirty="0">
                <a:solidFill>
                  <a:schemeClr val="bg1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 01000001</a:t>
            </a:r>
            <a:r>
              <a:rPr lang="en-US" sz="1800" baseline="-60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dirty="0">
              <a:solidFill>
                <a:schemeClr val="bg1"/>
              </a:solidFill>
              <a:latin typeface="Monaco" charset="0"/>
              <a:sym typeface="Monaco" charset="0"/>
            </a:endParaRPr>
          </a:p>
          <a:p>
            <a:pPr marL="552450" lvl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 0x55 </a:t>
            </a:r>
            <a:r>
              <a:rPr lang="en-US" sz="1800" dirty="0">
                <a:ea typeface="Zapf Dingbats" charset="2"/>
                <a:cs typeface="Zapf Dingbats" charset="2"/>
                <a:sym typeface="Monaco" charset="0"/>
              </a:rPr>
              <a:t>→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>
                <a:solidFill>
                  <a:schemeClr val="bg1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0x7D</a:t>
            </a:r>
            <a:endParaRPr lang="en-US" sz="1800" dirty="0">
              <a:solidFill>
                <a:schemeClr val="bg1"/>
              </a:solidFill>
              <a:latin typeface="Monaco" charset="0"/>
              <a:sym typeface="Monaco" charset="0"/>
            </a:endParaRPr>
          </a:p>
          <a:p>
            <a:pPr marL="838200" lvl="2"/>
            <a:r>
              <a:rPr lang="en-US" sz="18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01101001</a:t>
            </a:r>
            <a:r>
              <a:rPr lang="en-US" sz="1800" baseline="-60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| 01010101</a:t>
            </a:r>
            <a:r>
              <a:rPr lang="en-US" sz="1800" baseline="-60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 sz="1800" dirty="0">
                <a:solidFill>
                  <a:schemeClr val="bg1"/>
                </a:solidFill>
                <a:ea typeface="Zapf Dingbats" charset="2"/>
                <a:cs typeface="Zapf Dingbats" charset="2"/>
                <a:sym typeface="Monaco" charset="0"/>
              </a:rPr>
              <a:t>→</a:t>
            </a:r>
            <a:r>
              <a:rPr lang="en-US" sz="18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01111101</a:t>
            </a:r>
            <a:r>
              <a:rPr lang="en-US" sz="1800" baseline="-60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baseline="-6000" dirty="0">
              <a:solidFill>
                <a:schemeClr val="bg1"/>
              </a:solidFill>
              <a:latin typeface="Monaco" charset="0"/>
              <a:sym typeface="Monaco" charset="0"/>
            </a:endParaRP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6858000" y="814287"/>
            <a:ext cx="1851025" cy="4591050"/>
            <a:chOff x="0" y="0"/>
            <a:chExt cx="1166" cy="2891"/>
          </a:xfrm>
        </p:grpSpPr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0" y="507"/>
              <a:ext cx="1104" cy="2384"/>
              <a:chOff x="0" y="0"/>
              <a:chExt cx="1104" cy="2384"/>
            </a:xfrm>
          </p:grpSpPr>
          <p:grpSp>
            <p:nvGrpSpPr>
              <p:cNvPr id="9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288" cy="224"/>
                <a:chOff x="0" y="0"/>
                <a:chExt cx="288" cy="224"/>
              </a:xfrm>
            </p:grpSpPr>
            <p:sp>
              <p:nvSpPr>
                <p:cNvPr id="151" name="Rectangle 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52" name="Rectangle 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</a:t>
                  </a:r>
                </a:p>
              </p:txBody>
            </p:sp>
          </p:grpSp>
          <p:grpSp>
            <p:nvGrpSpPr>
              <p:cNvPr id="10" name="Group 10"/>
              <p:cNvGrpSpPr>
                <a:grpSpLocks/>
              </p:cNvGrpSpPr>
              <p:nvPr/>
            </p:nvGrpSpPr>
            <p:grpSpPr bwMode="auto">
              <a:xfrm>
                <a:off x="288" y="0"/>
                <a:ext cx="288" cy="224"/>
                <a:chOff x="0" y="0"/>
                <a:chExt cx="288" cy="224"/>
              </a:xfrm>
            </p:grpSpPr>
            <p:sp>
              <p:nvSpPr>
                <p:cNvPr id="149" name="Rectangle 1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50" name="Rectangle 12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</a:t>
                  </a:r>
                </a:p>
              </p:txBody>
            </p:sp>
          </p:grpSp>
          <p:grpSp>
            <p:nvGrpSpPr>
              <p:cNvPr id="11" name="Group 13"/>
              <p:cNvGrpSpPr>
                <a:grpSpLocks/>
              </p:cNvGrpSpPr>
              <p:nvPr/>
            </p:nvGrpSpPr>
            <p:grpSpPr bwMode="auto">
              <a:xfrm>
                <a:off x="576" y="0"/>
                <a:ext cx="528" cy="224"/>
                <a:chOff x="0" y="0"/>
                <a:chExt cx="528" cy="224"/>
              </a:xfrm>
            </p:grpSpPr>
            <p:sp>
              <p:nvSpPr>
                <p:cNvPr id="147" name="Rectangle 1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48" name="Rectangle 1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0000</a:t>
                  </a:r>
                </a:p>
              </p:txBody>
            </p:sp>
          </p:grpSp>
          <p:grpSp>
            <p:nvGrpSpPr>
              <p:cNvPr id="12" name="Group 16"/>
              <p:cNvGrpSpPr>
                <a:grpSpLocks/>
              </p:cNvGrpSpPr>
              <p:nvPr/>
            </p:nvGrpSpPr>
            <p:grpSpPr bwMode="auto">
              <a:xfrm>
                <a:off x="0" y="144"/>
                <a:ext cx="288" cy="224"/>
                <a:chOff x="0" y="0"/>
                <a:chExt cx="288" cy="224"/>
              </a:xfrm>
            </p:grpSpPr>
            <p:sp>
              <p:nvSpPr>
                <p:cNvPr id="145" name="Rectangle 1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46" name="Rectangle 1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</a:t>
                  </a:r>
                </a:p>
              </p:txBody>
            </p:sp>
          </p:grpSp>
          <p:grpSp>
            <p:nvGrpSpPr>
              <p:cNvPr id="13" name="Group 19"/>
              <p:cNvGrpSpPr>
                <a:grpSpLocks/>
              </p:cNvGrpSpPr>
              <p:nvPr/>
            </p:nvGrpSpPr>
            <p:grpSpPr bwMode="auto">
              <a:xfrm>
                <a:off x="288" y="144"/>
                <a:ext cx="288" cy="224"/>
                <a:chOff x="0" y="0"/>
                <a:chExt cx="288" cy="224"/>
              </a:xfrm>
            </p:grpSpPr>
            <p:sp>
              <p:nvSpPr>
                <p:cNvPr id="143" name="Rectangle 2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44" name="Rectangle 21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</a:t>
                  </a:r>
                </a:p>
              </p:txBody>
            </p:sp>
          </p:grpSp>
          <p:grpSp>
            <p:nvGrpSpPr>
              <p:cNvPr id="14" name="Group 22"/>
              <p:cNvGrpSpPr>
                <a:grpSpLocks/>
              </p:cNvGrpSpPr>
              <p:nvPr/>
            </p:nvGrpSpPr>
            <p:grpSpPr bwMode="auto">
              <a:xfrm>
                <a:off x="576" y="144"/>
                <a:ext cx="528" cy="224"/>
                <a:chOff x="0" y="0"/>
                <a:chExt cx="528" cy="224"/>
              </a:xfrm>
            </p:grpSpPr>
            <p:sp>
              <p:nvSpPr>
                <p:cNvPr id="141" name="Rectangle 2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42" name="Rectangle 2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0001</a:t>
                  </a:r>
                </a:p>
              </p:txBody>
            </p:sp>
          </p:grpSp>
          <p:grpSp>
            <p:nvGrpSpPr>
              <p:cNvPr id="15" name="Group 25"/>
              <p:cNvGrpSpPr>
                <a:grpSpLocks/>
              </p:cNvGrpSpPr>
              <p:nvPr/>
            </p:nvGrpSpPr>
            <p:grpSpPr bwMode="auto">
              <a:xfrm>
                <a:off x="0" y="288"/>
                <a:ext cx="288" cy="224"/>
                <a:chOff x="0" y="0"/>
                <a:chExt cx="288" cy="224"/>
              </a:xfrm>
            </p:grpSpPr>
            <p:sp>
              <p:nvSpPr>
                <p:cNvPr id="139" name="Rectangle 2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40" name="Rectangle 2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2</a:t>
                  </a:r>
                </a:p>
              </p:txBody>
            </p:sp>
          </p:grpSp>
          <p:grpSp>
            <p:nvGrpSpPr>
              <p:cNvPr id="16" name="Group 28"/>
              <p:cNvGrpSpPr>
                <a:grpSpLocks/>
              </p:cNvGrpSpPr>
              <p:nvPr/>
            </p:nvGrpSpPr>
            <p:grpSpPr bwMode="auto">
              <a:xfrm>
                <a:off x="288" y="288"/>
                <a:ext cx="288" cy="224"/>
                <a:chOff x="0" y="0"/>
                <a:chExt cx="288" cy="224"/>
              </a:xfrm>
            </p:grpSpPr>
            <p:sp>
              <p:nvSpPr>
                <p:cNvPr id="137" name="Rectangle 2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38" name="Rectangle 30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2</a:t>
                  </a:r>
                </a:p>
              </p:txBody>
            </p:sp>
          </p:grpSp>
          <p:grpSp>
            <p:nvGrpSpPr>
              <p:cNvPr id="17" name="Group 31"/>
              <p:cNvGrpSpPr>
                <a:grpSpLocks/>
              </p:cNvGrpSpPr>
              <p:nvPr/>
            </p:nvGrpSpPr>
            <p:grpSpPr bwMode="auto">
              <a:xfrm>
                <a:off x="576" y="288"/>
                <a:ext cx="528" cy="224"/>
                <a:chOff x="0" y="0"/>
                <a:chExt cx="528" cy="224"/>
              </a:xfrm>
            </p:grpSpPr>
            <p:sp>
              <p:nvSpPr>
                <p:cNvPr id="135" name="Rectangle 3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36" name="Rectangle 3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0010</a:t>
                  </a:r>
                </a:p>
              </p:txBody>
            </p:sp>
          </p:grpSp>
          <p:grpSp>
            <p:nvGrpSpPr>
              <p:cNvPr id="18" name="Group 34"/>
              <p:cNvGrpSpPr>
                <a:grpSpLocks/>
              </p:cNvGrpSpPr>
              <p:nvPr/>
            </p:nvGrpSpPr>
            <p:grpSpPr bwMode="auto">
              <a:xfrm>
                <a:off x="0" y="432"/>
                <a:ext cx="288" cy="224"/>
                <a:chOff x="0" y="0"/>
                <a:chExt cx="288" cy="224"/>
              </a:xfrm>
            </p:grpSpPr>
            <p:sp>
              <p:nvSpPr>
                <p:cNvPr id="133" name="Rectangle 3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34" name="Rectangle 3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</a:t>
                  </a:r>
                </a:p>
              </p:txBody>
            </p:sp>
          </p:grpSp>
          <p:grpSp>
            <p:nvGrpSpPr>
              <p:cNvPr id="19" name="Group 37"/>
              <p:cNvGrpSpPr>
                <a:grpSpLocks/>
              </p:cNvGrpSpPr>
              <p:nvPr/>
            </p:nvGrpSpPr>
            <p:grpSpPr bwMode="auto">
              <a:xfrm>
                <a:off x="288" y="432"/>
                <a:ext cx="288" cy="224"/>
                <a:chOff x="0" y="0"/>
                <a:chExt cx="288" cy="224"/>
              </a:xfrm>
            </p:grpSpPr>
            <p:sp>
              <p:nvSpPr>
                <p:cNvPr id="131" name="Rectangle 3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32" name="Rectangle 3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</a:t>
                  </a:r>
                </a:p>
              </p:txBody>
            </p:sp>
          </p:grpSp>
          <p:grpSp>
            <p:nvGrpSpPr>
              <p:cNvPr id="20" name="Group 40"/>
              <p:cNvGrpSpPr>
                <a:grpSpLocks/>
              </p:cNvGrpSpPr>
              <p:nvPr/>
            </p:nvGrpSpPr>
            <p:grpSpPr bwMode="auto">
              <a:xfrm>
                <a:off x="576" y="432"/>
                <a:ext cx="528" cy="224"/>
                <a:chOff x="0" y="0"/>
                <a:chExt cx="528" cy="224"/>
              </a:xfrm>
            </p:grpSpPr>
            <p:sp>
              <p:nvSpPr>
                <p:cNvPr id="129" name="Rectangle 4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30" name="Rectangle 4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 dirty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0011</a:t>
                  </a:r>
                </a:p>
              </p:txBody>
            </p:sp>
          </p:grpSp>
          <p:grpSp>
            <p:nvGrpSpPr>
              <p:cNvPr id="21" name="Group 43"/>
              <p:cNvGrpSpPr>
                <a:grpSpLocks/>
              </p:cNvGrpSpPr>
              <p:nvPr/>
            </p:nvGrpSpPr>
            <p:grpSpPr bwMode="auto">
              <a:xfrm>
                <a:off x="0" y="576"/>
                <a:ext cx="288" cy="224"/>
                <a:chOff x="0" y="0"/>
                <a:chExt cx="288" cy="224"/>
              </a:xfrm>
            </p:grpSpPr>
            <p:sp>
              <p:nvSpPr>
                <p:cNvPr id="127" name="Rectangle 4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28" name="Rectangle 4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4</a:t>
                  </a:r>
                </a:p>
              </p:txBody>
            </p:sp>
          </p:grpSp>
          <p:grpSp>
            <p:nvGrpSpPr>
              <p:cNvPr id="22" name="Group 46"/>
              <p:cNvGrpSpPr>
                <a:grpSpLocks/>
              </p:cNvGrpSpPr>
              <p:nvPr/>
            </p:nvGrpSpPr>
            <p:grpSpPr bwMode="auto">
              <a:xfrm>
                <a:off x="288" y="576"/>
                <a:ext cx="288" cy="224"/>
                <a:chOff x="0" y="0"/>
                <a:chExt cx="288" cy="224"/>
              </a:xfrm>
            </p:grpSpPr>
            <p:sp>
              <p:nvSpPr>
                <p:cNvPr id="125" name="Rectangle 4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26" name="Rectangle 4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4</a:t>
                  </a:r>
                </a:p>
              </p:txBody>
            </p:sp>
          </p:grpSp>
          <p:grpSp>
            <p:nvGrpSpPr>
              <p:cNvPr id="23" name="Group 49"/>
              <p:cNvGrpSpPr>
                <a:grpSpLocks/>
              </p:cNvGrpSpPr>
              <p:nvPr/>
            </p:nvGrpSpPr>
            <p:grpSpPr bwMode="auto">
              <a:xfrm>
                <a:off x="576" y="576"/>
                <a:ext cx="528" cy="224"/>
                <a:chOff x="0" y="0"/>
                <a:chExt cx="528" cy="224"/>
              </a:xfrm>
            </p:grpSpPr>
            <p:sp>
              <p:nvSpPr>
                <p:cNvPr id="123" name="Rectangle 5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24" name="Rectangle 5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0100</a:t>
                  </a:r>
                </a:p>
              </p:txBody>
            </p:sp>
          </p:grpSp>
          <p:grpSp>
            <p:nvGrpSpPr>
              <p:cNvPr id="24" name="Group 52"/>
              <p:cNvGrpSpPr>
                <a:grpSpLocks/>
              </p:cNvGrpSpPr>
              <p:nvPr/>
            </p:nvGrpSpPr>
            <p:grpSpPr bwMode="auto">
              <a:xfrm>
                <a:off x="0" y="720"/>
                <a:ext cx="288" cy="224"/>
                <a:chOff x="0" y="0"/>
                <a:chExt cx="288" cy="224"/>
              </a:xfrm>
            </p:grpSpPr>
            <p:sp>
              <p:nvSpPr>
                <p:cNvPr id="121" name="Rectangle 5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22" name="Rectangle 5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5</a:t>
                  </a:r>
                </a:p>
              </p:txBody>
            </p:sp>
          </p:grpSp>
          <p:grpSp>
            <p:nvGrpSpPr>
              <p:cNvPr id="25" name="Group 55"/>
              <p:cNvGrpSpPr>
                <a:grpSpLocks/>
              </p:cNvGrpSpPr>
              <p:nvPr/>
            </p:nvGrpSpPr>
            <p:grpSpPr bwMode="auto">
              <a:xfrm>
                <a:off x="288" y="720"/>
                <a:ext cx="288" cy="224"/>
                <a:chOff x="0" y="0"/>
                <a:chExt cx="288" cy="224"/>
              </a:xfrm>
            </p:grpSpPr>
            <p:sp>
              <p:nvSpPr>
                <p:cNvPr id="119" name="Rectangle 5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20" name="Rectangle 5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5</a:t>
                  </a:r>
                </a:p>
              </p:txBody>
            </p:sp>
          </p:grpSp>
          <p:grpSp>
            <p:nvGrpSpPr>
              <p:cNvPr id="26" name="Group 58"/>
              <p:cNvGrpSpPr>
                <a:grpSpLocks/>
              </p:cNvGrpSpPr>
              <p:nvPr/>
            </p:nvGrpSpPr>
            <p:grpSpPr bwMode="auto">
              <a:xfrm>
                <a:off x="576" y="720"/>
                <a:ext cx="528" cy="224"/>
                <a:chOff x="0" y="0"/>
                <a:chExt cx="528" cy="224"/>
              </a:xfrm>
            </p:grpSpPr>
            <p:sp>
              <p:nvSpPr>
                <p:cNvPr id="117" name="Rectangle 5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18" name="Rectangle 6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0101</a:t>
                  </a:r>
                </a:p>
              </p:txBody>
            </p:sp>
          </p:grpSp>
          <p:grpSp>
            <p:nvGrpSpPr>
              <p:cNvPr id="27" name="Group 61"/>
              <p:cNvGrpSpPr>
                <a:grpSpLocks/>
              </p:cNvGrpSpPr>
              <p:nvPr/>
            </p:nvGrpSpPr>
            <p:grpSpPr bwMode="auto">
              <a:xfrm>
                <a:off x="0" y="864"/>
                <a:ext cx="288" cy="224"/>
                <a:chOff x="0" y="0"/>
                <a:chExt cx="288" cy="224"/>
              </a:xfrm>
            </p:grpSpPr>
            <p:sp>
              <p:nvSpPr>
                <p:cNvPr id="115" name="Rectangle 6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16" name="Rectangle 63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</a:t>
                  </a:r>
                </a:p>
              </p:txBody>
            </p:sp>
          </p:grpSp>
          <p:grpSp>
            <p:nvGrpSpPr>
              <p:cNvPr id="28" name="Group 64"/>
              <p:cNvGrpSpPr>
                <a:grpSpLocks/>
              </p:cNvGrpSpPr>
              <p:nvPr/>
            </p:nvGrpSpPr>
            <p:grpSpPr bwMode="auto">
              <a:xfrm>
                <a:off x="288" y="864"/>
                <a:ext cx="288" cy="224"/>
                <a:chOff x="0" y="0"/>
                <a:chExt cx="288" cy="224"/>
              </a:xfrm>
            </p:grpSpPr>
            <p:sp>
              <p:nvSpPr>
                <p:cNvPr id="113" name="Rectangle 6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14" name="Rectangle 6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</a:t>
                  </a:r>
                </a:p>
              </p:txBody>
            </p:sp>
          </p:grpSp>
          <p:grpSp>
            <p:nvGrpSpPr>
              <p:cNvPr id="29" name="Group 67"/>
              <p:cNvGrpSpPr>
                <a:grpSpLocks/>
              </p:cNvGrpSpPr>
              <p:nvPr/>
            </p:nvGrpSpPr>
            <p:grpSpPr bwMode="auto">
              <a:xfrm>
                <a:off x="576" y="864"/>
                <a:ext cx="528" cy="224"/>
                <a:chOff x="0" y="0"/>
                <a:chExt cx="528" cy="224"/>
              </a:xfrm>
            </p:grpSpPr>
            <p:sp>
              <p:nvSpPr>
                <p:cNvPr id="111" name="Rectangle 68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12" name="Rectangle 69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0110</a:t>
                  </a:r>
                </a:p>
              </p:txBody>
            </p:sp>
          </p:grpSp>
          <p:grpSp>
            <p:nvGrpSpPr>
              <p:cNvPr id="30" name="Group 70"/>
              <p:cNvGrpSpPr>
                <a:grpSpLocks/>
              </p:cNvGrpSpPr>
              <p:nvPr/>
            </p:nvGrpSpPr>
            <p:grpSpPr bwMode="auto">
              <a:xfrm>
                <a:off x="0" y="1008"/>
                <a:ext cx="288" cy="224"/>
                <a:chOff x="0" y="0"/>
                <a:chExt cx="288" cy="224"/>
              </a:xfrm>
            </p:grpSpPr>
            <p:sp>
              <p:nvSpPr>
                <p:cNvPr id="109" name="Rectangle 7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10" name="Rectangle 72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7</a:t>
                  </a:r>
                </a:p>
              </p:txBody>
            </p:sp>
          </p:grpSp>
          <p:grpSp>
            <p:nvGrpSpPr>
              <p:cNvPr id="31" name="Group 73"/>
              <p:cNvGrpSpPr>
                <a:grpSpLocks/>
              </p:cNvGrpSpPr>
              <p:nvPr/>
            </p:nvGrpSpPr>
            <p:grpSpPr bwMode="auto">
              <a:xfrm>
                <a:off x="288" y="1008"/>
                <a:ext cx="288" cy="224"/>
                <a:chOff x="0" y="0"/>
                <a:chExt cx="288" cy="224"/>
              </a:xfrm>
            </p:grpSpPr>
            <p:sp>
              <p:nvSpPr>
                <p:cNvPr id="107" name="Rectangle 7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08" name="Rectangle 7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7</a:t>
                  </a:r>
                </a:p>
              </p:txBody>
            </p:sp>
          </p:grpSp>
          <p:grpSp>
            <p:nvGrpSpPr>
              <p:cNvPr id="32" name="Group 76"/>
              <p:cNvGrpSpPr>
                <a:grpSpLocks/>
              </p:cNvGrpSpPr>
              <p:nvPr/>
            </p:nvGrpSpPr>
            <p:grpSpPr bwMode="auto">
              <a:xfrm>
                <a:off x="576" y="1008"/>
                <a:ext cx="528" cy="224"/>
                <a:chOff x="0" y="0"/>
                <a:chExt cx="528" cy="224"/>
              </a:xfrm>
            </p:grpSpPr>
            <p:sp>
              <p:nvSpPr>
                <p:cNvPr id="105" name="Rectangle 77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06" name="Rectangle 78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0111</a:t>
                  </a:r>
                </a:p>
              </p:txBody>
            </p:sp>
          </p:grpSp>
          <p:grpSp>
            <p:nvGrpSpPr>
              <p:cNvPr id="33" name="Group 79"/>
              <p:cNvGrpSpPr>
                <a:grpSpLocks/>
              </p:cNvGrpSpPr>
              <p:nvPr/>
            </p:nvGrpSpPr>
            <p:grpSpPr bwMode="auto">
              <a:xfrm>
                <a:off x="0" y="1152"/>
                <a:ext cx="288" cy="224"/>
                <a:chOff x="0" y="0"/>
                <a:chExt cx="288" cy="224"/>
              </a:xfrm>
            </p:grpSpPr>
            <p:sp>
              <p:nvSpPr>
                <p:cNvPr id="103" name="Rectangle 8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04" name="Rectangle 81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8</a:t>
                  </a:r>
                </a:p>
              </p:txBody>
            </p:sp>
          </p:grpSp>
          <p:grpSp>
            <p:nvGrpSpPr>
              <p:cNvPr id="34" name="Group 82"/>
              <p:cNvGrpSpPr>
                <a:grpSpLocks/>
              </p:cNvGrpSpPr>
              <p:nvPr/>
            </p:nvGrpSpPr>
            <p:grpSpPr bwMode="auto">
              <a:xfrm>
                <a:off x="288" y="1152"/>
                <a:ext cx="288" cy="224"/>
                <a:chOff x="0" y="0"/>
                <a:chExt cx="288" cy="224"/>
              </a:xfrm>
            </p:grpSpPr>
            <p:sp>
              <p:nvSpPr>
                <p:cNvPr id="101" name="Rectangle 8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02" name="Rectangle 8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8</a:t>
                  </a:r>
                </a:p>
              </p:txBody>
            </p:sp>
          </p:grpSp>
          <p:grpSp>
            <p:nvGrpSpPr>
              <p:cNvPr id="35" name="Group 85"/>
              <p:cNvGrpSpPr>
                <a:grpSpLocks/>
              </p:cNvGrpSpPr>
              <p:nvPr/>
            </p:nvGrpSpPr>
            <p:grpSpPr bwMode="auto">
              <a:xfrm>
                <a:off x="576" y="1152"/>
                <a:ext cx="528" cy="224"/>
                <a:chOff x="0" y="0"/>
                <a:chExt cx="528" cy="224"/>
              </a:xfrm>
            </p:grpSpPr>
            <p:sp>
              <p:nvSpPr>
                <p:cNvPr id="99" name="Rectangle 86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00" name="Rectangle 87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1000</a:t>
                  </a:r>
                </a:p>
              </p:txBody>
            </p:sp>
          </p:grpSp>
          <p:grpSp>
            <p:nvGrpSpPr>
              <p:cNvPr id="36" name="Group 88"/>
              <p:cNvGrpSpPr>
                <a:grpSpLocks/>
              </p:cNvGrpSpPr>
              <p:nvPr/>
            </p:nvGrpSpPr>
            <p:grpSpPr bwMode="auto">
              <a:xfrm>
                <a:off x="0" y="1296"/>
                <a:ext cx="288" cy="224"/>
                <a:chOff x="0" y="0"/>
                <a:chExt cx="288" cy="224"/>
              </a:xfrm>
            </p:grpSpPr>
            <p:sp>
              <p:nvSpPr>
                <p:cNvPr id="97" name="Rectangle 8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98" name="Rectangle 90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</a:t>
                  </a:r>
                </a:p>
              </p:txBody>
            </p:sp>
          </p:grpSp>
          <p:grpSp>
            <p:nvGrpSpPr>
              <p:cNvPr id="37" name="Group 91"/>
              <p:cNvGrpSpPr>
                <a:grpSpLocks/>
              </p:cNvGrpSpPr>
              <p:nvPr/>
            </p:nvGrpSpPr>
            <p:grpSpPr bwMode="auto">
              <a:xfrm>
                <a:off x="288" y="1296"/>
                <a:ext cx="288" cy="224"/>
                <a:chOff x="0" y="0"/>
                <a:chExt cx="288" cy="224"/>
              </a:xfrm>
            </p:grpSpPr>
            <p:sp>
              <p:nvSpPr>
                <p:cNvPr id="95" name="Rectangle 9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96" name="Rectangle 93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</a:t>
                  </a:r>
                </a:p>
              </p:txBody>
            </p:sp>
          </p:grpSp>
          <p:grpSp>
            <p:nvGrpSpPr>
              <p:cNvPr id="38" name="Group 94"/>
              <p:cNvGrpSpPr>
                <a:grpSpLocks/>
              </p:cNvGrpSpPr>
              <p:nvPr/>
            </p:nvGrpSpPr>
            <p:grpSpPr bwMode="auto">
              <a:xfrm>
                <a:off x="576" y="1296"/>
                <a:ext cx="528" cy="224"/>
                <a:chOff x="0" y="0"/>
                <a:chExt cx="528" cy="224"/>
              </a:xfrm>
            </p:grpSpPr>
            <p:sp>
              <p:nvSpPr>
                <p:cNvPr id="93" name="Rectangle 95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94" name="Rectangle 96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1001</a:t>
                  </a:r>
                </a:p>
              </p:txBody>
            </p:sp>
          </p:grpSp>
          <p:grpSp>
            <p:nvGrpSpPr>
              <p:cNvPr id="39" name="Group 97"/>
              <p:cNvGrpSpPr>
                <a:grpSpLocks/>
              </p:cNvGrpSpPr>
              <p:nvPr/>
            </p:nvGrpSpPr>
            <p:grpSpPr bwMode="auto">
              <a:xfrm>
                <a:off x="0" y="1440"/>
                <a:ext cx="288" cy="224"/>
                <a:chOff x="0" y="0"/>
                <a:chExt cx="288" cy="224"/>
              </a:xfrm>
            </p:grpSpPr>
            <p:sp>
              <p:nvSpPr>
                <p:cNvPr id="91" name="Rectangle 9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92" name="Rectangle 9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A</a:t>
                  </a:r>
                </a:p>
              </p:txBody>
            </p:sp>
          </p:grpSp>
          <p:grpSp>
            <p:nvGrpSpPr>
              <p:cNvPr id="40" name="Group 100"/>
              <p:cNvGrpSpPr>
                <a:grpSpLocks/>
              </p:cNvGrpSpPr>
              <p:nvPr/>
            </p:nvGrpSpPr>
            <p:grpSpPr bwMode="auto">
              <a:xfrm>
                <a:off x="288" y="1440"/>
                <a:ext cx="288" cy="224"/>
                <a:chOff x="0" y="0"/>
                <a:chExt cx="288" cy="224"/>
              </a:xfrm>
            </p:grpSpPr>
            <p:sp>
              <p:nvSpPr>
                <p:cNvPr id="89" name="Rectangle 10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90" name="Rectangle 102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</a:t>
                  </a:r>
                </a:p>
              </p:txBody>
            </p:sp>
          </p:grpSp>
          <p:grpSp>
            <p:nvGrpSpPr>
              <p:cNvPr id="41" name="Group 103"/>
              <p:cNvGrpSpPr>
                <a:grpSpLocks/>
              </p:cNvGrpSpPr>
              <p:nvPr/>
            </p:nvGrpSpPr>
            <p:grpSpPr bwMode="auto">
              <a:xfrm>
                <a:off x="576" y="1440"/>
                <a:ext cx="528" cy="224"/>
                <a:chOff x="0" y="0"/>
                <a:chExt cx="528" cy="224"/>
              </a:xfrm>
            </p:grpSpPr>
            <p:sp>
              <p:nvSpPr>
                <p:cNvPr id="87" name="Rectangle 10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88" name="Rectangle 10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1010</a:t>
                  </a:r>
                </a:p>
              </p:txBody>
            </p:sp>
          </p:grpSp>
          <p:grpSp>
            <p:nvGrpSpPr>
              <p:cNvPr id="42" name="Group 106"/>
              <p:cNvGrpSpPr>
                <a:grpSpLocks/>
              </p:cNvGrpSpPr>
              <p:nvPr/>
            </p:nvGrpSpPr>
            <p:grpSpPr bwMode="auto">
              <a:xfrm>
                <a:off x="0" y="1584"/>
                <a:ext cx="288" cy="224"/>
                <a:chOff x="0" y="0"/>
                <a:chExt cx="288" cy="224"/>
              </a:xfrm>
            </p:grpSpPr>
            <p:sp>
              <p:nvSpPr>
                <p:cNvPr id="85" name="Rectangle 10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86" name="Rectangle 10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B</a:t>
                  </a:r>
                </a:p>
              </p:txBody>
            </p:sp>
          </p:grpSp>
          <p:grpSp>
            <p:nvGrpSpPr>
              <p:cNvPr id="43" name="Group 109"/>
              <p:cNvGrpSpPr>
                <a:grpSpLocks/>
              </p:cNvGrpSpPr>
              <p:nvPr/>
            </p:nvGrpSpPr>
            <p:grpSpPr bwMode="auto">
              <a:xfrm>
                <a:off x="288" y="1584"/>
                <a:ext cx="288" cy="224"/>
                <a:chOff x="0" y="0"/>
                <a:chExt cx="288" cy="224"/>
              </a:xfrm>
            </p:grpSpPr>
            <p:sp>
              <p:nvSpPr>
                <p:cNvPr id="83" name="Rectangle 11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84" name="Rectangle 111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</a:t>
                  </a:r>
                </a:p>
              </p:txBody>
            </p:sp>
          </p:grpSp>
          <p:grpSp>
            <p:nvGrpSpPr>
              <p:cNvPr id="44" name="Group 112"/>
              <p:cNvGrpSpPr>
                <a:grpSpLocks/>
              </p:cNvGrpSpPr>
              <p:nvPr/>
            </p:nvGrpSpPr>
            <p:grpSpPr bwMode="auto">
              <a:xfrm>
                <a:off x="576" y="1584"/>
                <a:ext cx="528" cy="224"/>
                <a:chOff x="0" y="0"/>
                <a:chExt cx="528" cy="224"/>
              </a:xfrm>
            </p:grpSpPr>
            <p:sp>
              <p:nvSpPr>
                <p:cNvPr id="81" name="Rectangle 11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82" name="Rectangle 11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1011</a:t>
                  </a:r>
                </a:p>
              </p:txBody>
            </p:sp>
          </p:grpSp>
          <p:grpSp>
            <p:nvGrpSpPr>
              <p:cNvPr id="45" name="Group 115"/>
              <p:cNvGrpSpPr>
                <a:grpSpLocks/>
              </p:cNvGrpSpPr>
              <p:nvPr/>
            </p:nvGrpSpPr>
            <p:grpSpPr bwMode="auto">
              <a:xfrm>
                <a:off x="0" y="1728"/>
                <a:ext cx="288" cy="224"/>
                <a:chOff x="0" y="0"/>
                <a:chExt cx="288" cy="224"/>
              </a:xfrm>
            </p:grpSpPr>
            <p:sp>
              <p:nvSpPr>
                <p:cNvPr id="79" name="Rectangle 11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80" name="Rectangle 11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 dirty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C</a:t>
                  </a:r>
                </a:p>
              </p:txBody>
            </p:sp>
          </p:grpSp>
          <p:grpSp>
            <p:nvGrpSpPr>
              <p:cNvPr id="46" name="Group 118"/>
              <p:cNvGrpSpPr>
                <a:grpSpLocks/>
              </p:cNvGrpSpPr>
              <p:nvPr/>
            </p:nvGrpSpPr>
            <p:grpSpPr bwMode="auto">
              <a:xfrm>
                <a:off x="288" y="1728"/>
                <a:ext cx="288" cy="224"/>
                <a:chOff x="0" y="0"/>
                <a:chExt cx="288" cy="224"/>
              </a:xfrm>
            </p:grpSpPr>
            <p:sp>
              <p:nvSpPr>
                <p:cNvPr id="77" name="Rectangle 11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78" name="Rectangle 120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12</a:t>
                  </a:r>
                </a:p>
              </p:txBody>
            </p:sp>
          </p:grpSp>
          <p:grpSp>
            <p:nvGrpSpPr>
              <p:cNvPr id="47" name="Group 121"/>
              <p:cNvGrpSpPr>
                <a:grpSpLocks/>
              </p:cNvGrpSpPr>
              <p:nvPr/>
            </p:nvGrpSpPr>
            <p:grpSpPr bwMode="auto">
              <a:xfrm>
                <a:off x="576" y="1728"/>
                <a:ext cx="528" cy="224"/>
                <a:chOff x="0" y="0"/>
                <a:chExt cx="528" cy="224"/>
              </a:xfrm>
            </p:grpSpPr>
            <p:sp>
              <p:nvSpPr>
                <p:cNvPr id="75" name="Rectangle 12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76" name="Rectangle 12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1100</a:t>
                  </a:r>
                </a:p>
              </p:txBody>
            </p:sp>
          </p:grpSp>
          <p:grpSp>
            <p:nvGrpSpPr>
              <p:cNvPr id="48" name="Group 124"/>
              <p:cNvGrpSpPr>
                <a:grpSpLocks/>
              </p:cNvGrpSpPr>
              <p:nvPr/>
            </p:nvGrpSpPr>
            <p:grpSpPr bwMode="auto">
              <a:xfrm>
                <a:off x="0" y="1872"/>
                <a:ext cx="288" cy="224"/>
                <a:chOff x="0" y="0"/>
                <a:chExt cx="288" cy="224"/>
              </a:xfrm>
            </p:grpSpPr>
            <p:sp>
              <p:nvSpPr>
                <p:cNvPr id="73" name="Rectangle 12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74" name="Rectangle 12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D</a:t>
                  </a:r>
                </a:p>
              </p:txBody>
            </p:sp>
          </p:grpSp>
          <p:grpSp>
            <p:nvGrpSpPr>
              <p:cNvPr id="49" name="Group 127"/>
              <p:cNvGrpSpPr>
                <a:grpSpLocks/>
              </p:cNvGrpSpPr>
              <p:nvPr/>
            </p:nvGrpSpPr>
            <p:grpSpPr bwMode="auto">
              <a:xfrm>
                <a:off x="288" y="1872"/>
                <a:ext cx="288" cy="224"/>
                <a:chOff x="0" y="0"/>
                <a:chExt cx="288" cy="224"/>
              </a:xfrm>
            </p:grpSpPr>
            <p:sp>
              <p:nvSpPr>
                <p:cNvPr id="71" name="Rectangle 12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72" name="Rectangle 129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13</a:t>
                  </a:r>
                </a:p>
              </p:txBody>
            </p:sp>
          </p:grpSp>
          <p:grpSp>
            <p:nvGrpSpPr>
              <p:cNvPr id="50" name="Group 130"/>
              <p:cNvGrpSpPr>
                <a:grpSpLocks/>
              </p:cNvGrpSpPr>
              <p:nvPr/>
            </p:nvGrpSpPr>
            <p:grpSpPr bwMode="auto">
              <a:xfrm>
                <a:off x="576" y="1872"/>
                <a:ext cx="528" cy="224"/>
                <a:chOff x="0" y="0"/>
                <a:chExt cx="528" cy="224"/>
              </a:xfrm>
            </p:grpSpPr>
            <p:sp>
              <p:nvSpPr>
                <p:cNvPr id="69" name="Rectangle 13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70" name="Rectangle 13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1101</a:t>
                  </a:r>
                </a:p>
              </p:txBody>
            </p:sp>
          </p:grpSp>
          <p:grpSp>
            <p:nvGrpSpPr>
              <p:cNvPr id="51" name="Group 133"/>
              <p:cNvGrpSpPr>
                <a:grpSpLocks/>
              </p:cNvGrpSpPr>
              <p:nvPr/>
            </p:nvGrpSpPr>
            <p:grpSpPr bwMode="auto">
              <a:xfrm>
                <a:off x="0" y="2016"/>
                <a:ext cx="288" cy="224"/>
                <a:chOff x="0" y="0"/>
                <a:chExt cx="288" cy="224"/>
              </a:xfrm>
            </p:grpSpPr>
            <p:sp>
              <p:nvSpPr>
                <p:cNvPr id="67" name="Rectangle 13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68" name="Rectangle 13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E</a:t>
                  </a:r>
                </a:p>
              </p:txBody>
            </p:sp>
          </p:grpSp>
          <p:grpSp>
            <p:nvGrpSpPr>
              <p:cNvPr id="52" name="Group 136"/>
              <p:cNvGrpSpPr>
                <a:grpSpLocks/>
              </p:cNvGrpSpPr>
              <p:nvPr/>
            </p:nvGrpSpPr>
            <p:grpSpPr bwMode="auto">
              <a:xfrm>
                <a:off x="288" y="2016"/>
                <a:ext cx="288" cy="224"/>
                <a:chOff x="0" y="0"/>
                <a:chExt cx="288" cy="224"/>
              </a:xfrm>
            </p:grpSpPr>
            <p:sp>
              <p:nvSpPr>
                <p:cNvPr id="65" name="Rectangle 13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66" name="Rectangle 138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14</a:t>
                  </a:r>
                </a:p>
              </p:txBody>
            </p:sp>
          </p:grpSp>
          <p:grpSp>
            <p:nvGrpSpPr>
              <p:cNvPr id="53" name="Group 139"/>
              <p:cNvGrpSpPr>
                <a:grpSpLocks/>
              </p:cNvGrpSpPr>
              <p:nvPr/>
            </p:nvGrpSpPr>
            <p:grpSpPr bwMode="auto">
              <a:xfrm>
                <a:off x="576" y="2016"/>
                <a:ext cx="528" cy="224"/>
                <a:chOff x="0" y="0"/>
                <a:chExt cx="528" cy="224"/>
              </a:xfrm>
            </p:grpSpPr>
            <p:sp>
              <p:nvSpPr>
                <p:cNvPr id="63" name="Rectangle 14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64" name="Rectangle 14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1110</a:t>
                  </a:r>
                </a:p>
              </p:txBody>
            </p:sp>
          </p:grpSp>
          <p:grpSp>
            <p:nvGrpSpPr>
              <p:cNvPr id="54" name="Group 142"/>
              <p:cNvGrpSpPr>
                <a:grpSpLocks/>
              </p:cNvGrpSpPr>
              <p:nvPr/>
            </p:nvGrpSpPr>
            <p:grpSpPr bwMode="auto">
              <a:xfrm>
                <a:off x="0" y="2160"/>
                <a:ext cx="288" cy="224"/>
                <a:chOff x="0" y="0"/>
                <a:chExt cx="288" cy="224"/>
              </a:xfrm>
            </p:grpSpPr>
            <p:sp>
              <p:nvSpPr>
                <p:cNvPr id="61" name="Rectangle 14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62" name="Rectangle 14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</a:t>
                  </a:r>
                </a:p>
              </p:txBody>
            </p:sp>
          </p:grpSp>
          <p:grpSp>
            <p:nvGrpSpPr>
              <p:cNvPr id="55" name="Group 145"/>
              <p:cNvGrpSpPr>
                <a:grpSpLocks/>
              </p:cNvGrpSpPr>
              <p:nvPr/>
            </p:nvGrpSpPr>
            <p:grpSpPr bwMode="auto">
              <a:xfrm>
                <a:off x="288" y="2160"/>
                <a:ext cx="288" cy="224"/>
                <a:chOff x="0" y="0"/>
                <a:chExt cx="288" cy="224"/>
              </a:xfrm>
            </p:grpSpPr>
            <p:sp>
              <p:nvSpPr>
                <p:cNvPr id="59" name="Rectangle 14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60" name="Rectangle 147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15</a:t>
                  </a:r>
                </a:p>
              </p:txBody>
            </p:sp>
          </p:grpSp>
          <p:grpSp>
            <p:nvGrpSpPr>
              <p:cNvPr id="56" name="Group 148"/>
              <p:cNvGrpSpPr>
                <a:grpSpLocks/>
              </p:cNvGrpSpPr>
              <p:nvPr/>
            </p:nvGrpSpPr>
            <p:grpSpPr bwMode="auto">
              <a:xfrm>
                <a:off x="576" y="2160"/>
                <a:ext cx="528" cy="224"/>
                <a:chOff x="0" y="0"/>
                <a:chExt cx="528" cy="224"/>
              </a:xfrm>
            </p:grpSpPr>
            <p:sp>
              <p:nvSpPr>
                <p:cNvPr id="57" name="Rectangle 14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8" name="Rectangle 15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1111</a:t>
                  </a:r>
                </a:p>
              </p:txBody>
            </p:sp>
          </p:grpSp>
        </p:grpSp>
        <p:sp>
          <p:nvSpPr>
            <p:cNvPr id="6" name="Rectangle 151"/>
            <p:cNvSpPr>
              <a:spLocks/>
            </p:cNvSpPr>
            <p:nvPr/>
          </p:nvSpPr>
          <p:spPr bwMode="auto">
            <a:xfrm rot="-2340000">
              <a:off x="50" y="267"/>
              <a:ext cx="362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Hex</a:t>
              </a:r>
            </a:p>
          </p:txBody>
        </p:sp>
        <p:sp>
          <p:nvSpPr>
            <p:cNvPr id="7" name="Rectangle 152"/>
            <p:cNvSpPr>
              <a:spLocks/>
            </p:cNvSpPr>
            <p:nvPr/>
          </p:nvSpPr>
          <p:spPr bwMode="auto">
            <a:xfrm rot="-2340000">
              <a:off x="307" y="177"/>
              <a:ext cx="64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Decimal</a:t>
              </a:r>
            </a:p>
          </p:txBody>
        </p:sp>
        <p:sp>
          <p:nvSpPr>
            <p:cNvPr id="8" name="Rectangle 153"/>
            <p:cNvSpPr>
              <a:spLocks/>
            </p:cNvSpPr>
            <p:nvPr/>
          </p:nvSpPr>
          <p:spPr bwMode="auto">
            <a:xfrm rot="-2340000">
              <a:off x="606" y="210"/>
              <a:ext cx="546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Binary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kern="0" dirty="0"/>
              <a:t>Operations </a:t>
            </a:r>
            <a:r>
              <a:rPr lang="en-US" kern="0" dirty="0">
                <a:latin typeface="Monaco" charset="0"/>
                <a:ea typeface="Monaco" charset="0"/>
                <a:cs typeface="Monaco" charset="0"/>
                <a:sym typeface="Monaco" charset="0"/>
              </a:rPr>
              <a:t>&amp;</a:t>
            </a:r>
            <a:r>
              <a:rPr lang="en-US" kern="0" dirty="0"/>
              <a:t>,  </a:t>
            </a:r>
            <a:r>
              <a:rPr lang="en-US" kern="0" dirty="0">
                <a:latin typeface="Monaco" charset="0"/>
                <a:ea typeface="Monaco" charset="0"/>
                <a:cs typeface="Monaco" charset="0"/>
                <a:sym typeface="Monaco" charset="0"/>
              </a:rPr>
              <a:t>|</a:t>
            </a:r>
            <a:r>
              <a:rPr lang="en-US" kern="0" dirty="0"/>
              <a:t>,  </a:t>
            </a:r>
            <a:r>
              <a:rPr lang="en-US" kern="0" dirty="0">
                <a:latin typeface="Monaco" charset="0"/>
                <a:ea typeface="Monaco" charset="0"/>
                <a:cs typeface="Monaco" charset="0"/>
                <a:sym typeface="Monaco" charset="0"/>
              </a:rPr>
              <a:t>~</a:t>
            </a:r>
            <a:r>
              <a:rPr lang="en-US" kern="0" dirty="0"/>
              <a:t>,  </a:t>
            </a:r>
            <a:r>
              <a:rPr lang="en-US" kern="0" dirty="0">
                <a:latin typeface="Monaco" charset="0"/>
                <a:ea typeface="Monaco" charset="0"/>
                <a:cs typeface="Monaco" charset="0"/>
                <a:sym typeface="Monaco" charset="0"/>
              </a:rPr>
              <a:t>^</a:t>
            </a:r>
            <a:r>
              <a:rPr lang="en-US" kern="0" dirty="0"/>
              <a:t> Available in C</a:t>
            </a:r>
          </a:p>
          <a:p>
            <a:pPr marL="552450" lvl="1"/>
            <a:r>
              <a:rPr lang="en-US" b="0" kern="0" dirty="0"/>
              <a:t>Apply to any “integral” data type</a:t>
            </a:r>
          </a:p>
          <a:p>
            <a:pPr marL="838200" lvl="2"/>
            <a:r>
              <a:rPr lang="en-US" sz="1800" b="0" kern="0" dirty="0">
                <a:latin typeface="Monaco" charset="0"/>
                <a:ea typeface="Monaco" charset="0"/>
                <a:cs typeface="Monaco" charset="0"/>
                <a:sym typeface="Monaco" charset="0"/>
              </a:rPr>
              <a:t>long, </a:t>
            </a:r>
            <a:r>
              <a:rPr lang="en-US" sz="1800" b="0" kern="0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int</a:t>
            </a:r>
            <a:r>
              <a:rPr lang="en-US" sz="1800" b="0" kern="0" dirty="0">
                <a:latin typeface="Monaco" charset="0"/>
                <a:ea typeface="Monaco" charset="0"/>
                <a:cs typeface="Monaco" charset="0"/>
                <a:sym typeface="Monaco" charset="0"/>
              </a:rPr>
              <a:t>, short, char, unsigned</a:t>
            </a:r>
            <a:endParaRPr lang="en-US" sz="1800" b="0" kern="0" dirty="0">
              <a:latin typeface="Monaco" charset="0"/>
              <a:sym typeface="Monaco" charset="0"/>
            </a:endParaRPr>
          </a:p>
          <a:p>
            <a:pPr marL="552450" lvl="1"/>
            <a:r>
              <a:rPr lang="en-US" b="0" kern="0" dirty="0"/>
              <a:t>View arguments as bit vectors</a:t>
            </a:r>
          </a:p>
          <a:p>
            <a:pPr marL="552450" lvl="1"/>
            <a:r>
              <a:rPr lang="en-US" b="0" kern="0" dirty="0"/>
              <a:t>Arguments applied bit-wise</a:t>
            </a:r>
          </a:p>
          <a:p>
            <a:r>
              <a:rPr lang="en-US" kern="0" dirty="0"/>
              <a:t>Examples (Char data type)</a:t>
            </a:r>
          </a:p>
          <a:p>
            <a:pPr marL="552450" lvl="1"/>
            <a:r>
              <a:rPr lang="en-US" sz="1800" b="0" kern="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~0x41 </a:t>
            </a:r>
            <a:r>
              <a:rPr lang="en-US" sz="1800" b="0" kern="0" dirty="0">
                <a:ea typeface="Zapf Dingbats" charset="2"/>
                <a:cs typeface="Zapf Dingbats" charset="2"/>
                <a:sym typeface="Monaco" charset="0"/>
              </a:rPr>
              <a:t>→</a:t>
            </a:r>
            <a:r>
              <a:rPr lang="en-US" sz="1800" b="0" kern="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b="0" kern="0" dirty="0">
                <a:solidFill>
                  <a:schemeClr val="bg1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0xBE</a:t>
            </a:r>
            <a:endParaRPr lang="en-US" sz="1800" b="0" kern="0" dirty="0">
              <a:solidFill>
                <a:schemeClr val="bg1"/>
              </a:solidFill>
              <a:latin typeface="Monaco" charset="0"/>
              <a:sym typeface="Monaco" charset="0"/>
            </a:endParaRPr>
          </a:p>
          <a:p>
            <a:pPr marL="838200" lvl="2"/>
            <a:r>
              <a:rPr lang="en-US" sz="1800" b="0" kern="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~01000001</a:t>
            </a:r>
            <a:r>
              <a:rPr lang="en-US" sz="1800" b="0" kern="0" baseline="-60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b="0" kern="0" dirty="0">
                <a:solidFill>
                  <a:schemeClr val="bg1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b="0" kern="0" dirty="0">
                <a:solidFill>
                  <a:schemeClr val="bg1"/>
                </a:solidFill>
                <a:ea typeface="Zapf Dingbats" charset="2"/>
                <a:cs typeface="Zapf Dingbats" charset="2"/>
                <a:sym typeface="Monaco" charset="0"/>
              </a:rPr>
              <a:t>→ </a:t>
            </a:r>
            <a:r>
              <a:rPr lang="en-US" sz="1800" b="0" kern="0" dirty="0">
                <a:solidFill>
                  <a:schemeClr val="bg1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10111110</a:t>
            </a:r>
            <a:r>
              <a:rPr lang="en-US" sz="1800" b="0" kern="0" baseline="-60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b="0" kern="0" dirty="0">
              <a:solidFill>
                <a:schemeClr val="bg1"/>
              </a:solidFill>
              <a:latin typeface="Monaco" charset="0"/>
              <a:sym typeface="Monaco" charset="0"/>
            </a:endParaRPr>
          </a:p>
          <a:p>
            <a:pPr marL="552450" lvl="1"/>
            <a:r>
              <a:rPr lang="en-US" sz="1800" b="0" kern="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~0x00 </a:t>
            </a:r>
            <a:r>
              <a:rPr lang="en-US" sz="1800" b="0" kern="0" dirty="0">
                <a:ea typeface="Zapf Dingbats" charset="2"/>
                <a:cs typeface="Zapf Dingbats" charset="2"/>
                <a:sym typeface="Monaco" charset="0"/>
              </a:rPr>
              <a:t>→</a:t>
            </a:r>
            <a:r>
              <a:rPr lang="en-US" sz="1800" b="0" kern="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b="0" kern="0" dirty="0">
                <a:solidFill>
                  <a:schemeClr val="bg1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0xFF</a:t>
            </a:r>
            <a:endParaRPr lang="en-US" sz="1800" b="0" kern="0" dirty="0">
              <a:solidFill>
                <a:schemeClr val="bg1"/>
              </a:solidFill>
              <a:latin typeface="Monaco" charset="0"/>
              <a:sym typeface="Monaco" charset="0"/>
            </a:endParaRPr>
          </a:p>
          <a:p>
            <a:pPr marL="838200" lvl="2"/>
            <a:r>
              <a:rPr lang="en-US" sz="1800" b="0" kern="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~00000000</a:t>
            </a:r>
            <a:r>
              <a:rPr lang="en-US" sz="1800" b="0" kern="0" baseline="-60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b="0" kern="0" dirty="0">
                <a:solidFill>
                  <a:schemeClr val="bg1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b="0" kern="0" dirty="0">
                <a:solidFill>
                  <a:schemeClr val="bg1"/>
                </a:solidFill>
                <a:ea typeface="Zapf Dingbats" charset="2"/>
                <a:cs typeface="Zapf Dingbats" charset="2"/>
                <a:sym typeface="Monaco" charset="0"/>
              </a:rPr>
              <a:t>→</a:t>
            </a:r>
            <a:r>
              <a:rPr lang="en-US" sz="1800" b="0" kern="0" dirty="0">
                <a:solidFill>
                  <a:schemeClr val="bg1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 11111111</a:t>
            </a:r>
            <a:r>
              <a:rPr lang="en-US" sz="1800" b="0" kern="0" baseline="-60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b="0" kern="0" dirty="0">
              <a:solidFill>
                <a:schemeClr val="bg1"/>
              </a:solidFill>
              <a:latin typeface="Monaco" charset="0"/>
              <a:sym typeface="Monaco" charset="0"/>
            </a:endParaRPr>
          </a:p>
          <a:p>
            <a:pPr marL="552450" lvl="1"/>
            <a:r>
              <a:rPr lang="en-US" sz="1800" b="0" kern="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 0x55 </a:t>
            </a:r>
            <a:r>
              <a:rPr lang="en-US" sz="1800" b="0" kern="0" dirty="0">
                <a:ea typeface="Zapf Dingbats" charset="2"/>
                <a:cs typeface="Zapf Dingbats" charset="2"/>
                <a:sym typeface="Monaco" charset="0"/>
              </a:rPr>
              <a:t>→</a:t>
            </a:r>
            <a:r>
              <a:rPr lang="en-US" sz="1800" b="0" kern="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b="0" kern="0" dirty="0">
                <a:solidFill>
                  <a:schemeClr val="bg1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0x41</a:t>
            </a:r>
            <a:endParaRPr lang="en-US" sz="1800" b="0" kern="0" dirty="0">
              <a:solidFill>
                <a:schemeClr val="bg1"/>
              </a:solidFill>
              <a:latin typeface="Monaco" charset="0"/>
              <a:sym typeface="Monaco" charset="0"/>
            </a:endParaRPr>
          </a:p>
          <a:p>
            <a:pPr marL="838200" lvl="2"/>
            <a:r>
              <a:rPr lang="en-US" sz="1800" b="0" kern="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01101001</a:t>
            </a:r>
            <a:r>
              <a:rPr lang="en-US" sz="1800" b="0" kern="0" baseline="-60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b="0" kern="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&amp; 01010101</a:t>
            </a:r>
            <a:r>
              <a:rPr lang="en-US" sz="1800" b="0" kern="0" baseline="-60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b="0" kern="0" dirty="0">
                <a:solidFill>
                  <a:schemeClr val="bg1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b="0" kern="0" dirty="0">
                <a:solidFill>
                  <a:schemeClr val="bg1"/>
                </a:solidFill>
                <a:ea typeface="Zapf Dingbats" charset="2"/>
                <a:cs typeface="Zapf Dingbats" charset="2"/>
                <a:sym typeface="Monaco" charset="0"/>
              </a:rPr>
              <a:t>→</a:t>
            </a:r>
            <a:r>
              <a:rPr lang="en-US" sz="1800" b="0" kern="0" dirty="0">
                <a:solidFill>
                  <a:schemeClr val="bg1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 01000001</a:t>
            </a:r>
            <a:r>
              <a:rPr lang="en-US" sz="1800" b="0" kern="0" baseline="-60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b="0" kern="0" dirty="0">
              <a:solidFill>
                <a:schemeClr val="bg1"/>
              </a:solidFill>
              <a:latin typeface="Monaco" charset="0"/>
              <a:sym typeface="Monaco" charset="0"/>
            </a:endParaRPr>
          </a:p>
          <a:p>
            <a:pPr marL="552450" lvl="1"/>
            <a:r>
              <a:rPr lang="en-US" sz="1800" b="0" kern="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 0x55 </a:t>
            </a:r>
            <a:r>
              <a:rPr lang="en-US" sz="1800" b="0" kern="0" dirty="0">
                <a:ea typeface="Zapf Dingbats" charset="2"/>
                <a:cs typeface="Zapf Dingbats" charset="2"/>
                <a:sym typeface="Monaco" charset="0"/>
              </a:rPr>
              <a:t>→</a:t>
            </a:r>
            <a:r>
              <a:rPr lang="en-US" sz="1800" b="0" kern="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b="0" kern="0" dirty="0">
                <a:solidFill>
                  <a:schemeClr val="bg1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0x7D</a:t>
            </a:r>
            <a:endParaRPr lang="en-US" sz="1800" b="0" kern="0" dirty="0">
              <a:solidFill>
                <a:schemeClr val="bg1"/>
              </a:solidFill>
              <a:latin typeface="Monaco" charset="0"/>
              <a:sym typeface="Monaco" charset="0"/>
            </a:endParaRPr>
          </a:p>
          <a:p>
            <a:pPr marL="838200" lvl="2"/>
            <a:r>
              <a:rPr lang="en-US" sz="1800" b="0" kern="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01101001</a:t>
            </a:r>
            <a:r>
              <a:rPr lang="en-US" sz="1800" b="0" kern="0" baseline="-60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b="0" kern="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| 01010101</a:t>
            </a:r>
            <a:r>
              <a:rPr lang="en-US" sz="1800" b="0" kern="0" baseline="-60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b="0" kern="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 sz="1800" b="0" kern="0" dirty="0">
                <a:solidFill>
                  <a:schemeClr val="bg1"/>
                </a:solidFill>
                <a:ea typeface="Zapf Dingbats" charset="2"/>
                <a:cs typeface="Zapf Dingbats" charset="2"/>
                <a:sym typeface="Monaco" charset="0"/>
              </a:rPr>
              <a:t>→</a:t>
            </a:r>
            <a:r>
              <a:rPr lang="en-US" sz="1800" b="0" kern="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01111101</a:t>
            </a:r>
            <a:r>
              <a:rPr lang="en-US" sz="1800" b="0" kern="0" baseline="-60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b="0" kern="0" baseline="-6000" dirty="0">
              <a:solidFill>
                <a:schemeClr val="bg1"/>
              </a:solidFill>
              <a:latin typeface="Monaco" charset="0"/>
              <a:sym typeface="Monaco" charset="0"/>
            </a:endParaRP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Bit-Level Operations in C</a:t>
            </a:r>
          </a:p>
        </p:txBody>
      </p:sp>
      <p:sp>
        <p:nvSpPr>
          <p:cNvPr id="60421" name="Rectangle 4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7896225" cy="4972050"/>
          </a:xfrm>
        </p:spPr>
        <p:txBody>
          <a:bodyPr/>
          <a:lstStyle/>
          <a:p>
            <a:pPr eaLnBrk="1" hangingPunct="1"/>
            <a:r>
              <a:rPr lang="en-US" dirty="0"/>
              <a:t>Operations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&amp;</a:t>
            </a:r>
            <a:r>
              <a:rPr lang="en-US" dirty="0"/>
              <a:t>,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|</a:t>
            </a:r>
            <a:r>
              <a:rPr lang="en-US" dirty="0"/>
              <a:t>,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~</a:t>
            </a:r>
            <a:r>
              <a:rPr lang="en-US" dirty="0"/>
              <a:t>,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^</a:t>
            </a:r>
            <a:r>
              <a:rPr lang="en-US" dirty="0"/>
              <a:t> Available in C</a:t>
            </a:r>
          </a:p>
          <a:p>
            <a:pPr marL="552450" lvl="1" eaLnBrk="1" hangingPunct="1"/>
            <a:r>
              <a:rPr lang="en-US" dirty="0"/>
              <a:t>Apply to any “integral” data type</a:t>
            </a:r>
          </a:p>
          <a:p>
            <a:pPr marL="838200" lvl="2" eaLnBrk="1" hangingPunct="1"/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long, </a:t>
            </a:r>
            <a:r>
              <a:rPr lang="en-US" sz="1800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int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, short, char, unsigned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dirty="0"/>
              <a:t>View arguments as bit vectors</a:t>
            </a:r>
          </a:p>
          <a:p>
            <a:pPr marL="552450" lvl="1" eaLnBrk="1" hangingPunct="1"/>
            <a:r>
              <a:rPr lang="en-US" dirty="0"/>
              <a:t>Arguments applied bit-wise</a:t>
            </a:r>
          </a:p>
          <a:p>
            <a:pPr eaLnBrk="1" hangingPunct="1"/>
            <a:r>
              <a:rPr lang="en-US" dirty="0"/>
              <a:t>Examples (Char data type)</a:t>
            </a: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~0x41 </a:t>
            </a:r>
            <a:r>
              <a:rPr lang="en-US" sz="1800" dirty="0">
                <a:ea typeface="Zapf Dingbats" charset="2"/>
                <a:cs typeface="Zapf Dingbats" charset="2"/>
                <a:sym typeface="Monaco" charset="0"/>
              </a:rPr>
              <a:t>→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0xBE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838200" lvl="2"/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~0100 0001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>
                <a:ea typeface="Zapf Dingbats" charset="2"/>
                <a:cs typeface="Zapf Dingbats" charset="2"/>
                <a:sym typeface="Monaco" charset="0"/>
              </a:rPr>
              <a:t>→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1011 1110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~0x00 </a:t>
            </a:r>
            <a:r>
              <a:rPr lang="en-US" sz="1800" dirty="0">
                <a:ea typeface="Zapf Dingbats" charset="2"/>
                <a:cs typeface="Zapf Dingbats" charset="2"/>
                <a:sym typeface="Monaco" charset="0"/>
              </a:rPr>
              <a:t>→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0xFF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838200" lvl="2"/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~0000 0000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>
                <a:ea typeface="Zapf Dingbats" charset="2"/>
                <a:cs typeface="Zapf Dingbats" charset="2"/>
                <a:sym typeface="Monaco" charset="0"/>
              </a:rPr>
              <a:t>→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1111 1111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 0x55 </a:t>
            </a:r>
            <a:r>
              <a:rPr lang="en-US" sz="1800" dirty="0">
                <a:ea typeface="Zapf Dingbats" charset="2"/>
                <a:cs typeface="Zapf Dingbats" charset="2"/>
                <a:sym typeface="Monaco" charset="0"/>
              </a:rPr>
              <a:t>→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0x41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838200" lvl="2"/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0110 1001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&amp; 0101 0101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>
                <a:ea typeface="Zapf Dingbats" charset="2"/>
                <a:cs typeface="Zapf Dingbats" charset="2"/>
                <a:sym typeface="Monaco" charset="0"/>
              </a:rPr>
              <a:t>→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0100 0001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 0x55 </a:t>
            </a:r>
            <a:r>
              <a:rPr lang="en-US" sz="1800" dirty="0">
                <a:ea typeface="Zapf Dingbats" charset="2"/>
                <a:cs typeface="Zapf Dingbats" charset="2"/>
                <a:sym typeface="Monaco" charset="0"/>
              </a:rPr>
              <a:t>→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0x7D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838200" lvl="2"/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0110 1001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| 0101 0101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 sz="1800" dirty="0">
                <a:ea typeface="Zapf Dingbats" charset="2"/>
                <a:cs typeface="Zapf Dingbats" charset="2"/>
                <a:sym typeface="Monaco" charset="0"/>
              </a:rPr>
              <a:t>→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0111 1101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baseline="-6000" dirty="0">
              <a:latin typeface="Monaco" charset="0"/>
              <a:sym typeface="Monaco" charset="0"/>
            </a:endParaRPr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6858000" y="814287"/>
            <a:ext cx="1851025" cy="4591050"/>
            <a:chOff x="0" y="0"/>
            <a:chExt cx="1166" cy="2891"/>
          </a:xfrm>
        </p:grpSpPr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0" y="507"/>
              <a:ext cx="1104" cy="2384"/>
              <a:chOff x="0" y="0"/>
              <a:chExt cx="1104" cy="2384"/>
            </a:xfrm>
          </p:grpSpPr>
          <p:grpSp>
            <p:nvGrpSpPr>
              <p:cNvPr id="10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288" cy="224"/>
                <a:chOff x="0" y="0"/>
                <a:chExt cx="288" cy="224"/>
              </a:xfrm>
            </p:grpSpPr>
            <p:sp>
              <p:nvSpPr>
                <p:cNvPr id="152" name="Rectangle 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53" name="Rectangle 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</a:t>
                  </a:r>
                </a:p>
              </p:txBody>
            </p:sp>
          </p:grpSp>
          <p:grpSp>
            <p:nvGrpSpPr>
              <p:cNvPr id="11" name="Group 10"/>
              <p:cNvGrpSpPr>
                <a:grpSpLocks/>
              </p:cNvGrpSpPr>
              <p:nvPr/>
            </p:nvGrpSpPr>
            <p:grpSpPr bwMode="auto">
              <a:xfrm>
                <a:off x="288" y="0"/>
                <a:ext cx="288" cy="224"/>
                <a:chOff x="0" y="0"/>
                <a:chExt cx="288" cy="224"/>
              </a:xfrm>
            </p:grpSpPr>
            <p:sp>
              <p:nvSpPr>
                <p:cNvPr id="150" name="Rectangle 1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51" name="Rectangle 12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</a:t>
                  </a:r>
                </a:p>
              </p:txBody>
            </p:sp>
          </p:grpSp>
          <p:grpSp>
            <p:nvGrpSpPr>
              <p:cNvPr id="12" name="Group 13"/>
              <p:cNvGrpSpPr>
                <a:grpSpLocks/>
              </p:cNvGrpSpPr>
              <p:nvPr/>
            </p:nvGrpSpPr>
            <p:grpSpPr bwMode="auto">
              <a:xfrm>
                <a:off x="576" y="0"/>
                <a:ext cx="528" cy="224"/>
                <a:chOff x="0" y="0"/>
                <a:chExt cx="528" cy="224"/>
              </a:xfrm>
            </p:grpSpPr>
            <p:sp>
              <p:nvSpPr>
                <p:cNvPr id="148" name="Rectangle 1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49" name="Rectangle 1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0000</a:t>
                  </a:r>
                </a:p>
              </p:txBody>
            </p:sp>
          </p:grpSp>
          <p:grpSp>
            <p:nvGrpSpPr>
              <p:cNvPr id="13" name="Group 16"/>
              <p:cNvGrpSpPr>
                <a:grpSpLocks/>
              </p:cNvGrpSpPr>
              <p:nvPr/>
            </p:nvGrpSpPr>
            <p:grpSpPr bwMode="auto">
              <a:xfrm>
                <a:off x="0" y="144"/>
                <a:ext cx="288" cy="224"/>
                <a:chOff x="0" y="0"/>
                <a:chExt cx="288" cy="224"/>
              </a:xfrm>
            </p:grpSpPr>
            <p:sp>
              <p:nvSpPr>
                <p:cNvPr id="146" name="Rectangle 1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47" name="Rectangle 1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</a:t>
                  </a:r>
                </a:p>
              </p:txBody>
            </p:sp>
          </p:grpSp>
          <p:grpSp>
            <p:nvGrpSpPr>
              <p:cNvPr id="14" name="Group 19"/>
              <p:cNvGrpSpPr>
                <a:grpSpLocks/>
              </p:cNvGrpSpPr>
              <p:nvPr/>
            </p:nvGrpSpPr>
            <p:grpSpPr bwMode="auto">
              <a:xfrm>
                <a:off x="288" y="144"/>
                <a:ext cx="288" cy="224"/>
                <a:chOff x="0" y="0"/>
                <a:chExt cx="288" cy="224"/>
              </a:xfrm>
            </p:grpSpPr>
            <p:sp>
              <p:nvSpPr>
                <p:cNvPr id="144" name="Rectangle 2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45" name="Rectangle 21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</a:t>
                  </a:r>
                </a:p>
              </p:txBody>
            </p:sp>
          </p:grpSp>
          <p:grpSp>
            <p:nvGrpSpPr>
              <p:cNvPr id="15" name="Group 22"/>
              <p:cNvGrpSpPr>
                <a:grpSpLocks/>
              </p:cNvGrpSpPr>
              <p:nvPr/>
            </p:nvGrpSpPr>
            <p:grpSpPr bwMode="auto">
              <a:xfrm>
                <a:off x="576" y="144"/>
                <a:ext cx="528" cy="224"/>
                <a:chOff x="0" y="0"/>
                <a:chExt cx="528" cy="224"/>
              </a:xfrm>
            </p:grpSpPr>
            <p:sp>
              <p:nvSpPr>
                <p:cNvPr id="142" name="Rectangle 2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43" name="Rectangle 2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0001</a:t>
                  </a:r>
                </a:p>
              </p:txBody>
            </p:sp>
          </p:grpSp>
          <p:grpSp>
            <p:nvGrpSpPr>
              <p:cNvPr id="16" name="Group 25"/>
              <p:cNvGrpSpPr>
                <a:grpSpLocks/>
              </p:cNvGrpSpPr>
              <p:nvPr/>
            </p:nvGrpSpPr>
            <p:grpSpPr bwMode="auto">
              <a:xfrm>
                <a:off x="0" y="288"/>
                <a:ext cx="288" cy="224"/>
                <a:chOff x="0" y="0"/>
                <a:chExt cx="288" cy="224"/>
              </a:xfrm>
            </p:grpSpPr>
            <p:sp>
              <p:nvSpPr>
                <p:cNvPr id="140" name="Rectangle 2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41" name="Rectangle 2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2</a:t>
                  </a:r>
                </a:p>
              </p:txBody>
            </p:sp>
          </p:grpSp>
          <p:grpSp>
            <p:nvGrpSpPr>
              <p:cNvPr id="17" name="Group 28"/>
              <p:cNvGrpSpPr>
                <a:grpSpLocks/>
              </p:cNvGrpSpPr>
              <p:nvPr/>
            </p:nvGrpSpPr>
            <p:grpSpPr bwMode="auto">
              <a:xfrm>
                <a:off x="288" y="288"/>
                <a:ext cx="288" cy="224"/>
                <a:chOff x="0" y="0"/>
                <a:chExt cx="288" cy="224"/>
              </a:xfrm>
            </p:grpSpPr>
            <p:sp>
              <p:nvSpPr>
                <p:cNvPr id="138" name="Rectangle 2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39" name="Rectangle 30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2</a:t>
                  </a:r>
                </a:p>
              </p:txBody>
            </p:sp>
          </p:grpSp>
          <p:grpSp>
            <p:nvGrpSpPr>
              <p:cNvPr id="18" name="Group 31"/>
              <p:cNvGrpSpPr>
                <a:grpSpLocks/>
              </p:cNvGrpSpPr>
              <p:nvPr/>
            </p:nvGrpSpPr>
            <p:grpSpPr bwMode="auto">
              <a:xfrm>
                <a:off x="576" y="288"/>
                <a:ext cx="528" cy="224"/>
                <a:chOff x="0" y="0"/>
                <a:chExt cx="528" cy="224"/>
              </a:xfrm>
            </p:grpSpPr>
            <p:sp>
              <p:nvSpPr>
                <p:cNvPr id="136" name="Rectangle 3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37" name="Rectangle 3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0010</a:t>
                  </a:r>
                </a:p>
              </p:txBody>
            </p:sp>
          </p:grpSp>
          <p:grpSp>
            <p:nvGrpSpPr>
              <p:cNvPr id="19" name="Group 34"/>
              <p:cNvGrpSpPr>
                <a:grpSpLocks/>
              </p:cNvGrpSpPr>
              <p:nvPr/>
            </p:nvGrpSpPr>
            <p:grpSpPr bwMode="auto">
              <a:xfrm>
                <a:off x="0" y="432"/>
                <a:ext cx="288" cy="224"/>
                <a:chOff x="0" y="0"/>
                <a:chExt cx="288" cy="224"/>
              </a:xfrm>
            </p:grpSpPr>
            <p:sp>
              <p:nvSpPr>
                <p:cNvPr id="134" name="Rectangle 3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35" name="Rectangle 3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</a:t>
                  </a:r>
                </a:p>
              </p:txBody>
            </p:sp>
          </p:grpSp>
          <p:grpSp>
            <p:nvGrpSpPr>
              <p:cNvPr id="20" name="Group 37"/>
              <p:cNvGrpSpPr>
                <a:grpSpLocks/>
              </p:cNvGrpSpPr>
              <p:nvPr/>
            </p:nvGrpSpPr>
            <p:grpSpPr bwMode="auto">
              <a:xfrm>
                <a:off x="288" y="432"/>
                <a:ext cx="288" cy="224"/>
                <a:chOff x="0" y="0"/>
                <a:chExt cx="288" cy="224"/>
              </a:xfrm>
            </p:grpSpPr>
            <p:sp>
              <p:nvSpPr>
                <p:cNvPr id="132" name="Rectangle 3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33" name="Rectangle 3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</a:t>
                  </a:r>
                </a:p>
              </p:txBody>
            </p:sp>
          </p:grpSp>
          <p:grpSp>
            <p:nvGrpSpPr>
              <p:cNvPr id="21" name="Group 40"/>
              <p:cNvGrpSpPr>
                <a:grpSpLocks/>
              </p:cNvGrpSpPr>
              <p:nvPr/>
            </p:nvGrpSpPr>
            <p:grpSpPr bwMode="auto">
              <a:xfrm>
                <a:off x="576" y="432"/>
                <a:ext cx="528" cy="224"/>
                <a:chOff x="0" y="0"/>
                <a:chExt cx="528" cy="224"/>
              </a:xfrm>
            </p:grpSpPr>
            <p:sp>
              <p:nvSpPr>
                <p:cNvPr id="130" name="Rectangle 4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31" name="Rectangle 4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0011</a:t>
                  </a:r>
                </a:p>
              </p:txBody>
            </p:sp>
          </p:grpSp>
          <p:grpSp>
            <p:nvGrpSpPr>
              <p:cNvPr id="22" name="Group 43"/>
              <p:cNvGrpSpPr>
                <a:grpSpLocks/>
              </p:cNvGrpSpPr>
              <p:nvPr/>
            </p:nvGrpSpPr>
            <p:grpSpPr bwMode="auto">
              <a:xfrm>
                <a:off x="0" y="576"/>
                <a:ext cx="288" cy="224"/>
                <a:chOff x="0" y="0"/>
                <a:chExt cx="288" cy="224"/>
              </a:xfrm>
            </p:grpSpPr>
            <p:sp>
              <p:nvSpPr>
                <p:cNvPr id="128" name="Rectangle 4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29" name="Rectangle 4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4</a:t>
                  </a:r>
                </a:p>
              </p:txBody>
            </p:sp>
          </p:grpSp>
          <p:grpSp>
            <p:nvGrpSpPr>
              <p:cNvPr id="23" name="Group 46"/>
              <p:cNvGrpSpPr>
                <a:grpSpLocks/>
              </p:cNvGrpSpPr>
              <p:nvPr/>
            </p:nvGrpSpPr>
            <p:grpSpPr bwMode="auto">
              <a:xfrm>
                <a:off x="288" y="576"/>
                <a:ext cx="288" cy="224"/>
                <a:chOff x="0" y="0"/>
                <a:chExt cx="288" cy="224"/>
              </a:xfrm>
            </p:grpSpPr>
            <p:sp>
              <p:nvSpPr>
                <p:cNvPr id="126" name="Rectangle 4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27" name="Rectangle 4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4</a:t>
                  </a:r>
                </a:p>
              </p:txBody>
            </p:sp>
          </p:grpSp>
          <p:grpSp>
            <p:nvGrpSpPr>
              <p:cNvPr id="24" name="Group 49"/>
              <p:cNvGrpSpPr>
                <a:grpSpLocks/>
              </p:cNvGrpSpPr>
              <p:nvPr/>
            </p:nvGrpSpPr>
            <p:grpSpPr bwMode="auto">
              <a:xfrm>
                <a:off x="576" y="576"/>
                <a:ext cx="528" cy="224"/>
                <a:chOff x="0" y="0"/>
                <a:chExt cx="528" cy="224"/>
              </a:xfrm>
            </p:grpSpPr>
            <p:sp>
              <p:nvSpPr>
                <p:cNvPr id="124" name="Rectangle 5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25" name="Rectangle 5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0100</a:t>
                  </a:r>
                </a:p>
              </p:txBody>
            </p:sp>
          </p:grpSp>
          <p:grpSp>
            <p:nvGrpSpPr>
              <p:cNvPr id="25" name="Group 52"/>
              <p:cNvGrpSpPr>
                <a:grpSpLocks/>
              </p:cNvGrpSpPr>
              <p:nvPr/>
            </p:nvGrpSpPr>
            <p:grpSpPr bwMode="auto">
              <a:xfrm>
                <a:off x="0" y="720"/>
                <a:ext cx="288" cy="224"/>
                <a:chOff x="0" y="0"/>
                <a:chExt cx="288" cy="224"/>
              </a:xfrm>
            </p:grpSpPr>
            <p:sp>
              <p:nvSpPr>
                <p:cNvPr id="122" name="Rectangle 5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23" name="Rectangle 5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5</a:t>
                  </a:r>
                </a:p>
              </p:txBody>
            </p:sp>
          </p:grpSp>
          <p:grpSp>
            <p:nvGrpSpPr>
              <p:cNvPr id="26" name="Group 55"/>
              <p:cNvGrpSpPr>
                <a:grpSpLocks/>
              </p:cNvGrpSpPr>
              <p:nvPr/>
            </p:nvGrpSpPr>
            <p:grpSpPr bwMode="auto">
              <a:xfrm>
                <a:off x="288" y="720"/>
                <a:ext cx="288" cy="224"/>
                <a:chOff x="0" y="0"/>
                <a:chExt cx="288" cy="224"/>
              </a:xfrm>
            </p:grpSpPr>
            <p:sp>
              <p:nvSpPr>
                <p:cNvPr id="120" name="Rectangle 5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21" name="Rectangle 5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5</a:t>
                  </a:r>
                </a:p>
              </p:txBody>
            </p:sp>
          </p:grpSp>
          <p:grpSp>
            <p:nvGrpSpPr>
              <p:cNvPr id="27" name="Group 58"/>
              <p:cNvGrpSpPr>
                <a:grpSpLocks/>
              </p:cNvGrpSpPr>
              <p:nvPr/>
            </p:nvGrpSpPr>
            <p:grpSpPr bwMode="auto">
              <a:xfrm>
                <a:off x="576" y="720"/>
                <a:ext cx="528" cy="224"/>
                <a:chOff x="0" y="0"/>
                <a:chExt cx="528" cy="224"/>
              </a:xfrm>
            </p:grpSpPr>
            <p:sp>
              <p:nvSpPr>
                <p:cNvPr id="118" name="Rectangle 5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19" name="Rectangle 6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0101</a:t>
                  </a:r>
                </a:p>
              </p:txBody>
            </p:sp>
          </p:grpSp>
          <p:grpSp>
            <p:nvGrpSpPr>
              <p:cNvPr id="28" name="Group 61"/>
              <p:cNvGrpSpPr>
                <a:grpSpLocks/>
              </p:cNvGrpSpPr>
              <p:nvPr/>
            </p:nvGrpSpPr>
            <p:grpSpPr bwMode="auto">
              <a:xfrm>
                <a:off x="0" y="864"/>
                <a:ext cx="288" cy="224"/>
                <a:chOff x="0" y="0"/>
                <a:chExt cx="288" cy="224"/>
              </a:xfrm>
            </p:grpSpPr>
            <p:sp>
              <p:nvSpPr>
                <p:cNvPr id="116" name="Rectangle 6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17" name="Rectangle 63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</a:t>
                  </a:r>
                </a:p>
              </p:txBody>
            </p:sp>
          </p:grpSp>
          <p:grpSp>
            <p:nvGrpSpPr>
              <p:cNvPr id="29" name="Group 64"/>
              <p:cNvGrpSpPr>
                <a:grpSpLocks/>
              </p:cNvGrpSpPr>
              <p:nvPr/>
            </p:nvGrpSpPr>
            <p:grpSpPr bwMode="auto">
              <a:xfrm>
                <a:off x="288" y="864"/>
                <a:ext cx="288" cy="224"/>
                <a:chOff x="0" y="0"/>
                <a:chExt cx="288" cy="224"/>
              </a:xfrm>
            </p:grpSpPr>
            <p:sp>
              <p:nvSpPr>
                <p:cNvPr id="114" name="Rectangle 6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15" name="Rectangle 6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</a:t>
                  </a:r>
                </a:p>
              </p:txBody>
            </p:sp>
          </p:grpSp>
          <p:grpSp>
            <p:nvGrpSpPr>
              <p:cNvPr id="30" name="Group 67"/>
              <p:cNvGrpSpPr>
                <a:grpSpLocks/>
              </p:cNvGrpSpPr>
              <p:nvPr/>
            </p:nvGrpSpPr>
            <p:grpSpPr bwMode="auto">
              <a:xfrm>
                <a:off x="576" y="864"/>
                <a:ext cx="528" cy="224"/>
                <a:chOff x="0" y="0"/>
                <a:chExt cx="528" cy="224"/>
              </a:xfrm>
            </p:grpSpPr>
            <p:sp>
              <p:nvSpPr>
                <p:cNvPr id="112" name="Rectangle 68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13" name="Rectangle 69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0110</a:t>
                  </a:r>
                </a:p>
              </p:txBody>
            </p:sp>
          </p:grpSp>
          <p:grpSp>
            <p:nvGrpSpPr>
              <p:cNvPr id="31" name="Group 70"/>
              <p:cNvGrpSpPr>
                <a:grpSpLocks/>
              </p:cNvGrpSpPr>
              <p:nvPr/>
            </p:nvGrpSpPr>
            <p:grpSpPr bwMode="auto">
              <a:xfrm>
                <a:off x="0" y="1008"/>
                <a:ext cx="288" cy="224"/>
                <a:chOff x="0" y="0"/>
                <a:chExt cx="288" cy="224"/>
              </a:xfrm>
            </p:grpSpPr>
            <p:sp>
              <p:nvSpPr>
                <p:cNvPr id="110" name="Rectangle 7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11" name="Rectangle 72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7</a:t>
                  </a:r>
                </a:p>
              </p:txBody>
            </p:sp>
          </p:grpSp>
          <p:grpSp>
            <p:nvGrpSpPr>
              <p:cNvPr id="32" name="Group 73"/>
              <p:cNvGrpSpPr>
                <a:grpSpLocks/>
              </p:cNvGrpSpPr>
              <p:nvPr/>
            </p:nvGrpSpPr>
            <p:grpSpPr bwMode="auto">
              <a:xfrm>
                <a:off x="288" y="1008"/>
                <a:ext cx="288" cy="224"/>
                <a:chOff x="0" y="0"/>
                <a:chExt cx="288" cy="224"/>
              </a:xfrm>
            </p:grpSpPr>
            <p:sp>
              <p:nvSpPr>
                <p:cNvPr id="108" name="Rectangle 7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09" name="Rectangle 7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7</a:t>
                  </a:r>
                </a:p>
              </p:txBody>
            </p:sp>
          </p:grpSp>
          <p:grpSp>
            <p:nvGrpSpPr>
              <p:cNvPr id="33" name="Group 76"/>
              <p:cNvGrpSpPr>
                <a:grpSpLocks/>
              </p:cNvGrpSpPr>
              <p:nvPr/>
            </p:nvGrpSpPr>
            <p:grpSpPr bwMode="auto">
              <a:xfrm>
                <a:off x="576" y="1008"/>
                <a:ext cx="528" cy="224"/>
                <a:chOff x="0" y="0"/>
                <a:chExt cx="528" cy="224"/>
              </a:xfrm>
            </p:grpSpPr>
            <p:sp>
              <p:nvSpPr>
                <p:cNvPr id="106" name="Rectangle 77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07" name="Rectangle 78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0111</a:t>
                  </a:r>
                </a:p>
              </p:txBody>
            </p:sp>
          </p:grpSp>
          <p:grpSp>
            <p:nvGrpSpPr>
              <p:cNvPr id="34" name="Group 79"/>
              <p:cNvGrpSpPr>
                <a:grpSpLocks/>
              </p:cNvGrpSpPr>
              <p:nvPr/>
            </p:nvGrpSpPr>
            <p:grpSpPr bwMode="auto">
              <a:xfrm>
                <a:off x="0" y="1152"/>
                <a:ext cx="288" cy="224"/>
                <a:chOff x="0" y="0"/>
                <a:chExt cx="288" cy="224"/>
              </a:xfrm>
            </p:grpSpPr>
            <p:sp>
              <p:nvSpPr>
                <p:cNvPr id="104" name="Rectangle 8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05" name="Rectangle 81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8</a:t>
                  </a:r>
                </a:p>
              </p:txBody>
            </p:sp>
          </p:grpSp>
          <p:grpSp>
            <p:nvGrpSpPr>
              <p:cNvPr id="35" name="Group 82"/>
              <p:cNvGrpSpPr>
                <a:grpSpLocks/>
              </p:cNvGrpSpPr>
              <p:nvPr/>
            </p:nvGrpSpPr>
            <p:grpSpPr bwMode="auto">
              <a:xfrm>
                <a:off x="288" y="1152"/>
                <a:ext cx="288" cy="224"/>
                <a:chOff x="0" y="0"/>
                <a:chExt cx="288" cy="224"/>
              </a:xfrm>
            </p:grpSpPr>
            <p:sp>
              <p:nvSpPr>
                <p:cNvPr id="102" name="Rectangle 8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03" name="Rectangle 8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8</a:t>
                  </a:r>
                </a:p>
              </p:txBody>
            </p:sp>
          </p:grpSp>
          <p:grpSp>
            <p:nvGrpSpPr>
              <p:cNvPr id="36" name="Group 85"/>
              <p:cNvGrpSpPr>
                <a:grpSpLocks/>
              </p:cNvGrpSpPr>
              <p:nvPr/>
            </p:nvGrpSpPr>
            <p:grpSpPr bwMode="auto">
              <a:xfrm>
                <a:off x="576" y="1152"/>
                <a:ext cx="528" cy="224"/>
                <a:chOff x="0" y="0"/>
                <a:chExt cx="528" cy="224"/>
              </a:xfrm>
            </p:grpSpPr>
            <p:sp>
              <p:nvSpPr>
                <p:cNvPr id="100" name="Rectangle 86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01" name="Rectangle 87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1000</a:t>
                  </a:r>
                </a:p>
              </p:txBody>
            </p:sp>
          </p:grpSp>
          <p:grpSp>
            <p:nvGrpSpPr>
              <p:cNvPr id="37" name="Group 88"/>
              <p:cNvGrpSpPr>
                <a:grpSpLocks/>
              </p:cNvGrpSpPr>
              <p:nvPr/>
            </p:nvGrpSpPr>
            <p:grpSpPr bwMode="auto">
              <a:xfrm>
                <a:off x="0" y="1296"/>
                <a:ext cx="288" cy="224"/>
                <a:chOff x="0" y="0"/>
                <a:chExt cx="288" cy="224"/>
              </a:xfrm>
            </p:grpSpPr>
            <p:sp>
              <p:nvSpPr>
                <p:cNvPr id="98" name="Rectangle 8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99" name="Rectangle 90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</a:t>
                  </a:r>
                </a:p>
              </p:txBody>
            </p:sp>
          </p:grpSp>
          <p:grpSp>
            <p:nvGrpSpPr>
              <p:cNvPr id="38" name="Group 91"/>
              <p:cNvGrpSpPr>
                <a:grpSpLocks/>
              </p:cNvGrpSpPr>
              <p:nvPr/>
            </p:nvGrpSpPr>
            <p:grpSpPr bwMode="auto">
              <a:xfrm>
                <a:off x="288" y="1296"/>
                <a:ext cx="288" cy="224"/>
                <a:chOff x="0" y="0"/>
                <a:chExt cx="288" cy="224"/>
              </a:xfrm>
            </p:grpSpPr>
            <p:sp>
              <p:nvSpPr>
                <p:cNvPr id="96" name="Rectangle 9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97" name="Rectangle 93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</a:t>
                  </a:r>
                </a:p>
              </p:txBody>
            </p:sp>
          </p:grpSp>
          <p:grpSp>
            <p:nvGrpSpPr>
              <p:cNvPr id="39" name="Group 94"/>
              <p:cNvGrpSpPr>
                <a:grpSpLocks/>
              </p:cNvGrpSpPr>
              <p:nvPr/>
            </p:nvGrpSpPr>
            <p:grpSpPr bwMode="auto">
              <a:xfrm>
                <a:off x="576" y="1296"/>
                <a:ext cx="528" cy="224"/>
                <a:chOff x="0" y="0"/>
                <a:chExt cx="528" cy="224"/>
              </a:xfrm>
            </p:grpSpPr>
            <p:sp>
              <p:nvSpPr>
                <p:cNvPr id="94" name="Rectangle 95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95" name="Rectangle 96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1001</a:t>
                  </a:r>
                </a:p>
              </p:txBody>
            </p:sp>
          </p:grpSp>
          <p:grpSp>
            <p:nvGrpSpPr>
              <p:cNvPr id="40" name="Group 97"/>
              <p:cNvGrpSpPr>
                <a:grpSpLocks/>
              </p:cNvGrpSpPr>
              <p:nvPr/>
            </p:nvGrpSpPr>
            <p:grpSpPr bwMode="auto">
              <a:xfrm>
                <a:off x="0" y="1440"/>
                <a:ext cx="288" cy="224"/>
                <a:chOff x="0" y="0"/>
                <a:chExt cx="288" cy="224"/>
              </a:xfrm>
            </p:grpSpPr>
            <p:sp>
              <p:nvSpPr>
                <p:cNvPr id="92" name="Rectangle 9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93" name="Rectangle 9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A</a:t>
                  </a:r>
                </a:p>
              </p:txBody>
            </p:sp>
          </p:grpSp>
          <p:grpSp>
            <p:nvGrpSpPr>
              <p:cNvPr id="41" name="Group 100"/>
              <p:cNvGrpSpPr>
                <a:grpSpLocks/>
              </p:cNvGrpSpPr>
              <p:nvPr/>
            </p:nvGrpSpPr>
            <p:grpSpPr bwMode="auto">
              <a:xfrm>
                <a:off x="288" y="1440"/>
                <a:ext cx="288" cy="224"/>
                <a:chOff x="0" y="0"/>
                <a:chExt cx="288" cy="224"/>
              </a:xfrm>
            </p:grpSpPr>
            <p:sp>
              <p:nvSpPr>
                <p:cNvPr id="90" name="Rectangle 10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91" name="Rectangle 102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</a:t>
                  </a:r>
                </a:p>
              </p:txBody>
            </p:sp>
          </p:grpSp>
          <p:grpSp>
            <p:nvGrpSpPr>
              <p:cNvPr id="42" name="Group 103"/>
              <p:cNvGrpSpPr>
                <a:grpSpLocks/>
              </p:cNvGrpSpPr>
              <p:nvPr/>
            </p:nvGrpSpPr>
            <p:grpSpPr bwMode="auto">
              <a:xfrm>
                <a:off x="576" y="1440"/>
                <a:ext cx="528" cy="224"/>
                <a:chOff x="0" y="0"/>
                <a:chExt cx="528" cy="224"/>
              </a:xfrm>
            </p:grpSpPr>
            <p:sp>
              <p:nvSpPr>
                <p:cNvPr id="88" name="Rectangle 10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89" name="Rectangle 10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1010</a:t>
                  </a:r>
                </a:p>
              </p:txBody>
            </p:sp>
          </p:grpSp>
          <p:grpSp>
            <p:nvGrpSpPr>
              <p:cNvPr id="43" name="Group 106"/>
              <p:cNvGrpSpPr>
                <a:grpSpLocks/>
              </p:cNvGrpSpPr>
              <p:nvPr/>
            </p:nvGrpSpPr>
            <p:grpSpPr bwMode="auto">
              <a:xfrm>
                <a:off x="0" y="1584"/>
                <a:ext cx="288" cy="224"/>
                <a:chOff x="0" y="0"/>
                <a:chExt cx="288" cy="224"/>
              </a:xfrm>
            </p:grpSpPr>
            <p:sp>
              <p:nvSpPr>
                <p:cNvPr id="86" name="Rectangle 10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87" name="Rectangle 10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B</a:t>
                  </a:r>
                </a:p>
              </p:txBody>
            </p:sp>
          </p:grpSp>
          <p:grpSp>
            <p:nvGrpSpPr>
              <p:cNvPr id="44" name="Group 109"/>
              <p:cNvGrpSpPr>
                <a:grpSpLocks/>
              </p:cNvGrpSpPr>
              <p:nvPr/>
            </p:nvGrpSpPr>
            <p:grpSpPr bwMode="auto">
              <a:xfrm>
                <a:off x="288" y="1584"/>
                <a:ext cx="288" cy="224"/>
                <a:chOff x="0" y="0"/>
                <a:chExt cx="288" cy="224"/>
              </a:xfrm>
            </p:grpSpPr>
            <p:sp>
              <p:nvSpPr>
                <p:cNvPr id="84" name="Rectangle 11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85" name="Rectangle 111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</a:t>
                  </a:r>
                </a:p>
              </p:txBody>
            </p:sp>
          </p:grpSp>
          <p:grpSp>
            <p:nvGrpSpPr>
              <p:cNvPr id="45" name="Group 112"/>
              <p:cNvGrpSpPr>
                <a:grpSpLocks/>
              </p:cNvGrpSpPr>
              <p:nvPr/>
            </p:nvGrpSpPr>
            <p:grpSpPr bwMode="auto">
              <a:xfrm>
                <a:off x="576" y="1584"/>
                <a:ext cx="528" cy="224"/>
                <a:chOff x="0" y="0"/>
                <a:chExt cx="528" cy="224"/>
              </a:xfrm>
            </p:grpSpPr>
            <p:sp>
              <p:nvSpPr>
                <p:cNvPr id="82" name="Rectangle 11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83" name="Rectangle 11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1011</a:t>
                  </a:r>
                </a:p>
              </p:txBody>
            </p:sp>
          </p:grpSp>
          <p:grpSp>
            <p:nvGrpSpPr>
              <p:cNvPr id="46" name="Group 115"/>
              <p:cNvGrpSpPr>
                <a:grpSpLocks/>
              </p:cNvGrpSpPr>
              <p:nvPr/>
            </p:nvGrpSpPr>
            <p:grpSpPr bwMode="auto">
              <a:xfrm>
                <a:off x="0" y="1728"/>
                <a:ext cx="288" cy="224"/>
                <a:chOff x="0" y="0"/>
                <a:chExt cx="288" cy="224"/>
              </a:xfrm>
            </p:grpSpPr>
            <p:sp>
              <p:nvSpPr>
                <p:cNvPr id="80" name="Rectangle 11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81" name="Rectangle 11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 dirty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C</a:t>
                  </a:r>
                </a:p>
              </p:txBody>
            </p:sp>
          </p:grpSp>
          <p:grpSp>
            <p:nvGrpSpPr>
              <p:cNvPr id="47" name="Group 118"/>
              <p:cNvGrpSpPr>
                <a:grpSpLocks/>
              </p:cNvGrpSpPr>
              <p:nvPr/>
            </p:nvGrpSpPr>
            <p:grpSpPr bwMode="auto">
              <a:xfrm>
                <a:off x="288" y="1728"/>
                <a:ext cx="288" cy="224"/>
                <a:chOff x="0" y="0"/>
                <a:chExt cx="288" cy="224"/>
              </a:xfrm>
            </p:grpSpPr>
            <p:sp>
              <p:nvSpPr>
                <p:cNvPr id="78" name="Rectangle 11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79" name="Rectangle 120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12</a:t>
                  </a:r>
                </a:p>
              </p:txBody>
            </p:sp>
          </p:grpSp>
          <p:grpSp>
            <p:nvGrpSpPr>
              <p:cNvPr id="48" name="Group 121"/>
              <p:cNvGrpSpPr>
                <a:grpSpLocks/>
              </p:cNvGrpSpPr>
              <p:nvPr/>
            </p:nvGrpSpPr>
            <p:grpSpPr bwMode="auto">
              <a:xfrm>
                <a:off x="576" y="1728"/>
                <a:ext cx="528" cy="224"/>
                <a:chOff x="0" y="0"/>
                <a:chExt cx="528" cy="224"/>
              </a:xfrm>
            </p:grpSpPr>
            <p:sp>
              <p:nvSpPr>
                <p:cNvPr id="76" name="Rectangle 12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77" name="Rectangle 12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1100</a:t>
                  </a:r>
                </a:p>
              </p:txBody>
            </p:sp>
          </p:grpSp>
          <p:grpSp>
            <p:nvGrpSpPr>
              <p:cNvPr id="49" name="Group 124"/>
              <p:cNvGrpSpPr>
                <a:grpSpLocks/>
              </p:cNvGrpSpPr>
              <p:nvPr/>
            </p:nvGrpSpPr>
            <p:grpSpPr bwMode="auto">
              <a:xfrm>
                <a:off x="0" y="1872"/>
                <a:ext cx="288" cy="224"/>
                <a:chOff x="0" y="0"/>
                <a:chExt cx="288" cy="224"/>
              </a:xfrm>
            </p:grpSpPr>
            <p:sp>
              <p:nvSpPr>
                <p:cNvPr id="74" name="Rectangle 12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75" name="Rectangle 12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D</a:t>
                  </a:r>
                </a:p>
              </p:txBody>
            </p:sp>
          </p:grpSp>
          <p:grpSp>
            <p:nvGrpSpPr>
              <p:cNvPr id="50" name="Group 127"/>
              <p:cNvGrpSpPr>
                <a:grpSpLocks/>
              </p:cNvGrpSpPr>
              <p:nvPr/>
            </p:nvGrpSpPr>
            <p:grpSpPr bwMode="auto">
              <a:xfrm>
                <a:off x="288" y="1872"/>
                <a:ext cx="288" cy="224"/>
                <a:chOff x="0" y="0"/>
                <a:chExt cx="288" cy="224"/>
              </a:xfrm>
            </p:grpSpPr>
            <p:sp>
              <p:nvSpPr>
                <p:cNvPr id="72" name="Rectangle 12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73" name="Rectangle 129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13</a:t>
                  </a:r>
                </a:p>
              </p:txBody>
            </p:sp>
          </p:grpSp>
          <p:grpSp>
            <p:nvGrpSpPr>
              <p:cNvPr id="51" name="Group 130"/>
              <p:cNvGrpSpPr>
                <a:grpSpLocks/>
              </p:cNvGrpSpPr>
              <p:nvPr/>
            </p:nvGrpSpPr>
            <p:grpSpPr bwMode="auto">
              <a:xfrm>
                <a:off x="576" y="1872"/>
                <a:ext cx="528" cy="224"/>
                <a:chOff x="0" y="0"/>
                <a:chExt cx="528" cy="224"/>
              </a:xfrm>
            </p:grpSpPr>
            <p:sp>
              <p:nvSpPr>
                <p:cNvPr id="70" name="Rectangle 13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71" name="Rectangle 13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1101</a:t>
                  </a:r>
                </a:p>
              </p:txBody>
            </p:sp>
          </p:grpSp>
          <p:grpSp>
            <p:nvGrpSpPr>
              <p:cNvPr id="52" name="Group 133"/>
              <p:cNvGrpSpPr>
                <a:grpSpLocks/>
              </p:cNvGrpSpPr>
              <p:nvPr/>
            </p:nvGrpSpPr>
            <p:grpSpPr bwMode="auto">
              <a:xfrm>
                <a:off x="0" y="2016"/>
                <a:ext cx="288" cy="224"/>
                <a:chOff x="0" y="0"/>
                <a:chExt cx="288" cy="224"/>
              </a:xfrm>
            </p:grpSpPr>
            <p:sp>
              <p:nvSpPr>
                <p:cNvPr id="68" name="Rectangle 13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69" name="Rectangle 13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E</a:t>
                  </a:r>
                </a:p>
              </p:txBody>
            </p:sp>
          </p:grpSp>
          <p:grpSp>
            <p:nvGrpSpPr>
              <p:cNvPr id="53" name="Group 136"/>
              <p:cNvGrpSpPr>
                <a:grpSpLocks/>
              </p:cNvGrpSpPr>
              <p:nvPr/>
            </p:nvGrpSpPr>
            <p:grpSpPr bwMode="auto">
              <a:xfrm>
                <a:off x="288" y="2016"/>
                <a:ext cx="288" cy="224"/>
                <a:chOff x="0" y="0"/>
                <a:chExt cx="288" cy="224"/>
              </a:xfrm>
            </p:grpSpPr>
            <p:sp>
              <p:nvSpPr>
                <p:cNvPr id="66" name="Rectangle 13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67" name="Rectangle 138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14</a:t>
                  </a:r>
                </a:p>
              </p:txBody>
            </p:sp>
          </p:grpSp>
          <p:grpSp>
            <p:nvGrpSpPr>
              <p:cNvPr id="54" name="Group 139"/>
              <p:cNvGrpSpPr>
                <a:grpSpLocks/>
              </p:cNvGrpSpPr>
              <p:nvPr/>
            </p:nvGrpSpPr>
            <p:grpSpPr bwMode="auto">
              <a:xfrm>
                <a:off x="576" y="2016"/>
                <a:ext cx="528" cy="224"/>
                <a:chOff x="0" y="0"/>
                <a:chExt cx="528" cy="224"/>
              </a:xfrm>
            </p:grpSpPr>
            <p:sp>
              <p:nvSpPr>
                <p:cNvPr id="64" name="Rectangle 14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65" name="Rectangle 14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1110</a:t>
                  </a:r>
                </a:p>
              </p:txBody>
            </p:sp>
          </p:grpSp>
          <p:grpSp>
            <p:nvGrpSpPr>
              <p:cNvPr id="55" name="Group 142"/>
              <p:cNvGrpSpPr>
                <a:grpSpLocks/>
              </p:cNvGrpSpPr>
              <p:nvPr/>
            </p:nvGrpSpPr>
            <p:grpSpPr bwMode="auto">
              <a:xfrm>
                <a:off x="0" y="2160"/>
                <a:ext cx="288" cy="224"/>
                <a:chOff x="0" y="0"/>
                <a:chExt cx="288" cy="224"/>
              </a:xfrm>
            </p:grpSpPr>
            <p:sp>
              <p:nvSpPr>
                <p:cNvPr id="62" name="Rectangle 14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63" name="Rectangle 14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</a:t>
                  </a:r>
                </a:p>
              </p:txBody>
            </p:sp>
          </p:grpSp>
          <p:grpSp>
            <p:nvGrpSpPr>
              <p:cNvPr id="56" name="Group 145"/>
              <p:cNvGrpSpPr>
                <a:grpSpLocks/>
              </p:cNvGrpSpPr>
              <p:nvPr/>
            </p:nvGrpSpPr>
            <p:grpSpPr bwMode="auto">
              <a:xfrm>
                <a:off x="288" y="2160"/>
                <a:ext cx="288" cy="224"/>
                <a:chOff x="0" y="0"/>
                <a:chExt cx="288" cy="224"/>
              </a:xfrm>
            </p:grpSpPr>
            <p:sp>
              <p:nvSpPr>
                <p:cNvPr id="60" name="Rectangle 14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61" name="Rectangle 147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15</a:t>
                  </a:r>
                </a:p>
              </p:txBody>
            </p:sp>
          </p:grpSp>
          <p:grpSp>
            <p:nvGrpSpPr>
              <p:cNvPr id="57" name="Group 148"/>
              <p:cNvGrpSpPr>
                <a:grpSpLocks/>
              </p:cNvGrpSpPr>
              <p:nvPr/>
            </p:nvGrpSpPr>
            <p:grpSpPr bwMode="auto">
              <a:xfrm>
                <a:off x="576" y="2160"/>
                <a:ext cx="528" cy="224"/>
                <a:chOff x="0" y="0"/>
                <a:chExt cx="528" cy="224"/>
              </a:xfrm>
            </p:grpSpPr>
            <p:sp>
              <p:nvSpPr>
                <p:cNvPr id="58" name="Rectangle 14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9" name="Rectangle 15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1111</a:t>
                  </a:r>
                </a:p>
              </p:txBody>
            </p:sp>
          </p:grpSp>
        </p:grpSp>
        <p:sp>
          <p:nvSpPr>
            <p:cNvPr id="7" name="Rectangle 151"/>
            <p:cNvSpPr>
              <a:spLocks/>
            </p:cNvSpPr>
            <p:nvPr/>
          </p:nvSpPr>
          <p:spPr bwMode="auto">
            <a:xfrm rot="-2340000">
              <a:off x="50" y="267"/>
              <a:ext cx="362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Hex</a:t>
              </a:r>
            </a:p>
          </p:txBody>
        </p:sp>
        <p:sp>
          <p:nvSpPr>
            <p:cNvPr id="8" name="Rectangle 152"/>
            <p:cNvSpPr>
              <a:spLocks/>
            </p:cNvSpPr>
            <p:nvPr/>
          </p:nvSpPr>
          <p:spPr bwMode="auto">
            <a:xfrm rot="-2340000">
              <a:off x="307" y="177"/>
              <a:ext cx="64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Decimal</a:t>
              </a:r>
            </a:p>
          </p:txBody>
        </p:sp>
        <p:sp>
          <p:nvSpPr>
            <p:cNvPr id="9" name="Rectangle 153"/>
            <p:cNvSpPr>
              <a:spLocks/>
            </p:cNvSpPr>
            <p:nvPr/>
          </p:nvSpPr>
          <p:spPr bwMode="auto">
            <a:xfrm rot="-2340000">
              <a:off x="606" y="210"/>
              <a:ext cx="546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Binary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33283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Contrast: Logic Operations in C</a:t>
            </a:r>
          </a:p>
        </p:txBody>
      </p:sp>
      <p:sp>
        <p:nvSpPr>
          <p:cNvPr id="6144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Contrast to Bit-Level Operators</a:t>
            </a:r>
          </a:p>
          <a:p>
            <a:pPr marL="552450" lvl="1" eaLnBrk="1" hangingPunct="1"/>
            <a:r>
              <a:rPr lang="en-US" b="1" dirty="0">
                <a:ea typeface="Monaco" charset="0"/>
                <a:cs typeface="Monaco" charset="0"/>
                <a:sym typeface="Monaco" charset="0"/>
              </a:rPr>
              <a:t>Logic Operations: &amp;&amp;, ||, !</a:t>
            </a:r>
            <a:endParaRPr lang="en-US" b="1" dirty="0">
              <a:sym typeface="Monaco" charset="0"/>
            </a:endParaRPr>
          </a:p>
          <a:p>
            <a:pPr marL="838200" lvl="2" eaLnBrk="1" hangingPunct="1"/>
            <a:r>
              <a:rPr lang="en-US" dirty="0"/>
              <a:t>View 0 as “False”</a:t>
            </a:r>
          </a:p>
          <a:p>
            <a:pPr marL="838200" lvl="2" eaLnBrk="1" hangingPunct="1"/>
            <a:r>
              <a:rPr lang="en-US" dirty="0">
                <a:solidFill>
                  <a:srgbClr val="C00000"/>
                </a:solidFill>
              </a:rPr>
              <a:t>Anything nonzero as “True”</a:t>
            </a:r>
          </a:p>
          <a:p>
            <a:pPr marL="838200" lvl="2" eaLnBrk="1" hangingPunct="1"/>
            <a:r>
              <a:rPr lang="en-US" dirty="0"/>
              <a:t>Always return 0 or 1</a:t>
            </a:r>
          </a:p>
          <a:p>
            <a:pPr marL="838200" lvl="2" eaLnBrk="1" hangingPunct="1"/>
            <a:r>
              <a:rPr lang="en-US" dirty="0">
                <a:solidFill>
                  <a:srgbClr val="C00000"/>
                </a:solidFill>
              </a:rPr>
              <a:t>Early termination</a:t>
            </a:r>
          </a:p>
          <a:p>
            <a:pPr eaLnBrk="1" hangingPunct="1"/>
            <a:r>
              <a:rPr lang="en-US" dirty="0"/>
              <a:t>Examples (char data type)</a:t>
            </a:r>
          </a:p>
          <a:p>
            <a:pPr marL="552450" lvl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!0x41 </a:t>
            </a:r>
            <a:r>
              <a:rPr lang="en-US" sz="1800" dirty="0">
                <a:ea typeface="Zapf Dingbats" charset="2"/>
                <a:cs typeface="Zapf Dingbats" charset="2"/>
                <a:sym typeface="Monaco" charset="0"/>
              </a:rPr>
              <a:t>→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 0x00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!0x00 </a:t>
            </a:r>
            <a:r>
              <a:rPr lang="en-US" sz="1800" dirty="0">
                <a:ea typeface="Zapf Dingbats" charset="2"/>
                <a:cs typeface="Zapf Dingbats" charset="2"/>
                <a:sym typeface="Monaco" charset="0"/>
              </a:rPr>
              <a:t>→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!!0x41</a:t>
            </a:r>
            <a:r>
              <a:rPr lang="en-US" sz="1800" dirty="0">
                <a:ea typeface="Zapf Dingbats" charset="2"/>
                <a:cs typeface="Zapf Dingbats" charset="2"/>
                <a:sym typeface="Monaco" charset="0"/>
              </a:rPr>
              <a:t>→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spcBef>
                <a:spcPts val="2100"/>
              </a:spcBef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&amp;&amp; 0x55 </a:t>
            </a:r>
            <a:r>
              <a:rPr lang="en-US" sz="1800" dirty="0">
                <a:ea typeface="Zapf Dingbats" charset="2"/>
                <a:cs typeface="Zapf Dingbats" charset="2"/>
                <a:sym typeface="Monaco" charset="0"/>
              </a:rPr>
              <a:t>→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|| 0x55 </a:t>
            </a:r>
            <a:r>
              <a:rPr lang="en-US" sz="1800" dirty="0">
                <a:ea typeface="Zapf Dingbats" charset="2"/>
                <a:cs typeface="Zapf Dingbats" charset="2"/>
                <a:sym typeface="Monaco" charset="0"/>
              </a:rPr>
              <a:t>→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p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&amp;&amp; *</a:t>
            </a:r>
            <a:r>
              <a:rPr lang="en-US" sz="1800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p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 dirty="0"/>
              <a:t>	(avoids null pointer access)</a:t>
            </a:r>
          </a:p>
        </p:txBody>
      </p:sp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1892300" y="2743200"/>
            <a:ext cx="6400800" cy="1905000"/>
          </a:xfrm>
          <a:prstGeom prst="wedgeRoundRectCallout">
            <a:avLst>
              <a:gd name="adj1" fmla="val -37463"/>
              <a:gd name="adj2" fmla="val -102659"/>
              <a:gd name="adj3" fmla="val 16667"/>
            </a:avLst>
          </a:prstGeom>
          <a:solidFill>
            <a:srgbClr val="C00000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Watch out for &amp;&amp; vs. &amp; (and || vs. |)… </a:t>
            </a:r>
          </a:p>
          <a:p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one of the more common </a:t>
            </a: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</a:rPr>
              <a:t>oopsies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 in </a:t>
            </a:r>
          </a:p>
          <a:p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C programming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 95"/>
          <p:cNvSpPr/>
          <p:nvPr/>
        </p:nvSpPr>
        <p:spPr bwMode="auto">
          <a:xfrm>
            <a:off x="7162800" y="4648200"/>
            <a:ext cx="838200" cy="152400"/>
          </a:xfrm>
          <a:prstGeom prst="rect">
            <a:avLst/>
          </a:prstGeom>
          <a:solidFill>
            <a:srgbClr val="A8E799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7162801" y="5105400"/>
            <a:ext cx="838200" cy="152400"/>
          </a:xfrm>
          <a:prstGeom prst="rect">
            <a:avLst/>
          </a:prstGeom>
          <a:solidFill>
            <a:srgbClr val="A8E799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6896418" y="4191000"/>
            <a:ext cx="703262" cy="152400"/>
          </a:xfrm>
          <a:prstGeom prst="rect">
            <a:avLst/>
          </a:prstGeom>
          <a:solidFill>
            <a:srgbClr val="F1C7C7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cxnSp>
        <p:nvCxnSpPr>
          <p:cNvPr id="99" name="Straight Connector 98"/>
          <p:cNvCxnSpPr/>
          <p:nvPr/>
        </p:nvCxnSpPr>
        <p:spPr bwMode="auto">
          <a:xfrm flipH="1">
            <a:off x="7315201" y="3911600"/>
            <a:ext cx="685799" cy="0"/>
          </a:xfrm>
          <a:prstGeom prst="line">
            <a:avLst/>
          </a:prstGeom>
          <a:noFill/>
          <a:ln w="38100" cap="flat" cmpd="sng" algn="ctr">
            <a:solidFill>
              <a:srgbClr val="F1C7C7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/>
          <p:nvPr/>
        </p:nvCxnSpPr>
        <p:spPr bwMode="auto">
          <a:xfrm flipH="1">
            <a:off x="6913882" y="3698240"/>
            <a:ext cx="777238" cy="0"/>
          </a:xfrm>
          <a:prstGeom prst="line">
            <a:avLst/>
          </a:prstGeom>
          <a:noFill/>
          <a:ln w="38100" cap="flat" cmpd="sng" algn="ctr">
            <a:solidFill>
              <a:srgbClr val="A8E7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9" name="Rectangle 88"/>
          <p:cNvSpPr/>
          <p:nvPr/>
        </p:nvSpPr>
        <p:spPr bwMode="auto">
          <a:xfrm>
            <a:off x="7162800" y="2438400"/>
            <a:ext cx="838200" cy="152400"/>
          </a:xfrm>
          <a:prstGeom prst="rect">
            <a:avLst/>
          </a:prstGeom>
          <a:solidFill>
            <a:srgbClr val="A8E799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7162801" y="2895600"/>
            <a:ext cx="838200" cy="152400"/>
          </a:xfrm>
          <a:prstGeom prst="rect">
            <a:avLst/>
          </a:prstGeom>
          <a:solidFill>
            <a:srgbClr val="A8E799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896418" y="1981200"/>
            <a:ext cx="703262" cy="152400"/>
          </a:xfrm>
          <a:prstGeom prst="rect">
            <a:avLst/>
          </a:prstGeom>
          <a:solidFill>
            <a:srgbClr val="F1C7C7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/>
              <a:t>Shift Operations</a:t>
            </a:r>
          </a:p>
        </p:txBody>
      </p:sp>
      <p:sp>
        <p:nvSpPr>
          <p:cNvPr id="62469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Left Shift: 	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>
                <a:latin typeface="Courier New"/>
                <a:ea typeface="Monaco" charset="0"/>
                <a:cs typeface="Courier New"/>
                <a:sym typeface="Monaco" charset="0"/>
              </a:rPr>
              <a:t> &lt;&lt;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endParaRPr lang="en-US" dirty="0">
              <a:latin typeface="Courier New"/>
              <a:cs typeface="Courier New"/>
            </a:endParaRPr>
          </a:p>
          <a:p>
            <a:pPr marL="552450" lvl="1" eaLnBrk="1" hangingPunct="1"/>
            <a:r>
              <a:rPr lang="en-US" dirty="0"/>
              <a:t>Shift bit-vector </a:t>
            </a:r>
            <a:r>
              <a:rPr lang="en-US" b="1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/>
              <a:t> left </a:t>
            </a:r>
            <a:r>
              <a:rPr lang="en-US" b="1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r>
              <a:rPr lang="en-US" dirty="0"/>
              <a:t> positions</a:t>
            </a:r>
          </a:p>
          <a:p>
            <a:pPr marL="1181100" lvl="3" eaLnBrk="1" hangingPunct="1"/>
            <a:r>
              <a:rPr lang="en-US" dirty="0"/>
              <a:t>Throw away extra bits on left</a:t>
            </a:r>
          </a:p>
          <a:p>
            <a:pPr marL="838200" lvl="2" eaLnBrk="1" hangingPunct="1"/>
            <a:r>
              <a:rPr lang="en-US" dirty="0"/>
              <a:t>Fill with </a:t>
            </a:r>
            <a:r>
              <a:rPr lang="en-US" sz="1800" dirty="0">
                <a:latin typeface="Calibri"/>
                <a:ea typeface="Monaco" charset="0"/>
                <a:cs typeface="Calibri"/>
                <a:sym typeface="Monaco" charset="0"/>
              </a:rPr>
              <a:t>0</a:t>
            </a:r>
            <a:r>
              <a:rPr lang="en-US" dirty="0"/>
              <a:t>’s on right</a:t>
            </a:r>
          </a:p>
          <a:p>
            <a:pPr eaLnBrk="1" hangingPunct="1"/>
            <a:r>
              <a:rPr lang="en-US" dirty="0"/>
              <a:t>Right Shift: 	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>
                <a:latin typeface="Courier New"/>
                <a:ea typeface="Monaco" charset="0"/>
                <a:cs typeface="Courier New"/>
                <a:sym typeface="Monaco" charset="0"/>
              </a:rPr>
              <a:t> &gt;&gt;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endParaRPr lang="en-US" dirty="0">
              <a:latin typeface="Courier New"/>
              <a:cs typeface="Courier New"/>
            </a:endParaRPr>
          </a:p>
          <a:p>
            <a:pPr marL="552450" lvl="1" eaLnBrk="1" hangingPunct="1"/>
            <a:r>
              <a:rPr lang="en-US" dirty="0"/>
              <a:t>Shift bit-vector </a:t>
            </a:r>
            <a:r>
              <a:rPr lang="en-US" b="1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/>
              <a:t> right </a:t>
            </a:r>
            <a:r>
              <a:rPr lang="en-US" b="1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r>
              <a:rPr lang="en-US" dirty="0"/>
              <a:t> positions</a:t>
            </a:r>
          </a:p>
          <a:p>
            <a:pPr marL="838200" lvl="2" eaLnBrk="1" hangingPunct="1"/>
            <a:r>
              <a:rPr lang="en-US" dirty="0"/>
              <a:t>Throw away extra bits on right</a:t>
            </a:r>
          </a:p>
          <a:p>
            <a:pPr marL="552450" lvl="1" eaLnBrk="1" hangingPunct="1"/>
            <a:r>
              <a:rPr lang="en-US" dirty="0"/>
              <a:t>Logical shift</a:t>
            </a:r>
          </a:p>
          <a:p>
            <a:pPr marL="838200" lvl="2" eaLnBrk="1" hangingPunct="1"/>
            <a:r>
              <a:rPr lang="en-US" dirty="0"/>
              <a:t>Fill with </a:t>
            </a:r>
            <a:r>
              <a:rPr lang="en-US" sz="1800" dirty="0">
                <a:latin typeface="Calibri"/>
                <a:ea typeface="Monaco" charset="0"/>
                <a:cs typeface="Calibri"/>
                <a:sym typeface="Monaco" charset="0"/>
              </a:rPr>
              <a:t>0</a:t>
            </a:r>
            <a:r>
              <a:rPr lang="en-US" dirty="0"/>
              <a:t>’s on left</a:t>
            </a:r>
          </a:p>
          <a:p>
            <a:pPr marL="552450" lvl="1" eaLnBrk="1" hangingPunct="1"/>
            <a:r>
              <a:rPr lang="en-US" dirty="0"/>
              <a:t>Arithmetic shift</a:t>
            </a:r>
          </a:p>
          <a:p>
            <a:pPr marL="838200" lvl="2" eaLnBrk="1" hangingPunct="1"/>
            <a:r>
              <a:rPr lang="en-US" dirty="0"/>
              <a:t>Replicate most significant bit on left</a:t>
            </a:r>
          </a:p>
          <a:p>
            <a:pPr eaLnBrk="1" hangingPunct="1"/>
            <a:r>
              <a:rPr lang="en-US" dirty="0"/>
              <a:t>Undefined Behavior</a:t>
            </a:r>
          </a:p>
          <a:p>
            <a:pPr marL="552450" lvl="1" eaLnBrk="1" hangingPunct="1"/>
            <a:r>
              <a:rPr lang="en-US" dirty="0"/>
              <a:t>Shift amount &lt; 0 or ≥ word size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781800" y="1371600"/>
            <a:ext cx="1371600" cy="457200"/>
            <a:chOff x="0" y="0"/>
            <a:chExt cx="864" cy="288"/>
          </a:xfrm>
          <a:noFill/>
        </p:grpSpPr>
        <p:sp>
          <p:nvSpPr>
            <p:cNvPr id="62552" name="Rectangle 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53" name="Rectangle 7"/>
            <p:cNvSpPr>
              <a:spLocks/>
            </p:cNvSpPr>
            <p:nvPr/>
          </p:nvSpPr>
          <p:spPr bwMode="auto">
            <a:xfrm>
              <a:off x="39" y="24"/>
              <a:ext cx="785" cy="23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 dirty="0">
                  <a:solidFill>
                    <a:srgbClr val="C00000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</a:t>
              </a:r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1100010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376863" y="1371600"/>
            <a:ext cx="1436687" cy="457200"/>
            <a:chOff x="0" y="0"/>
            <a:chExt cx="904" cy="288"/>
          </a:xfrm>
          <a:noFill/>
        </p:grpSpPr>
        <p:sp>
          <p:nvSpPr>
            <p:cNvPr id="62550" name="Rectangle 9"/>
            <p:cNvSpPr>
              <a:spLocks/>
            </p:cNvSpPr>
            <p:nvPr/>
          </p:nvSpPr>
          <p:spPr bwMode="auto">
            <a:xfrm>
              <a:off x="2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51" name="Rectangle 10"/>
            <p:cNvSpPr>
              <a:spLocks/>
            </p:cNvSpPr>
            <p:nvPr/>
          </p:nvSpPr>
          <p:spPr bwMode="auto">
            <a:xfrm>
              <a:off x="0" y="16"/>
              <a:ext cx="904" cy="256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Argument </a:t>
              </a:r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x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781800" y="1828800"/>
            <a:ext cx="1371600" cy="457200"/>
            <a:chOff x="0" y="0"/>
            <a:chExt cx="864" cy="288"/>
          </a:xfrm>
          <a:noFill/>
        </p:grpSpPr>
        <p:sp>
          <p:nvSpPr>
            <p:cNvPr id="62548" name="Rectangle 1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9" name="Rectangle 1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410200" y="1828800"/>
            <a:ext cx="1371600" cy="457200"/>
            <a:chOff x="0" y="0"/>
            <a:chExt cx="864" cy="288"/>
          </a:xfrm>
          <a:noFill/>
        </p:grpSpPr>
        <p:sp>
          <p:nvSpPr>
            <p:cNvPr id="62546" name="Rectangle 1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7" name="Rectangle 16"/>
            <p:cNvSpPr>
              <a:spLocks/>
            </p:cNvSpPr>
            <p:nvPr/>
          </p:nvSpPr>
          <p:spPr bwMode="auto">
            <a:xfrm>
              <a:off x="210" y="32"/>
              <a:ext cx="443" cy="224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&lt;&lt; 3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6781800" y="2286000"/>
            <a:ext cx="1371600" cy="457200"/>
            <a:chOff x="0" y="0"/>
            <a:chExt cx="864" cy="288"/>
          </a:xfrm>
          <a:noFill/>
        </p:grpSpPr>
        <p:sp>
          <p:nvSpPr>
            <p:cNvPr id="62544" name="Rectangle 1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5" name="Rectangle 1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5410200" y="2286000"/>
            <a:ext cx="1371600" cy="457200"/>
            <a:chOff x="0" y="0"/>
            <a:chExt cx="864" cy="288"/>
          </a:xfrm>
          <a:noFill/>
        </p:grpSpPr>
        <p:sp>
          <p:nvSpPr>
            <p:cNvPr id="62542" name="Rectangle 2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3" name="Rectangle 22"/>
            <p:cNvSpPr>
              <a:spLocks/>
            </p:cNvSpPr>
            <p:nvPr/>
          </p:nvSpPr>
          <p:spPr bwMode="auto">
            <a:xfrm>
              <a:off x="38" y="16"/>
              <a:ext cx="787" cy="256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Log. </a:t>
              </a:r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6781800" y="2743200"/>
            <a:ext cx="1371600" cy="457200"/>
            <a:chOff x="0" y="0"/>
            <a:chExt cx="864" cy="288"/>
          </a:xfrm>
          <a:noFill/>
        </p:grpSpPr>
        <p:sp>
          <p:nvSpPr>
            <p:cNvPr id="62540" name="Rectangle 2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1" name="Rectangle 2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5410200" y="2743200"/>
            <a:ext cx="1371600" cy="457200"/>
            <a:chOff x="0" y="0"/>
            <a:chExt cx="864" cy="288"/>
          </a:xfrm>
          <a:noFill/>
        </p:grpSpPr>
        <p:sp>
          <p:nvSpPr>
            <p:cNvPr id="62538" name="Rectangle 2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9" name="Rectangle 28"/>
            <p:cNvSpPr>
              <a:spLocks/>
            </p:cNvSpPr>
            <p:nvPr/>
          </p:nvSpPr>
          <p:spPr bwMode="auto">
            <a:xfrm>
              <a:off x="2" y="16"/>
              <a:ext cx="859" cy="256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Arith.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10" name="Group 29"/>
          <p:cNvGrpSpPr>
            <a:grpSpLocks/>
          </p:cNvGrpSpPr>
          <p:nvPr/>
        </p:nvGrpSpPr>
        <p:grpSpPr bwMode="auto">
          <a:xfrm>
            <a:off x="6781800" y="3581400"/>
            <a:ext cx="1371600" cy="457200"/>
            <a:chOff x="0" y="0"/>
            <a:chExt cx="864" cy="288"/>
          </a:xfrm>
          <a:noFill/>
        </p:grpSpPr>
        <p:sp>
          <p:nvSpPr>
            <p:cNvPr id="62536" name="Rectangle 30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7" name="Rectangle 31"/>
            <p:cNvSpPr>
              <a:spLocks/>
            </p:cNvSpPr>
            <p:nvPr/>
          </p:nvSpPr>
          <p:spPr bwMode="auto">
            <a:xfrm>
              <a:off x="39" y="24"/>
              <a:ext cx="785" cy="23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 dirty="0">
                  <a:solidFill>
                    <a:srgbClr val="C00000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</a:t>
              </a:r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0100010</a:t>
              </a:r>
            </a:p>
          </p:txBody>
        </p:sp>
      </p:grpSp>
      <p:grpSp>
        <p:nvGrpSpPr>
          <p:cNvPr id="11" name="Group 32"/>
          <p:cNvGrpSpPr>
            <a:grpSpLocks/>
          </p:cNvGrpSpPr>
          <p:nvPr/>
        </p:nvGrpSpPr>
        <p:grpSpPr bwMode="auto">
          <a:xfrm>
            <a:off x="5376863" y="3581400"/>
            <a:ext cx="1436687" cy="457200"/>
            <a:chOff x="0" y="0"/>
            <a:chExt cx="904" cy="288"/>
          </a:xfrm>
          <a:noFill/>
        </p:grpSpPr>
        <p:sp>
          <p:nvSpPr>
            <p:cNvPr id="62534" name="Rectangle 33"/>
            <p:cNvSpPr>
              <a:spLocks/>
            </p:cNvSpPr>
            <p:nvPr/>
          </p:nvSpPr>
          <p:spPr bwMode="auto">
            <a:xfrm>
              <a:off x="2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5" name="Rectangle 34"/>
            <p:cNvSpPr>
              <a:spLocks/>
            </p:cNvSpPr>
            <p:nvPr/>
          </p:nvSpPr>
          <p:spPr bwMode="auto">
            <a:xfrm>
              <a:off x="0" y="16"/>
              <a:ext cx="904" cy="256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Argument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x</a:t>
              </a:r>
            </a:p>
          </p:txBody>
        </p:sp>
      </p:grpSp>
      <p:grpSp>
        <p:nvGrpSpPr>
          <p:cNvPr id="12" name="Group 35"/>
          <p:cNvGrpSpPr>
            <a:grpSpLocks/>
          </p:cNvGrpSpPr>
          <p:nvPr/>
        </p:nvGrpSpPr>
        <p:grpSpPr bwMode="auto">
          <a:xfrm>
            <a:off x="6781800" y="4038600"/>
            <a:ext cx="1371600" cy="457200"/>
            <a:chOff x="0" y="0"/>
            <a:chExt cx="864" cy="288"/>
          </a:xfrm>
          <a:noFill/>
        </p:grpSpPr>
        <p:sp>
          <p:nvSpPr>
            <p:cNvPr id="62532" name="Rectangle 3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3" name="Rectangle 3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13" name="Group 38"/>
          <p:cNvGrpSpPr>
            <a:grpSpLocks/>
          </p:cNvGrpSpPr>
          <p:nvPr/>
        </p:nvGrpSpPr>
        <p:grpSpPr bwMode="auto">
          <a:xfrm>
            <a:off x="5410200" y="4038600"/>
            <a:ext cx="1371600" cy="457200"/>
            <a:chOff x="0" y="0"/>
            <a:chExt cx="864" cy="288"/>
          </a:xfrm>
          <a:noFill/>
        </p:grpSpPr>
        <p:sp>
          <p:nvSpPr>
            <p:cNvPr id="62530" name="Rectangle 39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1" name="Rectangle 40"/>
            <p:cNvSpPr>
              <a:spLocks/>
            </p:cNvSpPr>
            <p:nvPr/>
          </p:nvSpPr>
          <p:spPr bwMode="auto">
            <a:xfrm>
              <a:off x="210" y="32"/>
              <a:ext cx="443" cy="224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&lt;&lt; 3</a:t>
              </a:r>
            </a:p>
          </p:txBody>
        </p:sp>
      </p:grpSp>
      <p:grpSp>
        <p:nvGrpSpPr>
          <p:cNvPr id="14" name="Group 41"/>
          <p:cNvGrpSpPr>
            <a:grpSpLocks/>
          </p:cNvGrpSpPr>
          <p:nvPr/>
        </p:nvGrpSpPr>
        <p:grpSpPr bwMode="auto">
          <a:xfrm>
            <a:off x="6781800" y="4495800"/>
            <a:ext cx="1371600" cy="457200"/>
            <a:chOff x="0" y="0"/>
            <a:chExt cx="864" cy="288"/>
          </a:xfrm>
          <a:noFill/>
        </p:grpSpPr>
        <p:sp>
          <p:nvSpPr>
            <p:cNvPr id="62528" name="Rectangle 4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9" name="Rectangle 4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15" name="Group 44"/>
          <p:cNvGrpSpPr>
            <a:grpSpLocks/>
          </p:cNvGrpSpPr>
          <p:nvPr/>
        </p:nvGrpSpPr>
        <p:grpSpPr bwMode="auto">
          <a:xfrm>
            <a:off x="5410200" y="4495800"/>
            <a:ext cx="1371600" cy="457200"/>
            <a:chOff x="0" y="0"/>
            <a:chExt cx="864" cy="288"/>
          </a:xfrm>
          <a:noFill/>
        </p:grpSpPr>
        <p:sp>
          <p:nvSpPr>
            <p:cNvPr id="62526" name="Rectangle 4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7" name="Rectangle 46"/>
            <p:cNvSpPr>
              <a:spLocks/>
            </p:cNvSpPr>
            <p:nvPr/>
          </p:nvSpPr>
          <p:spPr bwMode="auto">
            <a:xfrm>
              <a:off x="38" y="16"/>
              <a:ext cx="787" cy="256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Log.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16" name="Group 47"/>
          <p:cNvGrpSpPr>
            <a:grpSpLocks/>
          </p:cNvGrpSpPr>
          <p:nvPr/>
        </p:nvGrpSpPr>
        <p:grpSpPr bwMode="auto">
          <a:xfrm>
            <a:off x="6781800" y="4953000"/>
            <a:ext cx="1371600" cy="457200"/>
            <a:chOff x="0" y="0"/>
            <a:chExt cx="864" cy="288"/>
          </a:xfrm>
          <a:noFill/>
        </p:grpSpPr>
        <p:sp>
          <p:nvSpPr>
            <p:cNvPr id="62524" name="Rectangle 4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5" name="Rectangle 4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11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17" name="Group 50"/>
          <p:cNvGrpSpPr>
            <a:grpSpLocks/>
          </p:cNvGrpSpPr>
          <p:nvPr/>
        </p:nvGrpSpPr>
        <p:grpSpPr bwMode="auto">
          <a:xfrm>
            <a:off x="5410200" y="4953000"/>
            <a:ext cx="1371600" cy="457200"/>
            <a:chOff x="0" y="0"/>
            <a:chExt cx="864" cy="288"/>
          </a:xfrm>
          <a:noFill/>
        </p:grpSpPr>
        <p:sp>
          <p:nvSpPr>
            <p:cNvPr id="62522" name="Rectangle 5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3" name="Rectangle 52"/>
            <p:cNvSpPr>
              <a:spLocks/>
            </p:cNvSpPr>
            <p:nvPr/>
          </p:nvSpPr>
          <p:spPr bwMode="auto">
            <a:xfrm>
              <a:off x="2" y="16"/>
              <a:ext cx="859" cy="256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Arith.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18" name="Group 53"/>
          <p:cNvGrpSpPr>
            <a:grpSpLocks/>
          </p:cNvGrpSpPr>
          <p:nvPr/>
        </p:nvGrpSpPr>
        <p:grpSpPr bwMode="auto">
          <a:xfrm>
            <a:off x="6781800" y="1828800"/>
            <a:ext cx="1371600" cy="457200"/>
            <a:chOff x="0" y="0"/>
            <a:chExt cx="864" cy="288"/>
          </a:xfrm>
          <a:noFill/>
        </p:grpSpPr>
        <p:sp>
          <p:nvSpPr>
            <p:cNvPr id="62520" name="Rectangle 5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1" name="Rectangle 5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19" name="Group 56"/>
          <p:cNvGrpSpPr>
            <a:grpSpLocks/>
          </p:cNvGrpSpPr>
          <p:nvPr/>
        </p:nvGrpSpPr>
        <p:grpSpPr bwMode="auto">
          <a:xfrm>
            <a:off x="6781800" y="1828800"/>
            <a:ext cx="1371600" cy="457200"/>
            <a:chOff x="0" y="0"/>
            <a:chExt cx="864" cy="288"/>
          </a:xfrm>
          <a:noFill/>
        </p:grpSpPr>
        <p:sp>
          <p:nvSpPr>
            <p:cNvPr id="62518" name="Rectangle 5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9" name="Rectangle 58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 dirty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20" name="Group 59"/>
          <p:cNvGrpSpPr>
            <a:grpSpLocks/>
          </p:cNvGrpSpPr>
          <p:nvPr/>
        </p:nvGrpSpPr>
        <p:grpSpPr bwMode="auto">
          <a:xfrm>
            <a:off x="6781800" y="2286000"/>
            <a:ext cx="1371600" cy="457200"/>
            <a:chOff x="0" y="0"/>
            <a:chExt cx="864" cy="288"/>
          </a:xfrm>
          <a:noFill/>
        </p:grpSpPr>
        <p:sp>
          <p:nvSpPr>
            <p:cNvPr id="62516" name="Rectangle 60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7" name="Rectangle 61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1" name="Group 62"/>
          <p:cNvGrpSpPr>
            <a:grpSpLocks/>
          </p:cNvGrpSpPr>
          <p:nvPr/>
        </p:nvGrpSpPr>
        <p:grpSpPr bwMode="auto">
          <a:xfrm>
            <a:off x="6781800" y="2286000"/>
            <a:ext cx="1371600" cy="457200"/>
            <a:chOff x="0" y="0"/>
            <a:chExt cx="864" cy="288"/>
          </a:xfrm>
          <a:noFill/>
        </p:grpSpPr>
        <p:sp>
          <p:nvSpPr>
            <p:cNvPr id="62514" name="Rectangle 63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5" name="Rectangle 64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 dirty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2" name="Group 65"/>
          <p:cNvGrpSpPr>
            <a:grpSpLocks/>
          </p:cNvGrpSpPr>
          <p:nvPr/>
        </p:nvGrpSpPr>
        <p:grpSpPr bwMode="auto">
          <a:xfrm>
            <a:off x="6781800" y="2743200"/>
            <a:ext cx="1371600" cy="457200"/>
            <a:chOff x="0" y="0"/>
            <a:chExt cx="864" cy="288"/>
          </a:xfrm>
          <a:noFill/>
        </p:grpSpPr>
        <p:sp>
          <p:nvSpPr>
            <p:cNvPr id="62512" name="Rectangle 6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3" name="Rectangle 6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3" name="Group 68"/>
          <p:cNvGrpSpPr>
            <a:grpSpLocks/>
          </p:cNvGrpSpPr>
          <p:nvPr/>
        </p:nvGrpSpPr>
        <p:grpSpPr bwMode="auto">
          <a:xfrm>
            <a:off x="6781800" y="2743200"/>
            <a:ext cx="1371600" cy="457200"/>
            <a:chOff x="0" y="0"/>
            <a:chExt cx="864" cy="288"/>
          </a:xfrm>
          <a:noFill/>
        </p:grpSpPr>
        <p:sp>
          <p:nvSpPr>
            <p:cNvPr id="62510" name="Rectangle 69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1" name="Rectangle 70"/>
            <p:cNvSpPr>
              <a:spLocks/>
            </p:cNvSpPr>
            <p:nvPr/>
          </p:nvSpPr>
          <p:spPr bwMode="auto">
            <a:xfrm>
              <a:off x="39" y="24"/>
              <a:ext cx="785" cy="23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 dirty="0">
                  <a:solidFill>
                    <a:srgbClr val="C00000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4" name="Group 71"/>
          <p:cNvGrpSpPr>
            <a:grpSpLocks/>
          </p:cNvGrpSpPr>
          <p:nvPr/>
        </p:nvGrpSpPr>
        <p:grpSpPr bwMode="auto">
          <a:xfrm>
            <a:off x="6781800" y="4038600"/>
            <a:ext cx="1371600" cy="457200"/>
            <a:chOff x="0" y="0"/>
            <a:chExt cx="864" cy="288"/>
          </a:xfrm>
          <a:noFill/>
        </p:grpSpPr>
        <p:sp>
          <p:nvSpPr>
            <p:cNvPr id="62508" name="Rectangle 7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9" name="Rectangle 7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25" name="Group 74"/>
          <p:cNvGrpSpPr>
            <a:grpSpLocks/>
          </p:cNvGrpSpPr>
          <p:nvPr/>
        </p:nvGrpSpPr>
        <p:grpSpPr bwMode="auto">
          <a:xfrm>
            <a:off x="6781800" y="4495800"/>
            <a:ext cx="1371600" cy="457200"/>
            <a:chOff x="0" y="0"/>
            <a:chExt cx="864" cy="288"/>
          </a:xfrm>
          <a:noFill/>
        </p:grpSpPr>
        <p:sp>
          <p:nvSpPr>
            <p:cNvPr id="62506" name="Rectangle 7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7" name="Rectangle 76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26" name="Group 77"/>
          <p:cNvGrpSpPr>
            <a:grpSpLocks/>
          </p:cNvGrpSpPr>
          <p:nvPr/>
        </p:nvGrpSpPr>
        <p:grpSpPr bwMode="auto">
          <a:xfrm>
            <a:off x="6781800" y="4953000"/>
            <a:ext cx="1371600" cy="457200"/>
            <a:chOff x="0" y="0"/>
            <a:chExt cx="864" cy="288"/>
          </a:xfrm>
          <a:noFill/>
        </p:grpSpPr>
        <p:sp>
          <p:nvSpPr>
            <p:cNvPr id="62504" name="Rectangle 7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5" name="Rectangle 7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11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27" name="Group 80"/>
          <p:cNvGrpSpPr>
            <a:grpSpLocks/>
          </p:cNvGrpSpPr>
          <p:nvPr/>
        </p:nvGrpSpPr>
        <p:grpSpPr bwMode="auto">
          <a:xfrm>
            <a:off x="6781800" y="4038600"/>
            <a:ext cx="1371600" cy="457200"/>
            <a:chOff x="0" y="0"/>
            <a:chExt cx="864" cy="288"/>
          </a:xfrm>
          <a:noFill/>
        </p:grpSpPr>
        <p:sp>
          <p:nvSpPr>
            <p:cNvPr id="62502" name="Rectangle 8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3" name="Rectangle 82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28" name="Group 83"/>
          <p:cNvGrpSpPr>
            <a:grpSpLocks/>
          </p:cNvGrpSpPr>
          <p:nvPr/>
        </p:nvGrpSpPr>
        <p:grpSpPr bwMode="auto">
          <a:xfrm>
            <a:off x="6781800" y="4495800"/>
            <a:ext cx="1371600" cy="457200"/>
            <a:chOff x="0" y="0"/>
            <a:chExt cx="864" cy="288"/>
          </a:xfrm>
          <a:noFill/>
        </p:grpSpPr>
        <p:sp>
          <p:nvSpPr>
            <p:cNvPr id="62500" name="Rectangle 8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1" name="Rectangle 8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 dirty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29" name="Group 86"/>
          <p:cNvGrpSpPr>
            <a:grpSpLocks/>
          </p:cNvGrpSpPr>
          <p:nvPr/>
        </p:nvGrpSpPr>
        <p:grpSpPr bwMode="auto">
          <a:xfrm>
            <a:off x="6781800" y="4953000"/>
            <a:ext cx="1371600" cy="457200"/>
            <a:chOff x="0" y="0"/>
            <a:chExt cx="864" cy="288"/>
          </a:xfrm>
          <a:noFill/>
        </p:grpSpPr>
        <p:sp>
          <p:nvSpPr>
            <p:cNvPr id="62498" name="Rectangle 8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grpFill/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499" name="Rectangle 88"/>
            <p:cNvSpPr>
              <a:spLocks/>
            </p:cNvSpPr>
            <p:nvPr/>
          </p:nvSpPr>
          <p:spPr bwMode="auto">
            <a:xfrm>
              <a:off x="39" y="24"/>
              <a:ext cx="785" cy="23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dirty="0">
                  <a:solidFill>
                    <a:srgbClr val="C00000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11</a:t>
              </a:r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cxnSp>
        <p:nvCxnSpPr>
          <p:cNvPr id="62496" name="Straight Connector 62495"/>
          <p:cNvCxnSpPr/>
          <p:nvPr/>
        </p:nvCxnSpPr>
        <p:spPr bwMode="auto">
          <a:xfrm flipH="1">
            <a:off x="7315201" y="1701800"/>
            <a:ext cx="685799" cy="0"/>
          </a:xfrm>
          <a:prstGeom prst="line">
            <a:avLst/>
          </a:prstGeom>
          <a:noFill/>
          <a:ln w="38100" cap="flat" cmpd="sng" algn="ctr">
            <a:solidFill>
              <a:srgbClr val="F1C7C7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 flipH="1">
            <a:off x="6913882" y="1488440"/>
            <a:ext cx="777238" cy="0"/>
          </a:xfrm>
          <a:prstGeom prst="line">
            <a:avLst/>
          </a:prstGeom>
          <a:noFill/>
          <a:ln w="38100" cap="flat" cmpd="sng" algn="ctr">
            <a:solidFill>
              <a:srgbClr val="A8E7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97" grpId="0" animBg="1"/>
      <p:bldP spid="98" grpId="0" animBg="1"/>
      <p:bldP spid="89" grpId="0" animBg="1"/>
      <p:bldP spid="90" grpId="0" animBg="1"/>
      <p:bldP spid="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>
                <a:solidFill>
                  <a:srgbClr val="A6A6A6"/>
                </a:solidFill>
              </a:rPr>
              <a:t>Bit-level manipulations</a:t>
            </a:r>
          </a:p>
          <a:p>
            <a:r>
              <a:rPr lang="en-US" dirty="0"/>
              <a:t>Integers</a:t>
            </a:r>
          </a:p>
          <a:p>
            <a:pPr lvl="1"/>
            <a:r>
              <a:rPr lang="en-US" b="1" dirty="0">
                <a:solidFill>
                  <a:srgbClr val="000000"/>
                </a:solidFill>
              </a:rPr>
              <a:t>Representation: unsigned and signed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Addition, negation, multiplication, shifting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Summary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  <a:p>
            <a:r>
              <a:rPr lang="en-US" dirty="0">
                <a:solidFill>
                  <a:srgbClr val="A6A6A6"/>
                </a:solidFill>
              </a:rPr>
              <a:t>Summary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36562" y="493712"/>
            <a:ext cx="61166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Encoding Integers</a:t>
            </a:r>
          </a:p>
        </p:txBody>
      </p:sp>
      <p:sp>
        <p:nvSpPr>
          <p:cNvPr id="1030" name="Text Box 3"/>
          <p:cNvSpPr txBox="1">
            <a:spLocks noChangeArrowheads="1"/>
          </p:cNvSpPr>
          <p:nvPr/>
        </p:nvSpPr>
        <p:spPr bwMode="auto">
          <a:xfrm>
            <a:off x="1752600" y="2362200"/>
            <a:ext cx="3429000" cy="646331"/>
          </a:xfrm>
          <a:prstGeom prst="rect">
            <a:avLst/>
          </a:prstGeom>
          <a:solidFill>
            <a:srgbClr val="CDF1C5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short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x =  15213;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short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y = -15213;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3124200"/>
            <a:ext cx="8305800" cy="3505200"/>
          </a:xfrm>
        </p:spPr>
        <p:txBody>
          <a:bodyPr/>
          <a:lstStyle/>
          <a:p>
            <a:pPr>
              <a:defRPr/>
            </a:pPr>
            <a:r>
              <a:rPr lang="en-US" dirty="0"/>
              <a:t>C </a:t>
            </a:r>
            <a:r>
              <a:rPr lang="en-US" dirty="0">
                <a:latin typeface="Courier New" pitchFamily="49" charset="0"/>
              </a:rPr>
              <a:t>short</a:t>
            </a:r>
            <a:r>
              <a:rPr lang="en-US" dirty="0"/>
              <a:t> 2 bytes long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Sign Bit</a:t>
            </a:r>
          </a:p>
          <a:p>
            <a:pPr lvl="1" eaLnBrk="1" hangingPunct="1">
              <a:defRPr/>
            </a:pPr>
            <a:r>
              <a:rPr lang="en-US" dirty="0"/>
              <a:t>For 2’s complement, most significant bit indicates sign</a:t>
            </a:r>
          </a:p>
          <a:p>
            <a:pPr lvl="2" eaLnBrk="1" hangingPunct="1">
              <a:defRPr/>
            </a:pPr>
            <a:r>
              <a:rPr lang="en-US" dirty="0"/>
              <a:t>0 for nonnegative</a:t>
            </a:r>
          </a:p>
          <a:p>
            <a:pPr lvl="2" eaLnBrk="1" hangingPunct="1">
              <a:defRPr/>
            </a:pPr>
            <a:r>
              <a:rPr lang="en-US" dirty="0"/>
              <a:t>1 for negative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4800600" y="1524000"/>
          <a:ext cx="33401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00" name="Equation" r:id="rId4" imgW="3340100" imgH="596900" progId="Equation.3">
                  <p:embed/>
                </p:oleObj>
              </mc:Choice>
              <mc:Fallback>
                <p:oleObj name="Equation" r:id="rId4" imgW="3340100" imgH="596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524000"/>
                        <a:ext cx="33401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990600" y="1524000"/>
          <a:ext cx="21336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01" name="Equation" r:id="rId6" imgW="2133600" imgH="596900" progId="Equation.3">
                  <p:embed/>
                </p:oleObj>
              </mc:Choice>
              <mc:Fallback>
                <p:oleObj name="Equation" r:id="rId6" imgW="2133600" imgH="596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24000"/>
                        <a:ext cx="21336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Text Box 7"/>
          <p:cNvSpPr txBox="1">
            <a:spLocks noChangeArrowheads="1"/>
          </p:cNvSpPr>
          <p:nvPr/>
        </p:nvSpPr>
        <p:spPr bwMode="auto">
          <a:xfrm>
            <a:off x="914400" y="1143000"/>
            <a:ext cx="1380506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Unsigned</a:t>
            </a:r>
          </a:p>
        </p:txBody>
      </p:sp>
      <p:sp>
        <p:nvSpPr>
          <p:cNvPr id="1033" name="Text Box 8"/>
          <p:cNvSpPr txBox="1">
            <a:spLocks noChangeArrowheads="1"/>
          </p:cNvSpPr>
          <p:nvPr/>
        </p:nvSpPr>
        <p:spPr bwMode="auto">
          <a:xfrm>
            <a:off x="4800600" y="1143000"/>
            <a:ext cx="262469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Two’s Complement</a:t>
            </a:r>
          </a:p>
        </p:txBody>
      </p:sp>
      <p:sp>
        <p:nvSpPr>
          <p:cNvPr id="1034" name="Line 9"/>
          <p:cNvSpPr>
            <a:spLocks noChangeShapeType="1"/>
          </p:cNvSpPr>
          <p:nvPr/>
        </p:nvSpPr>
        <p:spPr bwMode="auto">
          <a:xfrm flipH="1" flipV="1">
            <a:off x="6629400" y="2057400"/>
            <a:ext cx="10668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Rectangle 10"/>
          <p:cNvSpPr>
            <a:spLocks noChangeArrowheads="1"/>
          </p:cNvSpPr>
          <p:nvPr/>
        </p:nvSpPr>
        <p:spPr bwMode="auto">
          <a:xfrm>
            <a:off x="7696200" y="2590800"/>
            <a:ext cx="137160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Sign Bit</a:t>
            </a:r>
          </a:p>
        </p:txBody>
      </p:sp>
      <p:graphicFrame>
        <p:nvGraphicFramePr>
          <p:cNvPr id="1028" name="Object 11"/>
          <p:cNvGraphicFramePr>
            <a:graphicFrameLocks noChangeAspect="1"/>
          </p:cNvGraphicFramePr>
          <p:nvPr/>
        </p:nvGraphicFramePr>
        <p:xfrm>
          <a:off x="1674813" y="3584575"/>
          <a:ext cx="5640387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02" name="Document" r:id="rId8" imgW="5969000" imgH="1016000" progId="Word.Document.8">
                  <p:embed/>
                </p:oleObj>
              </mc:Choice>
              <mc:Fallback>
                <p:oleObj name="Document" r:id="rId8" imgW="5969000" imgH="10160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4813" y="3584575"/>
                        <a:ext cx="5640387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329782" cy="762000"/>
          </a:xfrm>
        </p:spPr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Recitations are on Mondays, but next Monday (9/5) is Labor Day, so recitations are cancelled</a:t>
            </a:r>
          </a:p>
          <a:p>
            <a:endParaRPr lang="en-US" dirty="0"/>
          </a:p>
          <a:p>
            <a:r>
              <a:rPr lang="en-US" dirty="0"/>
              <a:t>We will schedule a Linux Boot Camp some time next week</a:t>
            </a:r>
          </a:p>
          <a:p>
            <a:endParaRPr lang="en-US" dirty="0"/>
          </a:p>
          <a:p>
            <a:r>
              <a:rPr lang="en-US" dirty="0"/>
              <a:t>Lab 1 is now available via </a:t>
            </a:r>
            <a:r>
              <a:rPr lang="en-US" dirty="0" err="1">
                <a:hlinkClick r:id="rId2"/>
              </a:rPr>
              <a:t>Autolab</a:t>
            </a:r>
            <a:r>
              <a:rPr lang="en-US" dirty="0"/>
              <a:t>. Those of you who do not yet have </a:t>
            </a:r>
            <a:r>
              <a:rPr lang="en-US" dirty="0" err="1"/>
              <a:t>Autolab</a:t>
            </a:r>
            <a:r>
              <a:rPr lang="en-US" dirty="0"/>
              <a:t> accounts can get a copy of the documentation and the supplied files from the </a:t>
            </a:r>
            <a:r>
              <a:rPr lang="en-US" dirty="0">
                <a:hlinkClick r:id="rId3"/>
              </a:rPr>
              <a:t>schedule</a:t>
            </a:r>
            <a:r>
              <a:rPr lang="en-US" dirty="0"/>
              <a:t> web page. You can work on this lab using one of the class (</a:t>
            </a:r>
            <a:r>
              <a:rPr lang="en-US" dirty="0">
                <a:hlinkClick r:id="rId4"/>
              </a:rPr>
              <a:t>Shark</a:t>
            </a:r>
            <a:r>
              <a:rPr lang="en-US" dirty="0"/>
              <a:t>) machines, or one of the Andrew Linux machines. </a:t>
            </a:r>
          </a:p>
        </p:txBody>
      </p:sp>
    </p:spTree>
    <p:extLst>
      <p:ext uri="{BB962C8B-B14F-4D97-AF65-F5344CB8AC3E}">
        <p14:creationId xmlns:p14="http://schemas.microsoft.com/office/powerpoint/2010/main" val="2867308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23850"/>
            <a:ext cx="87630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Two-complement: Simple 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90744" y="2079645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10 =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506971"/>
              </p:ext>
            </p:extLst>
          </p:nvPr>
        </p:nvGraphicFramePr>
        <p:xfrm>
          <a:off x="2105144" y="1698645"/>
          <a:ext cx="297180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-16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38344" y="3984645"/>
            <a:ext cx="1290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-10 =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849365"/>
              </p:ext>
            </p:extLst>
          </p:nvPr>
        </p:nvGraphicFramePr>
        <p:xfrm>
          <a:off x="2105144" y="3629045"/>
          <a:ext cx="297180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-16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648444" y="2079645"/>
            <a:ext cx="1659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8+2 = 10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48444" y="3984644"/>
            <a:ext cx="2581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-16+4+2 = -10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23850"/>
            <a:ext cx="87630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Two-complement Encoding Example (Cont.)</a:t>
            </a: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752600" y="914400"/>
            <a:ext cx="5410200" cy="646331"/>
          </a:xfrm>
          <a:prstGeom prst="rect">
            <a:avLst/>
          </a:prstGeom>
          <a:solidFill>
            <a:srgbClr val="CDF1C5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x =      15213: 00111011 01101101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y =     -15213: 11000100 10010011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169813"/>
              </p:ext>
            </p:extLst>
          </p:nvPr>
        </p:nvGraphicFramePr>
        <p:xfrm>
          <a:off x="1920875" y="1654175"/>
          <a:ext cx="5535613" cy="520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03" name="Document" r:id="rId4" imgW="5612605" imgH="5218356" progId="Word.Document.8">
                  <p:embed/>
                </p:oleObj>
              </mc:Choice>
              <mc:Fallback>
                <p:oleObj name="Document" r:id="rId4" imgW="5612605" imgH="521835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1654175"/>
                        <a:ext cx="5535613" cy="520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0410439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11175"/>
            <a:ext cx="582295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Numeric Ranges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220788"/>
            <a:ext cx="4078287" cy="5224462"/>
          </a:xfrm>
        </p:spPr>
        <p:txBody>
          <a:bodyPr lIns="90487" tIns="44450" rIns="90487" bIns="44450"/>
          <a:lstStyle/>
          <a:p>
            <a:pPr marL="227013" indent="-227013">
              <a:tabLst>
                <a:tab pos="1828800" algn="l"/>
                <a:tab pos="2235200" algn="l"/>
              </a:tabLst>
              <a:defRPr/>
            </a:pPr>
            <a:r>
              <a:rPr lang="en-US" sz="2000" dirty="0"/>
              <a:t>Unsigned Values</a:t>
            </a:r>
          </a:p>
          <a:p>
            <a:pPr lvl="1" eaLnBrk="1" hangingPunct="1">
              <a:tabLst>
                <a:tab pos="1828800" algn="l"/>
                <a:tab pos="2235200" algn="l"/>
              </a:tabLst>
              <a:defRPr/>
            </a:pPr>
            <a:r>
              <a:rPr lang="en-US" sz="2000" b="0" i="1" dirty="0" err="1"/>
              <a:t>UMin</a:t>
            </a:r>
            <a:r>
              <a:rPr lang="en-US" sz="2000" b="0" dirty="0"/>
              <a:t>	=	0</a:t>
            </a:r>
          </a:p>
          <a:p>
            <a:pPr lvl="2" eaLnBrk="1" hangingPunct="1">
              <a:buFont typeface="Wingdings" pitchFamily="2" charset="2"/>
              <a:buNone/>
              <a:tabLst>
                <a:tab pos="1828800" algn="l"/>
                <a:tab pos="2235200" algn="l"/>
              </a:tabLst>
              <a:defRPr/>
            </a:pPr>
            <a:r>
              <a:rPr lang="en-US" sz="1800" dirty="0"/>
              <a:t>000…0</a:t>
            </a:r>
          </a:p>
          <a:p>
            <a:pPr lvl="1" eaLnBrk="1" hangingPunct="1">
              <a:tabLst>
                <a:tab pos="1828800" algn="l"/>
                <a:tab pos="2235200" algn="l"/>
              </a:tabLst>
              <a:defRPr/>
            </a:pPr>
            <a:r>
              <a:rPr lang="en-US" sz="2000" b="0" i="1" dirty="0" err="1"/>
              <a:t>UMax</a:t>
            </a:r>
            <a:r>
              <a:rPr lang="en-US" sz="2000" dirty="0"/>
              <a:t> 	=	 </a:t>
            </a:r>
            <a:r>
              <a:rPr lang="en-US" sz="2000" b="0" dirty="0"/>
              <a:t>2</a:t>
            </a:r>
            <a:r>
              <a:rPr lang="en-US" sz="2000" b="0" i="1" baseline="30000" dirty="0"/>
              <a:t>w</a:t>
            </a:r>
            <a:r>
              <a:rPr lang="en-US" sz="2000" b="0" dirty="0"/>
              <a:t> – 1</a:t>
            </a:r>
          </a:p>
          <a:p>
            <a:pPr lvl="2" eaLnBrk="1" hangingPunct="1">
              <a:buFont typeface="Wingdings" pitchFamily="2" charset="2"/>
              <a:buNone/>
              <a:tabLst>
                <a:tab pos="1828800" algn="l"/>
                <a:tab pos="2235200" algn="l"/>
              </a:tabLst>
              <a:defRPr/>
            </a:pPr>
            <a:r>
              <a:rPr lang="en-US" sz="1800" dirty="0"/>
              <a:t>111…1</a:t>
            </a:r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62488" y="1362075"/>
            <a:ext cx="4100512" cy="4972050"/>
          </a:xfrm>
        </p:spPr>
        <p:txBody>
          <a:bodyPr lIns="90487" tIns="44450" rIns="90487" bIns="44450"/>
          <a:lstStyle/>
          <a:p>
            <a:pPr marL="0" indent="0">
              <a:tabLst>
                <a:tab pos="1714500" algn="l"/>
                <a:tab pos="2286000" algn="l"/>
              </a:tabLst>
              <a:defRPr/>
            </a:pPr>
            <a:r>
              <a:rPr lang="en-US" sz="2000" dirty="0"/>
              <a:t> Two’s Complement Values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 i="1" dirty="0" err="1"/>
              <a:t>TMin</a:t>
            </a:r>
            <a:r>
              <a:rPr lang="en-US" sz="2000" b="0" dirty="0"/>
              <a:t>	=	 –2</a:t>
            </a:r>
            <a:r>
              <a:rPr lang="en-US" sz="2000" b="0" i="1" baseline="30000" dirty="0"/>
              <a:t>w</a:t>
            </a:r>
            <a:r>
              <a:rPr lang="en-US" sz="2000" b="0" baseline="30000" dirty="0"/>
              <a:t>–1</a:t>
            </a:r>
          </a:p>
          <a:p>
            <a:pPr lvl="2" eaLnBrk="1" hangingPunct="1">
              <a:buFont typeface="Wingdings" pitchFamily="2" charset="2"/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 dirty="0"/>
              <a:t>100…0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 i="1" dirty="0" err="1"/>
              <a:t>TMax</a:t>
            </a:r>
            <a:r>
              <a:rPr lang="en-US" sz="2000" dirty="0"/>
              <a:t> 	=	 </a:t>
            </a:r>
            <a:r>
              <a:rPr lang="en-US" sz="2000" b="0" dirty="0"/>
              <a:t>2</a:t>
            </a:r>
            <a:r>
              <a:rPr lang="en-US" sz="2000" b="0" i="1" baseline="30000" dirty="0"/>
              <a:t>w</a:t>
            </a:r>
            <a:r>
              <a:rPr lang="en-US" sz="2000" b="0" baseline="30000" dirty="0"/>
              <a:t>–1</a:t>
            </a:r>
            <a:r>
              <a:rPr lang="en-US" sz="2000" b="0" dirty="0"/>
              <a:t> – 1</a:t>
            </a:r>
          </a:p>
          <a:p>
            <a:pPr lvl="2" eaLnBrk="1" hangingPunct="1">
              <a:buFont typeface="Wingdings" pitchFamily="2" charset="2"/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 dirty="0"/>
              <a:t>011…1</a:t>
            </a:r>
            <a:endParaRPr lang="en-US" sz="2000" dirty="0"/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 dirty="0"/>
              <a:t>Minus 1</a:t>
            </a:r>
          </a:p>
          <a:p>
            <a:pPr lvl="2" eaLnBrk="1" hangingPunct="1">
              <a:buFont typeface="Wingdings" pitchFamily="2" charset="2"/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 dirty="0"/>
              <a:t>111…1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1374775" y="4638675"/>
          <a:ext cx="5872163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04" name="Document" r:id="rId4" imgW="6083300" imgH="1943100" progId="Word.Document.8">
                  <p:embed/>
                </p:oleObj>
              </mc:Choice>
              <mc:Fallback>
                <p:oleObj name="Document" r:id="rId4" imgW="6083300" imgH="194310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4775" y="4638675"/>
                        <a:ext cx="5872163" cy="191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295400" y="4240152"/>
            <a:ext cx="204049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Values for </a:t>
            </a:r>
            <a:r>
              <a:rPr lang="en-US" sz="2000" i="1" dirty="0">
                <a:solidFill>
                  <a:schemeClr val="tx2"/>
                </a:solidFill>
                <a:latin typeface="Calibri" pitchFamily="34" charset="0"/>
              </a:rPr>
              <a:t>W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 = 16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uiExpand="1" build="p"/>
      <p:bldP spid="107524" grpId="0" uiExpand="1" build="p"/>
      <p:bldP spid="307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87375"/>
            <a:ext cx="7308850" cy="55562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/>
              <a:t>Values for Different Word Sizes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398837"/>
            <a:ext cx="4146550" cy="2314575"/>
          </a:xfrm>
        </p:spPr>
        <p:txBody>
          <a:bodyPr lIns="90487" tIns="44450" rIns="90487" bIns="44450"/>
          <a:lstStyle/>
          <a:p>
            <a:pPr eaLnBrk="1" hangingPunct="1"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dirty="0"/>
              <a:t>Observations</a:t>
            </a:r>
          </a:p>
          <a:p>
            <a:pPr lvl="1" eaLnBrk="1" hangingPunct="1"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b="0" dirty="0"/>
              <a:t>|</a:t>
            </a:r>
            <a:r>
              <a:rPr lang="en-US" b="0" i="1" dirty="0" err="1"/>
              <a:t>TMin</a:t>
            </a:r>
            <a:r>
              <a:rPr lang="en-US" b="0" i="1" dirty="0"/>
              <a:t> </a:t>
            </a:r>
            <a:r>
              <a:rPr lang="en-US" b="0" dirty="0"/>
              <a:t>| 	= 	</a:t>
            </a:r>
            <a:r>
              <a:rPr lang="en-US" b="0" i="1" dirty="0" err="1"/>
              <a:t>TMax</a:t>
            </a:r>
            <a:r>
              <a:rPr lang="en-US" b="0" dirty="0"/>
              <a:t> + 1</a:t>
            </a:r>
          </a:p>
          <a:p>
            <a:pPr lvl="2" eaLnBrk="1" hangingPunct="1"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b="0" dirty="0"/>
              <a:t>Asymmetric range</a:t>
            </a:r>
          </a:p>
          <a:p>
            <a:pPr lvl="1" eaLnBrk="1" hangingPunct="1"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b="0" i="1" dirty="0" err="1"/>
              <a:t>UMax</a:t>
            </a:r>
            <a:r>
              <a:rPr lang="en-US" b="0" dirty="0"/>
              <a:t>	=	2 * </a:t>
            </a:r>
            <a:r>
              <a:rPr lang="en-US" b="0" i="1" dirty="0" err="1"/>
              <a:t>TMax</a:t>
            </a:r>
            <a:r>
              <a:rPr lang="en-US" b="0" dirty="0"/>
              <a:t> + 1 		</a:t>
            </a: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441325" y="1554163"/>
          <a:ext cx="8321675" cy="179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8" name="Document" r:id="rId4" imgW="8724900" imgH="1816100" progId="Word.Document.8">
                  <p:embed/>
                </p:oleObj>
              </mc:Choice>
              <mc:Fallback>
                <p:oleObj name="Document" r:id="rId4" imgW="8724900" imgH="181610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1554163"/>
                        <a:ext cx="8321675" cy="179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27550" y="3398837"/>
            <a:ext cx="4968876" cy="345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 Programming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#include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&lt;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limits.h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&gt;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lang="en-US" sz="2000" b="0" kern="0" dirty="0">
                <a:latin typeface="Calibri" pitchFamily="34" charset="0"/>
              </a:rPr>
              <a:t>Declares constants, e.g.,</a:t>
            </a:r>
          </a:p>
          <a:p>
            <a:pPr marL="1200150" lvl="2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ULONG_MAX</a:t>
            </a:r>
          </a:p>
          <a:p>
            <a:pPr marL="1200150" lvl="2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lang="en-US" sz="2000" b="0" kern="0" dirty="0">
                <a:latin typeface="Calibri" pitchFamily="34" charset="0"/>
              </a:rPr>
              <a:t>LONG_MAX</a:t>
            </a:r>
          </a:p>
          <a:p>
            <a:pPr marL="1200150" lvl="2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LONG_MIN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lang="en-US" sz="2000" b="0" kern="0" dirty="0">
                <a:latin typeface="Calibri" pitchFamily="34" charset="0"/>
              </a:rPr>
              <a:t>Values platform specific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		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34975"/>
            <a:ext cx="8305800" cy="55562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/>
              <a:t>Unsigned &amp; Signed Numeric Values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4800" y="1066800"/>
            <a:ext cx="4459288" cy="5224463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/>
              <a:t>Equivalence</a:t>
            </a:r>
          </a:p>
          <a:p>
            <a:pPr lvl="1" eaLnBrk="1" hangingPunct="1">
              <a:defRPr/>
            </a:pPr>
            <a:r>
              <a:rPr lang="en-US" dirty="0"/>
              <a:t>Same encodings for nonnegative values</a:t>
            </a:r>
          </a:p>
          <a:p>
            <a:pPr eaLnBrk="1" hangingPunct="1">
              <a:defRPr/>
            </a:pPr>
            <a:r>
              <a:rPr lang="en-US" dirty="0"/>
              <a:t>Uniqueness</a:t>
            </a:r>
            <a:endParaRPr lang="en-US" i="1" dirty="0"/>
          </a:p>
          <a:p>
            <a:pPr lvl="1" eaLnBrk="1" hangingPunct="1">
              <a:defRPr/>
            </a:pPr>
            <a:r>
              <a:rPr lang="en-US" dirty="0"/>
              <a:t>Every bit pattern represents unique integer value</a:t>
            </a:r>
          </a:p>
          <a:p>
            <a:pPr lvl="1" eaLnBrk="1" hangingPunct="1">
              <a:defRPr/>
            </a:pPr>
            <a:r>
              <a:rPr lang="en-US" dirty="0"/>
              <a:t>Each </a:t>
            </a:r>
            <a:r>
              <a:rPr lang="en-US" dirty="0" err="1"/>
              <a:t>representable</a:t>
            </a:r>
            <a:r>
              <a:rPr lang="en-US" dirty="0"/>
              <a:t> integer has unique bit encoding</a:t>
            </a:r>
          </a:p>
          <a:p>
            <a:pPr eaLnBrk="1" hangingPunct="1">
              <a:defRPr/>
            </a:pPr>
            <a:r>
              <a:rPr lang="en-US" dirty="0">
                <a:sym typeface="Symbol" pitchFamily="18" charset="2"/>
              </a:rPr>
              <a:t></a:t>
            </a:r>
            <a:r>
              <a:rPr lang="en-US" dirty="0"/>
              <a:t> Can Invert Mappings</a:t>
            </a:r>
          </a:p>
          <a:p>
            <a:pPr lvl="1" eaLnBrk="1" hangingPunct="1">
              <a:defRPr/>
            </a:pPr>
            <a:r>
              <a:rPr lang="en-US" dirty="0"/>
              <a:t>U2B(</a:t>
            </a:r>
            <a:r>
              <a:rPr lang="en-US" b="0" i="1" dirty="0"/>
              <a:t>x</a:t>
            </a:r>
            <a:r>
              <a:rPr lang="en-US" dirty="0"/>
              <a:t>)  =  B2U</a:t>
            </a:r>
            <a:r>
              <a:rPr lang="en-US" b="0" baseline="30000" dirty="0"/>
              <a:t>-1</a:t>
            </a:r>
            <a:r>
              <a:rPr lang="en-US" dirty="0"/>
              <a:t>(</a:t>
            </a:r>
            <a:r>
              <a:rPr lang="en-US" b="0" i="1" dirty="0"/>
              <a:t>x</a:t>
            </a:r>
            <a:r>
              <a:rPr lang="en-US" dirty="0"/>
              <a:t>)</a:t>
            </a:r>
          </a:p>
          <a:p>
            <a:pPr lvl="2" eaLnBrk="1" hangingPunct="1">
              <a:defRPr/>
            </a:pPr>
            <a:r>
              <a:rPr lang="en-US" dirty="0"/>
              <a:t>Bit pattern for unsigned integer</a:t>
            </a:r>
          </a:p>
          <a:p>
            <a:pPr lvl="1" eaLnBrk="1" hangingPunct="1">
              <a:defRPr/>
            </a:pPr>
            <a:r>
              <a:rPr lang="en-US" dirty="0"/>
              <a:t>T2B(</a:t>
            </a:r>
            <a:r>
              <a:rPr lang="en-US" b="0" i="1" dirty="0"/>
              <a:t>x</a:t>
            </a:r>
            <a:r>
              <a:rPr lang="en-US" dirty="0"/>
              <a:t>)  =  B2T</a:t>
            </a:r>
            <a:r>
              <a:rPr lang="en-US" b="0" baseline="30000" dirty="0"/>
              <a:t>-1</a:t>
            </a:r>
            <a:r>
              <a:rPr lang="en-US" dirty="0"/>
              <a:t>(</a:t>
            </a:r>
            <a:r>
              <a:rPr lang="en-US" b="0" i="1" dirty="0"/>
              <a:t>x</a:t>
            </a:r>
            <a:r>
              <a:rPr lang="en-US" dirty="0"/>
              <a:t>)</a:t>
            </a:r>
          </a:p>
          <a:p>
            <a:pPr lvl="2" eaLnBrk="1" hangingPunct="1">
              <a:defRPr/>
            </a:pPr>
            <a:r>
              <a:rPr lang="en-US" dirty="0"/>
              <a:t>Bit pattern for two’s comp integer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22300" y="1219200"/>
            <a:ext cx="3111500" cy="5168900"/>
            <a:chOff x="480" y="768"/>
            <a:chExt cx="1960" cy="3256"/>
          </a:xfrm>
        </p:grpSpPr>
        <p:sp>
          <p:nvSpPr>
            <p:cNvPr id="18437" name="Rectangle 5"/>
            <p:cNvSpPr>
              <a:spLocks noChangeArrowheads="1"/>
            </p:cNvSpPr>
            <p:nvPr/>
          </p:nvSpPr>
          <p:spPr bwMode="auto">
            <a:xfrm>
              <a:off x="480" y="76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i="1" dirty="0">
                  <a:latin typeface="Calibri" pitchFamily="34" charset="0"/>
                </a:rPr>
                <a:t>X</a:t>
              </a:r>
            </a:p>
          </p:txBody>
        </p:sp>
        <p:sp>
          <p:nvSpPr>
            <p:cNvPr id="18438" name="Rectangle 6"/>
            <p:cNvSpPr>
              <a:spLocks noChangeArrowheads="1"/>
            </p:cNvSpPr>
            <p:nvPr/>
          </p:nvSpPr>
          <p:spPr bwMode="auto">
            <a:xfrm>
              <a:off x="1824" y="76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B2T(</a:t>
              </a:r>
              <a:r>
                <a:rPr lang="en-US" sz="1800" i="1" dirty="0">
                  <a:latin typeface="Calibri" pitchFamily="34" charset="0"/>
                </a:rPr>
                <a:t>X</a:t>
              </a:r>
              <a:r>
                <a:rPr lang="en-US" sz="1800" dirty="0">
                  <a:latin typeface="Calibri" pitchFamily="34" charset="0"/>
                </a:rPr>
                <a:t>)</a:t>
              </a:r>
            </a:p>
          </p:txBody>
        </p:sp>
        <p:sp>
          <p:nvSpPr>
            <p:cNvPr id="18439" name="Rectangle 7"/>
            <p:cNvSpPr>
              <a:spLocks noChangeArrowheads="1"/>
            </p:cNvSpPr>
            <p:nvPr/>
          </p:nvSpPr>
          <p:spPr bwMode="auto">
            <a:xfrm>
              <a:off x="1200" y="76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B2U(</a:t>
              </a:r>
              <a:r>
                <a:rPr lang="en-US" sz="1800" i="1" dirty="0">
                  <a:latin typeface="Calibri" pitchFamily="34" charset="0"/>
                </a:rPr>
                <a:t>X</a:t>
              </a:r>
              <a:r>
                <a:rPr lang="en-US" sz="1800" dirty="0">
                  <a:latin typeface="Calibri" pitchFamily="34" charset="0"/>
                </a:rPr>
                <a:t>)</a:t>
              </a:r>
            </a:p>
          </p:txBody>
        </p:sp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480" y="96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0000</a:t>
              </a:r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1824" y="960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480" y="115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0001</a:t>
              </a:r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1824" y="1152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8444" name="Rectangle 12"/>
            <p:cNvSpPr>
              <a:spLocks noChangeArrowheads="1"/>
            </p:cNvSpPr>
            <p:nvPr/>
          </p:nvSpPr>
          <p:spPr bwMode="auto">
            <a:xfrm>
              <a:off x="480" y="134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0010</a:t>
              </a:r>
            </a:p>
          </p:txBody>
        </p:sp>
        <p:sp>
          <p:nvSpPr>
            <p:cNvPr id="18445" name="Rectangle 13"/>
            <p:cNvSpPr>
              <a:spLocks noChangeArrowheads="1"/>
            </p:cNvSpPr>
            <p:nvPr/>
          </p:nvSpPr>
          <p:spPr bwMode="auto">
            <a:xfrm>
              <a:off x="1824" y="1344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18446" name="Rectangle 14"/>
            <p:cNvSpPr>
              <a:spLocks noChangeArrowheads="1"/>
            </p:cNvSpPr>
            <p:nvPr/>
          </p:nvSpPr>
          <p:spPr bwMode="auto">
            <a:xfrm>
              <a:off x="480" y="153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0011</a:t>
              </a:r>
            </a:p>
          </p:txBody>
        </p:sp>
        <p:sp>
          <p:nvSpPr>
            <p:cNvPr id="18447" name="Rectangle 15"/>
            <p:cNvSpPr>
              <a:spLocks noChangeArrowheads="1"/>
            </p:cNvSpPr>
            <p:nvPr/>
          </p:nvSpPr>
          <p:spPr bwMode="auto">
            <a:xfrm>
              <a:off x="1824" y="1536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18448" name="Rectangle 16"/>
            <p:cNvSpPr>
              <a:spLocks noChangeArrowheads="1"/>
            </p:cNvSpPr>
            <p:nvPr/>
          </p:nvSpPr>
          <p:spPr bwMode="auto">
            <a:xfrm>
              <a:off x="480" y="172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0100</a:t>
              </a:r>
            </a:p>
          </p:txBody>
        </p:sp>
        <p:sp>
          <p:nvSpPr>
            <p:cNvPr id="18449" name="Rectangle 17"/>
            <p:cNvSpPr>
              <a:spLocks noChangeArrowheads="1"/>
            </p:cNvSpPr>
            <p:nvPr/>
          </p:nvSpPr>
          <p:spPr bwMode="auto">
            <a:xfrm>
              <a:off x="1824" y="1728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18450" name="Rectangle 18"/>
            <p:cNvSpPr>
              <a:spLocks noChangeArrowheads="1"/>
            </p:cNvSpPr>
            <p:nvPr/>
          </p:nvSpPr>
          <p:spPr bwMode="auto">
            <a:xfrm>
              <a:off x="480" y="192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0101</a:t>
              </a:r>
            </a:p>
          </p:txBody>
        </p:sp>
        <p:sp>
          <p:nvSpPr>
            <p:cNvPr id="18451" name="Rectangle 19"/>
            <p:cNvSpPr>
              <a:spLocks noChangeArrowheads="1"/>
            </p:cNvSpPr>
            <p:nvPr/>
          </p:nvSpPr>
          <p:spPr bwMode="auto">
            <a:xfrm>
              <a:off x="1824" y="1920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5</a:t>
              </a:r>
            </a:p>
          </p:txBody>
        </p:sp>
        <p:sp>
          <p:nvSpPr>
            <p:cNvPr id="18452" name="Rectangle 20"/>
            <p:cNvSpPr>
              <a:spLocks noChangeArrowheads="1"/>
            </p:cNvSpPr>
            <p:nvPr/>
          </p:nvSpPr>
          <p:spPr bwMode="auto">
            <a:xfrm>
              <a:off x="480" y="211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0110</a:t>
              </a:r>
            </a:p>
          </p:txBody>
        </p:sp>
        <p:sp>
          <p:nvSpPr>
            <p:cNvPr id="18453" name="Rectangle 21"/>
            <p:cNvSpPr>
              <a:spLocks noChangeArrowheads="1"/>
            </p:cNvSpPr>
            <p:nvPr/>
          </p:nvSpPr>
          <p:spPr bwMode="auto">
            <a:xfrm>
              <a:off x="1824" y="2112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18454" name="Rectangle 22"/>
            <p:cNvSpPr>
              <a:spLocks noChangeArrowheads="1"/>
            </p:cNvSpPr>
            <p:nvPr/>
          </p:nvSpPr>
          <p:spPr bwMode="auto">
            <a:xfrm>
              <a:off x="480" y="230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0111</a:t>
              </a:r>
            </a:p>
          </p:txBody>
        </p:sp>
        <p:sp>
          <p:nvSpPr>
            <p:cNvPr id="18455" name="Rectangle 23"/>
            <p:cNvSpPr>
              <a:spLocks noChangeArrowheads="1"/>
            </p:cNvSpPr>
            <p:nvPr/>
          </p:nvSpPr>
          <p:spPr bwMode="auto">
            <a:xfrm>
              <a:off x="1824" y="2304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7</a:t>
              </a:r>
            </a:p>
          </p:txBody>
        </p:sp>
        <p:sp>
          <p:nvSpPr>
            <p:cNvPr id="18456" name="Rectangle 24"/>
            <p:cNvSpPr>
              <a:spLocks noChangeArrowheads="1"/>
            </p:cNvSpPr>
            <p:nvPr/>
          </p:nvSpPr>
          <p:spPr bwMode="auto">
            <a:xfrm>
              <a:off x="1824" y="2496"/>
              <a:ext cx="616" cy="184"/>
            </a:xfrm>
            <a:prstGeom prst="rect">
              <a:avLst/>
            </a:prstGeom>
            <a:solidFill>
              <a:srgbClr val="E0E0E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–8</a:t>
              </a:r>
            </a:p>
          </p:txBody>
        </p:sp>
        <p:sp>
          <p:nvSpPr>
            <p:cNvPr id="18457" name="Rectangle 25"/>
            <p:cNvSpPr>
              <a:spLocks noChangeArrowheads="1"/>
            </p:cNvSpPr>
            <p:nvPr/>
          </p:nvSpPr>
          <p:spPr bwMode="auto">
            <a:xfrm>
              <a:off x="1200" y="249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8</a:t>
              </a:r>
            </a:p>
          </p:txBody>
        </p:sp>
        <p:sp>
          <p:nvSpPr>
            <p:cNvPr id="18458" name="Rectangle 26"/>
            <p:cNvSpPr>
              <a:spLocks noChangeArrowheads="1"/>
            </p:cNvSpPr>
            <p:nvPr/>
          </p:nvSpPr>
          <p:spPr bwMode="auto">
            <a:xfrm>
              <a:off x="1824" y="2688"/>
              <a:ext cx="616" cy="184"/>
            </a:xfrm>
            <a:prstGeom prst="rect">
              <a:avLst/>
            </a:prstGeom>
            <a:solidFill>
              <a:srgbClr val="E0E0E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–7</a:t>
              </a:r>
            </a:p>
          </p:txBody>
        </p:sp>
        <p:sp>
          <p:nvSpPr>
            <p:cNvPr id="18459" name="Rectangle 27"/>
            <p:cNvSpPr>
              <a:spLocks noChangeArrowheads="1"/>
            </p:cNvSpPr>
            <p:nvPr/>
          </p:nvSpPr>
          <p:spPr bwMode="auto">
            <a:xfrm>
              <a:off x="1200" y="268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9</a:t>
              </a:r>
            </a:p>
          </p:txBody>
        </p:sp>
        <p:sp>
          <p:nvSpPr>
            <p:cNvPr id="18460" name="Rectangle 28"/>
            <p:cNvSpPr>
              <a:spLocks noChangeArrowheads="1"/>
            </p:cNvSpPr>
            <p:nvPr/>
          </p:nvSpPr>
          <p:spPr bwMode="auto">
            <a:xfrm>
              <a:off x="1824" y="2880"/>
              <a:ext cx="616" cy="184"/>
            </a:xfrm>
            <a:prstGeom prst="rect">
              <a:avLst/>
            </a:prstGeom>
            <a:solidFill>
              <a:srgbClr val="E0E0E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–6</a:t>
              </a:r>
            </a:p>
          </p:txBody>
        </p:sp>
        <p:sp>
          <p:nvSpPr>
            <p:cNvPr id="18461" name="Rectangle 29"/>
            <p:cNvSpPr>
              <a:spLocks noChangeArrowheads="1"/>
            </p:cNvSpPr>
            <p:nvPr/>
          </p:nvSpPr>
          <p:spPr bwMode="auto">
            <a:xfrm>
              <a:off x="1200" y="288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10</a:t>
              </a:r>
            </a:p>
          </p:txBody>
        </p:sp>
        <p:sp>
          <p:nvSpPr>
            <p:cNvPr id="18462" name="Rectangle 30"/>
            <p:cNvSpPr>
              <a:spLocks noChangeArrowheads="1"/>
            </p:cNvSpPr>
            <p:nvPr/>
          </p:nvSpPr>
          <p:spPr bwMode="auto">
            <a:xfrm>
              <a:off x="1824" y="3072"/>
              <a:ext cx="616" cy="184"/>
            </a:xfrm>
            <a:prstGeom prst="rect">
              <a:avLst/>
            </a:prstGeom>
            <a:solidFill>
              <a:srgbClr val="E0E0E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–5</a:t>
              </a:r>
            </a:p>
          </p:txBody>
        </p:sp>
        <p:sp>
          <p:nvSpPr>
            <p:cNvPr id="18463" name="Rectangle 31"/>
            <p:cNvSpPr>
              <a:spLocks noChangeArrowheads="1"/>
            </p:cNvSpPr>
            <p:nvPr/>
          </p:nvSpPr>
          <p:spPr bwMode="auto">
            <a:xfrm>
              <a:off x="1200" y="3072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18464" name="Rectangle 32"/>
            <p:cNvSpPr>
              <a:spLocks noChangeArrowheads="1"/>
            </p:cNvSpPr>
            <p:nvPr/>
          </p:nvSpPr>
          <p:spPr bwMode="auto">
            <a:xfrm>
              <a:off x="1824" y="3264"/>
              <a:ext cx="616" cy="184"/>
            </a:xfrm>
            <a:prstGeom prst="rect">
              <a:avLst/>
            </a:prstGeom>
            <a:solidFill>
              <a:srgbClr val="E0E0E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–4</a:t>
              </a:r>
            </a:p>
          </p:txBody>
        </p:sp>
        <p:sp>
          <p:nvSpPr>
            <p:cNvPr id="18465" name="Rectangle 33"/>
            <p:cNvSpPr>
              <a:spLocks noChangeArrowheads="1"/>
            </p:cNvSpPr>
            <p:nvPr/>
          </p:nvSpPr>
          <p:spPr bwMode="auto">
            <a:xfrm>
              <a:off x="1200" y="3264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12</a:t>
              </a:r>
            </a:p>
          </p:txBody>
        </p:sp>
        <p:sp>
          <p:nvSpPr>
            <p:cNvPr id="18466" name="Rectangle 34"/>
            <p:cNvSpPr>
              <a:spLocks noChangeArrowheads="1"/>
            </p:cNvSpPr>
            <p:nvPr/>
          </p:nvSpPr>
          <p:spPr bwMode="auto">
            <a:xfrm>
              <a:off x="1824" y="3456"/>
              <a:ext cx="616" cy="184"/>
            </a:xfrm>
            <a:prstGeom prst="rect">
              <a:avLst/>
            </a:prstGeom>
            <a:solidFill>
              <a:srgbClr val="E0E0E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–3</a:t>
              </a:r>
            </a:p>
          </p:txBody>
        </p:sp>
        <p:sp>
          <p:nvSpPr>
            <p:cNvPr id="18467" name="Rectangle 35"/>
            <p:cNvSpPr>
              <a:spLocks noChangeArrowheads="1"/>
            </p:cNvSpPr>
            <p:nvPr/>
          </p:nvSpPr>
          <p:spPr bwMode="auto">
            <a:xfrm>
              <a:off x="1200" y="345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13</a:t>
              </a:r>
            </a:p>
          </p:txBody>
        </p:sp>
        <p:sp>
          <p:nvSpPr>
            <p:cNvPr id="18468" name="Rectangle 36"/>
            <p:cNvSpPr>
              <a:spLocks noChangeArrowheads="1"/>
            </p:cNvSpPr>
            <p:nvPr/>
          </p:nvSpPr>
          <p:spPr bwMode="auto">
            <a:xfrm>
              <a:off x="1824" y="3648"/>
              <a:ext cx="616" cy="184"/>
            </a:xfrm>
            <a:prstGeom prst="rect">
              <a:avLst/>
            </a:prstGeom>
            <a:solidFill>
              <a:srgbClr val="E0E0E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–2</a:t>
              </a:r>
            </a:p>
          </p:txBody>
        </p:sp>
        <p:sp>
          <p:nvSpPr>
            <p:cNvPr id="18469" name="Rectangle 37"/>
            <p:cNvSpPr>
              <a:spLocks noChangeArrowheads="1"/>
            </p:cNvSpPr>
            <p:nvPr/>
          </p:nvSpPr>
          <p:spPr bwMode="auto">
            <a:xfrm>
              <a:off x="1200" y="364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14</a:t>
              </a:r>
            </a:p>
          </p:txBody>
        </p:sp>
        <p:sp>
          <p:nvSpPr>
            <p:cNvPr id="18470" name="Rectangle 38"/>
            <p:cNvSpPr>
              <a:spLocks noChangeArrowheads="1"/>
            </p:cNvSpPr>
            <p:nvPr/>
          </p:nvSpPr>
          <p:spPr bwMode="auto">
            <a:xfrm>
              <a:off x="1824" y="3840"/>
              <a:ext cx="616" cy="184"/>
            </a:xfrm>
            <a:prstGeom prst="rect">
              <a:avLst/>
            </a:prstGeom>
            <a:solidFill>
              <a:srgbClr val="E0E0E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–1</a:t>
              </a:r>
            </a:p>
          </p:txBody>
        </p:sp>
        <p:sp>
          <p:nvSpPr>
            <p:cNvPr id="18471" name="Rectangle 39"/>
            <p:cNvSpPr>
              <a:spLocks noChangeArrowheads="1"/>
            </p:cNvSpPr>
            <p:nvPr/>
          </p:nvSpPr>
          <p:spPr bwMode="auto">
            <a:xfrm>
              <a:off x="1200" y="384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15</a:t>
              </a:r>
            </a:p>
          </p:txBody>
        </p:sp>
        <p:sp>
          <p:nvSpPr>
            <p:cNvPr id="18472" name="Rectangle 40"/>
            <p:cNvSpPr>
              <a:spLocks noChangeArrowheads="1"/>
            </p:cNvSpPr>
            <p:nvPr/>
          </p:nvSpPr>
          <p:spPr bwMode="auto">
            <a:xfrm>
              <a:off x="480" y="249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1000</a:t>
              </a:r>
            </a:p>
          </p:txBody>
        </p:sp>
        <p:sp>
          <p:nvSpPr>
            <p:cNvPr id="18473" name="Rectangle 41"/>
            <p:cNvSpPr>
              <a:spLocks noChangeArrowheads="1"/>
            </p:cNvSpPr>
            <p:nvPr/>
          </p:nvSpPr>
          <p:spPr bwMode="auto">
            <a:xfrm>
              <a:off x="480" y="268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1001</a:t>
              </a:r>
            </a:p>
          </p:txBody>
        </p:sp>
        <p:sp>
          <p:nvSpPr>
            <p:cNvPr id="18474" name="Rectangle 42"/>
            <p:cNvSpPr>
              <a:spLocks noChangeArrowheads="1"/>
            </p:cNvSpPr>
            <p:nvPr/>
          </p:nvSpPr>
          <p:spPr bwMode="auto">
            <a:xfrm>
              <a:off x="480" y="288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1010</a:t>
              </a:r>
            </a:p>
          </p:txBody>
        </p:sp>
        <p:sp>
          <p:nvSpPr>
            <p:cNvPr id="18475" name="Rectangle 43"/>
            <p:cNvSpPr>
              <a:spLocks noChangeArrowheads="1"/>
            </p:cNvSpPr>
            <p:nvPr/>
          </p:nvSpPr>
          <p:spPr bwMode="auto">
            <a:xfrm>
              <a:off x="480" y="307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1011</a:t>
              </a:r>
            </a:p>
          </p:txBody>
        </p:sp>
        <p:sp>
          <p:nvSpPr>
            <p:cNvPr id="18476" name="Rectangle 44"/>
            <p:cNvSpPr>
              <a:spLocks noChangeArrowheads="1"/>
            </p:cNvSpPr>
            <p:nvPr/>
          </p:nvSpPr>
          <p:spPr bwMode="auto">
            <a:xfrm>
              <a:off x="480" y="326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1100</a:t>
              </a:r>
            </a:p>
          </p:txBody>
        </p:sp>
        <p:sp>
          <p:nvSpPr>
            <p:cNvPr id="18477" name="Rectangle 45"/>
            <p:cNvSpPr>
              <a:spLocks noChangeArrowheads="1"/>
            </p:cNvSpPr>
            <p:nvPr/>
          </p:nvSpPr>
          <p:spPr bwMode="auto">
            <a:xfrm>
              <a:off x="480" y="345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1101</a:t>
              </a:r>
            </a:p>
          </p:txBody>
        </p:sp>
        <p:sp>
          <p:nvSpPr>
            <p:cNvPr id="18478" name="Rectangle 46"/>
            <p:cNvSpPr>
              <a:spLocks noChangeArrowheads="1"/>
            </p:cNvSpPr>
            <p:nvPr/>
          </p:nvSpPr>
          <p:spPr bwMode="auto">
            <a:xfrm>
              <a:off x="480" y="364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1110</a:t>
              </a:r>
            </a:p>
          </p:txBody>
        </p:sp>
        <p:sp>
          <p:nvSpPr>
            <p:cNvPr id="18479" name="Rectangle 47"/>
            <p:cNvSpPr>
              <a:spLocks noChangeArrowheads="1"/>
            </p:cNvSpPr>
            <p:nvPr/>
          </p:nvSpPr>
          <p:spPr bwMode="auto">
            <a:xfrm>
              <a:off x="480" y="384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1111</a:t>
              </a:r>
            </a:p>
          </p:txBody>
        </p:sp>
        <p:sp>
          <p:nvSpPr>
            <p:cNvPr id="18480" name="Rectangle 48"/>
            <p:cNvSpPr>
              <a:spLocks noChangeArrowheads="1"/>
            </p:cNvSpPr>
            <p:nvPr/>
          </p:nvSpPr>
          <p:spPr bwMode="auto">
            <a:xfrm>
              <a:off x="1200" y="960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8481" name="Rectangle 49"/>
            <p:cNvSpPr>
              <a:spLocks noChangeArrowheads="1"/>
            </p:cNvSpPr>
            <p:nvPr/>
          </p:nvSpPr>
          <p:spPr bwMode="auto">
            <a:xfrm>
              <a:off x="1200" y="1152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8482" name="Rectangle 50"/>
            <p:cNvSpPr>
              <a:spLocks noChangeArrowheads="1"/>
            </p:cNvSpPr>
            <p:nvPr/>
          </p:nvSpPr>
          <p:spPr bwMode="auto">
            <a:xfrm>
              <a:off x="1200" y="1344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18483" name="Rectangle 51"/>
            <p:cNvSpPr>
              <a:spLocks noChangeArrowheads="1"/>
            </p:cNvSpPr>
            <p:nvPr/>
          </p:nvSpPr>
          <p:spPr bwMode="auto">
            <a:xfrm>
              <a:off x="1200" y="1536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18484" name="Rectangle 52"/>
            <p:cNvSpPr>
              <a:spLocks noChangeArrowheads="1"/>
            </p:cNvSpPr>
            <p:nvPr/>
          </p:nvSpPr>
          <p:spPr bwMode="auto">
            <a:xfrm>
              <a:off x="1200" y="1728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18485" name="Rectangle 53"/>
            <p:cNvSpPr>
              <a:spLocks noChangeArrowheads="1"/>
            </p:cNvSpPr>
            <p:nvPr/>
          </p:nvSpPr>
          <p:spPr bwMode="auto">
            <a:xfrm>
              <a:off x="1200" y="1920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5</a:t>
              </a:r>
            </a:p>
          </p:txBody>
        </p:sp>
        <p:sp>
          <p:nvSpPr>
            <p:cNvPr id="18486" name="Rectangle 54"/>
            <p:cNvSpPr>
              <a:spLocks noChangeArrowheads="1"/>
            </p:cNvSpPr>
            <p:nvPr/>
          </p:nvSpPr>
          <p:spPr bwMode="auto">
            <a:xfrm>
              <a:off x="1200" y="2112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18487" name="Rectangle 55"/>
            <p:cNvSpPr>
              <a:spLocks noChangeArrowheads="1"/>
            </p:cNvSpPr>
            <p:nvPr/>
          </p:nvSpPr>
          <p:spPr bwMode="auto">
            <a:xfrm>
              <a:off x="1200" y="2304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7</a:t>
              </a:r>
            </a:p>
          </p:txBody>
        </p:sp>
        <p:sp>
          <p:nvSpPr>
            <p:cNvPr id="18488" name="Rectangle 56"/>
            <p:cNvSpPr>
              <a:spLocks noChangeArrowheads="1"/>
            </p:cNvSpPr>
            <p:nvPr/>
          </p:nvSpPr>
          <p:spPr bwMode="auto">
            <a:xfrm>
              <a:off x="484" y="772"/>
              <a:ext cx="1952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8489" name="Rectangle 57"/>
            <p:cNvSpPr>
              <a:spLocks noChangeArrowheads="1"/>
            </p:cNvSpPr>
            <p:nvPr/>
          </p:nvSpPr>
          <p:spPr bwMode="auto">
            <a:xfrm>
              <a:off x="484" y="964"/>
              <a:ext cx="1952" cy="30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</p:grp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>
                <a:solidFill>
                  <a:srgbClr val="A6A6A6"/>
                </a:solidFill>
              </a:rPr>
              <a:t>Bit-level manipulations</a:t>
            </a:r>
          </a:p>
          <a:p>
            <a:r>
              <a:rPr lang="en-US" dirty="0"/>
              <a:t>Integers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b="1" dirty="0"/>
              <a:t>Conversion, casting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Addition, negation, multiplication, shifting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Summary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3" name="Rectangle 3"/>
          <p:cNvSpPr>
            <a:spLocks noChangeArrowheads="1"/>
          </p:cNvSpPr>
          <p:nvPr/>
        </p:nvSpPr>
        <p:spPr bwMode="auto">
          <a:xfrm>
            <a:off x="3213100" y="1841499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T2U</a:t>
            </a:r>
          </a:p>
        </p:txBody>
      </p:sp>
      <p:sp>
        <p:nvSpPr>
          <p:cNvPr id="19474" name="Rectangle 4"/>
          <p:cNvSpPr>
            <a:spLocks noChangeArrowheads="1"/>
          </p:cNvSpPr>
          <p:nvPr/>
        </p:nvSpPr>
        <p:spPr bwMode="auto">
          <a:xfrm>
            <a:off x="3517900" y="2222499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T2B</a:t>
            </a:r>
          </a:p>
        </p:txBody>
      </p:sp>
      <p:sp>
        <p:nvSpPr>
          <p:cNvPr id="19475" name="Rectangle 5"/>
          <p:cNvSpPr>
            <a:spLocks noChangeArrowheads="1"/>
          </p:cNvSpPr>
          <p:nvPr/>
        </p:nvSpPr>
        <p:spPr bwMode="auto">
          <a:xfrm>
            <a:off x="4660900" y="2222499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B2U</a:t>
            </a:r>
          </a:p>
        </p:txBody>
      </p:sp>
      <p:sp>
        <p:nvSpPr>
          <p:cNvPr id="19476" name="Line 6"/>
          <p:cNvSpPr>
            <a:spLocks noChangeShapeType="1"/>
          </p:cNvSpPr>
          <p:nvPr/>
        </p:nvSpPr>
        <p:spPr bwMode="auto">
          <a:xfrm>
            <a:off x="2527300" y="2362199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77" name="Line 7"/>
          <p:cNvSpPr>
            <a:spLocks noChangeShapeType="1"/>
          </p:cNvSpPr>
          <p:nvPr/>
        </p:nvSpPr>
        <p:spPr bwMode="auto">
          <a:xfrm>
            <a:off x="5270500" y="2362199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78" name="Line 8"/>
          <p:cNvSpPr>
            <a:spLocks noChangeShapeType="1"/>
          </p:cNvSpPr>
          <p:nvPr/>
        </p:nvSpPr>
        <p:spPr bwMode="auto">
          <a:xfrm>
            <a:off x="4127500" y="2362199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79" name="Rectangle 9"/>
          <p:cNvSpPr>
            <a:spLocks noChangeArrowheads="1"/>
          </p:cNvSpPr>
          <p:nvPr/>
        </p:nvSpPr>
        <p:spPr bwMode="auto">
          <a:xfrm>
            <a:off x="0" y="1674812"/>
            <a:ext cx="2622550" cy="458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>
                <a:latin typeface="Calibri" pitchFamily="34" charset="0"/>
              </a:rPr>
              <a:t>Two’s Complement</a:t>
            </a:r>
          </a:p>
        </p:txBody>
      </p:sp>
      <p:sp>
        <p:nvSpPr>
          <p:cNvPr id="19480" name="Rectangle 10"/>
          <p:cNvSpPr>
            <a:spLocks noChangeArrowheads="1"/>
          </p:cNvSpPr>
          <p:nvPr/>
        </p:nvSpPr>
        <p:spPr bwMode="auto">
          <a:xfrm>
            <a:off x="6324600" y="1612105"/>
            <a:ext cx="1377950" cy="458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Unsigned</a:t>
            </a:r>
          </a:p>
        </p:txBody>
      </p:sp>
      <p:sp>
        <p:nvSpPr>
          <p:cNvPr id="19481" name="Rectangle 11"/>
          <p:cNvSpPr>
            <a:spLocks noChangeArrowheads="1"/>
          </p:cNvSpPr>
          <p:nvPr/>
        </p:nvSpPr>
        <p:spPr bwMode="auto">
          <a:xfrm>
            <a:off x="2947988" y="2949574"/>
            <a:ext cx="29194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19482" name="Rectangle 12"/>
          <p:cNvSpPr>
            <a:spLocks noChangeArrowheads="1"/>
          </p:cNvSpPr>
          <p:nvPr/>
        </p:nvSpPr>
        <p:spPr bwMode="auto">
          <a:xfrm>
            <a:off x="2043113" y="2131700"/>
            <a:ext cx="31899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x</a:t>
            </a:r>
          </a:p>
        </p:txBody>
      </p:sp>
      <p:sp>
        <p:nvSpPr>
          <p:cNvPr id="19483" name="Rectangle 13"/>
          <p:cNvSpPr>
            <a:spLocks noChangeArrowheads="1"/>
          </p:cNvSpPr>
          <p:nvPr/>
        </p:nvSpPr>
        <p:spPr bwMode="auto">
          <a:xfrm>
            <a:off x="6310313" y="2131700"/>
            <a:ext cx="47288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ux</a:t>
            </a:r>
          </a:p>
        </p:txBody>
      </p:sp>
      <p:sp>
        <p:nvSpPr>
          <p:cNvPr id="19484" name="Rectangle 14"/>
          <p:cNvSpPr>
            <a:spLocks noChangeArrowheads="1"/>
          </p:cNvSpPr>
          <p:nvPr/>
        </p:nvSpPr>
        <p:spPr bwMode="auto">
          <a:xfrm>
            <a:off x="4176713" y="2304884"/>
            <a:ext cx="37029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X</a:t>
            </a:r>
          </a:p>
        </p:txBody>
      </p:sp>
      <p:sp>
        <p:nvSpPr>
          <p:cNvPr id="198694" name="Rectangle 38"/>
          <p:cNvSpPr>
            <a:spLocks noGrp="1" noChangeArrowheads="1"/>
          </p:cNvSpPr>
          <p:nvPr>
            <p:ph type="title"/>
          </p:nvPr>
        </p:nvSpPr>
        <p:spPr>
          <a:xfrm>
            <a:off x="357018" y="5334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Mapping Between Signed &amp; Unsigned</a:t>
            </a:r>
          </a:p>
        </p:txBody>
      </p:sp>
      <p:sp>
        <p:nvSpPr>
          <p:cNvPr id="19460" name="Rectangle 42"/>
          <p:cNvSpPr>
            <a:spLocks noChangeArrowheads="1"/>
          </p:cNvSpPr>
          <p:nvPr/>
        </p:nvSpPr>
        <p:spPr bwMode="auto">
          <a:xfrm>
            <a:off x="3224213" y="3709988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U2T</a:t>
            </a:r>
          </a:p>
        </p:txBody>
      </p:sp>
      <p:sp>
        <p:nvSpPr>
          <p:cNvPr id="19461" name="Rectangle 43"/>
          <p:cNvSpPr>
            <a:spLocks noChangeArrowheads="1"/>
          </p:cNvSpPr>
          <p:nvPr/>
        </p:nvSpPr>
        <p:spPr bwMode="auto">
          <a:xfrm>
            <a:off x="3529013" y="4090988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U2B</a:t>
            </a:r>
          </a:p>
        </p:txBody>
      </p:sp>
      <p:sp>
        <p:nvSpPr>
          <p:cNvPr id="19462" name="Rectangle 44"/>
          <p:cNvSpPr>
            <a:spLocks noChangeArrowheads="1"/>
          </p:cNvSpPr>
          <p:nvPr/>
        </p:nvSpPr>
        <p:spPr bwMode="auto">
          <a:xfrm>
            <a:off x="4672013" y="4090988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B2T</a:t>
            </a:r>
          </a:p>
        </p:txBody>
      </p:sp>
      <p:sp>
        <p:nvSpPr>
          <p:cNvPr id="19463" name="Line 45"/>
          <p:cNvSpPr>
            <a:spLocks noChangeShapeType="1"/>
          </p:cNvSpPr>
          <p:nvPr/>
        </p:nvSpPr>
        <p:spPr bwMode="auto">
          <a:xfrm>
            <a:off x="2538413" y="42306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Line 46"/>
          <p:cNvSpPr>
            <a:spLocks noChangeShapeType="1"/>
          </p:cNvSpPr>
          <p:nvPr/>
        </p:nvSpPr>
        <p:spPr bwMode="auto">
          <a:xfrm>
            <a:off x="5281613" y="42306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Line 47"/>
          <p:cNvSpPr>
            <a:spLocks noChangeShapeType="1"/>
          </p:cNvSpPr>
          <p:nvPr/>
        </p:nvSpPr>
        <p:spPr bwMode="auto">
          <a:xfrm>
            <a:off x="4138613" y="4230688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Rectangle 48"/>
          <p:cNvSpPr>
            <a:spLocks noChangeArrowheads="1"/>
          </p:cNvSpPr>
          <p:nvPr/>
        </p:nvSpPr>
        <p:spPr bwMode="auto">
          <a:xfrm>
            <a:off x="6324600" y="3580606"/>
            <a:ext cx="2622768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>
                <a:latin typeface="Calibri" pitchFamily="34" charset="0"/>
              </a:rPr>
              <a:t>Two’s Complement</a:t>
            </a:r>
          </a:p>
        </p:txBody>
      </p:sp>
      <p:sp>
        <p:nvSpPr>
          <p:cNvPr id="19467" name="Rectangle 49"/>
          <p:cNvSpPr>
            <a:spLocks noChangeArrowheads="1"/>
          </p:cNvSpPr>
          <p:nvPr/>
        </p:nvSpPr>
        <p:spPr bwMode="auto">
          <a:xfrm>
            <a:off x="1243968" y="3657600"/>
            <a:ext cx="137858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>
                <a:latin typeface="Calibri" pitchFamily="34" charset="0"/>
              </a:rPr>
              <a:t>Unsigned</a:t>
            </a:r>
          </a:p>
        </p:txBody>
      </p:sp>
      <p:sp>
        <p:nvSpPr>
          <p:cNvPr id="19468" name="Rectangle 50"/>
          <p:cNvSpPr>
            <a:spLocks noChangeArrowheads="1"/>
          </p:cNvSpPr>
          <p:nvPr/>
        </p:nvSpPr>
        <p:spPr bwMode="auto">
          <a:xfrm>
            <a:off x="2947306" y="4818063"/>
            <a:ext cx="292009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19469" name="Rectangle 51"/>
          <p:cNvSpPr>
            <a:spLocks noChangeArrowheads="1"/>
          </p:cNvSpPr>
          <p:nvPr/>
        </p:nvSpPr>
        <p:spPr bwMode="auto">
          <a:xfrm>
            <a:off x="2054225" y="3962400"/>
            <a:ext cx="39687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 err="1">
                <a:latin typeface="Times" pitchFamily="18" charset="0"/>
              </a:rPr>
              <a:t>ux</a:t>
            </a:r>
            <a:endParaRPr lang="en-US" b="0" i="1" dirty="0">
              <a:latin typeface="Times" pitchFamily="18" charset="0"/>
            </a:endParaRPr>
          </a:p>
        </p:txBody>
      </p:sp>
      <p:sp>
        <p:nvSpPr>
          <p:cNvPr id="19470" name="Rectangle 52"/>
          <p:cNvSpPr>
            <a:spLocks noChangeArrowheads="1"/>
          </p:cNvSpPr>
          <p:nvPr/>
        </p:nvSpPr>
        <p:spPr bwMode="auto">
          <a:xfrm>
            <a:off x="6321425" y="3962400"/>
            <a:ext cx="28257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x</a:t>
            </a:r>
            <a:endParaRPr lang="en-US" b="0" i="1">
              <a:latin typeface="Symbol" pitchFamily="18" charset="2"/>
            </a:endParaRPr>
          </a:p>
        </p:txBody>
      </p:sp>
      <p:sp>
        <p:nvSpPr>
          <p:cNvPr id="19471" name="Rectangle 53"/>
          <p:cNvSpPr>
            <a:spLocks noChangeArrowheads="1"/>
          </p:cNvSpPr>
          <p:nvPr/>
        </p:nvSpPr>
        <p:spPr bwMode="auto">
          <a:xfrm>
            <a:off x="4173971" y="4170219"/>
            <a:ext cx="32067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X</a:t>
            </a:r>
          </a:p>
        </p:txBody>
      </p:sp>
      <p:sp>
        <p:nvSpPr>
          <p:cNvPr id="19472" name="Rectangle 56"/>
          <p:cNvSpPr>
            <a:spLocks noGrp="1" noChangeArrowheads="1"/>
          </p:cNvSpPr>
          <p:nvPr>
            <p:ph type="body" idx="1"/>
          </p:nvPr>
        </p:nvSpPr>
        <p:spPr>
          <a:xfrm>
            <a:off x="290513" y="5670550"/>
            <a:ext cx="8656855" cy="882650"/>
          </a:xfrm>
        </p:spPr>
        <p:txBody>
          <a:bodyPr/>
          <a:lstStyle/>
          <a:p>
            <a:r>
              <a:rPr lang="en-US" dirty="0"/>
              <a:t>Mappings between unsigned and two’s complement numbers: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Keep bit representations and reinterpret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6824662" cy="55562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 dirty="0"/>
              <a:t>Mapping Signed </a:t>
            </a:r>
            <a:r>
              <a:rPr lang="en-US" dirty="0">
                <a:sym typeface="Symbol" pitchFamily="18" charset="2"/>
              </a:rPr>
              <a:t></a:t>
            </a:r>
            <a:r>
              <a:rPr lang="en-US" dirty="0"/>
              <a:t> Unsigned</a:t>
            </a:r>
          </a:p>
        </p:txBody>
      </p:sp>
      <p:graphicFrame>
        <p:nvGraphicFramePr>
          <p:cNvPr id="203779" name="Group 3"/>
          <p:cNvGraphicFramePr>
            <a:graphicFrameLocks noGrp="1"/>
          </p:cNvGraphicFramePr>
          <p:nvPr/>
        </p:nvGraphicFramePr>
        <p:xfrm>
          <a:off x="3733800" y="990600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Signed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203817" name="Group 41"/>
          <p:cNvGraphicFramePr>
            <a:graphicFrameLocks noGrp="1"/>
          </p:cNvGraphicFramePr>
          <p:nvPr/>
        </p:nvGraphicFramePr>
        <p:xfrm>
          <a:off x="7010400" y="1004379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Unsigned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9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203855" name="Group 79"/>
          <p:cNvGraphicFramePr>
            <a:graphicFrameLocks noGrp="1"/>
          </p:cNvGraphicFramePr>
          <p:nvPr/>
        </p:nvGraphicFramePr>
        <p:xfrm>
          <a:off x="1752600" y="990600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Bits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pSp>
        <p:nvGrpSpPr>
          <p:cNvPr id="2" name="Group 124"/>
          <p:cNvGrpSpPr>
            <a:grpSpLocks/>
          </p:cNvGrpSpPr>
          <p:nvPr/>
        </p:nvGrpSpPr>
        <p:grpSpPr bwMode="auto">
          <a:xfrm>
            <a:off x="5181600" y="3530600"/>
            <a:ext cx="1574800" cy="279400"/>
            <a:chOff x="3264" y="2608"/>
            <a:chExt cx="992" cy="176"/>
          </a:xfrm>
        </p:grpSpPr>
        <p:sp>
          <p:nvSpPr>
            <p:cNvPr id="20602" name="Rectangle 117"/>
            <p:cNvSpPr>
              <a:spLocks noChangeArrowheads="1"/>
            </p:cNvSpPr>
            <p:nvPr/>
          </p:nvSpPr>
          <p:spPr bwMode="auto">
            <a:xfrm>
              <a:off x="3552" y="2608"/>
              <a:ext cx="368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latin typeface="Calibri" pitchFamily="34" charset="0"/>
                </a:rPr>
                <a:t>U2T</a:t>
              </a:r>
            </a:p>
          </p:txBody>
        </p:sp>
        <p:sp>
          <p:nvSpPr>
            <p:cNvPr id="20603" name="Line 118"/>
            <p:cNvSpPr>
              <a:spLocks noChangeShapeType="1"/>
            </p:cNvSpPr>
            <p:nvPr/>
          </p:nvSpPr>
          <p:spPr bwMode="auto">
            <a:xfrm flipH="1" flipV="1">
              <a:off x="3264" y="270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4" name="Line 119"/>
            <p:cNvSpPr>
              <a:spLocks noChangeShapeType="1"/>
            </p:cNvSpPr>
            <p:nvPr/>
          </p:nvSpPr>
          <p:spPr bwMode="auto">
            <a:xfrm flipH="1">
              <a:off x="3936" y="2696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23"/>
          <p:cNvGrpSpPr>
            <a:grpSpLocks/>
          </p:cNvGrpSpPr>
          <p:nvPr/>
        </p:nvGrpSpPr>
        <p:grpSpPr bwMode="auto">
          <a:xfrm>
            <a:off x="5181600" y="3098800"/>
            <a:ext cx="1574800" cy="279400"/>
            <a:chOff x="3264" y="2128"/>
            <a:chExt cx="992" cy="176"/>
          </a:xfrm>
        </p:grpSpPr>
        <p:sp>
          <p:nvSpPr>
            <p:cNvPr id="20599" name="Rectangle 120"/>
            <p:cNvSpPr>
              <a:spLocks noChangeArrowheads="1"/>
            </p:cNvSpPr>
            <p:nvPr/>
          </p:nvSpPr>
          <p:spPr bwMode="auto">
            <a:xfrm>
              <a:off x="3552" y="2128"/>
              <a:ext cx="368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latin typeface="Calibri" pitchFamily="34" charset="0"/>
                </a:rPr>
                <a:t>T2U</a:t>
              </a:r>
            </a:p>
          </p:txBody>
        </p:sp>
        <p:sp>
          <p:nvSpPr>
            <p:cNvPr id="20600" name="Line 121"/>
            <p:cNvSpPr>
              <a:spLocks noChangeShapeType="1"/>
            </p:cNvSpPr>
            <p:nvPr/>
          </p:nvSpPr>
          <p:spPr bwMode="auto">
            <a:xfrm flipH="1" flipV="1">
              <a:off x="3264" y="222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1" name="Line 122"/>
            <p:cNvSpPr>
              <a:spLocks noChangeShapeType="1"/>
            </p:cNvSpPr>
            <p:nvPr/>
          </p:nvSpPr>
          <p:spPr bwMode="auto">
            <a:xfrm flipH="1">
              <a:off x="3936" y="2216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6824662" cy="55562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 dirty="0"/>
              <a:t>Mapping Signed </a:t>
            </a:r>
            <a:r>
              <a:rPr lang="en-US" dirty="0">
                <a:sym typeface="Symbol" pitchFamily="18" charset="2"/>
              </a:rPr>
              <a:t></a:t>
            </a:r>
            <a:r>
              <a:rPr lang="en-US" dirty="0"/>
              <a:t> Unsigned</a:t>
            </a:r>
          </a:p>
        </p:txBody>
      </p:sp>
      <p:graphicFrame>
        <p:nvGraphicFramePr>
          <p:cNvPr id="203779" name="Group 3"/>
          <p:cNvGraphicFramePr>
            <a:graphicFrameLocks noGrp="1"/>
          </p:cNvGraphicFramePr>
          <p:nvPr/>
        </p:nvGraphicFramePr>
        <p:xfrm>
          <a:off x="3733800" y="990600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Signed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203817" name="Group 41"/>
          <p:cNvGraphicFramePr>
            <a:graphicFrameLocks noGrp="1"/>
          </p:cNvGraphicFramePr>
          <p:nvPr/>
        </p:nvGraphicFramePr>
        <p:xfrm>
          <a:off x="7010400" y="990600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Unsigned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9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203855" name="Group 79"/>
          <p:cNvGraphicFramePr>
            <a:graphicFrameLocks noGrp="1"/>
          </p:cNvGraphicFramePr>
          <p:nvPr/>
        </p:nvGraphicFramePr>
        <p:xfrm>
          <a:off x="1752600" y="990600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Bits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pSp>
        <p:nvGrpSpPr>
          <p:cNvPr id="14" name="Group 126"/>
          <p:cNvGrpSpPr>
            <a:grpSpLocks/>
          </p:cNvGrpSpPr>
          <p:nvPr/>
        </p:nvGrpSpPr>
        <p:grpSpPr bwMode="auto">
          <a:xfrm>
            <a:off x="5257800" y="2286000"/>
            <a:ext cx="1447800" cy="584200"/>
            <a:chOff x="3312" y="1226"/>
            <a:chExt cx="912" cy="368"/>
          </a:xfrm>
        </p:grpSpPr>
        <p:sp>
          <p:nvSpPr>
            <p:cNvPr id="15" name="Line 121"/>
            <p:cNvSpPr>
              <a:spLocks noChangeShapeType="1"/>
            </p:cNvSpPr>
            <p:nvPr/>
          </p:nvSpPr>
          <p:spPr bwMode="auto">
            <a:xfrm flipH="1" flipV="1">
              <a:off x="3312" y="1536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24"/>
            <p:cNvSpPr txBox="1">
              <a:spLocks noChangeArrowheads="1"/>
            </p:cNvSpPr>
            <p:nvPr/>
          </p:nvSpPr>
          <p:spPr bwMode="auto">
            <a:xfrm>
              <a:off x="3696" y="1226"/>
              <a:ext cx="187" cy="36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wrap="none" lIns="45720" rIns="45720">
              <a:spAutoFit/>
            </a:bodyPr>
            <a:lstStyle/>
            <a:p>
              <a:pPr algn="ctr"/>
              <a:r>
                <a:rPr lang="en-US" sz="3200" dirty="0">
                  <a:latin typeface="Calibri" pitchFamily="34" charset="0"/>
                </a:rPr>
                <a:t>=</a:t>
              </a:r>
            </a:p>
          </p:txBody>
        </p:sp>
      </p:grpSp>
      <p:grpSp>
        <p:nvGrpSpPr>
          <p:cNvPr id="17" name="Group 127"/>
          <p:cNvGrpSpPr>
            <a:grpSpLocks/>
          </p:cNvGrpSpPr>
          <p:nvPr/>
        </p:nvGrpSpPr>
        <p:grpSpPr bwMode="auto">
          <a:xfrm>
            <a:off x="5257800" y="4724396"/>
            <a:ext cx="1447800" cy="492124"/>
            <a:chOff x="3312" y="2762"/>
            <a:chExt cx="912" cy="310"/>
          </a:xfrm>
        </p:grpSpPr>
        <p:sp>
          <p:nvSpPr>
            <p:cNvPr id="18" name="Line 123"/>
            <p:cNvSpPr>
              <a:spLocks noChangeShapeType="1"/>
            </p:cNvSpPr>
            <p:nvPr/>
          </p:nvSpPr>
          <p:spPr bwMode="auto">
            <a:xfrm flipH="1" flipV="1">
              <a:off x="3312" y="3072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25"/>
            <p:cNvSpPr txBox="1">
              <a:spLocks noChangeArrowheads="1"/>
            </p:cNvSpPr>
            <p:nvPr/>
          </p:nvSpPr>
          <p:spPr bwMode="auto">
            <a:xfrm>
              <a:off x="3504" y="2762"/>
              <a:ext cx="329" cy="291"/>
            </a:xfrm>
            <a:prstGeom prst="rect">
              <a:avLst/>
            </a:prstGeom>
            <a:noFill/>
            <a:ln w="57150">
              <a:noFill/>
              <a:round/>
              <a:headEnd type="triangle" w="lg" len="lg"/>
              <a:tailEnd type="triangle" w="lg" len="lg"/>
            </a:ln>
          </p:spPr>
          <p:txBody>
            <a:bodyPr wrap="none" anchor="ctr"/>
            <a:lstStyle/>
            <a:p>
              <a:r>
                <a:rPr lang="en-US" dirty="0">
                  <a:latin typeface="Calibri" pitchFamily="34" charset="0"/>
                </a:rPr>
                <a:t>+/- 16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752600" y="3810000"/>
            <a:ext cx="2743200" cy="228600"/>
            <a:chOff x="2832" y="2208"/>
            <a:chExt cx="1728" cy="144"/>
          </a:xfrm>
        </p:grpSpPr>
        <p:sp>
          <p:nvSpPr>
            <p:cNvPr id="5142" name="Rectangle 17"/>
            <p:cNvSpPr>
              <a:spLocks noChangeArrowheads="1"/>
            </p:cNvSpPr>
            <p:nvPr/>
          </p:nvSpPr>
          <p:spPr bwMode="auto">
            <a:xfrm>
              <a:off x="283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3" name="Rectangle 18"/>
            <p:cNvSpPr>
              <a:spLocks noChangeArrowheads="1"/>
            </p:cNvSpPr>
            <p:nvPr/>
          </p:nvSpPr>
          <p:spPr bwMode="auto">
            <a:xfrm>
              <a:off x="297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4" name="Rectangle 19"/>
            <p:cNvSpPr>
              <a:spLocks noChangeArrowheads="1"/>
            </p:cNvSpPr>
            <p:nvPr/>
          </p:nvSpPr>
          <p:spPr bwMode="auto">
            <a:xfrm>
              <a:off x="3120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5" name="Rectangle 20"/>
            <p:cNvSpPr>
              <a:spLocks noChangeArrowheads="1"/>
            </p:cNvSpPr>
            <p:nvPr/>
          </p:nvSpPr>
          <p:spPr bwMode="auto">
            <a:xfrm>
              <a:off x="4128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6" name="Rectangle 21"/>
            <p:cNvSpPr>
              <a:spLocks noChangeArrowheads="1"/>
            </p:cNvSpPr>
            <p:nvPr/>
          </p:nvSpPr>
          <p:spPr bwMode="auto">
            <a:xfrm>
              <a:off x="427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7" name="Rectangle 22"/>
            <p:cNvSpPr>
              <a:spLocks noChangeArrowheads="1"/>
            </p:cNvSpPr>
            <p:nvPr/>
          </p:nvSpPr>
          <p:spPr bwMode="auto">
            <a:xfrm>
              <a:off x="441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8" name="Rectangle 23"/>
            <p:cNvSpPr>
              <a:spLocks noChangeArrowheads="1"/>
            </p:cNvSpPr>
            <p:nvPr/>
          </p:nvSpPr>
          <p:spPr bwMode="auto">
            <a:xfrm>
              <a:off x="3264" y="2208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1752600" y="4267200"/>
            <a:ext cx="2743200" cy="228600"/>
            <a:chOff x="2832" y="2208"/>
            <a:chExt cx="1728" cy="144"/>
          </a:xfrm>
        </p:grpSpPr>
        <p:sp>
          <p:nvSpPr>
            <p:cNvPr id="5135" name="Rectangle 25"/>
            <p:cNvSpPr>
              <a:spLocks noChangeArrowheads="1"/>
            </p:cNvSpPr>
            <p:nvPr/>
          </p:nvSpPr>
          <p:spPr bwMode="auto">
            <a:xfrm>
              <a:off x="2832" y="2208"/>
              <a:ext cx="144" cy="144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/>
                <a:t>-</a:t>
              </a:r>
            </a:p>
          </p:txBody>
        </p:sp>
        <p:sp>
          <p:nvSpPr>
            <p:cNvPr id="5136" name="Rectangle 26"/>
            <p:cNvSpPr>
              <a:spLocks noChangeArrowheads="1"/>
            </p:cNvSpPr>
            <p:nvPr/>
          </p:nvSpPr>
          <p:spPr bwMode="auto">
            <a:xfrm>
              <a:off x="297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37" name="Rectangle 27"/>
            <p:cNvSpPr>
              <a:spLocks noChangeArrowheads="1"/>
            </p:cNvSpPr>
            <p:nvPr/>
          </p:nvSpPr>
          <p:spPr bwMode="auto">
            <a:xfrm>
              <a:off x="3120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38" name="Rectangle 28"/>
            <p:cNvSpPr>
              <a:spLocks noChangeArrowheads="1"/>
            </p:cNvSpPr>
            <p:nvPr/>
          </p:nvSpPr>
          <p:spPr bwMode="auto">
            <a:xfrm>
              <a:off x="4128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39" name="Rectangle 29"/>
            <p:cNvSpPr>
              <a:spLocks noChangeArrowheads="1"/>
            </p:cNvSpPr>
            <p:nvPr/>
          </p:nvSpPr>
          <p:spPr bwMode="auto">
            <a:xfrm>
              <a:off x="427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0" name="Rectangle 30"/>
            <p:cNvSpPr>
              <a:spLocks noChangeArrowheads="1"/>
            </p:cNvSpPr>
            <p:nvPr/>
          </p:nvSpPr>
          <p:spPr bwMode="auto">
            <a:xfrm>
              <a:off x="441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1" name="Rectangle 31"/>
            <p:cNvSpPr>
              <a:spLocks noChangeArrowheads="1"/>
            </p:cNvSpPr>
            <p:nvPr/>
          </p:nvSpPr>
          <p:spPr bwMode="auto">
            <a:xfrm>
              <a:off x="3264" y="2208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5126" name="Rectangle 32"/>
          <p:cNvSpPr>
            <a:spLocks noChangeArrowheads="1"/>
          </p:cNvSpPr>
          <p:nvPr/>
        </p:nvSpPr>
        <p:spPr bwMode="auto">
          <a:xfrm>
            <a:off x="1219200" y="3657600"/>
            <a:ext cx="4000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ux</a:t>
            </a:r>
          </a:p>
        </p:txBody>
      </p:sp>
      <p:sp>
        <p:nvSpPr>
          <p:cNvPr id="5127" name="Rectangle 33"/>
          <p:cNvSpPr>
            <a:spLocks noChangeArrowheads="1"/>
          </p:cNvSpPr>
          <p:nvPr/>
        </p:nvSpPr>
        <p:spPr bwMode="auto">
          <a:xfrm>
            <a:off x="1219200" y="41148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x</a:t>
            </a:r>
          </a:p>
        </p:txBody>
      </p:sp>
      <p:sp>
        <p:nvSpPr>
          <p:cNvPr id="5128" name="Rectangle 36"/>
          <p:cNvSpPr>
            <a:spLocks noChangeArrowheads="1"/>
          </p:cNvSpPr>
          <p:nvPr/>
        </p:nvSpPr>
        <p:spPr bwMode="auto">
          <a:xfrm>
            <a:off x="1600200" y="3429000"/>
            <a:ext cx="5651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i="1">
                <a:latin typeface="Times" pitchFamily="18" charset="0"/>
              </a:rPr>
              <a:t>w</a:t>
            </a:r>
            <a:r>
              <a:rPr lang="en-US" sz="1800" b="0">
                <a:latin typeface="Times" pitchFamily="18" charset="0"/>
              </a:rPr>
              <a:t>–1</a:t>
            </a:r>
            <a:endParaRPr lang="en-US" sz="1800" b="0" i="1">
              <a:latin typeface="Times" pitchFamily="18" charset="0"/>
            </a:endParaRPr>
          </a:p>
        </p:txBody>
      </p:sp>
      <p:sp>
        <p:nvSpPr>
          <p:cNvPr id="5129" name="Rectangle 37"/>
          <p:cNvSpPr>
            <a:spLocks noChangeArrowheads="1"/>
          </p:cNvSpPr>
          <p:nvPr/>
        </p:nvSpPr>
        <p:spPr bwMode="auto">
          <a:xfrm>
            <a:off x="4267200" y="34290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>
                <a:latin typeface="Times" pitchFamily="18" charset="0"/>
              </a:rPr>
              <a:t>0</a:t>
            </a:r>
          </a:p>
        </p:txBody>
      </p:sp>
      <p:sp>
        <p:nvSpPr>
          <p:cNvPr id="189482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Relation between Signed &amp; Unsigned</a:t>
            </a:r>
          </a:p>
        </p:txBody>
      </p:sp>
      <p:sp>
        <p:nvSpPr>
          <p:cNvPr id="5132" name="Line 43"/>
          <p:cNvSpPr>
            <a:spLocks noChangeShapeType="1"/>
          </p:cNvSpPr>
          <p:nvPr/>
        </p:nvSpPr>
        <p:spPr bwMode="auto">
          <a:xfrm flipV="1">
            <a:off x="1828800" y="4648200"/>
            <a:ext cx="0" cy="533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5133" name="Text Box 44"/>
          <p:cNvSpPr txBox="1">
            <a:spLocks noChangeArrowheads="1"/>
          </p:cNvSpPr>
          <p:nvPr/>
        </p:nvSpPr>
        <p:spPr bwMode="auto">
          <a:xfrm>
            <a:off x="582613" y="5257800"/>
            <a:ext cx="2880725" cy="120032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Large negative weight</a:t>
            </a:r>
          </a:p>
          <a:p>
            <a:pPr algn="ctr"/>
            <a:r>
              <a:rPr lang="en-US" b="0" i="1" dirty="0">
                <a:latin typeface="Calibri" pitchFamily="34" charset="0"/>
                <a:sym typeface="Symbol" pitchFamily="18" charset="2"/>
              </a:rPr>
              <a:t>becomes</a:t>
            </a:r>
          </a:p>
          <a:p>
            <a:pPr algn="ctr"/>
            <a:r>
              <a:rPr lang="en-US" dirty="0">
                <a:latin typeface="Calibri" pitchFamily="34" charset="0"/>
              </a:rPr>
              <a:t>Large positive weight</a:t>
            </a: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3587750" y="1753394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T2U</a:t>
            </a:r>
          </a:p>
        </p:txBody>
      </p:sp>
      <p:sp>
        <p:nvSpPr>
          <p:cNvPr id="42" name="Rectangle 4"/>
          <p:cNvSpPr>
            <a:spLocks noChangeArrowheads="1"/>
          </p:cNvSpPr>
          <p:nvPr/>
        </p:nvSpPr>
        <p:spPr bwMode="auto">
          <a:xfrm>
            <a:off x="3892550" y="2134394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T2B</a:t>
            </a: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5035550" y="2134394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B2U</a:t>
            </a:r>
          </a:p>
        </p:txBody>
      </p:sp>
      <p:sp>
        <p:nvSpPr>
          <p:cNvPr id="44" name="Line 6"/>
          <p:cNvSpPr>
            <a:spLocks noChangeShapeType="1"/>
          </p:cNvSpPr>
          <p:nvPr/>
        </p:nvSpPr>
        <p:spPr bwMode="auto">
          <a:xfrm>
            <a:off x="2901950" y="2274094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5" name="Line 7"/>
          <p:cNvSpPr>
            <a:spLocks noChangeShapeType="1"/>
          </p:cNvSpPr>
          <p:nvPr/>
        </p:nvSpPr>
        <p:spPr bwMode="auto">
          <a:xfrm>
            <a:off x="5645150" y="2274094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6" name="Line 8"/>
          <p:cNvSpPr>
            <a:spLocks noChangeShapeType="1"/>
          </p:cNvSpPr>
          <p:nvPr/>
        </p:nvSpPr>
        <p:spPr bwMode="auto">
          <a:xfrm>
            <a:off x="4502150" y="2274094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374650" y="1586707"/>
            <a:ext cx="2622550" cy="458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>
                <a:latin typeface="Calibri" pitchFamily="34" charset="0"/>
              </a:rPr>
              <a:t>Two’s Complement</a:t>
            </a:r>
          </a:p>
        </p:txBody>
      </p:sp>
      <p:sp>
        <p:nvSpPr>
          <p:cNvPr id="48" name="Rectangle 10"/>
          <p:cNvSpPr>
            <a:spLocks noChangeArrowheads="1"/>
          </p:cNvSpPr>
          <p:nvPr/>
        </p:nvSpPr>
        <p:spPr bwMode="auto">
          <a:xfrm>
            <a:off x="6699250" y="1524000"/>
            <a:ext cx="1377950" cy="458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Unsigned</a:t>
            </a:r>
          </a:p>
        </p:txBody>
      </p:sp>
      <p:sp>
        <p:nvSpPr>
          <p:cNvPr id="49" name="Rectangle 11"/>
          <p:cNvSpPr>
            <a:spLocks noChangeArrowheads="1"/>
          </p:cNvSpPr>
          <p:nvPr/>
        </p:nvSpPr>
        <p:spPr bwMode="auto">
          <a:xfrm>
            <a:off x="3322638" y="2861469"/>
            <a:ext cx="29194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50" name="Rectangle 12"/>
          <p:cNvSpPr>
            <a:spLocks noChangeArrowheads="1"/>
          </p:cNvSpPr>
          <p:nvPr/>
        </p:nvSpPr>
        <p:spPr bwMode="auto">
          <a:xfrm>
            <a:off x="2417763" y="2043595"/>
            <a:ext cx="31899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x</a:t>
            </a:r>
          </a:p>
        </p:txBody>
      </p:sp>
      <p:sp>
        <p:nvSpPr>
          <p:cNvPr id="51" name="Rectangle 13"/>
          <p:cNvSpPr>
            <a:spLocks noChangeArrowheads="1"/>
          </p:cNvSpPr>
          <p:nvPr/>
        </p:nvSpPr>
        <p:spPr bwMode="auto">
          <a:xfrm>
            <a:off x="6684963" y="2043595"/>
            <a:ext cx="47288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ux</a:t>
            </a:r>
          </a:p>
        </p:txBody>
      </p:sp>
      <p:sp>
        <p:nvSpPr>
          <p:cNvPr id="52" name="Rectangle 14"/>
          <p:cNvSpPr>
            <a:spLocks noChangeArrowheads="1"/>
          </p:cNvSpPr>
          <p:nvPr/>
        </p:nvSpPr>
        <p:spPr bwMode="auto">
          <a:xfrm>
            <a:off x="4551363" y="2216779"/>
            <a:ext cx="37029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X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 </a:t>
            </a:r>
            <a:r>
              <a:rPr lang="en-US" dirty="0" err="1">
                <a:cs typeface="Courier New"/>
              </a:rPr>
              <a:t>Autolab</a:t>
            </a:r>
            <a:r>
              <a:rPr lang="en-US" dirty="0">
                <a:cs typeface="Courier New"/>
              </a:rPr>
              <a:t> accounts</a:t>
            </a:r>
            <a:endParaRPr lang="en-US" dirty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292100"/>
            <a:r>
              <a:rPr lang="en-US" dirty="0"/>
              <a:t>Students enrolled 10am on Mon, Aug 29 have Autolab accounts</a:t>
            </a:r>
          </a:p>
          <a:p>
            <a:pPr marL="292100">
              <a:spcBef>
                <a:spcPts val="1800"/>
              </a:spcBef>
            </a:pPr>
            <a:r>
              <a:rPr lang="en-US" dirty="0"/>
              <a:t>You must be enrolled to get an account</a:t>
            </a:r>
          </a:p>
          <a:p>
            <a:pPr marL="552450" lvl="1"/>
            <a:r>
              <a:rPr lang="en-US" dirty="0" err="1"/>
              <a:t>Autolab</a:t>
            </a:r>
            <a:r>
              <a:rPr lang="en-US" dirty="0"/>
              <a:t> is not tied in to the Hub’s rosters</a:t>
            </a:r>
          </a:p>
          <a:p>
            <a:pPr marL="552450" lvl="1"/>
            <a:r>
              <a:rPr lang="en-US" dirty="0"/>
              <a:t>If you add in, contact </a:t>
            </a:r>
            <a:r>
              <a:rPr lang="en-US" dirty="0">
                <a:hlinkClick r:id="rId2"/>
              </a:rPr>
              <a:t>15-213-staff@cs.cmu.edu</a:t>
            </a:r>
            <a:r>
              <a:rPr lang="en-US" dirty="0"/>
              <a:t> for an account</a:t>
            </a:r>
          </a:p>
          <a:p>
            <a:pPr marL="552450" lvl="1"/>
            <a:r>
              <a:rPr lang="en-US" dirty="0"/>
              <a:t>We will update the autolab accounts once a day, so check back in 24 hours</a:t>
            </a:r>
          </a:p>
          <a:p>
            <a:pPr marL="292100">
              <a:spcBef>
                <a:spcPts val="1800"/>
              </a:spcBef>
            </a:pPr>
            <a:r>
              <a:rPr lang="en-US" dirty="0"/>
              <a:t>For those who are waiting to add in, the first lab (</a:t>
            </a:r>
            <a:r>
              <a:rPr lang="en-US" dirty="0" err="1"/>
              <a:t>datalab</a:t>
            </a:r>
            <a:r>
              <a:rPr lang="en-US" dirty="0"/>
              <a:t>) is available on the Schedule page of the course Web site. </a:t>
            </a:r>
          </a:p>
        </p:txBody>
      </p:sp>
    </p:spTree>
    <p:extLst>
      <p:ext uri="{BB962C8B-B14F-4D97-AF65-F5344CB8AC3E}">
        <p14:creationId xmlns:p14="http://schemas.microsoft.com/office/powerpoint/2010/main" val="27086960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3"/>
          <p:cNvSpPr>
            <a:spLocks noChangeArrowheads="1"/>
          </p:cNvSpPr>
          <p:nvPr/>
        </p:nvSpPr>
        <p:spPr bwMode="auto">
          <a:xfrm>
            <a:off x="5675314" y="3124200"/>
            <a:ext cx="457200" cy="1828800"/>
          </a:xfrm>
          <a:prstGeom prst="rect">
            <a:avLst/>
          </a:prstGeom>
          <a:solidFill>
            <a:srgbClr val="CDF1C5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Rectangle 4"/>
          <p:cNvSpPr>
            <a:spLocks noChangeArrowheads="1"/>
          </p:cNvSpPr>
          <p:nvPr/>
        </p:nvSpPr>
        <p:spPr bwMode="auto">
          <a:xfrm>
            <a:off x="3998914" y="3124200"/>
            <a:ext cx="457200" cy="1828800"/>
          </a:xfrm>
          <a:prstGeom prst="rect">
            <a:avLst/>
          </a:prstGeom>
          <a:solidFill>
            <a:srgbClr val="CDF1C5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5"/>
          <p:cNvSpPr>
            <a:spLocks noChangeArrowheads="1"/>
          </p:cNvSpPr>
          <p:nvPr/>
        </p:nvSpPr>
        <p:spPr bwMode="auto">
          <a:xfrm>
            <a:off x="3998914" y="4953000"/>
            <a:ext cx="457200" cy="1524000"/>
          </a:xfrm>
          <a:prstGeom prst="rect">
            <a:avLst/>
          </a:prstGeom>
          <a:solidFill>
            <a:srgbClr val="EFBFB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Rectangle 6"/>
          <p:cNvSpPr>
            <a:spLocks noChangeArrowheads="1"/>
          </p:cNvSpPr>
          <p:nvPr/>
        </p:nvSpPr>
        <p:spPr bwMode="auto">
          <a:xfrm>
            <a:off x="5675314" y="1600200"/>
            <a:ext cx="457200" cy="1524000"/>
          </a:xfrm>
          <a:prstGeom prst="rect">
            <a:avLst/>
          </a:prstGeom>
          <a:solidFill>
            <a:srgbClr val="EFBFB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Oval 8"/>
          <p:cNvSpPr>
            <a:spLocks noChangeArrowheads="1"/>
          </p:cNvSpPr>
          <p:nvPr/>
        </p:nvSpPr>
        <p:spPr bwMode="auto">
          <a:xfrm>
            <a:off x="4075114" y="4724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Text Box 9"/>
          <p:cNvSpPr txBox="1">
            <a:spLocks noChangeArrowheads="1"/>
          </p:cNvSpPr>
          <p:nvPr/>
        </p:nvSpPr>
        <p:spPr bwMode="auto">
          <a:xfrm>
            <a:off x="3160714" y="4648200"/>
            <a:ext cx="7620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0</a:t>
            </a:r>
          </a:p>
        </p:txBody>
      </p:sp>
      <p:sp>
        <p:nvSpPr>
          <p:cNvPr id="24592" name="Line 10"/>
          <p:cNvSpPr>
            <a:spLocks noChangeShapeType="1"/>
          </p:cNvSpPr>
          <p:nvPr/>
        </p:nvSpPr>
        <p:spPr bwMode="auto">
          <a:xfrm>
            <a:off x="4227514" y="48006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Oval 11"/>
          <p:cNvSpPr>
            <a:spLocks noChangeArrowheads="1"/>
          </p:cNvSpPr>
          <p:nvPr/>
        </p:nvSpPr>
        <p:spPr bwMode="auto">
          <a:xfrm>
            <a:off x="4075114" y="3200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Text Box 12"/>
          <p:cNvSpPr txBox="1">
            <a:spLocks noChangeArrowheads="1"/>
          </p:cNvSpPr>
          <p:nvPr/>
        </p:nvSpPr>
        <p:spPr bwMode="auto">
          <a:xfrm>
            <a:off x="3101976" y="3124200"/>
            <a:ext cx="89058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TMax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595" name="Line 13"/>
          <p:cNvSpPr>
            <a:spLocks noChangeShapeType="1"/>
          </p:cNvSpPr>
          <p:nvPr/>
        </p:nvSpPr>
        <p:spPr bwMode="auto">
          <a:xfrm>
            <a:off x="4227514" y="32766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Oval 14"/>
          <p:cNvSpPr>
            <a:spLocks noChangeArrowheads="1"/>
          </p:cNvSpPr>
          <p:nvPr/>
        </p:nvSpPr>
        <p:spPr bwMode="auto">
          <a:xfrm>
            <a:off x="4075114" y="6248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Text Box 15"/>
          <p:cNvSpPr txBox="1">
            <a:spLocks noChangeArrowheads="1"/>
          </p:cNvSpPr>
          <p:nvPr/>
        </p:nvSpPr>
        <p:spPr bwMode="auto">
          <a:xfrm>
            <a:off x="3089276" y="6172200"/>
            <a:ext cx="82708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TMin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598" name="Oval 16"/>
          <p:cNvSpPr>
            <a:spLocks noChangeArrowheads="1"/>
          </p:cNvSpPr>
          <p:nvPr/>
        </p:nvSpPr>
        <p:spPr bwMode="auto">
          <a:xfrm>
            <a:off x="4075114" y="50292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Text Box 17"/>
          <p:cNvSpPr txBox="1">
            <a:spLocks noChangeArrowheads="1"/>
          </p:cNvSpPr>
          <p:nvPr/>
        </p:nvSpPr>
        <p:spPr bwMode="auto">
          <a:xfrm>
            <a:off x="3160714" y="4953000"/>
            <a:ext cx="7620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–1</a:t>
            </a:r>
          </a:p>
        </p:txBody>
      </p:sp>
      <p:sp>
        <p:nvSpPr>
          <p:cNvPr id="24600" name="Oval 18"/>
          <p:cNvSpPr>
            <a:spLocks noChangeArrowheads="1"/>
          </p:cNvSpPr>
          <p:nvPr/>
        </p:nvSpPr>
        <p:spPr bwMode="auto">
          <a:xfrm>
            <a:off x="4075114" y="53340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Text Box 19"/>
          <p:cNvSpPr txBox="1">
            <a:spLocks noChangeArrowheads="1"/>
          </p:cNvSpPr>
          <p:nvPr/>
        </p:nvSpPr>
        <p:spPr bwMode="auto">
          <a:xfrm>
            <a:off x="3160714" y="5257800"/>
            <a:ext cx="7620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–2</a:t>
            </a:r>
          </a:p>
        </p:txBody>
      </p:sp>
      <p:sp>
        <p:nvSpPr>
          <p:cNvPr id="24602" name="Oval 20"/>
          <p:cNvSpPr>
            <a:spLocks noChangeArrowheads="1"/>
          </p:cNvSpPr>
          <p:nvPr/>
        </p:nvSpPr>
        <p:spPr bwMode="auto">
          <a:xfrm>
            <a:off x="5903914" y="4724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Oval 21"/>
          <p:cNvSpPr>
            <a:spLocks noChangeArrowheads="1"/>
          </p:cNvSpPr>
          <p:nvPr/>
        </p:nvSpPr>
        <p:spPr bwMode="auto">
          <a:xfrm>
            <a:off x="5903914" y="3200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Oval 22"/>
          <p:cNvSpPr>
            <a:spLocks noChangeArrowheads="1"/>
          </p:cNvSpPr>
          <p:nvPr/>
        </p:nvSpPr>
        <p:spPr bwMode="auto">
          <a:xfrm>
            <a:off x="5903914" y="28956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Oval 23"/>
          <p:cNvSpPr>
            <a:spLocks noChangeArrowheads="1"/>
          </p:cNvSpPr>
          <p:nvPr/>
        </p:nvSpPr>
        <p:spPr bwMode="auto">
          <a:xfrm>
            <a:off x="5903914" y="1676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Oval 24"/>
          <p:cNvSpPr>
            <a:spLocks noChangeArrowheads="1"/>
          </p:cNvSpPr>
          <p:nvPr/>
        </p:nvSpPr>
        <p:spPr bwMode="auto">
          <a:xfrm>
            <a:off x="5903914" y="19812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7" name="Freeform 25"/>
          <p:cNvSpPr>
            <a:spLocks/>
          </p:cNvSpPr>
          <p:nvPr/>
        </p:nvSpPr>
        <p:spPr bwMode="auto">
          <a:xfrm>
            <a:off x="4227514" y="1752600"/>
            <a:ext cx="1676400" cy="3352800"/>
          </a:xfrm>
          <a:custGeom>
            <a:avLst/>
            <a:gdLst>
              <a:gd name="T0" fmla="*/ 0 w 1056"/>
              <a:gd name="T1" fmla="*/ 2112 h 2112"/>
              <a:gd name="T2" fmla="*/ 144 w 1056"/>
              <a:gd name="T3" fmla="*/ 2112 h 2112"/>
              <a:gd name="T4" fmla="*/ 912 w 1056"/>
              <a:gd name="T5" fmla="*/ 0 h 2112"/>
              <a:gd name="T6" fmla="*/ 1056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Freeform 26"/>
          <p:cNvSpPr>
            <a:spLocks/>
          </p:cNvSpPr>
          <p:nvPr/>
        </p:nvSpPr>
        <p:spPr bwMode="auto">
          <a:xfrm>
            <a:off x="4227514" y="2057400"/>
            <a:ext cx="1676400" cy="3352800"/>
          </a:xfrm>
          <a:custGeom>
            <a:avLst/>
            <a:gdLst>
              <a:gd name="T0" fmla="*/ 0 w 1056"/>
              <a:gd name="T1" fmla="*/ 2112 h 2112"/>
              <a:gd name="T2" fmla="*/ 144 w 1056"/>
              <a:gd name="T3" fmla="*/ 2112 h 2112"/>
              <a:gd name="T4" fmla="*/ 912 w 1056"/>
              <a:gd name="T5" fmla="*/ 0 h 2112"/>
              <a:gd name="T6" fmla="*/ 1056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9" name="Freeform 27"/>
          <p:cNvSpPr>
            <a:spLocks/>
          </p:cNvSpPr>
          <p:nvPr/>
        </p:nvSpPr>
        <p:spPr bwMode="auto">
          <a:xfrm>
            <a:off x="4227514" y="2971800"/>
            <a:ext cx="1676400" cy="3352800"/>
          </a:xfrm>
          <a:custGeom>
            <a:avLst/>
            <a:gdLst>
              <a:gd name="T0" fmla="*/ 0 w 1056"/>
              <a:gd name="T1" fmla="*/ 2112 h 2112"/>
              <a:gd name="T2" fmla="*/ 144 w 1056"/>
              <a:gd name="T3" fmla="*/ 2112 h 2112"/>
              <a:gd name="T4" fmla="*/ 912 w 1056"/>
              <a:gd name="T5" fmla="*/ 0 h 2112"/>
              <a:gd name="T6" fmla="*/ 1056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0" name="Text Box 28"/>
          <p:cNvSpPr txBox="1">
            <a:spLocks noChangeArrowheads="1"/>
          </p:cNvSpPr>
          <p:nvPr/>
        </p:nvSpPr>
        <p:spPr bwMode="auto">
          <a:xfrm>
            <a:off x="6208714" y="4648200"/>
            <a:ext cx="7620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0</a:t>
            </a:r>
          </a:p>
        </p:txBody>
      </p:sp>
      <p:sp>
        <p:nvSpPr>
          <p:cNvPr id="24611" name="Text Box 29"/>
          <p:cNvSpPr txBox="1">
            <a:spLocks noChangeArrowheads="1"/>
          </p:cNvSpPr>
          <p:nvPr/>
        </p:nvSpPr>
        <p:spPr bwMode="auto">
          <a:xfrm>
            <a:off x="6132514" y="1524000"/>
            <a:ext cx="11430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UMax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612" name="Text Box 30"/>
          <p:cNvSpPr txBox="1">
            <a:spLocks noChangeArrowheads="1"/>
          </p:cNvSpPr>
          <p:nvPr/>
        </p:nvSpPr>
        <p:spPr bwMode="auto">
          <a:xfrm>
            <a:off x="6132514" y="1828800"/>
            <a:ext cx="14478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UMax</a:t>
            </a:r>
            <a:r>
              <a:rPr lang="en-US" b="0" dirty="0">
                <a:latin typeface="Calibri" pitchFamily="34" charset="0"/>
              </a:rPr>
              <a:t> – 1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613" name="Text Box 31"/>
          <p:cNvSpPr txBox="1">
            <a:spLocks noChangeArrowheads="1"/>
          </p:cNvSpPr>
          <p:nvPr/>
        </p:nvSpPr>
        <p:spPr bwMode="auto">
          <a:xfrm>
            <a:off x="6208714" y="3124200"/>
            <a:ext cx="89058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TMax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614" name="Text Box 32"/>
          <p:cNvSpPr txBox="1">
            <a:spLocks noChangeArrowheads="1"/>
          </p:cNvSpPr>
          <p:nvPr/>
        </p:nvSpPr>
        <p:spPr bwMode="auto">
          <a:xfrm>
            <a:off x="6208714" y="2819400"/>
            <a:ext cx="1406525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TMax</a:t>
            </a:r>
            <a:r>
              <a:rPr lang="en-US" b="0" i="1" dirty="0">
                <a:latin typeface="Calibri" pitchFamily="34" charset="0"/>
              </a:rPr>
              <a:t>  </a:t>
            </a:r>
            <a:r>
              <a:rPr lang="en-US" b="0" dirty="0">
                <a:latin typeface="Calibri" pitchFamily="34" charset="0"/>
              </a:rPr>
              <a:t>+ 1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586" name="Rectangle 33"/>
          <p:cNvSpPr>
            <a:spLocks noChangeArrowheads="1"/>
          </p:cNvSpPr>
          <p:nvPr/>
        </p:nvSpPr>
        <p:spPr bwMode="auto">
          <a:xfrm>
            <a:off x="685801" y="4549775"/>
            <a:ext cx="2133600" cy="708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2’s Complement Range</a:t>
            </a:r>
          </a:p>
        </p:txBody>
      </p:sp>
      <p:sp>
        <p:nvSpPr>
          <p:cNvPr id="24587" name="Freeform 34"/>
          <p:cNvSpPr>
            <a:spLocks/>
          </p:cNvSpPr>
          <p:nvPr/>
        </p:nvSpPr>
        <p:spPr bwMode="auto">
          <a:xfrm>
            <a:off x="2971801" y="3200400"/>
            <a:ext cx="152400" cy="3352800"/>
          </a:xfrm>
          <a:custGeom>
            <a:avLst/>
            <a:gdLst>
              <a:gd name="T0" fmla="*/ 96 w 144"/>
              <a:gd name="T1" fmla="*/ 2160 h 2160"/>
              <a:gd name="T2" fmla="*/ 0 w 144"/>
              <a:gd name="T3" fmla="*/ 2160 h 2160"/>
              <a:gd name="T4" fmla="*/ 0 w 144"/>
              <a:gd name="T5" fmla="*/ 0 h 2160"/>
              <a:gd name="T6" fmla="*/ 144 w 144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2160"/>
              <a:gd name="T14" fmla="*/ 144 w 144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2160">
                <a:moveTo>
                  <a:pt x="96" y="2160"/>
                </a:moveTo>
                <a:lnTo>
                  <a:pt x="0" y="2160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Freeform 35"/>
          <p:cNvSpPr>
            <a:spLocks/>
          </p:cNvSpPr>
          <p:nvPr/>
        </p:nvSpPr>
        <p:spPr bwMode="auto">
          <a:xfrm flipH="1">
            <a:off x="7564439" y="1600200"/>
            <a:ext cx="152400" cy="3352800"/>
          </a:xfrm>
          <a:custGeom>
            <a:avLst/>
            <a:gdLst>
              <a:gd name="T0" fmla="*/ 96 w 144"/>
              <a:gd name="T1" fmla="*/ 2160 h 2160"/>
              <a:gd name="T2" fmla="*/ 0 w 144"/>
              <a:gd name="T3" fmla="*/ 2160 h 2160"/>
              <a:gd name="T4" fmla="*/ 0 w 144"/>
              <a:gd name="T5" fmla="*/ 0 h 2160"/>
              <a:gd name="T6" fmla="*/ 144 w 144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2160"/>
              <a:gd name="T14" fmla="*/ 144 w 144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2160">
                <a:moveTo>
                  <a:pt x="96" y="2160"/>
                </a:moveTo>
                <a:lnTo>
                  <a:pt x="0" y="2160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Rectangle 36"/>
          <p:cNvSpPr>
            <a:spLocks noChangeArrowheads="1"/>
          </p:cNvSpPr>
          <p:nvPr/>
        </p:nvSpPr>
        <p:spPr bwMode="auto">
          <a:xfrm>
            <a:off x="7753352" y="2895600"/>
            <a:ext cx="1162050" cy="708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Unsigned</a:t>
            </a:r>
          </a:p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Range</a:t>
            </a:r>
          </a:p>
        </p:txBody>
      </p:sp>
      <p:sp>
        <p:nvSpPr>
          <p:cNvPr id="123941" name="Rectangle 37"/>
          <p:cNvSpPr>
            <a:spLocks noGrp="1" noChangeArrowheads="1"/>
          </p:cNvSpPr>
          <p:nvPr>
            <p:ph type="title"/>
          </p:nvPr>
        </p:nvSpPr>
        <p:spPr>
          <a:xfrm>
            <a:off x="270412" y="533400"/>
            <a:ext cx="79454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Conversion Visualized</a:t>
            </a:r>
          </a:p>
        </p:txBody>
      </p:sp>
      <p:sp>
        <p:nvSpPr>
          <p:cNvPr id="123942" name="Rectangle 38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4159250" cy="1716087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2’s Comp. </a:t>
            </a:r>
            <a:r>
              <a:rPr lang="en-US">
                <a:sym typeface="Symbol" pitchFamily="18" charset="2"/>
              </a:rPr>
              <a:t></a:t>
            </a:r>
            <a:r>
              <a:rPr lang="en-US"/>
              <a:t> Unsigned</a:t>
            </a:r>
          </a:p>
          <a:p>
            <a:pPr lvl="1" eaLnBrk="1" hangingPunct="1">
              <a:defRPr/>
            </a:pPr>
            <a:r>
              <a:rPr lang="en-US"/>
              <a:t>Ordering Inversion</a:t>
            </a:r>
          </a:p>
          <a:p>
            <a:pPr lvl="1" eaLnBrk="1" hangingPunct="1">
              <a:defRPr/>
            </a:pPr>
            <a:r>
              <a:rPr lang="en-US"/>
              <a:t>Negative </a:t>
            </a:r>
            <a:r>
              <a:rPr lang="en-US">
                <a:sym typeface="Symbol" pitchFamily="18" charset="2"/>
              </a:rPr>
              <a:t></a:t>
            </a:r>
            <a:r>
              <a:rPr lang="en-US"/>
              <a:t> Big Positive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0" grpId="0" animBg="1"/>
      <p:bldP spid="24592" grpId="0" animBg="1"/>
      <p:bldP spid="24593" grpId="0" animBg="1"/>
      <p:bldP spid="24595" grpId="0" animBg="1"/>
      <p:bldP spid="24596" grpId="0" animBg="1"/>
      <p:bldP spid="24598" grpId="0" animBg="1"/>
      <p:bldP spid="24600" grpId="0" animBg="1"/>
      <p:bldP spid="24602" grpId="0" animBg="1"/>
      <p:bldP spid="24603" grpId="0" animBg="1"/>
      <p:bldP spid="24604" grpId="0" animBg="1"/>
      <p:bldP spid="24605" grpId="0" animBg="1"/>
      <p:bldP spid="24606" grpId="0" animBg="1"/>
      <p:bldP spid="24607" grpId="0" animBg="1"/>
      <p:bldP spid="24608" grpId="0" animBg="1"/>
      <p:bldP spid="24609" grpId="0" animBg="1"/>
      <p:bldP spid="24587" grpId="0" animBg="1"/>
      <p:bldP spid="2458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7323138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Signed vs. Unsigned in C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/>
              <a:t>Constants</a:t>
            </a:r>
          </a:p>
          <a:p>
            <a:pPr lvl="1" eaLnBrk="1" hangingPunct="1">
              <a:defRPr/>
            </a:pPr>
            <a:r>
              <a:rPr lang="en-US" dirty="0"/>
              <a:t>By default are considered to be signed integers</a:t>
            </a:r>
          </a:p>
          <a:p>
            <a:pPr lvl="1" eaLnBrk="1" hangingPunct="1">
              <a:defRPr/>
            </a:pPr>
            <a:r>
              <a:rPr lang="en-US" dirty="0"/>
              <a:t>Unsigned if have “U” as suffix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</a:rPr>
              <a:t>0U, 4294967259U</a:t>
            </a:r>
          </a:p>
          <a:p>
            <a:pPr eaLnBrk="1" hangingPunct="1">
              <a:defRPr/>
            </a:pPr>
            <a:r>
              <a:rPr lang="en-US" dirty="0"/>
              <a:t>Casting</a:t>
            </a:r>
          </a:p>
          <a:p>
            <a:pPr lvl="1" eaLnBrk="1" hangingPunct="1">
              <a:defRPr/>
            </a:pPr>
            <a:r>
              <a:rPr lang="en-US" dirty="0"/>
              <a:t>Explicit casting between signed &amp; unsigned same as U2T and T2U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tx</a:t>
            </a:r>
            <a:r>
              <a:rPr lang="en-US" sz="1800" b="1" dirty="0">
                <a:latin typeface="Courier New" pitchFamily="49" charset="0"/>
              </a:rPr>
              <a:t>, </a:t>
            </a:r>
            <a:r>
              <a:rPr lang="en-US" sz="1800" b="1" dirty="0" err="1">
                <a:latin typeface="Courier New" pitchFamily="49" charset="0"/>
              </a:rPr>
              <a:t>ty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>
                <a:latin typeface="Courier New" pitchFamily="49" charset="0"/>
              </a:rPr>
              <a:t>unsigned </a:t>
            </a:r>
            <a:r>
              <a:rPr lang="en-US" sz="1800" b="1" dirty="0" err="1">
                <a:latin typeface="Courier New" pitchFamily="49" charset="0"/>
              </a:rPr>
              <a:t>ux</a:t>
            </a:r>
            <a:r>
              <a:rPr lang="en-US" sz="1800" b="1" dirty="0">
                <a:latin typeface="Courier New" pitchFamily="49" charset="0"/>
              </a:rPr>
              <a:t>, </a:t>
            </a:r>
            <a:r>
              <a:rPr lang="en-US" sz="1800" b="1" dirty="0" err="1">
                <a:latin typeface="Courier New" pitchFamily="49" charset="0"/>
              </a:rPr>
              <a:t>uy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err="1">
                <a:latin typeface="Courier New" pitchFamily="49" charset="0"/>
              </a:rPr>
              <a:t>tx</a:t>
            </a:r>
            <a:r>
              <a:rPr lang="en-US" sz="1800" b="1" dirty="0">
                <a:latin typeface="Courier New" pitchFamily="49" charset="0"/>
              </a:rPr>
              <a:t> = (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) </a:t>
            </a:r>
            <a:r>
              <a:rPr lang="en-US" sz="1800" b="1" dirty="0" err="1">
                <a:latin typeface="Courier New" pitchFamily="49" charset="0"/>
              </a:rPr>
              <a:t>ux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err="1">
                <a:latin typeface="Courier New" pitchFamily="49" charset="0"/>
              </a:rPr>
              <a:t>uy</a:t>
            </a:r>
            <a:r>
              <a:rPr lang="en-US" sz="1800" b="1" dirty="0">
                <a:latin typeface="Courier New" pitchFamily="49" charset="0"/>
              </a:rPr>
              <a:t> = (unsigned) </a:t>
            </a:r>
            <a:r>
              <a:rPr lang="en-US" sz="1800" b="1" dirty="0" err="1">
                <a:latin typeface="Courier New" pitchFamily="49" charset="0"/>
              </a:rPr>
              <a:t>ty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Implicit casting also occurs via assignments and procedure calls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err="1">
                <a:latin typeface="Courier New" pitchFamily="49" charset="0"/>
              </a:rPr>
              <a:t>tx</a:t>
            </a:r>
            <a:r>
              <a:rPr lang="en-US" sz="1800" b="1" dirty="0">
                <a:latin typeface="Courier New" pitchFamily="49" charset="0"/>
              </a:rPr>
              <a:t> = </a:t>
            </a:r>
            <a:r>
              <a:rPr lang="en-US" sz="1800" b="1" dirty="0" err="1">
                <a:latin typeface="Courier New" pitchFamily="49" charset="0"/>
              </a:rPr>
              <a:t>ux</a:t>
            </a:r>
            <a:r>
              <a:rPr lang="en-US" sz="1800" b="1" dirty="0">
                <a:latin typeface="Courier New" pitchFamily="49" charset="0"/>
              </a:rPr>
              <a:t>;                   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fun(unsigned u);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err="1">
                <a:latin typeface="Courier New" pitchFamily="49" charset="0"/>
              </a:rPr>
              <a:t>uy</a:t>
            </a:r>
            <a:r>
              <a:rPr lang="en-US" sz="1800" b="1" dirty="0">
                <a:latin typeface="Courier New" pitchFamily="49" charset="0"/>
              </a:rPr>
              <a:t> = ty;                   </a:t>
            </a:r>
            <a:r>
              <a:rPr lang="en-US" sz="1800" b="1" dirty="0" err="1">
                <a:latin typeface="Courier New" pitchFamily="49" charset="0"/>
              </a:rPr>
              <a:t>uy</a:t>
            </a:r>
            <a:r>
              <a:rPr lang="en-US" sz="1800" b="1" dirty="0">
                <a:latin typeface="Courier New" pitchFamily="49" charset="0"/>
              </a:rPr>
              <a:t> = fun(</a:t>
            </a:r>
            <a:r>
              <a:rPr lang="en-US" sz="1800" b="1" dirty="0" err="1">
                <a:latin typeface="Courier New" pitchFamily="49" charset="0"/>
              </a:rPr>
              <a:t>tx</a:t>
            </a:r>
            <a:r>
              <a:rPr lang="en-US" sz="1800" b="1" dirty="0">
                <a:latin typeface="Courier New" pitchFamily="49" charset="0"/>
              </a:rPr>
              <a:t>);</a:t>
            </a:r>
          </a:p>
          <a:p>
            <a:pPr eaLnBrk="1" hangingPunct="1">
              <a:defRPr/>
            </a:pPr>
            <a:endParaRPr lang="en-US" sz="1800" b="0" dirty="0">
              <a:latin typeface="Courier New" pitchFamily="49" charset="0"/>
            </a:endParaRP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290513" y="3276600"/>
            <a:ext cx="8853487" cy="358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0	0U	</a:t>
            </a:r>
            <a:r>
              <a:rPr lang="en-US" sz="2000" dirty="0"/>
              <a:t>==	</a:t>
            </a:r>
            <a:r>
              <a:rPr lang="en-US" sz="2000" dirty="0">
                <a:latin typeface="Calibri" pitchFamily="34" charset="0"/>
              </a:rPr>
              <a:t>unsigned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-1	0	</a:t>
            </a:r>
            <a:r>
              <a:rPr lang="en-US" sz="2000" dirty="0"/>
              <a:t>&lt;	</a:t>
            </a:r>
            <a:r>
              <a:rPr lang="en-US" sz="2000" dirty="0">
                <a:latin typeface="Calibri" pitchFamily="34" charset="0"/>
              </a:rPr>
              <a:t>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-1	0U	</a:t>
            </a:r>
            <a:r>
              <a:rPr lang="en-US" sz="2000" dirty="0"/>
              <a:t>&gt;	</a:t>
            </a:r>
            <a:r>
              <a:rPr lang="en-US" sz="2000" dirty="0">
                <a:latin typeface="Calibri" pitchFamily="34" charset="0"/>
              </a:rPr>
              <a:t>unsigned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2147483647	-2147483648</a:t>
            </a:r>
            <a:r>
              <a:rPr lang="en-US" sz="2000" dirty="0"/>
              <a:t> 	&gt;	</a:t>
            </a:r>
            <a:r>
              <a:rPr lang="en-US" sz="2000" dirty="0">
                <a:latin typeface="Calibri" pitchFamily="34" charset="0"/>
              </a:rPr>
              <a:t>signed</a:t>
            </a:r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2147483647U	-2147483648</a:t>
            </a:r>
            <a:r>
              <a:rPr lang="en-US" sz="2000" dirty="0"/>
              <a:t> 	&lt;	</a:t>
            </a:r>
            <a:r>
              <a:rPr lang="en-US" sz="2000" dirty="0">
                <a:latin typeface="Calibri" pitchFamily="34" charset="0"/>
              </a:rPr>
              <a:t>unsigned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-1	-2</a:t>
            </a:r>
            <a:r>
              <a:rPr lang="en-US" sz="2000" dirty="0"/>
              <a:t> 	&gt;	</a:t>
            </a:r>
            <a:r>
              <a:rPr lang="en-US" sz="2000" dirty="0">
                <a:latin typeface="Calibri" pitchFamily="34" charset="0"/>
              </a:rPr>
              <a:t>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(unsigned) -1	-2</a:t>
            </a:r>
            <a:r>
              <a:rPr lang="en-US" sz="2000" dirty="0"/>
              <a:t> 	&gt;	</a:t>
            </a:r>
            <a:r>
              <a:rPr lang="en-US" sz="2000" dirty="0">
                <a:latin typeface="Calibri" pitchFamily="34" charset="0"/>
              </a:rPr>
              <a:t>unsigned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 2147483647 	2147483648U</a:t>
            </a:r>
            <a:r>
              <a:rPr lang="en-US" sz="2000" dirty="0"/>
              <a:t> 	&lt;	</a:t>
            </a:r>
            <a:r>
              <a:rPr lang="en-US" sz="2000" dirty="0">
                <a:latin typeface="Calibri" pitchFamily="34" charset="0"/>
              </a:rPr>
              <a:t>unsigned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 2147483647 	(</a:t>
            </a:r>
            <a:r>
              <a:rPr lang="en-US" sz="2000" dirty="0" err="1">
                <a:solidFill>
                  <a:schemeClr val="bg1"/>
                </a:solidFill>
              </a:rPr>
              <a:t>int</a:t>
            </a:r>
            <a:r>
              <a:rPr lang="en-US" sz="2000" dirty="0">
                <a:solidFill>
                  <a:schemeClr val="bg1"/>
                </a:solidFill>
              </a:rPr>
              <a:t>) 2147483648U</a:t>
            </a:r>
            <a:r>
              <a:rPr lang="en-US" sz="2000" dirty="0"/>
              <a:t>	&gt;	</a:t>
            </a:r>
            <a:r>
              <a:rPr lang="en-US" sz="2000" dirty="0">
                <a:latin typeface="Calibri" pitchFamily="34" charset="0"/>
              </a:rPr>
              <a:t>signed</a:t>
            </a:r>
            <a:endParaRPr lang="en-US" sz="2000" dirty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323850"/>
            <a:ext cx="652462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Casting Surprises</a:t>
            </a:r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914400"/>
            <a:ext cx="9005887" cy="5867400"/>
          </a:xfrm>
        </p:spPr>
        <p:txBody>
          <a:bodyPr lIns="90487" tIns="44450" rIns="90487" bIns="44450"/>
          <a:lstStyle/>
          <a:p>
            <a:pPr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Expression Evaluation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If there is a mix of unsigned and signed in single expression, </a:t>
            </a:r>
            <a:br>
              <a:rPr lang="en-US" dirty="0"/>
            </a:br>
            <a:r>
              <a:rPr lang="en-US" b="1" i="1" dirty="0">
                <a:solidFill>
                  <a:srgbClr val="C00000"/>
                </a:solidFill>
              </a:rPr>
              <a:t>signed values implicitly cast to unsigned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Including comparison operations </a:t>
            </a:r>
            <a:r>
              <a:rPr lang="en-US" b="1" dirty="0">
                <a:latin typeface="Courier New" pitchFamily="49" charset="0"/>
              </a:rPr>
              <a:t>&lt;</a:t>
            </a:r>
            <a:r>
              <a:rPr lang="en-US" b="1" dirty="0"/>
              <a:t>, </a:t>
            </a:r>
            <a:r>
              <a:rPr lang="en-US" b="1" dirty="0">
                <a:latin typeface="Courier New" pitchFamily="49" charset="0"/>
              </a:rPr>
              <a:t>&gt;</a:t>
            </a:r>
            <a:r>
              <a:rPr lang="en-US" b="1" dirty="0"/>
              <a:t>, </a:t>
            </a:r>
            <a:r>
              <a:rPr lang="en-US" b="1" dirty="0">
                <a:latin typeface="Courier New" pitchFamily="49" charset="0"/>
              </a:rPr>
              <a:t>==</a:t>
            </a:r>
            <a:r>
              <a:rPr lang="en-US" b="1" dirty="0"/>
              <a:t>, </a:t>
            </a:r>
            <a:r>
              <a:rPr lang="en-US" b="1" dirty="0">
                <a:latin typeface="Courier New" pitchFamily="49" charset="0"/>
              </a:rPr>
              <a:t>&lt;=</a:t>
            </a:r>
            <a:r>
              <a:rPr lang="en-US" b="1" dirty="0"/>
              <a:t>, </a:t>
            </a:r>
            <a:r>
              <a:rPr lang="en-US" b="1" dirty="0">
                <a:latin typeface="Courier New" pitchFamily="49" charset="0"/>
              </a:rPr>
              <a:t>&gt;=</a:t>
            </a:r>
          </a:p>
          <a:p>
            <a:pPr marL="687388" lvl="1" indent="-187325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Examples for </a:t>
            </a:r>
            <a:r>
              <a:rPr lang="en-US" i="1" dirty="0"/>
              <a:t>W</a:t>
            </a:r>
            <a:r>
              <a:rPr lang="en-US" dirty="0"/>
              <a:t> = 32:    </a:t>
            </a:r>
            <a:r>
              <a:rPr lang="en-US" b="1" dirty="0">
                <a:solidFill>
                  <a:srgbClr val="C00000"/>
                </a:solidFill>
              </a:rPr>
              <a:t>TMIN = -2,147,483,648 ,     TMAX = 2,147,483,647</a:t>
            </a:r>
          </a:p>
          <a:p>
            <a:pPr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Constant</a:t>
            </a:r>
            <a:r>
              <a:rPr lang="en-US" baseline="-25000" dirty="0"/>
              <a:t>1</a:t>
            </a:r>
            <a:r>
              <a:rPr lang="en-US" dirty="0"/>
              <a:t>	Constant</a:t>
            </a:r>
            <a:r>
              <a:rPr lang="en-US" baseline="-25000" dirty="0"/>
              <a:t>2</a:t>
            </a:r>
            <a:r>
              <a:rPr lang="en-US" dirty="0"/>
              <a:t>	Relation	Evaluation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657850" algn="l"/>
                <a:tab pos="6972300" algn="l"/>
              </a:tabLst>
              <a:defRPr/>
            </a:pPr>
            <a:r>
              <a:rPr lang="en-US" sz="2100" dirty="0"/>
              <a:t>	0	0U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/>
              <a:t>	-1	0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/>
              <a:t>	-1	0U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/>
              <a:t>	2147483647	-2147483647-1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/>
              <a:t>	2147483647U	-2147483647-1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/>
              <a:t>	-1	-2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/>
              <a:t>	(unsigned)-1	-2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713413" algn="l"/>
                <a:tab pos="6972300" algn="l"/>
              </a:tabLst>
              <a:defRPr/>
            </a:pPr>
            <a:r>
              <a:rPr lang="en-US" sz="2100" dirty="0"/>
              <a:t>	 2147483647 	2147483648U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/>
              <a:t>	 2147483647 	(</a:t>
            </a:r>
            <a:r>
              <a:rPr lang="en-US" sz="2100" dirty="0" err="1"/>
              <a:t>int</a:t>
            </a:r>
            <a:r>
              <a:rPr lang="en-US" sz="2100" dirty="0"/>
              <a:t>) 2147483648U </a:t>
            </a:r>
            <a:r>
              <a:rPr lang="en-US" dirty="0">
                <a:latin typeface="Courier New" pitchFamily="49" charset="0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build="p" bldLvl="2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6106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Unsigned vs. Signed: Easy to Make Mistakes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8902" y="2209800"/>
            <a:ext cx="8307388" cy="5224463"/>
          </a:xfrm>
        </p:spPr>
        <p:txBody>
          <a:bodyPr/>
          <a:lstStyle/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>
                <a:latin typeface="Courier New" pitchFamily="49" charset="0"/>
              </a:rPr>
              <a:t>unsigned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>
                <a:latin typeface="Courier New" pitchFamily="49" charset="0"/>
              </a:rPr>
              <a:t>for (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cnt-2;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&gt;= 0;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--)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>
                <a:latin typeface="Courier New" pitchFamily="49" charset="0"/>
              </a:rPr>
              <a:t>  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 += a[i+1];</a:t>
            </a:r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Can be very subtle</a:t>
            </a:r>
          </a:p>
          <a:p>
            <a:pPr lvl="2">
              <a:buNone/>
              <a:defRPr/>
            </a:pPr>
            <a:r>
              <a:rPr lang="en-US" sz="1800" b="1" dirty="0">
                <a:latin typeface="Courier New" pitchFamily="49" charset="0"/>
              </a:rPr>
              <a:t>#define DELTA </a:t>
            </a:r>
            <a:r>
              <a:rPr lang="en-US" sz="1800" b="1" dirty="0" err="1">
                <a:latin typeface="Courier New" pitchFamily="49" charset="0"/>
              </a:rPr>
              <a:t>sizeof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)</a:t>
            </a:r>
          </a:p>
          <a:p>
            <a:pPr lvl="2">
              <a:buNone/>
              <a:defRPr/>
            </a:pP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2">
              <a:buNone/>
              <a:defRPr/>
            </a:pPr>
            <a:r>
              <a:rPr lang="en-US" sz="1800" b="1" dirty="0">
                <a:latin typeface="Courier New" pitchFamily="49" charset="0"/>
              </a:rPr>
              <a:t>for (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CNT;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-DELTA &gt;= 0;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-= DELTA)</a:t>
            </a:r>
          </a:p>
          <a:p>
            <a:pPr lvl="2">
              <a:buNone/>
              <a:defRPr/>
            </a:pPr>
            <a:r>
              <a:rPr lang="en-US" sz="1800" b="1" dirty="0">
                <a:latin typeface="Courier New" pitchFamily="49" charset="0"/>
              </a:rPr>
              <a:t>  . . .</a:t>
            </a:r>
          </a:p>
        </p:txBody>
      </p:sp>
    </p:spTree>
    <p:extLst>
      <p:ext uri="{BB962C8B-B14F-4D97-AF65-F5344CB8AC3E}">
        <p14:creationId xmlns:p14="http://schemas.microsoft.com/office/powerpoint/2010/main" val="19903935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762000" y="3505200"/>
            <a:ext cx="6019800" cy="914400"/>
          </a:xfrm>
          <a:prstGeom prst="rect">
            <a:avLst/>
          </a:prstGeom>
          <a:solidFill>
            <a:srgbClr val="FFC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177382" cy="762000"/>
          </a:xfrm>
        </p:spPr>
        <p:txBody>
          <a:bodyPr/>
          <a:lstStyle/>
          <a:p>
            <a:pPr marL="0" indent="0"/>
            <a:r>
              <a:rPr lang="en-US" dirty="0"/>
              <a:t>Summary</a:t>
            </a:r>
            <a:br>
              <a:rPr lang="en-US" dirty="0"/>
            </a:br>
            <a:r>
              <a:rPr lang="en-US" dirty="0"/>
              <a:t>Casting Signed ↔ Unsigned: Basic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809750"/>
            <a:ext cx="7896225" cy="4972050"/>
          </a:xfrm>
        </p:spPr>
        <p:txBody>
          <a:bodyPr/>
          <a:lstStyle/>
          <a:p>
            <a:r>
              <a:rPr lang="en-US" dirty="0"/>
              <a:t>Bit pattern is maintained</a:t>
            </a:r>
          </a:p>
          <a:p>
            <a:r>
              <a:rPr lang="en-US" dirty="0"/>
              <a:t>But reinterpreted</a:t>
            </a:r>
          </a:p>
          <a:p>
            <a:r>
              <a:rPr lang="en-US" dirty="0"/>
              <a:t>Can have unexpected effects: adding or subtracting 2</a:t>
            </a:r>
            <a:r>
              <a:rPr lang="en-US" baseline="30000" dirty="0"/>
              <a:t>w</a:t>
            </a:r>
          </a:p>
          <a:p>
            <a:endParaRPr lang="en-US" dirty="0"/>
          </a:p>
          <a:p>
            <a:r>
              <a:rPr lang="en-US" dirty="0"/>
              <a:t>Expression containing signed and unsigned </a:t>
            </a:r>
            <a:r>
              <a:rPr lang="en-US" dirty="0" err="1"/>
              <a:t>int</a:t>
            </a:r>
            <a:endParaRPr lang="en-US" dirty="0"/>
          </a:p>
          <a:p>
            <a:pPr lvl="1"/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/>
              <a:t> is cast to </a:t>
            </a:r>
            <a:r>
              <a:rPr lang="en-US" dirty="0">
                <a:latin typeface="Courier New"/>
                <a:cs typeface="Courier New"/>
              </a:rPr>
              <a:t>unsigned</a:t>
            </a:r>
            <a:r>
              <a:rPr lang="en-US" dirty="0"/>
              <a:t>!!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>
                <a:solidFill>
                  <a:srgbClr val="A6A6A6"/>
                </a:solidFill>
              </a:rPr>
              <a:t>Bit-level manipulations</a:t>
            </a:r>
          </a:p>
          <a:p>
            <a:r>
              <a:rPr lang="en-US" dirty="0"/>
              <a:t>Integers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b="1" dirty="0"/>
              <a:t>Expanding, truncating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Addition, negation, multiplication, shifting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Summary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6110288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Sign Extension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220788"/>
            <a:ext cx="8294687" cy="5224462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/>
              <a:t>Task:</a:t>
            </a:r>
          </a:p>
          <a:p>
            <a:pPr lvl="1" eaLnBrk="1" hangingPunct="1">
              <a:defRPr/>
            </a:pPr>
            <a:r>
              <a:rPr lang="en-US"/>
              <a:t>Given </a:t>
            </a:r>
            <a:r>
              <a:rPr lang="en-US" i="1"/>
              <a:t>w</a:t>
            </a:r>
            <a:r>
              <a:rPr lang="en-US"/>
              <a:t>-bit signed integer </a:t>
            </a:r>
            <a:r>
              <a:rPr lang="en-US" i="1"/>
              <a:t>x</a:t>
            </a:r>
            <a:endParaRPr lang="en-US"/>
          </a:p>
          <a:p>
            <a:pPr lvl="1" eaLnBrk="1" hangingPunct="1">
              <a:defRPr/>
            </a:pPr>
            <a:r>
              <a:rPr lang="en-US"/>
              <a:t>Convert it to </a:t>
            </a:r>
            <a:r>
              <a:rPr lang="en-US" i="1"/>
              <a:t>w</a:t>
            </a:r>
            <a:r>
              <a:rPr lang="en-US"/>
              <a:t>+</a:t>
            </a:r>
            <a:r>
              <a:rPr lang="en-US" i="1"/>
              <a:t>k</a:t>
            </a:r>
            <a:r>
              <a:rPr lang="en-US"/>
              <a:t>-bit integer with same value</a:t>
            </a:r>
          </a:p>
          <a:p>
            <a:pPr eaLnBrk="1" hangingPunct="1">
              <a:defRPr/>
            </a:pPr>
            <a:r>
              <a:rPr lang="en-US"/>
              <a:t>Rule:</a:t>
            </a:r>
          </a:p>
          <a:p>
            <a:pPr lvl="1" eaLnBrk="1" hangingPunct="1">
              <a:defRPr/>
            </a:pPr>
            <a:r>
              <a:rPr lang="en-US"/>
              <a:t>Make </a:t>
            </a:r>
            <a:r>
              <a:rPr lang="en-US" i="1"/>
              <a:t>k</a:t>
            </a:r>
            <a:r>
              <a:rPr lang="en-US"/>
              <a:t> copies of sign bit:</a:t>
            </a:r>
          </a:p>
          <a:p>
            <a:pPr lvl="1" eaLnBrk="1" hangingPunct="1">
              <a:defRPr/>
            </a:pPr>
            <a:r>
              <a:rPr lang="en-US" b="0" i="1"/>
              <a:t>X</a:t>
            </a:r>
            <a:r>
              <a:rPr lang="en-US"/>
              <a:t> </a:t>
            </a:r>
            <a:r>
              <a:rPr lang="en-US">
                <a:latin typeface="Symbol" pitchFamily="18" charset="2"/>
              </a:rPr>
              <a:t></a:t>
            </a:r>
            <a:r>
              <a:rPr lang="en-US"/>
              <a:t> =  </a:t>
            </a:r>
            <a:r>
              <a:rPr lang="en-US" b="0" i="1"/>
              <a:t>x</a:t>
            </a:r>
            <a:r>
              <a:rPr lang="en-US" b="0" i="1" baseline="-25000"/>
              <a:t>w</a:t>
            </a:r>
            <a:r>
              <a:rPr lang="en-US" b="0" baseline="-25000"/>
              <a:t>–1 </a:t>
            </a:r>
            <a:r>
              <a:rPr lang="en-US"/>
              <a:t>,…, </a:t>
            </a:r>
            <a:r>
              <a:rPr lang="en-US" b="0" i="1"/>
              <a:t>x</a:t>
            </a:r>
            <a:r>
              <a:rPr lang="en-US" b="0" i="1" baseline="-25000"/>
              <a:t>w</a:t>
            </a:r>
            <a:r>
              <a:rPr lang="en-US" b="0" baseline="-25000"/>
              <a:t>–1 </a:t>
            </a:r>
            <a:r>
              <a:rPr lang="en-US"/>
              <a:t>, </a:t>
            </a:r>
            <a:r>
              <a:rPr lang="en-US" b="0" i="1"/>
              <a:t>x</a:t>
            </a:r>
            <a:r>
              <a:rPr lang="en-US" b="0" i="1" baseline="-25000"/>
              <a:t>w</a:t>
            </a:r>
            <a:r>
              <a:rPr lang="en-US" b="0" baseline="-25000"/>
              <a:t>–1 </a:t>
            </a:r>
            <a:r>
              <a:rPr lang="en-US"/>
              <a:t>, </a:t>
            </a:r>
            <a:r>
              <a:rPr lang="en-US" b="0" i="1"/>
              <a:t>x</a:t>
            </a:r>
            <a:r>
              <a:rPr lang="en-US" b="0" i="1" baseline="-25000"/>
              <a:t>w</a:t>
            </a:r>
            <a:r>
              <a:rPr lang="en-US" b="0" baseline="-25000"/>
              <a:t>–2 </a:t>
            </a:r>
            <a:r>
              <a:rPr lang="en-US"/>
              <a:t>,…, </a:t>
            </a:r>
            <a:r>
              <a:rPr lang="en-US" b="0" i="1"/>
              <a:t>x</a:t>
            </a:r>
            <a:r>
              <a:rPr lang="en-US" b="0" baseline="-25000"/>
              <a:t>0</a:t>
            </a:r>
          </a:p>
          <a:p>
            <a:pPr eaLnBrk="1" hangingPunct="1">
              <a:defRPr/>
            </a:pPr>
            <a:endParaRPr lang="en-US"/>
          </a:p>
        </p:txBody>
      </p:sp>
      <p:sp>
        <p:nvSpPr>
          <p:cNvPr id="28676" name="Freeform 4"/>
          <p:cNvSpPr>
            <a:spLocks/>
          </p:cNvSpPr>
          <p:nvPr/>
        </p:nvSpPr>
        <p:spPr bwMode="auto">
          <a:xfrm>
            <a:off x="1752600" y="3733800"/>
            <a:ext cx="1296988" cy="77788"/>
          </a:xfrm>
          <a:custGeom>
            <a:avLst/>
            <a:gdLst>
              <a:gd name="T0" fmla="*/ 0 w 817"/>
              <a:gd name="T1" fmla="*/ 0 h 49"/>
              <a:gd name="T2" fmla="*/ 0 w 817"/>
              <a:gd name="T3" fmla="*/ 48 h 49"/>
              <a:gd name="T4" fmla="*/ 816 w 817"/>
              <a:gd name="T5" fmla="*/ 48 h 49"/>
              <a:gd name="T6" fmla="*/ 816 w 817"/>
              <a:gd name="T7" fmla="*/ 0 h 49"/>
              <a:gd name="T8" fmla="*/ 0 60000 65536"/>
              <a:gd name="T9" fmla="*/ 0 60000 65536"/>
              <a:gd name="T10" fmla="*/ 0 60000 65536"/>
              <a:gd name="T11" fmla="*/ 0 60000 65536"/>
              <a:gd name="T12" fmla="*/ 0 w 817"/>
              <a:gd name="T13" fmla="*/ 0 h 49"/>
              <a:gd name="T14" fmla="*/ 817 w 817"/>
              <a:gd name="T15" fmla="*/ 49 h 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7" h="49">
                <a:moveTo>
                  <a:pt x="0" y="0"/>
                </a:moveTo>
                <a:lnTo>
                  <a:pt x="0" y="48"/>
                </a:lnTo>
                <a:lnTo>
                  <a:pt x="816" y="48"/>
                </a:lnTo>
                <a:lnTo>
                  <a:pt x="816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447800" y="3962400"/>
            <a:ext cx="1529841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k</a:t>
            </a:r>
            <a:r>
              <a:rPr lang="en-US" sz="1600" dirty="0">
                <a:latin typeface="Calibri" pitchFamily="34" charset="0"/>
              </a:rPr>
              <a:t> copies of MSB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905000" y="3876675"/>
            <a:ext cx="5181600" cy="2924174"/>
            <a:chOff x="1392" y="2097"/>
            <a:chExt cx="3264" cy="1842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392" y="2352"/>
              <a:ext cx="3264" cy="1248"/>
              <a:chOff x="1392" y="2352"/>
              <a:chExt cx="3264" cy="1248"/>
            </a:xfrm>
          </p:grpSpPr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2928" y="2400"/>
                <a:ext cx="1728" cy="144"/>
                <a:chOff x="2928" y="2400"/>
                <a:chExt cx="1728" cy="144"/>
              </a:xfrm>
            </p:grpSpPr>
            <p:sp>
              <p:nvSpPr>
                <p:cNvPr id="28714" name="Rectangle 9"/>
                <p:cNvSpPr>
                  <a:spLocks noChangeArrowheads="1"/>
                </p:cNvSpPr>
                <p:nvPr/>
              </p:nvSpPr>
              <p:spPr bwMode="auto">
                <a:xfrm>
                  <a:off x="2928" y="2400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5" name="Rectangle 10"/>
                <p:cNvSpPr>
                  <a:spLocks noChangeArrowheads="1"/>
                </p:cNvSpPr>
                <p:nvPr/>
              </p:nvSpPr>
              <p:spPr bwMode="auto">
                <a:xfrm>
                  <a:off x="3072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6" name="Rectangle 11"/>
                <p:cNvSpPr>
                  <a:spLocks noChangeArrowheads="1"/>
                </p:cNvSpPr>
                <p:nvPr/>
              </p:nvSpPr>
              <p:spPr bwMode="auto">
                <a:xfrm>
                  <a:off x="3216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7" name="Rectangle 12"/>
                <p:cNvSpPr>
                  <a:spLocks noChangeArrowheads="1"/>
                </p:cNvSpPr>
                <p:nvPr/>
              </p:nvSpPr>
              <p:spPr bwMode="auto">
                <a:xfrm>
                  <a:off x="4224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8" name="Rectangle 13"/>
                <p:cNvSpPr>
                  <a:spLocks noChangeArrowheads="1"/>
                </p:cNvSpPr>
                <p:nvPr/>
              </p:nvSpPr>
              <p:spPr bwMode="auto">
                <a:xfrm>
                  <a:off x="4368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9" name="Rectangle 14"/>
                <p:cNvSpPr>
                  <a:spLocks noChangeArrowheads="1"/>
                </p:cNvSpPr>
                <p:nvPr/>
              </p:nvSpPr>
              <p:spPr bwMode="auto">
                <a:xfrm>
                  <a:off x="4512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20" name="Rectangle 15"/>
                <p:cNvSpPr>
                  <a:spLocks noChangeArrowheads="1"/>
                </p:cNvSpPr>
                <p:nvPr/>
              </p:nvSpPr>
              <p:spPr bwMode="auto">
                <a:xfrm>
                  <a:off x="3360" y="2400"/>
                  <a:ext cx="86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b="0"/>
                    <a:t>• • •</a:t>
                  </a:r>
                </a:p>
              </p:txBody>
            </p:sp>
          </p:grpSp>
          <p:sp>
            <p:nvSpPr>
              <p:cNvPr id="28687" name="Rectangle 16"/>
              <p:cNvSpPr>
                <a:spLocks noChangeArrowheads="1"/>
              </p:cNvSpPr>
              <p:nvPr/>
            </p:nvSpPr>
            <p:spPr bwMode="auto">
              <a:xfrm>
                <a:off x="2544" y="2352"/>
                <a:ext cx="248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i="1">
                    <a:latin typeface="Times" pitchFamily="18" charset="0"/>
                  </a:rPr>
                  <a:t>X</a:t>
                </a:r>
                <a:r>
                  <a:rPr lang="en-US" b="0">
                    <a:latin typeface="Times" pitchFamily="18" charset="0"/>
                  </a:rPr>
                  <a:t> </a:t>
                </a:r>
                <a:endParaRPr lang="en-US" b="0">
                  <a:latin typeface="Symbol" pitchFamily="18" charset="2"/>
                </a:endParaRPr>
              </a:p>
            </p:txBody>
          </p:sp>
          <p:sp>
            <p:nvSpPr>
              <p:cNvPr id="28688" name="Rectangle 17"/>
              <p:cNvSpPr>
                <a:spLocks noChangeArrowheads="1"/>
              </p:cNvSpPr>
              <p:nvPr/>
            </p:nvSpPr>
            <p:spPr bwMode="auto">
              <a:xfrm>
                <a:off x="1392" y="3360"/>
                <a:ext cx="284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i="1">
                    <a:latin typeface="Times" pitchFamily="18" charset="0"/>
                  </a:rPr>
                  <a:t>X</a:t>
                </a:r>
                <a:r>
                  <a:rPr lang="en-US" b="0">
                    <a:latin typeface="Times" pitchFamily="18" charset="0"/>
                  </a:rPr>
                  <a:t> </a:t>
                </a:r>
                <a:r>
                  <a:rPr lang="en-US" b="0">
                    <a:latin typeface="Symbol" pitchFamily="18" charset="2"/>
                  </a:rPr>
                  <a:t></a:t>
                </a:r>
              </a:p>
            </p:txBody>
          </p:sp>
          <p:sp>
            <p:nvSpPr>
              <p:cNvPr id="28689" name="Line 18"/>
              <p:cNvSpPr>
                <a:spLocks noChangeShapeType="1"/>
              </p:cNvSpPr>
              <p:nvPr/>
            </p:nvSpPr>
            <p:spPr bwMode="auto">
              <a:xfrm>
                <a:off x="3024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0" name="Line 19"/>
              <p:cNvSpPr>
                <a:spLocks noChangeShapeType="1"/>
              </p:cNvSpPr>
              <p:nvPr/>
            </p:nvSpPr>
            <p:spPr bwMode="auto">
              <a:xfrm flipH="1">
                <a:off x="2880" y="2592"/>
                <a:ext cx="144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" name="Group 20"/>
              <p:cNvGrpSpPr>
                <a:grpSpLocks/>
              </p:cNvGrpSpPr>
              <p:nvPr/>
            </p:nvGrpSpPr>
            <p:grpSpPr bwMode="auto">
              <a:xfrm>
                <a:off x="1824" y="3456"/>
                <a:ext cx="2832" cy="144"/>
                <a:chOff x="1824" y="3456"/>
                <a:chExt cx="2832" cy="144"/>
              </a:xfrm>
            </p:grpSpPr>
            <p:sp>
              <p:nvSpPr>
                <p:cNvPr id="28701" name="Rectangle 21"/>
                <p:cNvSpPr>
                  <a:spLocks noChangeArrowheads="1"/>
                </p:cNvSpPr>
                <p:nvPr/>
              </p:nvSpPr>
              <p:spPr bwMode="auto">
                <a:xfrm>
                  <a:off x="2112" y="3456"/>
                  <a:ext cx="528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b="0"/>
                    <a:t>• • •</a:t>
                  </a:r>
                </a:p>
              </p:txBody>
            </p:sp>
            <p:sp>
              <p:nvSpPr>
                <p:cNvPr id="28702" name="Rectangle 22"/>
                <p:cNvSpPr>
                  <a:spLocks noChangeArrowheads="1"/>
                </p:cNvSpPr>
                <p:nvPr/>
              </p:nvSpPr>
              <p:spPr bwMode="auto">
                <a:xfrm>
                  <a:off x="2784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03" name="Rectangle 23"/>
                <p:cNvSpPr>
                  <a:spLocks noChangeArrowheads="1"/>
                </p:cNvSpPr>
                <p:nvPr/>
              </p:nvSpPr>
              <p:spPr bwMode="auto">
                <a:xfrm>
                  <a:off x="2640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04" name="Rectangle 24"/>
                <p:cNvSpPr>
                  <a:spLocks noChangeArrowheads="1"/>
                </p:cNvSpPr>
                <p:nvPr/>
              </p:nvSpPr>
              <p:spPr bwMode="auto">
                <a:xfrm>
                  <a:off x="1968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05" name="Rectangle 25"/>
                <p:cNvSpPr>
                  <a:spLocks noChangeArrowheads="1"/>
                </p:cNvSpPr>
                <p:nvPr/>
              </p:nvSpPr>
              <p:spPr bwMode="auto">
                <a:xfrm>
                  <a:off x="1824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grpSp>
              <p:nvGrpSpPr>
                <p:cNvPr id="6" name="Group 26"/>
                <p:cNvGrpSpPr>
                  <a:grpSpLocks/>
                </p:cNvGrpSpPr>
                <p:nvPr/>
              </p:nvGrpSpPr>
              <p:grpSpPr bwMode="auto">
                <a:xfrm>
                  <a:off x="2928" y="3456"/>
                  <a:ext cx="1728" cy="144"/>
                  <a:chOff x="2928" y="3456"/>
                  <a:chExt cx="1728" cy="144"/>
                </a:xfrm>
              </p:grpSpPr>
              <p:sp>
                <p:nvSpPr>
                  <p:cNvPr id="28707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456"/>
                    <a:ext cx="144" cy="144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08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3072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09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3216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10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11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4368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12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4512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13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3456"/>
                    <a:ext cx="86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b="0"/>
                      <a:t>• • •</a:t>
                    </a:r>
                  </a:p>
                </p:txBody>
              </p:sp>
            </p:grpSp>
          </p:grpSp>
          <p:sp>
            <p:nvSpPr>
              <p:cNvPr id="28692" name="Line 34"/>
              <p:cNvSpPr>
                <a:spLocks noChangeShapeType="1"/>
              </p:cNvSpPr>
              <p:nvPr/>
            </p:nvSpPr>
            <p:spPr bwMode="auto">
              <a:xfrm flipH="1">
                <a:off x="2736" y="2592"/>
                <a:ext cx="288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3" name="Line 35"/>
              <p:cNvSpPr>
                <a:spLocks noChangeShapeType="1"/>
              </p:cNvSpPr>
              <p:nvPr/>
            </p:nvSpPr>
            <p:spPr bwMode="auto">
              <a:xfrm flipH="1">
                <a:off x="2064" y="2592"/>
                <a:ext cx="96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4" name="Line 36"/>
              <p:cNvSpPr>
                <a:spLocks noChangeShapeType="1"/>
              </p:cNvSpPr>
              <p:nvPr/>
            </p:nvSpPr>
            <p:spPr bwMode="auto">
              <a:xfrm flipH="1">
                <a:off x="1920" y="2592"/>
                <a:ext cx="1104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5" name="Line 37"/>
              <p:cNvSpPr>
                <a:spLocks noChangeShapeType="1"/>
              </p:cNvSpPr>
              <p:nvPr/>
            </p:nvSpPr>
            <p:spPr bwMode="auto">
              <a:xfrm>
                <a:off x="3168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6" name="Line 38"/>
              <p:cNvSpPr>
                <a:spLocks noChangeShapeType="1"/>
              </p:cNvSpPr>
              <p:nvPr/>
            </p:nvSpPr>
            <p:spPr bwMode="auto">
              <a:xfrm>
                <a:off x="3312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7" name="Line 39"/>
              <p:cNvSpPr>
                <a:spLocks noChangeShapeType="1"/>
              </p:cNvSpPr>
              <p:nvPr/>
            </p:nvSpPr>
            <p:spPr bwMode="auto">
              <a:xfrm>
                <a:off x="4320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8" name="Line 40"/>
              <p:cNvSpPr>
                <a:spLocks noChangeShapeType="1"/>
              </p:cNvSpPr>
              <p:nvPr/>
            </p:nvSpPr>
            <p:spPr bwMode="auto">
              <a:xfrm>
                <a:off x="4464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9" name="Line 41"/>
              <p:cNvSpPr>
                <a:spLocks noChangeShapeType="1"/>
              </p:cNvSpPr>
              <p:nvPr/>
            </p:nvSpPr>
            <p:spPr bwMode="auto">
              <a:xfrm>
                <a:off x="4608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0" name="Rectangle 42"/>
              <p:cNvSpPr>
                <a:spLocks noChangeArrowheads="1"/>
              </p:cNvSpPr>
              <p:nvPr/>
            </p:nvSpPr>
            <p:spPr bwMode="auto">
              <a:xfrm>
                <a:off x="2352" y="3120"/>
                <a:ext cx="451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400" b="0"/>
                  <a:t>• • •</a:t>
                </a:r>
              </a:p>
            </p:txBody>
          </p:sp>
        </p:grpSp>
        <p:sp>
          <p:nvSpPr>
            <p:cNvPr id="28680" name="Line 43"/>
            <p:cNvSpPr>
              <a:spLocks noChangeShapeType="1"/>
            </p:cNvSpPr>
            <p:nvPr/>
          </p:nvSpPr>
          <p:spPr bwMode="auto">
            <a:xfrm>
              <a:off x="2928" y="2208"/>
              <a:ext cx="17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1" name="Rectangle 44"/>
            <p:cNvSpPr>
              <a:spLocks noChangeArrowheads="1"/>
            </p:cNvSpPr>
            <p:nvPr/>
          </p:nvSpPr>
          <p:spPr bwMode="auto">
            <a:xfrm>
              <a:off x="3696" y="2097"/>
              <a:ext cx="255" cy="291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i="1" dirty="0">
                  <a:latin typeface="Calibri" pitchFamily="34" charset="0"/>
                </a:rPr>
                <a:t>w</a:t>
              </a:r>
            </a:p>
          </p:txBody>
        </p:sp>
        <p:sp>
          <p:nvSpPr>
            <p:cNvPr id="28682" name="Line 45"/>
            <p:cNvSpPr>
              <a:spLocks noChangeShapeType="1"/>
            </p:cNvSpPr>
            <p:nvPr/>
          </p:nvSpPr>
          <p:spPr bwMode="auto">
            <a:xfrm>
              <a:off x="2928" y="3744"/>
              <a:ext cx="17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3" name="Rectangle 46"/>
            <p:cNvSpPr>
              <a:spLocks noChangeArrowheads="1"/>
            </p:cNvSpPr>
            <p:nvPr/>
          </p:nvSpPr>
          <p:spPr bwMode="auto">
            <a:xfrm>
              <a:off x="3696" y="3640"/>
              <a:ext cx="255" cy="291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i="1" dirty="0">
                  <a:latin typeface="Calibri" pitchFamily="34" charset="0"/>
                </a:rPr>
                <a:t>w</a:t>
              </a:r>
            </a:p>
          </p:txBody>
        </p:sp>
        <p:sp>
          <p:nvSpPr>
            <p:cNvPr id="28684" name="Line 47"/>
            <p:cNvSpPr>
              <a:spLocks noChangeShapeType="1"/>
            </p:cNvSpPr>
            <p:nvPr/>
          </p:nvSpPr>
          <p:spPr bwMode="auto">
            <a:xfrm>
              <a:off x="1824" y="3744"/>
              <a:ext cx="11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5" name="Rectangle 48"/>
            <p:cNvSpPr>
              <a:spLocks noChangeArrowheads="1"/>
            </p:cNvSpPr>
            <p:nvPr/>
          </p:nvSpPr>
          <p:spPr bwMode="auto">
            <a:xfrm>
              <a:off x="2208" y="3648"/>
              <a:ext cx="204" cy="291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i="1" dirty="0">
                  <a:latin typeface="Calibri" pitchFamily="34" charset="0"/>
                </a:rPr>
                <a:t>k</a:t>
              </a:r>
            </a:p>
          </p:txBody>
        </p:sp>
      </p:grp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23850"/>
            <a:ext cx="87630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Sign Extension: Simple 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" y="309371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10 =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75178"/>
              </p:ext>
            </p:extLst>
          </p:nvPr>
        </p:nvGraphicFramePr>
        <p:xfrm>
          <a:off x="1503749" y="2712710"/>
          <a:ext cx="2884350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-16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6200" y="478149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10 = 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768854"/>
              </p:ext>
            </p:extLst>
          </p:nvPr>
        </p:nvGraphicFramePr>
        <p:xfrm>
          <a:off x="914400" y="4400490"/>
          <a:ext cx="3505200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-32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16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719320" y="309371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-10 = 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606735"/>
              </p:ext>
            </p:extLst>
          </p:nvPr>
        </p:nvGraphicFramePr>
        <p:xfrm>
          <a:off x="6146869" y="2712710"/>
          <a:ext cx="2884350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-16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597123"/>
              </p:ext>
            </p:extLst>
          </p:nvPr>
        </p:nvGraphicFramePr>
        <p:xfrm>
          <a:off x="5582920" y="4400490"/>
          <a:ext cx="3505200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-32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16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719320" y="478149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-10 = 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4572000" y="1752600"/>
            <a:ext cx="0" cy="4572000"/>
          </a:xfrm>
          <a:prstGeom prst="line">
            <a:avLst/>
          </a:prstGeom>
          <a:noFill/>
          <a:ln w="254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1788160" y="3373120"/>
            <a:ext cx="0" cy="15240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H="1">
            <a:off x="1219200" y="3352800"/>
            <a:ext cx="533400" cy="15240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6461760" y="3373120"/>
            <a:ext cx="0" cy="15240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flipH="1">
            <a:off x="5892800" y="3352800"/>
            <a:ext cx="533400" cy="15240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219200" y="1600200"/>
            <a:ext cx="2267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Positive number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18200" y="1600200"/>
            <a:ext cx="2392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Negative number</a:t>
            </a:r>
          </a:p>
        </p:txBody>
      </p:sp>
    </p:spTree>
    <p:extLst>
      <p:ext uri="{BB962C8B-B14F-4D97-AF65-F5344CB8AC3E}">
        <p14:creationId xmlns:p14="http://schemas.microsoft.com/office/powerpoint/2010/main" val="4602198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5" grpId="0"/>
      <p:bldP spid="2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23850"/>
            <a:ext cx="70056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Larger Sign Extension Example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803775"/>
            <a:ext cx="8307387" cy="1641475"/>
          </a:xfrm>
        </p:spPr>
        <p:txBody>
          <a:bodyPr/>
          <a:lstStyle/>
          <a:p>
            <a:r>
              <a:rPr lang="en-US" dirty="0"/>
              <a:t>Converting from smaller to larger integer data type</a:t>
            </a:r>
          </a:p>
          <a:p>
            <a:r>
              <a:rPr lang="en-US" dirty="0"/>
              <a:t>C automatically performs sign extension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81000" y="1284982"/>
            <a:ext cx="4191000" cy="1077218"/>
          </a:xfrm>
          <a:prstGeom prst="rect">
            <a:avLst/>
          </a:prstGeom>
          <a:solidFill>
            <a:srgbClr val="CDF1C5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short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 15213;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    ix =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short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-15213;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109663" y="2863850"/>
            <a:ext cx="19050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082800" y="2863850"/>
            <a:ext cx="17463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738563" y="2863850"/>
            <a:ext cx="19050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55600" y="2844801"/>
            <a:ext cx="8431213" cy="1427163"/>
            <a:chOff x="224" y="1792"/>
            <a:chExt cx="5311" cy="899"/>
          </a:xfrm>
        </p:grpSpPr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751" y="1808"/>
              <a:ext cx="544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Decimal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11" y="1808"/>
              <a:ext cx="23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Hex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3742" y="1808"/>
              <a:ext cx="46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Binary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224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224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0" name="Rectangle 14"/>
            <p:cNvSpPr>
              <a:spLocks noChangeArrowheads="1"/>
            </p:cNvSpPr>
            <p:nvPr/>
          </p:nvSpPr>
          <p:spPr bwMode="auto">
            <a:xfrm>
              <a:off x="236" y="1792"/>
              <a:ext cx="463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1" name="Rectangle 15"/>
            <p:cNvSpPr>
              <a:spLocks noChangeArrowheads="1"/>
            </p:cNvSpPr>
            <p:nvPr/>
          </p:nvSpPr>
          <p:spPr bwMode="auto">
            <a:xfrm>
              <a:off x="699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2" name="Rectangle 16"/>
            <p:cNvSpPr>
              <a:spLocks noChangeArrowheads="1"/>
            </p:cNvSpPr>
            <p:nvPr/>
          </p:nvSpPr>
          <p:spPr bwMode="auto">
            <a:xfrm>
              <a:off x="711" y="1792"/>
              <a:ext cx="60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3" name="Rectangle 17"/>
            <p:cNvSpPr>
              <a:spLocks noChangeArrowheads="1"/>
            </p:cNvSpPr>
            <p:nvPr/>
          </p:nvSpPr>
          <p:spPr bwMode="auto">
            <a:xfrm>
              <a:off x="1312" y="1792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4" name="Rectangle 18"/>
            <p:cNvSpPr>
              <a:spLocks noChangeArrowheads="1"/>
            </p:cNvSpPr>
            <p:nvPr/>
          </p:nvSpPr>
          <p:spPr bwMode="auto">
            <a:xfrm>
              <a:off x="1323" y="1792"/>
              <a:ext cx="103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5" name="Rectangle 19"/>
            <p:cNvSpPr>
              <a:spLocks noChangeArrowheads="1"/>
            </p:cNvSpPr>
            <p:nvPr/>
          </p:nvSpPr>
          <p:spPr bwMode="auto">
            <a:xfrm>
              <a:off x="2355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6" name="Rectangle 20"/>
            <p:cNvSpPr>
              <a:spLocks noChangeArrowheads="1"/>
            </p:cNvSpPr>
            <p:nvPr/>
          </p:nvSpPr>
          <p:spPr bwMode="auto">
            <a:xfrm>
              <a:off x="2367" y="1792"/>
              <a:ext cx="3156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7" name="Rectangle 21"/>
            <p:cNvSpPr>
              <a:spLocks noChangeArrowheads="1"/>
            </p:cNvSpPr>
            <p:nvPr/>
          </p:nvSpPr>
          <p:spPr bwMode="auto">
            <a:xfrm>
              <a:off x="5523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8" name="Rectangle 22"/>
            <p:cNvSpPr>
              <a:spLocks noChangeArrowheads="1"/>
            </p:cNvSpPr>
            <p:nvPr/>
          </p:nvSpPr>
          <p:spPr bwMode="auto">
            <a:xfrm>
              <a:off x="5523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9" name="Rectangle 23"/>
            <p:cNvSpPr>
              <a:spLocks noChangeArrowheads="1"/>
            </p:cNvSpPr>
            <p:nvPr/>
          </p:nvSpPr>
          <p:spPr bwMode="auto">
            <a:xfrm>
              <a:off x="224" y="1804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0" name="Rectangle 24"/>
            <p:cNvSpPr>
              <a:spLocks noChangeArrowheads="1"/>
            </p:cNvSpPr>
            <p:nvPr/>
          </p:nvSpPr>
          <p:spPr bwMode="auto">
            <a:xfrm>
              <a:off x="699" y="1804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1" name="Rectangle 25"/>
            <p:cNvSpPr>
              <a:spLocks noChangeArrowheads="1"/>
            </p:cNvSpPr>
            <p:nvPr/>
          </p:nvSpPr>
          <p:spPr bwMode="auto">
            <a:xfrm>
              <a:off x="1312" y="1804"/>
              <a:ext cx="11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2" name="Rectangle 26"/>
            <p:cNvSpPr>
              <a:spLocks noChangeArrowheads="1"/>
            </p:cNvSpPr>
            <p:nvPr/>
          </p:nvSpPr>
          <p:spPr bwMode="auto">
            <a:xfrm>
              <a:off x="2355" y="1804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3" name="Rectangle 27"/>
            <p:cNvSpPr>
              <a:spLocks noChangeArrowheads="1"/>
            </p:cNvSpPr>
            <p:nvPr/>
          </p:nvSpPr>
          <p:spPr bwMode="auto">
            <a:xfrm>
              <a:off x="5523" y="1804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4" name="Rectangle 28"/>
            <p:cNvSpPr>
              <a:spLocks noChangeArrowheads="1"/>
            </p:cNvSpPr>
            <p:nvPr/>
          </p:nvSpPr>
          <p:spPr bwMode="auto">
            <a:xfrm>
              <a:off x="273" y="1993"/>
              <a:ext cx="7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x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5" name="Rectangle 29"/>
            <p:cNvSpPr>
              <a:spLocks noChangeArrowheads="1"/>
            </p:cNvSpPr>
            <p:nvPr/>
          </p:nvSpPr>
          <p:spPr bwMode="auto">
            <a:xfrm>
              <a:off x="874" y="1986"/>
              <a:ext cx="3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15213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6" name="Rectangle 30"/>
            <p:cNvSpPr>
              <a:spLocks noChangeArrowheads="1"/>
            </p:cNvSpPr>
            <p:nvPr/>
          </p:nvSpPr>
          <p:spPr bwMode="auto">
            <a:xfrm>
              <a:off x="1886" y="1993"/>
              <a:ext cx="3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3B 6D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7" name="Rectangle 31"/>
            <p:cNvSpPr>
              <a:spLocks noChangeArrowheads="1"/>
            </p:cNvSpPr>
            <p:nvPr/>
          </p:nvSpPr>
          <p:spPr bwMode="auto">
            <a:xfrm>
              <a:off x="4017" y="1993"/>
              <a:ext cx="132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00111011 01101101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8" name="Rectangle 32"/>
            <p:cNvSpPr>
              <a:spLocks noChangeArrowheads="1"/>
            </p:cNvSpPr>
            <p:nvPr/>
          </p:nvSpPr>
          <p:spPr bwMode="auto">
            <a:xfrm>
              <a:off x="224" y="1970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9" name="Rectangle 33"/>
            <p:cNvSpPr>
              <a:spLocks noChangeArrowheads="1"/>
            </p:cNvSpPr>
            <p:nvPr/>
          </p:nvSpPr>
          <p:spPr bwMode="auto">
            <a:xfrm>
              <a:off x="236" y="1970"/>
              <a:ext cx="463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0" name="Rectangle 34"/>
            <p:cNvSpPr>
              <a:spLocks noChangeArrowheads="1"/>
            </p:cNvSpPr>
            <p:nvPr/>
          </p:nvSpPr>
          <p:spPr bwMode="auto">
            <a:xfrm>
              <a:off x="699" y="1970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1" name="Rectangle 35"/>
            <p:cNvSpPr>
              <a:spLocks noChangeArrowheads="1"/>
            </p:cNvSpPr>
            <p:nvPr/>
          </p:nvSpPr>
          <p:spPr bwMode="auto">
            <a:xfrm>
              <a:off x="711" y="1970"/>
              <a:ext cx="60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2" name="Rectangle 36"/>
            <p:cNvSpPr>
              <a:spLocks noChangeArrowheads="1"/>
            </p:cNvSpPr>
            <p:nvPr/>
          </p:nvSpPr>
          <p:spPr bwMode="auto">
            <a:xfrm>
              <a:off x="1312" y="1970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3" name="Rectangle 37"/>
            <p:cNvSpPr>
              <a:spLocks noChangeArrowheads="1"/>
            </p:cNvSpPr>
            <p:nvPr/>
          </p:nvSpPr>
          <p:spPr bwMode="auto">
            <a:xfrm>
              <a:off x="1323" y="1970"/>
              <a:ext cx="103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4" name="Rectangle 38"/>
            <p:cNvSpPr>
              <a:spLocks noChangeArrowheads="1"/>
            </p:cNvSpPr>
            <p:nvPr/>
          </p:nvSpPr>
          <p:spPr bwMode="auto">
            <a:xfrm>
              <a:off x="2355" y="1970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5" name="Rectangle 39"/>
            <p:cNvSpPr>
              <a:spLocks noChangeArrowheads="1"/>
            </p:cNvSpPr>
            <p:nvPr/>
          </p:nvSpPr>
          <p:spPr bwMode="auto">
            <a:xfrm>
              <a:off x="2367" y="1970"/>
              <a:ext cx="3156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6" name="Rectangle 40"/>
            <p:cNvSpPr>
              <a:spLocks noChangeArrowheads="1"/>
            </p:cNvSpPr>
            <p:nvPr/>
          </p:nvSpPr>
          <p:spPr bwMode="auto">
            <a:xfrm>
              <a:off x="5523" y="1970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7" name="Rectangle 41"/>
            <p:cNvSpPr>
              <a:spLocks noChangeArrowheads="1"/>
            </p:cNvSpPr>
            <p:nvPr/>
          </p:nvSpPr>
          <p:spPr bwMode="auto">
            <a:xfrm>
              <a:off x="224" y="1982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8" name="Rectangle 42"/>
            <p:cNvSpPr>
              <a:spLocks noChangeArrowheads="1"/>
            </p:cNvSpPr>
            <p:nvPr/>
          </p:nvSpPr>
          <p:spPr bwMode="auto">
            <a:xfrm>
              <a:off x="699" y="1982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9" name="Rectangle 43"/>
            <p:cNvSpPr>
              <a:spLocks noChangeArrowheads="1"/>
            </p:cNvSpPr>
            <p:nvPr/>
          </p:nvSpPr>
          <p:spPr bwMode="auto">
            <a:xfrm>
              <a:off x="1312" y="1982"/>
              <a:ext cx="11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0" name="Rectangle 44"/>
            <p:cNvSpPr>
              <a:spLocks noChangeArrowheads="1"/>
            </p:cNvSpPr>
            <p:nvPr/>
          </p:nvSpPr>
          <p:spPr bwMode="auto">
            <a:xfrm>
              <a:off x="2355" y="1982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1" name="Rectangle 45"/>
            <p:cNvSpPr>
              <a:spLocks noChangeArrowheads="1"/>
            </p:cNvSpPr>
            <p:nvPr/>
          </p:nvSpPr>
          <p:spPr bwMode="auto">
            <a:xfrm>
              <a:off x="5523" y="1982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2" name="Rectangle 46"/>
            <p:cNvSpPr>
              <a:spLocks noChangeArrowheads="1"/>
            </p:cNvSpPr>
            <p:nvPr/>
          </p:nvSpPr>
          <p:spPr bwMode="auto">
            <a:xfrm>
              <a:off x="273" y="2170"/>
              <a:ext cx="15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ix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3" name="Rectangle 47"/>
            <p:cNvSpPr>
              <a:spLocks noChangeArrowheads="1"/>
            </p:cNvSpPr>
            <p:nvPr/>
          </p:nvSpPr>
          <p:spPr bwMode="auto">
            <a:xfrm>
              <a:off x="874" y="2164"/>
              <a:ext cx="3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15213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4" name="Rectangle 48"/>
            <p:cNvSpPr>
              <a:spLocks noChangeArrowheads="1"/>
            </p:cNvSpPr>
            <p:nvPr/>
          </p:nvSpPr>
          <p:spPr bwMode="auto">
            <a:xfrm>
              <a:off x="1419" y="2170"/>
              <a:ext cx="85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00 00 3B 6D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5" name="Rectangle 49"/>
            <p:cNvSpPr>
              <a:spLocks noChangeArrowheads="1"/>
            </p:cNvSpPr>
            <p:nvPr/>
          </p:nvSpPr>
          <p:spPr bwMode="auto">
            <a:xfrm>
              <a:off x="2617" y="2170"/>
              <a:ext cx="272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00000000 00000000 00111011 01101101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6" name="Rectangle 50"/>
            <p:cNvSpPr>
              <a:spLocks noChangeArrowheads="1"/>
            </p:cNvSpPr>
            <p:nvPr/>
          </p:nvSpPr>
          <p:spPr bwMode="auto">
            <a:xfrm>
              <a:off x="224" y="2147"/>
              <a:ext cx="12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7" name="Rectangle 51"/>
            <p:cNvSpPr>
              <a:spLocks noChangeArrowheads="1"/>
            </p:cNvSpPr>
            <p:nvPr/>
          </p:nvSpPr>
          <p:spPr bwMode="auto">
            <a:xfrm>
              <a:off x="236" y="2147"/>
              <a:ext cx="463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8" name="Rectangle 52"/>
            <p:cNvSpPr>
              <a:spLocks noChangeArrowheads="1"/>
            </p:cNvSpPr>
            <p:nvPr/>
          </p:nvSpPr>
          <p:spPr bwMode="auto">
            <a:xfrm>
              <a:off x="699" y="2147"/>
              <a:ext cx="12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9" name="Rectangle 53"/>
            <p:cNvSpPr>
              <a:spLocks noChangeArrowheads="1"/>
            </p:cNvSpPr>
            <p:nvPr/>
          </p:nvSpPr>
          <p:spPr bwMode="auto">
            <a:xfrm>
              <a:off x="711" y="2147"/>
              <a:ext cx="60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0" name="Rectangle 54"/>
            <p:cNvSpPr>
              <a:spLocks noChangeArrowheads="1"/>
            </p:cNvSpPr>
            <p:nvPr/>
          </p:nvSpPr>
          <p:spPr bwMode="auto">
            <a:xfrm>
              <a:off x="1312" y="2147"/>
              <a:ext cx="11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1" name="Rectangle 55"/>
            <p:cNvSpPr>
              <a:spLocks noChangeArrowheads="1"/>
            </p:cNvSpPr>
            <p:nvPr/>
          </p:nvSpPr>
          <p:spPr bwMode="auto">
            <a:xfrm>
              <a:off x="1323" y="2147"/>
              <a:ext cx="103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2" name="Rectangle 56"/>
            <p:cNvSpPr>
              <a:spLocks noChangeArrowheads="1"/>
            </p:cNvSpPr>
            <p:nvPr/>
          </p:nvSpPr>
          <p:spPr bwMode="auto">
            <a:xfrm>
              <a:off x="2355" y="2147"/>
              <a:ext cx="12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3" name="Rectangle 57"/>
            <p:cNvSpPr>
              <a:spLocks noChangeArrowheads="1"/>
            </p:cNvSpPr>
            <p:nvPr/>
          </p:nvSpPr>
          <p:spPr bwMode="auto">
            <a:xfrm>
              <a:off x="2367" y="2147"/>
              <a:ext cx="3156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4" name="Rectangle 58"/>
            <p:cNvSpPr>
              <a:spLocks noChangeArrowheads="1"/>
            </p:cNvSpPr>
            <p:nvPr/>
          </p:nvSpPr>
          <p:spPr bwMode="auto">
            <a:xfrm>
              <a:off x="5523" y="2147"/>
              <a:ext cx="12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5" name="Rectangle 59"/>
            <p:cNvSpPr>
              <a:spLocks noChangeArrowheads="1"/>
            </p:cNvSpPr>
            <p:nvPr/>
          </p:nvSpPr>
          <p:spPr bwMode="auto">
            <a:xfrm>
              <a:off x="224" y="2160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6" name="Rectangle 60"/>
            <p:cNvSpPr>
              <a:spLocks noChangeArrowheads="1"/>
            </p:cNvSpPr>
            <p:nvPr/>
          </p:nvSpPr>
          <p:spPr bwMode="auto">
            <a:xfrm>
              <a:off x="699" y="2160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7" name="Rectangle 61"/>
            <p:cNvSpPr>
              <a:spLocks noChangeArrowheads="1"/>
            </p:cNvSpPr>
            <p:nvPr/>
          </p:nvSpPr>
          <p:spPr bwMode="auto">
            <a:xfrm>
              <a:off x="1312" y="2160"/>
              <a:ext cx="11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8" name="Rectangle 62"/>
            <p:cNvSpPr>
              <a:spLocks noChangeArrowheads="1"/>
            </p:cNvSpPr>
            <p:nvPr/>
          </p:nvSpPr>
          <p:spPr bwMode="auto">
            <a:xfrm>
              <a:off x="2355" y="2160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9" name="Rectangle 63"/>
            <p:cNvSpPr>
              <a:spLocks noChangeArrowheads="1"/>
            </p:cNvSpPr>
            <p:nvPr/>
          </p:nvSpPr>
          <p:spPr bwMode="auto">
            <a:xfrm>
              <a:off x="5523" y="2160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0" name="Rectangle 64"/>
            <p:cNvSpPr>
              <a:spLocks noChangeArrowheads="1"/>
            </p:cNvSpPr>
            <p:nvPr/>
          </p:nvSpPr>
          <p:spPr bwMode="auto">
            <a:xfrm>
              <a:off x="273" y="2348"/>
              <a:ext cx="7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y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1" name="Rectangle 65"/>
            <p:cNvSpPr>
              <a:spLocks noChangeArrowheads="1"/>
            </p:cNvSpPr>
            <p:nvPr/>
          </p:nvSpPr>
          <p:spPr bwMode="auto">
            <a:xfrm>
              <a:off x="826" y="2341"/>
              <a:ext cx="46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-15213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2" name="Rectangle 66"/>
            <p:cNvSpPr>
              <a:spLocks noChangeArrowheads="1"/>
            </p:cNvSpPr>
            <p:nvPr/>
          </p:nvSpPr>
          <p:spPr bwMode="auto">
            <a:xfrm>
              <a:off x="1886" y="2348"/>
              <a:ext cx="3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C4 93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3" name="Rectangle 67"/>
            <p:cNvSpPr>
              <a:spLocks noChangeArrowheads="1"/>
            </p:cNvSpPr>
            <p:nvPr/>
          </p:nvSpPr>
          <p:spPr bwMode="auto">
            <a:xfrm>
              <a:off x="4017" y="2348"/>
              <a:ext cx="132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11000100 10010011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4" name="Rectangle 68"/>
            <p:cNvSpPr>
              <a:spLocks noChangeArrowheads="1"/>
            </p:cNvSpPr>
            <p:nvPr/>
          </p:nvSpPr>
          <p:spPr bwMode="auto">
            <a:xfrm>
              <a:off x="224" y="2325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5" name="Rectangle 69"/>
            <p:cNvSpPr>
              <a:spLocks noChangeArrowheads="1"/>
            </p:cNvSpPr>
            <p:nvPr/>
          </p:nvSpPr>
          <p:spPr bwMode="auto">
            <a:xfrm>
              <a:off x="236" y="2325"/>
              <a:ext cx="463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6" name="Rectangle 70"/>
            <p:cNvSpPr>
              <a:spLocks noChangeArrowheads="1"/>
            </p:cNvSpPr>
            <p:nvPr/>
          </p:nvSpPr>
          <p:spPr bwMode="auto">
            <a:xfrm>
              <a:off x="699" y="2325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7" name="Rectangle 71"/>
            <p:cNvSpPr>
              <a:spLocks noChangeArrowheads="1"/>
            </p:cNvSpPr>
            <p:nvPr/>
          </p:nvSpPr>
          <p:spPr bwMode="auto">
            <a:xfrm>
              <a:off x="711" y="2325"/>
              <a:ext cx="60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8" name="Rectangle 72"/>
            <p:cNvSpPr>
              <a:spLocks noChangeArrowheads="1"/>
            </p:cNvSpPr>
            <p:nvPr/>
          </p:nvSpPr>
          <p:spPr bwMode="auto">
            <a:xfrm>
              <a:off x="1312" y="2325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9" name="Rectangle 73"/>
            <p:cNvSpPr>
              <a:spLocks noChangeArrowheads="1"/>
            </p:cNvSpPr>
            <p:nvPr/>
          </p:nvSpPr>
          <p:spPr bwMode="auto">
            <a:xfrm>
              <a:off x="1323" y="2325"/>
              <a:ext cx="103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0" name="Rectangle 74"/>
            <p:cNvSpPr>
              <a:spLocks noChangeArrowheads="1"/>
            </p:cNvSpPr>
            <p:nvPr/>
          </p:nvSpPr>
          <p:spPr bwMode="auto">
            <a:xfrm>
              <a:off x="2355" y="2325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1" name="Rectangle 75"/>
            <p:cNvSpPr>
              <a:spLocks noChangeArrowheads="1"/>
            </p:cNvSpPr>
            <p:nvPr/>
          </p:nvSpPr>
          <p:spPr bwMode="auto">
            <a:xfrm>
              <a:off x="2367" y="2325"/>
              <a:ext cx="3156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2" name="Rectangle 76"/>
            <p:cNvSpPr>
              <a:spLocks noChangeArrowheads="1"/>
            </p:cNvSpPr>
            <p:nvPr/>
          </p:nvSpPr>
          <p:spPr bwMode="auto">
            <a:xfrm>
              <a:off x="5523" y="2325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3" name="Rectangle 77"/>
            <p:cNvSpPr>
              <a:spLocks noChangeArrowheads="1"/>
            </p:cNvSpPr>
            <p:nvPr/>
          </p:nvSpPr>
          <p:spPr bwMode="auto">
            <a:xfrm>
              <a:off x="224" y="2337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4" name="Rectangle 78"/>
            <p:cNvSpPr>
              <a:spLocks noChangeArrowheads="1"/>
            </p:cNvSpPr>
            <p:nvPr/>
          </p:nvSpPr>
          <p:spPr bwMode="auto">
            <a:xfrm>
              <a:off x="699" y="2337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5" name="Rectangle 79"/>
            <p:cNvSpPr>
              <a:spLocks noChangeArrowheads="1"/>
            </p:cNvSpPr>
            <p:nvPr/>
          </p:nvSpPr>
          <p:spPr bwMode="auto">
            <a:xfrm>
              <a:off x="1312" y="2337"/>
              <a:ext cx="11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6" name="Rectangle 80"/>
            <p:cNvSpPr>
              <a:spLocks noChangeArrowheads="1"/>
            </p:cNvSpPr>
            <p:nvPr/>
          </p:nvSpPr>
          <p:spPr bwMode="auto">
            <a:xfrm>
              <a:off x="2355" y="2337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7" name="Rectangle 81"/>
            <p:cNvSpPr>
              <a:spLocks noChangeArrowheads="1"/>
            </p:cNvSpPr>
            <p:nvPr/>
          </p:nvSpPr>
          <p:spPr bwMode="auto">
            <a:xfrm>
              <a:off x="5523" y="2337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8" name="Rectangle 82"/>
            <p:cNvSpPr>
              <a:spLocks noChangeArrowheads="1"/>
            </p:cNvSpPr>
            <p:nvPr/>
          </p:nvSpPr>
          <p:spPr bwMode="auto">
            <a:xfrm>
              <a:off x="316" y="2526"/>
              <a:ext cx="15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iy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9" name="Rectangle 83"/>
            <p:cNvSpPr>
              <a:spLocks noChangeArrowheads="1"/>
            </p:cNvSpPr>
            <p:nvPr/>
          </p:nvSpPr>
          <p:spPr bwMode="auto">
            <a:xfrm>
              <a:off x="826" y="2519"/>
              <a:ext cx="46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-15213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0" name="Rectangle 84"/>
            <p:cNvSpPr>
              <a:spLocks noChangeArrowheads="1"/>
            </p:cNvSpPr>
            <p:nvPr/>
          </p:nvSpPr>
          <p:spPr bwMode="auto">
            <a:xfrm>
              <a:off x="1419" y="2526"/>
              <a:ext cx="85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FF </a:t>
              </a:r>
              <a:r>
                <a:rPr lang="en-US" sz="1600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FF</a:t>
              </a:r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C4 93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1" name="Rectangle 85"/>
            <p:cNvSpPr>
              <a:spLocks noChangeArrowheads="1"/>
            </p:cNvSpPr>
            <p:nvPr/>
          </p:nvSpPr>
          <p:spPr bwMode="auto">
            <a:xfrm>
              <a:off x="2617" y="2526"/>
              <a:ext cx="272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11111111 11111111 11000100 10010011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2" name="Rectangle 86"/>
            <p:cNvSpPr>
              <a:spLocks noChangeArrowheads="1"/>
            </p:cNvSpPr>
            <p:nvPr/>
          </p:nvSpPr>
          <p:spPr bwMode="auto">
            <a:xfrm>
              <a:off x="224" y="2503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3" name="Rectangle 87"/>
            <p:cNvSpPr>
              <a:spLocks noChangeArrowheads="1"/>
            </p:cNvSpPr>
            <p:nvPr/>
          </p:nvSpPr>
          <p:spPr bwMode="auto">
            <a:xfrm>
              <a:off x="236" y="2503"/>
              <a:ext cx="463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4" name="Rectangle 88"/>
            <p:cNvSpPr>
              <a:spLocks noChangeArrowheads="1"/>
            </p:cNvSpPr>
            <p:nvPr/>
          </p:nvSpPr>
          <p:spPr bwMode="auto">
            <a:xfrm>
              <a:off x="699" y="2503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5" name="Rectangle 89"/>
            <p:cNvSpPr>
              <a:spLocks noChangeArrowheads="1"/>
            </p:cNvSpPr>
            <p:nvPr/>
          </p:nvSpPr>
          <p:spPr bwMode="auto">
            <a:xfrm>
              <a:off x="711" y="2503"/>
              <a:ext cx="60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6" name="Rectangle 90"/>
            <p:cNvSpPr>
              <a:spLocks noChangeArrowheads="1"/>
            </p:cNvSpPr>
            <p:nvPr/>
          </p:nvSpPr>
          <p:spPr bwMode="auto">
            <a:xfrm>
              <a:off x="1312" y="2503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7" name="Rectangle 91"/>
            <p:cNvSpPr>
              <a:spLocks noChangeArrowheads="1"/>
            </p:cNvSpPr>
            <p:nvPr/>
          </p:nvSpPr>
          <p:spPr bwMode="auto">
            <a:xfrm>
              <a:off x="1323" y="2503"/>
              <a:ext cx="103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8" name="Rectangle 92"/>
            <p:cNvSpPr>
              <a:spLocks noChangeArrowheads="1"/>
            </p:cNvSpPr>
            <p:nvPr/>
          </p:nvSpPr>
          <p:spPr bwMode="auto">
            <a:xfrm>
              <a:off x="2355" y="2503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9" name="Rectangle 93"/>
            <p:cNvSpPr>
              <a:spLocks noChangeArrowheads="1"/>
            </p:cNvSpPr>
            <p:nvPr/>
          </p:nvSpPr>
          <p:spPr bwMode="auto">
            <a:xfrm>
              <a:off x="2367" y="2503"/>
              <a:ext cx="3156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0" name="Rectangle 94"/>
            <p:cNvSpPr>
              <a:spLocks noChangeArrowheads="1"/>
            </p:cNvSpPr>
            <p:nvPr/>
          </p:nvSpPr>
          <p:spPr bwMode="auto">
            <a:xfrm>
              <a:off x="5523" y="2503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1" name="Rectangle 95"/>
            <p:cNvSpPr>
              <a:spLocks noChangeArrowheads="1"/>
            </p:cNvSpPr>
            <p:nvPr/>
          </p:nvSpPr>
          <p:spPr bwMode="auto">
            <a:xfrm>
              <a:off x="224" y="2515"/>
              <a:ext cx="12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2" name="Rectangle 96"/>
            <p:cNvSpPr>
              <a:spLocks noChangeArrowheads="1"/>
            </p:cNvSpPr>
            <p:nvPr/>
          </p:nvSpPr>
          <p:spPr bwMode="auto">
            <a:xfrm>
              <a:off x="224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3" name="Rectangle 97"/>
            <p:cNvSpPr>
              <a:spLocks noChangeArrowheads="1"/>
            </p:cNvSpPr>
            <p:nvPr/>
          </p:nvSpPr>
          <p:spPr bwMode="auto">
            <a:xfrm>
              <a:off x="224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4" name="Rectangle 98"/>
            <p:cNvSpPr>
              <a:spLocks noChangeArrowheads="1"/>
            </p:cNvSpPr>
            <p:nvPr/>
          </p:nvSpPr>
          <p:spPr bwMode="auto">
            <a:xfrm>
              <a:off x="236" y="2679"/>
              <a:ext cx="463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5" name="Rectangle 99"/>
            <p:cNvSpPr>
              <a:spLocks noChangeArrowheads="1"/>
            </p:cNvSpPr>
            <p:nvPr/>
          </p:nvSpPr>
          <p:spPr bwMode="auto">
            <a:xfrm>
              <a:off x="699" y="2515"/>
              <a:ext cx="12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6" name="Rectangle 100"/>
            <p:cNvSpPr>
              <a:spLocks noChangeArrowheads="1"/>
            </p:cNvSpPr>
            <p:nvPr/>
          </p:nvSpPr>
          <p:spPr bwMode="auto">
            <a:xfrm>
              <a:off x="699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7" name="Rectangle 101"/>
            <p:cNvSpPr>
              <a:spLocks noChangeArrowheads="1"/>
            </p:cNvSpPr>
            <p:nvPr/>
          </p:nvSpPr>
          <p:spPr bwMode="auto">
            <a:xfrm>
              <a:off x="711" y="2679"/>
              <a:ext cx="60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8" name="Rectangle 102"/>
            <p:cNvSpPr>
              <a:spLocks noChangeArrowheads="1"/>
            </p:cNvSpPr>
            <p:nvPr/>
          </p:nvSpPr>
          <p:spPr bwMode="auto">
            <a:xfrm>
              <a:off x="1312" y="2515"/>
              <a:ext cx="11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9" name="Rectangle 103"/>
            <p:cNvSpPr>
              <a:spLocks noChangeArrowheads="1"/>
            </p:cNvSpPr>
            <p:nvPr/>
          </p:nvSpPr>
          <p:spPr bwMode="auto">
            <a:xfrm>
              <a:off x="1312" y="2679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0" name="Rectangle 104"/>
            <p:cNvSpPr>
              <a:spLocks noChangeArrowheads="1"/>
            </p:cNvSpPr>
            <p:nvPr/>
          </p:nvSpPr>
          <p:spPr bwMode="auto">
            <a:xfrm>
              <a:off x="1323" y="2679"/>
              <a:ext cx="103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1" name="Rectangle 105"/>
            <p:cNvSpPr>
              <a:spLocks noChangeArrowheads="1"/>
            </p:cNvSpPr>
            <p:nvPr/>
          </p:nvSpPr>
          <p:spPr bwMode="auto">
            <a:xfrm>
              <a:off x="2355" y="2515"/>
              <a:ext cx="12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2" name="Rectangle 106"/>
            <p:cNvSpPr>
              <a:spLocks noChangeArrowheads="1"/>
            </p:cNvSpPr>
            <p:nvPr/>
          </p:nvSpPr>
          <p:spPr bwMode="auto">
            <a:xfrm>
              <a:off x="2355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3" name="Rectangle 107"/>
            <p:cNvSpPr>
              <a:spLocks noChangeArrowheads="1"/>
            </p:cNvSpPr>
            <p:nvPr/>
          </p:nvSpPr>
          <p:spPr bwMode="auto">
            <a:xfrm>
              <a:off x="2367" y="2679"/>
              <a:ext cx="3156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4" name="Rectangle 108"/>
            <p:cNvSpPr>
              <a:spLocks noChangeArrowheads="1"/>
            </p:cNvSpPr>
            <p:nvPr/>
          </p:nvSpPr>
          <p:spPr bwMode="auto">
            <a:xfrm>
              <a:off x="5523" y="2515"/>
              <a:ext cx="12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5" name="Rectangle 109"/>
            <p:cNvSpPr>
              <a:spLocks noChangeArrowheads="1"/>
            </p:cNvSpPr>
            <p:nvPr/>
          </p:nvSpPr>
          <p:spPr bwMode="auto">
            <a:xfrm>
              <a:off x="5523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6" name="Rectangle 110"/>
            <p:cNvSpPr>
              <a:spLocks noChangeArrowheads="1"/>
            </p:cNvSpPr>
            <p:nvPr/>
          </p:nvSpPr>
          <p:spPr bwMode="auto">
            <a:xfrm>
              <a:off x="5523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</p:grp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6110288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Truncation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220788"/>
            <a:ext cx="8294687" cy="2360612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/>
              <a:t>Task:</a:t>
            </a:r>
          </a:p>
          <a:p>
            <a:pPr lvl="1" eaLnBrk="1" hangingPunct="1">
              <a:defRPr/>
            </a:pPr>
            <a:r>
              <a:rPr lang="en-US" dirty="0"/>
              <a:t>Given </a:t>
            </a:r>
            <a:r>
              <a:rPr lang="en-US" dirty="0" err="1"/>
              <a:t>k+</a:t>
            </a:r>
            <a:r>
              <a:rPr lang="en-US" i="1" dirty="0" err="1"/>
              <a:t>w</a:t>
            </a:r>
            <a:r>
              <a:rPr lang="en-US" dirty="0" err="1"/>
              <a:t>-bit</a:t>
            </a:r>
            <a:r>
              <a:rPr lang="en-US" dirty="0"/>
              <a:t> signed or unsigned integer </a:t>
            </a:r>
            <a:r>
              <a:rPr lang="en-US" i="1" dirty="0"/>
              <a:t>X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Convert it to </a:t>
            </a:r>
            <a:r>
              <a:rPr lang="en-US" i="1" dirty="0"/>
              <a:t>w</a:t>
            </a:r>
            <a:r>
              <a:rPr lang="en-US" dirty="0"/>
              <a:t>-bit integer X’ with same value for “small enough” X</a:t>
            </a:r>
          </a:p>
          <a:p>
            <a:pPr eaLnBrk="1" hangingPunct="1">
              <a:defRPr/>
            </a:pPr>
            <a:r>
              <a:rPr lang="en-US" dirty="0"/>
              <a:t>Rule:</a:t>
            </a:r>
          </a:p>
          <a:p>
            <a:pPr lvl="1" eaLnBrk="1" hangingPunct="1">
              <a:defRPr/>
            </a:pPr>
            <a:r>
              <a:rPr lang="en-US" dirty="0"/>
              <a:t>Drop top </a:t>
            </a:r>
            <a:r>
              <a:rPr lang="en-US" i="1" dirty="0"/>
              <a:t>k</a:t>
            </a:r>
            <a:r>
              <a:rPr lang="en-US" dirty="0"/>
              <a:t> bits:</a:t>
            </a:r>
          </a:p>
          <a:p>
            <a:pPr lvl="1" eaLnBrk="1" hangingPunct="1">
              <a:defRPr/>
            </a:pPr>
            <a:r>
              <a:rPr lang="en-US" b="0" i="1" dirty="0"/>
              <a:t>X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</a:t>
            </a:r>
            <a:r>
              <a:rPr lang="en-US" dirty="0"/>
              <a:t> =  </a:t>
            </a:r>
            <a:r>
              <a:rPr lang="en-US" b="0" i="1" dirty="0" err="1"/>
              <a:t>x</a:t>
            </a:r>
            <a:r>
              <a:rPr lang="en-US" b="0" i="1" baseline="-25000" dirty="0" err="1"/>
              <a:t>w</a:t>
            </a:r>
            <a:r>
              <a:rPr lang="en-US" b="0" baseline="-25000" dirty="0"/>
              <a:t>–1 </a:t>
            </a:r>
            <a:r>
              <a:rPr lang="en-US" dirty="0"/>
              <a:t>, </a:t>
            </a:r>
            <a:r>
              <a:rPr lang="en-US" b="0" i="1" dirty="0" err="1"/>
              <a:t>x</a:t>
            </a:r>
            <a:r>
              <a:rPr lang="en-US" b="0" i="1" baseline="-25000" dirty="0" err="1"/>
              <a:t>w</a:t>
            </a:r>
            <a:r>
              <a:rPr lang="en-US" b="0" baseline="-25000" dirty="0"/>
              <a:t>–2 </a:t>
            </a:r>
            <a:r>
              <a:rPr lang="en-US" dirty="0"/>
              <a:t>,…, </a:t>
            </a:r>
            <a:r>
              <a:rPr lang="en-US" b="0" i="1" dirty="0"/>
              <a:t>x</a:t>
            </a:r>
            <a:r>
              <a:rPr lang="en-US" b="0" baseline="-25000" dirty="0"/>
              <a:t>0</a:t>
            </a: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28689" name="Line 18"/>
          <p:cNvSpPr>
            <a:spLocks noChangeShapeType="1"/>
          </p:cNvSpPr>
          <p:nvPr/>
        </p:nvSpPr>
        <p:spPr bwMode="auto">
          <a:xfrm>
            <a:off x="4495800" y="4662487"/>
            <a:ext cx="0" cy="129539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5" name="Line 37"/>
          <p:cNvSpPr>
            <a:spLocks noChangeShapeType="1"/>
          </p:cNvSpPr>
          <p:nvPr/>
        </p:nvSpPr>
        <p:spPr bwMode="auto">
          <a:xfrm>
            <a:off x="4724400" y="4662487"/>
            <a:ext cx="0" cy="129539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6" name="Line 38"/>
          <p:cNvSpPr>
            <a:spLocks noChangeShapeType="1"/>
          </p:cNvSpPr>
          <p:nvPr/>
        </p:nvSpPr>
        <p:spPr bwMode="auto">
          <a:xfrm>
            <a:off x="4953000" y="4662487"/>
            <a:ext cx="0" cy="129539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7" name="Line 39"/>
          <p:cNvSpPr>
            <a:spLocks noChangeShapeType="1"/>
          </p:cNvSpPr>
          <p:nvPr/>
        </p:nvSpPr>
        <p:spPr bwMode="auto">
          <a:xfrm>
            <a:off x="6553200" y="4662487"/>
            <a:ext cx="0" cy="129539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8" name="Line 40"/>
          <p:cNvSpPr>
            <a:spLocks noChangeShapeType="1"/>
          </p:cNvSpPr>
          <p:nvPr/>
        </p:nvSpPr>
        <p:spPr bwMode="auto">
          <a:xfrm>
            <a:off x="6781800" y="4662487"/>
            <a:ext cx="0" cy="129539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9" name="Line 41"/>
          <p:cNvSpPr>
            <a:spLocks noChangeShapeType="1"/>
          </p:cNvSpPr>
          <p:nvPr/>
        </p:nvSpPr>
        <p:spPr bwMode="auto">
          <a:xfrm>
            <a:off x="7010400" y="4662487"/>
            <a:ext cx="0" cy="129539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0" name="Rectangle 42"/>
          <p:cNvSpPr>
            <a:spLocks noChangeArrowheads="1"/>
          </p:cNvSpPr>
          <p:nvPr/>
        </p:nvSpPr>
        <p:spPr bwMode="auto">
          <a:xfrm>
            <a:off x="3429000" y="5500686"/>
            <a:ext cx="715963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/>
              <a:t>• • •</a:t>
            </a: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4343400" y="6019800"/>
            <a:ext cx="2743200" cy="228600"/>
            <a:chOff x="2928" y="2400"/>
            <a:chExt cx="1728" cy="144"/>
          </a:xfrm>
        </p:grpSpPr>
        <p:sp>
          <p:nvSpPr>
            <p:cNvPr id="28714" name="Rectangle 9"/>
            <p:cNvSpPr>
              <a:spLocks noChangeArrowheads="1"/>
            </p:cNvSpPr>
            <p:nvPr/>
          </p:nvSpPr>
          <p:spPr bwMode="auto">
            <a:xfrm>
              <a:off x="2928" y="2400"/>
              <a:ext cx="144" cy="14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28715" name="Rectangle 10"/>
            <p:cNvSpPr>
              <a:spLocks noChangeArrowheads="1"/>
            </p:cNvSpPr>
            <p:nvPr/>
          </p:nvSpPr>
          <p:spPr bwMode="auto">
            <a:xfrm>
              <a:off x="3072" y="2400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28716" name="Rectangle 11"/>
            <p:cNvSpPr>
              <a:spLocks noChangeArrowheads="1"/>
            </p:cNvSpPr>
            <p:nvPr/>
          </p:nvSpPr>
          <p:spPr bwMode="auto">
            <a:xfrm>
              <a:off x="3216" y="2400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28717" name="Rectangle 12"/>
            <p:cNvSpPr>
              <a:spLocks noChangeArrowheads="1"/>
            </p:cNvSpPr>
            <p:nvPr/>
          </p:nvSpPr>
          <p:spPr bwMode="auto">
            <a:xfrm>
              <a:off x="4224" y="2400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28718" name="Rectangle 13"/>
            <p:cNvSpPr>
              <a:spLocks noChangeArrowheads="1"/>
            </p:cNvSpPr>
            <p:nvPr/>
          </p:nvSpPr>
          <p:spPr bwMode="auto">
            <a:xfrm>
              <a:off x="4368" y="2400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28719" name="Rectangle 14"/>
            <p:cNvSpPr>
              <a:spLocks noChangeArrowheads="1"/>
            </p:cNvSpPr>
            <p:nvPr/>
          </p:nvSpPr>
          <p:spPr bwMode="auto">
            <a:xfrm>
              <a:off x="4512" y="2400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28720" name="Rectangle 15"/>
            <p:cNvSpPr>
              <a:spLocks noChangeArrowheads="1"/>
            </p:cNvSpPr>
            <p:nvPr/>
          </p:nvSpPr>
          <p:spPr bwMode="auto">
            <a:xfrm>
              <a:off x="3360" y="2400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28687" name="Rectangle 16"/>
          <p:cNvSpPr>
            <a:spLocks noChangeArrowheads="1"/>
          </p:cNvSpPr>
          <p:nvPr/>
        </p:nvSpPr>
        <p:spPr bwMode="auto">
          <a:xfrm>
            <a:off x="3733800" y="5943600"/>
            <a:ext cx="61908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>
                <a:latin typeface="Times" pitchFamily="18" charset="0"/>
              </a:rPr>
              <a:t>X</a:t>
            </a:r>
            <a:r>
              <a:rPr lang="en-US" b="0" dirty="0">
                <a:latin typeface="Symbol" pitchFamily="18" charset="2"/>
              </a:rPr>
              <a:t> </a:t>
            </a:r>
            <a:r>
              <a:rPr lang="en-US" b="0" dirty="0">
                <a:latin typeface="Times" pitchFamily="18" charset="0"/>
              </a:rPr>
              <a:t> </a:t>
            </a:r>
            <a:endParaRPr lang="en-US" b="0" dirty="0">
              <a:latin typeface="Symbol" pitchFamily="18" charset="2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343400" y="6296026"/>
            <a:ext cx="2743200" cy="461962"/>
            <a:chOff x="4343400" y="5867400"/>
            <a:chExt cx="2743200" cy="461962"/>
          </a:xfrm>
        </p:grpSpPr>
        <p:sp>
          <p:nvSpPr>
            <p:cNvPr id="28680" name="Line 43"/>
            <p:cNvSpPr>
              <a:spLocks noChangeShapeType="1"/>
            </p:cNvSpPr>
            <p:nvPr/>
          </p:nvSpPr>
          <p:spPr bwMode="auto">
            <a:xfrm>
              <a:off x="4343400" y="6043612"/>
              <a:ext cx="2743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1" name="Rectangle 44"/>
            <p:cNvSpPr>
              <a:spLocks noChangeArrowheads="1"/>
            </p:cNvSpPr>
            <p:nvPr/>
          </p:nvSpPr>
          <p:spPr bwMode="auto">
            <a:xfrm>
              <a:off x="5562600" y="5867400"/>
              <a:ext cx="404813" cy="46196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i="1" dirty="0">
                  <a:latin typeface="Calibri" pitchFamily="34" charset="0"/>
                </a:rPr>
                <a:t>w</a:t>
              </a:r>
            </a:p>
          </p:txBody>
        </p:sp>
      </p:grpSp>
      <p:sp>
        <p:nvSpPr>
          <p:cNvPr id="28688" name="Rectangle 17"/>
          <p:cNvSpPr>
            <a:spLocks noChangeArrowheads="1"/>
          </p:cNvSpPr>
          <p:nvPr/>
        </p:nvSpPr>
        <p:spPr bwMode="auto">
          <a:xfrm>
            <a:off x="1905000" y="4247495"/>
            <a:ext cx="38985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>
                <a:latin typeface="Times" pitchFamily="18" charset="0"/>
              </a:rPr>
              <a:t>X</a:t>
            </a:r>
            <a:endParaRPr lang="en-US" b="0" dirty="0">
              <a:latin typeface="Symbol" pitchFamily="18" charset="2"/>
            </a:endParaRP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2590800" y="4399895"/>
            <a:ext cx="4495800" cy="228600"/>
            <a:chOff x="1824" y="3456"/>
            <a:chExt cx="2832" cy="144"/>
          </a:xfrm>
        </p:grpSpPr>
        <p:sp>
          <p:nvSpPr>
            <p:cNvPr id="28701" name="Rectangle 21"/>
            <p:cNvSpPr>
              <a:spLocks noChangeArrowheads="1"/>
            </p:cNvSpPr>
            <p:nvPr/>
          </p:nvSpPr>
          <p:spPr bwMode="auto">
            <a:xfrm>
              <a:off x="2112" y="3456"/>
              <a:ext cx="528" cy="144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  <p:sp>
          <p:nvSpPr>
            <p:cNvPr id="28702" name="Rectangle 22"/>
            <p:cNvSpPr>
              <a:spLocks noChangeArrowheads="1"/>
            </p:cNvSpPr>
            <p:nvPr/>
          </p:nvSpPr>
          <p:spPr bwMode="auto">
            <a:xfrm>
              <a:off x="2784" y="3456"/>
              <a:ext cx="144" cy="144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28703" name="Rectangle 23"/>
            <p:cNvSpPr>
              <a:spLocks noChangeArrowheads="1"/>
            </p:cNvSpPr>
            <p:nvPr/>
          </p:nvSpPr>
          <p:spPr bwMode="auto">
            <a:xfrm>
              <a:off x="2640" y="3456"/>
              <a:ext cx="144" cy="144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28704" name="Rectangle 24"/>
            <p:cNvSpPr>
              <a:spLocks noChangeArrowheads="1"/>
            </p:cNvSpPr>
            <p:nvPr/>
          </p:nvSpPr>
          <p:spPr bwMode="auto">
            <a:xfrm>
              <a:off x="1968" y="3456"/>
              <a:ext cx="144" cy="144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28705" name="Rectangle 25"/>
            <p:cNvSpPr>
              <a:spLocks noChangeArrowheads="1"/>
            </p:cNvSpPr>
            <p:nvPr/>
          </p:nvSpPr>
          <p:spPr bwMode="auto">
            <a:xfrm>
              <a:off x="1824" y="3456"/>
              <a:ext cx="144" cy="14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2928" y="3456"/>
              <a:ext cx="1728" cy="144"/>
              <a:chOff x="2928" y="3456"/>
              <a:chExt cx="1728" cy="144"/>
            </a:xfrm>
          </p:grpSpPr>
          <p:sp>
            <p:nvSpPr>
              <p:cNvPr id="28707" name="Rectangle 27"/>
              <p:cNvSpPr>
                <a:spLocks noChangeArrowheads="1"/>
              </p:cNvSpPr>
              <p:nvPr/>
            </p:nvSpPr>
            <p:spPr bwMode="auto">
              <a:xfrm>
                <a:off x="2928" y="3456"/>
                <a:ext cx="144" cy="144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28708" name="Rectangle 28"/>
              <p:cNvSpPr>
                <a:spLocks noChangeArrowheads="1"/>
              </p:cNvSpPr>
              <p:nvPr/>
            </p:nvSpPr>
            <p:spPr bwMode="auto">
              <a:xfrm>
                <a:off x="3072" y="3456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28709" name="Rectangle 29"/>
              <p:cNvSpPr>
                <a:spLocks noChangeArrowheads="1"/>
              </p:cNvSpPr>
              <p:nvPr/>
            </p:nvSpPr>
            <p:spPr bwMode="auto">
              <a:xfrm>
                <a:off x="3216" y="3456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28710" name="Rectangle 30"/>
              <p:cNvSpPr>
                <a:spLocks noChangeArrowheads="1"/>
              </p:cNvSpPr>
              <p:nvPr/>
            </p:nvSpPr>
            <p:spPr bwMode="auto">
              <a:xfrm>
                <a:off x="4224" y="3456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28711" name="Rectangle 31"/>
              <p:cNvSpPr>
                <a:spLocks noChangeArrowheads="1"/>
              </p:cNvSpPr>
              <p:nvPr/>
            </p:nvSpPr>
            <p:spPr bwMode="auto">
              <a:xfrm>
                <a:off x="4368" y="3456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28712" name="Rectangle 32"/>
              <p:cNvSpPr>
                <a:spLocks noChangeArrowheads="1"/>
              </p:cNvSpPr>
              <p:nvPr/>
            </p:nvSpPr>
            <p:spPr bwMode="auto">
              <a:xfrm>
                <a:off x="4512" y="3456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28713" name="Rectangle 33"/>
              <p:cNvSpPr>
                <a:spLocks noChangeArrowheads="1"/>
              </p:cNvSpPr>
              <p:nvPr/>
            </p:nvSpPr>
            <p:spPr bwMode="auto">
              <a:xfrm>
                <a:off x="3360" y="3456"/>
                <a:ext cx="86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/>
                  <a:t>• • •</a:t>
                </a:r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2590800" y="3871258"/>
            <a:ext cx="4495800" cy="474662"/>
            <a:chOff x="2590800" y="4173538"/>
            <a:chExt cx="4495800" cy="474662"/>
          </a:xfrm>
        </p:grpSpPr>
        <p:sp>
          <p:nvSpPr>
            <p:cNvPr id="28682" name="Line 45"/>
            <p:cNvSpPr>
              <a:spLocks noChangeShapeType="1"/>
            </p:cNvSpPr>
            <p:nvPr/>
          </p:nvSpPr>
          <p:spPr bwMode="auto">
            <a:xfrm>
              <a:off x="4343400" y="4338638"/>
              <a:ext cx="2743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3" name="Rectangle 46"/>
            <p:cNvSpPr>
              <a:spLocks noChangeArrowheads="1"/>
            </p:cNvSpPr>
            <p:nvPr/>
          </p:nvSpPr>
          <p:spPr bwMode="auto">
            <a:xfrm>
              <a:off x="5562600" y="4173538"/>
              <a:ext cx="404813" cy="46196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i="1" dirty="0">
                  <a:latin typeface="Calibri" pitchFamily="34" charset="0"/>
                </a:rPr>
                <a:t>w</a:t>
              </a:r>
            </a:p>
          </p:txBody>
        </p:sp>
        <p:sp>
          <p:nvSpPr>
            <p:cNvPr id="28684" name="Line 47"/>
            <p:cNvSpPr>
              <a:spLocks noChangeShapeType="1"/>
            </p:cNvSpPr>
            <p:nvPr/>
          </p:nvSpPr>
          <p:spPr bwMode="auto">
            <a:xfrm>
              <a:off x="2590800" y="4338638"/>
              <a:ext cx="1752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5" name="Rectangle 48"/>
            <p:cNvSpPr>
              <a:spLocks noChangeArrowheads="1"/>
            </p:cNvSpPr>
            <p:nvPr/>
          </p:nvSpPr>
          <p:spPr bwMode="auto">
            <a:xfrm>
              <a:off x="3200400" y="4186238"/>
              <a:ext cx="323850" cy="46196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i="1" dirty="0">
                  <a:latin typeface="Calibri" pitchFamily="34" charset="0"/>
                </a:rPr>
                <a:t>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931616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 </a:t>
            </a:r>
            <a:r>
              <a:rPr lang="en-US" dirty="0">
                <a:cs typeface="Courier New"/>
              </a:rPr>
              <a:t>Waitlist questions</a:t>
            </a:r>
            <a:endParaRPr lang="en-US" dirty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292100"/>
            <a:r>
              <a:rPr lang="en-US" dirty="0"/>
              <a:t>15-213: Catherine </a:t>
            </a:r>
            <a:r>
              <a:rPr lang="en-US" dirty="0" err="1"/>
              <a:t>Fichtner</a:t>
            </a:r>
            <a:r>
              <a:rPr lang="en-US" dirty="0"/>
              <a:t> (</a:t>
            </a:r>
            <a:r>
              <a:rPr lang="en-US" dirty="0">
                <a:hlinkClick r:id="rId2"/>
              </a:rPr>
              <a:t>cathyf@cs.cmu.edu</a:t>
            </a:r>
            <a:r>
              <a:rPr lang="en-US" dirty="0"/>
              <a:t>)</a:t>
            </a:r>
          </a:p>
          <a:p>
            <a:pPr marL="292100"/>
            <a:r>
              <a:rPr lang="en-US" dirty="0"/>
              <a:t>18-213: Zara Collier (</a:t>
            </a:r>
            <a:r>
              <a:rPr lang="en-US" dirty="0" err="1"/>
              <a:t>zcollier@andrew.cmu.edu</a:t>
            </a:r>
            <a:r>
              <a:rPr lang="en-US" dirty="0"/>
              <a:t>)</a:t>
            </a:r>
          </a:p>
          <a:p>
            <a:pPr marL="292100"/>
            <a:r>
              <a:rPr lang="en-US" dirty="0"/>
              <a:t>15-513: Catherine </a:t>
            </a:r>
            <a:r>
              <a:rPr lang="en-US" dirty="0" err="1"/>
              <a:t>Fichtner</a:t>
            </a:r>
            <a:r>
              <a:rPr lang="en-US" dirty="0"/>
              <a:t> (</a:t>
            </a:r>
            <a:r>
              <a:rPr lang="en-US" dirty="0" err="1"/>
              <a:t>cathyf@cs.cmu.edu</a:t>
            </a:r>
            <a:r>
              <a:rPr lang="en-US" dirty="0"/>
              <a:t>)</a:t>
            </a:r>
          </a:p>
          <a:p>
            <a:pPr marL="292100"/>
            <a:endParaRPr lang="en-US" dirty="0"/>
          </a:p>
          <a:p>
            <a:pPr marL="292100"/>
            <a:r>
              <a:rPr lang="en-US" dirty="0"/>
              <a:t>Please don’t contact the instructors with waitlist questions.</a:t>
            </a:r>
          </a:p>
          <a:p>
            <a:pPr marL="381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3537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23850"/>
            <a:ext cx="87630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Truncation: Simple 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19685" y="190500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10 =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273515"/>
              </p:ext>
            </p:extLst>
          </p:nvPr>
        </p:nvGraphicFramePr>
        <p:xfrm>
          <a:off x="6053541" y="1524000"/>
          <a:ext cx="2884350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-16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rgbClr val="CD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119685" y="2988965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-6 = 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190496"/>
              </p:ext>
            </p:extLst>
          </p:nvPr>
        </p:nvGraphicFramePr>
        <p:xfrm>
          <a:off x="6053541" y="2607965"/>
          <a:ext cx="2884350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tabLst/>
                      </a:pP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rgbClr val="CD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945545" y="4554835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-10 = 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039533"/>
              </p:ext>
            </p:extLst>
          </p:nvPr>
        </p:nvGraphicFramePr>
        <p:xfrm>
          <a:off x="6053541" y="4173835"/>
          <a:ext cx="2884350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-16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rgbClr val="CD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119685" y="563880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6 = 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369949"/>
              </p:ext>
            </p:extLst>
          </p:nvPr>
        </p:nvGraphicFramePr>
        <p:xfrm>
          <a:off x="6053541" y="5257800"/>
          <a:ext cx="2884350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tabLst/>
                      </a:pP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rgbClr val="CD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8" name="Straight Connector 27"/>
          <p:cNvCxnSpPr/>
          <p:nvPr/>
        </p:nvCxnSpPr>
        <p:spPr bwMode="auto">
          <a:xfrm>
            <a:off x="4724400" y="1143000"/>
            <a:ext cx="0" cy="5181600"/>
          </a:xfrm>
          <a:prstGeom prst="line">
            <a:avLst/>
          </a:prstGeom>
          <a:noFill/>
          <a:ln w="254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5901141" y="914400"/>
            <a:ext cx="1694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Sign change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28922" y="1905000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2 = </a:t>
            </a: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884415"/>
              </p:ext>
            </p:extLst>
          </p:nvPr>
        </p:nvGraphicFramePr>
        <p:xfrm>
          <a:off x="1329141" y="1524000"/>
          <a:ext cx="2884350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-16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rgbClr val="CD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528922" y="2988965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2 = </a:t>
            </a:r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940286"/>
              </p:ext>
            </p:extLst>
          </p:nvPr>
        </p:nvGraphicFramePr>
        <p:xfrm>
          <a:off x="1329141" y="2607965"/>
          <a:ext cx="2884350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tabLst/>
                      </a:pP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rgbClr val="CD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375034" y="4554835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-6 = </a:t>
            </a:r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860666"/>
              </p:ext>
            </p:extLst>
          </p:nvPr>
        </p:nvGraphicFramePr>
        <p:xfrm>
          <a:off x="1329141" y="4173835"/>
          <a:ext cx="2884350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-16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rgbClr val="CD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395285" y="563880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-6 = 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565367"/>
              </p:ext>
            </p:extLst>
          </p:nvPr>
        </p:nvGraphicFramePr>
        <p:xfrm>
          <a:off x="1329141" y="5257800"/>
          <a:ext cx="2884350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8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tabLst/>
                      </a:pP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rgbClr val="CD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1176741" y="914400"/>
            <a:ext cx="2108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No sign change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00600" y="3399235"/>
            <a:ext cx="42578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mod 16 = 10U mod 16 = 10U = -6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800600" y="6096000"/>
            <a:ext cx="41344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-10 mod 16 = 22U mod 16 = 6U = 6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839359" y="3399235"/>
            <a:ext cx="16658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mod 16 = 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52400" y="6096000"/>
            <a:ext cx="42578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-6 mod 16 = 26U mod 16 = 10U = -6</a:t>
            </a:r>
          </a:p>
        </p:txBody>
      </p:sp>
    </p:spTree>
    <p:extLst>
      <p:ext uri="{BB962C8B-B14F-4D97-AF65-F5344CB8AC3E}">
        <p14:creationId xmlns:p14="http://schemas.microsoft.com/office/powerpoint/2010/main" val="1439431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  <p:bldP spid="20" grpId="0"/>
      <p:bldP spid="23" grpId="0"/>
      <p:bldP spid="30" grpId="0"/>
      <p:bldP spid="33" grpId="0"/>
      <p:bldP spid="35" grpId="0"/>
      <p:bldP spid="37" grpId="0"/>
      <p:bldP spid="7" grpId="0"/>
      <p:bldP spid="40" grpId="0"/>
      <p:bldP spid="41" grpId="0"/>
      <p:bldP spid="4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685800"/>
            <a:ext cx="7592093" cy="762000"/>
          </a:xfrm>
        </p:spPr>
        <p:txBody>
          <a:bodyPr/>
          <a:lstStyle/>
          <a:p>
            <a:pPr marL="0" indent="0"/>
            <a:r>
              <a:rPr lang="en-US" dirty="0"/>
              <a:t>Summary:</a:t>
            </a:r>
            <a:br>
              <a:rPr lang="en-US" dirty="0"/>
            </a:br>
            <a:r>
              <a:rPr lang="en-US" dirty="0"/>
              <a:t>Expanding, Truncating: Basic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885950"/>
            <a:ext cx="7896225" cy="4972050"/>
          </a:xfrm>
        </p:spPr>
        <p:txBody>
          <a:bodyPr/>
          <a:lstStyle/>
          <a:p>
            <a:r>
              <a:rPr lang="en-US" dirty="0"/>
              <a:t>Expanding (e.g., short </a:t>
            </a:r>
            <a:r>
              <a:rPr lang="en-US" dirty="0" err="1"/>
              <a:t>int</a:t>
            </a:r>
            <a:r>
              <a:rPr lang="en-US" dirty="0"/>
              <a:t> to 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Unsigned: zeros added</a:t>
            </a:r>
          </a:p>
          <a:p>
            <a:pPr lvl="1"/>
            <a:r>
              <a:rPr lang="en-US" dirty="0"/>
              <a:t>Signed: sign extension</a:t>
            </a:r>
          </a:p>
          <a:p>
            <a:pPr lvl="1"/>
            <a:r>
              <a:rPr lang="en-US" dirty="0"/>
              <a:t>Both yield expected result</a:t>
            </a:r>
          </a:p>
          <a:p>
            <a:pPr lvl="1"/>
            <a:endParaRPr lang="en-US" dirty="0"/>
          </a:p>
          <a:p>
            <a:r>
              <a:rPr lang="en-US" dirty="0"/>
              <a:t>Truncating (e.g., unsigned to unsigned short)</a:t>
            </a:r>
          </a:p>
          <a:p>
            <a:pPr lvl="1"/>
            <a:r>
              <a:rPr lang="en-US" dirty="0"/>
              <a:t>Unsigned/signed: bits are truncated</a:t>
            </a:r>
          </a:p>
          <a:p>
            <a:pPr lvl="1"/>
            <a:r>
              <a:rPr lang="en-US" dirty="0"/>
              <a:t>Result reinterpreted</a:t>
            </a:r>
          </a:p>
          <a:p>
            <a:pPr lvl="1"/>
            <a:r>
              <a:rPr lang="en-US" dirty="0"/>
              <a:t>Unsigned: mod operation</a:t>
            </a:r>
          </a:p>
          <a:p>
            <a:pPr lvl="1"/>
            <a:r>
              <a:rPr lang="en-US" dirty="0"/>
              <a:t>Signed: similar to mod</a:t>
            </a:r>
          </a:p>
          <a:p>
            <a:pPr lvl="1"/>
            <a:r>
              <a:rPr lang="en-US" dirty="0"/>
              <a:t>For small numbers yields expected behavior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786982" cy="762000"/>
          </a:xfrm>
        </p:spPr>
        <p:txBody>
          <a:bodyPr/>
          <a:lstStyle/>
          <a:p>
            <a:r>
              <a:rPr lang="en-US" dirty="0"/>
              <a:t>Summary of Today: Bits, Bytes, and Integers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Representing information as bits</a:t>
            </a:r>
          </a:p>
          <a:p>
            <a:r>
              <a:rPr lang="en-US" dirty="0"/>
              <a:t>Bit-level manipulations</a:t>
            </a:r>
          </a:p>
          <a:p>
            <a:r>
              <a:rPr lang="en-US" dirty="0"/>
              <a:t>Integers</a:t>
            </a:r>
          </a:p>
          <a:p>
            <a:pPr lvl="1"/>
            <a:r>
              <a:rPr lang="en-US" b="1" dirty="0"/>
              <a:t>Representation: unsigned and signed</a:t>
            </a:r>
          </a:p>
          <a:p>
            <a:pPr lvl="1"/>
            <a:r>
              <a:rPr lang="en-US" b="1" dirty="0"/>
              <a:t>Conversion, casting</a:t>
            </a:r>
          </a:p>
          <a:p>
            <a:pPr lvl="1"/>
            <a:r>
              <a:rPr lang="en-US" b="1" dirty="0"/>
              <a:t>Expanding, truncating</a:t>
            </a:r>
          </a:p>
          <a:p>
            <a:pPr lvl="1"/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Addition, negation, multiplication, shifting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Summary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Representing information as bits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Bit-level manipulations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Integers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Conversion, casting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Expanding, truncating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Addition, negation, multiplication, shifting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Summary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2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Everything is bits</a:t>
            </a:r>
          </a:p>
        </p:txBody>
      </p:sp>
      <p:sp>
        <p:nvSpPr>
          <p:cNvPr id="9243" name="Rectangle 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bit is 0 or 1</a:t>
            </a:r>
          </a:p>
          <a:p>
            <a:r>
              <a:rPr lang="en-US" dirty="0"/>
              <a:t>By encoding/interpreting sets of bits in various ways</a:t>
            </a:r>
          </a:p>
          <a:p>
            <a:pPr lvl="1"/>
            <a:r>
              <a:rPr lang="en-US" dirty="0"/>
              <a:t>Computers determine what to do (instructions)</a:t>
            </a:r>
          </a:p>
          <a:p>
            <a:pPr lvl="1"/>
            <a:r>
              <a:rPr lang="en-US" dirty="0"/>
              <a:t>… and represent and manipulate numbers, sets, strings, etc…</a:t>
            </a:r>
          </a:p>
          <a:p>
            <a:r>
              <a:rPr lang="en-US" dirty="0"/>
              <a:t>Why bits?  Electronic Implementation</a:t>
            </a:r>
          </a:p>
          <a:p>
            <a:pPr lvl="1"/>
            <a:r>
              <a:rPr lang="en-US" dirty="0"/>
              <a:t>Easy to store with </a:t>
            </a:r>
            <a:r>
              <a:rPr lang="en-US" dirty="0" err="1"/>
              <a:t>bistable</a:t>
            </a:r>
            <a:r>
              <a:rPr lang="en-US" dirty="0"/>
              <a:t> elements</a:t>
            </a:r>
          </a:p>
          <a:p>
            <a:pPr lvl="1"/>
            <a:r>
              <a:rPr lang="en-US" dirty="0"/>
              <a:t>Reliably transmitted on noisy and inaccurate wires </a:t>
            </a:r>
          </a:p>
        </p:txBody>
      </p:sp>
      <p:grpSp>
        <p:nvGrpSpPr>
          <p:cNvPr id="26" name="Group 4"/>
          <p:cNvGrpSpPr>
            <a:grpSpLocks/>
          </p:cNvGrpSpPr>
          <p:nvPr/>
        </p:nvGrpSpPr>
        <p:grpSpPr bwMode="auto">
          <a:xfrm>
            <a:off x="889000" y="4267200"/>
            <a:ext cx="6858000" cy="2209800"/>
            <a:chOff x="0" y="0"/>
            <a:chExt cx="4320" cy="1392"/>
          </a:xfrm>
        </p:grpSpPr>
        <p:sp>
          <p:nvSpPr>
            <p:cNvPr id="27" name="Rectangle 5"/>
            <p:cNvSpPr>
              <a:spLocks/>
            </p:cNvSpPr>
            <p:nvPr/>
          </p:nvSpPr>
          <p:spPr bwMode="auto">
            <a:xfrm>
              <a:off x="575" y="1008"/>
              <a:ext cx="3745" cy="240"/>
            </a:xfrm>
            <a:prstGeom prst="rect">
              <a:avLst/>
            </a:prstGeom>
            <a:solidFill>
              <a:srgbClr val="00FF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28" name="Rectangle 6"/>
            <p:cNvSpPr>
              <a:spLocks/>
            </p:cNvSpPr>
            <p:nvPr/>
          </p:nvSpPr>
          <p:spPr bwMode="auto">
            <a:xfrm>
              <a:off x="575" y="384"/>
              <a:ext cx="3745" cy="240"/>
            </a:xfrm>
            <a:prstGeom prst="rect">
              <a:avLst/>
            </a:prstGeom>
            <a:solidFill>
              <a:srgbClr val="00FF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29" name="Freeform 7"/>
            <p:cNvSpPr>
              <a:spLocks/>
            </p:cNvSpPr>
            <p:nvPr/>
          </p:nvSpPr>
          <p:spPr bwMode="auto">
            <a:xfrm>
              <a:off x="576" y="484"/>
              <a:ext cx="3732" cy="716"/>
            </a:xfrm>
            <a:custGeom>
              <a:avLst/>
              <a:gdLst>
                <a:gd name="T0" fmla="*/ 0 w 21600"/>
                <a:gd name="T1" fmla="*/ 21298 h 21600"/>
                <a:gd name="T2" fmla="*/ 948 w 21600"/>
                <a:gd name="T3" fmla="*/ 19699 h 21600"/>
                <a:gd name="T4" fmla="*/ 1775 w 21600"/>
                <a:gd name="T5" fmla="*/ 19398 h 21600"/>
                <a:gd name="T6" fmla="*/ 3302 w 21600"/>
                <a:gd name="T7" fmla="*/ 20665 h 21600"/>
                <a:gd name="T8" fmla="*/ 4636 w 21600"/>
                <a:gd name="T9" fmla="*/ 19699 h 21600"/>
                <a:gd name="T10" fmla="*/ 5397 w 21600"/>
                <a:gd name="T11" fmla="*/ 19066 h 21600"/>
                <a:gd name="T12" fmla="*/ 6164 w 21600"/>
                <a:gd name="T13" fmla="*/ 20031 h 21600"/>
                <a:gd name="T14" fmla="*/ 7111 w 21600"/>
                <a:gd name="T15" fmla="*/ 20333 h 21600"/>
                <a:gd name="T16" fmla="*/ 7685 w 21600"/>
                <a:gd name="T17" fmla="*/ 20031 h 21600"/>
                <a:gd name="T18" fmla="*/ 7878 w 21600"/>
                <a:gd name="T19" fmla="*/ 19699 h 21600"/>
                <a:gd name="T20" fmla="*/ 8132 w 21600"/>
                <a:gd name="T21" fmla="*/ 17165 h 21600"/>
                <a:gd name="T22" fmla="*/ 8832 w 21600"/>
                <a:gd name="T23" fmla="*/ 7632 h 21600"/>
                <a:gd name="T24" fmla="*/ 9339 w 21600"/>
                <a:gd name="T25" fmla="*/ 3499 h 21600"/>
                <a:gd name="T26" fmla="*/ 9913 w 21600"/>
                <a:gd name="T27" fmla="*/ 1599 h 21600"/>
                <a:gd name="T28" fmla="*/ 11054 w 21600"/>
                <a:gd name="T29" fmla="*/ 634 h 21600"/>
                <a:gd name="T30" fmla="*/ 12261 w 21600"/>
                <a:gd name="T31" fmla="*/ 965 h 21600"/>
                <a:gd name="T32" fmla="*/ 12514 w 21600"/>
                <a:gd name="T33" fmla="*/ 1267 h 21600"/>
                <a:gd name="T34" fmla="*/ 13595 w 21600"/>
                <a:gd name="T35" fmla="*/ 332 h 21600"/>
                <a:gd name="T36" fmla="*/ 13975 w 21600"/>
                <a:gd name="T37" fmla="*/ 1267 h 21600"/>
                <a:gd name="T38" fmla="*/ 14422 w 21600"/>
                <a:gd name="T39" fmla="*/ 1599 h 21600"/>
                <a:gd name="T40" fmla="*/ 15436 w 21600"/>
                <a:gd name="T41" fmla="*/ 1267 h 21600"/>
                <a:gd name="T42" fmla="*/ 15817 w 21600"/>
                <a:gd name="T43" fmla="*/ 1931 h 21600"/>
                <a:gd name="T44" fmla="*/ 16390 w 21600"/>
                <a:gd name="T45" fmla="*/ 332 h 21600"/>
                <a:gd name="T46" fmla="*/ 16710 w 21600"/>
                <a:gd name="T47" fmla="*/ 0 h 21600"/>
                <a:gd name="T48" fmla="*/ 18358 w 21600"/>
                <a:gd name="T49" fmla="*/ 12399 h 21600"/>
                <a:gd name="T50" fmla="*/ 19058 w 21600"/>
                <a:gd name="T51" fmla="*/ 19398 h 21600"/>
                <a:gd name="T52" fmla="*/ 20205 w 21600"/>
                <a:gd name="T53" fmla="*/ 21600 h 21600"/>
                <a:gd name="T54" fmla="*/ 20773 w 21600"/>
                <a:gd name="T55" fmla="*/ 21298 h 21600"/>
                <a:gd name="T56" fmla="*/ 20900 w 21600"/>
                <a:gd name="T57" fmla="*/ 20333 h 21600"/>
                <a:gd name="T58" fmla="*/ 21600 w 21600"/>
                <a:gd name="T59" fmla="*/ 19699 h 2160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1600"/>
                <a:gd name="T91" fmla="*/ 0 h 21600"/>
                <a:gd name="T92" fmla="*/ 21600 w 21600"/>
                <a:gd name="T93" fmla="*/ 21600 h 2160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1600" h="21600">
                  <a:moveTo>
                    <a:pt x="0" y="21298"/>
                  </a:moveTo>
                  <a:cubicBezTo>
                    <a:pt x="326" y="20936"/>
                    <a:pt x="610" y="19820"/>
                    <a:pt x="948" y="19699"/>
                  </a:cubicBezTo>
                  <a:cubicBezTo>
                    <a:pt x="1219" y="19579"/>
                    <a:pt x="1497" y="19488"/>
                    <a:pt x="1775" y="19398"/>
                  </a:cubicBezTo>
                  <a:cubicBezTo>
                    <a:pt x="2276" y="19850"/>
                    <a:pt x="2789" y="20212"/>
                    <a:pt x="3302" y="20665"/>
                  </a:cubicBezTo>
                  <a:cubicBezTo>
                    <a:pt x="3791" y="19760"/>
                    <a:pt x="3984" y="19911"/>
                    <a:pt x="4636" y="19699"/>
                  </a:cubicBezTo>
                  <a:cubicBezTo>
                    <a:pt x="4781" y="19549"/>
                    <a:pt x="5282" y="19066"/>
                    <a:pt x="5397" y="19066"/>
                  </a:cubicBezTo>
                  <a:cubicBezTo>
                    <a:pt x="5663" y="19066"/>
                    <a:pt x="5898" y="19880"/>
                    <a:pt x="6164" y="20031"/>
                  </a:cubicBezTo>
                  <a:cubicBezTo>
                    <a:pt x="6478" y="20182"/>
                    <a:pt x="6792" y="20212"/>
                    <a:pt x="7111" y="20333"/>
                  </a:cubicBezTo>
                  <a:cubicBezTo>
                    <a:pt x="7299" y="20212"/>
                    <a:pt x="7492" y="20182"/>
                    <a:pt x="7685" y="20031"/>
                  </a:cubicBezTo>
                  <a:cubicBezTo>
                    <a:pt x="7751" y="19971"/>
                    <a:pt x="7836" y="19941"/>
                    <a:pt x="7878" y="19699"/>
                  </a:cubicBezTo>
                  <a:cubicBezTo>
                    <a:pt x="7993" y="18945"/>
                    <a:pt x="8023" y="17950"/>
                    <a:pt x="8132" y="17165"/>
                  </a:cubicBezTo>
                  <a:cubicBezTo>
                    <a:pt x="8548" y="13937"/>
                    <a:pt x="8566" y="10921"/>
                    <a:pt x="8832" y="7632"/>
                  </a:cubicBezTo>
                  <a:cubicBezTo>
                    <a:pt x="8935" y="6305"/>
                    <a:pt x="9176" y="4616"/>
                    <a:pt x="9339" y="3499"/>
                  </a:cubicBezTo>
                  <a:cubicBezTo>
                    <a:pt x="9466" y="2594"/>
                    <a:pt x="9689" y="1810"/>
                    <a:pt x="9913" y="1599"/>
                  </a:cubicBezTo>
                  <a:cubicBezTo>
                    <a:pt x="10287" y="1207"/>
                    <a:pt x="11054" y="634"/>
                    <a:pt x="11054" y="634"/>
                  </a:cubicBezTo>
                  <a:cubicBezTo>
                    <a:pt x="11452" y="724"/>
                    <a:pt x="11856" y="784"/>
                    <a:pt x="12261" y="965"/>
                  </a:cubicBezTo>
                  <a:cubicBezTo>
                    <a:pt x="12345" y="996"/>
                    <a:pt x="12424" y="1267"/>
                    <a:pt x="12514" y="1267"/>
                  </a:cubicBezTo>
                  <a:cubicBezTo>
                    <a:pt x="12859" y="1267"/>
                    <a:pt x="13245" y="603"/>
                    <a:pt x="13595" y="332"/>
                  </a:cubicBezTo>
                  <a:cubicBezTo>
                    <a:pt x="13728" y="513"/>
                    <a:pt x="13837" y="1056"/>
                    <a:pt x="13975" y="1267"/>
                  </a:cubicBezTo>
                  <a:cubicBezTo>
                    <a:pt x="14114" y="1478"/>
                    <a:pt x="14271" y="1478"/>
                    <a:pt x="14422" y="1599"/>
                  </a:cubicBezTo>
                  <a:cubicBezTo>
                    <a:pt x="14790" y="1086"/>
                    <a:pt x="15050" y="935"/>
                    <a:pt x="15436" y="1267"/>
                  </a:cubicBezTo>
                  <a:cubicBezTo>
                    <a:pt x="15563" y="1478"/>
                    <a:pt x="15684" y="2142"/>
                    <a:pt x="15817" y="1931"/>
                  </a:cubicBezTo>
                  <a:cubicBezTo>
                    <a:pt x="16022" y="1569"/>
                    <a:pt x="16173" y="543"/>
                    <a:pt x="16390" y="332"/>
                  </a:cubicBezTo>
                  <a:cubicBezTo>
                    <a:pt x="16493" y="211"/>
                    <a:pt x="16601" y="91"/>
                    <a:pt x="16710" y="0"/>
                  </a:cubicBezTo>
                  <a:cubicBezTo>
                    <a:pt x="17682" y="4857"/>
                    <a:pt x="17851" y="5038"/>
                    <a:pt x="18358" y="12399"/>
                  </a:cubicBezTo>
                  <a:cubicBezTo>
                    <a:pt x="18539" y="15023"/>
                    <a:pt x="18527" y="18010"/>
                    <a:pt x="19058" y="19398"/>
                  </a:cubicBezTo>
                  <a:cubicBezTo>
                    <a:pt x="19855" y="18674"/>
                    <a:pt x="19445" y="17799"/>
                    <a:pt x="20205" y="21600"/>
                  </a:cubicBezTo>
                  <a:cubicBezTo>
                    <a:pt x="20393" y="21479"/>
                    <a:pt x="20592" y="21600"/>
                    <a:pt x="20773" y="21298"/>
                  </a:cubicBezTo>
                  <a:cubicBezTo>
                    <a:pt x="20839" y="21147"/>
                    <a:pt x="20839" y="20544"/>
                    <a:pt x="20900" y="20333"/>
                  </a:cubicBezTo>
                  <a:cubicBezTo>
                    <a:pt x="21063" y="19669"/>
                    <a:pt x="21401" y="19699"/>
                    <a:pt x="21600" y="19699"/>
                  </a:cubicBezTo>
                </a:path>
              </a:pathLst>
            </a:cu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0" name="Line 8"/>
            <p:cNvSpPr>
              <a:spLocks noChangeShapeType="1"/>
            </p:cNvSpPr>
            <p:nvPr/>
          </p:nvSpPr>
          <p:spPr bwMode="auto">
            <a:xfrm flipH="1">
              <a:off x="432" y="1248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1" name="Line 9"/>
            <p:cNvSpPr>
              <a:spLocks noChangeShapeType="1"/>
            </p:cNvSpPr>
            <p:nvPr/>
          </p:nvSpPr>
          <p:spPr bwMode="auto">
            <a:xfrm flipH="1">
              <a:off x="432" y="384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2" name="Rectangle 10"/>
            <p:cNvSpPr>
              <a:spLocks/>
            </p:cNvSpPr>
            <p:nvPr/>
          </p:nvSpPr>
          <p:spPr bwMode="auto">
            <a:xfrm>
              <a:off x="0" y="1152"/>
              <a:ext cx="393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0.0V</a:t>
              </a:r>
            </a:p>
          </p:txBody>
        </p:sp>
        <p:sp>
          <p:nvSpPr>
            <p:cNvPr id="33" name="Rectangle 11"/>
            <p:cNvSpPr>
              <a:spLocks/>
            </p:cNvSpPr>
            <p:nvPr/>
          </p:nvSpPr>
          <p:spPr bwMode="auto">
            <a:xfrm>
              <a:off x="0" y="912"/>
              <a:ext cx="397" cy="23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0.2V</a:t>
              </a:r>
            </a:p>
          </p:txBody>
        </p:sp>
        <p:sp>
          <p:nvSpPr>
            <p:cNvPr id="34" name="Rectangle 12"/>
            <p:cNvSpPr>
              <a:spLocks/>
            </p:cNvSpPr>
            <p:nvPr/>
          </p:nvSpPr>
          <p:spPr bwMode="auto">
            <a:xfrm>
              <a:off x="0" y="528"/>
              <a:ext cx="397" cy="23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0.9V</a:t>
              </a:r>
            </a:p>
          </p:txBody>
        </p:sp>
        <p:sp>
          <p:nvSpPr>
            <p:cNvPr id="35" name="Rectangle 13"/>
            <p:cNvSpPr>
              <a:spLocks/>
            </p:cNvSpPr>
            <p:nvPr/>
          </p:nvSpPr>
          <p:spPr bwMode="auto">
            <a:xfrm>
              <a:off x="0" y="288"/>
              <a:ext cx="397" cy="23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1.1V</a:t>
              </a:r>
            </a:p>
          </p:txBody>
        </p:sp>
        <p:sp>
          <p:nvSpPr>
            <p:cNvPr id="36" name="Line 14"/>
            <p:cNvSpPr>
              <a:spLocks noChangeShapeType="1"/>
            </p:cNvSpPr>
            <p:nvPr/>
          </p:nvSpPr>
          <p:spPr bwMode="auto">
            <a:xfrm>
              <a:off x="576" y="96"/>
              <a:ext cx="139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7" name="Line 15"/>
            <p:cNvSpPr>
              <a:spLocks noChangeShapeType="1"/>
            </p:cNvSpPr>
            <p:nvPr/>
          </p:nvSpPr>
          <p:spPr bwMode="auto">
            <a:xfrm>
              <a:off x="2160" y="96"/>
              <a:ext cx="1440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8" name="Line 16"/>
            <p:cNvSpPr>
              <a:spLocks noChangeShapeType="1"/>
            </p:cNvSpPr>
            <p:nvPr/>
          </p:nvSpPr>
          <p:spPr bwMode="auto">
            <a:xfrm>
              <a:off x="3792" y="96"/>
              <a:ext cx="480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9" name="Line 17"/>
            <p:cNvSpPr>
              <a:spLocks noChangeShapeType="1"/>
            </p:cNvSpPr>
            <p:nvPr/>
          </p:nvSpPr>
          <p:spPr bwMode="auto">
            <a:xfrm>
              <a:off x="1968" y="48"/>
              <a:ext cx="1" cy="100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0" name="Line 18"/>
            <p:cNvSpPr>
              <a:spLocks noChangeShapeType="1"/>
            </p:cNvSpPr>
            <p:nvPr/>
          </p:nvSpPr>
          <p:spPr bwMode="auto">
            <a:xfrm>
              <a:off x="2160" y="48"/>
              <a:ext cx="1" cy="57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1" name="Line 19"/>
            <p:cNvSpPr>
              <a:spLocks noChangeShapeType="1"/>
            </p:cNvSpPr>
            <p:nvPr/>
          </p:nvSpPr>
          <p:spPr bwMode="auto">
            <a:xfrm>
              <a:off x="3600" y="48"/>
              <a:ext cx="1" cy="57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2" name="Line 20"/>
            <p:cNvSpPr>
              <a:spLocks noChangeShapeType="1"/>
            </p:cNvSpPr>
            <p:nvPr/>
          </p:nvSpPr>
          <p:spPr bwMode="auto">
            <a:xfrm>
              <a:off x="3792" y="48"/>
              <a:ext cx="1" cy="96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3" name="Rectangle 21"/>
            <p:cNvSpPr>
              <a:spLocks/>
            </p:cNvSpPr>
            <p:nvPr/>
          </p:nvSpPr>
          <p:spPr bwMode="auto">
            <a:xfrm>
              <a:off x="1105" y="0"/>
              <a:ext cx="304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0</a:t>
              </a:r>
            </a:p>
          </p:txBody>
        </p:sp>
        <p:sp>
          <p:nvSpPr>
            <p:cNvPr id="44" name="Rectangle 22"/>
            <p:cNvSpPr>
              <a:spLocks/>
            </p:cNvSpPr>
            <p:nvPr/>
          </p:nvSpPr>
          <p:spPr bwMode="auto">
            <a:xfrm>
              <a:off x="2641" y="0"/>
              <a:ext cx="304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1</a:t>
              </a:r>
            </a:p>
          </p:txBody>
        </p:sp>
        <p:sp>
          <p:nvSpPr>
            <p:cNvPr id="45" name="Rectangle 23"/>
            <p:cNvSpPr>
              <a:spLocks/>
            </p:cNvSpPr>
            <p:nvPr/>
          </p:nvSpPr>
          <p:spPr bwMode="auto">
            <a:xfrm>
              <a:off x="3936" y="0"/>
              <a:ext cx="200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0</a:t>
              </a:r>
            </a:p>
          </p:txBody>
        </p:sp>
        <p:sp>
          <p:nvSpPr>
            <p:cNvPr id="46" name="Line 24"/>
            <p:cNvSpPr>
              <a:spLocks noChangeShapeType="1"/>
            </p:cNvSpPr>
            <p:nvPr/>
          </p:nvSpPr>
          <p:spPr bwMode="auto">
            <a:xfrm flipH="1">
              <a:off x="432" y="1008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7" name="Line 25"/>
            <p:cNvSpPr>
              <a:spLocks noChangeShapeType="1"/>
            </p:cNvSpPr>
            <p:nvPr/>
          </p:nvSpPr>
          <p:spPr bwMode="auto">
            <a:xfrm flipH="1">
              <a:off x="432" y="624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2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example, can count in binary</a:t>
            </a:r>
          </a:p>
        </p:txBody>
      </p:sp>
      <p:sp>
        <p:nvSpPr>
          <p:cNvPr id="9243" name="Rectangle 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Base 2 Number Representation</a:t>
            </a:r>
          </a:p>
          <a:p>
            <a:pPr lvl="1"/>
            <a:r>
              <a:rPr lang="en-US" dirty="0"/>
              <a:t>Represent 15213</a:t>
            </a:r>
            <a:r>
              <a:rPr lang="en-US" baseline="-25000" dirty="0"/>
              <a:t>10</a:t>
            </a:r>
            <a:r>
              <a:rPr lang="en-US" dirty="0"/>
              <a:t> as 11101101101101</a:t>
            </a:r>
            <a:r>
              <a:rPr lang="en-US" baseline="-25000" dirty="0"/>
              <a:t>2</a:t>
            </a:r>
          </a:p>
          <a:p>
            <a:pPr lvl="1"/>
            <a:r>
              <a:rPr lang="en-US" dirty="0"/>
              <a:t>Represent 1.20</a:t>
            </a:r>
            <a:r>
              <a:rPr lang="en-US" baseline="-25000" dirty="0"/>
              <a:t>10</a:t>
            </a:r>
            <a:r>
              <a:rPr lang="en-US" dirty="0"/>
              <a:t> as 1.0011001100110011[0011]…</a:t>
            </a:r>
            <a:r>
              <a:rPr lang="en-US" baseline="-25000" dirty="0"/>
              <a:t>2</a:t>
            </a:r>
          </a:p>
          <a:p>
            <a:pPr lvl="1"/>
            <a:r>
              <a:rPr lang="en-US" dirty="0"/>
              <a:t>Represent 1.5213 X 10</a:t>
            </a:r>
            <a:r>
              <a:rPr lang="en-US" baseline="30000" dirty="0"/>
              <a:t>4</a:t>
            </a:r>
            <a:r>
              <a:rPr lang="en-US" dirty="0"/>
              <a:t>  as 1.1101101101101</a:t>
            </a:r>
            <a:r>
              <a:rPr lang="en-US" baseline="-25000" dirty="0"/>
              <a:t>2</a:t>
            </a:r>
            <a:r>
              <a:rPr lang="en-US" dirty="0"/>
              <a:t> X 2</a:t>
            </a:r>
            <a:r>
              <a:rPr lang="en-US" baseline="30000" dirty="0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426493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Encoding Byte Values</a:t>
            </a:r>
          </a:p>
        </p:txBody>
      </p:sp>
      <p:sp>
        <p:nvSpPr>
          <p:cNvPr id="43013" name="Rectangle 4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5479181" cy="3751061"/>
          </a:xfrm>
        </p:spPr>
        <p:txBody>
          <a:bodyPr/>
          <a:lstStyle/>
          <a:p>
            <a:pPr eaLnBrk="1" hangingPunct="1"/>
            <a:r>
              <a:rPr lang="en-US" dirty="0"/>
              <a:t>Byte = 8 bits</a:t>
            </a:r>
          </a:p>
          <a:p>
            <a:pPr marL="552450" lvl="1" eaLnBrk="1" hangingPunct="1"/>
            <a:r>
              <a:rPr lang="en-US" dirty="0"/>
              <a:t>Binary 00000000</a:t>
            </a:r>
            <a:r>
              <a:rPr lang="en-US" baseline="-6000" dirty="0"/>
              <a:t>2</a:t>
            </a:r>
            <a:r>
              <a:rPr lang="en-US" dirty="0"/>
              <a:t> to 11111111</a:t>
            </a:r>
            <a:r>
              <a:rPr lang="en-US" baseline="-6000" dirty="0"/>
              <a:t>2</a:t>
            </a:r>
            <a:endParaRPr lang="en-US" dirty="0"/>
          </a:p>
          <a:p>
            <a:pPr marL="552450" lvl="1" eaLnBrk="1" hangingPunct="1"/>
            <a:r>
              <a:rPr lang="en-US" dirty="0"/>
              <a:t>Decimal: 0</a:t>
            </a:r>
            <a:r>
              <a:rPr lang="en-US" baseline="-6000" dirty="0"/>
              <a:t>10</a:t>
            </a:r>
            <a:r>
              <a:rPr lang="en-US" dirty="0"/>
              <a:t> to 255</a:t>
            </a:r>
            <a:r>
              <a:rPr lang="en-US" baseline="-6000" dirty="0"/>
              <a:t>10</a:t>
            </a:r>
            <a:endParaRPr lang="en-US" dirty="0"/>
          </a:p>
          <a:p>
            <a:pPr marL="552450" lvl="1" eaLnBrk="1" hangingPunct="1"/>
            <a:r>
              <a:rPr lang="en-US" dirty="0"/>
              <a:t>Hexadecimal 00</a:t>
            </a:r>
            <a:r>
              <a:rPr lang="en-US" baseline="-6000" dirty="0"/>
              <a:t>16</a:t>
            </a:r>
            <a:r>
              <a:rPr lang="en-US" dirty="0"/>
              <a:t> to FF</a:t>
            </a:r>
            <a:r>
              <a:rPr lang="en-US" baseline="-6000" dirty="0"/>
              <a:t>16</a:t>
            </a:r>
            <a:endParaRPr lang="en-US" dirty="0"/>
          </a:p>
          <a:p>
            <a:pPr marL="838200" lvl="2" eaLnBrk="1" hangingPunct="1"/>
            <a:r>
              <a:rPr lang="en-US" dirty="0"/>
              <a:t>Base 16 number representation</a:t>
            </a:r>
          </a:p>
          <a:p>
            <a:pPr marL="838200" lvl="2" eaLnBrk="1" hangingPunct="1"/>
            <a:r>
              <a:rPr lang="en-US" dirty="0"/>
              <a:t>Use characters ‘0’ to ‘9’ and ‘A’ to ‘F’</a:t>
            </a:r>
          </a:p>
          <a:p>
            <a:pPr marL="838200" lvl="2" eaLnBrk="1" hangingPunct="1"/>
            <a:r>
              <a:rPr lang="en-US" dirty="0"/>
              <a:t>Write FA1D37B</a:t>
            </a:r>
            <a:r>
              <a:rPr lang="en-US" baseline="-6000" dirty="0"/>
              <a:t>16</a:t>
            </a:r>
            <a:r>
              <a:rPr lang="en-US" dirty="0"/>
              <a:t> in C as</a:t>
            </a:r>
          </a:p>
          <a:p>
            <a:pPr marL="1295400" lvl="3"/>
            <a:r>
              <a:rPr lang="en-US" dirty="0"/>
              <a:t>0xFA1D37B</a:t>
            </a:r>
          </a:p>
          <a:p>
            <a:pPr marL="1295400" lvl="3"/>
            <a:r>
              <a:rPr lang="en-US" dirty="0"/>
              <a:t>0xfa1d37b </a:t>
            </a:r>
          </a:p>
          <a:p>
            <a:pPr marL="1181100" lvl="3" eaLnBrk="1" hangingPunct="1">
              <a:buNone/>
            </a:pPr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608762" y="522086"/>
            <a:ext cx="1851025" cy="4591050"/>
            <a:chOff x="0" y="0"/>
            <a:chExt cx="1166" cy="2891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0" y="507"/>
              <a:ext cx="1104" cy="2384"/>
              <a:chOff x="0" y="0"/>
              <a:chExt cx="1104" cy="2384"/>
            </a:xfrm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288" cy="224"/>
                <a:chOff x="0" y="0"/>
                <a:chExt cx="288" cy="224"/>
              </a:xfrm>
            </p:grpSpPr>
            <p:sp>
              <p:nvSpPr>
                <p:cNvPr id="43161" name="Rectangle 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62" name="Rectangle 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</a:t>
                  </a:r>
                </a:p>
              </p:txBody>
            </p:sp>
          </p:grpSp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>
                <a:off x="288" y="0"/>
                <a:ext cx="288" cy="224"/>
                <a:chOff x="0" y="0"/>
                <a:chExt cx="288" cy="224"/>
              </a:xfrm>
            </p:grpSpPr>
            <p:sp>
              <p:nvSpPr>
                <p:cNvPr id="43159" name="Rectangle 1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60" name="Rectangle 12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</a:t>
                  </a:r>
                </a:p>
              </p:txBody>
            </p:sp>
          </p:grpSp>
          <p:grpSp>
            <p:nvGrpSpPr>
              <p:cNvPr id="6" name="Group 13"/>
              <p:cNvGrpSpPr>
                <a:grpSpLocks/>
              </p:cNvGrpSpPr>
              <p:nvPr/>
            </p:nvGrpSpPr>
            <p:grpSpPr bwMode="auto">
              <a:xfrm>
                <a:off x="576" y="0"/>
                <a:ext cx="528" cy="224"/>
                <a:chOff x="0" y="0"/>
                <a:chExt cx="528" cy="224"/>
              </a:xfrm>
            </p:grpSpPr>
            <p:sp>
              <p:nvSpPr>
                <p:cNvPr id="43157" name="Rectangle 1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8" name="Rectangle 1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0000</a:t>
                  </a:r>
                </a:p>
              </p:txBody>
            </p:sp>
          </p:grpSp>
          <p:grpSp>
            <p:nvGrpSpPr>
              <p:cNvPr id="7" name="Group 16"/>
              <p:cNvGrpSpPr>
                <a:grpSpLocks/>
              </p:cNvGrpSpPr>
              <p:nvPr/>
            </p:nvGrpSpPr>
            <p:grpSpPr bwMode="auto">
              <a:xfrm>
                <a:off x="0" y="144"/>
                <a:ext cx="288" cy="224"/>
                <a:chOff x="0" y="0"/>
                <a:chExt cx="288" cy="224"/>
              </a:xfrm>
            </p:grpSpPr>
            <p:sp>
              <p:nvSpPr>
                <p:cNvPr id="43155" name="Rectangle 1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6" name="Rectangle 1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</a:t>
                  </a:r>
                </a:p>
              </p:txBody>
            </p:sp>
          </p:grpSp>
          <p:grpSp>
            <p:nvGrpSpPr>
              <p:cNvPr id="8" name="Group 19"/>
              <p:cNvGrpSpPr>
                <a:grpSpLocks/>
              </p:cNvGrpSpPr>
              <p:nvPr/>
            </p:nvGrpSpPr>
            <p:grpSpPr bwMode="auto">
              <a:xfrm>
                <a:off x="288" y="144"/>
                <a:ext cx="288" cy="224"/>
                <a:chOff x="0" y="0"/>
                <a:chExt cx="288" cy="224"/>
              </a:xfrm>
            </p:grpSpPr>
            <p:sp>
              <p:nvSpPr>
                <p:cNvPr id="43153" name="Rectangle 2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4" name="Rectangle 21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</a:t>
                  </a:r>
                </a:p>
              </p:txBody>
            </p:sp>
          </p:grpSp>
          <p:grpSp>
            <p:nvGrpSpPr>
              <p:cNvPr id="9" name="Group 22"/>
              <p:cNvGrpSpPr>
                <a:grpSpLocks/>
              </p:cNvGrpSpPr>
              <p:nvPr/>
            </p:nvGrpSpPr>
            <p:grpSpPr bwMode="auto">
              <a:xfrm>
                <a:off x="576" y="144"/>
                <a:ext cx="528" cy="224"/>
                <a:chOff x="0" y="0"/>
                <a:chExt cx="528" cy="224"/>
              </a:xfrm>
            </p:grpSpPr>
            <p:sp>
              <p:nvSpPr>
                <p:cNvPr id="43151" name="Rectangle 2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2" name="Rectangle 2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0001</a:t>
                  </a:r>
                </a:p>
              </p:txBody>
            </p:sp>
          </p:grpSp>
          <p:grpSp>
            <p:nvGrpSpPr>
              <p:cNvPr id="10" name="Group 25"/>
              <p:cNvGrpSpPr>
                <a:grpSpLocks/>
              </p:cNvGrpSpPr>
              <p:nvPr/>
            </p:nvGrpSpPr>
            <p:grpSpPr bwMode="auto">
              <a:xfrm>
                <a:off x="0" y="288"/>
                <a:ext cx="288" cy="224"/>
                <a:chOff x="0" y="0"/>
                <a:chExt cx="288" cy="224"/>
              </a:xfrm>
            </p:grpSpPr>
            <p:sp>
              <p:nvSpPr>
                <p:cNvPr id="43149" name="Rectangle 2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0" name="Rectangle 2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2</a:t>
                  </a:r>
                </a:p>
              </p:txBody>
            </p:sp>
          </p:grpSp>
          <p:grpSp>
            <p:nvGrpSpPr>
              <p:cNvPr id="11" name="Group 28"/>
              <p:cNvGrpSpPr>
                <a:grpSpLocks/>
              </p:cNvGrpSpPr>
              <p:nvPr/>
            </p:nvGrpSpPr>
            <p:grpSpPr bwMode="auto">
              <a:xfrm>
                <a:off x="288" y="288"/>
                <a:ext cx="288" cy="224"/>
                <a:chOff x="0" y="0"/>
                <a:chExt cx="288" cy="224"/>
              </a:xfrm>
            </p:grpSpPr>
            <p:sp>
              <p:nvSpPr>
                <p:cNvPr id="43147" name="Rectangle 2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8" name="Rectangle 30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2</a:t>
                  </a:r>
                </a:p>
              </p:txBody>
            </p:sp>
          </p:grpSp>
          <p:grpSp>
            <p:nvGrpSpPr>
              <p:cNvPr id="12" name="Group 31"/>
              <p:cNvGrpSpPr>
                <a:grpSpLocks/>
              </p:cNvGrpSpPr>
              <p:nvPr/>
            </p:nvGrpSpPr>
            <p:grpSpPr bwMode="auto">
              <a:xfrm>
                <a:off x="576" y="288"/>
                <a:ext cx="528" cy="224"/>
                <a:chOff x="0" y="0"/>
                <a:chExt cx="528" cy="224"/>
              </a:xfrm>
            </p:grpSpPr>
            <p:sp>
              <p:nvSpPr>
                <p:cNvPr id="43145" name="Rectangle 3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6" name="Rectangle 3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0010</a:t>
                  </a:r>
                </a:p>
              </p:txBody>
            </p:sp>
          </p:grpSp>
          <p:grpSp>
            <p:nvGrpSpPr>
              <p:cNvPr id="13" name="Group 34"/>
              <p:cNvGrpSpPr>
                <a:grpSpLocks/>
              </p:cNvGrpSpPr>
              <p:nvPr/>
            </p:nvGrpSpPr>
            <p:grpSpPr bwMode="auto">
              <a:xfrm>
                <a:off x="0" y="432"/>
                <a:ext cx="288" cy="224"/>
                <a:chOff x="0" y="0"/>
                <a:chExt cx="288" cy="224"/>
              </a:xfrm>
            </p:grpSpPr>
            <p:sp>
              <p:nvSpPr>
                <p:cNvPr id="43143" name="Rectangle 3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4" name="Rectangle 3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</a:t>
                  </a:r>
                </a:p>
              </p:txBody>
            </p:sp>
          </p:grpSp>
          <p:grpSp>
            <p:nvGrpSpPr>
              <p:cNvPr id="14" name="Group 37"/>
              <p:cNvGrpSpPr>
                <a:grpSpLocks/>
              </p:cNvGrpSpPr>
              <p:nvPr/>
            </p:nvGrpSpPr>
            <p:grpSpPr bwMode="auto">
              <a:xfrm>
                <a:off x="288" y="432"/>
                <a:ext cx="288" cy="224"/>
                <a:chOff x="0" y="0"/>
                <a:chExt cx="288" cy="224"/>
              </a:xfrm>
            </p:grpSpPr>
            <p:sp>
              <p:nvSpPr>
                <p:cNvPr id="43141" name="Rectangle 3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2" name="Rectangle 3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</a:t>
                  </a:r>
                </a:p>
              </p:txBody>
            </p:sp>
          </p:grpSp>
          <p:grpSp>
            <p:nvGrpSpPr>
              <p:cNvPr id="15" name="Group 40"/>
              <p:cNvGrpSpPr>
                <a:grpSpLocks/>
              </p:cNvGrpSpPr>
              <p:nvPr/>
            </p:nvGrpSpPr>
            <p:grpSpPr bwMode="auto">
              <a:xfrm>
                <a:off x="576" y="432"/>
                <a:ext cx="528" cy="224"/>
                <a:chOff x="0" y="0"/>
                <a:chExt cx="528" cy="224"/>
              </a:xfrm>
            </p:grpSpPr>
            <p:sp>
              <p:nvSpPr>
                <p:cNvPr id="43139" name="Rectangle 4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0" name="Rectangle 4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0011</a:t>
                  </a:r>
                </a:p>
              </p:txBody>
            </p:sp>
          </p:grpSp>
          <p:grpSp>
            <p:nvGrpSpPr>
              <p:cNvPr id="16" name="Group 43"/>
              <p:cNvGrpSpPr>
                <a:grpSpLocks/>
              </p:cNvGrpSpPr>
              <p:nvPr/>
            </p:nvGrpSpPr>
            <p:grpSpPr bwMode="auto">
              <a:xfrm>
                <a:off x="0" y="576"/>
                <a:ext cx="288" cy="224"/>
                <a:chOff x="0" y="0"/>
                <a:chExt cx="288" cy="224"/>
              </a:xfrm>
            </p:grpSpPr>
            <p:sp>
              <p:nvSpPr>
                <p:cNvPr id="43137" name="Rectangle 4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8" name="Rectangle 4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4</a:t>
                  </a:r>
                </a:p>
              </p:txBody>
            </p:sp>
          </p:grpSp>
          <p:grpSp>
            <p:nvGrpSpPr>
              <p:cNvPr id="17" name="Group 46"/>
              <p:cNvGrpSpPr>
                <a:grpSpLocks/>
              </p:cNvGrpSpPr>
              <p:nvPr/>
            </p:nvGrpSpPr>
            <p:grpSpPr bwMode="auto">
              <a:xfrm>
                <a:off x="288" y="576"/>
                <a:ext cx="288" cy="224"/>
                <a:chOff x="0" y="0"/>
                <a:chExt cx="288" cy="224"/>
              </a:xfrm>
            </p:grpSpPr>
            <p:sp>
              <p:nvSpPr>
                <p:cNvPr id="43135" name="Rectangle 4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6" name="Rectangle 4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4</a:t>
                  </a:r>
                </a:p>
              </p:txBody>
            </p:sp>
          </p:grpSp>
          <p:grpSp>
            <p:nvGrpSpPr>
              <p:cNvPr id="18" name="Group 49"/>
              <p:cNvGrpSpPr>
                <a:grpSpLocks/>
              </p:cNvGrpSpPr>
              <p:nvPr/>
            </p:nvGrpSpPr>
            <p:grpSpPr bwMode="auto">
              <a:xfrm>
                <a:off x="576" y="576"/>
                <a:ext cx="528" cy="224"/>
                <a:chOff x="0" y="0"/>
                <a:chExt cx="528" cy="224"/>
              </a:xfrm>
            </p:grpSpPr>
            <p:sp>
              <p:nvSpPr>
                <p:cNvPr id="43133" name="Rectangle 5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4" name="Rectangle 5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0100</a:t>
                  </a:r>
                </a:p>
              </p:txBody>
            </p:sp>
          </p:grpSp>
          <p:grpSp>
            <p:nvGrpSpPr>
              <p:cNvPr id="19" name="Group 52"/>
              <p:cNvGrpSpPr>
                <a:grpSpLocks/>
              </p:cNvGrpSpPr>
              <p:nvPr/>
            </p:nvGrpSpPr>
            <p:grpSpPr bwMode="auto">
              <a:xfrm>
                <a:off x="0" y="720"/>
                <a:ext cx="288" cy="224"/>
                <a:chOff x="0" y="0"/>
                <a:chExt cx="288" cy="224"/>
              </a:xfrm>
            </p:grpSpPr>
            <p:sp>
              <p:nvSpPr>
                <p:cNvPr id="43131" name="Rectangle 5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2" name="Rectangle 5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5</a:t>
                  </a:r>
                </a:p>
              </p:txBody>
            </p:sp>
          </p:grpSp>
          <p:grpSp>
            <p:nvGrpSpPr>
              <p:cNvPr id="20" name="Group 55"/>
              <p:cNvGrpSpPr>
                <a:grpSpLocks/>
              </p:cNvGrpSpPr>
              <p:nvPr/>
            </p:nvGrpSpPr>
            <p:grpSpPr bwMode="auto">
              <a:xfrm>
                <a:off x="288" y="720"/>
                <a:ext cx="288" cy="224"/>
                <a:chOff x="0" y="0"/>
                <a:chExt cx="288" cy="224"/>
              </a:xfrm>
            </p:grpSpPr>
            <p:sp>
              <p:nvSpPr>
                <p:cNvPr id="43129" name="Rectangle 5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0" name="Rectangle 5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5</a:t>
                  </a:r>
                </a:p>
              </p:txBody>
            </p:sp>
          </p:grpSp>
          <p:grpSp>
            <p:nvGrpSpPr>
              <p:cNvPr id="21" name="Group 58"/>
              <p:cNvGrpSpPr>
                <a:grpSpLocks/>
              </p:cNvGrpSpPr>
              <p:nvPr/>
            </p:nvGrpSpPr>
            <p:grpSpPr bwMode="auto">
              <a:xfrm>
                <a:off x="576" y="720"/>
                <a:ext cx="528" cy="224"/>
                <a:chOff x="0" y="0"/>
                <a:chExt cx="528" cy="224"/>
              </a:xfrm>
            </p:grpSpPr>
            <p:sp>
              <p:nvSpPr>
                <p:cNvPr id="43127" name="Rectangle 5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8" name="Rectangle 6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0101</a:t>
                  </a:r>
                </a:p>
              </p:txBody>
            </p:sp>
          </p:grpSp>
          <p:grpSp>
            <p:nvGrpSpPr>
              <p:cNvPr id="22" name="Group 61"/>
              <p:cNvGrpSpPr>
                <a:grpSpLocks/>
              </p:cNvGrpSpPr>
              <p:nvPr/>
            </p:nvGrpSpPr>
            <p:grpSpPr bwMode="auto">
              <a:xfrm>
                <a:off x="0" y="864"/>
                <a:ext cx="288" cy="224"/>
                <a:chOff x="0" y="0"/>
                <a:chExt cx="288" cy="224"/>
              </a:xfrm>
            </p:grpSpPr>
            <p:sp>
              <p:nvSpPr>
                <p:cNvPr id="43125" name="Rectangle 6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6" name="Rectangle 63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</a:t>
                  </a:r>
                </a:p>
              </p:txBody>
            </p:sp>
          </p:grpSp>
          <p:grpSp>
            <p:nvGrpSpPr>
              <p:cNvPr id="23" name="Group 64"/>
              <p:cNvGrpSpPr>
                <a:grpSpLocks/>
              </p:cNvGrpSpPr>
              <p:nvPr/>
            </p:nvGrpSpPr>
            <p:grpSpPr bwMode="auto">
              <a:xfrm>
                <a:off x="288" y="864"/>
                <a:ext cx="288" cy="224"/>
                <a:chOff x="0" y="0"/>
                <a:chExt cx="288" cy="224"/>
              </a:xfrm>
            </p:grpSpPr>
            <p:sp>
              <p:nvSpPr>
                <p:cNvPr id="43123" name="Rectangle 6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4" name="Rectangle 6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</a:t>
                  </a:r>
                </a:p>
              </p:txBody>
            </p:sp>
          </p:grpSp>
          <p:grpSp>
            <p:nvGrpSpPr>
              <p:cNvPr id="24" name="Group 67"/>
              <p:cNvGrpSpPr>
                <a:grpSpLocks/>
              </p:cNvGrpSpPr>
              <p:nvPr/>
            </p:nvGrpSpPr>
            <p:grpSpPr bwMode="auto">
              <a:xfrm>
                <a:off x="576" y="864"/>
                <a:ext cx="528" cy="224"/>
                <a:chOff x="0" y="0"/>
                <a:chExt cx="528" cy="224"/>
              </a:xfrm>
            </p:grpSpPr>
            <p:sp>
              <p:nvSpPr>
                <p:cNvPr id="43121" name="Rectangle 68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2" name="Rectangle 69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0110</a:t>
                  </a:r>
                </a:p>
              </p:txBody>
            </p:sp>
          </p:grpSp>
          <p:grpSp>
            <p:nvGrpSpPr>
              <p:cNvPr id="25" name="Group 70"/>
              <p:cNvGrpSpPr>
                <a:grpSpLocks/>
              </p:cNvGrpSpPr>
              <p:nvPr/>
            </p:nvGrpSpPr>
            <p:grpSpPr bwMode="auto">
              <a:xfrm>
                <a:off x="0" y="1008"/>
                <a:ext cx="288" cy="224"/>
                <a:chOff x="0" y="0"/>
                <a:chExt cx="288" cy="224"/>
              </a:xfrm>
            </p:grpSpPr>
            <p:sp>
              <p:nvSpPr>
                <p:cNvPr id="43119" name="Rectangle 7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0" name="Rectangle 72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7</a:t>
                  </a:r>
                </a:p>
              </p:txBody>
            </p:sp>
          </p:grpSp>
          <p:grpSp>
            <p:nvGrpSpPr>
              <p:cNvPr id="26" name="Group 73"/>
              <p:cNvGrpSpPr>
                <a:grpSpLocks/>
              </p:cNvGrpSpPr>
              <p:nvPr/>
            </p:nvGrpSpPr>
            <p:grpSpPr bwMode="auto">
              <a:xfrm>
                <a:off x="288" y="1008"/>
                <a:ext cx="288" cy="224"/>
                <a:chOff x="0" y="0"/>
                <a:chExt cx="288" cy="224"/>
              </a:xfrm>
            </p:grpSpPr>
            <p:sp>
              <p:nvSpPr>
                <p:cNvPr id="43117" name="Rectangle 7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8" name="Rectangle 7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7</a:t>
                  </a:r>
                </a:p>
              </p:txBody>
            </p:sp>
          </p:grpSp>
          <p:grpSp>
            <p:nvGrpSpPr>
              <p:cNvPr id="27" name="Group 76"/>
              <p:cNvGrpSpPr>
                <a:grpSpLocks/>
              </p:cNvGrpSpPr>
              <p:nvPr/>
            </p:nvGrpSpPr>
            <p:grpSpPr bwMode="auto">
              <a:xfrm>
                <a:off x="576" y="1008"/>
                <a:ext cx="528" cy="224"/>
                <a:chOff x="0" y="0"/>
                <a:chExt cx="528" cy="224"/>
              </a:xfrm>
            </p:grpSpPr>
            <p:sp>
              <p:nvSpPr>
                <p:cNvPr id="43115" name="Rectangle 77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6" name="Rectangle 78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0111</a:t>
                  </a:r>
                </a:p>
              </p:txBody>
            </p:sp>
          </p:grpSp>
          <p:grpSp>
            <p:nvGrpSpPr>
              <p:cNvPr id="28" name="Group 79"/>
              <p:cNvGrpSpPr>
                <a:grpSpLocks/>
              </p:cNvGrpSpPr>
              <p:nvPr/>
            </p:nvGrpSpPr>
            <p:grpSpPr bwMode="auto">
              <a:xfrm>
                <a:off x="0" y="1152"/>
                <a:ext cx="288" cy="224"/>
                <a:chOff x="0" y="0"/>
                <a:chExt cx="288" cy="224"/>
              </a:xfrm>
            </p:grpSpPr>
            <p:sp>
              <p:nvSpPr>
                <p:cNvPr id="43113" name="Rectangle 8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4" name="Rectangle 81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8</a:t>
                  </a:r>
                </a:p>
              </p:txBody>
            </p:sp>
          </p:grpSp>
          <p:grpSp>
            <p:nvGrpSpPr>
              <p:cNvPr id="29" name="Group 82"/>
              <p:cNvGrpSpPr>
                <a:grpSpLocks/>
              </p:cNvGrpSpPr>
              <p:nvPr/>
            </p:nvGrpSpPr>
            <p:grpSpPr bwMode="auto">
              <a:xfrm>
                <a:off x="288" y="1152"/>
                <a:ext cx="288" cy="224"/>
                <a:chOff x="0" y="0"/>
                <a:chExt cx="288" cy="224"/>
              </a:xfrm>
            </p:grpSpPr>
            <p:sp>
              <p:nvSpPr>
                <p:cNvPr id="43111" name="Rectangle 8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2" name="Rectangle 8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8</a:t>
                  </a:r>
                </a:p>
              </p:txBody>
            </p:sp>
          </p:grpSp>
          <p:grpSp>
            <p:nvGrpSpPr>
              <p:cNvPr id="30" name="Group 85"/>
              <p:cNvGrpSpPr>
                <a:grpSpLocks/>
              </p:cNvGrpSpPr>
              <p:nvPr/>
            </p:nvGrpSpPr>
            <p:grpSpPr bwMode="auto">
              <a:xfrm>
                <a:off x="576" y="1152"/>
                <a:ext cx="528" cy="224"/>
                <a:chOff x="0" y="0"/>
                <a:chExt cx="528" cy="224"/>
              </a:xfrm>
            </p:grpSpPr>
            <p:sp>
              <p:nvSpPr>
                <p:cNvPr id="43109" name="Rectangle 86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0" name="Rectangle 87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1000</a:t>
                  </a:r>
                </a:p>
              </p:txBody>
            </p:sp>
          </p:grpSp>
          <p:grpSp>
            <p:nvGrpSpPr>
              <p:cNvPr id="31" name="Group 88"/>
              <p:cNvGrpSpPr>
                <a:grpSpLocks/>
              </p:cNvGrpSpPr>
              <p:nvPr/>
            </p:nvGrpSpPr>
            <p:grpSpPr bwMode="auto">
              <a:xfrm>
                <a:off x="0" y="1296"/>
                <a:ext cx="288" cy="224"/>
                <a:chOff x="0" y="0"/>
                <a:chExt cx="288" cy="224"/>
              </a:xfrm>
            </p:grpSpPr>
            <p:sp>
              <p:nvSpPr>
                <p:cNvPr id="43107" name="Rectangle 8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8" name="Rectangle 90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</a:t>
                  </a:r>
                </a:p>
              </p:txBody>
            </p:sp>
          </p:grpSp>
          <p:grpSp>
            <p:nvGrpSpPr>
              <p:cNvPr id="43008" name="Group 91"/>
              <p:cNvGrpSpPr>
                <a:grpSpLocks/>
              </p:cNvGrpSpPr>
              <p:nvPr/>
            </p:nvGrpSpPr>
            <p:grpSpPr bwMode="auto">
              <a:xfrm>
                <a:off x="288" y="1296"/>
                <a:ext cx="288" cy="224"/>
                <a:chOff x="0" y="0"/>
                <a:chExt cx="288" cy="224"/>
              </a:xfrm>
            </p:grpSpPr>
            <p:sp>
              <p:nvSpPr>
                <p:cNvPr id="43105" name="Rectangle 9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6" name="Rectangle 93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</a:t>
                  </a:r>
                </a:p>
              </p:txBody>
            </p:sp>
          </p:grpSp>
          <p:grpSp>
            <p:nvGrpSpPr>
              <p:cNvPr id="43009" name="Group 94"/>
              <p:cNvGrpSpPr>
                <a:grpSpLocks/>
              </p:cNvGrpSpPr>
              <p:nvPr/>
            </p:nvGrpSpPr>
            <p:grpSpPr bwMode="auto">
              <a:xfrm>
                <a:off x="576" y="1296"/>
                <a:ext cx="528" cy="224"/>
                <a:chOff x="0" y="0"/>
                <a:chExt cx="528" cy="224"/>
              </a:xfrm>
            </p:grpSpPr>
            <p:sp>
              <p:nvSpPr>
                <p:cNvPr id="43103" name="Rectangle 95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4" name="Rectangle 96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1001</a:t>
                  </a:r>
                </a:p>
              </p:txBody>
            </p:sp>
          </p:grpSp>
          <p:grpSp>
            <p:nvGrpSpPr>
              <p:cNvPr id="43014" name="Group 97"/>
              <p:cNvGrpSpPr>
                <a:grpSpLocks/>
              </p:cNvGrpSpPr>
              <p:nvPr/>
            </p:nvGrpSpPr>
            <p:grpSpPr bwMode="auto">
              <a:xfrm>
                <a:off x="0" y="1440"/>
                <a:ext cx="288" cy="224"/>
                <a:chOff x="0" y="0"/>
                <a:chExt cx="288" cy="224"/>
              </a:xfrm>
            </p:grpSpPr>
            <p:sp>
              <p:nvSpPr>
                <p:cNvPr id="43101" name="Rectangle 9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2" name="Rectangle 9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A</a:t>
                  </a:r>
                </a:p>
              </p:txBody>
            </p:sp>
          </p:grpSp>
          <p:grpSp>
            <p:nvGrpSpPr>
              <p:cNvPr id="43015" name="Group 100"/>
              <p:cNvGrpSpPr>
                <a:grpSpLocks/>
              </p:cNvGrpSpPr>
              <p:nvPr/>
            </p:nvGrpSpPr>
            <p:grpSpPr bwMode="auto">
              <a:xfrm>
                <a:off x="288" y="1440"/>
                <a:ext cx="288" cy="224"/>
                <a:chOff x="0" y="0"/>
                <a:chExt cx="288" cy="224"/>
              </a:xfrm>
            </p:grpSpPr>
            <p:sp>
              <p:nvSpPr>
                <p:cNvPr id="43099" name="Rectangle 10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0" name="Rectangle 102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</a:t>
                  </a:r>
                </a:p>
              </p:txBody>
            </p:sp>
          </p:grpSp>
          <p:grpSp>
            <p:nvGrpSpPr>
              <p:cNvPr id="43019" name="Group 103"/>
              <p:cNvGrpSpPr>
                <a:grpSpLocks/>
              </p:cNvGrpSpPr>
              <p:nvPr/>
            </p:nvGrpSpPr>
            <p:grpSpPr bwMode="auto">
              <a:xfrm>
                <a:off x="576" y="1440"/>
                <a:ext cx="528" cy="224"/>
                <a:chOff x="0" y="0"/>
                <a:chExt cx="528" cy="224"/>
              </a:xfrm>
            </p:grpSpPr>
            <p:sp>
              <p:nvSpPr>
                <p:cNvPr id="43097" name="Rectangle 10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8" name="Rectangle 10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1010</a:t>
                  </a:r>
                </a:p>
              </p:txBody>
            </p:sp>
          </p:grpSp>
          <p:grpSp>
            <p:nvGrpSpPr>
              <p:cNvPr id="43020" name="Group 106"/>
              <p:cNvGrpSpPr>
                <a:grpSpLocks/>
              </p:cNvGrpSpPr>
              <p:nvPr/>
            </p:nvGrpSpPr>
            <p:grpSpPr bwMode="auto">
              <a:xfrm>
                <a:off x="0" y="1584"/>
                <a:ext cx="288" cy="224"/>
                <a:chOff x="0" y="0"/>
                <a:chExt cx="288" cy="224"/>
              </a:xfrm>
            </p:grpSpPr>
            <p:sp>
              <p:nvSpPr>
                <p:cNvPr id="43095" name="Rectangle 10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6" name="Rectangle 10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B</a:t>
                  </a:r>
                </a:p>
              </p:txBody>
            </p:sp>
          </p:grpSp>
          <p:grpSp>
            <p:nvGrpSpPr>
              <p:cNvPr id="43021" name="Group 109"/>
              <p:cNvGrpSpPr>
                <a:grpSpLocks/>
              </p:cNvGrpSpPr>
              <p:nvPr/>
            </p:nvGrpSpPr>
            <p:grpSpPr bwMode="auto">
              <a:xfrm>
                <a:off x="288" y="1584"/>
                <a:ext cx="288" cy="224"/>
                <a:chOff x="0" y="0"/>
                <a:chExt cx="288" cy="224"/>
              </a:xfrm>
            </p:grpSpPr>
            <p:sp>
              <p:nvSpPr>
                <p:cNvPr id="43093" name="Rectangle 11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4" name="Rectangle 111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</a:t>
                  </a:r>
                </a:p>
              </p:txBody>
            </p:sp>
          </p:grpSp>
          <p:grpSp>
            <p:nvGrpSpPr>
              <p:cNvPr id="43022" name="Group 112"/>
              <p:cNvGrpSpPr>
                <a:grpSpLocks/>
              </p:cNvGrpSpPr>
              <p:nvPr/>
            </p:nvGrpSpPr>
            <p:grpSpPr bwMode="auto">
              <a:xfrm>
                <a:off x="576" y="1584"/>
                <a:ext cx="528" cy="224"/>
                <a:chOff x="0" y="0"/>
                <a:chExt cx="528" cy="224"/>
              </a:xfrm>
            </p:grpSpPr>
            <p:sp>
              <p:nvSpPr>
                <p:cNvPr id="43091" name="Rectangle 11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2" name="Rectangle 11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1011</a:t>
                  </a:r>
                </a:p>
              </p:txBody>
            </p:sp>
          </p:grpSp>
          <p:grpSp>
            <p:nvGrpSpPr>
              <p:cNvPr id="43023" name="Group 115"/>
              <p:cNvGrpSpPr>
                <a:grpSpLocks/>
              </p:cNvGrpSpPr>
              <p:nvPr/>
            </p:nvGrpSpPr>
            <p:grpSpPr bwMode="auto">
              <a:xfrm>
                <a:off x="0" y="1728"/>
                <a:ext cx="288" cy="224"/>
                <a:chOff x="0" y="0"/>
                <a:chExt cx="288" cy="224"/>
              </a:xfrm>
            </p:grpSpPr>
            <p:sp>
              <p:nvSpPr>
                <p:cNvPr id="43089" name="Rectangle 11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0" name="Rectangle 11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C</a:t>
                  </a:r>
                </a:p>
              </p:txBody>
            </p:sp>
          </p:grpSp>
          <p:grpSp>
            <p:nvGrpSpPr>
              <p:cNvPr id="43024" name="Group 118"/>
              <p:cNvGrpSpPr>
                <a:grpSpLocks/>
              </p:cNvGrpSpPr>
              <p:nvPr/>
            </p:nvGrpSpPr>
            <p:grpSpPr bwMode="auto">
              <a:xfrm>
                <a:off x="288" y="1728"/>
                <a:ext cx="288" cy="224"/>
                <a:chOff x="0" y="0"/>
                <a:chExt cx="288" cy="224"/>
              </a:xfrm>
            </p:grpSpPr>
            <p:sp>
              <p:nvSpPr>
                <p:cNvPr id="43087" name="Rectangle 11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8" name="Rectangle 120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12</a:t>
                  </a:r>
                </a:p>
              </p:txBody>
            </p:sp>
          </p:grpSp>
          <p:grpSp>
            <p:nvGrpSpPr>
              <p:cNvPr id="43025" name="Group 121"/>
              <p:cNvGrpSpPr>
                <a:grpSpLocks/>
              </p:cNvGrpSpPr>
              <p:nvPr/>
            </p:nvGrpSpPr>
            <p:grpSpPr bwMode="auto">
              <a:xfrm>
                <a:off x="576" y="1728"/>
                <a:ext cx="528" cy="224"/>
                <a:chOff x="0" y="0"/>
                <a:chExt cx="528" cy="224"/>
              </a:xfrm>
            </p:grpSpPr>
            <p:sp>
              <p:nvSpPr>
                <p:cNvPr id="43085" name="Rectangle 12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6" name="Rectangle 12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1100</a:t>
                  </a:r>
                </a:p>
              </p:txBody>
            </p:sp>
          </p:grpSp>
          <p:grpSp>
            <p:nvGrpSpPr>
              <p:cNvPr id="43026" name="Group 124"/>
              <p:cNvGrpSpPr>
                <a:grpSpLocks/>
              </p:cNvGrpSpPr>
              <p:nvPr/>
            </p:nvGrpSpPr>
            <p:grpSpPr bwMode="auto">
              <a:xfrm>
                <a:off x="0" y="1872"/>
                <a:ext cx="288" cy="224"/>
                <a:chOff x="0" y="0"/>
                <a:chExt cx="288" cy="224"/>
              </a:xfrm>
            </p:grpSpPr>
            <p:sp>
              <p:nvSpPr>
                <p:cNvPr id="43083" name="Rectangle 12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4" name="Rectangle 12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D</a:t>
                  </a:r>
                </a:p>
              </p:txBody>
            </p:sp>
          </p:grpSp>
          <p:grpSp>
            <p:nvGrpSpPr>
              <p:cNvPr id="43027" name="Group 127"/>
              <p:cNvGrpSpPr>
                <a:grpSpLocks/>
              </p:cNvGrpSpPr>
              <p:nvPr/>
            </p:nvGrpSpPr>
            <p:grpSpPr bwMode="auto">
              <a:xfrm>
                <a:off x="288" y="1872"/>
                <a:ext cx="288" cy="224"/>
                <a:chOff x="0" y="0"/>
                <a:chExt cx="288" cy="224"/>
              </a:xfrm>
            </p:grpSpPr>
            <p:sp>
              <p:nvSpPr>
                <p:cNvPr id="43081" name="Rectangle 12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2" name="Rectangle 129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13</a:t>
                  </a:r>
                </a:p>
              </p:txBody>
            </p:sp>
          </p:grpSp>
          <p:grpSp>
            <p:nvGrpSpPr>
              <p:cNvPr id="43028" name="Group 130"/>
              <p:cNvGrpSpPr>
                <a:grpSpLocks/>
              </p:cNvGrpSpPr>
              <p:nvPr/>
            </p:nvGrpSpPr>
            <p:grpSpPr bwMode="auto">
              <a:xfrm>
                <a:off x="576" y="1872"/>
                <a:ext cx="528" cy="224"/>
                <a:chOff x="0" y="0"/>
                <a:chExt cx="528" cy="224"/>
              </a:xfrm>
            </p:grpSpPr>
            <p:sp>
              <p:nvSpPr>
                <p:cNvPr id="43079" name="Rectangle 13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0" name="Rectangle 13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1101</a:t>
                  </a:r>
                </a:p>
              </p:txBody>
            </p:sp>
          </p:grpSp>
          <p:grpSp>
            <p:nvGrpSpPr>
              <p:cNvPr id="43029" name="Group 133"/>
              <p:cNvGrpSpPr>
                <a:grpSpLocks/>
              </p:cNvGrpSpPr>
              <p:nvPr/>
            </p:nvGrpSpPr>
            <p:grpSpPr bwMode="auto">
              <a:xfrm>
                <a:off x="0" y="2016"/>
                <a:ext cx="288" cy="224"/>
                <a:chOff x="0" y="0"/>
                <a:chExt cx="288" cy="224"/>
              </a:xfrm>
            </p:grpSpPr>
            <p:sp>
              <p:nvSpPr>
                <p:cNvPr id="43077" name="Rectangle 13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8" name="Rectangle 13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E</a:t>
                  </a:r>
                </a:p>
              </p:txBody>
            </p:sp>
          </p:grpSp>
          <p:grpSp>
            <p:nvGrpSpPr>
              <p:cNvPr id="43030" name="Group 136"/>
              <p:cNvGrpSpPr>
                <a:grpSpLocks/>
              </p:cNvGrpSpPr>
              <p:nvPr/>
            </p:nvGrpSpPr>
            <p:grpSpPr bwMode="auto">
              <a:xfrm>
                <a:off x="288" y="2016"/>
                <a:ext cx="288" cy="224"/>
                <a:chOff x="0" y="0"/>
                <a:chExt cx="288" cy="224"/>
              </a:xfrm>
            </p:grpSpPr>
            <p:sp>
              <p:nvSpPr>
                <p:cNvPr id="43075" name="Rectangle 13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6" name="Rectangle 138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14</a:t>
                  </a:r>
                </a:p>
              </p:txBody>
            </p:sp>
          </p:grpSp>
          <p:grpSp>
            <p:nvGrpSpPr>
              <p:cNvPr id="43031" name="Group 139"/>
              <p:cNvGrpSpPr>
                <a:grpSpLocks/>
              </p:cNvGrpSpPr>
              <p:nvPr/>
            </p:nvGrpSpPr>
            <p:grpSpPr bwMode="auto">
              <a:xfrm>
                <a:off x="576" y="2016"/>
                <a:ext cx="528" cy="224"/>
                <a:chOff x="0" y="0"/>
                <a:chExt cx="528" cy="224"/>
              </a:xfrm>
            </p:grpSpPr>
            <p:sp>
              <p:nvSpPr>
                <p:cNvPr id="43073" name="Rectangle 14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4" name="Rectangle 14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1110</a:t>
                  </a:r>
                </a:p>
              </p:txBody>
            </p:sp>
          </p:grpSp>
          <p:grpSp>
            <p:nvGrpSpPr>
              <p:cNvPr id="43032" name="Group 142"/>
              <p:cNvGrpSpPr>
                <a:grpSpLocks/>
              </p:cNvGrpSpPr>
              <p:nvPr/>
            </p:nvGrpSpPr>
            <p:grpSpPr bwMode="auto">
              <a:xfrm>
                <a:off x="0" y="2160"/>
                <a:ext cx="288" cy="224"/>
                <a:chOff x="0" y="0"/>
                <a:chExt cx="288" cy="224"/>
              </a:xfrm>
            </p:grpSpPr>
            <p:sp>
              <p:nvSpPr>
                <p:cNvPr id="43071" name="Rectangle 14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2" name="Rectangle 14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</a:t>
                  </a:r>
                </a:p>
              </p:txBody>
            </p:sp>
          </p:grpSp>
          <p:grpSp>
            <p:nvGrpSpPr>
              <p:cNvPr id="43033" name="Group 145"/>
              <p:cNvGrpSpPr>
                <a:grpSpLocks/>
              </p:cNvGrpSpPr>
              <p:nvPr/>
            </p:nvGrpSpPr>
            <p:grpSpPr bwMode="auto">
              <a:xfrm>
                <a:off x="288" y="2160"/>
                <a:ext cx="288" cy="224"/>
                <a:chOff x="0" y="0"/>
                <a:chExt cx="288" cy="224"/>
              </a:xfrm>
            </p:grpSpPr>
            <p:sp>
              <p:nvSpPr>
                <p:cNvPr id="43069" name="Rectangle 14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0" name="Rectangle 147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15</a:t>
                  </a:r>
                </a:p>
              </p:txBody>
            </p:sp>
          </p:grpSp>
          <p:grpSp>
            <p:nvGrpSpPr>
              <p:cNvPr id="43034" name="Group 148"/>
              <p:cNvGrpSpPr>
                <a:grpSpLocks/>
              </p:cNvGrpSpPr>
              <p:nvPr/>
            </p:nvGrpSpPr>
            <p:grpSpPr bwMode="auto">
              <a:xfrm>
                <a:off x="576" y="2160"/>
                <a:ext cx="528" cy="224"/>
                <a:chOff x="0" y="0"/>
                <a:chExt cx="528" cy="224"/>
              </a:xfrm>
            </p:grpSpPr>
            <p:sp>
              <p:nvSpPr>
                <p:cNvPr id="43067" name="Rectangle 14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68" name="Rectangle 15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1111</a:t>
                  </a:r>
                </a:p>
              </p:txBody>
            </p:sp>
          </p:grpSp>
        </p:grpSp>
        <p:sp>
          <p:nvSpPr>
            <p:cNvPr id="43016" name="Rectangle 151"/>
            <p:cNvSpPr>
              <a:spLocks/>
            </p:cNvSpPr>
            <p:nvPr/>
          </p:nvSpPr>
          <p:spPr bwMode="auto">
            <a:xfrm rot="-2340000">
              <a:off x="50" y="267"/>
              <a:ext cx="362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Hex</a:t>
              </a:r>
            </a:p>
          </p:txBody>
        </p:sp>
        <p:sp>
          <p:nvSpPr>
            <p:cNvPr id="43017" name="Rectangle 152"/>
            <p:cNvSpPr>
              <a:spLocks/>
            </p:cNvSpPr>
            <p:nvPr/>
          </p:nvSpPr>
          <p:spPr bwMode="auto">
            <a:xfrm rot="-2340000">
              <a:off x="307" y="177"/>
              <a:ext cx="64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Decimal</a:t>
              </a:r>
            </a:p>
          </p:txBody>
        </p:sp>
        <p:sp>
          <p:nvSpPr>
            <p:cNvPr id="43018" name="Rectangle 153"/>
            <p:cNvSpPr>
              <a:spLocks/>
            </p:cNvSpPr>
            <p:nvPr/>
          </p:nvSpPr>
          <p:spPr bwMode="auto">
            <a:xfrm rot="-2340000">
              <a:off x="606" y="210"/>
              <a:ext cx="546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Binary</a:t>
              </a:r>
            </a:p>
          </p:txBody>
        </p:sp>
      </p:grpSp>
      <p:sp>
        <p:nvSpPr>
          <p:cNvPr id="43010" name="Rectangle 43009"/>
          <p:cNvSpPr/>
          <p:nvPr/>
        </p:nvSpPr>
        <p:spPr>
          <a:xfrm>
            <a:off x="1504994" y="5465514"/>
            <a:ext cx="49776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15213: 0011 1011 0110 1101</a:t>
            </a:r>
            <a:endParaRPr lang="en-US" dirty="0"/>
          </a:p>
        </p:txBody>
      </p:sp>
      <p:sp>
        <p:nvSpPr>
          <p:cNvPr id="43011" name="Left Brace 43010"/>
          <p:cNvSpPr/>
          <p:nvPr/>
        </p:nvSpPr>
        <p:spPr bwMode="auto">
          <a:xfrm>
            <a:off x="3139304" y="5579416"/>
            <a:ext cx="176574" cy="610125"/>
          </a:xfrm>
          <a:prstGeom prst="leftBrace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56" name="Left Brace 155"/>
          <p:cNvSpPr/>
          <p:nvPr/>
        </p:nvSpPr>
        <p:spPr bwMode="auto">
          <a:xfrm>
            <a:off x="4063176" y="5579416"/>
            <a:ext cx="176574" cy="610125"/>
          </a:xfrm>
          <a:prstGeom prst="leftBrace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57" name="Left Brace 156"/>
          <p:cNvSpPr/>
          <p:nvPr/>
        </p:nvSpPr>
        <p:spPr bwMode="auto">
          <a:xfrm>
            <a:off x="4983882" y="5579416"/>
            <a:ext cx="176574" cy="610125"/>
          </a:xfrm>
          <a:prstGeom prst="leftBrace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58" name="Left Brace 157"/>
          <p:cNvSpPr/>
          <p:nvPr/>
        </p:nvSpPr>
        <p:spPr bwMode="auto">
          <a:xfrm>
            <a:off x="5876056" y="5579416"/>
            <a:ext cx="176574" cy="610125"/>
          </a:xfrm>
          <a:prstGeom prst="leftBrace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3043085" y="6039428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3</a:t>
            </a:r>
            <a:endParaRPr lang="en-US" dirty="0"/>
          </a:p>
        </p:txBody>
      </p:sp>
      <p:sp>
        <p:nvSpPr>
          <p:cNvPr id="161" name="Rectangle 160"/>
          <p:cNvSpPr/>
          <p:nvPr/>
        </p:nvSpPr>
        <p:spPr>
          <a:xfrm>
            <a:off x="3966957" y="6039428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B</a:t>
            </a:r>
            <a:endParaRPr lang="en-US" dirty="0"/>
          </a:p>
        </p:txBody>
      </p:sp>
      <p:sp>
        <p:nvSpPr>
          <p:cNvPr id="162" name="Rectangle 161"/>
          <p:cNvSpPr/>
          <p:nvPr/>
        </p:nvSpPr>
        <p:spPr>
          <a:xfrm>
            <a:off x="4887663" y="6039428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6</a:t>
            </a:r>
            <a:endParaRPr lang="en-US" dirty="0"/>
          </a:p>
        </p:txBody>
      </p:sp>
      <p:sp>
        <p:nvSpPr>
          <p:cNvPr id="163" name="Rectangle 162"/>
          <p:cNvSpPr/>
          <p:nvPr/>
        </p:nvSpPr>
        <p:spPr>
          <a:xfrm>
            <a:off x="5779837" y="6039428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4258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animBg="1"/>
      <p:bldP spid="156" grpId="0" animBg="1"/>
      <p:bldP spid="157" grpId="0" animBg="1"/>
      <p:bldP spid="158" grpId="0" animBg="1"/>
      <p:bldP spid="160" grpId="0"/>
      <p:bldP spid="161" grpId="0"/>
      <p:bldP spid="162" grpId="0"/>
      <p:bldP spid="1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/>
              <a:t>Example Data Representations</a:t>
            </a:r>
          </a:p>
        </p:txBody>
      </p:sp>
      <p:graphicFrame>
        <p:nvGraphicFramePr>
          <p:cNvPr id="1229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288834"/>
              </p:ext>
            </p:extLst>
          </p:nvPr>
        </p:nvGraphicFramePr>
        <p:xfrm>
          <a:off x="1549400" y="1524000"/>
          <a:ext cx="6032500" cy="3708400"/>
        </p:xfrm>
        <a:graphic>
          <a:graphicData uri="http://schemas.openxmlformats.org/drawingml/2006/table">
            <a:tbl>
              <a:tblPr/>
              <a:tblGrid>
                <a:gridCol w="165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C Data Type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Typical 32-bit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Typical 64-bit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x86-64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char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short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/>
                        <a:ea typeface="Arial Narrow" charset="0"/>
                        <a:cs typeface="Courier New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long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float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pointer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14915</TotalTime>
  <Words>2507</Words>
  <Application>Microsoft Office PowerPoint</Application>
  <PresentationFormat>On-screen Show (4:3)</PresentationFormat>
  <Paragraphs>1038</Paragraphs>
  <Slides>42</Slides>
  <Notes>31</Notes>
  <HiddenSlides>0</HiddenSlides>
  <MMClips>0</MMClips>
  <ScaleCrop>false</ScaleCrop>
  <HeadingPairs>
    <vt:vector size="8" baseType="variant">
      <vt:variant>
        <vt:lpstr>Fonts Used</vt:lpstr>
      </vt:variant>
      <vt:variant>
        <vt:i4>20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67" baseType="lpstr">
      <vt:lpstr>ＭＳ Ｐゴシック</vt:lpstr>
      <vt:lpstr>Arial</vt:lpstr>
      <vt:lpstr>Arial Narrow</vt:lpstr>
      <vt:lpstr>Arial Narrow Bold</vt:lpstr>
      <vt:lpstr>Calibri</vt:lpstr>
      <vt:lpstr>Calibri Bold</vt:lpstr>
      <vt:lpstr>Courier New</vt:lpstr>
      <vt:lpstr>Courier New Bold</vt:lpstr>
      <vt:lpstr>Courier New Bold Italic</vt:lpstr>
      <vt:lpstr>Gill Sans</vt:lpstr>
      <vt:lpstr>Helvetica</vt:lpstr>
      <vt:lpstr>Monaco</vt:lpstr>
      <vt:lpstr>Symbol</vt:lpstr>
      <vt:lpstr>Times</vt:lpstr>
      <vt:lpstr>Times New Roman</vt:lpstr>
      <vt:lpstr>Wingdings</vt:lpstr>
      <vt:lpstr>Wingdings 2</vt:lpstr>
      <vt:lpstr>Zapf Dingbats</vt:lpstr>
      <vt:lpstr>ヒラギノ角ゴ ProN W3</vt:lpstr>
      <vt:lpstr>ヒラギノ角ゴ ProN W6</vt:lpstr>
      <vt:lpstr>template2007</vt:lpstr>
      <vt:lpstr>Title and Content</vt:lpstr>
      <vt:lpstr>Title Only</vt:lpstr>
      <vt:lpstr>Equation</vt:lpstr>
      <vt:lpstr>Document</vt:lpstr>
      <vt:lpstr>Bits, Bytes and Integers – Part 1  15-213/18-213/15-513: Introduction to Computer Systems 2nd Lecture,  Sept. 1, 2016</vt:lpstr>
      <vt:lpstr>Announcements</vt:lpstr>
      <vt:lpstr> Autolab accounts</vt:lpstr>
      <vt:lpstr> Waitlist questions</vt:lpstr>
      <vt:lpstr>Today: Bits, Bytes, and Integers</vt:lpstr>
      <vt:lpstr>Everything is bits</vt:lpstr>
      <vt:lpstr>For example, can count in binary</vt:lpstr>
      <vt:lpstr>Encoding Byte Values</vt:lpstr>
      <vt:lpstr>Example Data Representations</vt:lpstr>
      <vt:lpstr>Today: Bits, Bytes, and Integers</vt:lpstr>
      <vt:lpstr>Boolean Algebra</vt:lpstr>
      <vt:lpstr>General Boolean Algebras</vt:lpstr>
      <vt:lpstr>Example: Representing &amp; Manipulating Sets</vt:lpstr>
      <vt:lpstr>Bit-Level Operations in C</vt:lpstr>
      <vt:lpstr>Bit-Level Operations in C</vt:lpstr>
      <vt:lpstr>Contrast: Logic Operations in C</vt:lpstr>
      <vt:lpstr>Shift Operations</vt:lpstr>
      <vt:lpstr>Today: Bits, Bytes, and Integers</vt:lpstr>
      <vt:lpstr>Encoding Integers</vt:lpstr>
      <vt:lpstr>Two-complement: Simple Example</vt:lpstr>
      <vt:lpstr>Two-complement Encoding Example (Cont.)</vt:lpstr>
      <vt:lpstr>Numeric Ranges</vt:lpstr>
      <vt:lpstr>Values for Different Word Sizes</vt:lpstr>
      <vt:lpstr>Unsigned &amp; Signed Numeric Values</vt:lpstr>
      <vt:lpstr>Today: Bits, Bytes, and Integers</vt:lpstr>
      <vt:lpstr>Mapping Between Signed &amp; Unsigned</vt:lpstr>
      <vt:lpstr>Mapping Signed  Unsigned</vt:lpstr>
      <vt:lpstr>Mapping Signed  Unsigned</vt:lpstr>
      <vt:lpstr>Relation between Signed &amp; Unsigned</vt:lpstr>
      <vt:lpstr>Conversion Visualized</vt:lpstr>
      <vt:lpstr>Signed vs. Unsigned in C</vt:lpstr>
      <vt:lpstr>Casting Surprises</vt:lpstr>
      <vt:lpstr>Unsigned vs. Signed: Easy to Make Mistakes</vt:lpstr>
      <vt:lpstr>Summary Casting Signed ↔ Unsigned: Basic Rules</vt:lpstr>
      <vt:lpstr>Today: Bits, Bytes, and Integers</vt:lpstr>
      <vt:lpstr>Sign Extension</vt:lpstr>
      <vt:lpstr>Sign Extension: Simple Example</vt:lpstr>
      <vt:lpstr>Larger Sign Extension Example</vt:lpstr>
      <vt:lpstr>Truncation</vt:lpstr>
      <vt:lpstr>Truncation: Simple Example</vt:lpstr>
      <vt:lpstr>Summary: Expanding, Truncating: Basic Rules</vt:lpstr>
      <vt:lpstr>Summary of Today: Bits, Bytes, and Integers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Phil Gibbons</cp:lastModifiedBy>
  <cp:revision>162</cp:revision>
  <cp:lastPrinted>2014-08-28T06:23:39Z</cp:lastPrinted>
  <dcterms:created xsi:type="dcterms:W3CDTF">2012-09-04T17:29:26Z</dcterms:created>
  <dcterms:modified xsi:type="dcterms:W3CDTF">2016-09-01T17:12:45Z</dcterms:modified>
</cp:coreProperties>
</file>