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2" r:id="rId1"/>
  </p:sldMasterIdLst>
  <p:notesMasterIdLst>
    <p:notesMasterId r:id="rId21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77" r:id="rId9"/>
    <p:sldId id="265" r:id="rId10"/>
    <p:sldId id="276" r:id="rId11"/>
    <p:sldId id="278" r:id="rId12"/>
    <p:sldId id="271" r:id="rId13"/>
    <p:sldId id="273" r:id="rId14"/>
    <p:sldId id="275" r:id="rId15"/>
    <p:sldId id="274" r:id="rId16"/>
    <p:sldId id="272" r:id="rId17"/>
    <p:sldId id="266" r:id="rId18"/>
    <p:sldId id="268" r:id="rId19"/>
    <p:sldId id="269" r:id="rId2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96" y="-2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699553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150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 rot="5400000">
            <a:off x="2480449" y="-1062093"/>
            <a:ext cx="3729000" cy="789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 rot="5400000">
            <a:off x="5761350" y="1367999"/>
            <a:ext cx="4579199" cy="21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 rot="5400000">
            <a:off x="1311713" y="-743249"/>
            <a:ext cx="4579199" cy="640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62487" y="2943225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58333"/>
              <a:defRPr sz="2400">
                <a:solidFill>
                  <a:schemeClr val="dk1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57762" y="333802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699" cy="438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buSzPct val="100000"/>
              <a:defRPr sz="3000"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75000"/>
              <a:buFont typeface="Calibri"/>
              <a:buChar char="■"/>
              <a:defRPr sz="2400"/>
            </a:lvl1pPr>
            <a:lvl2pPr marL="742950" marR="0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Char char="■"/>
              <a:defRPr sz="2400"/>
            </a:lvl2pPr>
            <a:lvl3pPr marL="1143000" marR="0" indent="-1270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▪"/>
              <a:defRPr sz="2400"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alibri"/>
              <a:buChar char="–"/>
              <a:defRPr sz="2400"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alibri"/>
              <a:buChar char="»"/>
              <a:defRPr sz="2400"/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75000"/>
              <a:buFont typeface="Arial"/>
              <a:buChar char="»"/>
              <a:defRPr sz="2400"/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0"/>
            <a:ext cx="9144000" cy="171599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8"/>
          <p:cNvSpPr txBox="1"/>
          <p:nvPr/>
        </p:nvSpPr>
        <p:spPr>
          <a:xfrm>
            <a:off x="7897813" y="-20241"/>
            <a:ext cx="1309799" cy="208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</a:p>
        </p:txBody>
      </p:sp>
      <p:sp>
        <p:nvSpPr>
          <p:cNvPr id="9" name="Shape 9"/>
          <p:cNvSpPr/>
          <p:nvPr/>
        </p:nvSpPr>
        <p:spPr>
          <a:xfrm>
            <a:off x="8830842" y="4958834"/>
            <a:ext cx="313200" cy="18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/>
              <a:t>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15-213 Recitation: </a:t>
            </a:r>
            <a:r>
              <a:rPr lang="en" dirty="0" smtClean="0"/>
              <a:t>Attack </a:t>
            </a:r>
            <a:r>
              <a:rPr lang="en" dirty="0"/>
              <a:t>Lab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 smtClean="0"/>
              <a:t>Jenna </a:t>
            </a:r>
            <a:r>
              <a:rPr lang="en" dirty="0" smtClean="0"/>
              <a:t>MacCarley</a:t>
            </a:r>
            <a:endParaRPr lang="en" dirty="0"/>
          </a:p>
          <a:p>
            <a:pPr>
              <a:spcBef>
                <a:spcPts val="0"/>
              </a:spcBef>
              <a:buNone/>
            </a:pPr>
            <a:r>
              <a:rPr lang="en-US" smtClean="0"/>
              <a:t>Recitation 5: </a:t>
            </a:r>
            <a:r>
              <a:rPr lang="en" smtClean="0"/>
              <a:t>28 </a:t>
            </a:r>
            <a:r>
              <a:rPr lang="en" dirty="0"/>
              <a:t>Sep </a:t>
            </a:r>
            <a:r>
              <a:rPr lang="en" dirty="0" smtClean="0"/>
              <a:t>2015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Overflows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875" y="1021556"/>
            <a:ext cx="3858559" cy="3729000"/>
          </a:xfrm>
        </p:spPr>
        <p:txBody>
          <a:bodyPr/>
          <a:lstStyle/>
          <a:p>
            <a:r>
              <a:rPr lang="en-US" dirty="0" smtClean="0"/>
              <a:t>Exploit </a:t>
            </a:r>
            <a:r>
              <a:rPr lang="en-US" i="1" dirty="0" err="1" smtClean="0"/>
              <a:t>strcpy</a:t>
            </a:r>
            <a:r>
              <a:rPr lang="en-US" i="1" dirty="0" smtClean="0"/>
              <a:t> vulnerability </a:t>
            </a:r>
            <a:r>
              <a:rPr lang="en-US" dirty="0" smtClean="0"/>
              <a:t>to overwrite important info on stack</a:t>
            </a:r>
          </a:p>
          <a:p>
            <a:r>
              <a:rPr lang="en-US" dirty="0" smtClean="0"/>
              <a:t>When this function returns, where will it begin executing?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Recall </a:t>
            </a:r>
          </a:p>
          <a:p>
            <a:pPr marL="5969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ret: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pop %rip</a:t>
            </a:r>
            <a:endParaRPr lang="en-US" dirty="0" smtClean="0"/>
          </a:p>
          <a:p>
            <a:r>
              <a:rPr lang="en-US" dirty="0" smtClean="0"/>
              <a:t>What if we want to inject new code to execute?</a:t>
            </a:r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748828"/>
              </p:ext>
            </p:extLst>
          </p:nvPr>
        </p:nvGraphicFramePr>
        <p:xfrm>
          <a:off x="5903259" y="1458823"/>
          <a:ext cx="2819400" cy="3187204"/>
        </p:xfrm>
        <a:graphic>
          <a:graphicData uri="http://schemas.openxmlformats.org/drawingml/2006/table">
            <a:tbl>
              <a:tblPr firstRow="1" bandRow="1"/>
              <a:tblGrid>
                <a:gridCol w="2819400"/>
              </a:tblGrid>
              <a:tr h="374402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440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0xAABBCCDD</a:t>
                      </a:r>
                      <a:endParaRPr lang="en-US" b="1" dirty="0"/>
                    </a:p>
                  </a:txBody>
                  <a:tcPr/>
                </a:tc>
              </a:tr>
              <a:tr h="238859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0xFFFFFFFF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0xFFFFFFFF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0xFFFFFFFF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0xFFFFFFFF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0xFFFFFFFF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0xFFFFFFFF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0xFFFFFFFF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0xFFFFFFFF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0xFFFFFFFF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0xFFFFFFFF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0xFFFFFFFF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4912659" y="447675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43400" y="4307473"/>
            <a:ext cx="769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buf</a:t>
            </a:r>
            <a:endParaRPr lang="en-US" sz="1600" b="1" dirty="0"/>
          </a:p>
        </p:txBody>
      </p:sp>
      <p:cxnSp>
        <p:nvCxnSpPr>
          <p:cNvPr id="7" name="Elbow Connector 6"/>
          <p:cNvCxnSpPr/>
          <p:nvPr/>
        </p:nvCxnSpPr>
        <p:spPr>
          <a:xfrm flipV="1">
            <a:off x="5112684" y="2050330"/>
            <a:ext cx="790575" cy="61300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86200" y="2350585"/>
            <a:ext cx="1331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Old Return address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27879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Demonstration: Generating Byte Codes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b="1" dirty="0" err="1" smtClean="0"/>
              <a:t>gcc</a:t>
            </a:r>
            <a:r>
              <a:rPr lang="en-US" dirty="0" smtClean="0"/>
              <a:t> and </a:t>
            </a:r>
            <a:r>
              <a:rPr lang="en-US" b="1" dirty="0" err="1" smtClean="0"/>
              <a:t>objdump</a:t>
            </a:r>
            <a:r>
              <a:rPr lang="en-US" dirty="0" smtClean="0"/>
              <a:t> to generate byte codes for assembly instruction sequences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7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Lab Overview: Phases 4-5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1" indent="0">
              <a:buNone/>
            </a:pPr>
            <a:r>
              <a:rPr lang="en-US" dirty="0" smtClean="0"/>
              <a:t>Overview</a:t>
            </a:r>
          </a:p>
          <a:p>
            <a:r>
              <a:rPr lang="en-US" dirty="0" smtClean="0"/>
              <a:t>Utilize return-oriented programming to execute arbitrary code</a:t>
            </a:r>
          </a:p>
          <a:p>
            <a:pPr lvl="1"/>
            <a:r>
              <a:rPr lang="en-US" dirty="0" smtClean="0"/>
              <a:t> Useful when stack is non-executable or randomized</a:t>
            </a:r>
          </a:p>
          <a:p>
            <a:r>
              <a:rPr lang="en-US" dirty="0" smtClean="0"/>
              <a:t>Find gadgets, string together to form injected code</a:t>
            </a:r>
            <a:endParaRPr lang="en-US" dirty="0"/>
          </a:p>
          <a:p>
            <a:endParaRPr lang="en-US" dirty="0" smtClean="0"/>
          </a:p>
          <a:p>
            <a:pPr marL="91441" indent="0">
              <a:buNone/>
            </a:pPr>
            <a:r>
              <a:rPr lang="en-US" dirty="0" smtClean="0"/>
              <a:t>Key Advice</a:t>
            </a:r>
          </a:p>
          <a:p>
            <a:r>
              <a:rPr lang="en-US" dirty="0" smtClean="0"/>
              <a:t>Use mixture of pop &amp; </a:t>
            </a:r>
            <a:r>
              <a:rPr lang="en-US" dirty="0" err="1" smtClean="0"/>
              <a:t>mov</a:t>
            </a:r>
            <a:r>
              <a:rPr lang="en-US" dirty="0" smtClean="0"/>
              <a:t> instructions + constants to perform specific task</a:t>
            </a:r>
          </a:p>
        </p:txBody>
      </p:sp>
    </p:spTree>
    <p:extLst>
      <p:ext uri="{BB962C8B-B14F-4D97-AF65-F5344CB8AC3E}">
        <p14:creationId xmlns:p14="http://schemas.microsoft.com/office/powerpoint/2010/main" val="4200250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ROP 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875" y="1021556"/>
            <a:ext cx="3870325" cy="2464594"/>
          </a:xfrm>
        </p:spPr>
        <p:txBody>
          <a:bodyPr/>
          <a:lstStyle/>
          <a:p>
            <a:r>
              <a:rPr lang="en-US" dirty="0" smtClean="0"/>
              <a:t>Draw a stack diagram and ROP exploit to </a:t>
            </a:r>
            <a:r>
              <a:rPr lang="en-US" b="1" dirty="0" smtClean="0"/>
              <a:t>pop a value 0xBBBBBBBB into %</a:t>
            </a:r>
            <a:r>
              <a:rPr lang="en-US" b="1" dirty="0" err="1" smtClean="0"/>
              <a:t>rbx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move it into %</a:t>
            </a:r>
            <a:r>
              <a:rPr lang="en-US" b="1" dirty="0" err="1" smtClean="0"/>
              <a:t>rax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4781550"/>
            <a:ext cx="525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Inspired by content created by Professor David </a:t>
            </a:r>
            <a:r>
              <a:rPr lang="en-US" dirty="0" err="1" smtClean="0"/>
              <a:t>Brumley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9600" y="836045"/>
            <a:ext cx="4343400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latin typeface="Consolas"/>
                <a:cs typeface="Consolas"/>
              </a:rPr>
              <a:t>void foo(char *input){</a:t>
            </a:r>
          </a:p>
          <a:p>
            <a:r>
              <a:rPr lang="en-US" sz="2400" dirty="0">
                <a:latin typeface="Consolas"/>
                <a:cs typeface="Consolas"/>
              </a:rPr>
              <a:t>   char </a:t>
            </a:r>
            <a:r>
              <a:rPr lang="en-US" sz="2400" dirty="0" err="1" smtClean="0">
                <a:latin typeface="Consolas"/>
                <a:cs typeface="Consolas"/>
              </a:rPr>
              <a:t>buf</a:t>
            </a:r>
            <a:r>
              <a:rPr lang="en-US" sz="2400" dirty="0" smtClean="0">
                <a:latin typeface="Consolas"/>
                <a:cs typeface="Consolas"/>
              </a:rPr>
              <a:t>[32]; </a:t>
            </a:r>
            <a:endParaRPr lang="en-US" sz="2400" dirty="0">
              <a:latin typeface="Consolas"/>
              <a:cs typeface="Consolas"/>
            </a:endParaRPr>
          </a:p>
          <a:p>
            <a:r>
              <a:rPr lang="en-US" sz="2400" dirty="0">
                <a:latin typeface="Consolas"/>
                <a:cs typeface="Consolas"/>
              </a:rPr>
              <a:t>   ...</a:t>
            </a:r>
          </a:p>
          <a:p>
            <a:r>
              <a:rPr lang="en-US" sz="2400" dirty="0">
                <a:latin typeface="Consolas"/>
                <a:cs typeface="Consolas"/>
              </a:rPr>
              <a:t>   </a:t>
            </a:r>
            <a:r>
              <a:rPr lang="en-US" sz="2400" dirty="0" err="1">
                <a:latin typeface="Consolas"/>
                <a:cs typeface="Consolas"/>
              </a:rPr>
              <a:t>strcpy</a:t>
            </a:r>
            <a:r>
              <a:rPr lang="en-US" sz="2400" dirty="0">
                <a:latin typeface="Consolas"/>
                <a:cs typeface="Consolas"/>
              </a:rPr>
              <a:t> (</a:t>
            </a:r>
            <a:r>
              <a:rPr lang="en-US" sz="2400" dirty="0" err="1">
                <a:latin typeface="Consolas"/>
                <a:cs typeface="Consolas"/>
              </a:rPr>
              <a:t>buf</a:t>
            </a:r>
            <a:r>
              <a:rPr lang="en-US" sz="2400" dirty="0">
                <a:latin typeface="Consolas"/>
                <a:cs typeface="Consolas"/>
              </a:rPr>
              <a:t>, input);</a:t>
            </a:r>
          </a:p>
          <a:p>
            <a:r>
              <a:rPr lang="en-US" sz="2400" dirty="0">
                <a:latin typeface="Consolas"/>
                <a:cs typeface="Consolas"/>
              </a:rPr>
              <a:t>   return;</a:t>
            </a:r>
          </a:p>
          <a:p>
            <a:r>
              <a:rPr lang="en-US" sz="24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3144369"/>
            <a:ext cx="6705600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ct val="20000"/>
              </a:spcBef>
            </a:pPr>
            <a:r>
              <a:rPr lang="en-US" sz="2400" b="1" kern="1200" dirty="0" smtClean="0">
                <a:latin typeface="+mj-lt"/>
                <a:ea typeface="+mn-ea"/>
              </a:rPr>
              <a:t>Gadgets:</a:t>
            </a:r>
          </a:p>
          <a:p>
            <a:pPr lvl="0" defTabSz="457200">
              <a:spcBef>
                <a:spcPct val="20000"/>
              </a:spcBef>
            </a:pPr>
            <a:r>
              <a:rPr lang="en-US" sz="2400" kern="1200" dirty="0" smtClean="0">
                <a:latin typeface="+mj-lt"/>
                <a:ea typeface="+mn-ea"/>
              </a:rPr>
              <a:t>address</a:t>
            </a:r>
            <a:r>
              <a:rPr lang="en-US" sz="2400" kern="1200" baseline="-25000" dirty="0" smtClean="0">
                <a:latin typeface="+mj-lt"/>
                <a:ea typeface="+mn-ea"/>
              </a:rPr>
              <a:t>1</a:t>
            </a:r>
            <a:r>
              <a:rPr lang="en-US" sz="2400" kern="1200" dirty="0">
                <a:latin typeface="+mj-lt"/>
                <a:ea typeface="+mn-ea"/>
              </a:rPr>
              <a:t>: </a:t>
            </a:r>
            <a:r>
              <a:rPr lang="en-US" sz="2400" kern="1200" dirty="0" err="1" smtClean="0">
                <a:latin typeface="+mj-lt"/>
                <a:ea typeface="+mn-ea"/>
              </a:rPr>
              <a:t>mov</a:t>
            </a:r>
            <a:r>
              <a:rPr lang="en-US" sz="2400" kern="1200" dirty="0" smtClean="0">
                <a:latin typeface="+mj-lt"/>
                <a:ea typeface="+mn-ea"/>
              </a:rPr>
              <a:t> %</a:t>
            </a:r>
            <a:r>
              <a:rPr lang="en-US" sz="2400" kern="1200" dirty="0" err="1" smtClean="0">
                <a:latin typeface="+mj-lt"/>
                <a:ea typeface="+mn-ea"/>
              </a:rPr>
              <a:t>rbx</a:t>
            </a:r>
            <a:r>
              <a:rPr lang="en-US" sz="2400" kern="1200" dirty="0" smtClean="0">
                <a:latin typeface="+mj-lt"/>
                <a:ea typeface="+mn-ea"/>
              </a:rPr>
              <a:t>, %</a:t>
            </a:r>
            <a:r>
              <a:rPr lang="en-US" sz="2400" kern="1200" dirty="0" err="1" smtClean="0">
                <a:latin typeface="+mj-lt"/>
                <a:ea typeface="+mn-ea"/>
              </a:rPr>
              <a:t>rax</a:t>
            </a:r>
            <a:r>
              <a:rPr lang="en-US" sz="2400" kern="1200" dirty="0" smtClean="0">
                <a:latin typeface="+mj-lt"/>
                <a:ea typeface="+mn-ea"/>
              </a:rPr>
              <a:t>; ret</a:t>
            </a:r>
            <a:endParaRPr lang="en-US" sz="2400" kern="1200" dirty="0">
              <a:latin typeface="+mj-lt"/>
              <a:ea typeface="+mn-ea"/>
            </a:endParaRPr>
          </a:p>
          <a:p>
            <a:pPr lvl="0" defTabSz="457200">
              <a:spcBef>
                <a:spcPct val="20000"/>
              </a:spcBef>
            </a:pPr>
            <a:r>
              <a:rPr lang="en-US" sz="2400" kern="1200" dirty="0" smtClean="0">
                <a:latin typeface="+mj-lt"/>
                <a:ea typeface="+mn-ea"/>
              </a:rPr>
              <a:t>address</a:t>
            </a:r>
            <a:r>
              <a:rPr lang="en-US" sz="2400" kern="1200" baseline="-25000" dirty="0" smtClean="0">
                <a:latin typeface="+mj-lt"/>
                <a:ea typeface="+mn-ea"/>
              </a:rPr>
              <a:t>2</a:t>
            </a:r>
            <a:r>
              <a:rPr lang="en-US" sz="2400" kern="1200" dirty="0">
                <a:latin typeface="+mj-lt"/>
                <a:ea typeface="+mn-ea"/>
              </a:rPr>
              <a:t>: pop </a:t>
            </a:r>
            <a:r>
              <a:rPr lang="en-US" sz="2400" kern="1200" dirty="0" smtClean="0">
                <a:latin typeface="+mj-lt"/>
                <a:ea typeface="+mn-ea"/>
              </a:rPr>
              <a:t>%</a:t>
            </a:r>
            <a:r>
              <a:rPr lang="en-US" sz="2400" kern="1200" dirty="0" err="1" smtClean="0">
                <a:latin typeface="+mj-lt"/>
                <a:ea typeface="+mn-ea"/>
              </a:rPr>
              <a:t>rbx</a:t>
            </a:r>
            <a:r>
              <a:rPr lang="en-US" sz="2400" kern="1200" dirty="0">
                <a:latin typeface="+mj-lt"/>
                <a:ea typeface="+mn-ea"/>
              </a:rPr>
              <a:t>; ret</a:t>
            </a:r>
          </a:p>
        </p:txBody>
      </p:sp>
    </p:spTree>
    <p:extLst>
      <p:ext uri="{BB962C8B-B14F-4D97-AF65-F5344CB8AC3E}">
        <p14:creationId xmlns:p14="http://schemas.microsoft.com/office/powerpoint/2010/main" val="3721662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ROP Example: Solution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049330"/>
              </p:ext>
            </p:extLst>
          </p:nvPr>
        </p:nvGraphicFramePr>
        <p:xfrm>
          <a:off x="5867400" y="742950"/>
          <a:ext cx="2819400" cy="3733800"/>
        </p:xfrm>
        <a:graphic>
          <a:graphicData uri="http://schemas.openxmlformats.org/drawingml/2006/table">
            <a:tbl>
              <a:tblPr firstRow="1" bandRow="1"/>
              <a:tblGrid>
                <a:gridCol w="2819400"/>
              </a:tblGrid>
              <a:tr h="36868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Next</a:t>
                      </a:r>
                      <a:r>
                        <a:rPr lang="en-US" b="1" baseline="0" dirty="0" smtClean="0"/>
                        <a:t> address in ROP chain….</a:t>
                      </a:r>
                      <a:endParaRPr lang="en-US" b="1" dirty="0"/>
                    </a:p>
                  </a:txBody>
                  <a:tcPr/>
                </a:tc>
              </a:tr>
              <a:tr h="36868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 1</a:t>
                      </a:r>
                      <a:endParaRPr lang="en-US" b="1" dirty="0"/>
                    </a:p>
                  </a:txBody>
                  <a:tcPr/>
                </a:tc>
              </a:tr>
              <a:tr h="36868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0xBBBBBBBB</a:t>
                      </a:r>
                      <a:endParaRPr lang="en-US" b="1" dirty="0"/>
                    </a:p>
                  </a:txBody>
                  <a:tcPr/>
                </a:tc>
              </a:tr>
              <a:tr h="36868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r>
                        <a:rPr lang="en-US" b="1" baseline="0" dirty="0" smtClean="0"/>
                        <a:t> 2</a:t>
                      </a:r>
                      <a:endParaRPr lang="en-US" b="1" dirty="0"/>
                    </a:p>
                  </a:txBody>
                  <a:tcPr/>
                </a:tc>
              </a:tr>
              <a:tr h="225905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0xFF</a:t>
                      </a:r>
                      <a:r>
                        <a:rPr lang="en-US" b="1" baseline="0" dirty="0" smtClean="0"/>
                        <a:t>FFFFFF</a:t>
                      </a:r>
                    </a:p>
                    <a:p>
                      <a:r>
                        <a:rPr lang="en-US" b="1" baseline="0" dirty="0" smtClean="0"/>
                        <a:t>0xFFFFFFFF </a:t>
                      </a:r>
                    </a:p>
                    <a:p>
                      <a:r>
                        <a:rPr lang="en-US" b="1" baseline="0" dirty="0" smtClean="0"/>
                        <a:t>0xFFFFFFFF</a:t>
                      </a:r>
                      <a:endParaRPr lang="en-US" b="1" dirty="0" smtClean="0"/>
                    </a:p>
                    <a:p>
                      <a:r>
                        <a:rPr lang="en-US" b="1" baseline="0" dirty="0" smtClean="0"/>
                        <a:t>0xFFFFFFFF</a:t>
                      </a:r>
                      <a:endParaRPr lang="en-US" b="1" dirty="0" smtClean="0"/>
                    </a:p>
                    <a:p>
                      <a:r>
                        <a:rPr lang="en-US" b="1" baseline="0" dirty="0" smtClean="0"/>
                        <a:t>0xFFFFFFFF</a:t>
                      </a:r>
                    </a:p>
                    <a:p>
                      <a:r>
                        <a:rPr lang="en-US" b="1" baseline="0" dirty="0" smtClean="0"/>
                        <a:t>0xFFFFFFFF</a:t>
                      </a:r>
                    </a:p>
                    <a:p>
                      <a:r>
                        <a:rPr lang="en-US" b="1" baseline="0" dirty="0" smtClean="0"/>
                        <a:t>0xFFFFFFFF</a:t>
                      </a:r>
                    </a:p>
                    <a:p>
                      <a:r>
                        <a:rPr lang="en-US" b="1" baseline="0" dirty="0" smtClean="0"/>
                        <a:t>0xFFFFFFFF</a:t>
                      </a:r>
                    </a:p>
                    <a:p>
                      <a:r>
                        <a:rPr lang="en-US" b="1" baseline="0" dirty="0" smtClean="0"/>
                        <a:t>0xFFFFFFFF</a:t>
                      </a:r>
                    </a:p>
                    <a:p>
                      <a:r>
                        <a:rPr lang="en-US" b="1" baseline="0" dirty="0" smtClean="0"/>
                        <a:t>0xFFFFFFFF   (filler…..)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58589" y="1047750"/>
            <a:ext cx="6705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ct val="20000"/>
              </a:spcBef>
            </a:pPr>
            <a:r>
              <a:rPr lang="en-US" sz="2000" b="1" kern="1200" dirty="0" smtClean="0">
                <a:latin typeface="+mj-lt"/>
                <a:ea typeface="+mn-ea"/>
              </a:rPr>
              <a:t>Gadgets:</a:t>
            </a:r>
          </a:p>
          <a:p>
            <a:pPr lvl="0" defTabSz="457200">
              <a:spcBef>
                <a:spcPct val="20000"/>
              </a:spcBef>
            </a:pPr>
            <a:r>
              <a:rPr lang="en-US" sz="2000" kern="1200" dirty="0" smtClean="0">
                <a:latin typeface="+mj-lt"/>
                <a:ea typeface="+mn-ea"/>
              </a:rPr>
              <a:t>Address 1: </a:t>
            </a:r>
            <a:r>
              <a:rPr lang="en-US" sz="2000" kern="1200" dirty="0" err="1" smtClean="0">
                <a:latin typeface="+mj-lt"/>
                <a:ea typeface="+mn-ea"/>
              </a:rPr>
              <a:t>mov</a:t>
            </a:r>
            <a:r>
              <a:rPr lang="en-US" sz="2000" kern="1200" dirty="0" smtClean="0">
                <a:latin typeface="+mj-lt"/>
                <a:ea typeface="+mn-ea"/>
              </a:rPr>
              <a:t> %</a:t>
            </a:r>
            <a:r>
              <a:rPr lang="en-US" sz="2000" kern="1200" dirty="0" err="1" smtClean="0">
                <a:latin typeface="+mj-lt"/>
                <a:ea typeface="+mn-ea"/>
              </a:rPr>
              <a:t>rbx</a:t>
            </a:r>
            <a:r>
              <a:rPr lang="en-US" sz="2000" kern="1200" dirty="0" smtClean="0">
                <a:latin typeface="+mj-lt"/>
                <a:ea typeface="+mn-ea"/>
              </a:rPr>
              <a:t>, %</a:t>
            </a:r>
            <a:r>
              <a:rPr lang="en-US" sz="2000" kern="1200" dirty="0" err="1" smtClean="0">
                <a:latin typeface="+mj-lt"/>
                <a:ea typeface="+mn-ea"/>
              </a:rPr>
              <a:t>rax</a:t>
            </a:r>
            <a:r>
              <a:rPr lang="en-US" sz="2000" kern="1200" dirty="0" smtClean="0">
                <a:latin typeface="+mj-lt"/>
                <a:ea typeface="+mn-ea"/>
              </a:rPr>
              <a:t>; ret</a:t>
            </a:r>
            <a:endParaRPr lang="en-US" sz="2000" kern="1200" dirty="0">
              <a:latin typeface="+mj-lt"/>
              <a:ea typeface="+mn-ea"/>
            </a:endParaRPr>
          </a:p>
          <a:p>
            <a:pPr lvl="0" defTabSz="457200">
              <a:spcBef>
                <a:spcPct val="20000"/>
              </a:spcBef>
            </a:pPr>
            <a:r>
              <a:rPr lang="en-US" sz="2000" kern="1200" dirty="0" smtClean="0">
                <a:latin typeface="+mj-lt"/>
                <a:ea typeface="+mn-ea"/>
              </a:rPr>
              <a:t>Address 2: </a:t>
            </a:r>
            <a:r>
              <a:rPr lang="en-US" sz="2000" kern="1200" dirty="0">
                <a:latin typeface="+mj-lt"/>
                <a:ea typeface="+mn-ea"/>
              </a:rPr>
              <a:t>pop </a:t>
            </a:r>
            <a:r>
              <a:rPr lang="en-US" sz="2000" kern="1200" dirty="0" smtClean="0">
                <a:latin typeface="+mj-lt"/>
                <a:ea typeface="+mn-ea"/>
              </a:rPr>
              <a:t>%</a:t>
            </a:r>
            <a:r>
              <a:rPr lang="en-US" sz="2000" kern="1200" dirty="0" err="1" smtClean="0">
                <a:latin typeface="+mj-lt"/>
                <a:ea typeface="+mn-ea"/>
              </a:rPr>
              <a:t>rbx</a:t>
            </a:r>
            <a:r>
              <a:rPr lang="en-US" sz="2000" kern="1200" dirty="0">
                <a:latin typeface="+mj-lt"/>
                <a:ea typeface="+mn-ea"/>
              </a:rPr>
              <a:t>; ret</a:t>
            </a:r>
          </a:p>
        </p:txBody>
      </p:sp>
      <p:cxnSp>
        <p:nvCxnSpPr>
          <p:cNvPr id="12" name="Elbow Connector 11"/>
          <p:cNvCxnSpPr/>
          <p:nvPr/>
        </p:nvCxnSpPr>
        <p:spPr>
          <a:xfrm flipV="1">
            <a:off x="5112684" y="2050330"/>
            <a:ext cx="790575" cy="61300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86200" y="2350585"/>
            <a:ext cx="1331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Old Return address</a:t>
            </a:r>
            <a:endParaRPr lang="en-US" sz="16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912659" y="432435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55434" y="4155073"/>
            <a:ext cx="857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 </a:t>
            </a:r>
            <a:r>
              <a:rPr lang="en-US" sz="1600" b="1" dirty="0" err="1" smtClean="0"/>
              <a:t>buf</a:t>
            </a:r>
            <a:endParaRPr lang="en-US" sz="1600" b="1" dirty="0"/>
          </a:p>
        </p:txBody>
      </p:sp>
      <p:sp>
        <p:nvSpPr>
          <p:cNvPr id="18" name="Rectangle 17"/>
          <p:cNvSpPr/>
          <p:nvPr/>
        </p:nvSpPr>
        <p:spPr>
          <a:xfrm>
            <a:off x="448236" y="2637369"/>
            <a:ext cx="3211607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latin typeface="Consolas"/>
                <a:cs typeface="Consolas"/>
              </a:rPr>
              <a:t>void foo(char *input){</a:t>
            </a:r>
          </a:p>
          <a:p>
            <a:r>
              <a:rPr lang="en-US" sz="1800" dirty="0">
                <a:latin typeface="Consolas"/>
                <a:cs typeface="Consolas"/>
              </a:rPr>
              <a:t>   char </a:t>
            </a:r>
            <a:r>
              <a:rPr lang="en-US" sz="1800" dirty="0" err="1" smtClean="0">
                <a:latin typeface="Consolas"/>
                <a:cs typeface="Consolas"/>
              </a:rPr>
              <a:t>buf</a:t>
            </a:r>
            <a:r>
              <a:rPr lang="en-US" sz="1800" dirty="0" smtClean="0">
                <a:latin typeface="Consolas"/>
                <a:cs typeface="Consolas"/>
              </a:rPr>
              <a:t>[32]; </a:t>
            </a:r>
            <a:endParaRPr lang="en-US" sz="1800" dirty="0">
              <a:latin typeface="Consolas"/>
              <a:cs typeface="Consolas"/>
            </a:endParaRPr>
          </a:p>
          <a:p>
            <a:r>
              <a:rPr lang="en-US" sz="1800" dirty="0">
                <a:latin typeface="Consolas"/>
                <a:cs typeface="Consolas"/>
              </a:rPr>
              <a:t>   ...</a:t>
            </a:r>
          </a:p>
          <a:p>
            <a:r>
              <a:rPr lang="en-US" sz="1800" dirty="0">
                <a:latin typeface="Consolas"/>
                <a:cs typeface="Consolas"/>
              </a:rPr>
              <a:t>   </a:t>
            </a:r>
            <a:r>
              <a:rPr lang="en-US" sz="1800" dirty="0" err="1">
                <a:latin typeface="Consolas"/>
                <a:cs typeface="Consolas"/>
              </a:rPr>
              <a:t>strcpy</a:t>
            </a:r>
            <a:r>
              <a:rPr lang="en-US" sz="1800" dirty="0">
                <a:latin typeface="Consolas"/>
                <a:cs typeface="Consolas"/>
              </a:rPr>
              <a:t> (</a:t>
            </a:r>
            <a:r>
              <a:rPr lang="en-US" sz="1800" dirty="0" err="1">
                <a:latin typeface="Consolas"/>
                <a:cs typeface="Consolas"/>
              </a:rPr>
              <a:t>buf</a:t>
            </a:r>
            <a:r>
              <a:rPr lang="en-US" sz="1800" dirty="0">
                <a:latin typeface="Consolas"/>
                <a:cs typeface="Consolas"/>
              </a:rPr>
              <a:t>, input);</a:t>
            </a:r>
          </a:p>
          <a:p>
            <a:r>
              <a:rPr lang="en-US" sz="1800" dirty="0">
                <a:latin typeface="Consolas"/>
                <a:cs typeface="Consolas"/>
              </a:rPr>
              <a:t>   return;</a:t>
            </a:r>
          </a:p>
          <a:p>
            <a:r>
              <a:rPr lang="en-US" sz="1800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745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ROP Demonstration: Looking for Gadgets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identify useful gadgets in your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349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82600" indent="-342900"/>
            <a:r>
              <a:rPr lang="en-US" b="1" dirty="0" err="1">
                <a:ea typeface="Courier New"/>
                <a:cs typeface="Courier New"/>
                <a:sym typeface="Courier New"/>
              </a:rPr>
              <a:t>o</a:t>
            </a:r>
            <a:r>
              <a:rPr lang="en-US" b="1" dirty="0" err="1" smtClean="0">
                <a:ea typeface="Courier New"/>
                <a:cs typeface="Courier New"/>
                <a:sym typeface="Courier New"/>
              </a:rPr>
              <a:t>bjdump</a:t>
            </a:r>
            <a:r>
              <a:rPr lang="en-US" b="1" dirty="0" smtClean="0">
                <a:ea typeface="Courier New"/>
                <a:cs typeface="Courier New"/>
                <a:sym typeface="Courier New"/>
              </a:rPr>
              <a:t> –d </a:t>
            </a:r>
          </a:p>
          <a:p>
            <a:pPr marL="882650" lvl="1" indent="-342900"/>
            <a:r>
              <a:rPr lang="en-US" dirty="0" smtClean="0">
                <a:ea typeface="Courier New"/>
                <a:cs typeface="Courier New"/>
                <a:sym typeface="Courier New"/>
              </a:rPr>
              <a:t>View byte code and assembly instructions, determine stack offsets</a:t>
            </a:r>
          </a:p>
          <a:p>
            <a:pPr marL="482600" indent="-342900"/>
            <a:r>
              <a:rPr lang="en-US" b="1" dirty="0" smtClean="0">
                <a:ea typeface="Courier New"/>
                <a:cs typeface="Courier New"/>
                <a:sym typeface="Courier New"/>
              </a:rPr>
              <a:t>./hex2raw</a:t>
            </a:r>
          </a:p>
          <a:p>
            <a:pPr marL="882650" lvl="1" indent="-342900"/>
            <a:r>
              <a:rPr lang="en" dirty="0"/>
              <a:t>Pass raw ASCII strings to </a:t>
            </a:r>
            <a:r>
              <a:rPr lang="en" dirty="0" smtClean="0"/>
              <a:t>targets</a:t>
            </a:r>
          </a:p>
          <a:p>
            <a:pPr marL="482600" indent="-342900"/>
            <a:r>
              <a:rPr lang="en-US" b="1" dirty="0" err="1" smtClean="0"/>
              <a:t>gdb</a:t>
            </a:r>
            <a:endParaRPr lang="en-US" b="1" dirty="0" smtClean="0"/>
          </a:p>
          <a:p>
            <a:pPr marL="882650" lvl="1" indent="-342900"/>
            <a:r>
              <a:rPr lang="en" dirty="0" smtClean="0"/>
              <a:t>Step through execution, determine stack addresses</a:t>
            </a:r>
          </a:p>
          <a:p>
            <a:pPr marL="482600" indent="-342900"/>
            <a:r>
              <a:rPr lang="en-US" b="1" dirty="0" err="1" smtClean="0"/>
              <a:t>gcc</a:t>
            </a:r>
            <a:r>
              <a:rPr lang="en" b="1" dirty="0" smtClean="0"/>
              <a:t> –c</a:t>
            </a:r>
          </a:p>
          <a:p>
            <a:pPr marL="882650" lvl="1" indent="-342900"/>
            <a:r>
              <a:rPr lang="en" dirty="0" smtClean="0"/>
              <a:t>Generate object file from assembly language file</a:t>
            </a:r>
          </a:p>
          <a:p>
            <a:pPr marL="482600" indent="-342900"/>
            <a:endParaRPr lang="en" dirty="0" smtClean="0"/>
          </a:p>
          <a:p>
            <a:pPr marL="882650" lvl="1" indent="-342900"/>
            <a:endParaRPr lang="en-US" dirty="0"/>
          </a:p>
          <a:p>
            <a:pPr marL="882650" lvl="1" indent="-342900"/>
            <a:endParaRPr lang="en" dirty="0" smtClean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22035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More Tips</a:t>
            </a:r>
            <a:endParaRPr lang="en" dirty="0"/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>
                <a:latin typeface="+mj-lt"/>
                <a:ea typeface="Courier New"/>
                <a:cs typeface="Courier New"/>
                <a:sym typeface="Courier New"/>
              </a:rPr>
              <a:t>Draw stack diagrams 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>
                <a:latin typeface="+mj-lt"/>
                <a:ea typeface="Courier New"/>
                <a:cs typeface="Courier New"/>
                <a:sym typeface="Courier New"/>
              </a:rPr>
              <a:t>Be careful of byte ordering (little endian)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Also...</a:t>
            </a:r>
          </a:p>
        </p:txBody>
      </p:sp>
      <p:pic>
        <p:nvPicPr>
          <p:cNvPr id="168" name="Shape 1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5575" y="326750"/>
            <a:ext cx="3552825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Questions?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Reminder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Bomb lab is due </a:t>
            </a:r>
            <a:r>
              <a:rPr lang="en" b="1" dirty="0"/>
              <a:t>tomorrow!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Attack lab is </a:t>
            </a:r>
            <a:r>
              <a:rPr lang="en" dirty="0"/>
              <a:t>released </a:t>
            </a:r>
            <a:r>
              <a:rPr lang="en" b="1" dirty="0"/>
              <a:t>tomorrow!!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14650" y="1948787"/>
            <a:ext cx="3314700" cy="3286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Stack review</a:t>
            </a:r>
          </a:p>
          <a:p>
            <a:r>
              <a:rPr lang="en-US" dirty="0" smtClean="0"/>
              <a:t>Attack lab overview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Phases 1-3: Buffer overflow attacks</a:t>
            </a:r>
          </a:p>
          <a:p>
            <a:pPr lvl="1"/>
            <a:r>
              <a:rPr lang="en-US" dirty="0" smtClean="0"/>
              <a:t> Phases 4-5: ROP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274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/>
              <a:t>x</a:t>
            </a:r>
            <a:r>
              <a:rPr lang="en" dirty="0" smtClean="0"/>
              <a:t>86-64: </a:t>
            </a:r>
            <a:r>
              <a:rPr lang="en" dirty="0"/>
              <a:t>Register Conventions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96874" y="1021556"/>
            <a:ext cx="6994526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Arguments </a:t>
            </a:r>
            <a:r>
              <a:rPr lang="en" dirty="0" smtClean="0"/>
              <a:t>passed </a:t>
            </a:r>
            <a:r>
              <a:rPr lang="en" dirty="0"/>
              <a:t>in </a:t>
            </a:r>
            <a:r>
              <a:rPr lang="en" dirty="0" smtClean="0"/>
              <a:t>registers: </a:t>
            </a:r>
          </a:p>
          <a:p>
            <a:pPr marL="539750" lvl="1" indent="0">
              <a:buSzPct val="58333"/>
              <a:buNone/>
            </a:pP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%rdi, %rsi, %rdx, %rcx, %r8, %r9</a:t>
            </a:r>
            <a:endParaRPr lang="en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Return value: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%rax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Callee-saved: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%rbx, %r12, %r13, %r14, %rbp, %rsp</a:t>
            </a:r>
          </a:p>
          <a:p>
            <a:pPr marL="457200" indent="-317500"/>
            <a:r>
              <a:rPr lang="en" dirty="0" smtClean="0"/>
              <a:t>Caller-saved</a:t>
            </a:r>
            <a:r>
              <a:rPr lang="en" dirty="0"/>
              <a:t>: </a:t>
            </a: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%rdi, %rsi, %rdx, %rcx, %r8, %</a:t>
            </a: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r9</a:t>
            </a:r>
            <a:r>
              <a:rPr lang="en" dirty="0" smtClean="0">
                <a:latin typeface="Courier New"/>
                <a:cs typeface="Courier New"/>
                <a:sym typeface="Courier New"/>
              </a:rPr>
              <a:t>, %rax, %r10, %r11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Stack </a:t>
            </a:r>
            <a:r>
              <a:rPr lang="en" dirty="0"/>
              <a:t>pointer: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%rsp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Instruction pointer: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%rip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/>
              <a:t>x</a:t>
            </a:r>
            <a:r>
              <a:rPr lang="en" dirty="0" smtClean="0"/>
              <a:t>86-64: </a:t>
            </a:r>
            <a:r>
              <a:rPr lang="en" dirty="0"/>
              <a:t>The Stack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Grows </a:t>
            </a:r>
            <a:r>
              <a:rPr lang="en" b="1" dirty="0"/>
              <a:t>downward</a:t>
            </a:r>
            <a:r>
              <a:rPr lang="en" dirty="0"/>
              <a:t> towards </a:t>
            </a:r>
            <a:r>
              <a:rPr lang="en" b="1" dirty="0"/>
              <a:t>lower</a:t>
            </a:r>
            <a:r>
              <a:rPr lang="en" dirty="0"/>
              <a:t> memory addresses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%rsp</a:t>
            </a:r>
            <a:r>
              <a:rPr lang="en" dirty="0" smtClean="0"/>
              <a:t> </a:t>
            </a:r>
            <a:r>
              <a:rPr lang="en" dirty="0"/>
              <a:t>points to </a:t>
            </a:r>
            <a:r>
              <a:rPr lang="en" b="1" dirty="0"/>
              <a:t>top</a:t>
            </a:r>
            <a:r>
              <a:rPr lang="en" dirty="0"/>
              <a:t> of stack</a:t>
            </a:r>
          </a:p>
          <a:p>
            <a:pPr marL="0" indent="0" rtl="0">
              <a:spcBef>
                <a:spcPts val="0"/>
              </a:spcBef>
              <a:buNone/>
            </a:pPr>
            <a:endParaRPr lang="en-US" dirty="0" smtClean="0"/>
          </a:p>
          <a:p>
            <a:pPr marL="0" indent="0" rtl="0">
              <a:spcBef>
                <a:spcPts val="0"/>
              </a:spcBef>
              <a:buNone/>
            </a:pPr>
            <a:endParaRPr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push %reg</a:t>
            </a:r>
            <a:r>
              <a:rPr lang="en" dirty="0"/>
              <a:t>: subtract </a:t>
            </a:r>
            <a:r>
              <a:rPr lang="en" dirty="0" smtClean="0"/>
              <a:t> 8 </a:t>
            </a:r>
            <a:r>
              <a:rPr lang="en" dirty="0"/>
              <a:t>from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%rsp</a:t>
            </a:r>
            <a:r>
              <a:rPr lang="en" dirty="0"/>
              <a:t>, put </a:t>
            </a:r>
          </a:p>
          <a:p>
            <a:pPr marL="0" indent="0" rtl="0">
              <a:spcBef>
                <a:spcPts val="0"/>
              </a:spcBef>
              <a:buNone/>
            </a:pPr>
            <a:r>
              <a:rPr lang="en" dirty="0"/>
              <a:t>	val in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%reg</a:t>
            </a:r>
            <a:r>
              <a:rPr lang="en" dirty="0"/>
              <a:t> at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(%rsp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pop %reg</a:t>
            </a:r>
            <a:r>
              <a:rPr lang="en" dirty="0"/>
              <a:t>: put val at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(%rsp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 dirty="0"/>
              <a:t> in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%reg</a:t>
            </a:r>
            <a:r>
              <a:rPr lang="en" dirty="0"/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" dirty="0"/>
              <a:t>	add </a:t>
            </a:r>
            <a:r>
              <a:rPr lang="en" dirty="0" smtClean="0"/>
              <a:t>8 </a:t>
            </a:r>
            <a:r>
              <a:rPr lang="en" dirty="0"/>
              <a:t>to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%rsp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81" name="Shape 81"/>
          <p:cNvGrpSpPr/>
          <p:nvPr/>
        </p:nvGrpSpPr>
        <p:grpSpPr>
          <a:xfrm>
            <a:off x="3886201" y="1669672"/>
            <a:ext cx="4987590" cy="3080363"/>
            <a:chOff x="3996211" y="1573537"/>
            <a:chExt cx="4191864" cy="3080363"/>
          </a:xfrm>
        </p:grpSpPr>
        <p:sp>
          <p:nvSpPr>
            <p:cNvPr id="82" name="Shape 82"/>
            <p:cNvSpPr/>
            <p:nvPr/>
          </p:nvSpPr>
          <p:spPr>
            <a:xfrm>
              <a:off x="6469750" y="1960525"/>
              <a:ext cx="1479299" cy="2306400"/>
            </a:xfrm>
            <a:prstGeom prst="rect">
              <a:avLst/>
            </a:prstGeom>
            <a:solidFill>
              <a:srgbClr val="D9D9D9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6469750" y="1960525"/>
              <a:ext cx="1479299" cy="288300"/>
            </a:xfrm>
            <a:prstGeom prst="rect">
              <a:avLst/>
            </a:prstGeom>
            <a:solidFill>
              <a:srgbClr val="D9D9D9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endParaRPr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4" name="Shape 84"/>
            <p:cNvSpPr/>
            <p:nvPr/>
          </p:nvSpPr>
          <p:spPr>
            <a:xfrm>
              <a:off x="6469750" y="2248825"/>
              <a:ext cx="1479299" cy="288300"/>
            </a:xfrm>
            <a:prstGeom prst="rect">
              <a:avLst/>
            </a:prstGeom>
            <a:solidFill>
              <a:srgbClr val="D9D9D9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6469750" y="2537125"/>
              <a:ext cx="1479299" cy="288300"/>
            </a:xfrm>
            <a:prstGeom prst="rect">
              <a:avLst/>
            </a:prstGeom>
            <a:solidFill>
              <a:srgbClr val="D9D9D9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6469750" y="2825425"/>
              <a:ext cx="1479299" cy="288300"/>
            </a:xfrm>
            <a:prstGeom prst="rect">
              <a:avLst/>
            </a:prstGeom>
            <a:solidFill>
              <a:srgbClr val="D9D9D9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6469750" y="3113725"/>
              <a:ext cx="1479299" cy="288300"/>
            </a:xfrm>
            <a:prstGeom prst="rect">
              <a:avLst/>
            </a:prstGeom>
            <a:solidFill>
              <a:srgbClr val="D9D9D9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6469750" y="3402025"/>
              <a:ext cx="1479299" cy="288300"/>
            </a:xfrm>
            <a:prstGeom prst="rect">
              <a:avLst/>
            </a:prstGeom>
            <a:solidFill>
              <a:srgbClr val="D9D9D9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6469750" y="3690325"/>
              <a:ext cx="1479299" cy="288300"/>
            </a:xfrm>
            <a:prstGeom prst="rect">
              <a:avLst/>
            </a:prstGeom>
            <a:solidFill>
              <a:srgbClr val="D9D9D9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6469750" y="3978625"/>
              <a:ext cx="1479299" cy="288300"/>
            </a:xfrm>
            <a:prstGeom prst="rect">
              <a:avLst/>
            </a:prstGeom>
            <a:solidFill>
              <a:srgbClr val="D9D9D9"/>
            </a:solidFill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1" name="Shape 91"/>
            <p:cNvSpPr txBox="1"/>
            <p:nvPr/>
          </p:nvSpPr>
          <p:spPr>
            <a:xfrm>
              <a:off x="5217025" y="3834925"/>
              <a:ext cx="1013700" cy="431999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rPr lang="en" sz="2000" dirty="0" smtClean="0">
                  <a:latin typeface="Courier New"/>
                  <a:ea typeface="Courier New"/>
                  <a:cs typeface="Courier New"/>
                  <a:sym typeface="Courier New"/>
                </a:rPr>
                <a:t>%rsp</a:t>
              </a:r>
              <a:endParaRPr lang="en" sz="2000" dirty="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92" name="Shape 92"/>
            <p:cNvCxnSpPr>
              <a:endCxn id="90" idx="1"/>
            </p:cNvCxnSpPr>
            <p:nvPr/>
          </p:nvCxnSpPr>
          <p:spPr>
            <a:xfrm rot="10800000" flipH="1">
              <a:off x="5973850" y="4122775"/>
              <a:ext cx="495900" cy="60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93" name="Shape 93"/>
            <p:cNvCxnSpPr/>
            <p:nvPr/>
          </p:nvCxnSpPr>
          <p:spPr>
            <a:xfrm>
              <a:off x="8188075" y="1966225"/>
              <a:ext cx="0" cy="2294999"/>
            </a:xfrm>
            <a:prstGeom prst="straightConnector1">
              <a:avLst/>
            </a:prstGeom>
            <a:noFill/>
            <a:ln w="38100" cap="flat">
              <a:solidFill>
                <a:srgbClr val="980000"/>
              </a:solidFill>
              <a:prstDash val="dash"/>
              <a:round/>
              <a:headEnd type="none" w="lg" len="lg"/>
              <a:tailEnd type="triangle" w="lg" len="lg"/>
            </a:ln>
          </p:spPr>
        </p:cxnSp>
        <p:sp>
          <p:nvSpPr>
            <p:cNvPr id="94" name="Shape 94"/>
            <p:cNvSpPr txBox="1"/>
            <p:nvPr/>
          </p:nvSpPr>
          <p:spPr>
            <a:xfrm>
              <a:off x="6469750" y="4365600"/>
              <a:ext cx="1479299" cy="2883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" sz="1800" b="1"/>
                <a:t>Top</a:t>
              </a:r>
            </a:p>
          </p:txBody>
        </p:sp>
        <p:sp>
          <p:nvSpPr>
            <p:cNvPr id="95" name="Shape 95"/>
            <p:cNvSpPr txBox="1"/>
            <p:nvPr/>
          </p:nvSpPr>
          <p:spPr>
            <a:xfrm>
              <a:off x="6469750" y="1573537"/>
              <a:ext cx="1479299" cy="2883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" sz="1800" b="1"/>
                <a:t>Bottom</a:t>
              </a:r>
            </a:p>
          </p:txBody>
        </p:sp>
        <p:cxnSp>
          <p:nvCxnSpPr>
            <p:cNvPr id="96" name="Shape 96"/>
            <p:cNvCxnSpPr/>
            <p:nvPr/>
          </p:nvCxnSpPr>
          <p:spPr>
            <a:xfrm rot="10800000" flipH="1">
              <a:off x="5973850" y="2101674"/>
              <a:ext cx="495899" cy="60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97" name="Shape 97"/>
            <p:cNvSpPr txBox="1"/>
            <p:nvPr/>
          </p:nvSpPr>
          <p:spPr>
            <a:xfrm>
              <a:off x="3996211" y="1816825"/>
              <a:ext cx="2049375" cy="431999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rPr lang="en" sz="2000" dirty="0" smtClean="0">
                  <a:latin typeface="Courier New"/>
                  <a:ea typeface="Courier New"/>
                  <a:cs typeface="Courier New"/>
                  <a:sym typeface="Courier New"/>
                </a:rPr>
                <a:t>0x7fffffffffff</a:t>
              </a:r>
              <a:endParaRPr lang="en" sz="2000" dirty="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/>
              <a:t>x</a:t>
            </a:r>
            <a:r>
              <a:rPr lang="en" dirty="0" smtClean="0"/>
              <a:t>86-64: </a:t>
            </a:r>
            <a:r>
              <a:rPr lang="en" dirty="0"/>
              <a:t>Stack Frames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57025" y="813975"/>
            <a:ext cx="4977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Every function call has its own </a:t>
            </a:r>
            <a:r>
              <a:rPr lang="en" b="1" dirty="0"/>
              <a:t>stack frame</a:t>
            </a:r>
            <a:r>
              <a:rPr lang="en" dirty="0"/>
              <a:t>.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Think of a frame as a workspace for each call.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Local variables </a:t>
            </a:r>
            <a:endParaRPr lang="en" dirty="0" smtClean="0"/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 smtClean="0"/>
              <a:t>Callee </a:t>
            </a:r>
            <a:r>
              <a:rPr lang="en" dirty="0"/>
              <a:t>&amp; Caller-saved registers</a:t>
            </a:r>
          </a:p>
          <a:p>
            <a:pPr marL="914400" lvl="1" indent="-30480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 smtClean="0"/>
              <a:t>Optional arguments </a:t>
            </a:r>
            <a:r>
              <a:rPr lang="en" dirty="0"/>
              <a:t>for a function call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85749"/>
            <a:ext cx="3365106" cy="483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x86-64: </a:t>
            </a:r>
            <a:r>
              <a:rPr lang="en" dirty="0"/>
              <a:t>Function Call </a:t>
            </a:r>
            <a:r>
              <a:rPr lang="en" dirty="0" smtClean="0"/>
              <a:t>Setup</a:t>
            </a:r>
            <a:endParaRPr lang="en" dirty="0"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96874" y="1021556"/>
            <a:ext cx="8594725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en" dirty="0" smtClean="0"/>
              <a:t>Caller:</a:t>
            </a:r>
          </a:p>
          <a:p>
            <a:pPr marL="482600" indent="-342900"/>
            <a:r>
              <a:rPr lang="en" dirty="0" smtClean="0"/>
              <a:t>Allocates stack frame large enough for saved registers, optional arguments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Save any </a:t>
            </a:r>
            <a:r>
              <a:rPr lang="en" dirty="0"/>
              <a:t>caller-saved </a:t>
            </a:r>
            <a:r>
              <a:rPr lang="en" dirty="0" smtClean="0"/>
              <a:t>registers in frame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Save any optional </a:t>
            </a:r>
            <a:r>
              <a:rPr lang="en" dirty="0"/>
              <a:t>arguments </a:t>
            </a:r>
            <a:r>
              <a:rPr lang="en" dirty="0" smtClean="0"/>
              <a:t>(</a:t>
            </a:r>
            <a:r>
              <a:rPr lang="en" dirty="0"/>
              <a:t>in </a:t>
            </a:r>
            <a:r>
              <a:rPr lang="en" b="1" dirty="0"/>
              <a:t>reverse order</a:t>
            </a:r>
            <a:r>
              <a:rPr lang="en" dirty="0" smtClean="0"/>
              <a:t>) in frame 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call foo</a:t>
            </a:r>
            <a:r>
              <a:rPr lang="en" dirty="0"/>
              <a:t>: push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%rip</a:t>
            </a:r>
            <a:r>
              <a:rPr lang="en" dirty="0" smtClean="0"/>
              <a:t> </a:t>
            </a:r>
            <a:r>
              <a:rPr lang="en" dirty="0"/>
              <a:t>to stack, jump to label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foo</a:t>
            </a:r>
          </a:p>
          <a:p>
            <a:pPr marL="139700" lvl="0" indent="0" rtl="0">
              <a:spcBef>
                <a:spcPts val="0"/>
              </a:spcBef>
              <a:buClr>
                <a:srgbClr val="990000"/>
              </a:buClr>
              <a:buSzPct val="58333"/>
              <a:buNone/>
            </a:pPr>
            <a:r>
              <a:rPr lang="en" dirty="0" smtClean="0"/>
              <a:t>Callee: </a:t>
            </a:r>
          </a:p>
          <a:p>
            <a:pPr marL="482600" indent="-342900"/>
            <a:r>
              <a:rPr lang="en" dirty="0" smtClean="0"/>
              <a:t>Push any callee-saved registers, decrease </a:t>
            </a:r>
            <a:r>
              <a:rPr lang="en" dirty="0" smtClean="0">
                <a:latin typeface="Courier New"/>
                <a:ea typeface="Courier New"/>
                <a:cs typeface="Courier New"/>
                <a:sym typeface="Courier New"/>
              </a:rPr>
              <a:t>%rsp</a:t>
            </a:r>
            <a:r>
              <a:rPr lang="en" dirty="0" smtClean="0"/>
              <a:t> </a:t>
            </a:r>
            <a:r>
              <a:rPr lang="en" dirty="0"/>
              <a:t>to make room for new </a:t>
            </a:r>
            <a:r>
              <a:rPr lang="en" dirty="0" smtClean="0"/>
              <a:t>frame</a:t>
            </a:r>
          </a:p>
          <a:p>
            <a:pPr marL="457200" lvl="0" indent="-317500"/>
            <a:endParaRPr lang="en" dirty="0">
              <a:latin typeface="+mj-lt"/>
              <a:ea typeface="Courier New"/>
              <a:cs typeface="Courier New"/>
              <a:sym typeface="Courier New"/>
            </a:endParaRPr>
          </a:p>
          <a:p>
            <a:pPr marL="139700" lvl="0" indent="0" rtl="0">
              <a:spcBef>
                <a:spcPts val="0"/>
              </a:spcBef>
              <a:buClr>
                <a:srgbClr val="990000"/>
              </a:buClr>
              <a:buSzPct val="58333"/>
              <a:buNone/>
            </a:pP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x86-64: Function Call </a:t>
            </a:r>
            <a:r>
              <a:rPr lang="en-US" dirty="0"/>
              <a:t>R</a:t>
            </a:r>
            <a:r>
              <a:rPr lang="en-US" dirty="0" smtClean="0"/>
              <a:t>eturn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lvl="0" indent="0">
              <a:buNone/>
            </a:pPr>
            <a:r>
              <a:rPr lang="en" dirty="0"/>
              <a:t>Callee: </a:t>
            </a:r>
          </a:p>
          <a:p>
            <a:pPr marL="482600" indent="-342900"/>
            <a:r>
              <a:rPr lang="en" dirty="0" smtClean="0"/>
              <a:t>Increase </a:t>
            </a: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rsp, </a:t>
            </a:r>
            <a:r>
              <a:rPr lang="en" dirty="0" smtClean="0">
                <a:latin typeface="+mj-lt"/>
                <a:cs typeface="Courier New" panose="02070309020205020404" pitchFamily="49" charset="0"/>
              </a:rPr>
              <a:t>pop any callee-saved registers</a:t>
            </a: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" dirty="0" smtClean="0">
                <a:latin typeface="+mj-lt"/>
                <a:cs typeface="Courier New" panose="02070309020205020404" pitchFamily="49" charset="0"/>
              </a:rPr>
              <a:t>(in </a:t>
            </a:r>
            <a:r>
              <a:rPr lang="en" b="1" dirty="0" smtClean="0">
                <a:latin typeface="+mj-lt"/>
                <a:cs typeface="Courier New" panose="02070309020205020404" pitchFamily="49" charset="0"/>
              </a:rPr>
              <a:t>reverse order</a:t>
            </a:r>
            <a:r>
              <a:rPr lang="en" dirty="0" smtClean="0">
                <a:latin typeface="+mj-lt"/>
                <a:cs typeface="Courier New" panose="02070309020205020404" pitchFamily="49" charset="0"/>
              </a:rPr>
              <a:t>), </a:t>
            </a:r>
            <a:r>
              <a:rPr lang="en" dirty="0" smtClean="0">
                <a:cs typeface="Courier New" panose="02070309020205020404" pitchFamily="49" charset="0"/>
              </a:rPr>
              <a:t>execute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ret: pop %rip</a:t>
            </a:r>
          </a:p>
          <a:p>
            <a:pPr marL="9144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23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Attack </a:t>
            </a:r>
            <a:r>
              <a:rPr lang="en" dirty="0"/>
              <a:t>Lab </a:t>
            </a:r>
            <a:r>
              <a:rPr lang="en" dirty="0" smtClean="0"/>
              <a:t>Overview: Phases 1-3</a:t>
            </a:r>
            <a:endParaRPr lang="en" dirty="0"/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39700" lvl="0" indent="0" rtl="0">
              <a:spcBef>
                <a:spcPts val="0"/>
              </a:spcBef>
              <a:buClr>
                <a:srgbClr val="990000"/>
              </a:buClr>
              <a:buSzPct val="58333"/>
              <a:buNone/>
            </a:pPr>
            <a:r>
              <a:rPr lang="en" dirty="0" smtClean="0"/>
              <a:t>Overview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 smtClean="0"/>
              <a:t>Exploit x86-64 </a:t>
            </a:r>
            <a:r>
              <a:rPr lang="en" dirty="0"/>
              <a:t>by overwriting the stack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Overflow a buffer, overwrite return </a:t>
            </a:r>
            <a:r>
              <a:rPr lang="en" dirty="0" smtClean="0"/>
              <a:t>address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>
                <a:sym typeface="Wingdings" panose="05000000000000000000" pitchFamily="2" charset="2"/>
              </a:rPr>
              <a:t>E</a:t>
            </a:r>
            <a:r>
              <a:rPr lang="en" dirty="0" smtClean="0">
                <a:sym typeface="Wingdings" panose="05000000000000000000" pitchFamily="2" charset="2"/>
              </a:rPr>
              <a:t>xecute injected code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endParaRPr lang="en" dirty="0">
              <a:sym typeface="Wingdings" panose="05000000000000000000" pitchFamily="2" charset="2"/>
            </a:endParaRPr>
          </a:p>
          <a:p>
            <a:pPr marL="139700" lvl="0" indent="0" rtl="0">
              <a:spcBef>
                <a:spcPts val="0"/>
              </a:spcBef>
              <a:buClr>
                <a:srgbClr val="990000"/>
              </a:buClr>
              <a:buSzPct val="58333"/>
              <a:buNone/>
            </a:pPr>
            <a:r>
              <a:rPr lang="en" dirty="0" smtClean="0">
                <a:sym typeface="Wingdings" panose="05000000000000000000" pitchFamily="2" charset="2"/>
              </a:rPr>
              <a:t>Key Advice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Brush up on your </a:t>
            </a:r>
            <a:r>
              <a:rPr lang="en" dirty="0" smtClean="0"/>
              <a:t>x86-64 </a:t>
            </a:r>
            <a:r>
              <a:rPr lang="en" dirty="0"/>
              <a:t>conventions</a:t>
            </a:r>
            <a:r>
              <a:rPr lang="en" dirty="0" smtClean="0"/>
              <a:t>!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b="1" dirty="0" smtClean="0">
                <a:solidFill>
                  <a:srgbClr val="C00000"/>
                </a:solidFill>
              </a:rPr>
              <a:t>Use objdump –d </a:t>
            </a:r>
            <a:r>
              <a:rPr lang="en" dirty="0" smtClean="0"/>
              <a:t>to determine relevant offsets</a:t>
            </a:r>
            <a:endParaRPr lang="en" dirty="0"/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b="1" dirty="0" smtClean="0">
                <a:solidFill>
                  <a:srgbClr val="C00000"/>
                </a:solidFill>
              </a:rPr>
              <a:t>Use GDB </a:t>
            </a:r>
            <a:r>
              <a:rPr lang="en" dirty="0" smtClean="0"/>
              <a:t>to determine stack addresses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2889</TotalTime>
  <Words>699</Words>
  <Application>Microsoft Macintosh PowerPoint</Application>
  <PresentationFormat>On-screen Show (16:9)</PresentationFormat>
  <Paragraphs>144</Paragraphs>
  <Slides>19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template2007</vt:lpstr>
      <vt:lpstr>15-213 Recitation: Attack Lab</vt:lpstr>
      <vt:lpstr>Reminder</vt:lpstr>
      <vt:lpstr>Agenda</vt:lpstr>
      <vt:lpstr>x86-64: Register Conventions</vt:lpstr>
      <vt:lpstr>x86-64: The Stack</vt:lpstr>
      <vt:lpstr>x86-64: Stack Frames</vt:lpstr>
      <vt:lpstr>x86-64: Function Call Setup</vt:lpstr>
      <vt:lpstr>x86-64: Function Call Return</vt:lpstr>
      <vt:lpstr>Attack Lab Overview: Phases 1-3</vt:lpstr>
      <vt:lpstr>Buffer Overflows</vt:lpstr>
      <vt:lpstr>Demonstration: Generating Byte Codes</vt:lpstr>
      <vt:lpstr>Attack Lab Overview: Phases 4-5</vt:lpstr>
      <vt:lpstr>ROP Example</vt:lpstr>
      <vt:lpstr>ROP Example: Solution</vt:lpstr>
      <vt:lpstr>ROP Demonstration: Looking for Gadgets</vt:lpstr>
      <vt:lpstr>Tools</vt:lpstr>
      <vt:lpstr>More Tips</vt:lpstr>
      <vt:lpstr>Also...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Recitation: Attack Lab</dc:title>
  <cp:lastModifiedBy>Dave</cp:lastModifiedBy>
  <cp:revision>37</cp:revision>
  <dcterms:modified xsi:type="dcterms:W3CDTF">2015-12-02T00:10:30Z</dcterms:modified>
</cp:coreProperties>
</file>