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1426" r:id="rId2"/>
    <p:sldId id="1423" r:id="rId3"/>
    <p:sldId id="1389" r:id="rId4"/>
    <p:sldId id="1427" r:id="rId5"/>
    <p:sldId id="1391" r:id="rId6"/>
    <p:sldId id="1392" r:id="rId7"/>
    <p:sldId id="1393" r:id="rId8"/>
    <p:sldId id="1394" r:id="rId9"/>
    <p:sldId id="1395" r:id="rId10"/>
    <p:sldId id="1396" r:id="rId11"/>
    <p:sldId id="1397" r:id="rId12"/>
    <p:sldId id="1418" r:id="rId13"/>
    <p:sldId id="1398" r:id="rId14"/>
    <p:sldId id="1419" r:id="rId15"/>
    <p:sldId id="1428" r:id="rId16"/>
    <p:sldId id="1420" r:id="rId17"/>
    <p:sldId id="1421" r:id="rId18"/>
    <p:sldId id="1430" r:id="rId19"/>
    <p:sldId id="1403" r:id="rId20"/>
    <p:sldId id="1429" r:id="rId21"/>
    <p:sldId id="1404" r:id="rId22"/>
    <p:sldId id="1424" r:id="rId23"/>
    <p:sldId id="1407" r:id="rId24"/>
    <p:sldId id="1408" r:id="rId25"/>
    <p:sldId id="1409" r:id="rId26"/>
    <p:sldId id="1410" r:id="rId27"/>
    <p:sldId id="1411" r:id="rId28"/>
    <p:sldId id="1412" r:id="rId29"/>
    <p:sldId id="1413" r:id="rId30"/>
    <p:sldId id="1414" r:id="rId31"/>
    <p:sldId id="1425" r:id="rId32"/>
    <p:sldId id="1415" r:id="rId33"/>
    <p:sldId id="1416" r:id="rId34"/>
  </p:sldIdLst>
  <p:sldSz cx="9144000" cy="6858000" type="screen4x3"/>
  <p:notesSz cx="7302500" cy="9586913"/>
  <p:custDataLst>
    <p:tags r:id="rId3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5CD"/>
    <a:srgbClr val="990000"/>
    <a:srgbClr val="F6F5BD"/>
    <a:srgbClr val="D5F1CF"/>
    <a:srgbClr val="EBAFAF"/>
    <a:srgbClr val="F1C7C7"/>
    <a:srgbClr val="CCCCCC"/>
    <a:srgbClr val="8DBA84"/>
    <a:srgbClr val="8AD87A"/>
    <a:srgbClr val="ACE3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957" autoAdjust="0"/>
    <p:restoredTop sz="94649" autoAdjust="0"/>
  </p:normalViewPr>
  <p:slideViewPr>
    <p:cSldViewPr snapToObjects="1">
      <p:cViewPr varScale="1">
        <p:scale>
          <a:sx n="108" d="100"/>
          <a:sy n="108" d="100"/>
        </p:scale>
        <p:origin x="-96" y="-296"/>
      </p:cViewPr>
      <p:guideLst>
        <p:guide orient="horz" pos="259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tags" Target="tags/tag1.xml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2687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9057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40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60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12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63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73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83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93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041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378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34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1"/>
          <p:cNvSpPr txBox="1">
            <a:spLocks noChangeArrowheads="1"/>
          </p:cNvSpPr>
          <p:nvPr/>
        </p:nvSpPr>
        <p:spPr bwMode="auto">
          <a:xfrm>
            <a:off x="1261456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389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399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09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19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30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 smtClean="0"/>
              <a:t>Dynamic Memory Allocation: </a:t>
            </a:r>
            <a:br>
              <a:rPr lang="en-US" dirty="0" smtClean="0"/>
            </a:br>
            <a:r>
              <a:rPr lang="en-US" dirty="0" smtClean="0"/>
              <a:t>Basic Concepts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15-213: Introduction to Computer Systems	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19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Lecture, Nov. 3, 2015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Randal E. Bryant and David R. </a:t>
            </a:r>
            <a:r>
              <a:rPr lang="en-US" dirty="0" err="1" smtClean="0"/>
              <a:t>O’Hallaron</a:t>
            </a: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364524" y="569913"/>
            <a:ext cx="7670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Performance </a:t>
            </a:r>
            <a:r>
              <a:rPr lang="en-GB" dirty="0" smtClean="0"/>
              <a:t>Goal: </a:t>
            </a:r>
            <a:r>
              <a:rPr lang="en-GB" dirty="0"/>
              <a:t>Throughput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404938"/>
            <a:ext cx="8701087" cy="522446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Given some sequence of </a:t>
            </a:r>
            <a:r>
              <a:rPr lang="en-GB" dirty="0" err="1">
                <a:latin typeface="Courier New" pitchFamily="49" charset="0"/>
              </a:rPr>
              <a:t>malloc</a:t>
            </a:r>
            <a:r>
              <a:rPr lang="en-GB" dirty="0"/>
              <a:t> and </a:t>
            </a:r>
            <a:r>
              <a:rPr lang="en-GB" dirty="0">
                <a:latin typeface="Courier New" pitchFamily="49" charset="0"/>
              </a:rPr>
              <a:t>free</a:t>
            </a:r>
            <a:r>
              <a:rPr lang="en-GB" dirty="0"/>
              <a:t> requests: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i="1" dirty="0"/>
              <a:t>R</a:t>
            </a:r>
            <a:r>
              <a:rPr lang="en-GB" i="1" baseline="-25000" dirty="0"/>
              <a:t>0</a:t>
            </a:r>
            <a:r>
              <a:rPr lang="en-GB" i="1" dirty="0"/>
              <a:t>, R</a:t>
            </a:r>
            <a:r>
              <a:rPr lang="en-GB" i="1" baseline="-25000" dirty="0"/>
              <a:t>1</a:t>
            </a:r>
            <a:r>
              <a:rPr lang="en-GB" i="1" dirty="0"/>
              <a:t>, ..., </a:t>
            </a:r>
            <a:r>
              <a:rPr lang="en-GB" i="1" dirty="0" err="1"/>
              <a:t>R</a:t>
            </a:r>
            <a:r>
              <a:rPr lang="en-GB" i="1" baseline="-25000" dirty="0" err="1"/>
              <a:t>k</a:t>
            </a:r>
            <a:r>
              <a:rPr lang="en-GB" i="1" dirty="0"/>
              <a:t>, ... , R</a:t>
            </a:r>
            <a:r>
              <a:rPr lang="en-GB" i="1" baseline="-25000" dirty="0"/>
              <a:t>n-1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i="1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Goals: maximize throughput and peak memory utilization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These goals are often conflicting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Throughput: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Number of completed requests per unit time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Example: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5,000  </a:t>
            </a:r>
            <a:r>
              <a:rPr lang="en-GB" b="1" dirty="0" err="1" smtClean="0">
                <a:latin typeface="Courier New" pitchFamily="49" charset="0"/>
              </a:rPr>
              <a:t>malloc</a:t>
            </a:r>
            <a:r>
              <a:rPr lang="en-GB" dirty="0" smtClean="0"/>
              <a:t> </a:t>
            </a:r>
            <a:r>
              <a:rPr lang="en-GB" dirty="0"/>
              <a:t>calls and 5,000 </a:t>
            </a:r>
            <a:r>
              <a:rPr lang="en-GB" b="1" dirty="0" smtClean="0">
                <a:latin typeface="Courier New" pitchFamily="49" charset="0"/>
              </a:rPr>
              <a:t>free</a:t>
            </a:r>
            <a:r>
              <a:rPr lang="en-GB" b="1" dirty="0" smtClean="0"/>
              <a:t> </a:t>
            </a:r>
            <a:r>
              <a:rPr lang="en-GB" dirty="0"/>
              <a:t>calls in 10 seconds 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Throughput is 1,000 </a:t>
            </a:r>
            <a:r>
              <a:rPr lang="en-GB" dirty="0" smtClean="0"/>
              <a:t>operations/second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699500" cy="109696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Performance </a:t>
            </a:r>
            <a:r>
              <a:rPr lang="en-GB" dirty="0" smtClean="0"/>
              <a:t>Goal: Peak </a:t>
            </a:r>
            <a:r>
              <a:rPr lang="en-GB" dirty="0"/>
              <a:t>Memory Utilization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8300" y="1295400"/>
            <a:ext cx="8470900" cy="5216525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Given some sequence of </a:t>
            </a:r>
            <a:r>
              <a:rPr lang="en-GB" dirty="0" err="1">
                <a:latin typeface="Courier New" pitchFamily="49" charset="0"/>
              </a:rPr>
              <a:t>malloc</a:t>
            </a:r>
            <a:r>
              <a:rPr lang="en-GB" dirty="0"/>
              <a:t> and </a:t>
            </a:r>
            <a:r>
              <a:rPr lang="en-GB" dirty="0">
                <a:latin typeface="Courier New" pitchFamily="49" charset="0"/>
              </a:rPr>
              <a:t>free</a:t>
            </a:r>
            <a:r>
              <a:rPr lang="en-GB" dirty="0"/>
              <a:t> requests: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i="1" dirty="0"/>
              <a:t>R</a:t>
            </a:r>
            <a:r>
              <a:rPr lang="en-GB" i="1" baseline="-25000" dirty="0"/>
              <a:t>0</a:t>
            </a:r>
            <a:r>
              <a:rPr lang="en-GB" i="1" dirty="0"/>
              <a:t>, R</a:t>
            </a:r>
            <a:r>
              <a:rPr lang="en-GB" i="1" baseline="-25000" dirty="0"/>
              <a:t>1</a:t>
            </a:r>
            <a:r>
              <a:rPr lang="en-GB" i="1" dirty="0"/>
              <a:t>, ..., </a:t>
            </a:r>
            <a:r>
              <a:rPr lang="en-GB" i="1" dirty="0" err="1"/>
              <a:t>R</a:t>
            </a:r>
            <a:r>
              <a:rPr lang="en-GB" i="1" baseline="-25000" dirty="0" err="1"/>
              <a:t>k</a:t>
            </a:r>
            <a:r>
              <a:rPr lang="en-GB" i="1" dirty="0"/>
              <a:t>, ... , </a:t>
            </a:r>
            <a:r>
              <a:rPr lang="en-GB" i="1" dirty="0" smtClean="0"/>
              <a:t>R</a:t>
            </a:r>
            <a:r>
              <a:rPr lang="en-GB" i="1" baseline="-25000" dirty="0" smtClean="0"/>
              <a:t>n-1</a:t>
            </a:r>
            <a:endParaRPr lang="en-GB" sz="1200" i="1" dirty="0"/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Def:</a:t>
            </a:r>
            <a:r>
              <a:rPr lang="en-GB" i="1" dirty="0"/>
              <a:t> Aggregate </a:t>
            </a:r>
            <a:r>
              <a:rPr lang="en-GB" i="1" dirty="0" smtClean="0"/>
              <a:t>payload </a:t>
            </a:r>
            <a:r>
              <a:rPr lang="en-GB" i="1" dirty="0" err="1" smtClean="0"/>
              <a:t>P</a:t>
            </a:r>
            <a:r>
              <a:rPr lang="en-GB" i="1" baseline="-25000" dirty="0" err="1" smtClean="0"/>
              <a:t>k</a:t>
            </a:r>
            <a:r>
              <a:rPr lang="en-GB" dirty="0" smtClean="0"/>
              <a:t> </a:t>
            </a:r>
            <a:endParaRPr lang="en-GB" dirty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b="1" dirty="0" err="1">
                <a:latin typeface="Courier New" pitchFamily="49" charset="0"/>
              </a:rPr>
              <a:t>malloc</a:t>
            </a:r>
            <a:r>
              <a:rPr lang="en-GB" b="1" dirty="0">
                <a:latin typeface="Courier New" pitchFamily="49" charset="0"/>
              </a:rPr>
              <a:t>(p)</a:t>
            </a:r>
            <a:r>
              <a:rPr lang="en-GB" dirty="0"/>
              <a:t> results in a block with a </a:t>
            </a:r>
            <a:r>
              <a:rPr lang="en-GB" b="1" i="1" dirty="0">
                <a:solidFill>
                  <a:srgbClr val="C00000"/>
                </a:solidFill>
              </a:rPr>
              <a:t>payload</a:t>
            </a:r>
            <a:r>
              <a:rPr lang="en-GB" dirty="0"/>
              <a:t> of </a:t>
            </a:r>
            <a:r>
              <a:rPr lang="en-GB" b="1" dirty="0">
                <a:latin typeface="Courier New" pitchFamily="49" charset="0"/>
              </a:rPr>
              <a:t>p</a:t>
            </a:r>
            <a:r>
              <a:rPr lang="en-GB" dirty="0"/>
              <a:t> bytes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After request </a:t>
            </a:r>
            <a:r>
              <a:rPr lang="en-GB" i="1" dirty="0" err="1"/>
              <a:t>R</a:t>
            </a:r>
            <a:r>
              <a:rPr lang="en-GB" i="1" baseline="-25000" dirty="0" err="1"/>
              <a:t>k</a:t>
            </a:r>
            <a:r>
              <a:rPr lang="en-GB" i="1" baseline="-25000" dirty="0"/>
              <a:t> </a:t>
            </a:r>
            <a:r>
              <a:rPr lang="en-GB" dirty="0"/>
              <a:t>has completed, the </a:t>
            </a:r>
            <a:r>
              <a:rPr lang="en-GB" b="1" i="1" dirty="0">
                <a:solidFill>
                  <a:srgbClr val="C00000"/>
                </a:solidFill>
              </a:rPr>
              <a:t>aggregate payload </a:t>
            </a:r>
            <a:r>
              <a:rPr lang="en-GB" i="1" dirty="0" err="1"/>
              <a:t>P</a:t>
            </a:r>
            <a:r>
              <a:rPr lang="en-GB" i="1" baseline="-25000" dirty="0" err="1"/>
              <a:t>k</a:t>
            </a:r>
            <a:r>
              <a:rPr lang="en-GB" i="1" baseline="-25000" dirty="0"/>
              <a:t>  </a:t>
            </a:r>
            <a:r>
              <a:rPr lang="en-GB" dirty="0"/>
              <a:t>is the sum of currently allocated payloads</a:t>
            </a:r>
            <a:endParaRPr lang="en-GB" dirty="0" smtClean="0"/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 smtClean="0">
                <a:solidFill>
                  <a:srgbClr val="C00000"/>
                </a:solidFill>
              </a:rPr>
              <a:t>Def</a:t>
            </a:r>
            <a:r>
              <a:rPr lang="en-GB" i="1" dirty="0">
                <a:solidFill>
                  <a:srgbClr val="C00000"/>
                </a:solidFill>
              </a:rPr>
              <a:t>:</a:t>
            </a:r>
            <a:r>
              <a:rPr lang="en-GB" i="1" dirty="0"/>
              <a:t> Current heap size</a:t>
            </a:r>
            <a:r>
              <a:rPr lang="en-GB" i="1" dirty="0" smtClean="0"/>
              <a:t> </a:t>
            </a:r>
            <a:r>
              <a:rPr lang="en-GB" i="1" dirty="0" err="1" smtClean="0"/>
              <a:t>H</a:t>
            </a:r>
            <a:r>
              <a:rPr lang="en-GB" i="1" baseline="-25000" dirty="0" err="1" smtClean="0"/>
              <a:t>k</a:t>
            </a:r>
            <a:endParaRPr lang="en-GB" i="1" baseline="-25000" dirty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Assume </a:t>
            </a:r>
            <a:r>
              <a:rPr lang="en-GB" i="1" dirty="0" err="1" smtClean="0"/>
              <a:t>H</a:t>
            </a:r>
            <a:r>
              <a:rPr lang="en-GB" i="1" baseline="-25000" dirty="0" err="1" smtClean="0"/>
              <a:t>k</a:t>
            </a:r>
            <a:r>
              <a:rPr lang="en-GB" dirty="0" smtClean="0"/>
              <a:t> </a:t>
            </a:r>
            <a:r>
              <a:rPr lang="en-GB" dirty="0"/>
              <a:t>is monotonically </a:t>
            </a:r>
            <a:r>
              <a:rPr lang="en-GB" dirty="0" err="1"/>
              <a:t>nondecreasing</a:t>
            </a:r>
            <a:endParaRPr lang="en-GB" dirty="0" smtClean="0"/>
          </a:p>
          <a:p>
            <a:pPr lvl="2">
              <a:lnSpc>
                <a:spcPct val="94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i.e., heap only grows when </a:t>
            </a:r>
            <a:r>
              <a:rPr lang="en-GB" dirty="0"/>
              <a:t>allocator uses </a:t>
            </a:r>
            <a:r>
              <a:rPr lang="en-GB" b="1" dirty="0" err="1" smtClean="0">
                <a:latin typeface="Courier New" pitchFamily="49" charset="0"/>
              </a:rPr>
              <a:t>sbrk</a:t>
            </a:r>
            <a:endParaRPr lang="en-GB" b="1" dirty="0" smtClean="0">
              <a:latin typeface="Courier New" pitchFamily="49" charset="0"/>
            </a:endParaRPr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Def:</a:t>
            </a:r>
            <a:r>
              <a:rPr lang="en-GB" i="1" dirty="0"/>
              <a:t> Peak memory </a:t>
            </a:r>
            <a:r>
              <a:rPr lang="en-GB" i="1" dirty="0" smtClean="0"/>
              <a:t>utilization after k+1 requests </a:t>
            </a:r>
            <a:endParaRPr lang="en-GB" i="1" dirty="0"/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 err="1" smtClean="0"/>
              <a:t>U</a:t>
            </a:r>
            <a:r>
              <a:rPr lang="en-GB" i="1" baseline="-25000" dirty="0" err="1" smtClean="0"/>
              <a:t>k</a:t>
            </a:r>
            <a:r>
              <a:rPr lang="en-GB" i="1" dirty="0" smtClean="0"/>
              <a:t> </a:t>
            </a:r>
            <a:r>
              <a:rPr lang="en-GB" i="1" dirty="0"/>
              <a:t>= ( max</a:t>
            </a:r>
            <a:r>
              <a:rPr lang="en-GB" i="1" baseline="-25000" dirty="0"/>
              <a:t>i</a:t>
            </a:r>
            <a:r>
              <a:rPr lang="en-GB" i="1" baseline="-25000" dirty="0" smtClean="0"/>
              <a:t>&lt;=</a:t>
            </a:r>
            <a:r>
              <a:rPr lang="en-GB" i="1" baseline="-25000" dirty="0" err="1" smtClean="0"/>
              <a:t>k</a:t>
            </a:r>
            <a:r>
              <a:rPr lang="en-GB" i="1" dirty="0" smtClean="0"/>
              <a:t> </a:t>
            </a:r>
            <a:r>
              <a:rPr lang="en-GB" i="1" dirty="0"/>
              <a:t>P</a:t>
            </a:r>
            <a:r>
              <a:rPr lang="en-GB" i="1" baseline="-25000" dirty="0"/>
              <a:t>i </a:t>
            </a:r>
            <a:r>
              <a:rPr lang="en-GB" i="1" dirty="0"/>
              <a:t>)  /  </a:t>
            </a:r>
            <a:r>
              <a:rPr lang="en-GB" i="1" dirty="0" err="1"/>
              <a:t>H</a:t>
            </a:r>
            <a:r>
              <a:rPr lang="en-GB" i="1" baseline="-25000" dirty="0" err="1"/>
              <a:t>k</a:t>
            </a:r>
            <a:endParaRPr lang="en-GB" i="1" baseline="-25000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Fragmentation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mtClean="0"/>
              <a:t>Poor memory utilization caused by </a:t>
            </a:r>
            <a:r>
              <a:rPr lang="en-GB" i="1" smtClean="0">
                <a:solidFill>
                  <a:srgbClr val="C00000"/>
                </a:solidFill>
              </a:rPr>
              <a:t>fragmentation</a:t>
            </a:r>
            <a:endParaRPr lang="en-GB" smtClean="0">
              <a:solidFill>
                <a:srgbClr val="C00000"/>
              </a:solidFill>
            </a:endParaRP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smtClean="0">
                <a:solidFill>
                  <a:srgbClr val="C00000"/>
                </a:solidFill>
                <a:ea typeface="+mn-ea"/>
                <a:cs typeface="+mn-cs"/>
              </a:rPr>
              <a:t>internal</a:t>
            </a:r>
            <a:r>
              <a:rPr lang="en-GB" smtClean="0"/>
              <a:t> fragmentation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smtClean="0">
                <a:solidFill>
                  <a:srgbClr val="C00000"/>
                </a:solidFill>
                <a:ea typeface="+mn-ea"/>
                <a:cs typeface="+mn-cs"/>
              </a:rPr>
              <a:t>external</a:t>
            </a:r>
            <a:r>
              <a:rPr lang="en-GB" smtClean="0"/>
              <a:t> fragmentation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6731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Internal Fragmentation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220788"/>
            <a:ext cx="8307387" cy="5408612"/>
          </a:xfrm>
          <a:ln/>
        </p:spPr>
        <p:txBody>
          <a:bodyPr/>
          <a:lstStyle/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200" dirty="0" smtClean="0"/>
              <a:t>For </a:t>
            </a:r>
            <a:r>
              <a:rPr lang="en-GB" sz="2200" dirty="0"/>
              <a:t>a given block, </a:t>
            </a:r>
            <a:r>
              <a:rPr lang="en-GB" sz="2200" i="1" dirty="0" smtClean="0">
                <a:solidFill>
                  <a:srgbClr val="C00000"/>
                </a:solidFill>
              </a:rPr>
              <a:t>internal fragmentation </a:t>
            </a:r>
            <a:r>
              <a:rPr lang="en-GB" sz="2200" dirty="0" smtClean="0"/>
              <a:t>occurs if payload is smaller than block size</a:t>
            </a: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 smtClean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 smtClean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 smtClean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 smtClean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 smtClean="0"/>
          </a:p>
          <a:p>
            <a:pPr>
              <a:lnSpc>
                <a:spcPct val="88000"/>
              </a:lnSpc>
              <a:spcBef>
                <a:spcPts val="563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 smtClean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200" dirty="0" smtClean="0"/>
              <a:t>Caused </a:t>
            </a:r>
            <a:r>
              <a:rPr lang="en-GB" sz="2200" dirty="0"/>
              <a:t>by </a:t>
            </a:r>
            <a:endParaRPr lang="en-GB" sz="2200" dirty="0" smtClean="0"/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ea typeface="+mn-ea"/>
                <a:cs typeface="+mn-cs"/>
              </a:rPr>
              <a:t>Overhead of maintaining heap data structures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ea typeface="+mn-ea"/>
                <a:cs typeface="+mn-cs"/>
              </a:rPr>
              <a:t>Padding for alignment purposes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ea typeface="+mn-ea"/>
                <a:cs typeface="+mn-cs"/>
              </a:rPr>
              <a:t>Explicit policy decisions </a:t>
            </a:r>
            <a:br>
              <a:rPr lang="en-GB" dirty="0" smtClean="0">
                <a:ea typeface="+mn-ea"/>
                <a:cs typeface="+mn-cs"/>
              </a:rPr>
            </a:br>
            <a:r>
              <a:rPr lang="en-GB" dirty="0" smtClean="0">
                <a:ea typeface="+mn-ea"/>
                <a:cs typeface="+mn-cs"/>
              </a:rPr>
              <a:t>(e.g., to return a big block to satisfy a small request)</a:t>
            </a:r>
            <a:endParaRPr lang="en-GB" sz="2200" dirty="0" smtClean="0"/>
          </a:p>
          <a:p>
            <a:pPr>
              <a:lnSpc>
                <a:spcPct val="88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200" dirty="0" smtClean="0"/>
              <a:t>Depends </a:t>
            </a:r>
            <a:r>
              <a:rPr lang="en-GB" sz="2200" dirty="0"/>
              <a:t>only on the pattern of </a:t>
            </a:r>
            <a:r>
              <a:rPr lang="en-GB" sz="2200" i="1" dirty="0">
                <a:solidFill>
                  <a:srgbClr val="C00000"/>
                </a:solidFill>
              </a:rPr>
              <a:t>previous</a:t>
            </a:r>
            <a:r>
              <a:rPr lang="en-GB" sz="2200" dirty="0"/>
              <a:t> requests</a:t>
            </a:r>
            <a:endParaRPr lang="en-GB" sz="2200" dirty="0" smtClean="0"/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</a:t>
            </a:r>
            <a:r>
              <a:rPr lang="en-GB" dirty="0" smtClean="0"/>
              <a:t>hus</a:t>
            </a:r>
            <a:r>
              <a:rPr lang="en-GB" dirty="0"/>
              <a:t>, easy to measure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094846" y="2895600"/>
            <a:ext cx="2819400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 smtClean="0">
                <a:latin typeface="Calibri" pitchFamily="34" charset="0"/>
              </a:rPr>
              <a:t>ayload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914246" y="2895600"/>
            <a:ext cx="762000" cy="6096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2332846" y="2895600"/>
            <a:ext cx="762000" cy="6096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7148335" y="2911642"/>
            <a:ext cx="1402541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Internal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fragmentation</a:t>
            </a:r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 flipH="1">
            <a:off x="6321425" y="3200400"/>
            <a:ext cx="765175" cy="15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68" name="AutoShape 8"/>
          <p:cNvSpPr>
            <a:spLocks/>
          </p:cNvSpPr>
          <p:nvPr/>
        </p:nvSpPr>
        <p:spPr bwMode="auto">
          <a:xfrm rot="16200000">
            <a:off x="4350559" y="495300"/>
            <a:ext cx="304800" cy="4343400"/>
          </a:xfrm>
          <a:prstGeom prst="rightBrace">
            <a:avLst>
              <a:gd name="adj1" fmla="val 118750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4184773" y="2133600"/>
            <a:ext cx="641820" cy="3366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B</a:t>
            </a:r>
            <a:r>
              <a:rPr lang="en-GB" sz="1600" b="1" dirty="0" smtClean="0">
                <a:latin typeface="Calibri" pitchFamily="34" charset="0"/>
              </a:rPr>
              <a:t>lock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684814" y="2911642"/>
            <a:ext cx="1402541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Internal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fragmentation</a:t>
            </a:r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2057400" y="3200400"/>
            <a:ext cx="685800" cy="15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Fragmentation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Occurs when there is enough aggregate heap memory, but no single free block is large enough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 smtClean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 smtClean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 smtClean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 smtClean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 smtClean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 smtClean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 smtClean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 smtClean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Depends on the pattern of future requests</a:t>
            </a:r>
          </a:p>
          <a:p>
            <a:pPr lvl="1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Thus, difficult to measure</a:t>
            </a:r>
          </a:p>
          <a:p>
            <a:pPr>
              <a:buNone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297237" y="2470150"/>
            <a:ext cx="5181600" cy="304800"/>
            <a:chOff x="3006724" y="1614488"/>
            <a:chExt cx="5181600" cy="304800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auto">
            <a:xfrm>
              <a:off x="30067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3"/>
            <p:cNvSpPr>
              <a:spLocks noChangeArrowheads="1"/>
            </p:cNvSpPr>
            <p:nvPr/>
          </p:nvSpPr>
          <p:spPr bwMode="auto">
            <a:xfrm>
              <a:off x="33115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36163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39211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42259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4530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4835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51403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54451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57499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6054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6359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66643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69691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72739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7578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7883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" name="Text Box 19"/>
          <p:cNvSpPr txBox="1">
            <a:spLocks noChangeArrowheads="1"/>
          </p:cNvSpPr>
          <p:nvPr/>
        </p:nvSpPr>
        <p:spPr bwMode="auto">
          <a:xfrm>
            <a:off x="838200" y="2438400"/>
            <a:ext cx="2111773" cy="359010"/>
          </a:xfrm>
          <a:prstGeom prst="rect">
            <a:avLst/>
          </a:prstGeom>
          <a:solidFill>
            <a:srgbClr val="F6F5BD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p1 = malloc(4)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3297237" y="3079751"/>
            <a:ext cx="5181600" cy="304800"/>
            <a:chOff x="3006724" y="2501901"/>
            <a:chExt cx="5181600" cy="304800"/>
          </a:xfrm>
        </p:grpSpPr>
        <p:sp>
          <p:nvSpPr>
            <p:cNvPr id="24" name="Rectangle 20"/>
            <p:cNvSpPr>
              <a:spLocks noChangeArrowheads="1"/>
            </p:cNvSpPr>
            <p:nvPr/>
          </p:nvSpPr>
          <p:spPr bwMode="auto">
            <a:xfrm>
              <a:off x="30067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33115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22"/>
            <p:cNvSpPr>
              <a:spLocks noChangeArrowheads="1"/>
            </p:cNvSpPr>
            <p:nvPr/>
          </p:nvSpPr>
          <p:spPr bwMode="auto">
            <a:xfrm>
              <a:off x="36163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Rectangle 23"/>
            <p:cNvSpPr>
              <a:spLocks noChangeArrowheads="1"/>
            </p:cNvSpPr>
            <p:nvPr/>
          </p:nvSpPr>
          <p:spPr bwMode="auto">
            <a:xfrm>
              <a:off x="39211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Rectangle 24"/>
            <p:cNvSpPr>
              <a:spLocks noChangeArrowheads="1"/>
            </p:cNvSpPr>
            <p:nvPr/>
          </p:nvSpPr>
          <p:spPr bwMode="auto">
            <a:xfrm>
              <a:off x="42259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Rectangle 25"/>
            <p:cNvSpPr>
              <a:spLocks noChangeArrowheads="1"/>
            </p:cNvSpPr>
            <p:nvPr/>
          </p:nvSpPr>
          <p:spPr bwMode="auto">
            <a:xfrm>
              <a:off x="45307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Rectangle 26"/>
            <p:cNvSpPr>
              <a:spLocks noChangeArrowheads="1"/>
            </p:cNvSpPr>
            <p:nvPr/>
          </p:nvSpPr>
          <p:spPr bwMode="auto">
            <a:xfrm>
              <a:off x="48355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Rectangle 27"/>
            <p:cNvSpPr>
              <a:spLocks noChangeArrowheads="1"/>
            </p:cNvSpPr>
            <p:nvPr/>
          </p:nvSpPr>
          <p:spPr bwMode="auto">
            <a:xfrm>
              <a:off x="51403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Rectangle 28"/>
            <p:cNvSpPr>
              <a:spLocks noChangeArrowheads="1"/>
            </p:cNvSpPr>
            <p:nvPr/>
          </p:nvSpPr>
          <p:spPr bwMode="auto">
            <a:xfrm>
              <a:off x="54451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Rectangle 29"/>
            <p:cNvSpPr>
              <a:spLocks noChangeArrowheads="1"/>
            </p:cNvSpPr>
            <p:nvPr/>
          </p:nvSpPr>
          <p:spPr bwMode="auto">
            <a:xfrm>
              <a:off x="57499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Rectangle 30"/>
            <p:cNvSpPr>
              <a:spLocks noChangeArrowheads="1"/>
            </p:cNvSpPr>
            <p:nvPr/>
          </p:nvSpPr>
          <p:spPr bwMode="auto">
            <a:xfrm>
              <a:off x="60547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Rectangle 31"/>
            <p:cNvSpPr>
              <a:spLocks noChangeArrowheads="1"/>
            </p:cNvSpPr>
            <p:nvPr/>
          </p:nvSpPr>
          <p:spPr bwMode="auto">
            <a:xfrm>
              <a:off x="63595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32"/>
            <p:cNvSpPr>
              <a:spLocks noChangeArrowheads="1"/>
            </p:cNvSpPr>
            <p:nvPr/>
          </p:nvSpPr>
          <p:spPr bwMode="auto">
            <a:xfrm>
              <a:off x="66643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Rectangle 33"/>
            <p:cNvSpPr>
              <a:spLocks noChangeArrowheads="1"/>
            </p:cNvSpPr>
            <p:nvPr/>
          </p:nvSpPr>
          <p:spPr bwMode="auto">
            <a:xfrm>
              <a:off x="69691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Rectangle 34"/>
            <p:cNvSpPr>
              <a:spLocks noChangeArrowheads="1"/>
            </p:cNvSpPr>
            <p:nvPr/>
          </p:nvSpPr>
          <p:spPr bwMode="auto">
            <a:xfrm>
              <a:off x="72739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Rectangle 35"/>
            <p:cNvSpPr>
              <a:spLocks noChangeArrowheads="1"/>
            </p:cNvSpPr>
            <p:nvPr/>
          </p:nvSpPr>
          <p:spPr bwMode="auto">
            <a:xfrm>
              <a:off x="75787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Rectangle 36"/>
            <p:cNvSpPr>
              <a:spLocks noChangeArrowheads="1"/>
            </p:cNvSpPr>
            <p:nvPr/>
          </p:nvSpPr>
          <p:spPr bwMode="auto">
            <a:xfrm>
              <a:off x="78835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" name="Text Box 37"/>
          <p:cNvSpPr txBox="1">
            <a:spLocks noChangeArrowheads="1"/>
          </p:cNvSpPr>
          <p:nvPr/>
        </p:nvSpPr>
        <p:spPr bwMode="auto">
          <a:xfrm>
            <a:off x="838200" y="3048000"/>
            <a:ext cx="2111773" cy="359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p2 = malloc(5)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3297237" y="3689350"/>
            <a:ext cx="5181600" cy="304800"/>
            <a:chOff x="3006724" y="3389313"/>
            <a:chExt cx="5181600" cy="304800"/>
          </a:xfrm>
        </p:grpSpPr>
        <p:sp>
          <p:nvSpPr>
            <p:cNvPr id="43" name="Rectangle 38"/>
            <p:cNvSpPr>
              <a:spLocks noChangeArrowheads="1"/>
            </p:cNvSpPr>
            <p:nvPr/>
          </p:nvSpPr>
          <p:spPr bwMode="auto">
            <a:xfrm>
              <a:off x="30067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Rectangle 39"/>
            <p:cNvSpPr>
              <a:spLocks noChangeArrowheads="1"/>
            </p:cNvSpPr>
            <p:nvPr/>
          </p:nvSpPr>
          <p:spPr bwMode="auto">
            <a:xfrm>
              <a:off x="33115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Rectangle 40"/>
            <p:cNvSpPr>
              <a:spLocks noChangeArrowheads="1"/>
            </p:cNvSpPr>
            <p:nvPr/>
          </p:nvSpPr>
          <p:spPr bwMode="auto">
            <a:xfrm>
              <a:off x="36163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Rectangle 41"/>
            <p:cNvSpPr>
              <a:spLocks noChangeArrowheads="1"/>
            </p:cNvSpPr>
            <p:nvPr/>
          </p:nvSpPr>
          <p:spPr bwMode="auto">
            <a:xfrm>
              <a:off x="39211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Rectangle 42"/>
            <p:cNvSpPr>
              <a:spLocks noChangeArrowheads="1"/>
            </p:cNvSpPr>
            <p:nvPr/>
          </p:nvSpPr>
          <p:spPr bwMode="auto">
            <a:xfrm>
              <a:off x="42259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Rectangle 43"/>
            <p:cNvSpPr>
              <a:spLocks noChangeArrowheads="1"/>
            </p:cNvSpPr>
            <p:nvPr/>
          </p:nvSpPr>
          <p:spPr bwMode="auto">
            <a:xfrm>
              <a:off x="45307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Rectangle 44"/>
            <p:cNvSpPr>
              <a:spLocks noChangeArrowheads="1"/>
            </p:cNvSpPr>
            <p:nvPr/>
          </p:nvSpPr>
          <p:spPr bwMode="auto">
            <a:xfrm>
              <a:off x="48355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Rectangle 45"/>
            <p:cNvSpPr>
              <a:spLocks noChangeArrowheads="1"/>
            </p:cNvSpPr>
            <p:nvPr/>
          </p:nvSpPr>
          <p:spPr bwMode="auto">
            <a:xfrm>
              <a:off x="51403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Rectangle 46"/>
            <p:cNvSpPr>
              <a:spLocks noChangeArrowheads="1"/>
            </p:cNvSpPr>
            <p:nvPr/>
          </p:nvSpPr>
          <p:spPr bwMode="auto">
            <a:xfrm>
              <a:off x="54451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Rectangle 47"/>
            <p:cNvSpPr>
              <a:spLocks noChangeArrowheads="1"/>
            </p:cNvSpPr>
            <p:nvPr/>
          </p:nvSpPr>
          <p:spPr bwMode="auto">
            <a:xfrm>
              <a:off x="57499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Rectangle 48"/>
            <p:cNvSpPr>
              <a:spLocks noChangeArrowheads="1"/>
            </p:cNvSpPr>
            <p:nvPr/>
          </p:nvSpPr>
          <p:spPr bwMode="auto">
            <a:xfrm>
              <a:off x="60547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Rectangle 49"/>
            <p:cNvSpPr>
              <a:spLocks noChangeArrowheads="1"/>
            </p:cNvSpPr>
            <p:nvPr/>
          </p:nvSpPr>
          <p:spPr bwMode="auto">
            <a:xfrm>
              <a:off x="63595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Rectangle 50"/>
            <p:cNvSpPr>
              <a:spLocks noChangeArrowheads="1"/>
            </p:cNvSpPr>
            <p:nvPr/>
          </p:nvSpPr>
          <p:spPr bwMode="auto">
            <a:xfrm>
              <a:off x="66643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Rectangle 51"/>
            <p:cNvSpPr>
              <a:spLocks noChangeArrowheads="1"/>
            </p:cNvSpPr>
            <p:nvPr/>
          </p:nvSpPr>
          <p:spPr bwMode="auto">
            <a:xfrm>
              <a:off x="69691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Rectangle 52"/>
            <p:cNvSpPr>
              <a:spLocks noChangeArrowheads="1"/>
            </p:cNvSpPr>
            <p:nvPr/>
          </p:nvSpPr>
          <p:spPr bwMode="auto">
            <a:xfrm>
              <a:off x="72739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Rectangle 53"/>
            <p:cNvSpPr>
              <a:spLocks noChangeArrowheads="1"/>
            </p:cNvSpPr>
            <p:nvPr/>
          </p:nvSpPr>
          <p:spPr bwMode="auto">
            <a:xfrm>
              <a:off x="7578724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Rectangle 54"/>
            <p:cNvSpPr>
              <a:spLocks noChangeArrowheads="1"/>
            </p:cNvSpPr>
            <p:nvPr/>
          </p:nvSpPr>
          <p:spPr bwMode="auto">
            <a:xfrm>
              <a:off x="7883524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0" name="Text Box 55"/>
          <p:cNvSpPr txBox="1">
            <a:spLocks noChangeArrowheads="1"/>
          </p:cNvSpPr>
          <p:nvPr/>
        </p:nvSpPr>
        <p:spPr bwMode="auto">
          <a:xfrm>
            <a:off x="838200" y="3657600"/>
            <a:ext cx="2111773" cy="359010"/>
          </a:xfrm>
          <a:prstGeom prst="rect">
            <a:avLst/>
          </a:prstGeom>
          <a:solidFill>
            <a:srgbClr val="F1C7C7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p3 = malloc(6)</a:t>
            </a:r>
          </a:p>
        </p:txBody>
      </p:sp>
      <p:grpSp>
        <p:nvGrpSpPr>
          <p:cNvPr id="61" name="Group 60"/>
          <p:cNvGrpSpPr/>
          <p:nvPr/>
        </p:nvGrpSpPr>
        <p:grpSpPr>
          <a:xfrm>
            <a:off x="3297237" y="4298951"/>
            <a:ext cx="5181600" cy="304800"/>
            <a:chOff x="3036887" y="4276726"/>
            <a:chExt cx="5181600" cy="304800"/>
          </a:xfrm>
        </p:grpSpPr>
        <p:sp>
          <p:nvSpPr>
            <p:cNvPr id="62" name="Rectangle 56"/>
            <p:cNvSpPr>
              <a:spLocks noChangeArrowheads="1"/>
            </p:cNvSpPr>
            <p:nvPr/>
          </p:nvSpPr>
          <p:spPr bwMode="auto">
            <a:xfrm>
              <a:off x="30368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Rectangle 57"/>
            <p:cNvSpPr>
              <a:spLocks noChangeArrowheads="1"/>
            </p:cNvSpPr>
            <p:nvPr/>
          </p:nvSpPr>
          <p:spPr bwMode="auto">
            <a:xfrm>
              <a:off x="33416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Rectangle 58"/>
            <p:cNvSpPr>
              <a:spLocks noChangeArrowheads="1"/>
            </p:cNvSpPr>
            <p:nvPr/>
          </p:nvSpPr>
          <p:spPr bwMode="auto">
            <a:xfrm>
              <a:off x="36464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Rectangle 59"/>
            <p:cNvSpPr>
              <a:spLocks noChangeArrowheads="1"/>
            </p:cNvSpPr>
            <p:nvPr/>
          </p:nvSpPr>
          <p:spPr bwMode="auto">
            <a:xfrm>
              <a:off x="39512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Rectangle 60"/>
            <p:cNvSpPr>
              <a:spLocks noChangeArrowheads="1"/>
            </p:cNvSpPr>
            <p:nvPr/>
          </p:nvSpPr>
          <p:spPr bwMode="auto">
            <a:xfrm>
              <a:off x="42560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Rectangle 61"/>
            <p:cNvSpPr>
              <a:spLocks noChangeArrowheads="1"/>
            </p:cNvSpPr>
            <p:nvPr/>
          </p:nvSpPr>
          <p:spPr bwMode="auto">
            <a:xfrm>
              <a:off x="45608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Rectangle 62"/>
            <p:cNvSpPr>
              <a:spLocks noChangeArrowheads="1"/>
            </p:cNvSpPr>
            <p:nvPr/>
          </p:nvSpPr>
          <p:spPr bwMode="auto">
            <a:xfrm>
              <a:off x="48656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Rectangle 63"/>
            <p:cNvSpPr>
              <a:spLocks noChangeArrowheads="1"/>
            </p:cNvSpPr>
            <p:nvPr/>
          </p:nvSpPr>
          <p:spPr bwMode="auto">
            <a:xfrm>
              <a:off x="51704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Rectangle 64"/>
            <p:cNvSpPr>
              <a:spLocks noChangeArrowheads="1"/>
            </p:cNvSpPr>
            <p:nvPr/>
          </p:nvSpPr>
          <p:spPr bwMode="auto">
            <a:xfrm>
              <a:off x="54752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Rectangle 65"/>
            <p:cNvSpPr>
              <a:spLocks noChangeArrowheads="1"/>
            </p:cNvSpPr>
            <p:nvPr/>
          </p:nvSpPr>
          <p:spPr bwMode="auto">
            <a:xfrm>
              <a:off x="57800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Rectangle 66"/>
            <p:cNvSpPr>
              <a:spLocks noChangeArrowheads="1"/>
            </p:cNvSpPr>
            <p:nvPr/>
          </p:nvSpPr>
          <p:spPr bwMode="auto">
            <a:xfrm>
              <a:off x="60848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Rectangle 67"/>
            <p:cNvSpPr>
              <a:spLocks noChangeArrowheads="1"/>
            </p:cNvSpPr>
            <p:nvPr/>
          </p:nvSpPr>
          <p:spPr bwMode="auto">
            <a:xfrm>
              <a:off x="63896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Rectangle 68"/>
            <p:cNvSpPr>
              <a:spLocks noChangeArrowheads="1"/>
            </p:cNvSpPr>
            <p:nvPr/>
          </p:nvSpPr>
          <p:spPr bwMode="auto">
            <a:xfrm>
              <a:off x="66944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Rectangle 69"/>
            <p:cNvSpPr>
              <a:spLocks noChangeArrowheads="1"/>
            </p:cNvSpPr>
            <p:nvPr/>
          </p:nvSpPr>
          <p:spPr bwMode="auto">
            <a:xfrm>
              <a:off x="69992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Rectangle 70"/>
            <p:cNvSpPr>
              <a:spLocks noChangeArrowheads="1"/>
            </p:cNvSpPr>
            <p:nvPr/>
          </p:nvSpPr>
          <p:spPr bwMode="auto">
            <a:xfrm>
              <a:off x="73040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Rectangle 71"/>
            <p:cNvSpPr>
              <a:spLocks noChangeArrowheads="1"/>
            </p:cNvSpPr>
            <p:nvPr/>
          </p:nvSpPr>
          <p:spPr bwMode="auto">
            <a:xfrm>
              <a:off x="76088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Rectangle 72"/>
            <p:cNvSpPr>
              <a:spLocks noChangeArrowheads="1"/>
            </p:cNvSpPr>
            <p:nvPr/>
          </p:nvSpPr>
          <p:spPr bwMode="auto">
            <a:xfrm>
              <a:off x="79136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9" name="Text Box 73"/>
          <p:cNvSpPr txBox="1">
            <a:spLocks noChangeArrowheads="1"/>
          </p:cNvSpPr>
          <p:nvPr/>
        </p:nvSpPr>
        <p:spPr bwMode="auto">
          <a:xfrm>
            <a:off x="838200" y="4267200"/>
            <a:ext cx="1284624" cy="359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free(p2)</a:t>
            </a:r>
          </a:p>
        </p:txBody>
      </p:sp>
      <p:sp>
        <p:nvSpPr>
          <p:cNvPr id="80" name="Text Box 91"/>
          <p:cNvSpPr txBox="1">
            <a:spLocks noChangeArrowheads="1"/>
          </p:cNvSpPr>
          <p:nvPr/>
        </p:nvSpPr>
        <p:spPr bwMode="auto">
          <a:xfrm>
            <a:off x="838200" y="4876800"/>
            <a:ext cx="2111773" cy="354906"/>
          </a:xfrm>
          <a:prstGeom prst="rect">
            <a:avLst/>
          </a:prstGeom>
          <a:solidFill>
            <a:srgbClr val="D5F1CF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p4 = </a:t>
            </a:r>
            <a:r>
              <a:rPr lang="en-GB" sz="1800" b="1" dirty="0" err="1" smtClean="0">
                <a:latin typeface="Courier New" pitchFamily="49" charset="0"/>
              </a:rPr>
              <a:t>malloc</a:t>
            </a:r>
            <a:r>
              <a:rPr lang="en-GB" sz="1800" b="1" dirty="0" smtClean="0">
                <a:latin typeface="Courier New" pitchFamily="49" charset="0"/>
              </a:rPr>
              <a:t>(6)</a:t>
            </a:r>
            <a:endParaRPr lang="en-GB" sz="1800" b="1" dirty="0">
              <a:latin typeface="Courier New" pitchFamily="49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3200400" y="4782744"/>
            <a:ext cx="45083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C00000"/>
                </a:solidFill>
                <a:latin typeface="Calibri" pitchFamily="34" charset="0"/>
              </a:rPr>
              <a:t>Oops! (what would happen now?)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8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Implementation Issues</a:t>
            </a: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do we know how much memory to free given just a pointer?</a:t>
            </a:r>
          </a:p>
          <a:p>
            <a:endParaRPr lang="en-US" dirty="0" smtClean="0"/>
          </a:p>
          <a:p>
            <a:r>
              <a:rPr lang="en-US" dirty="0" smtClean="0"/>
              <a:t>How do we keep track of the free blocks?</a:t>
            </a:r>
          </a:p>
          <a:p>
            <a:endParaRPr lang="en-US" dirty="0" smtClean="0"/>
          </a:p>
          <a:p>
            <a:r>
              <a:rPr lang="en-US" dirty="0" smtClean="0"/>
              <a:t>What do we do with the extra space when allocating a structure that is smaller than the free block it is placed in?</a:t>
            </a:r>
          </a:p>
          <a:p>
            <a:endParaRPr lang="en-US" dirty="0" smtClean="0"/>
          </a:p>
          <a:p>
            <a:r>
              <a:rPr lang="en-US" dirty="0" smtClean="0"/>
              <a:t>How do we pick a block to use for allocation -- many might fit?</a:t>
            </a:r>
          </a:p>
          <a:p>
            <a:endParaRPr lang="en-US" dirty="0" smtClean="0"/>
          </a:p>
          <a:p>
            <a:r>
              <a:rPr lang="en-US" dirty="0" smtClean="0"/>
              <a:t>How do we reinsert freed block?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Knowing How Much to Free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Standard method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 smtClean="0"/>
              <a:t>Keep the length of a block in the word preceding the block.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 smtClean="0"/>
              <a:t>This word is often called the </a:t>
            </a:r>
            <a:r>
              <a:rPr lang="en-GB" b="1" i="1" dirty="0" smtClean="0">
                <a:solidFill>
                  <a:srgbClr val="C00000"/>
                </a:solidFill>
              </a:rPr>
              <a:t>header field</a:t>
            </a:r>
            <a:r>
              <a:rPr lang="en-GB" b="1" dirty="0" smtClean="0">
                <a:solidFill>
                  <a:srgbClr val="C00000"/>
                </a:solidFill>
              </a:rPr>
              <a:t> </a:t>
            </a:r>
            <a:r>
              <a:rPr lang="en-GB" dirty="0" smtClean="0"/>
              <a:t>or</a:t>
            </a:r>
            <a:r>
              <a:rPr lang="en-GB" i="1" dirty="0" smtClean="0"/>
              <a:t> </a:t>
            </a:r>
            <a:r>
              <a:rPr lang="en-GB" b="1" i="1" dirty="0" smtClean="0">
                <a:solidFill>
                  <a:srgbClr val="C00000"/>
                </a:solidFill>
              </a:rPr>
              <a:t>header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 smtClean="0"/>
              <a:t>Requires an extra word for every allocated block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09600" y="4563762"/>
            <a:ext cx="1909795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p0 = malloc(4)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5114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8162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1210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4258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7306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0354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3402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6450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49498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55594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58642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61690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64738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67786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70834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73882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52546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Text Box 39"/>
          <p:cNvSpPr txBox="1">
            <a:spLocks noChangeArrowheads="1"/>
          </p:cNvSpPr>
          <p:nvPr/>
        </p:nvSpPr>
        <p:spPr bwMode="auto">
          <a:xfrm>
            <a:off x="5410200" y="3962400"/>
            <a:ext cx="4254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p0</a:t>
            </a:r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2511425" y="4572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2816225" y="4572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3121025" y="4572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3425825" y="4572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3730625" y="4572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4035425" y="4572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4340225" y="4572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Rectangle 47"/>
          <p:cNvSpPr>
            <a:spLocks noChangeArrowheads="1"/>
          </p:cNvSpPr>
          <p:nvPr/>
        </p:nvSpPr>
        <p:spPr bwMode="auto">
          <a:xfrm>
            <a:off x="4645025" y="4572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4949825" y="4572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5559425" y="45720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Rectangle 50"/>
          <p:cNvSpPr>
            <a:spLocks noChangeArrowheads="1"/>
          </p:cNvSpPr>
          <p:nvPr/>
        </p:nvSpPr>
        <p:spPr bwMode="auto">
          <a:xfrm>
            <a:off x="5864225" y="45720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6169025" y="45720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Rectangle 52"/>
          <p:cNvSpPr>
            <a:spLocks noChangeArrowheads="1"/>
          </p:cNvSpPr>
          <p:nvPr/>
        </p:nvSpPr>
        <p:spPr bwMode="auto">
          <a:xfrm>
            <a:off x="6473825" y="45720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53"/>
          <p:cNvSpPr>
            <a:spLocks noChangeArrowheads="1"/>
          </p:cNvSpPr>
          <p:nvPr/>
        </p:nvSpPr>
        <p:spPr bwMode="auto">
          <a:xfrm>
            <a:off x="6778625" y="4572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Rectangle 54"/>
          <p:cNvSpPr>
            <a:spLocks noChangeArrowheads="1"/>
          </p:cNvSpPr>
          <p:nvPr/>
        </p:nvSpPr>
        <p:spPr bwMode="auto">
          <a:xfrm>
            <a:off x="7083425" y="4572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Line 55"/>
          <p:cNvSpPr>
            <a:spLocks noChangeShapeType="1"/>
          </p:cNvSpPr>
          <p:nvPr/>
        </p:nvSpPr>
        <p:spPr bwMode="auto">
          <a:xfrm>
            <a:off x="6778625" y="4394886"/>
            <a:ext cx="1588" cy="6858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68" name="Group 67"/>
          <p:cNvGrpSpPr/>
          <p:nvPr/>
        </p:nvGrpSpPr>
        <p:grpSpPr>
          <a:xfrm>
            <a:off x="1358900" y="5334000"/>
            <a:ext cx="6334125" cy="766712"/>
            <a:chOff x="1358900" y="5334000"/>
            <a:chExt cx="6334125" cy="766712"/>
          </a:xfrm>
        </p:grpSpPr>
        <p:sp>
          <p:nvSpPr>
            <p:cNvPr id="4" name="Text Box 3"/>
            <p:cNvSpPr txBox="1">
              <a:spLocks noChangeArrowheads="1"/>
            </p:cNvSpPr>
            <p:nvPr/>
          </p:nvSpPr>
          <p:spPr bwMode="auto">
            <a:xfrm>
              <a:off x="1358900" y="5774724"/>
              <a:ext cx="1169208" cy="3259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</a:rPr>
                <a:t>free(p0)</a:t>
              </a:r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25114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28162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3121025" y="57912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3425825" y="57912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7306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40354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4340225" y="57912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4645025" y="57912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4949825" y="57912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55594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58642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61690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64738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67786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7083425" y="57912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7388225" y="57912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52546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Text Box 57"/>
            <p:cNvSpPr txBox="1">
              <a:spLocks noChangeArrowheads="1"/>
            </p:cNvSpPr>
            <p:nvPr/>
          </p:nvSpPr>
          <p:spPr bwMode="auto">
            <a:xfrm>
              <a:off x="4911810" y="5334000"/>
              <a:ext cx="995507" cy="3357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 smtClean="0">
                  <a:latin typeface="Calibri" pitchFamily="34" charset="0"/>
                </a:rPr>
                <a:t>b</a:t>
              </a:r>
              <a:r>
                <a:rPr lang="en-GB" sz="1600" b="1" dirty="0" smtClean="0">
                  <a:latin typeface="Calibri" pitchFamily="34" charset="0"/>
                </a:rPr>
                <a:t>lock </a:t>
              </a:r>
              <a:r>
                <a:rPr lang="en-GB" sz="1600" b="1" dirty="0">
                  <a:latin typeface="Calibri" pitchFamily="34" charset="0"/>
                </a:rPr>
                <a:t>size</a:t>
              </a:r>
            </a:p>
          </p:txBody>
        </p:sp>
        <p:sp>
          <p:nvSpPr>
            <p:cNvPr id="60" name="Text Box 59"/>
            <p:cNvSpPr txBox="1">
              <a:spLocks noChangeArrowheads="1"/>
            </p:cNvSpPr>
            <p:nvPr/>
          </p:nvSpPr>
          <p:spPr bwMode="auto">
            <a:xfrm>
              <a:off x="6068436" y="5334000"/>
              <a:ext cx="858726" cy="3366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 smtClean="0">
                  <a:latin typeface="Calibri" pitchFamily="34" charset="0"/>
                </a:rPr>
                <a:t>payload</a:t>
              </a:r>
              <a:endParaRPr lang="en-GB" sz="1600" b="1" dirty="0">
                <a:latin typeface="Calibri" pitchFamily="34" charset="0"/>
              </a:endParaRPr>
            </a:p>
          </p:txBody>
        </p:sp>
      </p:grpSp>
      <p:sp>
        <p:nvSpPr>
          <p:cNvPr id="65" name="Line 64"/>
          <p:cNvSpPr>
            <a:spLocks noChangeShapeType="1"/>
          </p:cNvSpPr>
          <p:nvPr/>
        </p:nvSpPr>
        <p:spPr bwMode="auto">
          <a:xfrm>
            <a:off x="5612113" y="4267200"/>
            <a:ext cx="1588" cy="3048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" name="Rectangle 66"/>
          <p:cNvSpPr>
            <a:spLocks noChangeArrowheads="1"/>
          </p:cNvSpPr>
          <p:nvPr/>
        </p:nvSpPr>
        <p:spPr bwMode="auto">
          <a:xfrm>
            <a:off x="5254625" y="4572000"/>
            <a:ext cx="304800" cy="3048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5</a:t>
            </a:r>
          </a:p>
        </p:txBody>
      </p:sp>
      <p:sp>
        <p:nvSpPr>
          <p:cNvPr id="66" name="Line 65"/>
          <p:cNvSpPr>
            <a:spLocks noChangeShapeType="1"/>
          </p:cNvSpPr>
          <p:nvPr/>
        </p:nvSpPr>
        <p:spPr bwMode="auto">
          <a:xfrm>
            <a:off x="5254625" y="4394886"/>
            <a:ext cx="1588" cy="6858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69" name="Straight Arrow Connector 68"/>
          <p:cNvCxnSpPr>
            <a:stCxn id="58" idx="0"/>
            <a:endCxn id="67" idx="2"/>
          </p:cNvCxnSpPr>
          <p:nvPr/>
        </p:nvCxnSpPr>
        <p:spPr bwMode="auto">
          <a:xfrm rot="16200000" flipV="1">
            <a:off x="5179695" y="5104130"/>
            <a:ext cx="457200" cy="2539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1" name="Straight Arrow Connector 70"/>
          <p:cNvCxnSpPr>
            <a:stCxn id="60" idx="0"/>
            <a:endCxn id="50" idx="2"/>
          </p:cNvCxnSpPr>
          <p:nvPr/>
        </p:nvCxnSpPr>
        <p:spPr bwMode="auto">
          <a:xfrm rot="16200000" flipV="1">
            <a:off x="5876212" y="4712413"/>
            <a:ext cx="457200" cy="785974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3" name="Straight Arrow Connector 72"/>
          <p:cNvCxnSpPr>
            <a:stCxn id="60" idx="0"/>
            <a:endCxn id="51" idx="2"/>
          </p:cNvCxnSpPr>
          <p:nvPr/>
        </p:nvCxnSpPr>
        <p:spPr bwMode="auto">
          <a:xfrm rot="16200000" flipV="1">
            <a:off x="6028612" y="4864813"/>
            <a:ext cx="457200" cy="481174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7" name="Straight Arrow Connector 76"/>
          <p:cNvCxnSpPr>
            <a:stCxn id="60" idx="0"/>
            <a:endCxn id="52" idx="2"/>
          </p:cNvCxnSpPr>
          <p:nvPr/>
        </p:nvCxnSpPr>
        <p:spPr bwMode="auto">
          <a:xfrm rot="16200000" flipV="1">
            <a:off x="6181012" y="5017213"/>
            <a:ext cx="457200" cy="176374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>
            <a:stCxn id="60" idx="0"/>
            <a:endCxn id="53" idx="2"/>
          </p:cNvCxnSpPr>
          <p:nvPr/>
        </p:nvCxnSpPr>
        <p:spPr bwMode="auto">
          <a:xfrm rot="5400000" flipH="1" flipV="1">
            <a:off x="6333412" y="5041187"/>
            <a:ext cx="457200" cy="128426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 bwMode="auto">
          <a:xfrm>
            <a:off x="396875" y="1197678"/>
            <a:ext cx="8061325" cy="185032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Keeping Track of Free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54210"/>
            <a:ext cx="8289925" cy="5375190"/>
          </a:xfrm>
        </p:spPr>
        <p:txBody>
          <a:bodyPr/>
          <a:lstStyle/>
          <a:p>
            <a:r>
              <a:rPr lang="en-US" dirty="0" smtClean="0"/>
              <a:t>Method 1: </a:t>
            </a:r>
            <a:r>
              <a:rPr lang="en-US" i="1" dirty="0" smtClean="0">
                <a:solidFill>
                  <a:srgbClr val="C00000"/>
                </a:solidFill>
              </a:rPr>
              <a:t>Implicit list </a:t>
            </a:r>
            <a:r>
              <a:rPr lang="en-US" dirty="0" smtClean="0"/>
              <a:t>using length—links all blocks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Method 2: </a:t>
            </a:r>
            <a:r>
              <a:rPr lang="en-GB" i="1" dirty="0" smtClean="0">
                <a:solidFill>
                  <a:srgbClr val="C00000"/>
                </a:solidFill>
              </a:rPr>
              <a:t>Explicit list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smtClean="0"/>
              <a:t>among the free blocks using pointers</a:t>
            </a:r>
          </a:p>
          <a:p>
            <a:endParaRPr lang="en-GB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3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Method 3: </a:t>
            </a:r>
            <a:r>
              <a:rPr lang="en-GB" i="1" dirty="0" smtClean="0">
                <a:solidFill>
                  <a:srgbClr val="C00000"/>
                </a:solidFill>
              </a:rPr>
              <a:t>Segregated free list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Different free lists for different size classes</a:t>
            </a:r>
            <a:endParaRPr lang="en-US" dirty="0" smtClean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US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US" dirty="0" smtClean="0"/>
              <a:t>Method 4: </a:t>
            </a:r>
            <a:r>
              <a:rPr lang="en-GB" i="1" dirty="0" smtClean="0">
                <a:solidFill>
                  <a:srgbClr val="C00000"/>
                </a:solidFill>
              </a:rPr>
              <a:t>Blocks sorted by size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Can use a balanced tree (e.g. Red-Black tree) with pointers within each free block, and the length used as a key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002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5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9050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2098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5146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819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1242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4290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37338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40386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46482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49530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52578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55626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5867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61722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64770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4343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21" name="Freeform 39"/>
          <p:cNvSpPr>
            <a:spLocks/>
          </p:cNvSpPr>
          <p:nvPr/>
        </p:nvSpPr>
        <p:spPr bwMode="auto">
          <a:xfrm>
            <a:off x="1752600" y="1972962"/>
            <a:ext cx="15240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40"/>
          <p:cNvSpPr>
            <a:spLocks/>
          </p:cNvSpPr>
          <p:nvPr/>
        </p:nvSpPr>
        <p:spPr bwMode="auto">
          <a:xfrm>
            <a:off x="3276600" y="1972962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41"/>
          <p:cNvSpPr>
            <a:spLocks/>
          </p:cNvSpPr>
          <p:nvPr/>
        </p:nvSpPr>
        <p:spPr bwMode="auto">
          <a:xfrm>
            <a:off x="4495800" y="1972962"/>
            <a:ext cx="18288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21"/>
          <p:cNvSpPr>
            <a:spLocks noChangeArrowheads="1"/>
          </p:cNvSpPr>
          <p:nvPr/>
        </p:nvSpPr>
        <p:spPr bwMode="auto">
          <a:xfrm>
            <a:off x="16002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5</a:t>
            </a:r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19050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22098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25146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28194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31242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34290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Rectangle 28"/>
          <p:cNvSpPr>
            <a:spLocks noChangeArrowheads="1"/>
          </p:cNvSpPr>
          <p:nvPr/>
        </p:nvSpPr>
        <p:spPr bwMode="auto">
          <a:xfrm>
            <a:off x="37338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29"/>
          <p:cNvSpPr>
            <a:spLocks noChangeArrowheads="1"/>
          </p:cNvSpPr>
          <p:nvPr/>
        </p:nvSpPr>
        <p:spPr bwMode="auto">
          <a:xfrm>
            <a:off x="40386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30"/>
          <p:cNvSpPr>
            <a:spLocks noChangeArrowheads="1"/>
          </p:cNvSpPr>
          <p:nvPr/>
        </p:nvSpPr>
        <p:spPr bwMode="auto">
          <a:xfrm>
            <a:off x="46482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Rectangle 31"/>
          <p:cNvSpPr>
            <a:spLocks noChangeArrowheads="1"/>
          </p:cNvSpPr>
          <p:nvPr/>
        </p:nvSpPr>
        <p:spPr bwMode="auto">
          <a:xfrm>
            <a:off x="49530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Rectangle 32"/>
          <p:cNvSpPr>
            <a:spLocks noChangeArrowheads="1"/>
          </p:cNvSpPr>
          <p:nvPr/>
        </p:nvSpPr>
        <p:spPr bwMode="auto">
          <a:xfrm>
            <a:off x="52578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Rectangle 33"/>
          <p:cNvSpPr>
            <a:spLocks noChangeArrowheads="1"/>
          </p:cNvSpPr>
          <p:nvPr/>
        </p:nvSpPr>
        <p:spPr bwMode="auto">
          <a:xfrm>
            <a:off x="55626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34"/>
          <p:cNvSpPr>
            <a:spLocks noChangeArrowheads="1"/>
          </p:cNvSpPr>
          <p:nvPr/>
        </p:nvSpPr>
        <p:spPr bwMode="auto">
          <a:xfrm>
            <a:off x="58674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35"/>
          <p:cNvSpPr>
            <a:spLocks noChangeArrowheads="1"/>
          </p:cNvSpPr>
          <p:nvPr/>
        </p:nvSpPr>
        <p:spPr bwMode="auto">
          <a:xfrm>
            <a:off x="61722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39" name="Rectangle 36"/>
          <p:cNvSpPr>
            <a:spLocks noChangeArrowheads="1"/>
          </p:cNvSpPr>
          <p:nvPr/>
        </p:nvSpPr>
        <p:spPr bwMode="auto">
          <a:xfrm>
            <a:off x="64770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Rectangle 37"/>
          <p:cNvSpPr>
            <a:spLocks noChangeArrowheads="1"/>
          </p:cNvSpPr>
          <p:nvPr/>
        </p:nvSpPr>
        <p:spPr bwMode="auto">
          <a:xfrm>
            <a:off x="43434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41" name="Freeform 38"/>
          <p:cNvSpPr>
            <a:spLocks/>
          </p:cNvSpPr>
          <p:nvPr/>
        </p:nvSpPr>
        <p:spPr bwMode="auto">
          <a:xfrm>
            <a:off x="2057400" y="3632200"/>
            <a:ext cx="2438400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Basic concepts</a:t>
            </a:r>
          </a:p>
          <a:p>
            <a:r>
              <a:rPr lang="en-US" dirty="0" smtClean="0"/>
              <a:t>Implicit free lists</a:t>
            </a:r>
          </a:p>
          <a:p>
            <a:pPr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359376" y="473676"/>
            <a:ext cx="65913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Method 1: Implicit </a:t>
            </a:r>
            <a:r>
              <a:rPr lang="en-GB" dirty="0"/>
              <a:t>List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192212"/>
            <a:ext cx="8255000" cy="2160588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For each block we need both size and allocation status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Could </a:t>
            </a:r>
            <a:r>
              <a:rPr lang="en-GB" dirty="0"/>
              <a:t>store this information in two </a:t>
            </a:r>
            <a:r>
              <a:rPr lang="en-GB" dirty="0" smtClean="0"/>
              <a:t>words: wasteful</a:t>
            </a:r>
            <a:r>
              <a:rPr lang="en-GB" dirty="0"/>
              <a:t>!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Standard trick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blocks are aligned, some low-order address bits are always 0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Instead of storing an always-0 bit, use it as a allocated/free flag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When reading size word, must mask out this bit</a:t>
            </a:r>
          </a:p>
        </p:txBody>
      </p: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2971800" y="4279900"/>
            <a:ext cx="1370012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ize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3423604" y="3610125"/>
            <a:ext cx="77544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 word</a:t>
            </a: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821724" y="4707924"/>
            <a:ext cx="1623435" cy="99937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Format of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allocated and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free blocks</a:t>
            </a:r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971800" y="4660900"/>
            <a:ext cx="1676400" cy="128587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 smtClean="0">
                <a:latin typeface="Calibri" pitchFamily="34" charset="0"/>
              </a:rPr>
              <a:t>ayload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5006975" y="4302556"/>
            <a:ext cx="2329982" cy="20257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1:</a:t>
            </a:r>
            <a:r>
              <a:rPr lang="en-GB" sz="1600" b="1" dirty="0" smtClean="0">
                <a:latin typeface="Calibri" pitchFamily="34" charset="0"/>
              </a:rPr>
              <a:t> Allocated </a:t>
            </a:r>
            <a:r>
              <a:rPr lang="en-GB" sz="1600" b="1" dirty="0">
                <a:latin typeface="Calibri" pitchFamily="34" charset="0"/>
              </a:rPr>
              <a:t>block 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0:</a:t>
            </a:r>
            <a:r>
              <a:rPr lang="en-GB" sz="1600" b="1" dirty="0" smtClean="0">
                <a:latin typeface="Calibri" pitchFamily="34" charset="0"/>
              </a:rPr>
              <a:t> Free </a:t>
            </a:r>
            <a:r>
              <a:rPr lang="en-GB" sz="1600" b="1" dirty="0">
                <a:latin typeface="Calibri" pitchFamily="34" charset="0"/>
              </a:rPr>
              <a:t>block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 smtClean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ize</a:t>
            </a:r>
            <a:r>
              <a:rPr lang="en-GB" sz="1600" b="1" dirty="0">
                <a:latin typeface="Calibri" pitchFamily="34" charset="0"/>
              </a:rPr>
              <a:t>: block size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 smtClean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 smtClean="0">
                <a:latin typeface="Calibri" pitchFamily="34" charset="0"/>
              </a:rPr>
              <a:t>ayload</a:t>
            </a:r>
            <a:r>
              <a:rPr lang="en-GB" sz="1600" b="1" dirty="0">
                <a:latin typeface="Calibri" pitchFamily="34" charset="0"/>
              </a:rPr>
              <a:t>: application data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(allocated blocks only)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4343400" y="42799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32" name="Rectangle 9"/>
          <p:cNvSpPr>
            <a:spLocks noChangeArrowheads="1"/>
          </p:cNvSpPr>
          <p:nvPr/>
        </p:nvSpPr>
        <p:spPr bwMode="auto">
          <a:xfrm>
            <a:off x="2971800" y="5943600"/>
            <a:ext cx="1676400" cy="6858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O</a:t>
            </a:r>
            <a:r>
              <a:rPr lang="en-GB" sz="1600" b="1" dirty="0" smtClean="0">
                <a:latin typeface="Calibri" pitchFamily="34" charset="0"/>
              </a:rPr>
              <a:t>ptional</a:t>
            </a:r>
            <a:endParaRPr lang="en-GB" sz="1600" b="1" dirty="0">
              <a:latin typeface="Calibri" pitchFamily="34" charset="0"/>
            </a:endParaRP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padding</a:t>
            </a:r>
          </a:p>
        </p:txBody>
      </p:sp>
      <p:sp>
        <p:nvSpPr>
          <p:cNvPr id="33" name="AutoShape 8"/>
          <p:cNvSpPr>
            <a:spLocks/>
          </p:cNvSpPr>
          <p:nvPr/>
        </p:nvSpPr>
        <p:spPr bwMode="auto">
          <a:xfrm rot="16200000">
            <a:off x="3695702" y="3222024"/>
            <a:ext cx="228600" cy="1676401"/>
          </a:xfrm>
          <a:prstGeom prst="rightBrace">
            <a:avLst>
              <a:gd name="adj1" fmla="val 118750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/>
      <p:bldP spid="28" grpId="0"/>
      <p:bldP spid="29" grpId="0" animBg="1"/>
      <p:bldP spid="30" grpId="0"/>
      <p:bldP spid="31" grpId="0" animBg="1"/>
      <p:bldP spid="32" grpId="0" animBg="1"/>
      <p:bldP spid="3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concepts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Implicit free lists</a:t>
            </a:r>
          </a:p>
          <a:p>
            <a:pPr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Detailed Implicit Free List Example</a:t>
            </a:r>
            <a:endParaRPr lang="en-US" dirty="0"/>
          </a:p>
        </p:txBody>
      </p:sp>
      <p:sp>
        <p:nvSpPr>
          <p:cNvPr id="25" name="Text Box 404"/>
          <p:cNvSpPr txBox="1">
            <a:spLocks noChangeAspect="1" noChangeArrowheads="1"/>
          </p:cNvSpPr>
          <p:nvPr/>
        </p:nvSpPr>
        <p:spPr bwMode="auto">
          <a:xfrm>
            <a:off x="76200" y="2057400"/>
            <a:ext cx="662561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Start </a:t>
            </a:r>
          </a:p>
          <a:p>
            <a:pPr algn="ctr"/>
            <a:r>
              <a:rPr lang="en-US" sz="1800" dirty="0">
                <a:latin typeface="+mn-lt"/>
              </a:rPr>
              <a:t>of </a:t>
            </a:r>
          </a:p>
          <a:p>
            <a:pPr algn="ctr"/>
            <a:r>
              <a:rPr lang="en-US" sz="1800" dirty="0">
                <a:latin typeface="+mn-lt"/>
              </a:rPr>
              <a:t>heap</a:t>
            </a:r>
          </a:p>
        </p:txBody>
      </p:sp>
      <p:sp>
        <p:nvSpPr>
          <p:cNvPr id="43" name="Line 429"/>
          <p:cNvSpPr>
            <a:spLocks noChangeAspect="1" noChangeShapeType="1"/>
          </p:cNvSpPr>
          <p:nvPr/>
        </p:nvSpPr>
        <p:spPr bwMode="auto">
          <a:xfrm flipV="1">
            <a:off x="1059691" y="4070975"/>
            <a:ext cx="0" cy="50102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+mn-lt"/>
            </a:endParaRPr>
          </a:p>
        </p:txBody>
      </p:sp>
      <p:sp>
        <p:nvSpPr>
          <p:cNvPr id="44" name="Text Box 431"/>
          <p:cNvSpPr txBox="1">
            <a:spLocks noChangeAspect="1" noChangeArrowheads="1"/>
          </p:cNvSpPr>
          <p:nvPr/>
        </p:nvSpPr>
        <p:spPr bwMode="auto">
          <a:xfrm>
            <a:off x="1101482" y="3940314"/>
            <a:ext cx="1863209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+mn-lt"/>
              </a:rPr>
              <a:t>Double</a:t>
            </a:r>
            <a:r>
              <a:rPr lang="en-US" sz="2000" dirty="0" smtClean="0">
                <a:latin typeface="+mn-lt"/>
              </a:rPr>
              <a:t>-word</a:t>
            </a:r>
            <a:endParaRPr lang="en-US" sz="2000" dirty="0">
              <a:latin typeface="+mn-lt"/>
            </a:endParaRPr>
          </a:p>
          <a:p>
            <a:r>
              <a:rPr lang="en-US" sz="2000" dirty="0">
                <a:latin typeface="+mn-lt"/>
              </a:rPr>
              <a:t>aligned</a:t>
            </a:r>
          </a:p>
        </p:txBody>
      </p:sp>
      <p:sp>
        <p:nvSpPr>
          <p:cNvPr id="5" name="Rectangle 432"/>
          <p:cNvSpPr>
            <a:spLocks noChangeAspect="1" noChangeArrowheads="1"/>
          </p:cNvSpPr>
          <p:nvPr/>
        </p:nvSpPr>
        <p:spPr bwMode="auto">
          <a:xfrm>
            <a:off x="6208814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6" name="Rectangle 379"/>
          <p:cNvSpPr>
            <a:spLocks noChangeAspect="1" noChangeArrowheads="1"/>
          </p:cNvSpPr>
          <p:nvPr/>
        </p:nvSpPr>
        <p:spPr bwMode="auto">
          <a:xfrm>
            <a:off x="1471696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>
                <a:latin typeface="+mn-lt"/>
              </a:rPr>
              <a:t>8/0</a:t>
            </a:r>
          </a:p>
        </p:txBody>
      </p:sp>
      <p:sp>
        <p:nvSpPr>
          <p:cNvPr id="7" name="Rectangle 380"/>
          <p:cNvSpPr>
            <a:spLocks noChangeAspect="1" noChangeArrowheads="1"/>
          </p:cNvSpPr>
          <p:nvPr/>
        </p:nvSpPr>
        <p:spPr bwMode="auto">
          <a:xfrm>
            <a:off x="1867166" y="2310981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8" name="Rectangle 384"/>
          <p:cNvSpPr>
            <a:spLocks noChangeAspect="1" noChangeArrowheads="1"/>
          </p:cNvSpPr>
          <p:nvPr/>
        </p:nvSpPr>
        <p:spPr bwMode="auto">
          <a:xfrm>
            <a:off x="2247294" y="2310981"/>
            <a:ext cx="393766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n-lt"/>
              </a:rPr>
              <a:t>16/1</a:t>
            </a:r>
          </a:p>
        </p:txBody>
      </p:sp>
      <p:sp>
        <p:nvSpPr>
          <p:cNvPr id="9" name="Rectangle 385"/>
          <p:cNvSpPr>
            <a:spLocks noChangeAspect="1" noChangeArrowheads="1"/>
          </p:cNvSpPr>
          <p:nvPr/>
        </p:nvSpPr>
        <p:spPr bwMode="auto">
          <a:xfrm>
            <a:off x="2641060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0" name="Rectangle 386"/>
          <p:cNvSpPr>
            <a:spLocks noChangeAspect="1" noChangeArrowheads="1"/>
          </p:cNvSpPr>
          <p:nvPr/>
        </p:nvSpPr>
        <p:spPr bwMode="auto">
          <a:xfrm>
            <a:off x="3036530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1" name="Rectangle 387" descr="Wide upward diagonal"/>
          <p:cNvSpPr>
            <a:spLocks noChangeAspect="1" noChangeArrowheads="1"/>
          </p:cNvSpPr>
          <p:nvPr/>
        </p:nvSpPr>
        <p:spPr bwMode="auto">
          <a:xfrm>
            <a:off x="3432001" y="2310981"/>
            <a:ext cx="393766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2" name="Rectangle 388"/>
          <p:cNvSpPr>
            <a:spLocks noChangeAspect="1" noChangeArrowheads="1"/>
          </p:cNvSpPr>
          <p:nvPr/>
        </p:nvSpPr>
        <p:spPr bwMode="auto">
          <a:xfrm>
            <a:off x="4248509" y="2310981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3" name="Rectangle 389"/>
          <p:cNvSpPr>
            <a:spLocks noChangeAspect="1" noChangeArrowheads="1"/>
          </p:cNvSpPr>
          <p:nvPr/>
        </p:nvSpPr>
        <p:spPr bwMode="auto">
          <a:xfrm>
            <a:off x="4642275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4" name="Rectangle 390"/>
          <p:cNvSpPr>
            <a:spLocks noChangeAspect="1" noChangeArrowheads="1"/>
          </p:cNvSpPr>
          <p:nvPr/>
        </p:nvSpPr>
        <p:spPr bwMode="auto">
          <a:xfrm>
            <a:off x="5037745" y="2310981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5" name="Rectangle 391"/>
          <p:cNvSpPr>
            <a:spLocks noChangeAspect="1" noChangeArrowheads="1"/>
          </p:cNvSpPr>
          <p:nvPr/>
        </p:nvSpPr>
        <p:spPr bwMode="auto">
          <a:xfrm>
            <a:off x="5431511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6" name="Rectangle 392"/>
          <p:cNvSpPr>
            <a:spLocks noChangeAspect="1" noChangeArrowheads="1"/>
          </p:cNvSpPr>
          <p:nvPr/>
        </p:nvSpPr>
        <p:spPr bwMode="auto">
          <a:xfrm>
            <a:off x="5826981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7" name="Rectangle 393"/>
          <p:cNvSpPr>
            <a:spLocks noChangeAspect="1" noChangeArrowheads="1"/>
          </p:cNvSpPr>
          <p:nvPr/>
        </p:nvSpPr>
        <p:spPr bwMode="auto">
          <a:xfrm>
            <a:off x="6967367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n-lt"/>
              </a:rPr>
              <a:t>16/1</a:t>
            </a:r>
          </a:p>
        </p:txBody>
      </p:sp>
      <p:sp>
        <p:nvSpPr>
          <p:cNvPr id="18" name="Rectangle 394"/>
          <p:cNvSpPr>
            <a:spLocks noChangeAspect="1" noChangeArrowheads="1"/>
          </p:cNvSpPr>
          <p:nvPr/>
        </p:nvSpPr>
        <p:spPr bwMode="auto">
          <a:xfrm>
            <a:off x="7362837" y="2310981"/>
            <a:ext cx="393766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9" name="Rectangle 395"/>
          <p:cNvSpPr>
            <a:spLocks noChangeAspect="1" noChangeArrowheads="1"/>
          </p:cNvSpPr>
          <p:nvPr/>
        </p:nvSpPr>
        <p:spPr bwMode="auto">
          <a:xfrm>
            <a:off x="3853039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n-lt"/>
              </a:rPr>
              <a:t>32/0</a:t>
            </a:r>
          </a:p>
        </p:txBody>
      </p:sp>
      <p:sp>
        <p:nvSpPr>
          <p:cNvPr id="20" name="Freeform 396"/>
          <p:cNvSpPr>
            <a:spLocks noChangeAspect="1"/>
          </p:cNvSpPr>
          <p:nvPr/>
        </p:nvSpPr>
        <p:spPr bwMode="auto">
          <a:xfrm>
            <a:off x="1553517" y="1777268"/>
            <a:ext cx="806282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1" name="Freeform 397"/>
          <p:cNvSpPr>
            <a:spLocks noChangeAspect="1"/>
          </p:cNvSpPr>
          <p:nvPr/>
        </p:nvSpPr>
        <p:spPr bwMode="auto">
          <a:xfrm>
            <a:off x="2431393" y="1777268"/>
            <a:ext cx="149324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2" name="Freeform 398"/>
          <p:cNvSpPr>
            <a:spLocks noChangeAspect="1"/>
          </p:cNvSpPr>
          <p:nvPr/>
        </p:nvSpPr>
        <p:spPr bwMode="auto">
          <a:xfrm>
            <a:off x="3955316" y="1759328"/>
            <a:ext cx="310069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3" name="Rectangle 399"/>
          <p:cNvSpPr>
            <a:spLocks noChangeAspect="1" noChangeArrowheads="1"/>
          </p:cNvSpPr>
          <p:nvPr/>
        </p:nvSpPr>
        <p:spPr bwMode="auto">
          <a:xfrm>
            <a:off x="7756602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4" name="Rectangle 403" descr="Wide upward diagonal"/>
          <p:cNvSpPr>
            <a:spLocks noChangeAspect="1" noChangeArrowheads="1"/>
          </p:cNvSpPr>
          <p:nvPr/>
        </p:nvSpPr>
        <p:spPr bwMode="auto">
          <a:xfrm>
            <a:off x="1076226" y="2310981"/>
            <a:ext cx="395470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+mn-lt"/>
            </a:endParaRPr>
          </a:p>
        </p:txBody>
      </p:sp>
      <p:sp>
        <p:nvSpPr>
          <p:cNvPr id="26" name="Rectangle 406"/>
          <p:cNvSpPr>
            <a:spLocks noChangeAspect="1" noChangeArrowheads="1"/>
          </p:cNvSpPr>
          <p:nvPr/>
        </p:nvSpPr>
        <p:spPr bwMode="auto">
          <a:xfrm>
            <a:off x="1471696" y="2308738"/>
            <a:ext cx="777303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7" name="Rectangle 407"/>
          <p:cNvSpPr>
            <a:spLocks noChangeAspect="1" noChangeArrowheads="1"/>
          </p:cNvSpPr>
          <p:nvPr/>
        </p:nvSpPr>
        <p:spPr bwMode="auto">
          <a:xfrm>
            <a:off x="2248999" y="2308738"/>
            <a:ext cx="1595518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8" name="Text Box 410"/>
          <p:cNvSpPr txBox="1">
            <a:spLocks noChangeAspect="1" noChangeArrowheads="1"/>
          </p:cNvSpPr>
          <p:nvPr/>
        </p:nvSpPr>
        <p:spPr bwMode="auto">
          <a:xfrm>
            <a:off x="838200" y="1961886"/>
            <a:ext cx="835725" cy="3416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>
                <a:latin typeface="+mn-lt"/>
              </a:rPr>
              <a:t>Unused</a:t>
            </a:r>
          </a:p>
        </p:txBody>
      </p:sp>
      <p:sp>
        <p:nvSpPr>
          <p:cNvPr id="29" name="Line 411"/>
          <p:cNvSpPr>
            <a:spLocks noChangeAspect="1" noChangeShapeType="1"/>
          </p:cNvSpPr>
          <p:nvPr/>
        </p:nvSpPr>
        <p:spPr bwMode="auto">
          <a:xfrm flipV="1">
            <a:off x="1867166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0" name="Line 413"/>
          <p:cNvSpPr>
            <a:spLocks noChangeAspect="1" noChangeShapeType="1"/>
          </p:cNvSpPr>
          <p:nvPr/>
        </p:nvSpPr>
        <p:spPr bwMode="auto">
          <a:xfrm flipV="1">
            <a:off x="2644469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1" name="Line 414"/>
          <p:cNvSpPr>
            <a:spLocks noChangeAspect="1" noChangeShapeType="1"/>
          </p:cNvSpPr>
          <p:nvPr/>
        </p:nvSpPr>
        <p:spPr bwMode="auto">
          <a:xfrm flipV="1">
            <a:off x="3435410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2" name="Line 415"/>
          <p:cNvSpPr>
            <a:spLocks noChangeAspect="1" noChangeShapeType="1"/>
          </p:cNvSpPr>
          <p:nvPr/>
        </p:nvSpPr>
        <p:spPr bwMode="auto">
          <a:xfrm flipV="1">
            <a:off x="425362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3" name="Line 416"/>
          <p:cNvSpPr>
            <a:spLocks noChangeAspect="1" noChangeShapeType="1"/>
          </p:cNvSpPr>
          <p:nvPr/>
        </p:nvSpPr>
        <p:spPr bwMode="auto">
          <a:xfrm flipV="1">
            <a:off x="504456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4" name="Line 417"/>
          <p:cNvSpPr>
            <a:spLocks noChangeAspect="1" noChangeShapeType="1"/>
          </p:cNvSpPr>
          <p:nvPr/>
        </p:nvSpPr>
        <p:spPr bwMode="auto">
          <a:xfrm flipV="1">
            <a:off x="5821867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5" name="Line 418"/>
          <p:cNvSpPr>
            <a:spLocks noChangeAspect="1" noChangeShapeType="1"/>
          </p:cNvSpPr>
          <p:nvPr/>
        </p:nvSpPr>
        <p:spPr bwMode="auto">
          <a:xfrm flipV="1">
            <a:off x="7376473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6" name="Line 419"/>
          <p:cNvSpPr>
            <a:spLocks noChangeAspect="1" noChangeShapeType="1"/>
          </p:cNvSpPr>
          <p:nvPr/>
        </p:nvSpPr>
        <p:spPr bwMode="auto">
          <a:xfrm flipV="1">
            <a:off x="1089863" y="286487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7" name="Line 420"/>
          <p:cNvSpPr>
            <a:spLocks noChangeAspect="1" noChangeShapeType="1"/>
          </p:cNvSpPr>
          <p:nvPr/>
        </p:nvSpPr>
        <p:spPr bwMode="auto">
          <a:xfrm flipV="1">
            <a:off x="816741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8" name="Rectangle 421"/>
          <p:cNvSpPr>
            <a:spLocks noChangeAspect="1" noChangeArrowheads="1"/>
          </p:cNvSpPr>
          <p:nvPr/>
        </p:nvSpPr>
        <p:spPr bwMode="auto">
          <a:xfrm>
            <a:off x="8152073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9" name="Rectangle 409"/>
          <p:cNvSpPr>
            <a:spLocks noChangeAspect="1" noChangeArrowheads="1"/>
          </p:cNvSpPr>
          <p:nvPr/>
        </p:nvSpPr>
        <p:spPr bwMode="auto">
          <a:xfrm>
            <a:off x="6977595" y="2308738"/>
            <a:ext cx="1581880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0" name="Freeform 422"/>
          <p:cNvSpPr>
            <a:spLocks noChangeAspect="1"/>
          </p:cNvSpPr>
          <p:nvPr/>
        </p:nvSpPr>
        <p:spPr bwMode="auto">
          <a:xfrm>
            <a:off x="7108850" y="1752600"/>
            <a:ext cx="149324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1" name="Rectangle 423" descr="Wide upward diagonal"/>
          <p:cNvSpPr>
            <a:spLocks noChangeAspect="1" noChangeArrowheads="1"/>
          </p:cNvSpPr>
          <p:nvPr/>
        </p:nvSpPr>
        <p:spPr bwMode="auto">
          <a:xfrm>
            <a:off x="8549247" y="2310981"/>
            <a:ext cx="395470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n-lt"/>
              </a:rPr>
              <a:t>0/1</a:t>
            </a:r>
          </a:p>
        </p:txBody>
      </p:sp>
      <p:sp>
        <p:nvSpPr>
          <p:cNvPr id="42" name="Rectangle 426"/>
          <p:cNvSpPr>
            <a:spLocks noChangeAspect="1" noChangeArrowheads="1"/>
          </p:cNvSpPr>
          <p:nvPr/>
        </p:nvSpPr>
        <p:spPr bwMode="auto">
          <a:xfrm>
            <a:off x="8549247" y="2308738"/>
            <a:ext cx="36819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5" name="Rectangle 433"/>
          <p:cNvSpPr>
            <a:spLocks noChangeAspect="1" noChangeArrowheads="1"/>
          </p:cNvSpPr>
          <p:nvPr/>
        </p:nvSpPr>
        <p:spPr bwMode="auto">
          <a:xfrm>
            <a:off x="6590647" y="2293040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6" name="Rectangle 408"/>
          <p:cNvSpPr>
            <a:spLocks noChangeAspect="1" noChangeArrowheads="1"/>
          </p:cNvSpPr>
          <p:nvPr/>
        </p:nvSpPr>
        <p:spPr bwMode="auto">
          <a:xfrm>
            <a:off x="3844517" y="2308738"/>
            <a:ext cx="3136487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7" name="Line 434"/>
          <p:cNvSpPr>
            <a:spLocks noChangeAspect="1" noChangeShapeType="1"/>
          </p:cNvSpPr>
          <p:nvPr/>
        </p:nvSpPr>
        <p:spPr bwMode="auto">
          <a:xfrm flipV="1">
            <a:off x="658553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640409" y="3886200"/>
            <a:ext cx="529253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alibri" pitchFamily="34" charset="0"/>
              </a:rPr>
              <a:t>Allocated blocks: shaded</a:t>
            </a:r>
          </a:p>
          <a:p>
            <a:r>
              <a:rPr lang="en-US" sz="2000" dirty="0" smtClean="0">
                <a:latin typeface="Calibri" pitchFamily="34" charset="0"/>
              </a:rPr>
              <a:t>Free blocks: </a:t>
            </a:r>
            <a:r>
              <a:rPr lang="en-US" sz="2000" dirty="0" err="1" smtClean="0">
                <a:latin typeface="Calibri" pitchFamily="34" charset="0"/>
              </a:rPr>
              <a:t>unshaded</a:t>
            </a:r>
            <a:endParaRPr lang="en-US" sz="2000" dirty="0" smtClean="0">
              <a:latin typeface="Calibri" pitchFamily="34" charset="0"/>
            </a:endParaRPr>
          </a:p>
          <a:p>
            <a:r>
              <a:rPr lang="en-US" sz="2000" dirty="0" smtClean="0">
                <a:latin typeface="Calibri" pitchFamily="34" charset="0"/>
              </a:rPr>
              <a:t>Headers: labeled with size in bytes/allocated bit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80086" y="468998"/>
            <a:ext cx="80010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Finding a Free Block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143000"/>
            <a:ext cx="8307387" cy="5608638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i="1" dirty="0">
                <a:solidFill>
                  <a:srgbClr val="C00000"/>
                </a:solidFill>
              </a:rPr>
              <a:t>First fit: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Search list from beginning, choose </a:t>
            </a:r>
            <a:r>
              <a:rPr lang="en-GB" sz="1800" b="1" i="1" dirty="0">
                <a:solidFill>
                  <a:srgbClr val="C00000"/>
                </a:solidFill>
              </a:rPr>
              <a:t>first</a:t>
            </a:r>
            <a:r>
              <a:rPr lang="en-GB" sz="1800" b="0" dirty="0"/>
              <a:t> free block that </a:t>
            </a:r>
            <a:r>
              <a:rPr lang="en-GB" sz="1800" b="0" dirty="0" smtClean="0"/>
              <a:t>fits:</a:t>
            </a:r>
            <a:endParaRPr lang="en-GB" b="1" i="1" dirty="0" smtClean="0">
              <a:solidFill>
                <a:srgbClr val="C00000"/>
              </a:solidFill>
              <a:ea typeface="+mn-ea"/>
              <a:cs typeface="+mn-cs"/>
            </a:endParaRPr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Can take linear time in total number of blocks (allocated and free)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In practice it can cause “splinters” at beginning of list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i="1" dirty="0">
                <a:solidFill>
                  <a:srgbClr val="C00000"/>
                </a:solidFill>
              </a:rPr>
              <a:t>Next fit: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Like </a:t>
            </a:r>
            <a:r>
              <a:rPr lang="en-GB" sz="1800" b="0" dirty="0" smtClean="0"/>
              <a:t>first fit</a:t>
            </a:r>
            <a:r>
              <a:rPr lang="en-GB" sz="1800" b="0" dirty="0"/>
              <a:t>, but search list starting where previous search finished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Should often be faster than </a:t>
            </a:r>
            <a:r>
              <a:rPr lang="en-GB" sz="1800" dirty="0" smtClean="0"/>
              <a:t>first fit: avoids </a:t>
            </a:r>
            <a:r>
              <a:rPr lang="en-GB" sz="1800" dirty="0"/>
              <a:t>re-scanning unhelpful blocks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Some research suggests that fragmentation is </a:t>
            </a:r>
            <a:r>
              <a:rPr lang="en-GB" sz="1800" dirty="0" smtClean="0"/>
              <a:t>worse</a:t>
            </a:r>
            <a:endParaRPr lang="en-GB" sz="18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i="1" dirty="0">
                <a:solidFill>
                  <a:srgbClr val="C00000"/>
                </a:solidFill>
              </a:rPr>
              <a:t>Best fit: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Search the list, choose the </a:t>
            </a:r>
            <a:r>
              <a:rPr lang="en-GB" sz="1800" b="1" i="1" dirty="0">
                <a:solidFill>
                  <a:srgbClr val="C00000"/>
                </a:solidFill>
              </a:rPr>
              <a:t>best</a:t>
            </a:r>
            <a:r>
              <a:rPr lang="en-GB" sz="1800" b="0" dirty="0"/>
              <a:t> free block: fits, with fewest bytes left over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Keeps fragments </a:t>
            </a:r>
            <a:r>
              <a:rPr lang="en-GB" sz="1800" b="0" dirty="0" smtClean="0"/>
              <a:t>small—usually improves memory utilization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Will typically run slower than </a:t>
            </a:r>
            <a:r>
              <a:rPr lang="en-GB" sz="1800" b="0" dirty="0" smtClean="0"/>
              <a:t>first fit</a:t>
            </a:r>
            <a:endParaRPr lang="en-GB" sz="1800" b="0" dirty="0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143000" y="1911265"/>
            <a:ext cx="7464201" cy="125188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p = start;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while ((p &lt; end) &amp;&amp;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\\ not passed end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      ((*p &amp; 1) ||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\\ already allocated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      </a:t>
            </a:r>
            <a:r>
              <a:rPr lang="en-GB" sz="1600" b="1" dirty="0" smtClean="0">
                <a:latin typeface="Courier New" pitchFamily="49" charset="0"/>
              </a:rPr>
              <a:t>(*</a:t>
            </a:r>
            <a:r>
              <a:rPr lang="en-GB" sz="1600" b="1" dirty="0" err="1" smtClean="0">
                <a:latin typeface="Courier New" pitchFamily="49" charset="0"/>
              </a:rPr>
              <a:t>p</a:t>
            </a:r>
            <a:r>
              <a:rPr lang="en-GB" sz="1600" b="1" dirty="0" smtClean="0">
                <a:latin typeface="Courier New" pitchFamily="49" charset="0"/>
              </a:rPr>
              <a:t>  </a:t>
            </a:r>
            <a:r>
              <a:rPr lang="en-GB" sz="1600" b="1" dirty="0">
                <a:latin typeface="Courier New" pitchFamily="49" charset="0"/>
              </a:rPr>
              <a:t>&lt;= </a:t>
            </a:r>
            <a:r>
              <a:rPr lang="en-GB" sz="1600" b="1" dirty="0" err="1">
                <a:latin typeface="Courier New" pitchFamily="49" charset="0"/>
              </a:rPr>
              <a:t>len</a:t>
            </a:r>
            <a:r>
              <a:rPr lang="en-GB" sz="1600" b="1" dirty="0">
                <a:latin typeface="Courier New" pitchFamily="49" charset="0"/>
              </a:rPr>
              <a:t>)))  </a:t>
            </a:r>
            <a:r>
              <a:rPr lang="en-GB" sz="1600" b="1" dirty="0" smtClean="0">
                <a:latin typeface="Courier New" pitchFamily="49" charset="0"/>
              </a:rPr>
              <a:t> </a:t>
            </a:r>
            <a:r>
              <a:rPr lang="en-GB" sz="1600" b="1" dirty="0" smtClean="0">
                <a:solidFill>
                  <a:srgbClr val="990000"/>
                </a:solidFill>
                <a:latin typeface="Courier New" pitchFamily="49" charset="0"/>
              </a:rPr>
              <a:t>\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\ too small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 p = p + (*p &amp; -2);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\\ 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</a:rPr>
              <a:t>goto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 next </a:t>
            </a:r>
            <a:r>
              <a:rPr lang="en-GB" sz="1600" b="1" dirty="0" smtClean="0">
                <a:solidFill>
                  <a:srgbClr val="990000"/>
                </a:solidFill>
                <a:latin typeface="Courier New" pitchFamily="49" charset="0"/>
              </a:rPr>
              <a:t>block (word addressed)</a:t>
            </a:r>
            <a:endParaRPr lang="en-GB" sz="1600" b="1" dirty="0">
              <a:solidFill>
                <a:srgbClr val="9900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266700" y="493713"/>
            <a:ext cx="86106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Allocating in Free Block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22446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Allocating in a free </a:t>
            </a:r>
            <a:r>
              <a:rPr lang="en-GB" dirty="0" smtClean="0"/>
              <a:t>block: </a:t>
            </a:r>
            <a:r>
              <a:rPr lang="en-GB" i="1" dirty="0" smtClean="0">
                <a:solidFill>
                  <a:srgbClr val="C00000"/>
                </a:solidFill>
              </a:rPr>
              <a:t>splitting</a:t>
            </a:r>
            <a:endParaRPr lang="en-GB" i="1" dirty="0">
              <a:solidFill>
                <a:srgbClr val="C00000"/>
              </a:solidFill>
            </a:endParaRP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Since allocated space might be smaller than free space, we might want to split the block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413952" y="4910915"/>
            <a:ext cx="8328219" cy="171848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void addblock(ptr p, int len) 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int newsize = ((len + 1) &gt;&gt; 1) &lt;&lt; 1;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</a:t>
            </a:r>
            <a:r>
              <a:rPr lang="en-GB" sz="1600" dirty="0" smtClean="0">
                <a:solidFill>
                  <a:srgbClr val="990000"/>
                </a:solidFill>
                <a:latin typeface="Courier New" pitchFamily="49" charset="0"/>
              </a:rPr>
              <a:t>round up to even</a:t>
            </a:r>
            <a:endParaRPr lang="en-GB" sz="1600" dirty="0">
              <a:solidFill>
                <a:srgbClr val="990000"/>
              </a:solidFill>
              <a:latin typeface="Courier New" pitchFamily="49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int oldsize = *p &amp; -2;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mask out low bit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*p = newsize | 1;     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set new length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if (newsize &lt; oldsize)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*(p+newsize) = oldsize - newsize;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set length in remaining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}                       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  part of block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0574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23622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26670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29718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32766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35814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38862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41910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48006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51054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54102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57150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60198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6324600" y="2751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23570" name="Rectangle 18"/>
          <p:cNvSpPr>
            <a:spLocks noChangeArrowheads="1"/>
          </p:cNvSpPr>
          <p:nvPr/>
        </p:nvSpPr>
        <p:spPr bwMode="auto">
          <a:xfrm>
            <a:off x="6629400" y="2751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1" name="Rectangle 19"/>
          <p:cNvSpPr>
            <a:spLocks noChangeArrowheads="1"/>
          </p:cNvSpPr>
          <p:nvPr/>
        </p:nvSpPr>
        <p:spPr bwMode="auto">
          <a:xfrm>
            <a:off x="44958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23572" name="Freeform 20"/>
          <p:cNvSpPr>
            <a:spLocks/>
          </p:cNvSpPr>
          <p:nvPr/>
        </p:nvSpPr>
        <p:spPr bwMode="auto">
          <a:xfrm>
            <a:off x="3429000" y="2514600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3" name="Freeform 21"/>
          <p:cNvSpPr>
            <a:spLocks/>
          </p:cNvSpPr>
          <p:nvPr/>
        </p:nvSpPr>
        <p:spPr bwMode="auto">
          <a:xfrm>
            <a:off x="4648200" y="2514600"/>
            <a:ext cx="18288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4" name="Rectangle 22"/>
          <p:cNvSpPr>
            <a:spLocks noChangeArrowheads="1"/>
          </p:cNvSpPr>
          <p:nvPr/>
        </p:nvSpPr>
        <p:spPr bwMode="auto">
          <a:xfrm>
            <a:off x="32766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75" name="Rectangle 23"/>
          <p:cNvSpPr>
            <a:spLocks noChangeArrowheads="1"/>
          </p:cNvSpPr>
          <p:nvPr/>
        </p:nvSpPr>
        <p:spPr bwMode="auto">
          <a:xfrm>
            <a:off x="35814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6" name="Rectangle 24"/>
          <p:cNvSpPr>
            <a:spLocks noChangeArrowheads="1"/>
          </p:cNvSpPr>
          <p:nvPr/>
        </p:nvSpPr>
        <p:spPr bwMode="auto">
          <a:xfrm>
            <a:off x="38862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7" name="Rectangle 25"/>
          <p:cNvSpPr>
            <a:spLocks noChangeArrowheads="1"/>
          </p:cNvSpPr>
          <p:nvPr/>
        </p:nvSpPr>
        <p:spPr bwMode="auto">
          <a:xfrm>
            <a:off x="41910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8" name="Rectangle 26"/>
          <p:cNvSpPr>
            <a:spLocks noChangeArrowheads="1"/>
          </p:cNvSpPr>
          <p:nvPr/>
        </p:nvSpPr>
        <p:spPr bwMode="auto">
          <a:xfrm>
            <a:off x="48006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9" name="Rectangle 27"/>
          <p:cNvSpPr>
            <a:spLocks noChangeArrowheads="1"/>
          </p:cNvSpPr>
          <p:nvPr/>
        </p:nvSpPr>
        <p:spPr bwMode="auto">
          <a:xfrm>
            <a:off x="51054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0" name="Rectangle 28"/>
          <p:cNvSpPr>
            <a:spLocks noChangeArrowheads="1"/>
          </p:cNvSpPr>
          <p:nvPr/>
        </p:nvSpPr>
        <p:spPr bwMode="auto">
          <a:xfrm>
            <a:off x="54102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1" name="Rectangle 29"/>
          <p:cNvSpPr>
            <a:spLocks noChangeArrowheads="1"/>
          </p:cNvSpPr>
          <p:nvPr/>
        </p:nvSpPr>
        <p:spPr bwMode="auto">
          <a:xfrm>
            <a:off x="5715000" y="4250789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2" name="Rectangle 30"/>
          <p:cNvSpPr>
            <a:spLocks noChangeArrowheads="1"/>
          </p:cNvSpPr>
          <p:nvPr/>
        </p:nvSpPr>
        <p:spPr bwMode="auto">
          <a:xfrm>
            <a:off x="6019800" y="4250789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3" name="Rectangle 31"/>
          <p:cNvSpPr>
            <a:spLocks noChangeArrowheads="1"/>
          </p:cNvSpPr>
          <p:nvPr/>
        </p:nvSpPr>
        <p:spPr bwMode="auto">
          <a:xfrm>
            <a:off x="6324600" y="4250789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23584" name="Rectangle 32"/>
          <p:cNvSpPr>
            <a:spLocks noChangeArrowheads="1"/>
          </p:cNvSpPr>
          <p:nvPr/>
        </p:nvSpPr>
        <p:spPr bwMode="auto">
          <a:xfrm>
            <a:off x="6629400" y="4250789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5" name="Rectangle 33"/>
          <p:cNvSpPr>
            <a:spLocks noChangeArrowheads="1"/>
          </p:cNvSpPr>
          <p:nvPr/>
        </p:nvSpPr>
        <p:spPr bwMode="auto">
          <a:xfrm>
            <a:off x="44958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86" name="Freeform 34"/>
          <p:cNvSpPr>
            <a:spLocks/>
          </p:cNvSpPr>
          <p:nvPr/>
        </p:nvSpPr>
        <p:spPr bwMode="auto">
          <a:xfrm>
            <a:off x="3429000" y="4013951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7" name="Line 35"/>
          <p:cNvSpPr>
            <a:spLocks noChangeShapeType="1"/>
          </p:cNvSpPr>
          <p:nvPr/>
        </p:nvSpPr>
        <p:spPr bwMode="auto">
          <a:xfrm flipV="1">
            <a:off x="4638408" y="3054651"/>
            <a:ext cx="1588" cy="231775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88" name="Text Box 36"/>
          <p:cNvSpPr txBox="1">
            <a:spLocks noChangeArrowheads="1"/>
          </p:cNvSpPr>
          <p:nvPr/>
        </p:nvSpPr>
        <p:spPr bwMode="auto">
          <a:xfrm>
            <a:off x="4482833" y="3208638"/>
            <a:ext cx="29236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</a:t>
            </a:r>
          </a:p>
        </p:txBody>
      </p:sp>
      <p:sp>
        <p:nvSpPr>
          <p:cNvPr id="23589" name="Freeform 37"/>
          <p:cNvSpPr>
            <a:spLocks/>
          </p:cNvSpPr>
          <p:nvPr/>
        </p:nvSpPr>
        <p:spPr bwMode="auto">
          <a:xfrm>
            <a:off x="2209800" y="2514600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0" name="Text Box 38"/>
          <p:cNvSpPr txBox="1">
            <a:spLocks noChangeArrowheads="1"/>
          </p:cNvSpPr>
          <p:nvPr/>
        </p:nvSpPr>
        <p:spPr bwMode="auto">
          <a:xfrm>
            <a:off x="5731476" y="4236201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23591" name="Freeform 39"/>
          <p:cNvSpPr>
            <a:spLocks/>
          </p:cNvSpPr>
          <p:nvPr/>
        </p:nvSpPr>
        <p:spPr bwMode="auto">
          <a:xfrm>
            <a:off x="4572000" y="4013951"/>
            <a:ext cx="1295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2" name="Freeform 40"/>
          <p:cNvSpPr>
            <a:spLocks/>
          </p:cNvSpPr>
          <p:nvPr/>
        </p:nvSpPr>
        <p:spPr bwMode="auto">
          <a:xfrm>
            <a:off x="5867400" y="4090151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3" name="Rectangle 41"/>
          <p:cNvSpPr>
            <a:spLocks noChangeArrowheads="1"/>
          </p:cNvSpPr>
          <p:nvPr/>
        </p:nvSpPr>
        <p:spPr bwMode="auto">
          <a:xfrm>
            <a:off x="20574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94" name="Rectangle 42"/>
          <p:cNvSpPr>
            <a:spLocks noChangeArrowheads="1"/>
          </p:cNvSpPr>
          <p:nvPr/>
        </p:nvSpPr>
        <p:spPr bwMode="auto">
          <a:xfrm>
            <a:off x="23622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5" name="Rectangle 43"/>
          <p:cNvSpPr>
            <a:spLocks noChangeArrowheads="1"/>
          </p:cNvSpPr>
          <p:nvPr/>
        </p:nvSpPr>
        <p:spPr bwMode="auto">
          <a:xfrm>
            <a:off x="26670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6" name="Rectangle 44"/>
          <p:cNvSpPr>
            <a:spLocks noChangeArrowheads="1"/>
          </p:cNvSpPr>
          <p:nvPr/>
        </p:nvSpPr>
        <p:spPr bwMode="auto">
          <a:xfrm>
            <a:off x="29718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7" name="Freeform 45"/>
          <p:cNvSpPr>
            <a:spLocks/>
          </p:cNvSpPr>
          <p:nvPr/>
        </p:nvSpPr>
        <p:spPr bwMode="auto">
          <a:xfrm>
            <a:off x="2209800" y="4013951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8" name="Text Box 46"/>
          <p:cNvSpPr txBox="1">
            <a:spLocks noChangeArrowheads="1"/>
          </p:cNvSpPr>
          <p:nvPr/>
        </p:nvSpPr>
        <p:spPr bwMode="auto">
          <a:xfrm>
            <a:off x="688975" y="3685639"/>
            <a:ext cx="1820371" cy="30380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</a:rPr>
              <a:t>addblock</a:t>
            </a:r>
            <a:r>
              <a:rPr lang="en-GB" sz="1600" b="1" dirty="0">
                <a:latin typeface="Courier New" pitchFamily="49" charset="0"/>
              </a:rPr>
              <a:t>(p, </a:t>
            </a:r>
            <a:r>
              <a:rPr lang="en-GB" sz="1600" b="1" dirty="0" smtClean="0">
                <a:latin typeface="Courier New" pitchFamily="49" charset="0"/>
              </a:rPr>
              <a:t>4)</a:t>
            </a:r>
            <a:endParaRPr lang="en-GB" sz="1600" b="1" dirty="0">
              <a:latin typeface="Courier New" pitchFamily="49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266700" y="533400"/>
            <a:ext cx="72009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Freeing a Block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4341812"/>
          </a:xfrm>
          <a:ln/>
        </p:spPr>
        <p:txBody>
          <a:bodyPr/>
          <a:lstStyle/>
          <a:p>
            <a:pPr marL="346075" indent="-346075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/>
              <a:t>Simplest implementation:</a:t>
            </a:r>
          </a:p>
          <a:p>
            <a:pPr lvl="1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/>
              <a:t>Need only clear the “allocated” flag</a:t>
            </a:r>
          </a:p>
          <a:p>
            <a:pPr marL="1249363" lvl="2" indent="-341313">
              <a:lnSpc>
                <a:spcPct val="101000"/>
              </a:lnSpc>
              <a:spcBef>
                <a:spcPts val="200"/>
              </a:spcBef>
              <a:buSzPct val="90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>
                <a:latin typeface="Courier New" pitchFamily="49" charset="0"/>
              </a:rPr>
              <a:t>  </a:t>
            </a:r>
            <a:r>
              <a:rPr lang="en-GB" sz="1600" b="1" dirty="0">
                <a:latin typeface="Courier New" pitchFamily="49" charset="0"/>
              </a:rPr>
              <a:t>void </a:t>
            </a:r>
            <a:r>
              <a:rPr lang="en-GB" sz="1600" b="1" dirty="0" err="1">
                <a:latin typeface="Courier New" pitchFamily="49" charset="0"/>
              </a:rPr>
              <a:t>free_block(ptr</a:t>
            </a:r>
            <a:r>
              <a:rPr lang="en-GB" sz="1600" b="1" dirty="0">
                <a:latin typeface="Courier New" pitchFamily="49" charset="0"/>
              </a:rPr>
              <a:t> p)</a:t>
            </a:r>
            <a:r>
              <a:rPr lang="en-GB" sz="1600" b="1" dirty="0" smtClean="0">
                <a:latin typeface="Courier New" pitchFamily="49" charset="0"/>
              </a:rPr>
              <a:t> { </a:t>
            </a:r>
            <a:r>
              <a:rPr lang="en-GB" sz="1600" b="1" dirty="0">
                <a:latin typeface="Courier New" pitchFamily="49" charset="0"/>
              </a:rPr>
              <a:t>*p = *p &amp; -</a:t>
            </a:r>
            <a:r>
              <a:rPr lang="en-GB" sz="1600" b="1" dirty="0" smtClean="0">
                <a:latin typeface="Courier New" pitchFamily="49" charset="0"/>
              </a:rPr>
              <a:t>2 }</a:t>
            </a:r>
          </a:p>
          <a:p>
            <a:pPr lvl="1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 smtClean="0"/>
          </a:p>
          <a:p>
            <a:pPr lvl="1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 smtClean="0"/>
              <a:t>But </a:t>
            </a:r>
            <a:r>
              <a:rPr lang="en-GB" dirty="0"/>
              <a:t>can lead to “false fragmentation” </a:t>
            </a:r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 smtClean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 smtClean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 smtClean="0"/>
          </a:p>
        </p:txBody>
      </p:sp>
      <p:grpSp>
        <p:nvGrpSpPr>
          <p:cNvPr id="54" name="Group 53"/>
          <p:cNvGrpSpPr/>
          <p:nvPr/>
        </p:nvGrpSpPr>
        <p:grpSpPr>
          <a:xfrm>
            <a:off x="2133600" y="3167513"/>
            <a:ext cx="4876800" cy="566287"/>
            <a:chOff x="2133600" y="3167513"/>
            <a:chExt cx="4876800" cy="566287"/>
          </a:xfrm>
        </p:grpSpPr>
        <p:sp>
          <p:nvSpPr>
            <p:cNvPr id="24579" name="Rectangle 3"/>
            <p:cNvSpPr>
              <a:spLocks noChangeArrowheads="1"/>
            </p:cNvSpPr>
            <p:nvPr/>
          </p:nvSpPr>
          <p:spPr bwMode="auto">
            <a:xfrm>
              <a:off x="33528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580" name="Rectangle 4"/>
            <p:cNvSpPr>
              <a:spLocks noChangeArrowheads="1"/>
            </p:cNvSpPr>
            <p:nvPr/>
          </p:nvSpPr>
          <p:spPr bwMode="auto">
            <a:xfrm>
              <a:off x="36576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1" name="Rectangle 5"/>
            <p:cNvSpPr>
              <a:spLocks noChangeArrowheads="1"/>
            </p:cNvSpPr>
            <p:nvPr/>
          </p:nvSpPr>
          <p:spPr bwMode="auto">
            <a:xfrm>
              <a:off x="39624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2" name="Rectangle 6"/>
            <p:cNvSpPr>
              <a:spLocks noChangeArrowheads="1"/>
            </p:cNvSpPr>
            <p:nvPr/>
          </p:nvSpPr>
          <p:spPr bwMode="auto">
            <a:xfrm>
              <a:off x="42672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3" name="Rectangle 7"/>
            <p:cNvSpPr>
              <a:spLocks noChangeArrowheads="1"/>
            </p:cNvSpPr>
            <p:nvPr/>
          </p:nvSpPr>
          <p:spPr bwMode="auto">
            <a:xfrm>
              <a:off x="48768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4" name="Rectangle 8"/>
            <p:cNvSpPr>
              <a:spLocks noChangeArrowheads="1"/>
            </p:cNvSpPr>
            <p:nvPr/>
          </p:nvSpPr>
          <p:spPr bwMode="auto">
            <a:xfrm>
              <a:off x="51816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5" name="Rectangle 9"/>
            <p:cNvSpPr>
              <a:spLocks noChangeArrowheads="1"/>
            </p:cNvSpPr>
            <p:nvPr/>
          </p:nvSpPr>
          <p:spPr bwMode="auto">
            <a:xfrm>
              <a:off x="54864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6" name="Rectangle 10"/>
            <p:cNvSpPr>
              <a:spLocks noChangeArrowheads="1"/>
            </p:cNvSpPr>
            <p:nvPr/>
          </p:nvSpPr>
          <p:spPr bwMode="auto">
            <a:xfrm>
              <a:off x="57912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7" name="Rectangle 11"/>
            <p:cNvSpPr>
              <a:spLocks noChangeArrowheads="1"/>
            </p:cNvSpPr>
            <p:nvPr/>
          </p:nvSpPr>
          <p:spPr bwMode="auto">
            <a:xfrm>
              <a:off x="60960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8" name="Rectangle 12"/>
            <p:cNvSpPr>
              <a:spLocks noChangeArrowheads="1"/>
            </p:cNvSpPr>
            <p:nvPr/>
          </p:nvSpPr>
          <p:spPr bwMode="auto">
            <a:xfrm>
              <a:off x="6400800" y="34043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24589" name="Rectangle 13"/>
            <p:cNvSpPr>
              <a:spLocks noChangeArrowheads="1"/>
            </p:cNvSpPr>
            <p:nvPr/>
          </p:nvSpPr>
          <p:spPr bwMode="auto">
            <a:xfrm>
              <a:off x="6705600" y="34043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0" name="Rectangle 14"/>
            <p:cNvSpPr>
              <a:spLocks noChangeArrowheads="1"/>
            </p:cNvSpPr>
            <p:nvPr/>
          </p:nvSpPr>
          <p:spPr bwMode="auto">
            <a:xfrm>
              <a:off x="45720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591" name="Freeform 15"/>
            <p:cNvSpPr>
              <a:spLocks/>
            </p:cNvSpPr>
            <p:nvPr/>
          </p:nvSpPr>
          <p:spPr bwMode="auto">
            <a:xfrm>
              <a:off x="3505200" y="31675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2" name="Text Box 16"/>
            <p:cNvSpPr txBox="1">
              <a:spLocks noChangeArrowheads="1"/>
            </p:cNvSpPr>
            <p:nvPr/>
          </p:nvSpPr>
          <p:spPr bwMode="auto">
            <a:xfrm>
              <a:off x="5776913" y="3398001"/>
              <a:ext cx="285954" cy="3357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24593" name="Freeform 17"/>
            <p:cNvSpPr>
              <a:spLocks/>
            </p:cNvSpPr>
            <p:nvPr/>
          </p:nvSpPr>
          <p:spPr bwMode="auto">
            <a:xfrm>
              <a:off x="4648200" y="3167513"/>
              <a:ext cx="12954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432" y="0"/>
                </a:cxn>
                <a:cxn ang="0">
                  <a:pos x="816" y="144"/>
                </a:cxn>
              </a:cxnLst>
              <a:rect l="0" t="0" r="r" b="b"/>
              <a:pathLst>
                <a:path w="816" h="144">
                  <a:moveTo>
                    <a:pt x="0" y="144"/>
                  </a:moveTo>
                  <a:cubicBezTo>
                    <a:pt x="148" y="72"/>
                    <a:pt x="296" y="0"/>
                    <a:pt x="432" y="0"/>
                  </a:cubicBezTo>
                  <a:cubicBezTo>
                    <a:pt x="568" y="0"/>
                    <a:pt x="692" y="72"/>
                    <a:pt x="816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4" name="Freeform 18"/>
            <p:cNvSpPr>
              <a:spLocks/>
            </p:cNvSpPr>
            <p:nvPr/>
          </p:nvSpPr>
          <p:spPr bwMode="auto">
            <a:xfrm>
              <a:off x="5943600" y="3243713"/>
              <a:ext cx="609600" cy="152400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92" y="0"/>
                </a:cxn>
                <a:cxn ang="0">
                  <a:pos x="384" y="96"/>
                </a:cxn>
              </a:cxnLst>
              <a:rect l="0" t="0" r="r" b="b"/>
              <a:pathLst>
                <a:path w="384" h="96">
                  <a:moveTo>
                    <a:pt x="0" y="96"/>
                  </a:moveTo>
                  <a:cubicBezTo>
                    <a:pt x="64" y="48"/>
                    <a:pt x="128" y="0"/>
                    <a:pt x="192" y="0"/>
                  </a:cubicBezTo>
                  <a:cubicBezTo>
                    <a:pt x="256" y="0"/>
                    <a:pt x="320" y="48"/>
                    <a:pt x="384" y="9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1" name="Rectangle 35"/>
            <p:cNvSpPr>
              <a:spLocks noChangeArrowheads="1"/>
            </p:cNvSpPr>
            <p:nvPr/>
          </p:nvSpPr>
          <p:spPr bwMode="auto">
            <a:xfrm>
              <a:off x="21336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612" name="Rectangle 36"/>
            <p:cNvSpPr>
              <a:spLocks noChangeArrowheads="1"/>
            </p:cNvSpPr>
            <p:nvPr/>
          </p:nvSpPr>
          <p:spPr bwMode="auto">
            <a:xfrm>
              <a:off x="24384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3" name="Rectangle 37"/>
            <p:cNvSpPr>
              <a:spLocks noChangeArrowheads="1"/>
            </p:cNvSpPr>
            <p:nvPr/>
          </p:nvSpPr>
          <p:spPr bwMode="auto">
            <a:xfrm>
              <a:off x="27432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4" name="Rectangle 38"/>
            <p:cNvSpPr>
              <a:spLocks noChangeArrowheads="1"/>
            </p:cNvSpPr>
            <p:nvPr/>
          </p:nvSpPr>
          <p:spPr bwMode="auto">
            <a:xfrm>
              <a:off x="30480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5" name="Freeform 39"/>
            <p:cNvSpPr>
              <a:spLocks/>
            </p:cNvSpPr>
            <p:nvPr/>
          </p:nvSpPr>
          <p:spPr bwMode="auto">
            <a:xfrm>
              <a:off x="2286000" y="31675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825500" y="3707564"/>
            <a:ext cx="6184900" cy="1016836"/>
            <a:chOff x="825500" y="3707564"/>
            <a:chExt cx="6184900" cy="1016836"/>
          </a:xfrm>
        </p:grpSpPr>
        <p:sp>
          <p:nvSpPr>
            <p:cNvPr id="24595" name="Text Box 19"/>
            <p:cNvSpPr txBox="1">
              <a:spLocks noChangeArrowheads="1"/>
            </p:cNvSpPr>
            <p:nvPr/>
          </p:nvSpPr>
          <p:spPr bwMode="auto">
            <a:xfrm>
              <a:off x="825500" y="3863139"/>
              <a:ext cx="1045777" cy="3259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ourier New" pitchFamily="49" charset="0"/>
                </a:rPr>
                <a:t>free(p)</a:t>
              </a:r>
            </a:p>
          </p:txBody>
        </p:sp>
        <p:sp>
          <p:nvSpPr>
            <p:cNvPr id="24596" name="Text Box 20"/>
            <p:cNvSpPr txBox="1">
              <a:spLocks noChangeArrowheads="1"/>
            </p:cNvSpPr>
            <p:nvPr/>
          </p:nvSpPr>
          <p:spPr bwMode="auto">
            <a:xfrm>
              <a:off x="4573588" y="3785351"/>
              <a:ext cx="305190" cy="32964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</a:rPr>
                <a:t>p</a:t>
              </a:r>
            </a:p>
          </p:txBody>
        </p:sp>
        <p:sp>
          <p:nvSpPr>
            <p:cNvPr id="24597" name="Line 21"/>
            <p:cNvSpPr>
              <a:spLocks noChangeShapeType="1"/>
            </p:cNvSpPr>
            <p:nvPr/>
          </p:nvSpPr>
          <p:spPr bwMode="auto">
            <a:xfrm flipV="1">
              <a:off x="4724400" y="3707564"/>
              <a:ext cx="1588" cy="155575"/>
            </a:xfrm>
            <a:prstGeom prst="line">
              <a:avLst/>
            </a:prstGeom>
            <a:noFill/>
            <a:ln w="25560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98" name="Rectangle 22"/>
            <p:cNvSpPr>
              <a:spLocks noChangeArrowheads="1"/>
            </p:cNvSpPr>
            <p:nvPr/>
          </p:nvSpPr>
          <p:spPr bwMode="auto">
            <a:xfrm>
              <a:off x="21336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599" name="Rectangle 23"/>
            <p:cNvSpPr>
              <a:spLocks noChangeArrowheads="1"/>
            </p:cNvSpPr>
            <p:nvPr/>
          </p:nvSpPr>
          <p:spPr bwMode="auto">
            <a:xfrm>
              <a:off x="24384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0" name="Rectangle 24"/>
            <p:cNvSpPr>
              <a:spLocks noChangeArrowheads="1"/>
            </p:cNvSpPr>
            <p:nvPr/>
          </p:nvSpPr>
          <p:spPr bwMode="auto">
            <a:xfrm>
              <a:off x="27432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1" name="Rectangle 25"/>
            <p:cNvSpPr>
              <a:spLocks noChangeArrowheads="1"/>
            </p:cNvSpPr>
            <p:nvPr/>
          </p:nvSpPr>
          <p:spPr bwMode="auto">
            <a:xfrm>
              <a:off x="30480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2" name="Rectangle 26"/>
            <p:cNvSpPr>
              <a:spLocks noChangeArrowheads="1"/>
            </p:cNvSpPr>
            <p:nvPr/>
          </p:nvSpPr>
          <p:spPr bwMode="auto">
            <a:xfrm>
              <a:off x="33528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603" name="Rectangle 27"/>
            <p:cNvSpPr>
              <a:spLocks noChangeArrowheads="1"/>
            </p:cNvSpPr>
            <p:nvPr/>
          </p:nvSpPr>
          <p:spPr bwMode="auto">
            <a:xfrm>
              <a:off x="36576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4" name="Rectangle 28"/>
            <p:cNvSpPr>
              <a:spLocks noChangeArrowheads="1"/>
            </p:cNvSpPr>
            <p:nvPr/>
          </p:nvSpPr>
          <p:spPr bwMode="auto">
            <a:xfrm>
              <a:off x="39624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5" name="Rectangle 29"/>
            <p:cNvSpPr>
              <a:spLocks noChangeArrowheads="1"/>
            </p:cNvSpPr>
            <p:nvPr/>
          </p:nvSpPr>
          <p:spPr bwMode="auto">
            <a:xfrm>
              <a:off x="42672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6" name="Rectangle 30"/>
            <p:cNvSpPr>
              <a:spLocks noChangeArrowheads="1"/>
            </p:cNvSpPr>
            <p:nvPr/>
          </p:nvSpPr>
          <p:spPr bwMode="auto">
            <a:xfrm>
              <a:off x="6400800" y="43949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24607" name="Rectangle 31"/>
            <p:cNvSpPr>
              <a:spLocks noChangeArrowheads="1"/>
            </p:cNvSpPr>
            <p:nvPr/>
          </p:nvSpPr>
          <p:spPr bwMode="auto">
            <a:xfrm>
              <a:off x="6705600" y="43949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8" name="Freeform 32"/>
            <p:cNvSpPr>
              <a:spLocks/>
            </p:cNvSpPr>
            <p:nvPr/>
          </p:nvSpPr>
          <p:spPr bwMode="auto">
            <a:xfrm>
              <a:off x="3505200" y="41581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9" name="Freeform 33"/>
            <p:cNvSpPr>
              <a:spLocks/>
            </p:cNvSpPr>
            <p:nvPr/>
          </p:nvSpPr>
          <p:spPr bwMode="auto">
            <a:xfrm>
              <a:off x="2286000" y="41581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6" name="Rectangle 40"/>
            <p:cNvSpPr>
              <a:spLocks noChangeArrowheads="1"/>
            </p:cNvSpPr>
            <p:nvPr/>
          </p:nvSpPr>
          <p:spPr bwMode="auto">
            <a:xfrm>
              <a:off x="48768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7" name="Rectangle 41"/>
            <p:cNvSpPr>
              <a:spLocks noChangeArrowheads="1"/>
            </p:cNvSpPr>
            <p:nvPr/>
          </p:nvSpPr>
          <p:spPr bwMode="auto">
            <a:xfrm>
              <a:off x="51816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8" name="Rectangle 42"/>
            <p:cNvSpPr>
              <a:spLocks noChangeArrowheads="1"/>
            </p:cNvSpPr>
            <p:nvPr/>
          </p:nvSpPr>
          <p:spPr bwMode="auto">
            <a:xfrm>
              <a:off x="54864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9" name="Rectangle 43"/>
            <p:cNvSpPr>
              <a:spLocks noChangeArrowheads="1"/>
            </p:cNvSpPr>
            <p:nvPr/>
          </p:nvSpPr>
          <p:spPr bwMode="auto">
            <a:xfrm>
              <a:off x="57912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0" name="Rectangle 44"/>
            <p:cNvSpPr>
              <a:spLocks noChangeArrowheads="1"/>
            </p:cNvSpPr>
            <p:nvPr/>
          </p:nvSpPr>
          <p:spPr bwMode="auto">
            <a:xfrm>
              <a:off x="60960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1" name="Rectangle 45"/>
            <p:cNvSpPr>
              <a:spLocks noChangeArrowheads="1"/>
            </p:cNvSpPr>
            <p:nvPr/>
          </p:nvSpPr>
          <p:spPr bwMode="auto">
            <a:xfrm>
              <a:off x="45720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622" name="Text Box 46"/>
            <p:cNvSpPr txBox="1">
              <a:spLocks noChangeArrowheads="1"/>
            </p:cNvSpPr>
            <p:nvPr/>
          </p:nvSpPr>
          <p:spPr bwMode="auto">
            <a:xfrm>
              <a:off x="5776913" y="4388601"/>
              <a:ext cx="285954" cy="3357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24623" name="Freeform 47"/>
            <p:cNvSpPr>
              <a:spLocks/>
            </p:cNvSpPr>
            <p:nvPr/>
          </p:nvSpPr>
          <p:spPr bwMode="auto">
            <a:xfrm>
              <a:off x="4648200" y="4158113"/>
              <a:ext cx="12954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432" y="0"/>
                </a:cxn>
                <a:cxn ang="0">
                  <a:pos x="816" y="144"/>
                </a:cxn>
              </a:cxnLst>
              <a:rect l="0" t="0" r="r" b="b"/>
              <a:pathLst>
                <a:path w="816" h="144">
                  <a:moveTo>
                    <a:pt x="0" y="144"/>
                  </a:moveTo>
                  <a:cubicBezTo>
                    <a:pt x="148" y="72"/>
                    <a:pt x="296" y="0"/>
                    <a:pt x="432" y="0"/>
                  </a:cubicBezTo>
                  <a:cubicBezTo>
                    <a:pt x="568" y="0"/>
                    <a:pt x="692" y="72"/>
                    <a:pt x="816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4" name="Freeform 48"/>
            <p:cNvSpPr>
              <a:spLocks/>
            </p:cNvSpPr>
            <p:nvPr/>
          </p:nvSpPr>
          <p:spPr bwMode="auto">
            <a:xfrm>
              <a:off x="5943600" y="4234313"/>
              <a:ext cx="609600" cy="152400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92" y="0"/>
                </a:cxn>
                <a:cxn ang="0">
                  <a:pos x="384" y="96"/>
                </a:cxn>
              </a:cxnLst>
              <a:rect l="0" t="0" r="r" b="b"/>
              <a:pathLst>
                <a:path w="384" h="96">
                  <a:moveTo>
                    <a:pt x="0" y="96"/>
                  </a:moveTo>
                  <a:cubicBezTo>
                    <a:pt x="64" y="48"/>
                    <a:pt x="128" y="0"/>
                    <a:pt x="192" y="0"/>
                  </a:cubicBezTo>
                  <a:cubicBezTo>
                    <a:pt x="256" y="0"/>
                    <a:pt x="320" y="48"/>
                    <a:pt x="384" y="9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841375" y="4875668"/>
            <a:ext cx="2194263" cy="458332"/>
            <a:chOff x="841375" y="4875668"/>
            <a:chExt cx="2194263" cy="458332"/>
          </a:xfrm>
        </p:grpSpPr>
        <p:sp>
          <p:nvSpPr>
            <p:cNvPr id="24625" name="Text Box 49"/>
            <p:cNvSpPr txBox="1">
              <a:spLocks noChangeArrowheads="1"/>
            </p:cNvSpPr>
            <p:nvPr/>
          </p:nvSpPr>
          <p:spPr bwMode="auto">
            <a:xfrm>
              <a:off x="841375" y="4967828"/>
              <a:ext cx="1292639" cy="3259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 err="1">
                  <a:latin typeface="Courier New" pitchFamily="49" charset="0"/>
                </a:rPr>
                <a:t>malloc</a:t>
              </a:r>
              <a:r>
                <a:rPr lang="en-GB" sz="1600" b="1" dirty="0">
                  <a:latin typeface="Courier New" pitchFamily="49" charset="0"/>
                </a:rPr>
                <a:t>(5)</a:t>
              </a:r>
            </a:p>
          </p:txBody>
        </p:sp>
        <p:sp>
          <p:nvSpPr>
            <p:cNvPr id="24626" name="Text Box 50"/>
            <p:cNvSpPr txBox="1">
              <a:spLocks noChangeArrowheads="1"/>
            </p:cNvSpPr>
            <p:nvPr/>
          </p:nvSpPr>
          <p:spPr bwMode="auto">
            <a:xfrm>
              <a:off x="2092325" y="4875668"/>
              <a:ext cx="943313" cy="4583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2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i="1" dirty="0" smtClean="0">
                  <a:solidFill>
                    <a:srgbClr val="C00000"/>
                  </a:solidFill>
                  <a:latin typeface="Calibri" pitchFamily="34" charset="0"/>
                </a:rPr>
                <a:t>Oops</a:t>
              </a:r>
              <a:r>
                <a:rPr lang="en-GB" b="1" i="1" dirty="0">
                  <a:solidFill>
                    <a:srgbClr val="C00000"/>
                  </a:solidFill>
                  <a:latin typeface="Calibri" pitchFamily="34" charset="0"/>
                </a:rPr>
                <a:t>!</a:t>
              </a: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290513" y="5802868"/>
            <a:ext cx="835049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GB" i="1" dirty="0" smtClean="0">
                <a:solidFill>
                  <a:srgbClr val="C00000"/>
                </a:solidFill>
              </a:rPr>
              <a:t>There is enough free space, but the allocator won’t be able to find it</a:t>
            </a:r>
          </a:p>
          <a:p>
            <a:endParaRPr lang="en-US" sz="180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67691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Coalescing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19689" y="1220788"/>
            <a:ext cx="8307387" cy="5486400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Join </a:t>
            </a:r>
            <a:r>
              <a:rPr lang="en-GB" i="1" dirty="0">
                <a:solidFill>
                  <a:srgbClr val="C00000"/>
                </a:solidFill>
              </a:rPr>
              <a:t>(coalesce) </a:t>
            </a:r>
            <a:r>
              <a:rPr lang="en-GB" dirty="0"/>
              <a:t>with </a:t>
            </a:r>
            <a:r>
              <a:rPr lang="en-GB" dirty="0" smtClean="0"/>
              <a:t>next/previous </a:t>
            </a:r>
            <a:r>
              <a:rPr lang="en-GB" dirty="0"/>
              <a:t>blocks, if they are free</a:t>
            </a:r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Coalescing with next block</a:t>
            </a:r>
          </a:p>
          <a:p>
            <a:pPr marL="1144588" lvl="2" indent="-236538">
              <a:lnSpc>
                <a:spcPct val="91000"/>
              </a:lnSpc>
              <a:buSzPct val="90000"/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  </a:t>
            </a:r>
            <a:r>
              <a:rPr lang="en-GB" b="0" dirty="0">
                <a:latin typeface="Courier New" pitchFamily="49" charset="0"/>
              </a:rPr>
              <a:t> </a:t>
            </a: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8000"/>
              </a:lnSpc>
              <a:spcBef>
                <a:spcPts val="7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400" dirty="0"/>
          </a:p>
          <a:p>
            <a:pPr lvl="1">
              <a:lnSpc>
                <a:spcPct val="88000"/>
              </a:lnSpc>
              <a:spcBef>
                <a:spcPts val="7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400" dirty="0"/>
          </a:p>
          <a:p>
            <a:pPr lvl="1">
              <a:lnSpc>
                <a:spcPct val="88000"/>
              </a:lnSpc>
              <a:spcBef>
                <a:spcPts val="7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400" dirty="0"/>
          </a:p>
          <a:p>
            <a:pPr lvl="1">
              <a:lnSpc>
                <a:spcPct val="88000"/>
              </a:lnSpc>
              <a:spcBef>
                <a:spcPts val="7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400" dirty="0"/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But how do we coalesce with </a:t>
            </a:r>
            <a:r>
              <a:rPr lang="en-GB" i="1" dirty="0"/>
              <a:t>previous</a:t>
            </a:r>
            <a:r>
              <a:rPr lang="en-GB" dirty="0"/>
              <a:t> block?</a:t>
            </a:r>
          </a:p>
        </p:txBody>
      </p:sp>
      <p:sp>
        <p:nvSpPr>
          <p:cNvPr id="25647" name="Rectangle 47"/>
          <p:cNvSpPr>
            <a:spLocks noChangeArrowheads="1"/>
          </p:cNvSpPr>
          <p:nvPr/>
        </p:nvSpPr>
        <p:spPr bwMode="auto">
          <a:xfrm>
            <a:off x="1981200" y="2597150"/>
            <a:ext cx="6477000" cy="1663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48" name="Rectangle 48"/>
          <p:cNvSpPr>
            <a:spLocks noChangeArrowheads="1"/>
          </p:cNvSpPr>
          <p:nvPr/>
        </p:nvSpPr>
        <p:spPr bwMode="auto">
          <a:xfrm>
            <a:off x="1074738" y="2597150"/>
            <a:ext cx="7535862" cy="354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49" name="Text Box 49"/>
          <p:cNvSpPr txBox="1">
            <a:spLocks noChangeArrowheads="1"/>
          </p:cNvSpPr>
          <p:nvPr/>
        </p:nvSpPr>
        <p:spPr bwMode="auto">
          <a:xfrm>
            <a:off x="887027" y="3999389"/>
            <a:ext cx="6353319" cy="148701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buClr>
                <a:srgbClr val="005400"/>
              </a:buClr>
              <a:buSzPct val="90000"/>
              <a:buFont typeface="Wingdings" pitchFamily="2" charset="2"/>
              <a:buNone/>
              <a:tabLst>
                <a:tab pos="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void free_block(ptr p) {</a:t>
            </a:r>
            <a:br>
              <a:rPr lang="en-GB" sz="1600" dirty="0">
                <a:latin typeface="Courier New" pitchFamily="49" charset="0"/>
              </a:rPr>
            </a:br>
            <a:r>
              <a:rPr lang="en-GB" sz="1600" dirty="0">
                <a:latin typeface="Courier New" pitchFamily="49" charset="0"/>
              </a:rPr>
              <a:t>    *p = *p &amp; -2;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clear allocated flag</a:t>
            </a:r>
            <a:br>
              <a:rPr lang="en-GB" sz="1600" dirty="0">
                <a:solidFill>
                  <a:srgbClr val="990000"/>
                </a:solidFill>
                <a:latin typeface="Courier New" pitchFamily="49" charset="0"/>
              </a:rPr>
            </a:br>
            <a:r>
              <a:rPr lang="en-GB" sz="1600" dirty="0">
                <a:latin typeface="Courier New" pitchFamily="49" charset="0"/>
              </a:rPr>
              <a:t>    next = p + *p;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find next block</a:t>
            </a:r>
            <a:r>
              <a:rPr lang="en-GB" sz="1600" dirty="0">
                <a:latin typeface="Courier New" pitchFamily="49" charset="0"/>
              </a:rPr>
              <a:t/>
            </a:r>
            <a:br>
              <a:rPr lang="en-GB" sz="1600" dirty="0">
                <a:latin typeface="Courier New" pitchFamily="49" charset="0"/>
              </a:rPr>
            </a:br>
            <a:r>
              <a:rPr lang="en-GB" sz="1600" dirty="0">
                <a:latin typeface="Courier New" pitchFamily="49" charset="0"/>
              </a:rPr>
              <a:t>    if ((*next &amp; 1) == 0)</a:t>
            </a:r>
            <a:br>
              <a:rPr lang="en-GB" sz="1600" dirty="0">
                <a:latin typeface="Courier New" pitchFamily="49" charset="0"/>
              </a:rPr>
            </a:br>
            <a:r>
              <a:rPr lang="en-GB" sz="1600" dirty="0">
                <a:latin typeface="Courier New" pitchFamily="49" charset="0"/>
              </a:rPr>
              <a:t>      *p = *p + *next;    </a:t>
            </a:r>
            <a:r>
              <a:rPr lang="en-GB" sz="1600" dirty="0" smtClean="0">
                <a:latin typeface="Courier New" pitchFamily="49" charset="0"/>
              </a:rPr>
              <a:t> </a:t>
            </a:r>
            <a:r>
              <a:rPr lang="en-GB" sz="1600" dirty="0" smtClean="0">
                <a:solidFill>
                  <a:srgbClr val="990000"/>
                </a:solidFill>
                <a:latin typeface="Courier New" pitchFamily="49" charset="0"/>
              </a:rPr>
              <a:t>//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add to this block if</a:t>
            </a:r>
            <a:br>
              <a:rPr lang="en-GB" sz="1600" dirty="0">
                <a:solidFill>
                  <a:srgbClr val="990000"/>
                </a:solidFill>
                <a:latin typeface="Courier New" pitchFamily="49" charset="0"/>
              </a:rPr>
            </a:br>
            <a:r>
              <a:rPr lang="en-GB" sz="1600" dirty="0">
                <a:latin typeface="Courier New" pitchFamily="49" charset="0"/>
              </a:rPr>
              <a:t>}                         </a:t>
            </a:r>
            <a:r>
              <a:rPr lang="en-GB" sz="1600" dirty="0" smtClean="0">
                <a:latin typeface="Courier New" pitchFamily="49" charset="0"/>
              </a:rPr>
              <a:t> </a:t>
            </a:r>
            <a:r>
              <a:rPr lang="en-GB" sz="1600" dirty="0" smtClean="0">
                <a:solidFill>
                  <a:srgbClr val="990000"/>
                </a:solidFill>
                <a:latin typeface="Courier New" pitchFamily="49" charset="0"/>
              </a:rPr>
              <a:t>//    not allocated</a:t>
            </a:r>
          </a:p>
        </p:txBody>
      </p:sp>
      <p:sp>
        <p:nvSpPr>
          <p:cNvPr id="54" name="Rectangle 3"/>
          <p:cNvSpPr>
            <a:spLocks noChangeArrowheads="1"/>
          </p:cNvSpPr>
          <p:nvPr/>
        </p:nvSpPr>
        <p:spPr bwMode="auto">
          <a:xfrm>
            <a:off x="35814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55" name="Rectangle 4"/>
          <p:cNvSpPr>
            <a:spLocks noChangeArrowheads="1"/>
          </p:cNvSpPr>
          <p:nvPr/>
        </p:nvSpPr>
        <p:spPr bwMode="auto">
          <a:xfrm>
            <a:off x="38862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Rectangle 5"/>
          <p:cNvSpPr>
            <a:spLocks noChangeArrowheads="1"/>
          </p:cNvSpPr>
          <p:nvPr/>
        </p:nvSpPr>
        <p:spPr bwMode="auto">
          <a:xfrm>
            <a:off x="41910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Rectangle 6"/>
          <p:cNvSpPr>
            <a:spLocks noChangeArrowheads="1"/>
          </p:cNvSpPr>
          <p:nvPr/>
        </p:nvSpPr>
        <p:spPr bwMode="auto">
          <a:xfrm>
            <a:off x="44958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Rectangle 7"/>
          <p:cNvSpPr>
            <a:spLocks noChangeArrowheads="1"/>
          </p:cNvSpPr>
          <p:nvPr/>
        </p:nvSpPr>
        <p:spPr bwMode="auto">
          <a:xfrm>
            <a:off x="51054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Rectangle 8"/>
          <p:cNvSpPr>
            <a:spLocks noChangeArrowheads="1"/>
          </p:cNvSpPr>
          <p:nvPr/>
        </p:nvSpPr>
        <p:spPr bwMode="auto">
          <a:xfrm>
            <a:off x="54102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Rectangle 9"/>
          <p:cNvSpPr>
            <a:spLocks noChangeArrowheads="1"/>
          </p:cNvSpPr>
          <p:nvPr/>
        </p:nvSpPr>
        <p:spPr bwMode="auto">
          <a:xfrm>
            <a:off x="57150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Rectangle 10"/>
          <p:cNvSpPr>
            <a:spLocks noChangeArrowheads="1"/>
          </p:cNvSpPr>
          <p:nvPr/>
        </p:nvSpPr>
        <p:spPr bwMode="auto">
          <a:xfrm>
            <a:off x="60198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Rectangle 11"/>
          <p:cNvSpPr>
            <a:spLocks noChangeArrowheads="1"/>
          </p:cNvSpPr>
          <p:nvPr/>
        </p:nvSpPr>
        <p:spPr bwMode="auto">
          <a:xfrm>
            <a:off x="63246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Rectangle 12"/>
          <p:cNvSpPr>
            <a:spLocks noChangeArrowheads="1"/>
          </p:cNvSpPr>
          <p:nvPr/>
        </p:nvSpPr>
        <p:spPr bwMode="auto">
          <a:xfrm>
            <a:off x="6629400" y="24137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64" name="Rectangle 13"/>
          <p:cNvSpPr>
            <a:spLocks noChangeArrowheads="1"/>
          </p:cNvSpPr>
          <p:nvPr/>
        </p:nvSpPr>
        <p:spPr bwMode="auto">
          <a:xfrm>
            <a:off x="6934200" y="24137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Rectangle 14"/>
          <p:cNvSpPr>
            <a:spLocks noChangeArrowheads="1"/>
          </p:cNvSpPr>
          <p:nvPr/>
        </p:nvSpPr>
        <p:spPr bwMode="auto">
          <a:xfrm>
            <a:off x="48006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66" name="Freeform 15"/>
          <p:cNvSpPr>
            <a:spLocks/>
          </p:cNvSpPr>
          <p:nvPr/>
        </p:nvSpPr>
        <p:spPr bwMode="auto">
          <a:xfrm>
            <a:off x="3733800" y="21769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Text Box 16"/>
          <p:cNvSpPr txBox="1">
            <a:spLocks noChangeArrowheads="1"/>
          </p:cNvSpPr>
          <p:nvPr/>
        </p:nvSpPr>
        <p:spPr bwMode="auto">
          <a:xfrm>
            <a:off x="6030227" y="2407401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68" name="Freeform 17"/>
          <p:cNvSpPr>
            <a:spLocks/>
          </p:cNvSpPr>
          <p:nvPr/>
        </p:nvSpPr>
        <p:spPr bwMode="auto">
          <a:xfrm>
            <a:off x="4876800" y="2176913"/>
            <a:ext cx="1295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Freeform 18"/>
          <p:cNvSpPr>
            <a:spLocks/>
          </p:cNvSpPr>
          <p:nvPr/>
        </p:nvSpPr>
        <p:spPr bwMode="auto">
          <a:xfrm>
            <a:off x="6172200" y="2253113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Text Box 19"/>
          <p:cNvSpPr txBox="1">
            <a:spLocks noChangeArrowheads="1"/>
          </p:cNvSpPr>
          <p:nvPr/>
        </p:nvSpPr>
        <p:spPr bwMode="auto">
          <a:xfrm>
            <a:off x="1054100" y="2872539"/>
            <a:ext cx="1045777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free(p)</a:t>
            </a:r>
          </a:p>
        </p:txBody>
      </p:sp>
      <p:sp>
        <p:nvSpPr>
          <p:cNvPr id="71" name="Text Box 20"/>
          <p:cNvSpPr txBox="1">
            <a:spLocks noChangeArrowheads="1"/>
          </p:cNvSpPr>
          <p:nvPr/>
        </p:nvSpPr>
        <p:spPr bwMode="auto">
          <a:xfrm>
            <a:off x="4802188" y="2794751"/>
            <a:ext cx="305190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p</a:t>
            </a:r>
          </a:p>
        </p:txBody>
      </p:sp>
      <p:sp>
        <p:nvSpPr>
          <p:cNvPr id="72" name="Line 21"/>
          <p:cNvSpPr>
            <a:spLocks noChangeShapeType="1"/>
          </p:cNvSpPr>
          <p:nvPr/>
        </p:nvSpPr>
        <p:spPr bwMode="auto">
          <a:xfrm flipV="1">
            <a:off x="4953000" y="2716964"/>
            <a:ext cx="1588" cy="155575"/>
          </a:xfrm>
          <a:prstGeom prst="line">
            <a:avLst/>
          </a:prstGeom>
          <a:noFill/>
          <a:ln w="2556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" name="Rectangle 22"/>
          <p:cNvSpPr>
            <a:spLocks noChangeArrowheads="1"/>
          </p:cNvSpPr>
          <p:nvPr/>
        </p:nvSpPr>
        <p:spPr bwMode="auto">
          <a:xfrm>
            <a:off x="23622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74" name="Rectangle 23"/>
          <p:cNvSpPr>
            <a:spLocks noChangeArrowheads="1"/>
          </p:cNvSpPr>
          <p:nvPr/>
        </p:nvSpPr>
        <p:spPr bwMode="auto">
          <a:xfrm>
            <a:off x="26670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Rectangle 24"/>
          <p:cNvSpPr>
            <a:spLocks noChangeArrowheads="1"/>
          </p:cNvSpPr>
          <p:nvPr/>
        </p:nvSpPr>
        <p:spPr bwMode="auto">
          <a:xfrm>
            <a:off x="29718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6" name="Rectangle 25"/>
          <p:cNvSpPr>
            <a:spLocks noChangeArrowheads="1"/>
          </p:cNvSpPr>
          <p:nvPr/>
        </p:nvSpPr>
        <p:spPr bwMode="auto">
          <a:xfrm>
            <a:off x="3276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Rectangle 26"/>
          <p:cNvSpPr>
            <a:spLocks noChangeArrowheads="1"/>
          </p:cNvSpPr>
          <p:nvPr/>
        </p:nvSpPr>
        <p:spPr bwMode="auto">
          <a:xfrm>
            <a:off x="35814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78" name="Rectangle 27"/>
          <p:cNvSpPr>
            <a:spLocks noChangeArrowheads="1"/>
          </p:cNvSpPr>
          <p:nvPr/>
        </p:nvSpPr>
        <p:spPr bwMode="auto">
          <a:xfrm>
            <a:off x="38862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Rectangle 28"/>
          <p:cNvSpPr>
            <a:spLocks noChangeArrowheads="1"/>
          </p:cNvSpPr>
          <p:nvPr/>
        </p:nvSpPr>
        <p:spPr bwMode="auto">
          <a:xfrm>
            <a:off x="41910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" name="Rectangle 29"/>
          <p:cNvSpPr>
            <a:spLocks noChangeArrowheads="1"/>
          </p:cNvSpPr>
          <p:nvPr/>
        </p:nvSpPr>
        <p:spPr bwMode="auto">
          <a:xfrm>
            <a:off x="44958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Rectangle 30"/>
          <p:cNvSpPr>
            <a:spLocks noChangeArrowheads="1"/>
          </p:cNvSpPr>
          <p:nvPr/>
        </p:nvSpPr>
        <p:spPr bwMode="auto">
          <a:xfrm>
            <a:off x="6629400" y="34043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82" name="Rectangle 31"/>
          <p:cNvSpPr>
            <a:spLocks noChangeArrowheads="1"/>
          </p:cNvSpPr>
          <p:nvPr/>
        </p:nvSpPr>
        <p:spPr bwMode="auto">
          <a:xfrm>
            <a:off x="6934200" y="34043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Freeform 32"/>
          <p:cNvSpPr>
            <a:spLocks/>
          </p:cNvSpPr>
          <p:nvPr/>
        </p:nvSpPr>
        <p:spPr bwMode="auto">
          <a:xfrm>
            <a:off x="3733800" y="31675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" name="Freeform 33"/>
          <p:cNvSpPr>
            <a:spLocks/>
          </p:cNvSpPr>
          <p:nvPr/>
        </p:nvSpPr>
        <p:spPr bwMode="auto">
          <a:xfrm>
            <a:off x="2514600" y="31675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Rectangle 35"/>
          <p:cNvSpPr>
            <a:spLocks noChangeArrowheads="1"/>
          </p:cNvSpPr>
          <p:nvPr/>
        </p:nvSpPr>
        <p:spPr bwMode="auto">
          <a:xfrm>
            <a:off x="23622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86" name="Rectangle 36"/>
          <p:cNvSpPr>
            <a:spLocks noChangeArrowheads="1"/>
          </p:cNvSpPr>
          <p:nvPr/>
        </p:nvSpPr>
        <p:spPr bwMode="auto">
          <a:xfrm>
            <a:off x="26670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" name="Rectangle 37"/>
          <p:cNvSpPr>
            <a:spLocks noChangeArrowheads="1"/>
          </p:cNvSpPr>
          <p:nvPr/>
        </p:nvSpPr>
        <p:spPr bwMode="auto">
          <a:xfrm>
            <a:off x="29718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" name="Rectangle 38"/>
          <p:cNvSpPr>
            <a:spLocks noChangeArrowheads="1"/>
          </p:cNvSpPr>
          <p:nvPr/>
        </p:nvSpPr>
        <p:spPr bwMode="auto">
          <a:xfrm>
            <a:off x="32766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" name="Freeform 39"/>
          <p:cNvSpPr>
            <a:spLocks/>
          </p:cNvSpPr>
          <p:nvPr/>
        </p:nvSpPr>
        <p:spPr bwMode="auto">
          <a:xfrm>
            <a:off x="2514600" y="21769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" name="Rectangle 40"/>
          <p:cNvSpPr>
            <a:spLocks noChangeArrowheads="1"/>
          </p:cNvSpPr>
          <p:nvPr/>
        </p:nvSpPr>
        <p:spPr bwMode="auto">
          <a:xfrm>
            <a:off x="51054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" name="Rectangle 41"/>
          <p:cNvSpPr>
            <a:spLocks noChangeArrowheads="1"/>
          </p:cNvSpPr>
          <p:nvPr/>
        </p:nvSpPr>
        <p:spPr bwMode="auto">
          <a:xfrm>
            <a:off x="54102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" name="Rectangle 42"/>
          <p:cNvSpPr>
            <a:spLocks noChangeArrowheads="1"/>
          </p:cNvSpPr>
          <p:nvPr/>
        </p:nvSpPr>
        <p:spPr bwMode="auto">
          <a:xfrm>
            <a:off x="57150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" name="Rectangle 43"/>
          <p:cNvSpPr>
            <a:spLocks noChangeArrowheads="1"/>
          </p:cNvSpPr>
          <p:nvPr/>
        </p:nvSpPr>
        <p:spPr bwMode="auto">
          <a:xfrm>
            <a:off x="60198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" name="Rectangle 44"/>
          <p:cNvSpPr>
            <a:spLocks noChangeArrowheads="1"/>
          </p:cNvSpPr>
          <p:nvPr/>
        </p:nvSpPr>
        <p:spPr bwMode="auto">
          <a:xfrm>
            <a:off x="6324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5" name="Rectangle 45"/>
          <p:cNvSpPr>
            <a:spLocks noChangeArrowheads="1"/>
          </p:cNvSpPr>
          <p:nvPr/>
        </p:nvSpPr>
        <p:spPr bwMode="auto">
          <a:xfrm>
            <a:off x="4800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6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96" name="Text Box 46"/>
          <p:cNvSpPr txBox="1">
            <a:spLocks noChangeArrowheads="1"/>
          </p:cNvSpPr>
          <p:nvPr/>
        </p:nvSpPr>
        <p:spPr bwMode="auto">
          <a:xfrm>
            <a:off x="6030227" y="3398001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97" name="Freeform 47"/>
          <p:cNvSpPr>
            <a:spLocks/>
          </p:cNvSpPr>
          <p:nvPr/>
        </p:nvSpPr>
        <p:spPr bwMode="auto">
          <a:xfrm>
            <a:off x="4876800" y="3167513"/>
            <a:ext cx="19050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TextBox 98"/>
          <p:cNvSpPr txBox="1"/>
          <p:nvPr/>
        </p:nvSpPr>
        <p:spPr>
          <a:xfrm>
            <a:off x="7543800" y="2535827"/>
            <a:ext cx="10627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rgbClr val="C00000"/>
                </a:solidFill>
                <a:latin typeface="Calibri" pitchFamily="34" charset="0"/>
              </a:rPr>
              <a:t>logically</a:t>
            </a:r>
          </a:p>
          <a:p>
            <a:r>
              <a:rPr lang="en-US" sz="2000" i="1" dirty="0" smtClean="0">
                <a:solidFill>
                  <a:srgbClr val="C00000"/>
                </a:solidFill>
                <a:latin typeface="Calibri" pitchFamily="34" charset="0"/>
              </a:rPr>
              <a:t>gone</a:t>
            </a:r>
          </a:p>
        </p:txBody>
      </p:sp>
      <p:cxnSp>
        <p:nvCxnSpPr>
          <p:cNvPr id="101" name="Straight Arrow Connector 100"/>
          <p:cNvCxnSpPr>
            <a:stCxn id="99" idx="1"/>
            <a:endCxn id="96" idx="0"/>
          </p:cNvCxnSpPr>
          <p:nvPr/>
        </p:nvCxnSpPr>
        <p:spPr bwMode="auto">
          <a:xfrm rot="10800000" flipV="1">
            <a:off x="6173204" y="2889769"/>
            <a:ext cx="1370596" cy="508231"/>
          </a:xfrm>
          <a:prstGeom prst="straightConnector1">
            <a:avLst/>
          </a:prstGeom>
          <a:noFill/>
          <a:ln w="28575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763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Bidirectional Coalescing 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04127" y="1220788"/>
            <a:ext cx="8307387" cy="1325562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Boundary tags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sz="2000" b="0" dirty="0"/>
              <a:t>[Knuth73]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Replicate size/allocated word at “bottom” (end) of free blocks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Allows us to traverse the “list” backwards, but requires extra space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Important and general technique!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111500" y="4275288"/>
            <a:ext cx="1370013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ize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81000" y="4703913"/>
            <a:ext cx="1623435" cy="99937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Format of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allocated and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free blocks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3111500" y="4656288"/>
            <a:ext cx="1676400" cy="128587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 smtClean="0">
                <a:latin typeface="Calibri" pitchFamily="34" charset="0"/>
              </a:rPr>
              <a:t>ayload </a:t>
            </a:r>
            <a:r>
              <a:rPr lang="en-GB" sz="1600" b="1" dirty="0">
                <a:latin typeface="Calibri" pitchFamily="34" charset="0"/>
              </a:rPr>
              <a:t>and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padding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5083175" y="4222691"/>
            <a:ext cx="2353025" cy="20257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1:</a:t>
            </a:r>
            <a:r>
              <a:rPr lang="en-GB" sz="1600" b="1" dirty="0" smtClean="0">
                <a:latin typeface="Calibri" pitchFamily="34" charset="0"/>
              </a:rPr>
              <a:t> Allocated </a:t>
            </a:r>
            <a:r>
              <a:rPr lang="en-GB" sz="1600" b="1" dirty="0">
                <a:latin typeface="Calibri" pitchFamily="34" charset="0"/>
              </a:rPr>
              <a:t>block 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0:</a:t>
            </a:r>
            <a:r>
              <a:rPr lang="en-GB" sz="1600" b="1" dirty="0" smtClean="0">
                <a:latin typeface="Calibri" pitchFamily="34" charset="0"/>
              </a:rPr>
              <a:t> Free </a:t>
            </a:r>
            <a:r>
              <a:rPr lang="en-GB" sz="1600" b="1" dirty="0">
                <a:latin typeface="Calibri" pitchFamily="34" charset="0"/>
              </a:rPr>
              <a:t>block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 smtClean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ize</a:t>
            </a:r>
            <a:r>
              <a:rPr lang="en-GB" sz="1600" b="1" dirty="0">
                <a:latin typeface="Calibri" pitchFamily="34" charset="0"/>
              </a:rPr>
              <a:t>:</a:t>
            </a:r>
            <a:r>
              <a:rPr lang="en-GB" sz="1600" b="1" dirty="0" smtClean="0">
                <a:latin typeface="Calibri" pitchFamily="34" charset="0"/>
              </a:rPr>
              <a:t> Total </a:t>
            </a:r>
            <a:r>
              <a:rPr lang="en-GB" sz="1600" b="1" dirty="0">
                <a:latin typeface="Calibri" pitchFamily="34" charset="0"/>
              </a:rPr>
              <a:t>block size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 smtClean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 smtClean="0">
                <a:latin typeface="Calibri" pitchFamily="34" charset="0"/>
              </a:rPr>
              <a:t>ayload</a:t>
            </a:r>
            <a:r>
              <a:rPr lang="en-GB" sz="1600" b="1" dirty="0">
                <a:latin typeface="Calibri" pitchFamily="34" charset="0"/>
              </a:rPr>
              <a:t>:</a:t>
            </a:r>
            <a:r>
              <a:rPr lang="en-GB" sz="1600" b="1" dirty="0" smtClean="0">
                <a:latin typeface="Calibri" pitchFamily="34" charset="0"/>
              </a:rPr>
              <a:t> Application </a:t>
            </a:r>
            <a:r>
              <a:rPr lang="en-GB" sz="1600" b="1" dirty="0">
                <a:latin typeface="Calibri" pitchFamily="34" charset="0"/>
              </a:rPr>
              <a:t>data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(allocated blocks only)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4483100" y="4275288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3109913" y="5936872"/>
            <a:ext cx="1370012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ize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4483100" y="5936872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1296937" y="5910498"/>
            <a:ext cx="1326815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Boundary tag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alibri" pitchFamily="34" charset="0"/>
              </a:rPr>
              <a:t>(</a:t>
            </a:r>
            <a:r>
              <a:rPr lang="en-GB" sz="1600" b="1" dirty="0">
                <a:latin typeface="Calibri" pitchFamily="34" charset="0"/>
              </a:rPr>
              <a:t>footer)</a:t>
            </a:r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2590800" y="6104088"/>
            <a:ext cx="5334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9" name="Group 38"/>
          <p:cNvGrpSpPr/>
          <p:nvPr/>
        </p:nvGrpSpPr>
        <p:grpSpPr>
          <a:xfrm>
            <a:off x="1524000" y="2895600"/>
            <a:ext cx="5486400" cy="785054"/>
            <a:chOff x="1524000" y="5706762"/>
            <a:chExt cx="5486400" cy="785054"/>
          </a:xfrm>
        </p:grpSpPr>
        <p:sp>
          <p:nvSpPr>
            <p:cNvPr id="26637" name="Rectangle 13"/>
            <p:cNvSpPr>
              <a:spLocks noChangeArrowheads="1"/>
            </p:cNvSpPr>
            <p:nvPr/>
          </p:nvSpPr>
          <p:spPr bwMode="auto">
            <a:xfrm>
              <a:off x="15240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38" name="Rectangle 14"/>
            <p:cNvSpPr>
              <a:spLocks noChangeArrowheads="1"/>
            </p:cNvSpPr>
            <p:nvPr/>
          </p:nvSpPr>
          <p:spPr bwMode="auto">
            <a:xfrm>
              <a:off x="18288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9" name="Rectangle 15"/>
            <p:cNvSpPr>
              <a:spLocks noChangeArrowheads="1"/>
            </p:cNvSpPr>
            <p:nvPr/>
          </p:nvSpPr>
          <p:spPr bwMode="auto">
            <a:xfrm>
              <a:off x="21336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0" name="Rectangle 16"/>
            <p:cNvSpPr>
              <a:spLocks noChangeArrowheads="1"/>
            </p:cNvSpPr>
            <p:nvPr/>
          </p:nvSpPr>
          <p:spPr bwMode="auto">
            <a:xfrm>
              <a:off x="24384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41" name="Rectangle 17"/>
            <p:cNvSpPr>
              <a:spLocks noChangeArrowheads="1"/>
            </p:cNvSpPr>
            <p:nvPr/>
          </p:nvSpPr>
          <p:spPr bwMode="auto">
            <a:xfrm>
              <a:off x="27432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42" name="Rectangle 18"/>
            <p:cNvSpPr>
              <a:spLocks noChangeArrowheads="1"/>
            </p:cNvSpPr>
            <p:nvPr/>
          </p:nvSpPr>
          <p:spPr bwMode="auto">
            <a:xfrm>
              <a:off x="30480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3" name="Rectangle 19"/>
            <p:cNvSpPr>
              <a:spLocks noChangeArrowheads="1"/>
            </p:cNvSpPr>
            <p:nvPr/>
          </p:nvSpPr>
          <p:spPr bwMode="auto">
            <a:xfrm>
              <a:off x="33528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4" name="Rectangle 20"/>
            <p:cNvSpPr>
              <a:spLocks noChangeArrowheads="1"/>
            </p:cNvSpPr>
            <p:nvPr/>
          </p:nvSpPr>
          <p:spPr bwMode="auto">
            <a:xfrm>
              <a:off x="36576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45" name="Rectangle 21"/>
            <p:cNvSpPr>
              <a:spLocks noChangeArrowheads="1"/>
            </p:cNvSpPr>
            <p:nvPr/>
          </p:nvSpPr>
          <p:spPr bwMode="auto">
            <a:xfrm>
              <a:off x="42672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6" name="Rectangle 22"/>
            <p:cNvSpPr>
              <a:spLocks noChangeArrowheads="1"/>
            </p:cNvSpPr>
            <p:nvPr/>
          </p:nvSpPr>
          <p:spPr bwMode="auto">
            <a:xfrm>
              <a:off x="45720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7" name="Rectangle 23"/>
            <p:cNvSpPr>
              <a:spLocks noChangeArrowheads="1"/>
            </p:cNvSpPr>
            <p:nvPr/>
          </p:nvSpPr>
          <p:spPr bwMode="auto">
            <a:xfrm>
              <a:off x="48768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8" name="Rectangle 24"/>
            <p:cNvSpPr>
              <a:spLocks noChangeArrowheads="1"/>
            </p:cNvSpPr>
            <p:nvPr/>
          </p:nvSpPr>
          <p:spPr bwMode="auto">
            <a:xfrm>
              <a:off x="51816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9" name="Rectangle 25"/>
            <p:cNvSpPr>
              <a:spLocks noChangeArrowheads="1"/>
            </p:cNvSpPr>
            <p:nvPr/>
          </p:nvSpPr>
          <p:spPr bwMode="auto">
            <a:xfrm>
              <a:off x="54864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6</a:t>
              </a:r>
            </a:p>
          </p:txBody>
        </p:sp>
        <p:sp>
          <p:nvSpPr>
            <p:cNvPr id="26650" name="Rectangle 26"/>
            <p:cNvSpPr>
              <a:spLocks noChangeArrowheads="1"/>
            </p:cNvSpPr>
            <p:nvPr/>
          </p:nvSpPr>
          <p:spPr bwMode="auto">
            <a:xfrm>
              <a:off x="57912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51" name="Rectangle 27"/>
            <p:cNvSpPr>
              <a:spLocks noChangeArrowheads="1"/>
            </p:cNvSpPr>
            <p:nvPr/>
          </p:nvSpPr>
          <p:spPr bwMode="auto">
            <a:xfrm>
              <a:off x="60960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2" name="Rectangle 28"/>
            <p:cNvSpPr>
              <a:spLocks noChangeArrowheads="1"/>
            </p:cNvSpPr>
            <p:nvPr/>
          </p:nvSpPr>
          <p:spPr bwMode="auto">
            <a:xfrm>
              <a:off x="39624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6</a:t>
              </a:r>
            </a:p>
          </p:txBody>
        </p:sp>
        <p:sp>
          <p:nvSpPr>
            <p:cNvPr id="26653" name="Freeform 29"/>
            <p:cNvSpPr>
              <a:spLocks/>
            </p:cNvSpPr>
            <p:nvPr/>
          </p:nvSpPr>
          <p:spPr bwMode="auto">
            <a:xfrm>
              <a:off x="2895600" y="5706762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4" name="Freeform 30"/>
            <p:cNvSpPr>
              <a:spLocks/>
            </p:cNvSpPr>
            <p:nvPr/>
          </p:nvSpPr>
          <p:spPr bwMode="auto">
            <a:xfrm>
              <a:off x="4114800" y="5706762"/>
              <a:ext cx="18288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576" y="0"/>
                </a:cxn>
                <a:cxn ang="0">
                  <a:pos x="1152" y="144"/>
                </a:cxn>
              </a:cxnLst>
              <a:rect l="0" t="0" r="r" b="b"/>
              <a:pathLst>
                <a:path w="1152" h="144">
                  <a:moveTo>
                    <a:pt x="0" y="144"/>
                  </a:moveTo>
                  <a:cubicBezTo>
                    <a:pt x="192" y="72"/>
                    <a:pt x="384" y="0"/>
                    <a:pt x="576" y="0"/>
                  </a:cubicBezTo>
                  <a:cubicBezTo>
                    <a:pt x="768" y="0"/>
                    <a:pt x="960" y="72"/>
                    <a:pt x="1152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5" name="Freeform 31"/>
            <p:cNvSpPr>
              <a:spLocks/>
            </p:cNvSpPr>
            <p:nvPr/>
          </p:nvSpPr>
          <p:spPr bwMode="auto">
            <a:xfrm>
              <a:off x="1676400" y="5706762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6" name="Rectangle 32"/>
            <p:cNvSpPr>
              <a:spLocks noChangeArrowheads="1"/>
            </p:cNvSpPr>
            <p:nvPr/>
          </p:nvSpPr>
          <p:spPr bwMode="auto">
            <a:xfrm>
              <a:off x="64008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7" name="Rectangle 33"/>
            <p:cNvSpPr>
              <a:spLocks noChangeArrowheads="1"/>
            </p:cNvSpPr>
            <p:nvPr/>
          </p:nvSpPr>
          <p:spPr bwMode="auto">
            <a:xfrm>
              <a:off x="67056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58" name="Freeform 34"/>
            <p:cNvSpPr>
              <a:spLocks/>
            </p:cNvSpPr>
            <p:nvPr/>
          </p:nvSpPr>
          <p:spPr bwMode="auto">
            <a:xfrm>
              <a:off x="2590800" y="6263216"/>
              <a:ext cx="1219200" cy="228600"/>
            </a:xfrm>
            <a:custGeom>
              <a:avLst/>
              <a:gdLst/>
              <a:ahLst/>
              <a:cxnLst>
                <a:cxn ang="0">
                  <a:pos x="768" y="0"/>
                </a:cxn>
                <a:cxn ang="0">
                  <a:pos x="336" y="144"/>
                </a:cxn>
                <a:cxn ang="0">
                  <a:pos x="0" y="0"/>
                </a:cxn>
              </a:cxnLst>
              <a:rect l="0" t="0" r="r" b="b"/>
              <a:pathLst>
                <a:path w="768" h="144">
                  <a:moveTo>
                    <a:pt x="768" y="0"/>
                  </a:moveTo>
                  <a:cubicBezTo>
                    <a:pt x="616" y="72"/>
                    <a:pt x="464" y="144"/>
                    <a:pt x="336" y="144"/>
                  </a:cubicBezTo>
                  <a:cubicBezTo>
                    <a:pt x="208" y="144"/>
                    <a:pt x="104" y="72"/>
                    <a:pt x="0" y="0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9" name="Freeform 35"/>
            <p:cNvSpPr>
              <a:spLocks/>
            </p:cNvSpPr>
            <p:nvPr/>
          </p:nvSpPr>
          <p:spPr bwMode="auto">
            <a:xfrm>
              <a:off x="3810000" y="6263216"/>
              <a:ext cx="1828800" cy="228600"/>
            </a:xfrm>
            <a:custGeom>
              <a:avLst/>
              <a:gdLst/>
              <a:ahLst/>
              <a:cxnLst>
                <a:cxn ang="0">
                  <a:pos x="1152" y="0"/>
                </a:cxn>
                <a:cxn ang="0">
                  <a:pos x="576" y="144"/>
                </a:cxn>
                <a:cxn ang="0">
                  <a:pos x="0" y="0"/>
                </a:cxn>
              </a:cxnLst>
              <a:rect l="0" t="0" r="r" b="b"/>
              <a:pathLst>
                <a:path w="1152" h="144">
                  <a:moveTo>
                    <a:pt x="1152" y="0"/>
                  </a:moveTo>
                  <a:cubicBezTo>
                    <a:pt x="960" y="72"/>
                    <a:pt x="768" y="144"/>
                    <a:pt x="576" y="144"/>
                  </a:cubicBezTo>
                  <a:cubicBezTo>
                    <a:pt x="384" y="144"/>
                    <a:pt x="192" y="72"/>
                    <a:pt x="0" y="0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0" name="Freeform 36"/>
            <p:cNvSpPr>
              <a:spLocks/>
            </p:cNvSpPr>
            <p:nvPr/>
          </p:nvSpPr>
          <p:spPr bwMode="auto">
            <a:xfrm>
              <a:off x="5638800" y="6263216"/>
              <a:ext cx="1219200" cy="228600"/>
            </a:xfrm>
            <a:custGeom>
              <a:avLst/>
              <a:gdLst/>
              <a:ahLst/>
              <a:cxnLst>
                <a:cxn ang="0">
                  <a:pos x="768" y="0"/>
                </a:cxn>
                <a:cxn ang="0">
                  <a:pos x="384" y="144"/>
                </a:cxn>
                <a:cxn ang="0">
                  <a:pos x="0" y="0"/>
                </a:cxn>
              </a:cxnLst>
              <a:rect l="0" t="0" r="r" b="b"/>
              <a:pathLst>
                <a:path w="768" h="144">
                  <a:moveTo>
                    <a:pt x="768" y="0"/>
                  </a:moveTo>
                  <a:cubicBezTo>
                    <a:pt x="640" y="72"/>
                    <a:pt x="512" y="144"/>
                    <a:pt x="384" y="144"/>
                  </a:cubicBezTo>
                  <a:cubicBezTo>
                    <a:pt x="256" y="144"/>
                    <a:pt x="63" y="23"/>
                    <a:pt x="0" y="0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661" name="Text Box 37"/>
          <p:cNvSpPr txBox="1">
            <a:spLocks noChangeArrowheads="1"/>
          </p:cNvSpPr>
          <p:nvPr/>
        </p:nvSpPr>
        <p:spPr bwMode="auto">
          <a:xfrm>
            <a:off x="1788680" y="4267200"/>
            <a:ext cx="80212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Header</a:t>
            </a:r>
          </a:p>
        </p:txBody>
      </p:sp>
      <p:sp>
        <p:nvSpPr>
          <p:cNvPr id="26662" name="Line 38"/>
          <p:cNvSpPr>
            <a:spLocks noChangeShapeType="1"/>
          </p:cNvSpPr>
          <p:nvPr/>
        </p:nvSpPr>
        <p:spPr bwMode="auto">
          <a:xfrm>
            <a:off x="2590800" y="4427688"/>
            <a:ext cx="5334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animBg="1"/>
      <p:bldP spid="26629" grpId="0"/>
      <p:bldP spid="26630" grpId="0" animBg="1"/>
      <p:bldP spid="26631" grpId="0"/>
      <p:bldP spid="26632" grpId="0" animBg="1"/>
      <p:bldP spid="26633" grpId="0" animBg="1"/>
      <p:bldP spid="26634" grpId="0" animBg="1"/>
      <p:bldP spid="26635" grpId="0"/>
      <p:bldP spid="26636" grpId="0" animBg="1"/>
      <p:bldP spid="26661" grpId="0"/>
      <p:bldP spid="2666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444500" y="569913"/>
            <a:ext cx="70231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</a:t>
            </a: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2438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2438400" y="25908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 smtClean="0">
                <a:latin typeface="Calibri" pitchFamily="34" charset="0"/>
              </a:rPr>
              <a:t>llocated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2438400" y="32004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 smtClean="0">
                <a:latin typeface="Calibri" pitchFamily="34" charset="0"/>
              </a:rPr>
              <a:t>llocated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3962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3962400" y="25908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 smtClean="0">
                <a:latin typeface="Calibri" pitchFamily="34" charset="0"/>
              </a:rPr>
              <a:t>llocated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3962400" y="32004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 smtClean="0">
                <a:latin typeface="Calibri" pitchFamily="34" charset="0"/>
              </a:rPr>
              <a:t>ree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5486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5486400" y="25908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 smtClean="0">
                <a:latin typeface="Calibri" pitchFamily="34" charset="0"/>
              </a:rPr>
              <a:t>ree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5486400" y="32004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 smtClean="0">
                <a:latin typeface="Calibri" pitchFamily="34" charset="0"/>
              </a:rPr>
              <a:t>llocated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7010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7010400" y="25908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 smtClean="0">
                <a:latin typeface="Calibri" pitchFamily="34" charset="0"/>
              </a:rPr>
              <a:t>ree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7010400" y="32004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 smtClean="0">
                <a:latin typeface="Calibri" pitchFamily="34" charset="0"/>
              </a:rPr>
              <a:t>ree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368176" y="2749550"/>
            <a:ext cx="1284624" cy="6383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B</a:t>
            </a:r>
            <a:r>
              <a:rPr lang="en-GB" sz="1800" b="1" dirty="0" smtClean="0">
                <a:latin typeface="Calibri" pitchFamily="34" charset="0"/>
              </a:rPr>
              <a:t>lock </a:t>
            </a:r>
            <a:r>
              <a:rPr lang="en-GB" sz="1800" b="1" dirty="0">
                <a:latin typeface="Calibri" pitchFamily="34" charset="0"/>
              </a:rPr>
              <a:t>being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</a:rPr>
              <a:t>freed</a:t>
            </a:r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1828800" y="3048000"/>
            <a:ext cx="4572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64" name="Text Box 16"/>
          <p:cNvSpPr txBox="1">
            <a:spLocks noChangeArrowheads="1"/>
          </p:cNvSpPr>
          <p:nvPr/>
        </p:nvSpPr>
        <p:spPr bwMode="auto">
          <a:xfrm>
            <a:off x="2590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1</a:t>
            </a:r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4114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2</a:t>
            </a:r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5638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3</a:t>
            </a:r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7162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4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483417"/>
            <a:ext cx="8305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1)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8687" name="Rectangle 15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Rectangle 17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8690" name="Rectangle 18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91" name="Rectangle 19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2" name="Rectangle 20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8694" name="Rectangle 22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95" name="Rectangle 23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581400" y="1905000"/>
            <a:ext cx="2514600" cy="2743200"/>
            <a:chOff x="3581400" y="1905000"/>
            <a:chExt cx="2514600" cy="2743200"/>
          </a:xfrm>
        </p:grpSpPr>
        <p:sp>
          <p:nvSpPr>
            <p:cNvPr id="28696" name="Rectangle 24"/>
            <p:cNvSpPr>
              <a:spLocks noChangeArrowheads="1"/>
            </p:cNvSpPr>
            <p:nvPr/>
          </p:nvSpPr>
          <p:spPr bwMode="auto">
            <a:xfrm>
              <a:off x="4419600" y="19050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8697" name="Rectangle 25"/>
            <p:cNvSpPr>
              <a:spLocks noChangeArrowheads="1"/>
            </p:cNvSpPr>
            <p:nvPr/>
          </p:nvSpPr>
          <p:spPr bwMode="auto">
            <a:xfrm>
              <a:off x="5715000" y="19050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8698" name="Rectangle 26"/>
            <p:cNvSpPr>
              <a:spLocks noChangeArrowheads="1"/>
            </p:cNvSpPr>
            <p:nvPr/>
          </p:nvSpPr>
          <p:spPr bwMode="auto">
            <a:xfrm>
              <a:off x="4419600" y="2209800"/>
              <a:ext cx="1676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9" name="Rectangle 27"/>
            <p:cNvSpPr>
              <a:spLocks noChangeArrowheads="1"/>
            </p:cNvSpPr>
            <p:nvPr/>
          </p:nvSpPr>
          <p:spPr bwMode="auto">
            <a:xfrm>
              <a:off x="4419600" y="25146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0" name="Rectangle 28"/>
            <p:cNvSpPr>
              <a:spLocks noChangeArrowheads="1"/>
            </p:cNvSpPr>
            <p:nvPr/>
          </p:nvSpPr>
          <p:spPr bwMode="auto">
            <a:xfrm>
              <a:off x="4419600" y="25146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8701" name="Rectangle 29"/>
            <p:cNvSpPr>
              <a:spLocks noChangeArrowheads="1"/>
            </p:cNvSpPr>
            <p:nvPr/>
          </p:nvSpPr>
          <p:spPr bwMode="auto">
            <a:xfrm>
              <a:off x="5715000" y="25146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8702" name="Rectangle 30"/>
            <p:cNvSpPr>
              <a:spLocks noChangeArrowheads="1"/>
            </p:cNvSpPr>
            <p:nvPr/>
          </p:nvSpPr>
          <p:spPr bwMode="auto">
            <a:xfrm>
              <a:off x="4419600" y="19050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3" name="Line 31"/>
            <p:cNvSpPr>
              <a:spLocks noChangeShapeType="1"/>
            </p:cNvSpPr>
            <p:nvPr/>
          </p:nvSpPr>
          <p:spPr bwMode="auto">
            <a:xfrm>
              <a:off x="5257800" y="4191000"/>
              <a:ext cx="1588" cy="457200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704" name="Rectangle 32"/>
            <p:cNvSpPr>
              <a:spLocks noChangeArrowheads="1"/>
            </p:cNvSpPr>
            <p:nvPr/>
          </p:nvSpPr>
          <p:spPr bwMode="auto">
            <a:xfrm>
              <a:off x="4419600" y="2819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</a:t>
              </a:r>
            </a:p>
          </p:txBody>
        </p:sp>
        <p:sp>
          <p:nvSpPr>
            <p:cNvPr id="28705" name="Rectangle 33"/>
            <p:cNvSpPr>
              <a:spLocks noChangeArrowheads="1"/>
            </p:cNvSpPr>
            <p:nvPr/>
          </p:nvSpPr>
          <p:spPr bwMode="auto">
            <a:xfrm>
              <a:off x="5715000" y="2819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8706" name="Rectangle 34"/>
            <p:cNvSpPr>
              <a:spLocks noChangeArrowheads="1"/>
            </p:cNvSpPr>
            <p:nvPr/>
          </p:nvSpPr>
          <p:spPr bwMode="auto">
            <a:xfrm>
              <a:off x="4419600" y="3124200"/>
              <a:ext cx="1676400" cy="3048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7" name="Rectangle 35"/>
            <p:cNvSpPr>
              <a:spLocks noChangeArrowheads="1"/>
            </p:cNvSpPr>
            <p:nvPr/>
          </p:nvSpPr>
          <p:spPr bwMode="auto">
            <a:xfrm>
              <a:off x="4419600" y="34290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8" name="Rectangle 36"/>
            <p:cNvSpPr>
              <a:spLocks noChangeArrowheads="1"/>
            </p:cNvSpPr>
            <p:nvPr/>
          </p:nvSpPr>
          <p:spPr bwMode="auto">
            <a:xfrm>
              <a:off x="4419600" y="3429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</a:t>
              </a:r>
            </a:p>
          </p:txBody>
        </p:sp>
        <p:sp>
          <p:nvSpPr>
            <p:cNvPr id="28709" name="Rectangle 37"/>
            <p:cNvSpPr>
              <a:spLocks noChangeArrowheads="1"/>
            </p:cNvSpPr>
            <p:nvPr/>
          </p:nvSpPr>
          <p:spPr bwMode="auto">
            <a:xfrm>
              <a:off x="5715000" y="3429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8710" name="Rectangle 38"/>
            <p:cNvSpPr>
              <a:spLocks noChangeArrowheads="1"/>
            </p:cNvSpPr>
            <p:nvPr/>
          </p:nvSpPr>
          <p:spPr bwMode="auto">
            <a:xfrm>
              <a:off x="4419600" y="28194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1" name="Rectangle 39"/>
            <p:cNvSpPr>
              <a:spLocks noChangeArrowheads="1"/>
            </p:cNvSpPr>
            <p:nvPr/>
          </p:nvSpPr>
          <p:spPr bwMode="auto">
            <a:xfrm>
              <a:off x="4419600" y="37338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28712" name="Rectangle 40"/>
            <p:cNvSpPr>
              <a:spLocks noChangeArrowheads="1"/>
            </p:cNvSpPr>
            <p:nvPr/>
          </p:nvSpPr>
          <p:spPr bwMode="auto">
            <a:xfrm>
              <a:off x="5715000" y="37338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8713" name="Rectangle 41"/>
            <p:cNvSpPr>
              <a:spLocks noChangeArrowheads="1"/>
            </p:cNvSpPr>
            <p:nvPr/>
          </p:nvSpPr>
          <p:spPr bwMode="auto">
            <a:xfrm>
              <a:off x="4419600" y="4038600"/>
              <a:ext cx="1676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4" name="Rectangle 42"/>
            <p:cNvSpPr>
              <a:spLocks noChangeArrowheads="1"/>
            </p:cNvSpPr>
            <p:nvPr/>
          </p:nvSpPr>
          <p:spPr bwMode="auto">
            <a:xfrm>
              <a:off x="44196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5" name="Rectangle 43"/>
            <p:cNvSpPr>
              <a:spLocks noChangeArrowheads="1"/>
            </p:cNvSpPr>
            <p:nvPr/>
          </p:nvSpPr>
          <p:spPr bwMode="auto">
            <a:xfrm>
              <a:off x="4419600" y="43434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28716" name="Rectangle 44"/>
            <p:cNvSpPr>
              <a:spLocks noChangeArrowheads="1"/>
            </p:cNvSpPr>
            <p:nvPr/>
          </p:nvSpPr>
          <p:spPr bwMode="auto">
            <a:xfrm>
              <a:off x="5715000" y="43434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8717" name="Rectangle 45"/>
            <p:cNvSpPr>
              <a:spLocks noChangeArrowheads="1"/>
            </p:cNvSpPr>
            <p:nvPr/>
          </p:nvSpPr>
          <p:spPr bwMode="auto">
            <a:xfrm>
              <a:off x="4419600" y="37338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8" name="Line 46"/>
            <p:cNvSpPr>
              <a:spLocks noChangeShapeType="1"/>
            </p:cNvSpPr>
            <p:nvPr/>
          </p:nvSpPr>
          <p:spPr bwMode="auto">
            <a:xfrm>
              <a:off x="35814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533400"/>
            <a:ext cx="8305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2)</a:t>
            </a:r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Rectangle 17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4" name="Rectangle 18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9715" name="Rectangle 19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8" name="Rectangle 22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9719" name="Rectangle 23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1" name="Rectangle 25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2" name="Rectangle 26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9723" name="Rectangle 27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24" name="Rectangle 28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5" name="Rectangle 29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9726" name="Rectangle 30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29727" name="Rectangle 31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8" name="Rectangle 32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9" name="Rectangle 33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9730" name="Rectangle 34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29731" name="Rectangle 35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733800" y="1905000"/>
            <a:ext cx="2514600" cy="2743200"/>
            <a:chOff x="3733800" y="1905000"/>
            <a:chExt cx="2514600" cy="2743200"/>
          </a:xfrm>
        </p:grpSpPr>
        <p:sp>
          <p:nvSpPr>
            <p:cNvPr id="29697" name="Rectangle 1"/>
            <p:cNvSpPr>
              <a:spLocks noChangeArrowheads="1"/>
            </p:cNvSpPr>
            <p:nvPr/>
          </p:nvSpPr>
          <p:spPr bwMode="auto">
            <a:xfrm>
              <a:off x="4572000" y="19050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9698" name="Rectangle 2"/>
            <p:cNvSpPr>
              <a:spLocks noChangeArrowheads="1"/>
            </p:cNvSpPr>
            <p:nvPr/>
          </p:nvSpPr>
          <p:spPr bwMode="auto">
            <a:xfrm>
              <a:off x="5867400" y="19050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9699" name="Rectangle 3"/>
            <p:cNvSpPr>
              <a:spLocks noChangeArrowheads="1"/>
            </p:cNvSpPr>
            <p:nvPr/>
          </p:nvSpPr>
          <p:spPr bwMode="auto">
            <a:xfrm>
              <a:off x="4572000" y="2209800"/>
              <a:ext cx="1676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1" name="Rectangle 5"/>
            <p:cNvSpPr>
              <a:spLocks noChangeArrowheads="1"/>
            </p:cNvSpPr>
            <p:nvPr/>
          </p:nvSpPr>
          <p:spPr bwMode="auto">
            <a:xfrm>
              <a:off x="4572000" y="25146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2" name="Rectangle 6"/>
            <p:cNvSpPr>
              <a:spLocks noChangeArrowheads="1"/>
            </p:cNvSpPr>
            <p:nvPr/>
          </p:nvSpPr>
          <p:spPr bwMode="auto">
            <a:xfrm>
              <a:off x="4572000" y="25146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9703" name="Rectangle 7"/>
            <p:cNvSpPr>
              <a:spLocks noChangeArrowheads="1"/>
            </p:cNvSpPr>
            <p:nvPr/>
          </p:nvSpPr>
          <p:spPr bwMode="auto">
            <a:xfrm>
              <a:off x="5867400" y="25146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9704" name="Rectangle 8"/>
            <p:cNvSpPr>
              <a:spLocks noChangeArrowheads="1"/>
            </p:cNvSpPr>
            <p:nvPr/>
          </p:nvSpPr>
          <p:spPr bwMode="auto">
            <a:xfrm>
              <a:off x="4572000" y="19050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4572000" y="2819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n+m2</a:t>
              </a: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5867400" y="2819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45720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4572000" y="4343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n+m2</a:t>
              </a:r>
            </a:p>
          </p:txBody>
        </p:sp>
        <p:sp>
          <p:nvSpPr>
            <p:cNvPr id="29709" name="Rectangle 13"/>
            <p:cNvSpPr>
              <a:spLocks noChangeArrowheads="1"/>
            </p:cNvSpPr>
            <p:nvPr/>
          </p:nvSpPr>
          <p:spPr bwMode="auto">
            <a:xfrm>
              <a:off x="5867400" y="4343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9732" name="Line 36"/>
            <p:cNvSpPr>
              <a:spLocks noChangeShapeType="1"/>
            </p:cNvSpPr>
            <p:nvPr/>
          </p:nvSpPr>
          <p:spPr bwMode="auto">
            <a:xfrm>
              <a:off x="37338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733" name="Rectangle 37"/>
            <p:cNvSpPr>
              <a:spLocks noChangeArrowheads="1"/>
            </p:cNvSpPr>
            <p:nvPr/>
          </p:nvSpPr>
          <p:spPr bwMode="auto">
            <a:xfrm>
              <a:off x="4572000" y="3124200"/>
              <a:ext cx="1676400" cy="12192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4" name="Rectangle 38"/>
            <p:cNvSpPr>
              <a:spLocks noChangeArrowheads="1"/>
            </p:cNvSpPr>
            <p:nvPr/>
          </p:nvSpPr>
          <p:spPr bwMode="auto">
            <a:xfrm>
              <a:off x="4572000" y="2819400"/>
              <a:ext cx="1676400" cy="1828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8382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3)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3" name="Rectangle 13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0738" name="Rectangle 18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1" name="Rectangle 21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0742" name="Rectangle 22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43" name="Rectangle 23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581400" y="1905000"/>
            <a:ext cx="2514600" cy="2743200"/>
            <a:chOff x="3581400" y="1905000"/>
            <a:chExt cx="2514600" cy="2743200"/>
          </a:xfrm>
        </p:grpSpPr>
        <p:sp>
          <p:nvSpPr>
            <p:cNvPr id="30744" name="Rectangle 24"/>
            <p:cNvSpPr>
              <a:spLocks noChangeArrowheads="1"/>
            </p:cNvSpPr>
            <p:nvPr/>
          </p:nvSpPr>
          <p:spPr bwMode="auto">
            <a:xfrm>
              <a:off x="4419600" y="1905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n+m1</a:t>
              </a:r>
            </a:p>
          </p:txBody>
        </p:sp>
        <p:sp>
          <p:nvSpPr>
            <p:cNvPr id="30745" name="Rectangle 25"/>
            <p:cNvSpPr>
              <a:spLocks noChangeArrowheads="1"/>
            </p:cNvSpPr>
            <p:nvPr/>
          </p:nvSpPr>
          <p:spPr bwMode="auto">
            <a:xfrm>
              <a:off x="5715000" y="1905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0746" name="Rectangle 26"/>
            <p:cNvSpPr>
              <a:spLocks noChangeArrowheads="1"/>
            </p:cNvSpPr>
            <p:nvPr/>
          </p:nvSpPr>
          <p:spPr bwMode="auto">
            <a:xfrm>
              <a:off x="4419600" y="2209800"/>
              <a:ext cx="1676400" cy="12192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7" name="Line 27"/>
            <p:cNvSpPr>
              <a:spLocks noChangeShapeType="1"/>
            </p:cNvSpPr>
            <p:nvPr/>
          </p:nvSpPr>
          <p:spPr bwMode="auto">
            <a:xfrm>
              <a:off x="5257800" y="4191000"/>
              <a:ext cx="1588" cy="457200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48" name="Rectangle 28"/>
            <p:cNvSpPr>
              <a:spLocks noChangeArrowheads="1"/>
            </p:cNvSpPr>
            <p:nvPr/>
          </p:nvSpPr>
          <p:spPr bwMode="auto">
            <a:xfrm>
              <a:off x="4419600" y="34290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9" name="Rectangle 29"/>
            <p:cNvSpPr>
              <a:spLocks noChangeArrowheads="1"/>
            </p:cNvSpPr>
            <p:nvPr/>
          </p:nvSpPr>
          <p:spPr bwMode="auto">
            <a:xfrm>
              <a:off x="4419600" y="3429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n+m1</a:t>
              </a:r>
            </a:p>
          </p:txBody>
        </p:sp>
        <p:sp>
          <p:nvSpPr>
            <p:cNvPr id="30750" name="Rectangle 30"/>
            <p:cNvSpPr>
              <a:spLocks noChangeArrowheads="1"/>
            </p:cNvSpPr>
            <p:nvPr/>
          </p:nvSpPr>
          <p:spPr bwMode="auto">
            <a:xfrm>
              <a:off x="5715000" y="3429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0751" name="Rectangle 31"/>
            <p:cNvSpPr>
              <a:spLocks noChangeArrowheads="1"/>
            </p:cNvSpPr>
            <p:nvPr/>
          </p:nvSpPr>
          <p:spPr bwMode="auto">
            <a:xfrm>
              <a:off x="4419600" y="37338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30752" name="Rectangle 32"/>
            <p:cNvSpPr>
              <a:spLocks noChangeArrowheads="1"/>
            </p:cNvSpPr>
            <p:nvPr/>
          </p:nvSpPr>
          <p:spPr bwMode="auto">
            <a:xfrm>
              <a:off x="5715000" y="37338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0753" name="Rectangle 33"/>
            <p:cNvSpPr>
              <a:spLocks noChangeArrowheads="1"/>
            </p:cNvSpPr>
            <p:nvPr/>
          </p:nvSpPr>
          <p:spPr bwMode="auto">
            <a:xfrm>
              <a:off x="4419600" y="4038600"/>
              <a:ext cx="1676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4" name="Rectangle 34"/>
            <p:cNvSpPr>
              <a:spLocks noChangeArrowheads="1"/>
            </p:cNvSpPr>
            <p:nvPr/>
          </p:nvSpPr>
          <p:spPr bwMode="auto">
            <a:xfrm>
              <a:off x="44196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5" name="Rectangle 35"/>
            <p:cNvSpPr>
              <a:spLocks noChangeArrowheads="1"/>
            </p:cNvSpPr>
            <p:nvPr/>
          </p:nvSpPr>
          <p:spPr bwMode="auto">
            <a:xfrm>
              <a:off x="4419600" y="43434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30756" name="Rectangle 36"/>
            <p:cNvSpPr>
              <a:spLocks noChangeArrowheads="1"/>
            </p:cNvSpPr>
            <p:nvPr/>
          </p:nvSpPr>
          <p:spPr bwMode="auto">
            <a:xfrm>
              <a:off x="5715000" y="43434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0757" name="Rectangle 37"/>
            <p:cNvSpPr>
              <a:spLocks noChangeArrowheads="1"/>
            </p:cNvSpPr>
            <p:nvPr/>
          </p:nvSpPr>
          <p:spPr bwMode="auto">
            <a:xfrm>
              <a:off x="4419600" y="37338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8" name="Line 38"/>
            <p:cNvSpPr>
              <a:spLocks noChangeShapeType="1"/>
            </p:cNvSpPr>
            <p:nvPr/>
          </p:nvSpPr>
          <p:spPr bwMode="auto">
            <a:xfrm>
              <a:off x="35814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59" name="Rectangle 39"/>
            <p:cNvSpPr>
              <a:spLocks noChangeArrowheads="1"/>
            </p:cNvSpPr>
            <p:nvPr/>
          </p:nvSpPr>
          <p:spPr bwMode="auto">
            <a:xfrm>
              <a:off x="4419600" y="1905000"/>
              <a:ext cx="1676400" cy="1828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Dynamic Memory Allocation	</a:t>
            </a:r>
            <a:endParaRPr lang="en-GB" dirty="0"/>
          </a:p>
        </p:txBody>
      </p:sp>
      <p:sp>
        <p:nvSpPr>
          <p:cNvPr id="28" name="Content Placeholder 27"/>
          <p:cNvSpPr>
            <a:spLocks noGrp="1"/>
          </p:cNvSpPr>
          <p:nvPr>
            <p:ph idx="1"/>
          </p:nvPr>
        </p:nvSpPr>
        <p:spPr>
          <a:xfrm>
            <a:off x="396875" y="1362075"/>
            <a:ext cx="3788103" cy="4972050"/>
          </a:xfrm>
        </p:spPr>
        <p:txBody>
          <a:bodyPr/>
          <a:lstStyle/>
          <a:p>
            <a:r>
              <a:rPr lang="en-US" dirty="0" smtClean="0"/>
              <a:t>Programmers use </a:t>
            </a:r>
            <a:r>
              <a:rPr lang="en-US" i="1" dirty="0" smtClean="0">
                <a:solidFill>
                  <a:srgbClr val="990000"/>
                </a:solidFill>
              </a:rPr>
              <a:t>dynamic memory allocators </a:t>
            </a:r>
            <a:r>
              <a:rPr lang="en-US" dirty="0" smtClean="0"/>
              <a:t>(such as </a:t>
            </a:r>
            <a:r>
              <a:rPr lang="en-US" dirty="0" err="1" smtClean="0">
                <a:latin typeface="Courier New"/>
                <a:cs typeface="Courier New"/>
              </a:rPr>
              <a:t>malloc</a:t>
            </a:r>
            <a:r>
              <a:rPr lang="en-US" dirty="0" smtClean="0"/>
              <a:t>) to acquire VM at run time. </a:t>
            </a:r>
          </a:p>
          <a:p>
            <a:pPr lvl="1"/>
            <a:r>
              <a:rPr lang="en-US" dirty="0" smtClean="0"/>
              <a:t>For data structures whose size is only known at runtime.</a:t>
            </a:r>
          </a:p>
          <a:p>
            <a:r>
              <a:rPr lang="en-US" dirty="0" smtClean="0"/>
              <a:t>Dynamic memory allocators manage an area of process virtual memory known as the </a:t>
            </a:r>
            <a:r>
              <a:rPr lang="en-US" i="1" dirty="0" smtClean="0">
                <a:solidFill>
                  <a:srgbClr val="990000"/>
                </a:solidFill>
              </a:rPr>
              <a:t>heap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189412" y="3733800"/>
            <a:ext cx="3200400" cy="609600"/>
          </a:xfrm>
          <a:prstGeom prst="rect">
            <a:avLst/>
          </a:prstGeom>
          <a:solidFill>
            <a:srgbClr val="C0C0C0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4189412" y="4343400"/>
            <a:ext cx="3200400" cy="654050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latin typeface="Calibri" pitchFamily="34" charset="0"/>
              </a:rPr>
              <a:t>Heap </a:t>
            </a:r>
            <a:r>
              <a:rPr lang="en-GB" sz="1800" b="1" dirty="0" smtClean="0">
                <a:latin typeface="Calibri" pitchFamily="34" charset="0"/>
              </a:rPr>
              <a:t>(</a:t>
            </a:r>
            <a:r>
              <a:rPr lang="en-GB" sz="1800" b="1" dirty="0">
                <a:latin typeface="Calibri" pitchFamily="34" charset="0"/>
              </a:rPr>
              <a:t>via </a:t>
            </a:r>
            <a:r>
              <a:rPr lang="en-GB" sz="1800" b="1" dirty="0" err="1">
                <a:latin typeface="Courier New" pitchFamily="49" charset="0"/>
              </a:rPr>
              <a:t>malloc</a:t>
            </a:r>
            <a:r>
              <a:rPr lang="en-GB" sz="1800" b="1" dirty="0">
                <a:latin typeface="Calibri" pitchFamily="34" charset="0"/>
              </a:rPr>
              <a:t>)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4189412" y="5743575"/>
            <a:ext cx="3200400" cy="396875"/>
          </a:xfrm>
          <a:prstGeom prst="rect">
            <a:avLst/>
          </a:prstGeom>
          <a:solidFill>
            <a:schemeClr val="bg1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P</a:t>
            </a:r>
            <a:r>
              <a:rPr lang="en-GB" sz="1800" b="1" dirty="0" smtClean="0">
                <a:latin typeface="Calibri" pitchFamily="34" charset="0"/>
              </a:rPr>
              <a:t>rogram </a:t>
            </a:r>
            <a:r>
              <a:rPr lang="en-GB" sz="1800" b="1" dirty="0">
                <a:latin typeface="Calibri" pitchFamily="34" charset="0"/>
              </a:rPr>
              <a:t>text (</a:t>
            </a:r>
            <a:r>
              <a:rPr lang="en-GB" sz="1800" b="1" dirty="0">
                <a:latin typeface="Courier New"/>
                <a:cs typeface="Courier New"/>
              </a:rPr>
              <a:t>.text</a:t>
            </a:r>
            <a:r>
              <a:rPr lang="en-GB" sz="1800" b="1" dirty="0">
                <a:latin typeface="Calibri" pitchFamily="34" charset="0"/>
              </a:rPr>
              <a:t>)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4189412" y="5362575"/>
            <a:ext cx="3200400" cy="396875"/>
          </a:xfrm>
          <a:prstGeom prst="rect">
            <a:avLst/>
          </a:prstGeom>
          <a:solidFill>
            <a:schemeClr val="bg1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I</a:t>
            </a:r>
            <a:r>
              <a:rPr lang="en-GB" sz="1800" b="1" dirty="0" smtClean="0">
                <a:latin typeface="Calibri" pitchFamily="34" charset="0"/>
              </a:rPr>
              <a:t>nitialized </a:t>
            </a:r>
            <a:r>
              <a:rPr lang="en-GB" sz="1800" b="1" dirty="0">
                <a:latin typeface="Calibri" pitchFamily="34" charset="0"/>
              </a:rPr>
              <a:t>data (</a:t>
            </a:r>
            <a:r>
              <a:rPr lang="en-GB" sz="1800" b="1" dirty="0">
                <a:latin typeface="Courier New"/>
                <a:cs typeface="Courier New"/>
              </a:rPr>
              <a:t>.data</a:t>
            </a:r>
            <a:r>
              <a:rPr lang="en-GB" sz="1800" b="1" dirty="0">
                <a:latin typeface="Calibri" pitchFamily="34" charset="0"/>
              </a:rPr>
              <a:t>)</a:t>
            </a: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4189412" y="4981575"/>
            <a:ext cx="3200400" cy="396875"/>
          </a:xfrm>
          <a:prstGeom prst="rect">
            <a:avLst/>
          </a:prstGeom>
          <a:solidFill>
            <a:schemeClr val="bg1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U</a:t>
            </a:r>
            <a:r>
              <a:rPr lang="en-GB" sz="1800" b="1" dirty="0" smtClean="0">
                <a:latin typeface="Calibri" pitchFamily="34" charset="0"/>
              </a:rPr>
              <a:t>ninitialized </a:t>
            </a:r>
            <a:r>
              <a:rPr lang="en-GB" sz="1800" b="1" dirty="0">
                <a:latin typeface="Calibri" pitchFamily="34" charset="0"/>
              </a:rPr>
              <a:t>data (.</a:t>
            </a:r>
            <a:r>
              <a:rPr lang="en-GB" sz="1800" b="1" dirty="0" err="1">
                <a:latin typeface="Courier New"/>
                <a:cs typeface="Courier New"/>
              </a:rPr>
              <a:t>bss</a:t>
            </a:r>
            <a:r>
              <a:rPr lang="en-GB" sz="1800" b="1" dirty="0">
                <a:latin typeface="Calibri" pitchFamily="34" charset="0"/>
              </a:rPr>
              <a:t>)</a:t>
            </a:r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4189412" y="3413820"/>
            <a:ext cx="3200400" cy="334962"/>
          </a:xfrm>
          <a:prstGeom prst="rect">
            <a:avLst/>
          </a:prstGeom>
          <a:solidFill>
            <a:schemeClr val="bg1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latin typeface="Calibri" pitchFamily="34" charset="0"/>
              </a:rPr>
              <a:t>User s</a:t>
            </a:r>
            <a:r>
              <a:rPr lang="en-GB" sz="1800" b="1" dirty="0" smtClean="0">
                <a:latin typeface="Calibri" pitchFamily="34" charset="0"/>
              </a:rPr>
              <a:t>tack</a:t>
            </a:r>
            <a:endParaRPr lang="en-GB" sz="1800" b="1" dirty="0">
              <a:latin typeface="Calibri" pitchFamily="34" charset="0"/>
            </a:endParaRPr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4189412" y="6124575"/>
            <a:ext cx="3200400" cy="396875"/>
          </a:xfrm>
          <a:prstGeom prst="rect">
            <a:avLst/>
          </a:prstGeom>
          <a:solidFill>
            <a:srgbClr val="C0C0C0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3886200" y="6339601"/>
            <a:ext cx="298778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</a:rPr>
              <a:t>0</a:t>
            </a:r>
          </a:p>
        </p:txBody>
      </p: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7397160" y="4025900"/>
            <a:ext cx="1800227" cy="698500"/>
            <a:chOff x="4175" y="2483"/>
            <a:chExt cx="1134" cy="440"/>
          </a:xfrm>
        </p:grpSpPr>
        <p:sp>
          <p:nvSpPr>
            <p:cNvPr id="7188" name="Text Box 20"/>
            <p:cNvSpPr txBox="1">
              <a:spLocks noChangeArrowheads="1"/>
            </p:cNvSpPr>
            <p:nvPr/>
          </p:nvSpPr>
          <p:spPr bwMode="auto">
            <a:xfrm>
              <a:off x="4409" y="2483"/>
              <a:ext cx="900" cy="44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 dirty="0" smtClean="0">
                  <a:latin typeface="Calibri" pitchFamily="34" charset="0"/>
                </a:rPr>
                <a:t>Top of heap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 b="1" dirty="0" smtClean="0">
                  <a:latin typeface="Calibri" pitchFamily="34" charset="0"/>
                </a:rPr>
                <a:t> (</a:t>
              </a:r>
              <a:r>
                <a:rPr lang="en-GB" sz="2000" b="1" dirty="0" err="1" smtClean="0">
                  <a:latin typeface="Courier New"/>
                  <a:cs typeface="Courier New"/>
                </a:rPr>
                <a:t>brk</a:t>
              </a:r>
              <a:r>
                <a:rPr lang="en-GB" sz="2000" b="1" dirty="0" smtClean="0">
                  <a:latin typeface="Courier New"/>
                  <a:cs typeface="Courier New"/>
                </a:rPr>
                <a:t> </a:t>
              </a:r>
              <a:r>
                <a:rPr lang="en-GB" sz="2000" b="1" dirty="0" err="1" smtClean="0">
                  <a:latin typeface="Calibri" pitchFamily="34" charset="0"/>
                </a:rPr>
                <a:t>ptr</a:t>
              </a:r>
              <a:r>
                <a:rPr lang="en-GB" sz="2000" b="1" dirty="0" smtClean="0">
                  <a:latin typeface="Calibri" pitchFamily="34" charset="0"/>
                </a:rPr>
                <a:t>)</a:t>
              </a:r>
              <a:endParaRPr lang="en-GB" sz="2000" b="1" dirty="0">
                <a:latin typeface="Calibri" pitchFamily="34" charset="0"/>
              </a:endParaRPr>
            </a:p>
          </p:txBody>
        </p:sp>
        <p:sp>
          <p:nvSpPr>
            <p:cNvPr id="7189" name="Line 21"/>
            <p:cNvSpPr>
              <a:spLocks noChangeShapeType="1"/>
            </p:cNvSpPr>
            <p:nvPr/>
          </p:nvSpPr>
          <p:spPr bwMode="auto">
            <a:xfrm flipH="1">
              <a:off x="4175" y="2716"/>
              <a:ext cx="242" cy="1"/>
            </a:xfrm>
            <a:prstGeom prst="line">
              <a:avLst/>
            </a:prstGeom>
            <a:noFill/>
            <a:ln w="25560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" name="Down Arrow 24"/>
          <p:cNvSpPr/>
          <p:nvPr/>
        </p:nvSpPr>
        <p:spPr bwMode="auto">
          <a:xfrm>
            <a:off x="6248400" y="3755589"/>
            <a:ext cx="533400" cy="435411"/>
          </a:xfrm>
          <a:prstGeom prst="down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26" name="Down Arrow 25"/>
          <p:cNvSpPr/>
          <p:nvPr/>
        </p:nvSpPr>
        <p:spPr bwMode="auto">
          <a:xfrm flipV="1">
            <a:off x="4953000" y="3907989"/>
            <a:ext cx="533400" cy="435411"/>
          </a:xfrm>
          <a:prstGeom prst="down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29" name="Rectangle 4"/>
          <p:cNvSpPr>
            <a:spLocks noChangeArrowheads="1"/>
          </p:cNvSpPr>
          <p:nvPr/>
        </p:nvSpPr>
        <p:spPr bwMode="auto">
          <a:xfrm>
            <a:off x="4189412" y="1362075"/>
            <a:ext cx="3505200" cy="457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>
                <a:latin typeface="+mn-lt"/>
              </a:rPr>
              <a:t>Application</a:t>
            </a: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4189412" y="1819275"/>
            <a:ext cx="3505200" cy="4572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>
                <a:latin typeface="+mn-lt"/>
              </a:rPr>
              <a:t>Dynamic Memory Allocator</a:t>
            </a:r>
          </a:p>
        </p:txBody>
      </p:sp>
      <p:sp>
        <p:nvSpPr>
          <p:cNvPr id="31" name="Rectangle 6"/>
          <p:cNvSpPr>
            <a:spLocks noChangeArrowheads="1"/>
          </p:cNvSpPr>
          <p:nvPr/>
        </p:nvSpPr>
        <p:spPr bwMode="auto">
          <a:xfrm>
            <a:off x="4189412" y="2276475"/>
            <a:ext cx="3505200" cy="457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 smtClean="0">
                <a:latin typeface="+mn-lt"/>
              </a:rPr>
              <a:t>Heap</a:t>
            </a:r>
            <a:endParaRPr lang="en-US" sz="2000" dirty="0">
              <a:latin typeface="+mn-lt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8382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4)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1759" name="Rectangle 15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1762" name="Rectangle 18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5" name="Rectangle 21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67" name="Rectangle 23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581400" y="1905000"/>
            <a:ext cx="2514600" cy="2743200"/>
            <a:chOff x="3581400" y="1905000"/>
            <a:chExt cx="2514600" cy="2743200"/>
          </a:xfrm>
        </p:grpSpPr>
        <p:sp>
          <p:nvSpPr>
            <p:cNvPr id="31768" name="Rectangle 24"/>
            <p:cNvSpPr>
              <a:spLocks noChangeArrowheads="1"/>
            </p:cNvSpPr>
            <p:nvPr/>
          </p:nvSpPr>
          <p:spPr bwMode="auto">
            <a:xfrm>
              <a:off x="4419600" y="1905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n+m1+m2</a:t>
              </a:r>
            </a:p>
          </p:txBody>
        </p:sp>
        <p:sp>
          <p:nvSpPr>
            <p:cNvPr id="31769" name="Rectangle 25"/>
            <p:cNvSpPr>
              <a:spLocks noChangeArrowheads="1"/>
            </p:cNvSpPr>
            <p:nvPr/>
          </p:nvSpPr>
          <p:spPr bwMode="auto">
            <a:xfrm>
              <a:off x="5715000" y="1905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1770" name="Rectangle 26"/>
            <p:cNvSpPr>
              <a:spLocks noChangeArrowheads="1"/>
            </p:cNvSpPr>
            <p:nvPr/>
          </p:nvSpPr>
          <p:spPr bwMode="auto">
            <a:xfrm>
              <a:off x="4419600" y="2209800"/>
              <a:ext cx="1676400" cy="21336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1" name="Rectangle 27"/>
            <p:cNvSpPr>
              <a:spLocks noChangeArrowheads="1"/>
            </p:cNvSpPr>
            <p:nvPr/>
          </p:nvSpPr>
          <p:spPr bwMode="auto">
            <a:xfrm>
              <a:off x="44196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2" name="Rectangle 28"/>
            <p:cNvSpPr>
              <a:spLocks noChangeArrowheads="1"/>
            </p:cNvSpPr>
            <p:nvPr/>
          </p:nvSpPr>
          <p:spPr bwMode="auto">
            <a:xfrm>
              <a:off x="4419600" y="4343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n+m1+m2</a:t>
              </a:r>
            </a:p>
          </p:txBody>
        </p:sp>
        <p:sp>
          <p:nvSpPr>
            <p:cNvPr id="31773" name="Rectangle 29"/>
            <p:cNvSpPr>
              <a:spLocks noChangeArrowheads="1"/>
            </p:cNvSpPr>
            <p:nvPr/>
          </p:nvSpPr>
          <p:spPr bwMode="auto">
            <a:xfrm>
              <a:off x="5715000" y="4343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1774" name="Line 30"/>
            <p:cNvSpPr>
              <a:spLocks noChangeShapeType="1"/>
            </p:cNvSpPr>
            <p:nvPr/>
          </p:nvSpPr>
          <p:spPr bwMode="auto">
            <a:xfrm>
              <a:off x="35814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75" name="Rectangle 31"/>
            <p:cNvSpPr>
              <a:spLocks noChangeArrowheads="1"/>
            </p:cNvSpPr>
            <p:nvPr/>
          </p:nvSpPr>
          <p:spPr bwMode="auto">
            <a:xfrm>
              <a:off x="4419600" y="1905000"/>
              <a:ext cx="1676400" cy="27432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 of Boundary Tags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52550"/>
            <a:ext cx="7896225" cy="4972050"/>
          </a:xfrm>
        </p:spPr>
        <p:txBody>
          <a:bodyPr/>
          <a:lstStyle/>
          <a:p>
            <a:r>
              <a:rPr lang="en-US" dirty="0" smtClean="0"/>
              <a:t>Internal fragmentation</a:t>
            </a:r>
          </a:p>
          <a:p>
            <a:endParaRPr lang="en-US" dirty="0" smtClean="0"/>
          </a:p>
          <a:p>
            <a:r>
              <a:rPr lang="en-US" dirty="0" smtClean="0"/>
              <a:t>Can it be optimized?</a:t>
            </a:r>
          </a:p>
          <a:p>
            <a:pPr lvl="1"/>
            <a:r>
              <a:rPr lang="en-US" dirty="0" smtClean="0"/>
              <a:t>Which blocks need the footer tag?</a:t>
            </a:r>
          </a:p>
          <a:p>
            <a:pPr lvl="1"/>
            <a:r>
              <a:rPr lang="en-US" dirty="0" smtClean="0"/>
              <a:t>What does that mean?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382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Summary of Key Allocator Policies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143000"/>
            <a:ext cx="8307387" cy="5497512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Placement policy: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First-fit, next-fit, best-fit, etc.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Trades off lower throughput for less fragmentation	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Interesting observation</a:t>
            </a:r>
            <a:r>
              <a:rPr lang="en-GB" b="1" dirty="0">
                <a:solidFill>
                  <a:srgbClr val="C00000"/>
                </a:solidFill>
              </a:rPr>
              <a:t>: </a:t>
            </a:r>
            <a:r>
              <a:rPr lang="en-GB" dirty="0"/>
              <a:t>segregated free lists (next lecture) approximate a best fit placement policy without having to search entire free list</a:t>
            </a:r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Splitting policy: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When do we go ahead and split free blocks?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 much internal fragmentation are we willing to tolerate?</a:t>
            </a:r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Coalescing policy: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Immediate coalescing: </a:t>
            </a:r>
            <a:r>
              <a:rPr lang="en-GB" dirty="0"/>
              <a:t>coalesce each time </a:t>
            </a:r>
            <a:r>
              <a:rPr lang="en-GB" b="1" dirty="0" smtClean="0">
                <a:latin typeface="Courier New" pitchFamily="49" charset="0"/>
              </a:rPr>
              <a:t>free</a:t>
            </a:r>
            <a:r>
              <a:rPr lang="en-GB" b="1" dirty="0" smtClean="0"/>
              <a:t> </a:t>
            </a:r>
            <a:r>
              <a:rPr lang="en-GB" dirty="0"/>
              <a:t>is called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Deferred coalescing: </a:t>
            </a:r>
            <a:r>
              <a:rPr lang="en-GB" dirty="0"/>
              <a:t>try to improve performance of </a:t>
            </a:r>
            <a:r>
              <a:rPr lang="en-GB" b="1" dirty="0" smtClean="0">
                <a:latin typeface="Courier New" pitchFamily="49" charset="0"/>
              </a:rPr>
              <a:t>free</a:t>
            </a:r>
            <a:r>
              <a:rPr lang="en-GB" b="1" dirty="0" smtClean="0"/>
              <a:t> </a:t>
            </a:r>
            <a:r>
              <a:rPr lang="en-GB" dirty="0"/>
              <a:t>by deferring coalescing until needed. </a:t>
            </a:r>
            <a:r>
              <a:rPr lang="en-GB" dirty="0" smtClean="0"/>
              <a:t>Examples:</a:t>
            </a:r>
            <a:endParaRPr lang="en-GB" dirty="0"/>
          </a:p>
          <a:p>
            <a:pPr lvl="2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Coalesce as you scan the free list for </a:t>
            </a:r>
            <a:r>
              <a:rPr lang="en-GB" b="1" dirty="0" err="1" smtClean="0">
                <a:latin typeface="Courier New" pitchFamily="49" charset="0"/>
              </a:rPr>
              <a:t>malloc</a:t>
            </a:r>
            <a:endParaRPr lang="en-GB" b="1" dirty="0" smtClean="0"/>
          </a:p>
          <a:p>
            <a:pPr lvl="2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Coalesce when the amount of external fragmentation reaches some threshold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440724" y="458703"/>
            <a:ext cx="67564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Lists: Summary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0266" y="1160463"/>
            <a:ext cx="8307387" cy="5392737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Implementation: very simple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Allocate cost: </a:t>
            </a:r>
            <a:endParaRPr lang="en-GB" dirty="0" smtClean="0"/>
          </a:p>
          <a:p>
            <a:pPr lvl="1"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linear </a:t>
            </a:r>
            <a:r>
              <a:rPr lang="en-GB" dirty="0"/>
              <a:t>time worst case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Free cost: </a:t>
            </a:r>
            <a:endParaRPr lang="en-GB" dirty="0" smtClean="0"/>
          </a:p>
          <a:p>
            <a:pPr lvl="1"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constant </a:t>
            </a:r>
            <a:r>
              <a:rPr lang="en-GB" dirty="0"/>
              <a:t>time worst case</a:t>
            </a:r>
          </a:p>
          <a:p>
            <a:pPr lvl="1">
              <a:lnSpc>
                <a:spcPct val="88000"/>
              </a:lnSpc>
              <a:buSzTx/>
              <a:buFont typeface="Wingdings" pitchFamily="2" charset="2"/>
              <a:buChar char="§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even with coalescing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Memory usage: </a:t>
            </a:r>
            <a:endParaRPr lang="en-GB" dirty="0" smtClean="0"/>
          </a:p>
          <a:p>
            <a:pPr lvl="1"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will </a:t>
            </a:r>
            <a:r>
              <a:rPr lang="en-GB" dirty="0"/>
              <a:t>depend on placement policy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First-fit, next-fit or best-fit</a:t>
            </a:r>
          </a:p>
          <a:p>
            <a:pPr lvl="1">
              <a:lnSpc>
                <a:spcPct val="88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Not used in practice for </a:t>
            </a:r>
            <a:r>
              <a:rPr lang="en-GB" dirty="0" err="1" smtClean="0">
                <a:latin typeface="Courier New" pitchFamily="49" charset="0"/>
              </a:rPr>
              <a:t>malloc</a:t>
            </a:r>
            <a:r>
              <a:rPr lang="en-GB" dirty="0" smtClean="0">
                <a:latin typeface="Courier New" pitchFamily="49" charset="0"/>
              </a:rPr>
              <a:t>/free </a:t>
            </a:r>
            <a:r>
              <a:rPr lang="en-GB" dirty="0" smtClean="0"/>
              <a:t>because </a:t>
            </a:r>
            <a:r>
              <a:rPr lang="en-GB" dirty="0"/>
              <a:t>of linear-time allocation</a:t>
            </a:r>
          </a:p>
          <a:p>
            <a:pPr lvl="1">
              <a:lnSpc>
                <a:spcPct val="88000"/>
              </a:lnSpc>
              <a:buSzTx/>
              <a:buFont typeface="Wingdings" pitchFamily="2" charset="2"/>
              <a:buChar char="§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used in many special purpose applications</a:t>
            </a:r>
          </a:p>
          <a:p>
            <a:pPr lvl="1">
              <a:lnSpc>
                <a:spcPct val="88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However, the concepts of splitting and boundary tag coalescing are general to </a:t>
            </a:r>
            <a:r>
              <a:rPr lang="en-GB" i="1" dirty="0">
                <a:solidFill>
                  <a:srgbClr val="C00000"/>
                </a:solidFill>
              </a:rPr>
              <a:t>all</a:t>
            </a:r>
            <a:r>
              <a:rPr lang="en-GB" dirty="0"/>
              <a:t> allocators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Memory Allocation</a:t>
            </a:r>
            <a:endParaRPr 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671637"/>
            <a:ext cx="7896225" cy="4348163"/>
          </a:xfrm>
        </p:spPr>
        <p:txBody>
          <a:bodyPr/>
          <a:lstStyle/>
          <a:p>
            <a:r>
              <a:rPr lang="en-US" dirty="0" smtClean="0"/>
              <a:t>Allocator maintains heap as collection of variable sized </a:t>
            </a:r>
            <a:r>
              <a:rPr lang="en-US" i="1" dirty="0" smtClean="0">
                <a:solidFill>
                  <a:srgbClr val="990000"/>
                </a:solidFill>
              </a:rPr>
              <a:t>blocks</a:t>
            </a:r>
            <a:r>
              <a:rPr lang="en-US" dirty="0" smtClean="0">
                <a:solidFill>
                  <a:srgbClr val="000000"/>
                </a:solidFill>
              </a:rPr>
              <a:t>, which are either </a:t>
            </a:r>
            <a:r>
              <a:rPr lang="en-US" i="1" dirty="0" smtClean="0">
                <a:solidFill>
                  <a:srgbClr val="990000"/>
                </a:solidFill>
              </a:rPr>
              <a:t>allocated</a:t>
            </a:r>
            <a:r>
              <a:rPr lang="en-US" dirty="0" smtClean="0">
                <a:solidFill>
                  <a:srgbClr val="000000"/>
                </a:solidFill>
              </a:rPr>
              <a:t> or </a:t>
            </a:r>
            <a:r>
              <a:rPr lang="en-US" i="1" dirty="0" smtClean="0">
                <a:solidFill>
                  <a:srgbClr val="990000"/>
                </a:solidFill>
              </a:rPr>
              <a:t>free</a:t>
            </a:r>
          </a:p>
          <a:p>
            <a:r>
              <a:rPr lang="en-US" dirty="0" smtClean="0"/>
              <a:t>Types of allocators</a:t>
            </a:r>
          </a:p>
          <a:p>
            <a:pPr lvl="1"/>
            <a:r>
              <a:rPr lang="en-US" b="1" i="1" dirty="0" smtClean="0">
                <a:solidFill>
                  <a:srgbClr val="990000"/>
                </a:solidFill>
              </a:rPr>
              <a:t>Explicit allocator</a:t>
            </a:r>
            <a:r>
              <a:rPr lang="en-US" b="1" dirty="0" smtClean="0"/>
              <a:t>:  </a:t>
            </a:r>
            <a:r>
              <a:rPr lang="en-US" dirty="0" smtClean="0"/>
              <a:t>application allocates and frees space </a:t>
            </a:r>
          </a:p>
          <a:p>
            <a:pPr lvl="2"/>
            <a:r>
              <a:rPr lang="en-US" dirty="0" smtClean="0"/>
              <a:t>E.g.,  </a:t>
            </a:r>
            <a:r>
              <a:rPr lang="en-US" dirty="0" err="1" smtClean="0">
                <a:latin typeface="Courier New"/>
                <a:cs typeface="Courier New"/>
              </a:rPr>
              <a:t>malloc</a:t>
            </a:r>
            <a:r>
              <a:rPr lang="en-US" dirty="0" smtClean="0"/>
              <a:t> and </a:t>
            </a:r>
            <a:r>
              <a:rPr lang="en-US" dirty="0" smtClean="0">
                <a:latin typeface="Courier New"/>
                <a:cs typeface="Courier New"/>
              </a:rPr>
              <a:t>free</a:t>
            </a:r>
            <a:r>
              <a:rPr lang="en-US" dirty="0" smtClean="0"/>
              <a:t> in C</a:t>
            </a:r>
          </a:p>
          <a:p>
            <a:pPr lvl="1"/>
            <a:r>
              <a:rPr lang="en-US" b="1" i="1" dirty="0" smtClean="0">
                <a:solidFill>
                  <a:srgbClr val="990000"/>
                </a:solidFill>
              </a:rPr>
              <a:t>Implicit allocator:</a:t>
            </a:r>
            <a:r>
              <a:rPr lang="en-US" dirty="0" smtClean="0"/>
              <a:t> application allocates, but does not free space</a:t>
            </a:r>
          </a:p>
          <a:p>
            <a:pPr lvl="2"/>
            <a:r>
              <a:rPr lang="en-US" dirty="0" smtClean="0"/>
              <a:t>E.g. garbage collection in Java, ML, and Lisp</a:t>
            </a:r>
          </a:p>
          <a:p>
            <a:endParaRPr lang="en-US" dirty="0" smtClean="0"/>
          </a:p>
          <a:p>
            <a:r>
              <a:rPr lang="en-US" dirty="0" smtClean="0"/>
              <a:t>Will discuss simple explicit memory allocation today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424248" y="417513"/>
            <a:ext cx="59436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The </a:t>
            </a:r>
            <a:r>
              <a:rPr lang="en-GB" dirty="0" err="1" smtClean="0">
                <a:latin typeface="Courier New"/>
                <a:cs typeface="Courier New"/>
              </a:rPr>
              <a:t>malloc</a:t>
            </a:r>
            <a:r>
              <a:rPr lang="en-GB" dirty="0" smtClean="0"/>
              <a:t> </a:t>
            </a:r>
            <a:r>
              <a:rPr lang="en-GB" dirty="0"/>
              <a:t>Package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2913" y="1126524"/>
            <a:ext cx="8624887" cy="5486400"/>
          </a:xfrm>
          <a:ln/>
        </p:spPr>
        <p:txBody>
          <a:bodyPr/>
          <a:lstStyle/>
          <a:p>
            <a:pPr marL="346075" indent="-346075">
              <a:lnSpc>
                <a:spcPct val="94000"/>
              </a:lnSpc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latin typeface="Courier New" pitchFamily="49" charset="0"/>
              </a:rPr>
              <a:t>#include &lt;</a:t>
            </a:r>
            <a:r>
              <a:rPr lang="en-GB" sz="2000" dirty="0" err="1">
                <a:latin typeface="Courier New" pitchFamily="49" charset="0"/>
              </a:rPr>
              <a:t>stdlib.h</a:t>
            </a:r>
            <a:r>
              <a:rPr lang="en-GB" sz="2000" dirty="0">
                <a:latin typeface="Courier New" pitchFamily="49" charset="0"/>
              </a:rPr>
              <a:t>&gt;</a:t>
            </a:r>
          </a:p>
          <a:p>
            <a:pPr marL="346075" indent="-346075">
              <a:lnSpc>
                <a:spcPct val="94000"/>
              </a:lnSpc>
              <a:spcBef>
                <a:spcPts val="1200"/>
              </a:spcBef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latin typeface="Courier New" pitchFamily="49" charset="0"/>
              </a:rPr>
              <a:t>void *</a:t>
            </a:r>
            <a:r>
              <a:rPr lang="en-GB" sz="2000" dirty="0" err="1">
                <a:latin typeface="Courier New" pitchFamily="49" charset="0"/>
              </a:rPr>
              <a:t>malloc</a:t>
            </a:r>
            <a:r>
              <a:rPr lang="en-GB" sz="2000" dirty="0">
                <a:latin typeface="Courier New" pitchFamily="49" charset="0"/>
              </a:rPr>
              <a:t>(</a:t>
            </a:r>
            <a:r>
              <a:rPr lang="en-GB" sz="2000" dirty="0" err="1">
                <a:latin typeface="Courier New" pitchFamily="49" charset="0"/>
              </a:rPr>
              <a:t>size_t</a:t>
            </a:r>
            <a:r>
              <a:rPr lang="en-GB" sz="2000" dirty="0">
                <a:latin typeface="Courier New" pitchFamily="49" charset="0"/>
              </a:rPr>
              <a:t> size)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 smtClean="0"/>
              <a:t>Successful</a:t>
            </a:r>
            <a:r>
              <a:rPr lang="en-GB" dirty="0"/>
              <a:t>:</a:t>
            </a:r>
          </a:p>
          <a:p>
            <a:pPr lvl="2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Returns a pointer to a memory block of at least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size</a:t>
            </a:r>
            <a:r>
              <a:rPr lang="en-GB" dirty="0"/>
              <a:t> </a:t>
            </a:r>
            <a:r>
              <a:rPr lang="en-GB" dirty="0" smtClean="0"/>
              <a:t>bytes</a:t>
            </a:r>
            <a:br>
              <a:rPr lang="en-GB" dirty="0" smtClean="0"/>
            </a:br>
            <a:r>
              <a:rPr lang="en-GB" dirty="0" smtClean="0"/>
              <a:t>aligned </a:t>
            </a:r>
            <a:r>
              <a:rPr lang="en-GB" dirty="0"/>
              <a:t>to</a:t>
            </a:r>
            <a:r>
              <a:rPr lang="en-GB" dirty="0" smtClean="0"/>
              <a:t> </a:t>
            </a:r>
            <a:r>
              <a:rPr lang="en-GB" dirty="0" smtClean="0"/>
              <a:t>an 8-byte (x86) or  </a:t>
            </a:r>
            <a:r>
              <a:rPr lang="en-GB" dirty="0" smtClean="0"/>
              <a:t>16-byte (x86-64) boundary</a:t>
            </a:r>
            <a:endParaRPr lang="en-GB" dirty="0"/>
          </a:p>
          <a:p>
            <a:pPr lvl="2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If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size == 0</a:t>
            </a:r>
            <a:r>
              <a:rPr lang="en-GB" dirty="0"/>
              <a:t>, returns NULL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 smtClean="0"/>
              <a:t>Unsuccessful</a:t>
            </a:r>
            <a:r>
              <a:rPr lang="en-GB" dirty="0"/>
              <a:t>: returns NULL (0) and sets </a:t>
            </a:r>
            <a:r>
              <a:rPr lang="en-GB" b="1" dirty="0" err="1">
                <a:latin typeface="Courier New"/>
                <a:cs typeface="Courier New"/>
              </a:rPr>
              <a:t>errno</a:t>
            </a:r>
            <a:endParaRPr lang="en-GB" b="1" dirty="0">
              <a:latin typeface="Courier New"/>
              <a:cs typeface="Courier New"/>
            </a:endParaRPr>
          </a:p>
          <a:p>
            <a:pPr marL="346075" indent="-346075">
              <a:lnSpc>
                <a:spcPct val="94000"/>
              </a:lnSpc>
              <a:spcBef>
                <a:spcPts val="1200"/>
              </a:spcBef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latin typeface="Courier New" pitchFamily="49" charset="0"/>
              </a:rPr>
              <a:t>void free(void *p)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Returns the block pointed at by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GB" dirty="0"/>
              <a:t> to pool of available memory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GB" dirty="0"/>
              <a:t> must come from a previous call to </a:t>
            </a: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dirty="0" smtClean="0"/>
              <a:t>or </a:t>
            </a: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realloc</a:t>
            </a:r>
            <a:endParaRPr lang="en-GB" b="1" dirty="0" smtClean="0">
              <a:latin typeface="Courier New" pitchFamily="49" charset="0"/>
              <a:cs typeface="Courier New" pitchFamily="49" charset="0"/>
            </a:endParaRPr>
          </a:p>
          <a:p>
            <a:pPr marL="346075" indent="-346075">
              <a:lnSpc>
                <a:spcPct val="94000"/>
              </a:lnSpc>
              <a:spcBef>
                <a:spcPts val="1200"/>
              </a:spcBef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 smtClean="0">
                <a:latin typeface="+mn-lt"/>
              </a:rPr>
              <a:t>Other functions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 smtClean="0">
                <a:latin typeface="Courier New"/>
                <a:cs typeface="Courier New"/>
              </a:rPr>
              <a:t>calloc</a:t>
            </a:r>
            <a:r>
              <a:rPr lang="en-GB" b="1" dirty="0" smtClean="0"/>
              <a:t>:</a:t>
            </a:r>
            <a:r>
              <a:rPr lang="en-GB" dirty="0" smtClean="0"/>
              <a:t> Version of </a:t>
            </a:r>
            <a:r>
              <a:rPr lang="en-GB" b="1" dirty="0" err="1" smtClean="0">
                <a:latin typeface="Courier New"/>
                <a:cs typeface="Courier New"/>
              </a:rPr>
              <a:t>malloc</a:t>
            </a:r>
            <a:r>
              <a:rPr lang="en-GB" dirty="0" smtClean="0"/>
              <a:t> that initializes allocated block to zero. 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 smtClean="0">
                <a:latin typeface="Courier New"/>
                <a:cs typeface="Courier New"/>
              </a:rPr>
              <a:t>realloc</a:t>
            </a:r>
            <a:r>
              <a:rPr lang="en-GB" b="1" dirty="0" smtClean="0">
                <a:latin typeface="Courier New"/>
                <a:cs typeface="Courier New"/>
              </a:rPr>
              <a:t>:</a:t>
            </a:r>
            <a:r>
              <a:rPr lang="en-GB" dirty="0" smtClean="0"/>
              <a:t> Changes the size of a previously allocated block.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 smtClean="0">
                <a:latin typeface="Courier New"/>
                <a:cs typeface="Courier New"/>
              </a:rPr>
              <a:t>sbrk</a:t>
            </a:r>
            <a:r>
              <a:rPr lang="en-GB" b="1" dirty="0" smtClean="0"/>
              <a:t>:</a:t>
            </a:r>
            <a:r>
              <a:rPr lang="en-GB" dirty="0" smtClean="0"/>
              <a:t> Used internally by allocators to grow or shrink the heap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07772" y="398978"/>
            <a:ext cx="59436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>
                <a:latin typeface="Courier New"/>
                <a:cs typeface="Courier New"/>
              </a:rPr>
              <a:t>m</a:t>
            </a:r>
            <a:r>
              <a:rPr lang="en-GB" dirty="0" err="1" smtClean="0">
                <a:latin typeface="Courier New"/>
                <a:cs typeface="Courier New"/>
              </a:rPr>
              <a:t>alloc</a:t>
            </a:r>
            <a:r>
              <a:rPr lang="en-GB" dirty="0" smtClean="0"/>
              <a:t> </a:t>
            </a:r>
            <a:r>
              <a:rPr lang="en-GB" dirty="0"/>
              <a:t>Example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533400" y="1143000"/>
            <a:ext cx="8077200" cy="5265161"/>
          </a:xfrm>
          <a:prstGeom prst="rect">
            <a:avLst/>
          </a:prstGeom>
          <a:solidFill>
            <a:srgbClr val="F6F5BD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&lt;</a:t>
            </a:r>
            <a:r>
              <a:rPr lang="en-US" sz="1600" dirty="0" err="1">
                <a:solidFill>
                  <a:srgbClr val="9D206F"/>
                </a:solidFill>
                <a:latin typeface="Menlo-Regular"/>
              </a:rPr>
              <a:t>stdio.h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&gt;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&lt;</a:t>
            </a:r>
            <a:r>
              <a:rPr lang="en-US" sz="1600" dirty="0" err="1">
                <a:solidFill>
                  <a:srgbClr val="9D206F"/>
                </a:solidFill>
                <a:latin typeface="Menlo-Regular"/>
              </a:rPr>
              <a:t>stdlib.h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&gt;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foo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 {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i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, *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p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fr-FR" sz="1600" dirty="0">
              <a:solidFill>
                <a:srgbClr val="000000"/>
              </a:solidFill>
              <a:latin typeface="Menlo-Regular"/>
            </a:endParaRP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fr-FR" sz="1600" dirty="0" err="1">
                <a:solidFill>
                  <a:srgbClr val="CB2418"/>
                </a:solidFill>
                <a:latin typeface="Menlo-Regular"/>
              </a:rPr>
              <a:t>Allocate</a:t>
            </a:r>
            <a:r>
              <a:rPr lang="fr-FR" sz="1600" dirty="0">
                <a:solidFill>
                  <a:srgbClr val="CB2418"/>
                </a:solidFill>
                <a:latin typeface="Menlo-Regular"/>
              </a:rPr>
              <a:t> a block of n </a:t>
            </a:r>
            <a:r>
              <a:rPr lang="fr-FR" sz="1600" dirty="0" err="1">
                <a:solidFill>
                  <a:srgbClr val="CB2418"/>
                </a:solidFill>
                <a:latin typeface="Menlo-Regular"/>
              </a:rPr>
              <a:t>ints</a:t>
            </a:r>
            <a:r>
              <a:rPr lang="fr-FR" sz="1600" dirty="0">
                <a:solidFill>
                  <a:srgbClr val="CB2418"/>
                </a:solidFill>
                <a:latin typeface="Menlo-Regular"/>
              </a:rPr>
              <a:t> */</a:t>
            </a:r>
            <a:endParaRPr lang="fr-FR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p = 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*)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malloc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(n * </a:t>
            </a:r>
            <a:r>
              <a:rPr lang="en-US" sz="1600" dirty="0" err="1">
                <a:solidFill>
                  <a:srgbClr val="C200FF"/>
                </a:solidFill>
                <a:latin typeface="Menlo-Regular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(p == </a:t>
            </a:r>
            <a:r>
              <a:rPr lang="en-U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 {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perror(</a:t>
            </a:r>
            <a:r>
              <a:rPr lang="fi-FI" sz="1600" dirty="0" err="1">
                <a:solidFill>
                  <a:srgbClr val="9D206F"/>
                </a:solidFill>
                <a:latin typeface="Menlo-Regular"/>
              </a:rPr>
              <a:t>"malloc</a:t>
            </a:r>
            <a:r>
              <a:rPr lang="fi-FI" sz="16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    exit(0);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endParaRPr lang="fi-FI" sz="16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fi-FI" sz="1600" dirty="0" err="1">
                <a:solidFill>
                  <a:srgbClr val="CB2418"/>
                </a:solidFill>
                <a:latin typeface="Menlo-Regular"/>
              </a:rPr>
              <a:t>Initialize</a:t>
            </a:r>
            <a:r>
              <a:rPr lang="fi-FI" sz="16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fi-FI" sz="1600" dirty="0" err="1">
                <a:solidFill>
                  <a:srgbClr val="CB2418"/>
                </a:solidFill>
                <a:latin typeface="Menlo-Regular"/>
              </a:rPr>
              <a:t>allocated</a:t>
            </a:r>
            <a:r>
              <a:rPr lang="fi-FI" sz="16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fi-FI" sz="1600" dirty="0" err="1">
                <a:solidFill>
                  <a:srgbClr val="CB2418"/>
                </a:solidFill>
                <a:latin typeface="Menlo-Regular"/>
              </a:rPr>
              <a:t>block</a:t>
            </a:r>
            <a:r>
              <a:rPr lang="fi-FI" sz="1600" dirty="0">
                <a:solidFill>
                  <a:srgbClr val="CB2418"/>
                </a:solidFill>
                <a:latin typeface="Menlo-Regular"/>
              </a:rPr>
              <a:t> */</a:t>
            </a:r>
            <a:endParaRPr lang="fi-FI" sz="16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(i=0; i&lt;n; i++)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	p[i] = i;</a:t>
            </a:r>
          </a:p>
          <a:p>
            <a:endParaRPr lang="da-DK" sz="1600" dirty="0">
              <a:solidFill>
                <a:srgbClr val="000000"/>
              </a:solidFill>
              <a:latin typeface="Menlo-Regular"/>
            </a:endParaRPr>
          </a:p>
          <a:p>
            <a:endParaRPr lang="da-DK" sz="16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>
                <a:solidFill>
                  <a:srgbClr val="CB2418"/>
                </a:solidFill>
                <a:latin typeface="Menlo-Regular"/>
              </a:rPr>
              <a:t>/* Return </a:t>
            </a:r>
            <a:r>
              <a:rPr lang="da-DK" sz="1600" dirty="0" err="1">
                <a:solidFill>
                  <a:srgbClr val="CB2418"/>
                </a:solidFill>
                <a:latin typeface="Menlo-Regular"/>
              </a:rPr>
              <a:t>allocated</a:t>
            </a:r>
            <a:r>
              <a:rPr lang="da-DK" sz="16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da-DK" sz="1600" dirty="0" err="1">
                <a:solidFill>
                  <a:srgbClr val="CB2418"/>
                </a:solidFill>
                <a:latin typeface="Menlo-Regular"/>
              </a:rPr>
              <a:t>block</a:t>
            </a:r>
            <a:r>
              <a:rPr lang="da-DK" sz="1600" dirty="0">
                <a:solidFill>
                  <a:srgbClr val="CB2418"/>
                </a:solidFill>
                <a:latin typeface="Menlo-Regular"/>
              </a:rPr>
              <a:t> to the </a:t>
            </a:r>
            <a:r>
              <a:rPr lang="da-DK" sz="1600" dirty="0" err="1">
                <a:solidFill>
                  <a:srgbClr val="CB2418"/>
                </a:solidFill>
                <a:latin typeface="Menlo-Regular"/>
              </a:rPr>
              <a:t>heap</a:t>
            </a:r>
            <a:r>
              <a:rPr lang="da-DK" sz="1600" dirty="0">
                <a:solidFill>
                  <a:srgbClr val="CB2418"/>
                </a:solidFill>
                <a:latin typeface="Menlo-Regular"/>
              </a:rPr>
              <a:t> */</a:t>
            </a:r>
            <a:endParaRPr lang="da-DK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free(p);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}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Assumptions Made in This Lecture</a:t>
            </a:r>
            <a:endParaRPr lang="en-GB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Memory is word </a:t>
            </a:r>
            <a:r>
              <a:rPr lang="en-GB" dirty="0" smtClean="0"/>
              <a:t>addressed.</a:t>
            </a:r>
          </a:p>
          <a:p>
            <a:r>
              <a:rPr lang="en-GB" dirty="0" smtClean="0"/>
              <a:t>Words are </a:t>
            </a:r>
            <a:r>
              <a:rPr lang="en-GB" dirty="0" err="1" smtClean="0"/>
              <a:t>int</a:t>
            </a:r>
            <a:r>
              <a:rPr lang="en-GB" smtClean="0"/>
              <a:t>-sized.</a:t>
            </a:r>
            <a:endParaRPr lang="en-GB" dirty="0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13001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6049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19097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22145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25193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28241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31289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34337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37385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40433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43481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46529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49577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52625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55673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58721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61769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64817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67865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70913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1186248" y="3548882"/>
            <a:ext cx="1484166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Allocated block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(4 words)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4267200" y="3548882"/>
            <a:ext cx="1095469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Free block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(3 words)</a:t>
            </a:r>
          </a:p>
        </p:txBody>
      </p:sp>
      <p:sp>
        <p:nvSpPr>
          <p:cNvPr id="10267" name="Rectangle 27"/>
          <p:cNvSpPr>
            <a:spLocks noChangeArrowheads="1"/>
          </p:cNvSpPr>
          <p:nvPr/>
        </p:nvSpPr>
        <p:spPr bwMode="auto">
          <a:xfrm>
            <a:off x="6532256" y="3822683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8" name="Rectangle 28"/>
          <p:cNvSpPr>
            <a:spLocks noChangeArrowheads="1"/>
          </p:cNvSpPr>
          <p:nvPr/>
        </p:nvSpPr>
        <p:spPr bwMode="auto">
          <a:xfrm>
            <a:off x="6532256" y="4203683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6913256" y="3822683"/>
            <a:ext cx="10424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Free word</a:t>
            </a:r>
          </a:p>
        </p:txBody>
      </p:sp>
      <p:sp>
        <p:nvSpPr>
          <p:cNvPr id="10270" name="Text Box 30"/>
          <p:cNvSpPr txBox="1">
            <a:spLocks noChangeArrowheads="1"/>
          </p:cNvSpPr>
          <p:nvPr/>
        </p:nvSpPr>
        <p:spPr bwMode="auto">
          <a:xfrm>
            <a:off x="6910081" y="4203683"/>
            <a:ext cx="1471919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Allocated word</a:t>
            </a:r>
          </a:p>
        </p:txBody>
      </p:sp>
      <p:sp>
        <p:nvSpPr>
          <p:cNvPr id="32" name="AutoShape 17"/>
          <p:cNvSpPr>
            <a:spLocks/>
          </p:cNvSpPr>
          <p:nvPr/>
        </p:nvSpPr>
        <p:spPr bwMode="auto">
          <a:xfrm rot="16200000">
            <a:off x="1827796" y="2743200"/>
            <a:ext cx="182880" cy="1188720"/>
          </a:xfrm>
          <a:prstGeom prst="leftBrace">
            <a:avLst>
              <a:gd name="adj1" fmla="val 33333"/>
              <a:gd name="adj2" fmla="val 50901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AutoShape 17"/>
          <p:cNvSpPr>
            <a:spLocks/>
          </p:cNvSpPr>
          <p:nvPr/>
        </p:nvSpPr>
        <p:spPr bwMode="auto">
          <a:xfrm rot="16200000">
            <a:off x="4716780" y="2901182"/>
            <a:ext cx="182880" cy="868680"/>
          </a:xfrm>
          <a:prstGeom prst="leftBrace">
            <a:avLst>
              <a:gd name="adj1" fmla="val 33333"/>
              <a:gd name="adj2" fmla="val 50901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93713"/>
            <a:ext cx="64643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Allocation </a:t>
            </a:r>
            <a:r>
              <a:rPr lang="en-GB" dirty="0" smtClean="0"/>
              <a:t>Example</a:t>
            </a:r>
            <a:endParaRPr lang="en-GB" dirty="0"/>
          </a:p>
        </p:txBody>
      </p:sp>
      <p:grpSp>
        <p:nvGrpSpPr>
          <p:cNvPr id="98" name="Group 97"/>
          <p:cNvGrpSpPr/>
          <p:nvPr/>
        </p:nvGrpSpPr>
        <p:grpSpPr>
          <a:xfrm>
            <a:off x="2992437" y="1614488"/>
            <a:ext cx="5181600" cy="304800"/>
            <a:chOff x="3006724" y="1614488"/>
            <a:chExt cx="5181600" cy="304800"/>
          </a:xfrm>
        </p:grpSpPr>
        <p:sp>
          <p:nvSpPr>
            <p:cNvPr id="11266" name="Rectangle 2"/>
            <p:cNvSpPr>
              <a:spLocks noChangeArrowheads="1"/>
            </p:cNvSpPr>
            <p:nvPr/>
          </p:nvSpPr>
          <p:spPr bwMode="auto">
            <a:xfrm>
              <a:off x="30067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7" name="Rectangle 3"/>
            <p:cNvSpPr>
              <a:spLocks noChangeArrowheads="1"/>
            </p:cNvSpPr>
            <p:nvPr/>
          </p:nvSpPr>
          <p:spPr bwMode="auto">
            <a:xfrm>
              <a:off x="33115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8" name="Rectangle 4"/>
            <p:cNvSpPr>
              <a:spLocks noChangeArrowheads="1"/>
            </p:cNvSpPr>
            <p:nvPr/>
          </p:nvSpPr>
          <p:spPr bwMode="auto">
            <a:xfrm>
              <a:off x="36163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9" name="Rectangle 5"/>
            <p:cNvSpPr>
              <a:spLocks noChangeArrowheads="1"/>
            </p:cNvSpPr>
            <p:nvPr/>
          </p:nvSpPr>
          <p:spPr bwMode="auto">
            <a:xfrm>
              <a:off x="39211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0" name="Rectangle 6"/>
            <p:cNvSpPr>
              <a:spLocks noChangeArrowheads="1"/>
            </p:cNvSpPr>
            <p:nvPr/>
          </p:nvSpPr>
          <p:spPr bwMode="auto">
            <a:xfrm>
              <a:off x="42259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1" name="Rectangle 7"/>
            <p:cNvSpPr>
              <a:spLocks noChangeArrowheads="1"/>
            </p:cNvSpPr>
            <p:nvPr/>
          </p:nvSpPr>
          <p:spPr bwMode="auto">
            <a:xfrm>
              <a:off x="4530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2" name="Rectangle 8"/>
            <p:cNvSpPr>
              <a:spLocks noChangeArrowheads="1"/>
            </p:cNvSpPr>
            <p:nvPr/>
          </p:nvSpPr>
          <p:spPr bwMode="auto">
            <a:xfrm>
              <a:off x="4835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3" name="Rectangle 9"/>
            <p:cNvSpPr>
              <a:spLocks noChangeArrowheads="1"/>
            </p:cNvSpPr>
            <p:nvPr/>
          </p:nvSpPr>
          <p:spPr bwMode="auto">
            <a:xfrm>
              <a:off x="51403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4" name="Rectangle 10"/>
            <p:cNvSpPr>
              <a:spLocks noChangeArrowheads="1"/>
            </p:cNvSpPr>
            <p:nvPr/>
          </p:nvSpPr>
          <p:spPr bwMode="auto">
            <a:xfrm>
              <a:off x="54451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5" name="Rectangle 11"/>
            <p:cNvSpPr>
              <a:spLocks noChangeArrowheads="1"/>
            </p:cNvSpPr>
            <p:nvPr/>
          </p:nvSpPr>
          <p:spPr bwMode="auto">
            <a:xfrm>
              <a:off x="57499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6" name="Rectangle 12"/>
            <p:cNvSpPr>
              <a:spLocks noChangeArrowheads="1"/>
            </p:cNvSpPr>
            <p:nvPr/>
          </p:nvSpPr>
          <p:spPr bwMode="auto">
            <a:xfrm>
              <a:off x="6054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7" name="Rectangle 13"/>
            <p:cNvSpPr>
              <a:spLocks noChangeArrowheads="1"/>
            </p:cNvSpPr>
            <p:nvPr/>
          </p:nvSpPr>
          <p:spPr bwMode="auto">
            <a:xfrm>
              <a:off x="6359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8" name="Rectangle 14"/>
            <p:cNvSpPr>
              <a:spLocks noChangeArrowheads="1"/>
            </p:cNvSpPr>
            <p:nvPr/>
          </p:nvSpPr>
          <p:spPr bwMode="auto">
            <a:xfrm>
              <a:off x="66643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9" name="Rectangle 15"/>
            <p:cNvSpPr>
              <a:spLocks noChangeArrowheads="1"/>
            </p:cNvSpPr>
            <p:nvPr/>
          </p:nvSpPr>
          <p:spPr bwMode="auto">
            <a:xfrm>
              <a:off x="69691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0" name="Rectangle 16"/>
            <p:cNvSpPr>
              <a:spLocks noChangeArrowheads="1"/>
            </p:cNvSpPr>
            <p:nvPr/>
          </p:nvSpPr>
          <p:spPr bwMode="auto">
            <a:xfrm>
              <a:off x="72739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1" name="Rectangle 17"/>
            <p:cNvSpPr>
              <a:spLocks noChangeArrowheads="1"/>
            </p:cNvSpPr>
            <p:nvPr/>
          </p:nvSpPr>
          <p:spPr bwMode="auto">
            <a:xfrm>
              <a:off x="7578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2" name="Rectangle 18"/>
            <p:cNvSpPr>
              <a:spLocks noChangeArrowheads="1"/>
            </p:cNvSpPr>
            <p:nvPr/>
          </p:nvSpPr>
          <p:spPr bwMode="auto">
            <a:xfrm>
              <a:off x="7883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533400" y="1582738"/>
            <a:ext cx="2111773" cy="359010"/>
          </a:xfrm>
          <a:prstGeom prst="rect">
            <a:avLst/>
          </a:prstGeom>
          <a:solidFill>
            <a:srgbClr val="F6F5BD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p1 = malloc(4)</a:t>
            </a:r>
          </a:p>
        </p:txBody>
      </p:sp>
      <p:grpSp>
        <p:nvGrpSpPr>
          <p:cNvPr id="97" name="Group 96"/>
          <p:cNvGrpSpPr/>
          <p:nvPr/>
        </p:nvGrpSpPr>
        <p:grpSpPr>
          <a:xfrm>
            <a:off x="2992437" y="2501901"/>
            <a:ext cx="5181600" cy="304800"/>
            <a:chOff x="3006724" y="2501901"/>
            <a:chExt cx="5181600" cy="304800"/>
          </a:xfrm>
        </p:grpSpPr>
        <p:sp>
          <p:nvSpPr>
            <p:cNvPr id="11284" name="Rectangle 20"/>
            <p:cNvSpPr>
              <a:spLocks noChangeArrowheads="1"/>
            </p:cNvSpPr>
            <p:nvPr/>
          </p:nvSpPr>
          <p:spPr bwMode="auto">
            <a:xfrm>
              <a:off x="30067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5" name="Rectangle 21"/>
            <p:cNvSpPr>
              <a:spLocks noChangeArrowheads="1"/>
            </p:cNvSpPr>
            <p:nvPr/>
          </p:nvSpPr>
          <p:spPr bwMode="auto">
            <a:xfrm>
              <a:off x="33115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6" name="Rectangle 22"/>
            <p:cNvSpPr>
              <a:spLocks noChangeArrowheads="1"/>
            </p:cNvSpPr>
            <p:nvPr/>
          </p:nvSpPr>
          <p:spPr bwMode="auto">
            <a:xfrm>
              <a:off x="36163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7" name="Rectangle 23"/>
            <p:cNvSpPr>
              <a:spLocks noChangeArrowheads="1"/>
            </p:cNvSpPr>
            <p:nvPr/>
          </p:nvSpPr>
          <p:spPr bwMode="auto">
            <a:xfrm>
              <a:off x="39211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8" name="Rectangle 24"/>
            <p:cNvSpPr>
              <a:spLocks noChangeArrowheads="1"/>
            </p:cNvSpPr>
            <p:nvPr/>
          </p:nvSpPr>
          <p:spPr bwMode="auto">
            <a:xfrm>
              <a:off x="42259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9" name="Rectangle 25"/>
            <p:cNvSpPr>
              <a:spLocks noChangeArrowheads="1"/>
            </p:cNvSpPr>
            <p:nvPr/>
          </p:nvSpPr>
          <p:spPr bwMode="auto">
            <a:xfrm>
              <a:off x="45307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0" name="Rectangle 26"/>
            <p:cNvSpPr>
              <a:spLocks noChangeArrowheads="1"/>
            </p:cNvSpPr>
            <p:nvPr/>
          </p:nvSpPr>
          <p:spPr bwMode="auto">
            <a:xfrm>
              <a:off x="48355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1" name="Rectangle 27"/>
            <p:cNvSpPr>
              <a:spLocks noChangeArrowheads="1"/>
            </p:cNvSpPr>
            <p:nvPr/>
          </p:nvSpPr>
          <p:spPr bwMode="auto">
            <a:xfrm>
              <a:off x="51403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2" name="Rectangle 28"/>
            <p:cNvSpPr>
              <a:spLocks noChangeArrowheads="1"/>
            </p:cNvSpPr>
            <p:nvPr/>
          </p:nvSpPr>
          <p:spPr bwMode="auto">
            <a:xfrm>
              <a:off x="54451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3" name="Rectangle 29"/>
            <p:cNvSpPr>
              <a:spLocks noChangeArrowheads="1"/>
            </p:cNvSpPr>
            <p:nvPr/>
          </p:nvSpPr>
          <p:spPr bwMode="auto">
            <a:xfrm>
              <a:off x="57499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4" name="Rectangle 30"/>
            <p:cNvSpPr>
              <a:spLocks noChangeArrowheads="1"/>
            </p:cNvSpPr>
            <p:nvPr/>
          </p:nvSpPr>
          <p:spPr bwMode="auto">
            <a:xfrm>
              <a:off x="60547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5" name="Rectangle 31"/>
            <p:cNvSpPr>
              <a:spLocks noChangeArrowheads="1"/>
            </p:cNvSpPr>
            <p:nvPr/>
          </p:nvSpPr>
          <p:spPr bwMode="auto">
            <a:xfrm>
              <a:off x="63595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6" name="Rectangle 32"/>
            <p:cNvSpPr>
              <a:spLocks noChangeArrowheads="1"/>
            </p:cNvSpPr>
            <p:nvPr/>
          </p:nvSpPr>
          <p:spPr bwMode="auto">
            <a:xfrm>
              <a:off x="66643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7" name="Rectangle 33"/>
            <p:cNvSpPr>
              <a:spLocks noChangeArrowheads="1"/>
            </p:cNvSpPr>
            <p:nvPr/>
          </p:nvSpPr>
          <p:spPr bwMode="auto">
            <a:xfrm>
              <a:off x="69691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8" name="Rectangle 34"/>
            <p:cNvSpPr>
              <a:spLocks noChangeArrowheads="1"/>
            </p:cNvSpPr>
            <p:nvPr/>
          </p:nvSpPr>
          <p:spPr bwMode="auto">
            <a:xfrm>
              <a:off x="72739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9" name="Rectangle 35"/>
            <p:cNvSpPr>
              <a:spLocks noChangeArrowheads="1"/>
            </p:cNvSpPr>
            <p:nvPr/>
          </p:nvSpPr>
          <p:spPr bwMode="auto">
            <a:xfrm>
              <a:off x="75787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0" name="Rectangle 36"/>
            <p:cNvSpPr>
              <a:spLocks noChangeArrowheads="1"/>
            </p:cNvSpPr>
            <p:nvPr/>
          </p:nvSpPr>
          <p:spPr bwMode="auto">
            <a:xfrm>
              <a:off x="78835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01" name="Text Box 37"/>
          <p:cNvSpPr txBox="1">
            <a:spLocks noChangeArrowheads="1"/>
          </p:cNvSpPr>
          <p:nvPr/>
        </p:nvSpPr>
        <p:spPr bwMode="auto">
          <a:xfrm>
            <a:off x="533400" y="2470150"/>
            <a:ext cx="2111773" cy="359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p2 = malloc(5)</a:t>
            </a:r>
          </a:p>
        </p:txBody>
      </p:sp>
      <p:grpSp>
        <p:nvGrpSpPr>
          <p:cNvPr id="96" name="Group 95"/>
          <p:cNvGrpSpPr/>
          <p:nvPr/>
        </p:nvGrpSpPr>
        <p:grpSpPr>
          <a:xfrm>
            <a:off x="2992437" y="3389313"/>
            <a:ext cx="5181600" cy="304800"/>
            <a:chOff x="3006724" y="3389313"/>
            <a:chExt cx="5181600" cy="304800"/>
          </a:xfrm>
        </p:grpSpPr>
        <p:sp>
          <p:nvSpPr>
            <p:cNvPr id="11302" name="Rectangle 38"/>
            <p:cNvSpPr>
              <a:spLocks noChangeArrowheads="1"/>
            </p:cNvSpPr>
            <p:nvPr/>
          </p:nvSpPr>
          <p:spPr bwMode="auto">
            <a:xfrm>
              <a:off x="30067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3" name="Rectangle 39"/>
            <p:cNvSpPr>
              <a:spLocks noChangeArrowheads="1"/>
            </p:cNvSpPr>
            <p:nvPr/>
          </p:nvSpPr>
          <p:spPr bwMode="auto">
            <a:xfrm>
              <a:off x="33115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4" name="Rectangle 40"/>
            <p:cNvSpPr>
              <a:spLocks noChangeArrowheads="1"/>
            </p:cNvSpPr>
            <p:nvPr/>
          </p:nvSpPr>
          <p:spPr bwMode="auto">
            <a:xfrm>
              <a:off x="36163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5" name="Rectangle 41"/>
            <p:cNvSpPr>
              <a:spLocks noChangeArrowheads="1"/>
            </p:cNvSpPr>
            <p:nvPr/>
          </p:nvSpPr>
          <p:spPr bwMode="auto">
            <a:xfrm>
              <a:off x="39211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6" name="Rectangle 42"/>
            <p:cNvSpPr>
              <a:spLocks noChangeArrowheads="1"/>
            </p:cNvSpPr>
            <p:nvPr/>
          </p:nvSpPr>
          <p:spPr bwMode="auto">
            <a:xfrm>
              <a:off x="42259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7" name="Rectangle 43"/>
            <p:cNvSpPr>
              <a:spLocks noChangeArrowheads="1"/>
            </p:cNvSpPr>
            <p:nvPr/>
          </p:nvSpPr>
          <p:spPr bwMode="auto">
            <a:xfrm>
              <a:off x="45307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8" name="Rectangle 44"/>
            <p:cNvSpPr>
              <a:spLocks noChangeArrowheads="1"/>
            </p:cNvSpPr>
            <p:nvPr/>
          </p:nvSpPr>
          <p:spPr bwMode="auto">
            <a:xfrm>
              <a:off x="48355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9" name="Rectangle 45"/>
            <p:cNvSpPr>
              <a:spLocks noChangeArrowheads="1"/>
            </p:cNvSpPr>
            <p:nvPr/>
          </p:nvSpPr>
          <p:spPr bwMode="auto">
            <a:xfrm>
              <a:off x="51403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0" name="Rectangle 46"/>
            <p:cNvSpPr>
              <a:spLocks noChangeArrowheads="1"/>
            </p:cNvSpPr>
            <p:nvPr/>
          </p:nvSpPr>
          <p:spPr bwMode="auto">
            <a:xfrm>
              <a:off x="54451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1" name="Rectangle 47"/>
            <p:cNvSpPr>
              <a:spLocks noChangeArrowheads="1"/>
            </p:cNvSpPr>
            <p:nvPr/>
          </p:nvSpPr>
          <p:spPr bwMode="auto">
            <a:xfrm>
              <a:off x="57499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2" name="Rectangle 48"/>
            <p:cNvSpPr>
              <a:spLocks noChangeArrowheads="1"/>
            </p:cNvSpPr>
            <p:nvPr/>
          </p:nvSpPr>
          <p:spPr bwMode="auto">
            <a:xfrm>
              <a:off x="60547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3" name="Rectangle 49"/>
            <p:cNvSpPr>
              <a:spLocks noChangeArrowheads="1"/>
            </p:cNvSpPr>
            <p:nvPr/>
          </p:nvSpPr>
          <p:spPr bwMode="auto">
            <a:xfrm>
              <a:off x="63595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4" name="Rectangle 50"/>
            <p:cNvSpPr>
              <a:spLocks noChangeArrowheads="1"/>
            </p:cNvSpPr>
            <p:nvPr/>
          </p:nvSpPr>
          <p:spPr bwMode="auto">
            <a:xfrm>
              <a:off x="66643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5" name="Rectangle 51"/>
            <p:cNvSpPr>
              <a:spLocks noChangeArrowheads="1"/>
            </p:cNvSpPr>
            <p:nvPr/>
          </p:nvSpPr>
          <p:spPr bwMode="auto">
            <a:xfrm>
              <a:off x="69691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6" name="Rectangle 52"/>
            <p:cNvSpPr>
              <a:spLocks noChangeArrowheads="1"/>
            </p:cNvSpPr>
            <p:nvPr/>
          </p:nvSpPr>
          <p:spPr bwMode="auto">
            <a:xfrm>
              <a:off x="72739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7" name="Rectangle 53"/>
            <p:cNvSpPr>
              <a:spLocks noChangeArrowheads="1"/>
            </p:cNvSpPr>
            <p:nvPr/>
          </p:nvSpPr>
          <p:spPr bwMode="auto">
            <a:xfrm>
              <a:off x="7578724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8" name="Rectangle 54"/>
            <p:cNvSpPr>
              <a:spLocks noChangeArrowheads="1"/>
            </p:cNvSpPr>
            <p:nvPr/>
          </p:nvSpPr>
          <p:spPr bwMode="auto">
            <a:xfrm>
              <a:off x="7883524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19" name="Text Box 55"/>
          <p:cNvSpPr txBox="1">
            <a:spLocks noChangeArrowheads="1"/>
          </p:cNvSpPr>
          <p:nvPr/>
        </p:nvSpPr>
        <p:spPr bwMode="auto">
          <a:xfrm>
            <a:off x="533400" y="3357563"/>
            <a:ext cx="2111773" cy="359010"/>
          </a:xfrm>
          <a:prstGeom prst="rect">
            <a:avLst/>
          </a:prstGeom>
          <a:solidFill>
            <a:srgbClr val="F1C7C7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p3 = malloc(6)</a:t>
            </a:r>
          </a:p>
        </p:txBody>
      </p:sp>
      <p:grpSp>
        <p:nvGrpSpPr>
          <p:cNvPr id="94" name="Group 93"/>
          <p:cNvGrpSpPr/>
          <p:nvPr/>
        </p:nvGrpSpPr>
        <p:grpSpPr>
          <a:xfrm>
            <a:off x="2992437" y="4276726"/>
            <a:ext cx="5181600" cy="304800"/>
            <a:chOff x="3036887" y="4276726"/>
            <a:chExt cx="5181600" cy="304800"/>
          </a:xfrm>
        </p:grpSpPr>
        <p:sp>
          <p:nvSpPr>
            <p:cNvPr id="11320" name="Rectangle 56"/>
            <p:cNvSpPr>
              <a:spLocks noChangeArrowheads="1"/>
            </p:cNvSpPr>
            <p:nvPr/>
          </p:nvSpPr>
          <p:spPr bwMode="auto">
            <a:xfrm>
              <a:off x="30368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1" name="Rectangle 57"/>
            <p:cNvSpPr>
              <a:spLocks noChangeArrowheads="1"/>
            </p:cNvSpPr>
            <p:nvPr/>
          </p:nvSpPr>
          <p:spPr bwMode="auto">
            <a:xfrm>
              <a:off x="33416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2" name="Rectangle 58"/>
            <p:cNvSpPr>
              <a:spLocks noChangeArrowheads="1"/>
            </p:cNvSpPr>
            <p:nvPr/>
          </p:nvSpPr>
          <p:spPr bwMode="auto">
            <a:xfrm>
              <a:off x="36464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3" name="Rectangle 59"/>
            <p:cNvSpPr>
              <a:spLocks noChangeArrowheads="1"/>
            </p:cNvSpPr>
            <p:nvPr/>
          </p:nvSpPr>
          <p:spPr bwMode="auto">
            <a:xfrm>
              <a:off x="39512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4" name="Rectangle 60"/>
            <p:cNvSpPr>
              <a:spLocks noChangeArrowheads="1"/>
            </p:cNvSpPr>
            <p:nvPr/>
          </p:nvSpPr>
          <p:spPr bwMode="auto">
            <a:xfrm>
              <a:off x="42560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5" name="Rectangle 61"/>
            <p:cNvSpPr>
              <a:spLocks noChangeArrowheads="1"/>
            </p:cNvSpPr>
            <p:nvPr/>
          </p:nvSpPr>
          <p:spPr bwMode="auto">
            <a:xfrm>
              <a:off x="45608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6" name="Rectangle 62"/>
            <p:cNvSpPr>
              <a:spLocks noChangeArrowheads="1"/>
            </p:cNvSpPr>
            <p:nvPr/>
          </p:nvSpPr>
          <p:spPr bwMode="auto">
            <a:xfrm>
              <a:off x="48656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7" name="Rectangle 63"/>
            <p:cNvSpPr>
              <a:spLocks noChangeArrowheads="1"/>
            </p:cNvSpPr>
            <p:nvPr/>
          </p:nvSpPr>
          <p:spPr bwMode="auto">
            <a:xfrm>
              <a:off x="51704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8" name="Rectangle 64"/>
            <p:cNvSpPr>
              <a:spLocks noChangeArrowheads="1"/>
            </p:cNvSpPr>
            <p:nvPr/>
          </p:nvSpPr>
          <p:spPr bwMode="auto">
            <a:xfrm>
              <a:off x="54752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9" name="Rectangle 65"/>
            <p:cNvSpPr>
              <a:spLocks noChangeArrowheads="1"/>
            </p:cNvSpPr>
            <p:nvPr/>
          </p:nvSpPr>
          <p:spPr bwMode="auto">
            <a:xfrm>
              <a:off x="57800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0" name="Rectangle 66"/>
            <p:cNvSpPr>
              <a:spLocks noChangeArrowheads="1"/>
            </p:cNvSpPr>
            <p:nvPr/>
          </p:nvSpPr>
          <p:spPr bwMode="auto">
            <a:xfrm>
              <a:off x="60848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1" name="Rectangle 67"/>
            <p:cNvSpPr>
              <a:spLocks noChangeArrowheads="1"/>
            </p:cNvSpPr>
            <p:nvPr/>
          </p:nvSpPr>
          <p:spPr bwMode="auto">
            <a:xfrm>
              <a:off x="63896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2" name="Rectangle 68"/>
            <p:cNvSpPr>
              <a:spLocks noChangeArrowheads="1"/>
            </p:cNvSpPr>
            <p:nvPr/>
          </p:nvSpPr>
          <p:spPr bwMode="auto">
            <a:xfrm>
              <a:off x="66944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3" name="Rectangle 69"/>
            <p:cNvSpPr>
              <a:spLocks noChangeArrowheads="1"/>
            </p:cNvSpPr>
            <p:nvPr/>
          </p:nvSpPr>
          <p:spPr bwMode="auto">
            <a:xfrm>
              <a:off x="69992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4" name="Rectangle 70"/>
            <p:cNvSpPr>
              <a:spLocks noChangeArrowheads="1"/>
            </p:cNvSpPr>
            <p:nvPr/>
          </p:nvSpPr>
          <p:spPr bwMode="auto">
            <a:xfrm>
              <a:off x="73040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5" name="Rectangle 71"/>
            <p:cNvSpPr>
              <a:spLocks noChangeArrowheads="1"/>
            </p:cNvSpPr>
            <p:nvPr/>
          </p:nvSpPr>
          <p:spPr bwMode="auto">
            <a:xfrm>
              <a:off x="76088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6" name="Rectangle 72"/>
            <p:cNvSpPr>
              <a:spLocks noChangeArrowheads="1"/>
            </p:cNvSpPr>
            <p:nvPr/>
          </p:nvSpPr>
          <p:spPr bwMode="auto">
            <a:xfrm>
              <a:off x="79136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37" name="Text Box 73"/>
          <p:cNvSpPr txBox="1">
            <a:spLocks noChangeArrowheads="1"/>
          </p:cNvSpPr>
          <p:nvPr/>
        </p:nvSpPr>
        <p:spPr bwMode="auto">
          <a:xfrm>
            <a:off x="533400" y="4244975"/>
            <a:ext cx="1284624" cy="359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free(p2)</a:t>
            </a:r>
          </a:p>
        </p:txBody>
      </p:sp>
      <p:grpSp>
        <p:nvGrpSpPr>
          <p:cNvPr id="95" name="Group 94"/>
          <p:cNvGrpSpPr/>
          <p:nvPr/>
        </p:nvGrpSpPr>
        <p:grpSpPr>
          <a:xfrm>
            <a:off x="2992437" y="5164138"/>
            <a:ext cx="5181600" cy="304800"/>
            <a:chOff x="2992437" y="5164138"/>
            <a:chExt cx="5181600" cy="304800"/>
          </a:xfrm>
        </p:grpSpPr>
        <p:sp>
          <p:nvSpPr>
            <p:cNvPr id="11338" name="Rectangle 74"/>
            <p:cNvSpPr>
              <a:spLocks noChangeArrowheads="1"/>
            </p:cNvSpPr>
            <p:nvPr/>
          </p:nvSpPr>
          <p:spPr bwMode="auto">
            <a:xfrm>
              <a:off x="29924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9" name="Rectangle 75"/>
            <p:cNvSpPr>
              <a:spLocks noChangeArrowheads="1"/>
            </p:cNvSpPr>
            <p:nvPr/>
          </p:nvSpPr>
          <p:spPr bwMode="auto">
            <a:xfrm>
              <a:off x="32972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0" name="Rectangle 76"/>
            <p:cNvSpPr>
              <a:spLocks noChangeArrowheads="1"/>
            </p:cNvSpPr>
            <p:nvPr/>
          </p:nvSpPr>
          <p:spPr bwMode="auto">
            <a:xfrm>
              <a:off x="36020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1" name="Rectangle 77"/>
            <p:cNvSpPr>
              <a:spLocks noChangeArrowheads="1"/>
            </p:cNvSpPr>
            <p:nvPr/>
          </p:nvSpPr>
          <p:spPr bwMode="auto">
            <a:xfrm>
              <a:off x="39068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2" name="Rectangle 78"/>
            <p:cNvSpPr>
              <a:spLocks noChangeArrowheads="1"/>
            </p:cNvSpPr>
            <p:nvPr/>
          </p:nvSpPr>
          <p:spPr bwMode="auto">
            <a:xfrm>
              <a:off x="4211637" y="5164138"/>
              <a:ext cx="304800" cy="3048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3" name="Rectangle 79"/>
            <p:cNvSpPr>
              <a:spLocks noChangeArrowheads="1"/>
            </p:cNvSpPr>
            <p:nvPr/>
          </p:nvSpPr>
          <p:spPr bwMode="auto">
            <a:xfrm>
              <a:off x="4516437" y="5164138"/>
              <a:ext cx="304800" cy="3048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4" name="Rectangle 80"/>
            <p:cNvSpPr>
              <a:spLocks noChangeArrowheads="1"/>
            </p:cNvSpPr>
            <p:nvPr/>
          </p:nvSpPr>
          <p:spPr bwMode="auto">
            <a:xfrm>
              <a:off x="48212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5" name="Rectangle 81"/>
            <p:cNvSpPr>
              <a:spLocks noChangeArrowheads="1"/>
            </p:cNvSpPr>
            <p:nvPr/>
          </p:nvSpPr>
          <p:spPr bwMode="auto">
            <a:xfrm>
              <a:off x="51260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6" name="Rectangle 82"/>
            <p:cNvSpPr>
              <a:spLocks noChangeArrowheads="1"/>
            </p:cNvSpPr>
            <p:nvPr/>
          </p:nvSpPr>
          <p:spPr bwMode="auto">
            <a:xfrm>
              <a:off x="54308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7" name="Rectangle 83"/>
            <p:cNvSpPr>
              <a:spLocks noChangeArrowheads="1"/>
            </p:cNvSpPr>
            <p:nvPr/>
          </p:nvSpPr>
          <p:spPr bwMode="auto">
            <a:xfrm>
              <a:off x="57356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8" name="Rectangle 84"/>
            <p:cNvSpPr>
              <a:spLocks noChangeArrowheads="1"/>
            </p:cNvSpPr>
            <p:nvPr/>
          </p:nvSpPr>
          <p:spPr bwMode="auto">
            <a:xfrm>
              <a:off x="60404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9" name="Rectangle 85"/>
            <p:cNvSpPr>
              <a:spLocks noChangeArrowheads="1"/>
            </p:cNvSpPr>
            <p:nvPr/>
          </p:nvSpPr>
          <p:spPr bwMode="auto">
            <a:xfrm>
              <a:off x="63452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0" name="Rectangle 86"/>
            <p:cNvSpPr>
              <a:spLocks noChangeArrowheads="1"/>
            </p:cNvSpPr>
            <p:nvPr/>
          </p:nvSpPr>
          <p:spPr bwMode="auto">
            <a:xfrm>
              <a:off x="66500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1" name="Rectangle 87"/>
            <p:cNvSpPr>
              <a:spLocks noChangeArrowheads="1"/>
            </p:cNvSpPr>
            <p:nvPr/>
          </p:nvSpPr>
          <p:spPr bwMode="auto">
            <a:xfrm>
              <a:off x="69548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2" name="Rectangle 88"/>
            <p:cNvSpPr>
              <a:spLocks noChangeArrowheads="1"/>
            </p:cNvSpPr>
            <p:nvPr/>
          </p:nvSpPr>
          <p:spPr bwMode="auto">
            <a:xfrm>
              <a:off x="72596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3" name="Rectangle 89"/>
            <p:cNvSpPr>
              <a:spLocks noChangeArrowheads="1"/>
            </p:cNvSpPr>
            <p:nvPr/>
          </p:nvSpPr>
          <p:spPr bwMode="auto">
            <a:xfrm>
              <a:off x="75644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4" name="Rectangle 90"/>
            <p:cNvSpPr>
              <a:spLocks noChangeArrowheads="1"/>
            </p:cNvSpPr>
            <p:nvPr/>
          </p:nvSpPr>
          <p:spPr bwMode="auto">
            <a:xfrm>
              <a:off x="78692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55" name="Text Box 91"/>
          <p:cNvSpPr txBox="1">
            <a:spLocks noChangeArrowheads="1"/>
          </p:cNvSpPr>
          <p:nvPr/>
        </p:nvSpPr>
        <p:spPr bwMode="auto">
          <a:xfrm>
            <a:off x="533400" y="5132388"/>
            <a:ext cx="2111773" cy="359010"/>
          </a:xfrm>
          <a:prstGeom prst="rect">
            <a:avLst/>
          </a:prstGeom>
          <a:solidFill>
            <a:srgbClr val="D5F1CF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p4 = malloc(2)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342900" y="381000"/>
            <a:ext cx="55245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Constraints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2893" y="1143000"/>
            <a:ext cx="8542507" cy="5562600"/>
          </a:xfrm>
          <a:ln/>
        </p:spPr>
        <p:txBody>
          <a:bodyPr/>
          <a:lstStyle/>
          <a:p>
            <a:pPr marL="346075" indent="-346075">
              <a:lnSpc>
                <a:spcPct val="83000"/>
              </a:lnSpc>
              <a:tabLst>
                <a:tab pos="346075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 smtClean="0"/>
              <a:t>Applications</a:t>
            </a:r>
            <a:endParaRPr lang="en-GB" dirty="0"/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 issue arbitrary sequence of </a:t>
            </a:r>
            <a:r>
              <a:rPr lang="en-GB" b="1" dirty="0" err="1" smtClean="0">
                <a:latin typeface="Courier New"/>
                <a:cs typeface="Courier New"/>
              </a:rPr>
              <a:t>malloc</a:t>
            </a:r>
            <a:r>
              <a:rPr lang="en-GB" dirty="0" smtClean="0"/>
              <a:t> </a:t>
            </a:r>
            <a:r>
              <a:rPr lang="en-GB" dirty="0"/>
              <a:t>and </a:t>
            </a:r>
            <a:r>
              <a:rPr lang="en-GB" b="1" dirty="0" smtClean="0">
                <a:latin typeface="Courier New"/>
                <a:cs typeface="Courier New"/>
              </a:rPr>
              <a:t>free</a:t>
            </a:r>
            <a:r>
              <a:rPr lang="en-GB" dirty="0" smtClean="0"/>
              <a:t> requests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b="1" dirty="0" smtClean="0">
                <a:latin typeface="Courier New"/>
                <a:cs typeface="Courier New"/>
              </a:rPr>
              <a:t>free</a:t>
            </a:r>
            <a:r>
              <a:rPr lang="en-GB" dirty="0" smtClean="0">
                <a:cs typeface="Courier New"/>
              </a:rPr>
              <a:t> </a:t>
            </a:r>
            <a:r>
              <a:rPr lang="en-GB" dirty="0" smtClean="0"/>
              <a:t>request </a:t>
            </a:r>
            <a:r>
              <a:rPr lang="en-GB" dirty="0"/>
              <a:t>must </a:t>
            </a:r>
            <a:r>
              <a:rPr lang="en-GB" dirty="0" smtClean="0"/>
              <a:t>be to </a:t>
            </a:r>
            <a:r>
              <a:rPr lang="en-GB" dirty="0"/>
              <a:t>a </a:t>
            </a:r>
            <a:r>
              <a:rPr lang="en-GB" b="1" dirty="0" err="1" smtClean="0">
                <a:latin typeface="Courier New"/>
                <a:cs typeface="Courier New"/>
              </a:rPr>
              <a:t>malloc</a:t>
            </a:r>
            <a:r>
              <a:rPr lang="en-GB" dirty="0" err="1" smtClean="0">
                <a:cs typeface="Courier New"/>
              </a:rPr>
              <a:t>’d</a:t>
            </a:r>
            <a:r>
              <a:rPr lang="en-GB" dirty="0" smtClean="0">
                <a:cs typeface="Courier New"/>
              </a:rPr>
              <a:t> </a:t>
            </a:r>
            <a:r>
              <a:rPr lang="en-GB" dirty="0" smtClean="0"/>
              <a:t> </a:t>
            </a:r>
            <a:r>
              <a:rPr lang="en-GB" dirty="0"/>
              <a:t>block</a:t>
            </a:r>
          </a:p>
          <a:p>
            <a:pPr marL="346075" indent="-346075">
              <a:lnSpc>
                <a:spcPct val="83000"/>
              </a:lnSpc>
              <a:tabLst>
                <a:tab pos="346075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 smtClean="0"/>
          </a:p>
          <a:p>
            <a:pPr marL="346075" indent="-346075">
              <a:lnSpc>
                <a:spcPct val="83000"/>
              </a:lnSpc>
              <a:tabLst>
                <a:tab pos="346075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 smtClean="0"/>
              <a:t>Allocators</a:t>
            </a:r>
            <a:endParaRPr lang="en-GB" dirty="0"/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Can’t control number or size of allocated blocks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Must respond immediately to </a:t>
            </a:r>
            <a:r>
              <a:rPr lang="en-GB" b="1" dirty="0" err="1" smtClean="0">
                <a:latin typeface="Courier New"/>
                <a:cs typeface="Courier New"/>
              </a:rPr>
              <a:t>malloc</a:t>
            </a:r>
            <a:r>
              <a:rPr lang="en-GB" b="1" dirty="0" smtClean="0">
                <a:cs typeface="Courier New"/>
              </a:rPr>
              <a:t> </a:t>
            </a:r>
            <a:r>
              <a:rPr lang="en-GB" dirty="0" smtClean="0"/>
              <a:t>requests</a:t>
            </a:r>
            <a:endParaRPr lang="en-GB" dirty="0"/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i="1" dirty="0"/>
              <a:t>i.e</a:t>
            </a:r>
            <a:r>
              <a:rPr lang="en-GB" dirty="0"/>
              <a:t>., can’t reorder or buffer requests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Must allocate blocks from free memory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i="1" dirty="0"/>
              <a:t>i.e</a:t>
            </a:r>
            <a:r>
              <a:rPr lang="en-GB" dirty="0"/>
              <a:t>., can only place allocated blocks in free memory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Must align blocks so they satisfy all alignment requirements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 smtClean="0"/>
              <a:t>8-byte (x86) or 16-byte (x86-64) alignment on Linux boxes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 manipulate and modify only free memory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Can’t move the allocated blocks once they are </a:t>
            </a:r>
            <a:r>
              <a:rPr lang="en-GB" b="1" dirty="0" err="1" smtClean="0">
                <a:latin typeface="Courier New"/>
                <a:cs typeface="Courier New"/>
              </a:rPr>
              <a:t>malloc</a:t>
            </a:r>
            <a:r>
              <a:rPr lang="en-GB" dirty="0" err="1" smtClean="0"/>
              <a:t>’d</a:t>
            </a:r>
            <a:endParaRPr lang="en-GB" dirty="0"/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i="1" dirty="0"/>
              <a:t>i.e</a:t>
            </a:r>
            <a:r>
              <a:rPr lang="en-GB" dirty="0"/>
              <a:t>., compaction is not allowed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12941</TotalTime>
  <Words>1985</Words>
  <Application>Microsoft Macintosh PowerPoint</Application>
  <PresentationFormat>On-screen Show (4:3)</PresentationFormat>
  <Paragraphs>517</Paragraphs>
  <Slides>33</Slides>
  <Notes>31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template2007</vt:lpstr>
      <vt:lpstr>Dynamic Memory Allocation:  Basic Concepts  15-213: Introduction to Computer Systems  19th Lecture, Nov. 3, 2015</vt:lpstr>
      <vt:lpstr>Today</vt:lpstr>
      <vt:lpstr>Dynamic Memory Allocation </vt:lpstr>
      <vt:lpstr>Dynamic Memory Allocation</vt:lpstr>
      <vt:lpstr>The malloc Package</vt:lpstr>
      <vt:lpstr>malloc Example</vt:lpstr>
      <vt:lpstr>Assumptions Made in This Lecture</vt:lpstr>
      <vt:lpstr>Allocation Example</vt:lpstr>
      <vt:lpstr>Constraints</vt:lpstr>
      <vt:lpstr>Performance Goal: Throughput</vt:lpstr>
      <vt:lpstr>Performance Goal: Peak Memory Utilization</vt:lpstr>
      <vt:lpstr>Fragmentation</vt:lpstr>
      <vt:lpstr>Internal Fragmentation</vt:lpstr>
      <vt:lpstr>External Fragmentation</vt:lpstr>
      <vt:lpstr>Implementation Issues</vt:lpstr>
      <vt:lpstr>Knowing How Much to Free</vt:lpstr>
      <vt:lpstr>Keeping Track of Free Blocks</vt:lpstr>
      <vt:lpstr>Today</vt:lpstr>
      <vt:lpstr>Method 1: Implicit List</vt:lpstr>
      <vt:lpstr>Detailed Implicit Free List Example</vt:lpstr>
      <vt:lpstr>Implicit List: Finding a Free Block</vt:lpstr>
      <vt:lpstr>Implicit List: Allocating in Free Block</vt:lpstr>
      <vt:lpstr>Implicit List: Freeing a Block</vt:lpstr>
      <vt:lpstr>Implicit List: Coalescing</vt:lpstr>
      <vt:lpstr>Implicit List: Bidirectional Coalescing </vt:lpstr>
      <vt:lpstr>Constant Time Coalescing</vt:lpstr>
      <vt:lpstr>Constant Time Coalescing (Case 1)</vt:lpstr>
      <vt:lpstr>Constant Time Coalescing (Case 2)</vt:lpstr>
      <vt:lpstr>Constant Time Coalescing (Case 3)</vt:lpstr>
      <vt:lpstr>Constant Time Coalescing (Case 4)</vt:lpstr>
      <vt:lpstr>Disadvantages of Boundary Tags</vt:lpstr>
      <vt:lpstr>Summary of Key Allocator Policies</vt:lpstr>
      <vt:lpstr>Implicit Lists: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Dave</cp:lastModifiedBy>
  <cp:revision>648</cp:revision>
  <cp:lastPrinted>1999-09-20T15:19:18Z</cp:lastPrinted>
  <dcterms:created xsi:type="dcterms:W3CDTF">2012-10-29T21:36:53Z</dcterms:created>
  <dcterms:modified xsi:type="dcterms:W3CDTF">2015-11-03T22:30:55Z</dcterms:modified>
</cp:coreProperties>
</file>