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437" r:id="rId3"/>
    <p:sldId id="1450" r:id="rId4"/>
    <p:sldId id="1438" r:id="rId5"/>
    <p:sldId id="1440" r:id="rId6"/>
    <p:sldId id="1439" r:id="rId7"/>
    <p:sldId id="1441" r:id="rId8"/>
    <p:sldId id="1442" r:id="rId9"/>
    <p:sldId id="1444" r:id="rId10"/>
    <p:sldId id="1451" r:id="rId11"/>
    <p:sldId id="1448" r:id="rId12"/>
    <p:sldId id="1400" r:id="rId13"/>
    <p:sldId id="1403" r:id="rId14"/>
    <p:sldId id="1401" r:id="rId15"/>
    <p:sldId id="1452" r:id="rId16"/>
    <p:sldId id="1453" r:id="rId17"/>
    <p:sldId id="1404" r:id="rId18"/>
    <p:sldId id="1396" r:id="rId19"/>
    <p:sldId id="1405" r:id="rId20"/>
    <p:sldId id="1406" r:id="rId21"/>
    <p:sldId id="1407" r:id="rId22"/>
    <p:sldId id="1449" r:id="rId23"/>
    <p:sldId id="1426" r:id="rId24"/>
    <p:sldId id="1434" r:id="rId25"/>
    <p:sldId id="1435" r:id="rId26"/>
    <p:sldId id="1445" r:id="rId27"/>
    <p:sldId id="1446" r:id="rId28"/>
    <p:sldId id="1431" r:id="rId29"/>
    <p:sldId id="1430" r:id="rId30"/>
    <p:sldId id="1428" r:id="rId31"/>
    <p:sldId id="1427" r:id="rId32"/>
    <p:sldId id="1429" r:id="rId33"/>
  </p:sldIdLst>
  <p:sldSz cx="9144000" cy="6858000" type="screen4x3"/>
  <p:notesSz cx="7302500" cy="9586913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D2D2"/>
    <a:srgbClr val="DEDFF5"/>
    <a:srgbClr val="F5F5F5"/>
    <a:srgbClr val="FFFFFF"/>
    <a:srgbClr val="DBF2DA"/>
    <a:srgbClr val="EBEBEB"/>
    <a:srgbClr val="990000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11" d="100"/>
          <a:sy n="111" d="100"/>
        </p:scale>
        <p:origin x="-784" y="-120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gs" Target="tags/tag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18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</a:t>
            </a:r>
            <a:r>
              <a:rPr lang="en-US" sz="2000" b="0" dirty="0" smtClean="0"/>
              <a:t>Lecture, Oct. </a:t>
            </a:r>
            <a:r>
              <a:rPr lang="en-US" sz="2000" b="0" dirty="0" smtClean="0"/>
              <a:t>29</a:t>
            </a:r>
            <a:r>
              <a:rPr lang="en-US" sz="2000" b="0" dirty="0" smtClean="0"/>
              <a:t>, </a:t>
            </a:r>
            <a:r>
              <a:rPr lang="en-US" sz="2000" b="0" dirty="0" smtClean="0"/>
              <a:t>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</a:t>
            </a:r>
            <a:r>
              <a:rPr lang="en-US" dirty="0" smtClean="0"/>
              <a:t>Bryant</a:t>
            </a:r>
            <a:r>
              <a:rPr lang="en-US" dirty="0"/>
              <a:t> </a:t>
            </a:r>
            <a:r>
              <a:rPr lang="en-US" smtClean="0"/>
              <a:t>and </a:t>
            </a:r>
            <a:r>
              <a:rPr lang="en-US" smtClean="0"/>
              <a:t>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44395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/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 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</a:t>
            </a:r>
            <a:r>
              <a:rPr lang="en-GB" sz="2000" dirty="0" smtClean="0">
                <a:latin typeface="Calibri" pitchFamily="34" charset="0"/>
                <a:ea typeface="msgothic" charset="0"/>
                <a:cs typeface="msgothic" charset="0"/>
              </a:rPr>
              <a:t>Significant fields:</a:t>
            </a:r>
            <a:endParaRPr lang="en-GB" sz="20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173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873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Cute Trick for Speeding </a:t>
            </a:r>
            <a:r>
              <a:rPr lang="en-GB" dirty="0"/>
              <a:t>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next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</a:t>
            </a: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024982" cy="762000"/>
          </a:xfrm>
        </p:spPr>
        <p:txBody>
          <a:bodyPr/>
          <a:lstStyle/>
          <a:p>
            <a:r>
              <a:rPr lang="en-US" dirty="0" smtClean="0"/>
              <a:t>Virtual Address Space 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 smtClean="0">
                <a:latin typeface="+mn-lt"/>
              </a:rPr>
              <a:t>%</a:t>
            </a:r>
            <a:r>
              <a:rPr lang="en-US" sz="1800" dirty="0" err="1" smtClean="0">
                <a:latin typeface="Courier New"/>
                <a:cs typeface="Courier New"/>
              </a:rPr>
              <a:t>rsp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</a:t>
            </a:r>
            <a:r>
              <a:rPr lang="en-US" sz="1600" dirty="0" smtClean="0">
                <a:latin typeface="+mn-lt"/>
              </a:rPr>
              <a:t>data</a:t>
            </a:r>
          </a:p>
          <a:p>
            <a:pPr algn="ctr"/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  (</a:t>
            </a:r>
            <a:r>
              <a:rPr lang="en-US" sz="1600" dirty="0" err="1" smtClean="0">
                <a:latin typeface="+mn-lt"/>
              </a:rPr>
              <a:t>ptables</a:t>
            </a:r>
            <a:r>
              <a:rPr lang="en-US" sz="1600" dirty="0" smtClean="0">
                <a:latin typeface="+mn-lt"/>
              </a:rPr>
              <a:t>,</a:t>
            </a:r>
            <a:endParaRPr lang="en-US" sz="1600" dirty="0">
              <a:latin typeface="+mn-lt"/>
            </a:endParaRP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, kernel stack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2016465" y="6324600"/>
            <a:ext cx="1260135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Courier New"/>
                <a:cs typeface="Courier New"/>
              </a:rPr>
              <a:t>0x00400000</a:t>
            </a:r>
            <a:endParaRPr lang="en-US" sz="1400" dirty="0">
              <a:solidFill>
                <a:schemeClr val="tx2"/>
              </a:solidFill>
              <a:latin typeface="Courier New"/>
              <a:cs typeface="Courier New"/>
            </a:endParaRP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191448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657600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VM areas initialized by associating them with disk objects.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Process is known as </a:t>
            </a:r>
            <a:r>
              <a:rPr lang="en-GB" b="1" i="1" dirty="0" smtClean="0">
                <a:solidFill>
                  <a:srgbClr val="990000"/>
                </a:solidFill>
              </a:rPr>
              <a:t>memory mapping</a:t>
            </a:r>
            <a:r>
              <a:rPr lang="en-GB" i="1" dirty="0" smtClean="0">
                <a:solidFill>
                  <a:srgbClr val="990000"/>
                </a:solidFill>
              </a:rPr>
              <a:t>. 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Area </a:t>
            </a:r>
            <a:r>
              <a:rPr lang="en-GB" dirty="0"/>
              <a:t>can be </a:t>
            </a:r>
            <a:r>
              <a:rPr lang="en-GB" i="1" dirty="0"/>
              <a:t>backed by </a:t>
            </a:r>
            <a:r>
              <a:rPr lang="en-GB" dirty="0"/>
              <a:t>(i.e., get its initial values from) 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  <a:endParaRPr lang="en-GB" dirty="0" smtClean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990000"/>
                </a:solidFill>
              </a:rPr>
              <a:t>Anonymous file </a:t>
            </a:r>
            <a:r>
              <a:rPr lang="en-GB" dirty="0" smtClean="0"/>
              <a:t>(e.g., nothing)</a:t>
            </a:r>
            <a:endParaRPr lang="en-GB" i="1" dirty="0" smtClean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a physical page full of </a:t>
            </a:r>
            <a:r>
              <a:rPr lang="en-GB" dirty="0" smtClean="0"/>
              <a:t>0's (</a:t>
            </a:r>
            <a:r>
              <a:rPr lang="en-GB" b="1" i="1" dirty="0" smtClean="0">
                <a:solidFill>
                  <a:srgbClr val="990000"/>
                </a:solidFill>
              </a:rPr>
              <a:t>demand-zero page</a:t>
            </a:r>
            <a:r>
              <a:rPr lang="en-GB" dirty="0" smtClean="0"/>
              <a:t>)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</a:t>
            </a:r>
            <a:r>
              <a:rPr lang="en-GB" dirty="0" smtClean="0"/>
              <a:t>page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Dirty pages are copied back and forth between memory and a special </a:t>
            </a:r>
            <a:r>
              <a:rPr lang="en-GB" i="1" dirty="0" smtClean="0">
                <a:solidFill>
                  <a:srgbClr val="990000"/>
                </a:solidFill>
              </a:rPr>
              <a:t>swap file</a:t>
            </a:r>
            <a:r>
              <a:rPr lang="en-GB" dirty="0" smtClean="0"/>
              <a:t>.</a:t>
            </a:r>
            <a:endParaRPr lang="en-GB" i="1" dirty="0" smtClean="0">
              <a:solidFill>
                <a:srgbClr val="99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651125" cy="4607828"/>
          </a:xfrm>
        </p:spPr>
        <p:txBody>
          <a:bodyPr/>
          <a:lstStyle/>
          <a:p>
            <a:r>
              <a:rPr lang="en-US" dirty="0" smtClean="0"/>
              <a:t>Process 1  maps the shared object. 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74875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24078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248400" y="2097772"/>
            <a:ext cx="2651125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Process 2 maps the shared object.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kern="0" dirty="0" smtClean="0">
                <a:latin typeface="Calibri" pitchFamily="34" charset="0"/>
              </a:rPr>
              <a:t>Notice how the virtual addresses can be different.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r>
              <a:rPr lang="en-US" dirty="0" smtClean="0"/>
              <a:t>Two processes mapping a </a:t>
            </a:r>
            <a:r>
              <a:rPr lang="en-US" i="1" dirty="0" smtClean="0">
                <a:solidFill>
                  <a:srgbClr val="990000"/>
                </a:solidFill>
              </a:rPr>
              <a:t>private copy-on-write (COW)  </a:t>
            </a:r>
            <a:r>
              <a:rPr lang="en-US" dirty="0" smtClean="0"/>
              <a:t>object. </a:t>
            </a:r>
          </a:p>
          <a:p>
            <a:r>
              <a:rPr lang="en-US" dirty="0" smtClean="0"/>
              <a:t>Area flagged as private copy-on-write</a:t>
            </a:r>
          </a:p>
          <a:p>
            <a:r>
              <a:rPr lang="en-US" dirty="0" err="1" smtClean="0"/>
              <a:t>PTEs</a:t>
            </a:r>
            <a:r>
              <a:rPr lang="en-US" dirty="0" smtClean="0"/>
              <a:t> in private areas are flagged as read-only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7580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44353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rivate</a:t>
            </a:r>
            <a:endParaRPr lang="en-US" sz="1800" dirty="0"/>
          </a:p>
          <a:p>
            <a:r>
              <a:rPr lang="en-US" sz="1800" dirty="0"/>
              <a:t>copy-on-write</a:t>
            </a:r>
            <a:endParaRPr lang="en-US" sz="1800" dirty="0" smtClean="0"/>
          </a:p>
          <a:p>
            <a:r>
              <a:rPr lang="en-US" sz="1800" dirty="0" smtClean="0"/>
              <a:t>area</a:t>
            </a:r>
            <a:endParaRPr lang="en-US" sz="1800" dirty="0"/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r>
              <a:rPr lang="en-US" dirty="0" smtClean="0"/>
              <a:t>Instruction writing to private page triggers protection fault. </a:t>
            </a:r>
          </a:p>
          <a:p>
            <a:r>
              <a:rPr lang="en-US" dirty="0" smtClean="0"/>
              <a:t>Handler creates new R/W page. </a:t>
            </a:r>
          </a:p>
          <a:p>
            <a:r>
              <a:rPr lang="en-US" dirty="0" smtClean="0"/>
              <a:t>Instruction restarts upon handler return. </a:t>
            </a:r>
          </a:p>
          <a:p>
            <a:r>
              <a:rPr lang="en-US" dirty="0" smtClean="0"/>
              <a:t>Copying deferred as long as possible!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9485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6381" y="32725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835228" y="3103553"/>
            <a:ext cx="117422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583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712054" y="3833207"/>
            <a:ext cx="155917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Write to private</a:t>
            </a:r>
          </a:p>
          <a:p>
            <a:pPr algn="ctr"/>
            <a:r>
              <a:rPr lang="en-US" sz="1800" dirty="0"/>
              <a:t>copy-on-write</a:t>
            </a:r>
          </a:p>
          <a:p>
            <a:pPr algn="ctr"/>
            <a:r>
              <a:rPr lang="en-US" sz="1800" dirty="0"/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 smtClean="0"/>
              <a:t>VM and memory mapping explain how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provides private address space for each process.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create virtual address for new new process</a:t>
            </a:r>
          </a:p>
          <a:p>
            <a:pPr lvl="1"/>
            <a:r>
              <a:rPr lang="en-GB" dirty="0" smtClean="0"/>
              <a:t>Create exact copies of current </a:t>
            </a:r>
            <a:r>
              <a:rPr lang="en-GB" dirty="0" err="1" smtClean="0">
                <a:latin typeface="Courier New"/>
                <a:cs typeface="Courier New"/>
              </a:rPr>
              <a:t>mm_struct</a:t>
            </a:r>
            <a:r>
              <a:rPr lang="en-GB" dirty="0" smtClean="0"/>
              <a:t>,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/>
              <a:t>, and page tables. </a:t>
            </a:r>
          </a:p>
          <a:p>
            <a:pPr lvl="1"/>
            <a:r>
              <a:rPr lang="en-GB" dirty="0" smtClean="0"/>
              <a:t>Flag each page in both processes as read-only</a:t>
            </a:r>
          </a:p>
          <a:p>
            <a:pPr lvl="1"/>
            <a:r>
              <a:rPr lang="en-GB" dirty="0" smtClean="0"/>
              <a:t>Flag each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smtClean="0">
                <a:latin typeface="+mn-lt"/>
                <a:cs typeface="Courier New"/>
              </a:rPr>
              <a:t>i</a:t>
            </a:r>
            <a:r>
              <a:rPr lang="en-GB" dirty="0" smtClean="0">
                <a:latin typeface="+mn-lt"/>
              </a:rPr>
              <a:t>n</a:t>
            </a:r>
            <a:r>
              <a:rPr lang="en-GB" dirty="0" smtClean="0"/>
              <a:t> both processes as private COW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On return, each process has exact copy of virtual memory</a:t>
            </a:r>
          </a:p>
          <a:p>
            <a:endParaRPr lang="en-GB" dirty="0" smtClean="0"/>
          </a:p>
          <a:p>
            <a:r>
              <a:rPr lang="en-GB" dirty="0" smtClean="0"/>
              <a:t>Subsequent writes create new pages using COW mechanism.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362074"/>
            <a:ext cx="3609975" cy="549592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To load and run a new program </a:t>
            </a:r>
            <a:r>
              <a:rPr lang="en-GB" dirty="0" err="1" smtClean="0">
                <a:latin typeface="Courier New"/>
                <a:cs typeface="Courier New"/>
              </a:rPr>
              <a:t>a.out</a:t>
            </a:r>
            <a:r>
              <a:rPr lang="en-GB" dirty="0" smtClean="0"/>
              <a:t> in the current process using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smtClean="0">
                <a:latin typeface="+mn-lt"/>
                <a:cs typeface="Courier New"/>
              </a:rPr>
              <a:t>Free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old areas</a:t>
            </a:r>
          </a:p>
          <a:p>
            <a:endParaRPr lang="en-GB" dirty="0" smtClean="0"/>
          </a:p>
          <a:p>
            <a:r>
              <a:rPr lang="en-GB" dirty="0" smtClean="0"/>
              <a:t>Create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new areas</a:t>
            </a:r>
          </a:p>
          <a:p>
            <a:pPr lvl="1"/>
            <a:r>
              <a:rPr lang="en-GB" dirty="0" smtClean="0"/>
              <a:t>Programs and initialized data backed by object files.</a:t>
            </a:r>
          </a:p>
          <a:p>
            <a:pPr lvl="1"/>
            <a:r>
              <a:rPr lang="en-GB" dirty="0" smtClean="0">
                <a:latin typeface="Courier New"/>
                <a:cs typeface="Courier New"/>
              </a:rPr>
              <a:t>.</a:t>
            </a:r>
            <a:r>
              <a:rPr lang="en-GB" dirty="0" err="1" smtClean="0">
                <a:latin typeface="Courier New"/>
                <a:cs typeface="Courier New"/>
              </a:rPr>
              <a:t>bss</a:t>
            </a:r>
            <a:r>
              <a:rPr lang="en-GB" dirty="0" smtClean="0">
                <a:latin typeface="Courier New"/>
                <a:cs typeface="Courier New"/>
              </a:rPr>
              <a:t>  </a:t>
            </a:r>
            <a:r>
              <a:rPr lang="en-GB" dirty="0" smtClean="0"/>
              <a:t>and stack backed by anonymous files . </a:t>
            </a:r>
          </a:p>
          <a:p>
            <a:endParaRPr lang="en-GB" dirty="0" smtClean="0"/>
          </a:p>
          <a:p>
            <a:r>
              <a:rPr lang="en-GB" dirty="0" smtClean="0"/>
              <a:t>Set PC to entry point in </a:t>
            </a:r>
            <a:r>
              <a:rPr lang="en-GB" dirty="0" smtClean="0">
                <a:latin typeface="Courier New"/>
                <a:cs typeface="Courier New"/>
              </a:rPr>
              <a:t>.text</a:t>
            </a:r>
          </a:p>
          <a:p>
            <a:pPr lvl="1"/>
            <a:r>
              <a:rPr lang="en-GB" dirty="0" smtClean="0"/>
              <a:t>Linux will fault in code and data pages as needed.</a:t>
            </a:r>
            <a:endParaRPr lang="en-GB" dirty="0"/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Memory mapped region </a:t>
            </a:r>
          </a:p>
          <a:p>
            <a:pPr algn="ctr"/>
            <a:r>
              <a:rPr lang="en-US" sz="1400"/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Runtime heap (via </a:t>
            </a:r>
            <a:r>
              <a:rPr lang="en-US" sz="1400" dirty="0" err="1"/>
              <a:t>malloc</a:t>
            </a:r>
            <a:r>
              <a:rPr lang="en-US" sz="1400" dirty="0"/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6115" y="5867400"/>
            <a:ext cx="26654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9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11180" y="2430462"/>
            <a:ext cx="649203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11462"/>
            <a:ext cx="171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6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40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3662"/>
            <a:ext cx="1692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75700" y="4792662"/>
            <a:ext cx="534450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>
                <a:latin typeface="Courier New" pitchFamily="49" charset="0"/>
              </a:rPr>
              <a:t>offset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of 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</a:t>
            </a:r>
            <a:r>
              <a:rPr lang="en-GB" dirty="0" smtClean="0"/>
              <a:t>PROT_READ</a:t>
            </a:r>
            <a:r>
              <a:rPr lang="en-GB" dirty="0"/>
              <a:t>, </a:t>
            </a:r>
            <a:r>
              <a:rPr lang="en-GB" dirty="0" smtClean="0"/>
              <a:t>PROT_WRITE, ...</a:t>
            </a:r>
            <a:endParaRPr lang="en-GB" dirty="0"/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</a:t>
            </a:r>
            <a:r>
              <a:rPr lang="en-GB" dirty="0" smtClean="0"/>
              <a:t> MAP_ANON, MAP_PRIVATE</a:t>
            </a:r>
            <a:r>
              <a:rPr lang="en-GB" dirty="0"/>
              <a:t>, </a:t>
            </a:r>
            <a:r>
              <a:rPr lang="en-GB" dirty="0" smtClean="0"/>
              <a:t>MAP_SHARED, ...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Return </a:t>
            </a:r>
            <a:r>
              <a:rPr lang="en-GB" dirty="0"/>
              <a:t>a pointer to start of mapped area (may not 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 smtClean="0">
                <a:effectLst/>
              </a:rPr>
              <a:t>)</a:t>
            </a:r>
            <a:endParaRPr lang="en-GB" sz="20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1963"/>
            <a:ext cx="9144000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+mn-lt"/>
              </a:rPr>
              <a:t>Example: Using </a:t>
            </a:r>
            <a:r>
              <a:rPr lang="en-GB" dirty="0" err="1" smtClean="0">
                <a:latin typeface="Courier New"/>
                <a:cs typeface="Courier New"/>
              </a:rPr>
              <a:t>mmap</a:t>
            </a:r>
            <a:r>
              <a:rPr lang="en-GB" dirty="0" smtClean="0">
                <a:latin typeface="+mn-lt"/>
              </a:rPr>
              <a:t> to Copy Files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4368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mmapcopy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driver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1651C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/* Check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for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required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cmd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line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arg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!= 2)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"usage: %s &lt;filename&gt;\n"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[0]);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Copy input file to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stdout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 = Open(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[1], O_RDONLY, 0);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Fstat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&amp;stat);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mmapcopy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stat.st_size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}</a:t>
            </a:r>
            <a:endParaRPr lang="en-GB" sz="1400" dirty="0">
              <a:latin typeface="Courier New" pitchFamily="49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85947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 smtClean="0">
                <a:latin typeface="Calibri" pitchFamily="34" charset="0"/>
              </a:rPr>
              <a:t>Copying a file to </a:t>
            </a:r>
            <a:r>
              <a:rPr lang="en-GB" kern="0" dirty="0" err="1" smtClean="0">
                <a:latin typeface="Courier New"/>
                <a:cs typeface="Courier New"/>
              </a:rPr>
              <a:t>stdout</a:t>
            </a:r>
            <a:r>
              <a:rPr lang="en-GB" kern="0" dirty="0" smtClean="0">
                <a:latin typeface="Calibri" pitchFamily="34" charset="0"/>
              </a:rPr>
              <a:t> without transferring data to user space 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3318" y="2436812"/>
            <a:ext cx="3991482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>
                <a:solidFill>
                  <a:srgbClr val="926492"/>
                </a:solidFill>
                <a:latin typeface="Menlo-Regular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Menlo-Regular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 smtClean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Menlo-Regular"/>
              </a:rPr>
              <a:t>mmapcopy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fd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size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Ptr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to memory mapped </a:t>
            </a:r>
            <a:r>
              <a:rPr lang="en-US" sz="1400" dirty="0" smtClean="0">
                <a:solidFill>
                  <a:srgbClr val="CB2418"/>
                </a:solidFill>
                <a:latin typeface="Menlo-Regular"/>
              </a:rPr>
              <a:t>area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 err="1">
                <a:solidFill>
                  <a:srgbClr val="2D961E"/>
                </a:solidFill>
                <a:latin typeface="Menlo-Regular"/>
              </a:rPr>
              <a:t>char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da-DK" sz="1400" dirty="0" err="1">
                <a:solidFill>
                  <a:srgbClr val="C1651C"/>
                </a:solidFill>
                <a:latin typeface="Menlo-Regular"/>
              </a:rPr>
              <a:t>bufp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da-DK" sz="14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bufp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Mmap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size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4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400" dirty="0" smtClean="0">
                <a:solidFill>
                  <a:srgbClr val="000000"/>
                </a:solidFill>
                <a:latin typeface="Menlo-Regular"/>
              </a:rPr>
              <a:t>               PROT_READ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            MAP_PRIVATE, </a:t>
            </a:r>
            <a:endParaRPr lang="nl-NL" sz="14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l-NL" sz="1400" dirty="0" smtClean="0">
                <a:solidFill>
                  <a:srgbClr val="000000"/>
                </a:solidFill>
                <a:latin typeface="Menlo-Regular"/>
              </a:rPr>
              <a:t>               </a:t>
            </a:r>
            <a:r>
              <a:rPr lang="nl-NL" sz="1400" dirty="0" err="1" smtClean="0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0);</a:t>
            </a:r>
          </a:p>
          <a:p>
            <a:r>
              <a:rPr lang="de-DE" sz="1400" dirty="0">
                <a:solidFill>
                  <a:srgbClr val="000000"/>
                </a:solidFill>
                <a:latin typeface="Menlo-Regular"/>
              </a:rPr>
              <a:t>    Write(1, </a:t>
            </a:r>
            <a:r>
              <a:rPr lang="de-DE" sz="1400" dirty="0" err="1">
                <a:solidFill>
                  <a:srgbClr val="000000"/>
                </a:solidFill>
                <a:latin typeface="Menlo-Regular"/>
              </a:rPr>
              <a:t>bufp</a:t>
            </a:r>
            <a:r>
              <a:rPr lang="de-DE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e-DE" sz="1400" dirty="0" err="1">
                <a:solidFill>
                  <a:srgbClr val="000000"/>
                </a:solidFill>
                <a:latin typeface="Menlo-Regular"/>
              </a:rPr>
              <a:t>size</a:t>
            </a:r>
            <a:r>
              <a:rPr lang="de-DE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is-I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4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is-IS" sz="14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0" y="6172200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1426" y="6183868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1. Simple </a:t>
            </a:r>
            <a:r>
              <a:rPr lang="en-GB" dirty="0"/>
              <a:t>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2. Simple </a:t>
            </a:r>
            <a:r>
              <a:rPr lang="en-GB" dirty="0"/>
              <a:t>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3. Simple </a:t>
            </a:r>
            <a:r>
              <a:rPr lang="en-GB" dirty="0"/>
              <a:t>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489808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12739</TotalTime>
  <Words>2817</Words>
  <Application>Microsoft Macintosh PowerPoint</Application>
  <PresentationFormat>On-screen Show (4:3)</PresentationFormat>
  <Paragraphs>1178</Paragraphs>
  <Slides>32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template2007</vt:lpstr>
      <vt:lpstr>Virtual Memory: Systems  15-213: Introduction to Computer Systems  18th Lecture, Oct. 29, 2015</vt:lpstr>
      <vt:lpstr>Today  </vt:lpstr>
      <vt:lpstr>Review of Symbols</vt:lpstr>
      <vt:lpstr>Simple Memory System Example</vt:lpstr>
      <vt:lpstr>1. Simple Memory System TLB</vt:lpstr>
      <vt:lpstr>2. Simple Memory System Page Table</vt:lpstr>
      <vt:lpstr>3. Simple Memory System Cache</vt:lpstr>
      <vt:lpstr>Address Translation Example #1</vt:lpstr>
      <vt:lpstr>Address Translation Example #2</vt:lpstr>
      <vt:lpstr>Address Translation Example #3</vt:lpstr>
      <vt:lpstr>Today  </vt:lpstr>
      <vt:lpstr>Intel Core i7 Memory System</vt:lpstr>
      <vt:lpstr>Review of Symbols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Virtual Address Space of a Linux Process</vt:lpstr>
      <vt:lpstr>Linux Organizes VM as Collection of “Areas” </vt:lpstr>
      <vt:lpstr>Linux Page Fault Handling </vt:lpstr>
      <vt:lpstr>Today  </vt:lpstr>
      <vt:lpstr>Memory Mapping</vt:lpstr>
      <vt:lpstr>Sharing Revisited: Shared Objects</vt:lpstr>
      <vt:lpstr>Sharing Revisited: Shared Objects</vt:lpstr>
      <vt:lpstr>Sharing Revisited:  Private Copy-on-write (COW) Objects</vt:lpstr>
      <vt:lpstr>Sharing Revisited:  Private Copy-on-write (COW) Objects</vt:lpstr>
      <vt:lpstr>The fork Function Revisited</vt:lpstr>
      <vt:lpstr>The execve Function Revisited</vt:lpstr>
      <vt:lpstr>User-Level Memory Mapping</vt:lpstr>
      <vt:lpstr>User-Level Memory Mapping</vt:lpstr>
      <vt:lpstr>Example: Using mmap to Copy Files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542</cp:revision>
  <cp:lastPrinted>2010-10-19T14:58:03Z</cp:lastPrinted>
  <dcterms:created xsi:type="dcterms:W3CDTF">2011-01-05T23:16:19Z</dcterms:created>
  <dcterms:modified xsi:type="dcterms:W3CDTF">2015-08-17T16:13:58Z</dcterms:modified>
</cp:coreProperties>
</file>