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542" r:id="rId2"/>
    <p:sldId id="1411" r:id="rId3"/>
    <p:sldId id="1262" r:id="rId4"/>
    <p:sldId id="1286" r:id="rId5"/>
    <p:sldId id="1285" r:id="rId6"/>
    <p:sldId id="1264" r:id="rId7"/>
    <p:sldId id="1412" r:id="rId8"/>
    <p:sldId id="1265" r:id="rId9"/>
    <p:sldId id="1266" r:id="rId10"/>
    <p:sldId id="1268" r:id="rId11"/>
    <p:sldId id="1289" r:id="rId12"/>
    <p:sldId id="1290" r:id="rId13"/>
    <p:sldId id="1291" r:id="rId14"/>
    <p:sldId id="1292" r:id="rId15"/>
    <p:sldId id="1293" r:id="rId16"/>
    <p:sldId id="1294" r:id="rId17"/>
    <p:sldId id="1430" r:id="rId18"/>
    <p:sldId id="1273" r:id="rId19"/>
    <p:sldId id="1414" r:id="rId20"/>
    <p:sldId id="1274" r:id="rId21"/>
    <p:sldId id="1295" r:id="rId22"/>
    <p:sldId id="1277" r:id="rId23"/>
    <p:sldId id="1415" r:id="rId24"/>
    <p:sldId id="1278" r:id="rId25"/>
    <p:sldId id="1416" r:id="rId26"/>
    <p:sldId id="1427" r:id="rId27"/>
    <p:sldId id="1428" r:id="rId28"/>
    <p:sldId id="1417" r:id="rId29"/>
    <p:sldId id="1418" r:id="rId30"/>
    <p:sldId id="1419" r:id="rId31"/>
    <p:sldId id="1420" r:id="rId32"/>
    <p:sldId id="1421" r:id="rId33"/>
    <p:sldId id="1431" r:id="rId34"/>
    <p:sldId id="1422" r:id="rId35"/>
    <p:sldId id="1423" r:id="rId36"/>
    <p:sldId id="1424" r:id="rId37"/>
    <p:sldId id="1425" r:id="rId38"/>
    <p:sldId id="1429" r:id="rId39"/>
    <p:sldId id="1426" r:id="rId40"/>
  </p:sldIdLst>
  <p:sldSz cx="9144000" cy="6858000" type="screen4x3"/>
  <p:notesSz cx="7302500" cy="9586913"/>
  <p:custDataLst>
    <p:tags r:id="rId4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>
        <p:scale>
          <a:sx n="116" d="100"/>
          <a:sy n="116" d="100"/>
        </p:scale>
        <p:origin x="-384" y="-208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tags" Target="tags/tag1.xml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5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17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27,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Enabling Data Structure: Page Table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Key point</a:t>
            </a:r>
            <a:r>
              <a:rPr lang="en-US" sz="1800" dirty="0" smtClean="0">
                <a:latin typeface="Calibri" pitchFamily="34" charset="0"/>
              </a:rPr>
              <a:t>: Waiting until the miss to copy the page to DRAM is known as </a:t>
            </a:r>
            <a:r>
              <a:rPr lang="en-US" sz="1800" i="1" dirty="0" smtClean="0">
                <a:solidFill>
                  <a:srgbClr val="FF0000"/>
                </a:solidFill>
                <a:latin typeface="Calibri" pitchFamily="34" charset="0"/>
              </a:rPr>
              <a:t>demand paging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261139" y="38512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Allocating a new page (VP 5) of virtual memory.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1139" y="40798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61139" y="4308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61139" y="29368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61139" y="3165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61139" y="33940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61139" y="36226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13870" y="45782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88527" y="17653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06002" y="28037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06002" y="30130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086639" y="420052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086639" y="28305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4112039" y="26019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61239" y="23733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40914" y="37623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56339" y="4079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56339" y="4308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56339" y="3851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56339" y="2708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956339" y="2936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6339" y="3165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56339" y="33940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56339" y="36226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27739" y="24034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964366" y="26781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965159" y="29110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964366" y="33768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65159" y="35839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964366" y="38233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965159" y="42827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964366" y="40498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965159" y="31439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327814" y="19145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349736" y="26430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346561" y="4255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971252" y="23129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606002" y="25781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606002" y="23495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983952" y="29733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4080289" y="37195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 flipV="1">
            <a:off x="4086639" y="30749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</a:t>
            </a: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5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4094576" y="393283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</a:t>
            </a:r>
            <a:r>
              <a:rPr lang="en-GB" dirty="0" smtClean="0"/>
              <a:t>seems terribly inefficient, but it works because of locality. </a:t>
            </a:r>
            <a:endParaRPr lang="en-GB" dirty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</a:t>
            </a:r>
            <a:r>
              <a:rPr lang="en-GB" dirty="0" smtClean="0"/>
              <a:t>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Well-chosen mappings can improve locality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1462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203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3697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6340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127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4809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7330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8619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051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350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4583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104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8393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7365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7593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2745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7422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3444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087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8608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8871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023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Simplifying m</a:t>
            </a:r>
            <a:r>
              <a:rPr lang="en-GB" dirty="0" smtClean="0"/>
              <a:t>emory </a:t>
            </a:r>
            <a:r>
              <a:rPr lang="en-GB" dirty="0" smtClean="0"/>
              <a:t>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222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96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445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710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203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809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938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127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427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86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915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812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835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350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818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420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84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937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963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78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Code, data, and heap always start at the same addresses.</a:t>
            </a:r>
            <a:endParaRPr lang="en-GB" sz="1800" dirty="0"/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 smtClean="0"/>
              <a:t>allocates virtual pages for .text and .data sections &amp; creates PTEs marked as invalid</a:t>
            </a:r>
            <a:endParaRPr lang="en-GB" sz="1800" dirty="0"/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53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66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3985528" y="6189452"/>
            <a:ext cx="1043672" cy="2991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  <a:endParaRPr lang="en-GB" sz="14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2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</a:t>
            </a:r>
            <a:r>
              <a:rPr lang="en-GB" dirty="0" smtClean="0"/>
              <a:t>bits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MMU checks these bits on each access</a:t>
            </a:r>
            <a:endParaRPr lang="en-GB" dirty="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870188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976441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16199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33400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33400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34987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099453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356256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9818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26216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3616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6594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594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6610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367100" y="287020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EXEC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66" name="Rectangle 13"/>
          <p:cNvSpPr>
            <a:spLocks noChangeArrowheads="1"/>
          </p:cNvSpPr>
          <p:nvPr/>
        </p:nvSpPr>
        <p:spPr bwMode="auto"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70868" y="507612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EXEC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70" name="Rectangle 13"/>
          <p:cNvSpPr>
            <a:spLocks noChangeArrowheads="1"/>
          </p:cNvSpPr>
          <p:nvPr/>
        </p:nvSpPr>
        <p:spPr bwMode="auto"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4" name="Rectangle 10"/>
          <p:cNvSpPr>
            <a:spLocks noChangeArrowheads="1"/>
          </p:cNvSpPr>
          <p:nvPr/>
        </p:nvSpPr>
        <p:spPr bwMode="auto"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 smtClean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 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53279" y="1633336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63863" y="1703814"/>
            <a:ext cx="859669" cy="2156837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Physical page </a:t>
            </a:r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table </a:t>
            </a:r>
            <a:endParaRPr lang="en-US" sz="14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address for the current</a:t>
            </a: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process</a:t>
            </a:r>
            <a:endParaRPr lang="en-US" sz="1400" dirty="0" smtClean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itchFamily="34" charset="0"/>
              </a:rPr>
              <a:t>P</a:t>
            </a:r>
            <a:r>
              <a:rPr lang="en-US" sz="1400" dirty="0" smtClean="0">
                <a:latin typeface="Calibri" pitchFamily="34" charset="0"/>
              </a:rPr>
              <a:t>age </a:t>
            </a:r>
            <a:r>
              <a:rPr lang="en-US" sz="1400" dirty="0" smtClean="0">
                <a:latin typeface="Calibri" pitchFamily="34" charset="0"/>
              </a:rPr>
              <a:t>not in memory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m-1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</a:t>
            </a:r>
            <a:r>
              <a:rPr lang="en-US" sz="1400" dirty="0" smtClean="0">
                <a:latin typeface="Calibri" pitchFamily="34" charset="0"/>
              </a:rPr>
              <a:t>1</a:t>
            </a:r>
            <a:endParaRPr lang="en-US" sz="1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“simple” systems like embedded </a:t>
            </a:r>
            <a:r>
              <a:rPr lang="en-GB" dirty="0"/>
              <a:t>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</a:t>
            </a:r>
            <a:r>
              <a:rPr lang="en-GB" sz="1600" dirty="0" smtClean="0">
                <a:latin typeface="Calibri" pitchFamily="34" charset="0"/>
              </a:rPr>
              <a:t>address</a:t>
            </a:r>
            <a:endParaRPr lang="en-GB" sz="16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Small set-associative hardware </a:t>
            </a:r>
            <a:r>
              <a:rPr lang="en-GB" dirty="0"/>
              <a:t>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TLB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 smtClean="0"/>
              <a:t>MMU uses the VPN portion of the virtual address to access the TLB: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800" dirty="0"/>
              <a:t>TLB tag (TLBT)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6108701" y="2908300"/>
            <a:ext cx="17700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TLB index (TLBI)</a:t>
            </a:r>
          </a:p>
        </p:txBody>
      </p:sp>
      <p:sp>
        <p:nvSpPr>
          <p:cNvPr id="6" name="Text Box 381"/>
          <p:cNvSpPr txBox="1">
            <a:spLocks noChangeArrowheads="1"/>
          </p:cNvSpPr>
          <p:nvPr/>
        </p:nvSpPr>
        <p:spPr bwMode="auto">
          <a:xfrm>
            <a:off x="8670926" y="2607261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0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7842251" y="2607261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p-1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7637463" y="2607261"/>
            <a:ext cx="28745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</a:t>
            </a:r>
          </a:p>
        </p:txBody>
      </p:sp>
      <p:sp>
        <p:nvSpPr>
          <p:cNvPr id="9" name="Text Box 384"/>
          <p:cNvSpPr txBox="1">
            <a:spLocks noChangeArrowheads="1"/>
          </p:cNvSpPr>
          <p:nvPr/>
        </p:nvSpPr>
        <p:spPr bwMode="auto">
          <a:xfrm>
            <a:off x="4343400" y="2607261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n-1</a:t>
            </a: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7880351" y="29083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VPO</a:t>
            </a:r>
          </a:p>
        </p:txBody>
      </p:sp>
      <p:sp>
        <p:nvSpPr>
          <p:cNvPr id="11" name="AutoShape 386"/>
          <p:cNvSpPr>
            <a:spLocks/>
          </p:cNvSpPr>
          <p:nvPr/>
        </p:nvSpPr>
        <p:spPr bwMode="auto">
          <a:xfrm rot="5400000" flipV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5840413" y="2113518"/>
            <a:ext cx="5737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dirty="0"/>
              <a:t>VPN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6107113" y="2607261"/>
            <a:ext cx="5913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p+t-1</a:t>
            </a:r>
          </a:p>
        </p:txBody>
      </p:sp>
      <p:sp>
        <p:nvSpPr>
          <p:cNvPr id="14" name="Text Box 389"/>
          <p:cNvSpPr txBox="1">
            <a:spLocks noChangeArrowheads="1"/>
          </p:cNvSpPr>
          <p:nvPr/>
        </p:nvSpPr>
        <p:spPr bwMode="auto">
          <a:xfrm>
            <a:off x="5749926" y="2607261"/>
            <a:ext cx="4417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dirty="0" err="1"/>
              <a:t>p+t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3739782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76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2809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0969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050943" y="499413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35403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48336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36496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63600" y="4520968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0130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23063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1527188" y="4695837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11223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35657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48590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6750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863600" y="5559357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30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3063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223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35657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48590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36750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T-1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 = 2</a:t>
            </a:r>
            <a:r>
              <a:rPr lang="en-US" sz="1800" baseline="30000" dirty="0" smtClean="0">
                <a:latin typeface="Calibri" pitchFamily="34" charset="0"/>
              </a:rPr>
              <a:t>t</a:t>
            </a:r>
            <a:r>
              <a:rPr lang="en-US" sz="1800" dirty="0" smtClean="0">
                <a:latin typeface="Calibri" pitchFamily="34" charset="0"/>
              </a:rPr>
              <a:t> sets</a:t>
            </a:r>
            <a:endParaRPr lang="en-US" sz="1800" baseline="30000" dirty="0" smtClean="0">
              <a:latin typeface="Calibri" pitchFamily="34" charset="0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6121401" y="3213100"/>
            <a:ext cx="2967558" cy="1663700"/>
            <a:chOff x="6121401" y="3213100"/>
            <a:chExt cx="2967558" cy="1663700"/>
          </a:xfrm>
        </p:grpSpPr>
        <p:cxnSp>
          <p:nvCxnSpPr>
            <p:cNvPr id="136" name="Straight Connector 135"/>
            <p:cNvCxnSpPr>
              <a:stCxn id="5" idx="2"/>
            </p:cNvCxnSpPr>
            <p:nvPr/>
          </p:nvCxnSpPr>
          <p:spPr bwMode="auto">
            <a:xfrm>
              <a:off x="6993732" y="3213100"/>
              <a:ext cx="0" cy="1663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3" name="TextBox 14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TLBI selects the set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28800" y="2395319"/>
            <a:ext cx="2625726" cy="2300518"/>
            <a:chOff x="1828800" y="2395319"/>
            <a:chExt cx="2625726" cy="2300518"/>
          </a:xfrm>
        </p:grpSpPr>
        <p:cxnSp>
          <p:nvCxnSpPr>
            <p:cNvPr id="145" name="Straight Connector 144"/>
            <p:cNvCxnSpPr>
              <a:stCxn id="4" idx="1"/>
            </p:cNvCxnSpPr>
            <p:nvPr/>
          </p:nvCxnSpPr>
          <p:spPr bwMode="auto">
            <a:xfrm flipH="1" flipV="1">
              <a:off x="1828800" y="3048000"/>
              <a:ext cx="2625726" cy="12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Arrow Connector 146"/>
            <p:cNvCxnSpPr>
              <a:endCxn id="117" idx="0"/>
            </p:cNvCxnSpPr>
            <p:nvPr/>
          </p:nvCxnSpPr>
          <p:spPr bwMode="auto">
            <a:xfrm>
              <a:off x="1828800" y="3048000"/>
              <a:ext cx="8283" cy="164783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8" name="TextBox 147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TLBT matches tag of line within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846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2387" y="3119439"/>
            <a:ext cx="1370013" cy="541005"/>
            <a:chOff x="2592387" y="3119439"/>
            <a:chExt cx="1370013" cy="541005"/>
          </a:xfrm>
        </p:grpSpPr>
        <p:cxnSp>
          <p:nvCxnSpPr>
            <p:cNvPr id="38" name="Straight Arrow Connector 37"/>
            <p:cNvCxnSpPr>
              <a:stCxn id="37" idx="3"/>
            </p:cNvCxnSpPr>
            <p:nvPr/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3049587" y="3354782"/>
              <a:ext cx="38700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 smtClean="0">
                  <a:latin typeface="Calibri" pitchFamily="34" charset="0"/>
                </a:rPr>
                <a:t>VA</a:t>
              </a:r>
              <a:endParaRPr lang="en-GB" sz="1400" dirty="0">
                <a:latin typeface="Calibri" pitchFamily="34" charset="0"/>
              </a:endParaRPr>
            </a:p>
          </p:txBody>
        </p:sp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5606298" y="3352800"/>
              <a:ext cx="374759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 smtClean="0">
                  <a:latin typeface="Calibri" pitchFamily="34" charset="0"/>
                </a:rPr>
                <a:t>PA</a:t>
              </a:r>
              <a:endParaRPr lang="en-GB" sz="1400" dirty="0">
                <a:latin typeface="Calibri" pitchFamily="34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58988" y="3893139"/>
            <a:ext cx="4494213" cy="1444567"/>
            <a:chOff x="2058988" y="3893139"/>
            <a:chExt cx="4494213" cy="1444567"/>
          </a:xfrm>
        </p:grpSpPr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3887787" y="4778043"/>
              <a:ext cx="53102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 smtClean="0">
                  <a:latin typeface="Calibri" pitchFamily="34" charset="0"/>
                </a:rPr>
                <a:t>Data</a:t>
              </a:r>
              <a:endParaRPr lang="en-GB" sz="1400" dirty="0">
                <a:latin typeface="Calibri" pitchFamily="34" charset="0"/>
              </a:endParaRPr>
            </a:p>
          </p:txBody>
        </p:sp>
        <p:cxnSp>
          <p:nvCxnSpPr>
            <p:cNvPr id="50" name="Shape 49"/>
            <p:cNvCxnSpPr>
              <a:endCxn id="37" idx="2"/>
            </p:cNvCxnSpPr>
            <p:nvPr/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6" name="Oval 21"/>
            <p:cNvSpPr>
              <a:spLocks noChangeArrowheads="1"/>
            </p:cNvSpPr>
            <p:nvPr/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</a:p>
          </p:txBody>
        </p:sp>
      </p:grp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928532" y="2667000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 smtClean="0">
                  <a:latin typeface="Calibri" pitchFamily="34" charset="0"/>
                </a:rPr>
                <a:t>VPN</a:t>
              </a:r>
              <a:endParaRPr lang="en-GB" sz="1400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648200" y="2311401"/>
              <a:ext cx="453755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 smtClean="0">
                  <a:latin typeface="Calibri" pitchFamily="34" charset="0"/>
                </a:rPr>
                <a:t>PTE</a:t>
              </a:r>
              <a:endParaRPr lang="en-GB" sz="1400" dirty="0">
                <a:latin typeface="Calibri" pitchFamily="34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48-bit address space, 8-byte PTE </a:t>
            </a:r>
          </a:p>
          <a:p>
            <a:endParaRPr lang="en-GB" dirty="0" smtClean="0"/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512 GB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48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39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r>
              <a:rPr lang="en-GB" dirty="0" smtClean="0"/>
              <a:t>Common solution: Multi-level page table</a:t>
            </a:r>
          </a:p>
          <a:p>
            <a:r>
              <a:rPr lang="en-GB" dirty="0" smtClean="0"/>
              <a:t>Example: 2-level page table</a:t>
            </a:r>
          </a:p>
          <a:p>
            <a:pPr lvl="1"/>
            <a:r>
              <a:rPr lang="en-GB" dirty="0" smtClean="0"/>
              <a:t>Level 1 table: each PTE points to a page table (always memory resident)</a:t>
            </a:r>
          </a:p>
          <a:p>
            <a:pPr lvl="1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243743" y="2719927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 rot="16200000">
              <a:off x="8261381" y="4527581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072543" y="1333500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874934" y="1990208"/>
              <a:ext cx="1295400" cy="14509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874934" y="3361808"/>
              <a:ext cx="1295400" cy="2317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7027334" y="4423845"/>
              <a:ext cx="1143000" cy="463550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333067" y="35157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333067" y="36681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333067" y="43539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572490" y="3820595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 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with a 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>
            <a:off x="939800" y="2552424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 dirty="0"/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57387" y="3371562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1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2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k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0207133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laptops, and smart phones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</a:t>
            </a:r>
            <a:r>
              <a:rPr lang="en-GB" sz="1400" dirty="0" smtClean="0">
                <a:latin typeface="Calibri" pitchFamily="34" charset="0"/>
              </a:rPr>
              <a:t>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Virtual 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(VA</a:t>
            </a:r>
            <a:r>
              <a:rPr lang="en-GB" sz="14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pPr marL="0" indent="0">
              <a:buNone/>
            </a:pPr>
            <a:endParaRPr lang="en-US" sz="2000" b="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</a:t>
            </a:r>
            <a:r>
              <a:rPr lang="en-GB" dirty="0" smtClean="0"/>
              <a:t>Memory (VM)?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Uses main </a:t>
            </a:r>
            <a:r>
              <a:rPr lang="en-GB" dirty="0" smtClean="0"/>
              <a:t>memory efficiently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</a:t>
            </a:r>
            <a:r>
              <a:rPr lang="en-GB" dirty="0" smtClean="0"/>
              <a:t> DRAM </a:t>
            </a:r>
            <a:r>
              <a:rPr lang="en-GB" dirty="0"/>
              <a:t>as a cache for </a:t>
            </a:r>
            <a:r>
              <a:rPr lang="en-GB" dirty="0" smtClean="0"/>
              <a:t>parts </a:t>
            </a:r>
            <a:r>
              <a:rPr lang="en-GB" dirty="0"/>
              <a:t>of a virtual address space</a:t>
            </a:r>
            <a:endParaRPr lang="en-GB" dirty="0" smtClean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Simplifies </a:t>
            </a:r>
            <a:r>
              <a:rPr lang="en-GB" dirty="0">
                <a:effectLst/>
              </a:rPr>
              <a:t>memory </a:t>
            </a:r>
            <a:r>
              <a:rPr lang="en-GB" dirty="0" smtClean="0">
                <a:effectLst/>
              </a:rPr>
              <a:t>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</a:t>
            </a:r>
            <a:r>
              <a:rPr lang="en-GB" dirty="0" smtClean="0"/>
              <a:t>the same uniform linear </a:t>
            </a:r>
            <a:r>
              <a:rPr lang="en-GB" dirty="0"/>
              <a:t>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Isolates </a:t>
            </a:r>
            <a:r>
              <a:rPr lang="en-GB" dirty="0">
                <a:effectLst/>
              </a:rPr>
              <a:t>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  <a:endParaRPr lang="en-GB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 program </a:t>
            </a:r>
            <a:r>
              <a:rPr lang="en-GB" dirty="0"/>
              <a:t>cannot access privileged</a:t>
            </a:r>
            <a:r>
              <a:rPr lang="en-GB" dirty="0" smtClean="0"/>
              <a:t> kernel information and code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/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dirty="0" smtClean="0"/>
              <a:t>Conceptually,</a:t>
            </a:r>
            <a:r>
              <a:rPr lang="en-US" i="1" dirty="0" smtClean="0">
                <a:solidFill>
                  <a:srgbClr val="990000"/>
                </a:solidFill>
              </a:rPr>
              <a:t> 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 stored on disk. 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 smtClean="0"/>
              <a:t>4</a:t>
            </a:r>
            <a:r>
              <a:rPr lang="en-GB" dirty="0"/>
              <a:t> </a:t>
            </a:r>
            <a:r>
              <a:rPr lang="en-GB" dirty="0" smtClean="0"/>
              <a:t>KB</a:t>
            </a:r>
            <a:r>
              <a:rPr lang="en-GB" dirty="0" smtClean="0"/>
              <a:t>, sometimes 4 MB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</a:t>
            </a:r>
            <a:r>
              <a:rPr lang="en-GB" dirty="0" smtClean="0"/>
              <a:t>cache memories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18307</TotalTime>
  <Words>2858</Words>
  <Application>Microsoft Macintosh PowerPoint</Application>
  <PresentationFormat>On-screen Show (4:3)</PresentationFormat>
  <Paragraphs>925</Paragraphs>
  <Slides>39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template2007</vt:lpstr>
      <vt:lpstr>Virtual Memory: Concepts  15-213: Introduction to Computer Systems  17th Lecture, Oct. 27, 2015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Enabling Data Structure: Page Table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Allocating Pages</vt:lpstr>
      <vt:lpstr>Locality to the Rescue Again!</vt:lpstr>
      <vt:lpstr>Today  </vt:lpstr>
      <vt:lpstr>VM as a Tool for Memory Management</vt:lpstr>
      <vt:lpstr>VM as a Tool for Memory Management</vt:lpstr>
      <vt:lpstr>Simplifying Linking and Loading</vt:lpstr>
      <vt:lpstr>Today  </vt:lpstr>
      <vt:lpstr>VM as a Tool for Memory Protection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Accessing the TLB</vt:lpstr>
      <vt:lpstr>TLB Hit</vt:lpstr>
      <vt:lpstr>TLB Miss</vt:lpstr>
      <vt:lpstr>Multi-Level Page Tables</vt:lpstr>
      <vt:lpstr>A Two-Level Page Table Hierarchy</vt:lpstr>
      <vt:lpstr>Translating with a k-level Page Table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566</cp:revision>
  <cp:lastPrinted>1999-09-20T15:19:18Z</cp:lastPrinted>
  <dcterms:created xsi:type="dcterms:W3CDTF">2011-01-05T23:17:11Z</dcterms:created>
  <dcterms:modified xsi:type="dcterms:W3CDTF">2015-10-27T16:11:26Z</dcterms:modified>
</cp:coreProperties>
</file>