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542" r:id="rId2"/>
    <p:sldId id="1159" r:id="rId3"/>
    <p:sldId id="1200" r:id="rId4"/>
    <p:sldId id="1201" r:id="rId5"/>
    <p:sldId id="1202" r:id="rId6"/>
    <p:sldId id="1203" r:id="rId7"/>
    <p:sldId id="1204" r:id="rId8"/>
    <p:sldId id="1205" r:id="rId9"/>
    <p:sldId id="1206" r:id="rId10"/>
    <p:sldId id="1207" r:id="rId11"/>
    <p:sldId id="1168" r:id="rId12"/>
    <p:sldId id="1169" r:id="rId13"/>
    <p:sldId id="1170" r:id="rId14"/>
    <p:sldId id="1196" r:id="rId15"/>
    <p:sldId id="1235" r:id="rId16"/>
    <p:sldId id="1178" r:id="rId17"/>
    <p:sldId id="1179" r:id="rId18"/>
    <p:sldId id="1180" r:id="rId19"/>
    <p:sldId id="1199" r:id="rId20"/>
    <p:sldId id="1172" r:id="rId21"/>
    <p:sldId id="1173" r:id="rId22"/>
    <p:sldId id="1176" r:id="rId23"/>
    <p:sldId id="1187" r:id="rId24"/>
    <p:sldId id="1181" r:id="rId25"/>
    <p:sldId id="1182" r:id="rId26"/>
    <p:sldId id="1183" r:id="rId27"/>
    <p:sldId id="1184" r:id="rId28"/>
    <p:sldId id="1236" r:id="rId29"/>
    <p:sldId id="1185" r:id="rId30"/>
    <p:sldId id="1186" r:id="rId31"/>
    <p:sldId id="1208" r:id="rId32"/>
    <p:sldId id="1209" r:id="rId33"/>
    <p:sldId id="1210" r:id="rId34"/>
    <p:sldId id="1211" r:id="rId35"/>
    <p:sldId id="1212" r:id="rId36"/>
    <p:sldId id="1231" r:id="rId37"/>
    <p:sldId id="1223" r:id="rId38"/>
    <p:sldId id="1224" r:id="rId39"/>
    <p:sldId id="1225" r:id="rId40"/>
    <p:sldId id="1233" r:id="rId41"/>
    <p:sldId id="1215" r:id="rId42"/>
    <p:sldId id="1216" r:id="rId43"/>
    <p:sldId id="1218" r:id="rId44"/>
    <p:sldId id="1219" r:id="rId45"/>
    <p:sldId id="1220" r:id="rId46"/>
    <p:sldId id="1221" r:id="rId47"/>
    <p:sldId id="1234" r:id="rId48"/>
    <p:sldId id="1222" r:id="rId49"/>
    <p:sldId id="1230" r:id="rId50"/>
  </p:sldIdLst>
  <p:sldSz cx="9144000" cy="6858000" type="screen4x3"/>
  <p:notesSz cx="7302500" cy="9586913"/>
  <p:custDataLst>
    <p:tags r:id="rId5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117" d="100"/>
          <a:sy n="117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59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tags" Target="tags/tag1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Linking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13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13, 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Bryant </a:t>
            </a:r>
            <a:r>
              <a:rPr lang="en-US" smtClean="0"/>
              <a:t>and 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Executable and Linkable Format (ELF)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binary format for object files</a:t>
            </a:r>
          </a:p>
          <a:p>
            <a:endParaRPr lang="en-US" dirty="0" smtClean="0"/>
          </a:p>
          <a:p>
            <a:r>
              <a:rPr lang="en-US" dirty="0" smtClean="0"/>
              <a:t>One unified format for </a:t>
            </a:r>
          </a:p>
          <a:p>
            <a:pPr lvl="1"/>
            <a:r>
              <a:rPr lang="en-US" dirty="0" smtClean="0"/>
              <a:t>Relocatable object files (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Executable object files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Shared object files (</a:t>
            </a:r>
            <a:r>
              <a:rPr lang="en-US" dirty="0" smtClean="0">
                <a:latin typeface="Courier New"/>
                <a:cs typeface="Courier New"/>
              </a:rPr>
              <a:t>.so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Generic name: ELF binaries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19175"/>
            <a:ext cx="53482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Word size, byte ordering, file type </a:t>
            </a:r>
            <a:r>
              <a:rPr lang="en-GB" sz="1800" dirty="0"/>
              <a:t>(.o, exec, .so</a:t>
            </a:r>
            <a:r>
              <a:rPr lang="en-GB" sz="1800" dirty="0" smtClean="0"/>
              <a:t>), machine type, etc</a:t>
            </a:r>
            <a:r>
              <a:rPr lang="en-GB" sz="1800" dirty="0"/>
              <a:t>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addresses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 err="1" smtClean="0">
                <a:latin typeface="Courier New" pitchFamily="49" charset="0"/>
              </a:rPr>
              <a:t>rodata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Read only data: jump tables,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>
                <a:latin typeface="Courier New" pitchFamily="49" charset="0"/>
              </a:rPr>
              <a:t>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modifying.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External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Local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C functions and </a:t>
            </a:r>
            <a:r>
              <a:rPr lang="en-GB" dirty="0" smtClean="0"/>
              <a:t>global variables </a:t>
            </a:r>
            <a:r>
              <a:rPr lang="en-GB" dirty="0"/>
              <a:t>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 smtClean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smtClean="0">
                <a:solidFill>
                  <a:srgbClr val="C00000"/>
                </a:solidFill>
              </a:rPr>
              <a:t>Local </a:t>
            </a:r>
            <a:r>
              <a:rPr lang="en-GB" b="1" dirty="0">
                <a:solidFill>
                  <a:srgbClr val="C00000"/>
                </a:solidFill>
              </a:rPr>
              <a:t>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Step 1: Symbol Resolution</a:t>
            </a:r>
            <a:endParaRPr lang="en-GB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3" y="2702650"/>
            <a:ext cx="4072997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11970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84797" y="1278744"/>
            <a:ext cx="1658620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09239"/>
            <a:ext cx="1643599" cy="2057398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dirty="0" err="1" smtClean="0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 dirty="0" smtClean="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400301" y="4609239"/>
            <a:ext cx="1900433" cy="1734232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dirty="0" err="1" smtClean="0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 dirty="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dirty="0" smtClean="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 dirty="0" smtClean="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1124710" y="1872734"/>
            <a:ext cx="2599770" cy="1480066"/>
            <a:chOff x="1124710" y="1872734"/>
            <a:chExt cx="2599770" cy="1480066"/>
          </a:xfrm>
        </p:grpSpPr>
        <p:sp>
          <p:nvSpPr>
            <p:cNvPr id="71" name="TextBox 70"/>
            <p:cNvSpPr txBox="1"/>
            <p:nvPr/>
          </p:nvSpPr>
          <p:spPr>
            <a:xfrm>
              <a:off x="1551477" y="1872734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1124710" y="2242066"/>
              <a:ext cx="1513269" cy="11107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 smtClean="0"/>
              <a:t>Local non-static C variables vs. local static C variables</a:t>
            </a:r>
          </a:p>
          <a:p>
            <a:pPr lvl="1"/>
            <a:r>
              <a:rPr lang="en-US" dirty="0" smtClean="0"/>
              <a:t>local non-static C variables: stored on the stack </a:t>
            </a:r>
          </a:p>
          <a:p>
            <a:pPr lvl="1"/>
            <a:r>
              <a:rPr lang="en-US" dirty="0" smtClean="0"/>
              <a:t>local static C variables: stored in either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bss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/>
              <a:t>or </a:t>
            </a:r>
            <a:r>
              <a:rPr lang="en-US" dirty="0" smtClean="0">
                <a:latin typeface="Courier New"/>
                <a:cs typeface="Courier New"/>
              </a:rPr>
              <a:t>.data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6013" y="2829899"/>
            <a:ext cx="3100187" cy="341850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4A00FF"/>
                </a:solidFill>
                <a:latin typeface="Menlo-Regular"/>
              </a:rPr>
              <a:t>f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s-IS" sz="18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4A00FF"/>
                </a:solidFill>
                <a:latin typeface="Menlo-Regular"/>
              </a:rPr>
              <a:t>g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Compiler allocates space in </a:t>
            </a:r>
            <a:r>
              <a:rPr lang="en-US" sz="2000" dirty="0" smtClean="0">
                <a:latin typeface="Courier New"/>
                <a:cs typeface="Courier New"/>
              </a:rPr>
              <a:t>.data </a:t>
            </a:r>
            <a:r>
              <a:rPr lang="en-US" sz="2000" dirty="0" smtClean="0">
                <a:latin typeface="Calibri" pitchFamily="34" charset="0"/>
              </a:rPr>
              <a:t>for each definition of </a:t>
            </a:r>
            <a:r>
              <a:rPr lang="en-US" sz="2000" dirty="0" smtClean="0">
                <a:latin typeface="Courier New"/>
                <a:cs typeface="Courier New"/>
              </a:rPr>
              <a:t>x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dirty="0" smtClean="0">
                <a:latin typeface="Calibri" pitchFamily="34" charset="0"/>
              </a:rPr>
              <a:t>reates local symbols in the symbol table with unique names, e.g., </a:t>
            </a:r>
            <a:r>
              <a:rPr lang="en-US" sz="2000" dirty="0" smtClean="0">
                <a:latin typeface="Courier New"/>
                <a:cs typeface="Courier New"/>
              </a:rPr>
              <a:t>x.1</a:t>
            </a:r>
            <a:r>
              <a:rPr lang="en-US" sz="2000" dirty="0" smtClean="0">
                <a:latin typeface="Calibri" pitchFamily="34" charset="0"/>
              </a:rPr>
              <a:t> and </a:t>
            </a:r>
            <a:r>
              <a:rPr lang="en-US" sz="2000" dirty="0" smtClean="0">
                <a:latin typeface="Courier New"/>
                <a:cs typeface="Courier New"/>
              </a:rPr>
              <a:t>x.2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How Linker Resolves Duplicate Symbol Definitions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</a:t>
            </a:r>
            <a:r>
              <a:rPr lang="en-GB" b="1" i="1" dirty="0" smtClean="0">
                <a:solidFill>
                  <a:srgbClr val="C00000"/>
                </a:solidFill>
              </a:rPr>
              <a:t>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</a:t>
            </a:r>
            <a:r>
              <a:rPr lang="en-GB" b="1" i="1" dirty="0" smtClean="0">
                <a:solidFill>
                  <a:srgbClr val="C00000"/>
                </a:solidFill>
              </a:rPr>
              <a:t>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item can be defined only </a:t>
            </a:r>
            <a:r>
              <a:rPr lang="en-GB" dirty="0" smtClean="0"/>
              <a:t>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Otherwise: Linker error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2: Given a strong symbol and multiple weak symbols, choose the strong symbol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</a:t>
            </a:r>
            <a:r>
              <a:rPr lang="en-GB" dirty="0" smtClean="0"/>
              <a:t>eferences </a:t>
            </a:r>
            <a:r>
              <a:rPr lang="en-GB" dirty="0"/>
              <a:t>to the weak symbol resolve to the strong </a:t>
            </a:r>
            <a:r>
              <a:rPr lang="en-GB" dirty="0" smtClean="0"/>
              <a:t>symbol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3: </a:t>
            </a:r>
            <a:r>
              <a:rPr lang="en-GB" dirty="0"/>
              <a:t>If there are multiple weak symbols, </a:t>
            </a:r>
            <a:r>
              <a:rPr lang="en-GB" dirty="0" smtClean="0"/>
              <a:t>pick </a:t>
            </a:r>
            <a:r>
              <a:rPr lang="en-GB" dirty="0"/>
              <a:t>an arbitrary </a:t>
            </a:r>
            <a:r>
              <a:rPr lang="en-GB" dirty="0" smtClean="0"/>
              <a:t>one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override this with </a:t>
            </a:r>
            <a:r>
              <a:rPr lang="en-GB" b="1" dirty="0" err="1">
                <a:latin typeface="Courier New" pitchFamily="49" charset="0"/>
              </a:rPr>
              <a:t>gcc</a:t>
            </a:r>
            <a:r>
              <a:rPr lang="en-GB" b="1" dirty="0">
                <a:latin typeface="Courier New" pitchFamily="49" charset="0"/>
              </a:rPr>
              <a:t> –</a:t>
            </a:r>
            <a:r>
              <a:rPr lang="en-GB" b="1" dirty="0" err="1">
                <a:latin typeface="Courier New" pitchFamily="49" charset="0"/>
              </a:rPr>
              <a:t>fno</a:t>
            </a:r>
            <a:r>
              <a:rPr lang="en-GB" b="1" dirty="0">
                <a:latin typeface="Courier New" pitchFamily="49" charset="0"/>
              </a:rPr>
              <a:t>-common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47753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 smtClean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0" dirty="0" smtClean="0">
                <a:latin typeface="Calibri" pitchFamily="34" charset="0"/>
                <a:ea typeface="msgothic" charset="0"/>
                <a:cs typeface="msgothic" charset="0"/>
              </a:rPr>
              <a:t>will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7813014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Nightmare scenario: two identical weak 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structs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compiled by different compilers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with different alignment rules.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if you can</a:t>
            </a:r>
          </a:p>
          <a:p>
            <a:endParaRPr lang="en-US" dirty="0" smtClean="0"/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smtClean="0"/>
              <a:t>if you can</a:t>
            </a:r>
          </a:p>
          <a:p>
            <a:pPr lvl="1"/>
            <a:r>
              <a:rPr lang="en-US" dirty="0" smtClean="0"/>
              <a:t>Initialize if you define a global variable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 smtClean="0"/>
              <a:t> if you reference an external global variable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Case study: Library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interpositioning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Step 2: Relocation</a:t>
            </a:r>
            <a:endParaRPr lang="en-GB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sum(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array[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data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swap()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</a:t>
              </a:r>
              <a:r>
                <a:rPr lang="en-GB" sz="1600" b="1" dirty="0" smtClean="0">
                  <a:latin typeface="Calibri" pitchFamily="34" charset="0"/>
                  <a:ea typeface="msgothic" charset="0"/>
                  <a:cs typeface="msgothic" charset="0"/>
                </a:rPr>
                <a:t>data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 </a:t>
              </a:r>
              <a:r>
                <a:rPr lang="en-GB" sz="1600" b="1" dirty="0" smtClean="0">
                  <a:latin typeface="Courier New" pitchFamily="49" charset="0"/>
                  <a:ea typeface="msgothic" charset="0"/>
                  <a:cs typeface="msgothic" charset="0"/>
                </a:rPr>
                <a:t>array[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2]={1,2}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Relocation Entries</a:t>
            </a: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dirty="0" err="1" smtClean="0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dirty="0" err="1" smtClean="0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07602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0000000000000000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0:   48 83 ec 08      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4:   be 02 00 00 00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 9:   bf 00 00 00 00          mov    $0x0,%edi      </a:t>
            </a:r>
            <a:r>
              <a:rPr lang="sk-SK" sz="1600" dirty="0">
                <a:solidFill>
                  <a:srgbClr val="3366FF"/>
                </a:solidFill>
                <a:latin typeface="Menlo-Regular"/>
              </a:rPr>
              <a:t># %edi = &amp;array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a: R_X86_64_32 array    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endParaRPr lang="en-US" sz="1600" dirty="0">
              <a:solidFill>
                <a:srgbClr val="3366FF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e:   e8 00 00 00 00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13 &lt;main+0x13&gt;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sum()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f: R_X86_64_PC32 sum-0x4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13:   48 83 c4 08      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17:   c3      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3" y="1219200"/>
            <a:ext cx="4072997" cy="2033507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hu-HU" sz="1800" dirty="0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289504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Relocated .text section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4004d0:       48 83 ec 08       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sub    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4004d4:       be 02 00 00 00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mov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$0x2,%esi</a:t>
            </a:r>
          </a:p>
          <a:p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 4004d9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    bf 18 10 60 00 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mov    </a:t>
            </a:r>
            <a:r>
              <a:rPr lang="sk-SK" sz="1600" dirty="0">
                <a:latin typeface="Menlo-Regular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,%edi  </a:t>
            </a:r>
            <a:r>
              <a:rPr lang="sk-SK" sz="1600" dirty="0">
                <a:latin typeface="Menlo-Regular"/>
              </a:rPr>
              <a:t># %edi = &amp;array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4004de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    e8 </a:t>
            </a:r>
            <a:r>
              <a:rPr lang="en-US" sz="1600" dirty="0">
                <a:solidFill>
                  <a:schemeClr val="accent1"/>
                </a:solidFill>
                <a:latin typeface="Menlo-Regular"/>
              </a:rPr>
              <a:t>05 00 00 00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&lt;sum&gt;    # sum()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smtClean="0">
                <a:solidFill>
                  <a:srgbClr val="3366FF"/>
                </a:solidFill>
                <a:latin typeface="Menlo-Regular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    48 83 c4 08   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add   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4004e7:       c3        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Menlo-Regular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    b8 00 00 00 00          mov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4004ed:       ba 00 00 00 00          mov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Menlo-Regular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Menlo-Regular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Menlo-Regular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4004f4:       48 63 ca                movslq %edx,%rcx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eax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edx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400501:       f3 c3                   repz retq</a:t>
            </a: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943600"/>
            <a:ext cx="7343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Using PC-relative addressing for sum(): 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0x4004e8</a:t>
            </a:r>
            <a:r>
              <a:rPr lang="en-US" sz="2000" dirty="0" smtClean="0">
                <a:latin typeface="Calibri" pitchFamily="34" charset="0"/>
              </a:rPr>
              <a:t> = </a:t>
            </a:r>
            <a:r>
              <a:rPr lang="en-US" sz="2000" dirty="0" smtClean="0">
                <a:solidFill>
                  <a:srgbClr val="3366FF"/>
                </a:solidFill>
                <a:latin typeface="Calibri" pitchFamily="34" charset="0"/>
              </a:rPr>
              <a:t>0x4004e3</a:t>
            </a:r>
            <a:r>
              <a:rPr lang="en-US" sz="2000" dirty="0" smtClean="0">
                <a:latin typeface="Calibri" pitchFamily="34" charset="0"/>
              </a:rPr>
              <a:t> + </a:t>
            </a:r>
            <a:r>
              <a:rPr lang="en-US" sz="2000" dirty="0" smtClean="0">
                <a:solidFill>
                  <a:srgbClr val="00CC99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</a:t>
            </a:r>
            <a:r>
              <a:rPr lang="en-US" sz="1600" dirty="0" smtClean="0">
                <a:latin typeface="Courier New"/>
                <a:cs typeface="Courier New"/>
              </a:rPr>
              <a:t>ource: </a:t>
            </a:r>
            <a:r>
              <a:rPr lang="en-US" sz="1600" dirty="0" err="1" smtClean="0">
                <a:latin typeface="Courier New"/>
                <a:cs typeface="Courier New"/>
              </a:rPr>
              <a:t>objdump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-dx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Loading Executable Object </a:t>
            </a:r>
            <a:r>
              <a:rPr lang="en-GB" dirty="0" smtClean="0"/>
              <a:t>Files</a:t>
            </a:r>
            <a:endParaRPr lang="en-GB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2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data segment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code segment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.line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t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5070" y="304800"/>
            <a:ext cx="8831262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Packaging Commonly Used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161" y="1333500"/>
            <a:ext cx="8307387" cy="52959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to package functions commonly used by programmers?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Math, I/O, memory management, string manipulation, etc.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Awkward</a:t>
            </a:r>
            <a:r>
              <a:rPr lang="en-GB" dirty="0"/>
              <a:t>, given the linker framework so far: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1:</a:t>
            </a:r>
            <a:r>
              <a:rPr lang="en-GB" dirty="0"/>
              <a:t> Put all functions </a:t>
            </a:r>
            <a:r>
              <a:rPr lang="en-GB" dirty="0" smtClean="0"/>
              <a:t>into </a:t>
            </a:r>
            <a:r>
              <a:rPr lang="en-GB" dirty="0"/>
              <a:t>a single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link big object file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Space and time inefficient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2:</a:t>
            </a:r>
            <a:r>
              <a:rPr lang="en-GB" dirty="0"/>
              <a:t> Put each function in a separate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explicitly link appropriate binaries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efficient, but burdensome on the programmer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Old-fashioned Solution: Static </a:t>
            </a:r>
            <a:r>
              <a:rPr lang="en-GB" dirty="0"/>
              <a:t>Libraries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447800"/>
            <a:ext cx="8459787" cy="47672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990000"/>
                </a:solidFill>
              </a:rPr>
              <a:t>Static </a:t>
            </a:r>
            <a:r>
              <a:rPr lang="en-GB" dirty="0">
                <a:solidFill>
                  <a:srgbClr val="990000"/>
                </a:solidFill>
              </a:rPr>
              <a:t>libraries </a:t>
            </a:r>
            <a:r>
              <a:rPr lang="en-GB" dirty="0"/>
              <a:t>(.</a:t>
            </a:r>
            <a:r>
              <a:rPr lang="en-GB" dirty="0">
                <a:latin typeface="Courier New" pitchFamily="49" charset="0"/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0004"/>
                </a:solidFill>
              </a:rPr>
              <a:t>archive files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Concatenate related </a:t>
            </a:r>
            <a:r>
              <a:rPr lang="en-GB" dirty="0" err="1"/>
              <a:t>relocatable</a:t>
            </a:r>
            <a:r>
              <a:rPr lang="en-GB" dirty="0"/>
              <a:t> object files into a single file with an index (called an </a:t>
            </a:r>
            <a:r>
              <a:rPr lang="en-GB" i="1" dirty="0"/>
              <a:t>archive</a:t>
            </a:r>
            <a:r>
              <a:rPr lang="en-GB" dirty="0"/>
              <a:t>).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Enhance linker so that it tries to resolve unresolved external references by looking for the symbols in one or more archives.</a:t>
            </a:r>
          </a:p>
          <a:p>
            <a:pPr lvl="1">
              <a:buSzPct val="75000"/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archive member file resolves reference, </a:t>
            </a:r>
            <a:r>
              <a:rPr lang="en-GB" dirty="0" smtClean="0"/>
              <a:t>link it  </a:t>
            </a:r>
            <a:r>
              <a:rPr lang="en-GB" dirty="0"/>
              <a:t>into</a:t>
            </a:r>
            <a:r>
              <a:rPr lang="en-GB" dirty="0" smtClean="0"/>
              <a:t> the executable</a:t>
            </a:r>
            <a:r>
              <a:rPr lang="en-GB" dirty="0"/>
              <a:t>.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55675" y="29867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11425" y="4674294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884613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3609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86200" y="2159694"/>
            <a:ext cx="436563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0" y="2300981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583113" y="16262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602163" y="29978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257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257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095875" y="3759894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1600" b="1" dirty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886200" y="4654714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457200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 err="1" smtClean="0">
                <a:latin typeface="Calibri" pitchFamily="34" charset="0"/>
              </a:rPr>
              <a:t>Archiver</a:t>
            </a:r>
            <a:r>
              <a:rPr lang="en-GB" sz="2000" kern="0" dirty="0" smtClean="0">
                <a:latin typeface="Calibri" pitchFamily="34" charset="0"/>
              </a:rPr>
              <a:t> allows incremental updates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2000" kern="0" dirty="0" smtClean="0">
                <a:latin typeface="Calibri" pitchFamily="34" charset="0"/>
              </a:rPr>
              <a:t>Recompile function that changes and replace .o file in archive.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kern="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012" y="1220788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libc.a</a:t>
            </a:r>
            <a:r>
              <a:rPr lang="en-GB" sz="2000" dirty="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4.6 MB archive </a:t>
            </a:r>
            <a:r>
              <a:rPr lang="en-GB" sz="1800" dirty="0"/>
              <a:t>of </a:t>
            </a:r>
            <a:r>
              <a:rPr lang="en-GB" sz="1800" dirty="0" smtClean="0"/>
              <a:t>1496 object </a:t>
            </a:r>
            <a:r>
              <a:rPr lang="en-GB" sz="1800" dirty="0"/>
              <a:t>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libm.a</a:t>
            </a:r>
            <a:r>
              <a:rPr lang="en-GB" sz="2000" dirty="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2 </a:t>
            </a:r>
            <a:r>
              <a:rPr lang="en-GB" sz="1800" dirty="0"/>
              <a:t>MB archive of </a:t>
            </a:r>
            <a:r>
              <a:rPr lang="en-GB" sz="1800" dirty="0" smtClean="0"/>
              <a:t>444 </a:t>
            </a:r>
            <a:r>
              <a:rPr lang="en-GB" sz="1800" dirty="0"/>
              <a:t>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floating point math (sin, </a:t>
            </a:r>
            <a:r>
              <a:rPr lang="en-GB" sz="1800" dirty="0" err="1"/>
              <a:t>cos</a:t>
            </a:r>
            <a:r>
              <a:rPr lang="en-GB" sz="1800" dirty="0"/>
              <a:t>, tan, log, exp, </a:t>
            </a:r>
            <a:r>
              <a:rPr lang="en-GB" sz="1800" dirty="0" err="1"/>
              <a:t>sqrt</a:t>
            </a:r>
            <a:r>
              <a:rPr lang="en-GB" sz="1800" dirty="0"/>
              <a:t>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3677347"/>
            <a:ext cx="2767502" cy="2874352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–t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754874" y="3677347"/>
            <a:ext cx="2767502" cy="2874352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–t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3452982" cy="1240722"/>
          </a:xfrm>
        </p:spPr>
        <p:txBody>
          <a:bodyPr/>
          <a:lstStyle/>
          <a:p>
            <a:r>
              <a:rPr lang="en-US" dirty="0" smtClean="0"/>
              <a:t>Linking with Static Libraries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4" y="2020989"/>
            <a:ext cx="3517106" cy="354161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 smtClean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>
                <a:solidFill>
                  <a:srgbClr val="926492"/>
                </a:solidFill>
                <a:latin typeface="Menlo-Regular"/>
              </a:rPr>
              <a:t>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vector.h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{3, 4};</a:t>
            </a: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1651C"/>
                </a:solidFill>
                <a:latin typeface="Menlo-Regular"/>
              </a:rPr>
              <a:t>z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4A00FF"/>
                </a:solidFill>
                <a:latin typeface="Menlo-Regular"/>
              </a:rPr>
              <a:t>main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(x, y, z, 2);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"z = [%d %d]\</a:t>
            </a:r>
            <a:r>
              <a:rPr lang="ro-RO" sz="1600" dirty="0" smtClean="0">
                <a:solidFill>
                  <a:srgbClr val="9D206F"/>
                </a:solidFill>
                <a:latin typeface="Menlo-Regular"/>
              </a:rPr>
              <a:t>n”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          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z[0], z[1]);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04184" y="5257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main2.c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69138" y="1817132"/>
            <a:ext cx="4441462" cy="181806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z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fr-FR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smtClean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(i = 0; i &lt; n; i++)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        z[i] = x[i] + y[i];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169138" y="3774995"/>
            <a:ext cx="4441462" cy="206428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multvec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z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 smtClean="0">
                <a:solidFill>
                  <a:srgbClr val="C200FF"/>
                </a:solidFill>
                <a:latin typeface="Menlo-Regular"/>
              </a:rPr>
              <a:t>    for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(i = 0; i &lt; n; i++)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        z[i] = x[i] * y[i];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203940" y="5527595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342462" y="3341132"/>
            <a:ext cx="134433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5400000">
            <a:off x="6210300" y="-583168"/>
            <a:ext cx="381000" cy="4267200"/>
          </a:xfrm>
          <a:prstGeom prst="leftBrace">
            <a:avLst>
              <a:gd name="adj1" fmla="val 233773"/>
              <a:gd name="adj2" fmla="val 5026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914400"/>
            <a:ext cx="120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libvector.a</a:t>
            </a:r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6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84162"/>
            <a:ext cx="5614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698500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4625" y="2992438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01813" y="399415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241425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44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53050" y="3263900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981451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497138" y="4672013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519593" y="5518150"/>
            <a:ext cx="1012890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prog2c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81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577022" y="3886200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187700" y="3263900"/>
            <a:ext cx="169819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992563" y="399415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4981575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929438" y="3206750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25425" y="3883025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800" b="1" i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648251" y="5378450"/>
            <a:ext cx="220974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260475" y="228600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882775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328988" y="2289175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sz="18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981451" y="2955925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429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572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601913" y="1538288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925888" y="1524000"/>
            <a:ext cx="1422483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6347379"/>
            <a:ext cx="2175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Calibri" pitchFamily="34" charset="0"/>
              </a:rPr>
              <a:t>“c” for “compile-time”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 Program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075906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 smtClean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14878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r>
              <a:rPr lang="is-IS" sz="1800" dirty="0" smtClean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s-IS" sz="18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8307387" cy="41338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Scan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files and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 each new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or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file, </a:t>
            </a:r>
            <a:r>
              <a:rPr lang="en-GB" i="1" dirty="0" err="1"/>
              <a:t>obj</a:t>
            </a:r>
            <a:r>
              <a:rPr lang="en-GB" dirty="0"/>
              <a:t>, is encountered, try to resolve each unresolved reference in the list against the symbols defined in </a:t>
            </a:r>
            <a:r>
              <a:rPr lang="en-GB" i="1" dirty="0"/>
              <a:t>obj</a:t>
            </a:r>
            <a:r>
              <a:rPr lang="en-GB" dirty="0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Problem</a:t>
            </a:r>
            <a:r>
              <a:rPr lang="en-GB" dirty="0"/>
              <a:t>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4995736"/>
            <a:ext cx="6847044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: In function `main':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(.text+0x4): undefined reference to `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libfun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'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Modern Solution: Shared </a:t>
            </a:r>
            <a:r>
              <a:rPr lang="en-GB" dirty="0"/>
              <a:t>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344613"/>
            <a:ext cx="8307387" cy="497998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Static libraries have the following disadvantages: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stored executables (every function needs </a:t>
            </a:r>
            <a:r>
              <a:rPr lang="en-GB" dirty="0" err="1" smtClean="0"/>
              <a:t>libc</a:t>
            </a:r>
            <a:r>
              <a:rPr lang="en-GB" dirty="0" smtClean="0"/>
              <a:t>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running executables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Minor bug fixes of system libraries require each application to explicitly </a:t>
            </a:r>
            <a:r>
              <a:rPr lang="en-GB" dirty="0" err="1"/>
              <a:t>relink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0004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000004"/>
                </a:solidFill>
              </a:rPr>
              <a:t>Modern </a:t>
            </a:r>
            <a:r>
              <a:rPr lang="en-GB" dirty="0">
                <a:solidFill>
                  <a:srgbClr val="000004"/>
                </a:solidFill>
              </a:rPr>
              <a:t>s</a:t>
            </a:r>
            <a:r>
              <a:rPr lang="en-GB" dirty="0" smtClean="0">
                <a:solidFill>
                  <a:srgbClr val="000004"/>
                </a:solidFill>
              </a:rPr>
              <a:t>olution</a:t>
            </a:r>
            <a:r>
              <a:rPr lang="en-GB" dirty="0">
                <a:solidFill>
                  <a:srgbClr val="000004"/>
                </a:solidFill>
              </a:rPr>
              <a:t>: Shared Libraries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Object files that contain code and data that are loaded and linked into an application </a:t>
            </a:r>
            <a:r>
              <a:rPr lang="en-GB" i="1" dirty="0"/>
              <a:t>dynamically, </a:t>
            </a:r>
            <a:r>
              <a:rPr lang="en-GB" dirty="0"/>
              <a:t>at either </a:t>
            </a:r>
            <a:r>
              <a:rPr lang="en-GB" i="1" dirty="0"/>
              <a:t>load-time</a:t>
            </a:r>
            <a:r>
              <a:rPr lang="en-GB" dirty="0"/>
              <a:t> or </a:t>
            </a:r>
            <a:r>
              <a:rPr lang="en-GB" i="1" dirty="0"/>
              <a:t>run-time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Also called: dynamic link libraries, DLLs, </a:t>
            </a:r>
            <a:r>
              <a:rPr lang="en-GB" dirty="0">
                <a:latin typeface="Courier New"/>
                <a:cs typeface="Courier New"/>
              </a:rPr>
              <a:t>.so </a:t>
            </a:r>
            <a:r>
              <a:rPr lang="en-GB" dirty="0"/>
              <a:t>files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Shared Libraries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347" y="1295400"/>
            <a:ext cx="8307387" cy="5486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occur when executable is first loaded and run (load-time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C library (</a:t>
            </a:r>
            <a:r>
              <a:rPr lang="en-GB" b="1" dirty="0" err="1">
                <a:latin typeface="Courier New" pitchFamily="49" charset="0"/>
              </a:rPr>
              <a:t>libc.so</a:t>
            </a:r>
            <a:r>
              <a:rPr lang="en-GB" dirty="0"/>
              <a:t>) usually dynamically linked. 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also occur after program has begun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run-time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</a:t>
            </a:r>
            <a:r>
              <a:rPr lang="en-GB" dirty="0" smtClean="0"/>
              <a:t> Linux, </a:t>
            </a:r>
            <a:r>
              <a:rPr lang="en-GB" dirty="0"/>
              <a:t>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 </a:t>
            </a:r>
            <a:r>
              <a:rPr lang="en-GB" dirty="0"/>
              <a:t>interface</a:t>
            </a:r>
            <a:r>
              <a:rPr lang="en-GB" dirty="0">
                <a:latin typeface="Courier New" pitchFamily="49" charset="0"/>
              </a:rPr>
              <a:t>.</a:t>
            </a:r>
            <a:endParaRPr lang="en-GB" dirty="0" smtClean="0">
              <a:latin typeface="Courier New" pitchFamily="49" charset="0"/>
            </a:endParaRP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Distributing software.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High</a:t>
            </a:r>
            <a:r>
              <a:rPr lang="en-GB" dirty="0"/>
              <a:t>-performance web servers.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Runtime library </a:t>
            </a:r>
            <a:r>
              <a:rPr lang="en-GB" dirty="0" err="1" smtClean="0"/>
              <a:t>interpositioning</a:t>
            </a:r>
            <a:r>
              <a:rPr lang="en-GB" dirty="0" smtClean="0"/>
              <a:t>.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Shared library routines can be shared by multiple processes.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on this when we learn about virtual </a:t>
            </a:r>
            <a:r>
              <a:rPr lang="en-GB" dirty="0" smtClean="0"/>
              <a:t>memory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  <a:endParaRPr lang="en-GB" sz="16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1010963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57488" y="2568300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59275" y="19491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95691" y="3974825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prog2l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6124300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92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352925" y="48447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555915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228600" y="3873224"/>
            <a:ext cx="2514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  <a:endParaRPr lang="en-GB" sz="1600" b="1" i="1" dirty="0" smtClean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smtClean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</a:t>
            </a: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887233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749525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unix&gt; gcc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addvec.c multvec.c</a:t>
            </a: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715000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</a:t>
            </a:r>
            <a:r>
              <a:rPr lang="en-GB" dirty="0" smtClean="0"/>
              <a:t>Run-time</a:t>
            </a:r>
            <a:endParaRPr lang="en-GB" dirty="0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323975"/>
            <a:ext cx="8581894" cy="5018940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{3, 4};</a:t>
            </a: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1651C"/>
                </a:solidFill>
                <a:latin typeface="Menlo-Regular"/>
              </a:rPr>
              <a:t>z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4A00FF"/>
                </a:solidFill>
                <a:latin typeface="Menlo-Regular"/>
              </a:rPr>
              <a:t>main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nl-NL" sz="1600" dirty="0">
                <a:solidFill>
                  <a:srgbClr val="C1651C"/>
                </a:solidFill>
                <a:latin typeface="Menlo-Regular"/>
              </a:rPr>
              <a:t>handle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(*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addvec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)(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Dynamically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load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shared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library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that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contains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()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handle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dlopen(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"./libvector.so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RTLD_LAZY);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(!handle) {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exit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l-PL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pl-PL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104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Run-time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0981" y="1371600"/>
            <a:ext cx="7964237" cy="5004167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Get a pointer to the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() function we just loaded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(handle,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error);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Now we can call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() just like any other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(x, y, z, 2);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"z = [%d %d]\n"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, z[0], z[1]);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Unload the shared library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dlclose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(handle) &lt; 0) {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exit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056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is a technique that allows programs to be constructed from multiple object files. </a:t>
            </a:r>
          </a:p>
          <a:p>
            <a:endParaRPr lang="en-US" dirty="0" smtClean="0"/>
          </a:p>
          <a:p>
            <a:r>
              <a:rPr lang="en-US" dirty="0" smtClean="0"/>
              <a:t>Linking can happen at different times in a program’s lifetime:</a:t>
            </a:r>
          </a:p>
          <a:p>
            <a:pPr lvl="1"/>
            <a:r>
              <a:rPr lang="en-US" dirty="0" smtClean="0"/>
              <a:t>Compile time (when a program is compiled)</a:t>
            </a:r>
          </a:p>
          <a:p>
            <a:pPr lvl="1"/>
            <a:r>
              <a:rPr lang="en-US" dirty="0" smtClean="0"/>
              <a:t>Load time (when a program is loaded into memory)</a:t>
            </a:r>
          </a:p>
          <a:p>
            <a:pPr lvl="1"/>
            <a:r>
              <a:rPr lang="en-US" dirty="0" smtClean="0"/>
              <a:t>Run time (while a program is executing)</a:t>
            </a:r>
          </a:p>
          <a:p>
            <a:pPr lvl="1"/>
            <a:endParaRPr lang="en-US" dirty="0"/>
          </a:p>
          <a:p>
            <a:r>
              <a:rPr lang="en-US" dirty="0" smtClean="0"/>
              <a:t>Understanding linking can help you avoid nasty errors and make you a </a:t>
            </a:r>
            <a:r>
              <a:rPr lang="en-US" smtClean="0"/>
              <a:t>better programmer.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Linking</a:t>
            </a:r>
          </a:p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Library </a:t>
            </a:r>
            <a:r>
              <a:rPr lang="en-GB" dirty="0" err="1" smtClean="0"/>
              <a:t>interpositioning</a:t>
            </a:r>
            <a:r>
              <a:rPr lang="en-GB" dirty="0" smtClean="0"/>
              <a:t> : powerful linking technique that allows programmers to intercept calls to arbitrary functions</a:t>
            </a:r>
          </a:p>
          <a:p>
            <a:r>
              <a:rPr lang="en-GB" dirty="0" err="1" smtClean="0"/>
              <a:t>Interpositioning</a:t>
            </a:r>
            <a:r>
              <a:rPr lang="en-GB" dirty="0" smtClean="0"/>
              <a:t> can occur at:</a:t>
            </a:r>
          </a:p>
          <a:p>
            <a:pPr lvl="1"/>
            <a:r>
              <a:rPr lang="en-GB" dirty="0" smtClean="0"/>
              <a:t>Compile time: When the source code is compiled	</a:t>
            </a:r>
          </a:p>
          <a:p>
            <a:pPr lvl="1"/>
            <a:r>
              <a:rPr lang="en-GB" dirty="0" smtClean="0"/>
              <a:t>Link time: When the </a:t>
            </a:r>
            <a:r>
              <a:rPr lang="en-GB" dirty="0" err="1" smtClean="0"/>
              <a:t>relocatable</a:t>
            </a:r>
            <a:r>
              <a:rPr lang="en-GB" dirty="0" smtClean="0"/>
              <a:t> object files </a:t>
            </a:r>
            <a:r>
              <a:rPr lang="en-GB" smtClean="0"/>
              <a:t>are statically linked </a:t>
            </a:r>
            <a:r>
              <a:rPr lang="en-GB" dirty="0" smtClean="0"/>
              <a:t>to form an executable object file</a:t>
            </a:r>
          </a:p>
          <a:p>
            <a:pPr lvl="1"/>
            <a:r>
              <a:rPr lang="en-GB" dirty="0" smtClean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Interpositioning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Confinement (sandboxing)</a:t>
            </a:r>
          </a:p>
          <a:p>
            <a:pPr lvl="1"/>
            <a:r>
              <a:rPr lang="en-GB" dirty="0" smtClean="0"/>
              <a:t>Behind the scenes encryption</a:t>
            </a:r>
          </a:p>
          <a:p>
            <a:r>
              <a:rPr lang="en-US" dirty="0" smtClean="0"/>
              <a:t>Debugging</a:t>
            </a:r>
            <a:endParaRPr lang="en-US" dirty="0"/>
          </a:p>
          <a:p>
            <a:pPr lvl="1"/>
            <a:r>
              <a:rPr lang="en-US" dirty="0"/>
              <a:t>In 2014, two Facebook engineers debugged a treacherous 1-year old bug in their iPhone app using </a:t>
            </a:r>
            <a:r>
              <a:rPr lang="en-US" dirty="0" err="1"/>
              <a:t>interpositioning</a:t>
            </a:r>
            <a:endParaRPr lang="en-US" dirty="0"/>
          </a:p>
          <a:p>
            <a:pPr lvl="1"/>
            <a:r>
              <a:rPr lang="en-US" dirty="0"/>
              <a:t>Code in the SPDY networking stack was writing to the wrong location</a:t>
            </a:r>
          </a:p>
          <a:p>
            <a:pPr lvl="1"/>
            <a:r>
              <a:rPr lang="en-US" dirty="0"/>
              <a:t>Solved by intercepting calls to </a:t>
            </a:r>
            <a:r>
              <a:rPr lang="en-US" dirty="0" err="1"/>
              <a:t>Posix</a:t>
            </a:r>
            <a:r>
              <a:rPr lang="en-US" dirty="0"/>
              <a:t> write functions (write, </a:t>
            </a:r>
            <a:r>
              <a:rPr lang="en-US" dirty="0" err="1"/>
              <a:t>writev</a:t>
            </a:r>
            <a:r>
              <a:rPr lang="en-US" dirty="0"/>
              <a:t>, </a:t>
            </a:r>
            <a:r>
              <a:rPr lang="en-US" dirty="0" err="1"/>
              <a:t>pwrite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Source: </a:t>
            </a:r>
            <a:r>
              <a:rPr lang="en-US" sz="1600" dirty="0" smtClean="0"/>
              <a:t> Facebook engineering blog post at </a:t>
            </a:r>
            <a:r>
              <a:rPr lang="en-US" sz="1600" dirty="0" smtClean="0">
                <a:latin typeface="Courier New"/>
                <a:cs typeface="Courier New"/>
              </a:rPr>
              <a:t>https</a:t>
            </a:r>
            <a:r>
              <a:rPr lang="en-US" sz="1600" dirty="0">
                <a:latin typeface="Courier New"/>
                <a:cs typeface="Courier New"/>
              </a:rPr>
              <a:t>://</a:t>
            </a:r>
            <a:r>
              <a:rPr lang="en-US" sz="1600" dirty="0" err="1">
                <a:latin typeface="Courier New"/>
                <a:cs typeface="Courier New"/>
              </a:rPr>
              <a:t>code.facebook.com</a:t>
            </a:r>
            <a:r>
              <a:rPr lang="en-US" sz="1600" dirty="0">
                <a:latin typeface="Courier New"/>
                <a:cs typeface="Courier New"/>
              </a:rPr>
              <a:t>/posts/313033472212144/debugging-file-corruption-on-</a:t>
            </a:r>
            <a:r>
              <a:rPr lang="en-US" sz="1600" dirty="0" err="1">
                <a:latin typeface="Courier New"/>
                <a:cs typeface="Courier New"/>
              </a:rPr>
              <a:t>ios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 dirty="0">
                <a:latin typeface="Calibri"/>
                <a:cs typeface="Calibri"/>
              </a:rPr>
              <a:t>Programs are translated and linked using a </a:t>
            </a:r>
            <a:r>
              <a:rPr lang="en-US" sz="2000" i="1" dirty="0">
                <a:latin typeface="Calibri"/>
                <a:cs typeface="Calibri"/>
              </a:rPr>
              <a:t>compiler driver</a:t>
            </a:r>
            <a:r>
              <a:rPr lang="en-US" sz="2000" dirty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dirty="0" err="1" smtClean="0">
                <a:latin typeface="Courier New" charset="0"/>
              </a:rPr>
              <a:t>linux</a:t>
            </a:r>
            <a:r>
              <a:rPr lang="en-US" sz="1800" dirty="0" smtClean="0">
                <a:latin typeface="Courier New" charset="0"/>
              </a:rPr>
              <a:t>&gt; </a:t>
            </a:r>
            <a:r>
              <a:rPr lang="en-US" sz="1800" i="1" dirty="0" err="1">
                <a:latin typeface="Courier New" charset="0"/>
              </a:rPr>
              <a:t>gcc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smtClean="0">
                <a:latin typeface="Courier New" charset="0"/>
              </a:rPr>
              <a:t>-</a:t>
            </a:r>
            <a:r>
              <a:rPr lang="en-US" sz="1800" i="1" dirty="0" err="1" smtClean="0">
                <a:latin typeface="Courier New" charset="0"/>
              </a:rPr>
              <a:t>Og</a:t>
            </a:r>
            <a:r>
              <a:rPr lang="en-US" sz="1800" i="1" dirty="0" smtClean="0">
                <a:latin typeface="Courier New" charset="0"/>
              </a:rPr>
              <a:t> -</a:t>
            </a:r>
            <a:r>
              <a:rPr lang="en-US" sz="1800" i="1" dirty="0">
                <a:latin typeface="Courier New" charset="0"/>
              </a:rPr>
              <a:t>o </a:t>
            </a:r>
            <a:r>
              <a:rPr lang="en-US" sz="1800" i="1" dirty="0" err="1" smtClean="0">
                <a:latin typeface="Courier New" charset="0"/>
              </a:rPr>
              <a:t>prog</a:t>
            </a:r>
            <a:r>
              <a:rPr lang="en-US" sz="1800" i="1" dirty="0" smtClean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main.c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 smtClean="0">
                <a:latin typeface="Courier New" charset="0"/>
              </a:rPr>
              <a:t>sum.c</a:t>
            </a:r>
            <a:endParaRPr lang="en-US" sz="1800" i="1" dirty="0">
              <a:latin typeface="Courier New" charset="0"/>
            </a:endParaRPr>
          </a:p>
          <a:p>
            <a:pPr lvl="1"/>
            <a:r>
              <a:rPr lang="en-US" sz="1800" dirty="0" err="1" smtClean="0">
                <a:latin typeface="Courier New" charset="0"/>
              </a:rPr>
              <a:t>linux</a:t>
            </a:r>
            <a:r>
              <a:rPr lang="en-US" sz="1800" dirty="0" smtClean="0">
                <a:latin typeface="Courier New" charset="0"/>
              </a:rPr>
              <a:t>&gt; </a:t>
            </a:r>
            <a:r>
              <a:rPr lang="en-US" sz="1800" i="1" dirty="0">
                <a:latin typeface="Courier New" charset="0"/>
              </a:rPr>
              <a:t>./</a:t>
            </a:r>
            <a:r>
              <a:rPr lang="en-US" sz="1800" i="1" dirty="0" err="1" smtClean="0">
                <a:latin typeface="Courier New" charset="0"/>
              </a:rPr>
              <a:t>prog</a:t>
            </a:r>
            <a:endParaRPr lang="en-US" sz="1800" i="1" dirty="0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main.c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sum.c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err="1" smtClean="0">
                <a:latin typeface="Courier New"/>
                <a:cs typeface="Courier New"/>
              </a:rPr>
              <a:t>sum.o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prog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dirty="0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 err="1" smtClean="0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 dirty="0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lang="en-US" sz="1800" i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Interpositioning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GB" dirty="0"/>
              <a:t>Monitoring and Profiling</a:t>
            </a:r>
          </a:p>
          <a:p>
            <a:pPr lvl="1"/>
            <a:r>
              <a:rPr lang="en-GB" dirty="0"/>
              <a:t>Count number of calls to functions</a:t>
            </a:r>
          </a:p>
          <a:p>
            <a:pPr lvl="1"/>
            <a:r>
              <a:rPr lang="en-GB" dirty="0"/>
              <a:t>Characterize call sites and arguments to functions</a:t>
            </a:r>
          </a:p>
          <a:p>
            <a:pPr lvl="1"/>
            <a:r>
              <a:rPr lang="en-GB" dirty="0" err="1"/>
              <a:t>Malloc</a:t>
            </a:r>
            <a:r>
              <a:rPr lang="en-GB" dirty="0"/>
              <a:t> tracing</a:t>
            </a:r>
          </a:p>
          <a:p>
            <a:pPr lvl="2"/>
            <a:r>
              <a:rPr lang="en-GB" dirty="0"/>
              <a:t>Detecting memory leaks</a:t>
            </a:r>
          </a:p>
          <a:p>
            <a:pPr lvl="2"/>
            <a:r>
              <a:rPr lang="en-GB" b="1" dirty="0">
                <a:solidFill>
                  <a:srgbClr val="C00000"/>
                </a:solidFill>
              </a:rPr>
              <a:t>Generating address traces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4056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10522"/>
            <a:ext cx="4114800" cy="2323278"/>
          </a:xfrm>
        </p:spPr>
        <p:txBody>
          <a:bodyPr/>
          <a:lstStyle/>
          <a:p>
            <a:r>
              <a:rPr lang="en-US" dirty="0" smtClean="0"/>
              <a:t>Goal: trace the addresses and sizes of the allocated and freed blocks, without breaking the program, and without modifying the source code. </a:t>
            </a:r>
          </a:p>
          <a:p>
            <a:endParaRPr lang="en-US" dirty="0" smtClean="0"/>
          </a:p>
          <a:p>
            <a:r>
              <a:rPr lang="en-US" dirty="0" smtClean="0"/>
              <a:t>Three solutions: interpose on the </a:t>
            </a:r>
            <a:r>
              <a:rPr lang="en-US" dirty="0" smtClean="0">
                <a:latin typeface="Courier New"/>
                <a:cs typeface="Courier New"/>
              </a:rPr>
              <a:t>lib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functions at compile time, link time, and load/run time. </a:t>
            </a:r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21494" y="2172522"/>
            <a:ext cx="3517106" cy="2587504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(32);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(0);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 smtClean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7314" y="4431268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int.c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149488"/>
            <a:ext cx="8558382" cy="5632312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COMPILETIME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(%d)=%p\n"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           (</a:t>
            </a:r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8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t-IT" sz="18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800" dirty="0">
                <a:solidFill>
                  <a:srgbClr val="CB2418"/>
                </a:solidFill>
                <a:latin typeface="Menlo-Regular"/>
              </a:rPr>
              <a:t>/* free </a:t>
            </a:r>
            <a:r>
              <a:rPr lang="it-IT" sz="1800" dirty="0" err="1">
                <a:solidFill>
                  <a:srgbClr val="CB2418"/>
                </a:solidFill>
                <a:latin typeface="Menlo-Regular"/>
              </a:rPr>
              <a:t>wrapper</a:t>
            </a:r>
            <a:r>
              <a:rPr lang="it-IT" sz="18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CB2418"/>
                </a:solidFill>
                <a:latin typeface="Menlo-Regular"/>
              </a:rPr>
              <a:t>function</a:t>
            </a:r>
            <a:r>
              <a:rPr lang="it-IT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8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4A00FF"/>
                </a:solidFill>
                <a:latin typeface="Menlo-Regular"/>
              </a:rPr>
              <a:t>myfree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it-IT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4124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522273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2558" y="2907268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17" y="3657600"/>
            <a:ext cx="7592093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-DCOMPILETIME -c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-I. -o </a:t>
            </a:r>
            <a:r>
              <a:rPr lang="en-US" sz="1800" b="0" dirty="0" err="1">
                <a:latin typeface="Courier New"/>
                <a:cs typeface="Courier New"/>
              </a:rPr>
              <a:t>intc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runc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dirty="0" err="1">
                <a:latin typeface="Courier New"/>
                <a:cs typeface="Courier New"/>
              </a:rPr>
              <a:t>intc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malloc</a:t>
            </a:r>
            <a:r>
              <a:rPr lang="en-US" sz="1800" b="0" dirty="0">
                <a:latin typeface="Courier New"/>
                <a:cs typeface="Courier New"/>
              </a:rPr>
              <a:t>(32)=0x1edc010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free(0x1edc010)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endParaRPr lang="en-US" sz="1800" dirty="0">
              <a:latin typeface="Courier New"/>
              <a:cs typeface="Courier New"/>
            </a:endParaRP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152400"/>
            <a:ext cx="7592093" cy="762000"/>
          </a:xfrm>
        </p:spPr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838200"/>
            <a:ext cx="8558382" cy="5909311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LINKTIME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wrap_malloc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__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(size);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(%d) = %p\n"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)size,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free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wrap_free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__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336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91000"/>
            <a:ext cx="8305799" cy="2438400"/>
          </a:xfrm>
        </p:spPr>
        <p:txBody>
          <a:bodyPr/>
          <a:lstStyle/>
          <a:p>
            <a:r>
              <a:rPr lang="en-US" dirty="0" smtClean="0"/>
              <a:t>The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Wl</a:t>
            </a:r>
            <a:r>
              <a:rPr lang="en-US" dirty="0" smtClean="0"/>
              <a:t>” flag passes argument to linker, replacing each comma with a space. </a:t>
            </a:r>
          </a:p>
          <a:p>
            <a:r>
              <a:rPr lang="en-US" dirty="0" smtClean="0"/>
              <a:t>The  “</a:t>
            </a:r>
            <a:r>
              <a:rPr lang="en-US" dirty="0" smtClean="0">
                <a:latin typeface="Courier New"/>
                <a:cs typeface="Courier New"/>
              </a:rPr>
              <a:t>--</a:t>
            </a:r>
            <a:r>
              <a:rPr lang="en-US" dirty="0" err="1" smtClean="0">
                <a:latin typeface="Courier New"/>
                <a:cs typeface="Courier New"/>
              </a:rPr>
              <a:t>wrap,malloc</a:t>
            </a:r>
            <a:r>
              <a:rPr lang="en-US" dirty="0" smtClean="0"/>
              <a:t> ”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arg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instructs linker to resolve references in a special way:</a:t>
            </a:r>
          </a:p>
          <a:p>
            <a:pPr lvl="1"/>
            <a:r>
              <a:rPr lang="en-US" dirty="0" smtClean="0"/>
              <a:t>Refs to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should be resolved as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wrap_malloc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Refs to 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real_malloc</a:t>
            </a:r>
            <a:r>
              <a:rPr lang="en-US" dirty="0" smtClean="0"/>
              <a:t> should be resolved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7018" y="1300877"/>
            <a:ext cx="7896225" cy="2862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-DLINKTIME -c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-c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</a:t>
            </a:r>
            <a:r>
              <a:rPr lang="en-US" sz="1800" b="0" dirty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dirty="0" err="1">
                <a:latin typeface="Courier New"/>
                <a:cs typeface="Courier New"/>
              </a:rPr>
              <a:t>wrap,malloc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dirty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dirty="0" err="1">
                <a:latin typeface="Courier New"/>
                <a:cs typeface="Courier New"/>
              </a:rPr>
              <a:t>wrap,free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intl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>
                <a:latin typeface="Courier New"/>
                <a:cs typeface="Courier New"/>
              </a:rPr>
              <a:t>runl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dirty="0" err="1">
                <a:latin typeface="Courier New"/>
                <a:cs typeface="Courier New"/>
              </a:rPr>
              <a:t>intl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fi-FI" sz="1800" b="0" dirty="0">
                <a:latin typeface="Courier New"/>
                <a:cs typeface="Courier New"/>
              </a:rPr>
              <a:t>malloc(32) = 0x1aa0010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free(0x1aa0010)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" y="914400"/>
            <a:ext cx="8915401" cy="5262980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RUNTIME</a:t>
            </a: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_GNU_SOURCE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*(*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</a:t>
            </a:r>
            <a:r>
              <a:rPr lang="en-US" sz="1600" dirty="0" err="1" smtClean="0">
                <a:solidFill>
                  <a:srgbClr val="CB2418"/>
                </a:solidFill>
                <a:latin typeface="Menlo-Regular"/>
              </a:rPr>
              <a:t>addr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of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(error,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(size);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(%d) = %p\n"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)size,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5334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dirty="0" smtClean="0"/>
              <a:t>Load/Run-time </a:t>
            </a:r>
            <a:br>
              <a:rPr lang="en-US" dirty="0" smtClean="0"/>
            </a:b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66627" y="5766890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Load/Run-time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763000" cy="4524316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free wrapper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free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(*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freep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)(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*) =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is-I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"free"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address of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(error,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2114" y="5955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57042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Load/Run-time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14800"/>
            <a:ext cx="8305799" cy="1447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The LD_PRELOAD </a:t>
            </a:r>
            <a:r>
              <a:rPr lang="en-US" dirty="0" smtClean="0"/>
              <a:t>environment variable tells the dynamic linker to resolve unresolved refs (e.g., to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by looking in </a:t>
            </a:r>
            <a:r>
              <a:rPr lang="en-US" dirty="0" err="1" smtClean="0">
                <a:latin typeface="Courier New"/>
                <a:cs typeface="Courier New"/>
              </a:rPr>
              <a:t>mymalloc.so</a:t>
            </a:r>
            <a:r>
              <a:rPr lang="en-US" dirty="0" smtClean="0"/>
              <a:t> first.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2" y="1300877"/>
            <a:ext cx="8991598" cy="2308324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intr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-DRUNTIME -shared -</a:t>
            </a:r>
            <a:r>
              <a:rPr lang="en-US" sz="1800" b="0" dirty="0" err="1">
                <a:latin typeface="Courier New"/>
                <a:cs typeface="Courier New"/>
              </a:rPr>
              <a:t>fpic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dirty="0" err="1">
                <a:latin typeface="Courier New"/>
                <a:cs typeface="Courier New"/>
              </a:rPr>
              <a:t>ldl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-o </a:t>
            </a:r>
            <a:r>
              <a:rPr lang="en-US" sz="1800" b="0" dirty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runr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(LD_PRELOAD="./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" ./</a:t>
            </a:r>
            <a:r>
              <a:rPr lang="en-US" sz="1800" b="0" dirty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)</a:t>
            </a:r>
          </a:p>
          <a:p>
            <a:r>
              <a:rPr lang="fi-FI" sz="1800" b="0" dirty="0">
                <a:latin typeface="Courier New"/>
                <a:cs typeface="Courier New"/>
              </a:rPr>
              <a:t>malloc(32) = 0xe60010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free(0xe60010)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Interpositioning</a:t>
            </a:r>
            <a:r>
              <a:rPr lang="en-US" dirty="0" smtClean="0"/>
              <a:t>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</a:t>
            </a:r>
          </a:p>
          <a:p>
            <a:pPr lvl="1"/>
            <a:r>
              <a:rPr lang="en-US" dirty="0" smtClean="0"/>
              <a:t>Apparent calls to </a:t>
            </a:r>
            <a:r>
              <a:rPr lang="en-US" dirty="0" err="1" smtClean="0"/>
              <a:t>malloc</a:t>
            </a:r>
            <a:r>
              <a:rPr lang="en-US" dirty="0" smtClean="0"/>
              <a:t>/free get macro-expanded into calls to </a:t>
            </a:r>
            <a:r>
              <a:rPr lang="en-US" dirty="0" err="1" smtClean="0"/>
              <a:t>mymalloc</a:t>
            </a:r>
            <a:r>
              <a:rPr lang="en-US" dirty="0" smtClean="0"/>
              <a:t>/</a:t>
            </a:r>
            <a:r>
              <a:rPr lang="en-US" dirty="0" err="1" smtClean="0"/>
              <a:t>myfree</a:t>
            </a:r>
            <a:endParaRPr lang="en-US" dirty="0" smtClean="0"/>
          </a:p>
          <a:p>
            <a:r>
              <a:rPr lang="en-US" dirty="0" smtClean="0"/>
              <a:t>Link Time</a:t>
            </a:r>
          </a:p>
          <a:p>
            <a:pPr lvl="1"/>
            <a:r>
              <a:rPr lang="en-US" dirty="0" smtClean="0"/>
              <a:t>Use linker trick to have special name resolutions</a:t>
            </a:r>
          </a:p>
          <a:p>
            <a:pPr lvl="2"/>
            <a:r>
              <a:rPr lang="en-US" dirty="0" err="1" smtClean="0"/>
              <a:t>malloc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__</a:t>
            </a:r>
            <a:r>
              <a:rPr lang="en-US" dirty="0" err="1" smtClean="0">
                <a:sym typeface="Wingdings" pitchFamily="2" charset="2"/>
              </a:rPr>
              <a:t>wrap_malloc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__</a:t>
            </a:r>
            <a:r>
              <a:rPr lang="en-US" dirty="0" err="1" smtClean="0">
                <a:sym typeface="Wingdings" pitchFamily="2" charset="2"/>
              </a:rPr>
              <a:t>real_malloc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malloc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Load/Run Time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Implement custom version of </a:t>
            </a:r>
            <a:r>
              <a:rPr lang="en-US" dirty="0" err="1" smtClean="0"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/free that use dynamic linking to load library </a:t>
            </a:r>
            <a:r>
              <a:rPr lang="en-US" dirty="0" err="1" smtClean="0"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/free under different names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</a:t>
            </a: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1: Modularity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Program can be written as a collection of smaller source files, rather than one monolithic mass.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build libraries of common functions (more on this later)</a:t>
            </a:r>
          </a:p>
          <a:p>
            <a:pPr lvl="2"/>
            <a:r>
              <a:rPr lang="en-US" dirty="0" smtClean="0"/>
              <a:t>e.g., Math library, standard C library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 (cont)</a:t>
            </a:r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2: Efficiency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Time: Separate compilation</a:t>
            </a:r>
          </a:p>
          <a:p>
            <a:pPr lvl="2"/>
            <a:r>
              <a:rPr lang="en-US" dirty="0" smtClean="0"/>
              <a:t>Change one source file, compile, and then </a:t>
            </a:r>
            <a:r>
              <a:rPr lang="en-US" dirty="0" err="1" smtClean="0"/>
              <a:t>relink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 need to recompile other source files.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Space: Libraries </a:t>
            </a:r>
          </a:p>
          <a:p>
            <a:pPr lvl="2"/>
            <a:r>
              <a:rPr lang="en-US" dirty="0" smtClean="0"/>
              <a:t>Common functions can be aggregated into a single file...</a:t>
            </a:r>
          </a:p>
          <a:p>
            <a:pPr lvl="2"/>
            <a:r>
              <a:rPr lang="en-US" dirty="0" smtClean="0"/>
              <a:t>Yet executable files and running memory images contain only code for the functions they actually use.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 dirty="0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1: Symbol </a:t>
            </a:r>
            <a:r>
              <a:rPr lang="en-US" dirty="0"/>
              <a:t>resolution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Programs define and reference </a:t>
            </a:r>
            <a:r>
              <a:rPr lang="en-US" i="1" dirty="0"/>
              <a:t>symbols</a:t>
            </a:r>
            <a:r>
              <a:rPr lang="en-US" dirty="0"/>
              <a:t> </a:t>
            </a:r>
            <a:r>
              <a:rPr lang="en-US" dirty="0" smtClean="0"/>
              <a:t>(global variables </a:t>
            </a:r>
            <a:r>
              <a:rPr lang="en-US" dirty="0"/>
              <a:t>and functions):</a:t>
            </a:r>
          </a:p>
          <a:p>
            <a:pPr lvl="2"/>
            <a:r>
              <a:rPr lang="en-US" sz="1800" b="1" dirty="0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 dirty="0">
                <a:latin typeface="Courier New" charset="0"/>
              </a:rPr>
              <a:t>swap();           /* reference symbol</a:t>
            </a:r>
            <a:r>
              <a:rPr lang="en-US" sz="1800" b="1" dirty="0" smtClean="0">
                <a:latin typeface="Courier New" charset="0"/>
              </a:rPr>
              <a:t> swap </a:t>
            </a:r>
            <a:r>
              <a:rPr lang="en-US" sz="1800" b="1" dirty="0">
                <a:latin typeface="Courier New" charset="0"/>
              </a:rPr>
              <a:t>*/</a:t>
            </a:r>
          </a:p>
          <a:p>
            <a:pPr lvl="2"/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*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 = &amp;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; </a:t>
            </a:r>
            <a:r>
              <a:rPr lang="en-US" sz="1800" b="1" dirty="0" smtClean="0">
                <a:latin typeface="Courier New" charset="0"/>
              </a:rPr>
              <a:t>    /</a:t>
            </a:r>
            <a:r>
              <a:rPr lang="en-US" sz="1800" b="1" dirty="0">
                <a:latin typeface="Courier New" charset="0"/>
              </a:rPr>
              <a:t>* define symbol 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, reference 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 */</a:t>
            </a:r>
            <a:endParaRPr lang="en-US" sz="1800" b="1" dirty="0"/>
          </a:p>
          <a:p>
            <a:pPr lvl="1"/>
            <a:endParaRPr lang="en-US" dirty="0"/>
          </a:p>
          <a:p>
            <a:pPr lvl="1"/>
            <a:r>
              <a:rPr lang="en-US" dirty="0"/>
              <a:t>Symbol definitions are </a:t>
            </a:r>
            <a:r>
              <a:rPr lang="en-US" dirty="0" smtClean="0"/>
              <a:t>stored in object file </a:t>
            </a:r>
            <a:r>
              <a:rPr lang="en-US" dirty="0"/>
              <a:t>(by </a:t>
            </a:r>
            <a:r>
              <a:rPr lang="en-US" dirty="0" smtClean="0"/>
              <a:t>assembler) </a:t>
            </a:r>
            <a:r>
              <a:rPr lang="en-US" dirty="0"/>
              <a:t>in </a:t>
            </a:r>
            <a:r>
              <a:rPr lang="en-US" i="1" dirty="0"/>
              <a:t>symbol table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Symbol table is an array of </a:t>
            </a:r>
            <a:r>
              <a:rPr lang="en-US" dirty="0" err="1">
                <a:latin typeface="Courier New"/>
                <a:cs typeface="Courier New"/>
              </a:rPr>
              <a:t>structs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Each entry includes name, size, and location of symbol.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During symbol resolution step, the linker associates </a:t>
            </a:r>
            <a:r>
              <a:rPr lang="en-US" b="1" dirty="0">
                <a:solidFill>
                  <a:srgbClr val="FF0000"/>
                </a:solidFill>
              </a:rPr>
              <a:t>each symbol reference with exactly one symbol definition.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Linkers Do? (cont)</a:t>
            </a: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2: Relocation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Merges separate code and data sections into single sections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Relocates symbols from their relative locations in the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files to their final absolute memory locations in the executable.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Updates all references to these symbols to reflect their new positions.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Kinds of Object Files (Modules)</a:t>
            </a: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Relocatable object file (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 dirty="0" smtClean="0"/>
              <a:t>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 is produced from exactly one source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) file</a:t>
            </a:r>
          </a:p>
          <a:p>
            <a:endParaRPr lang="en-US" dirty="0" smtClean="0"/>
          </a:p>
          <a:p>
            <a:r>
              <a:rPr lang="en-US" dirty="0" smtClean="0"/>
              <a:t>Executable object file 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Contains code and data in a form that can be copied directly into memory and then executed.</a:t>
            </a:r>
          </a:p>
          <a:p>
            <a:endParaRPr lang="en-US" dirty="0" smtClean="0"/>
          </a:p>
          <a:p>
            <a:r>
              <a:rPr lang="en-US" dirty="0" smtClean="0"/>
              <a:t>Shared object file (</a:t>
            </a:r>
            <a:r>
              <a:rPr lang="en-US" dirty="0" smtClean="0">
                <a:latin typeface="Courier New"/>
                <a:cs typeface="Courier New"/>
              </a:rPr>
              <a:t>.so </a:t>
            </a:r>
            <a:r>
              <a:rPr lang="en-US" dirty="0" smtClean="0"/>
              <a:t>file)</a:t>
            </a:r>
          </a:p>
          <a:p>
            <a:pPr lvl="1"/>
            <a:r>
              <a:rPr lang="en-US" dirty="0" smtClean="0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Dynamic Link Libraries</a:t>
            </a:r>
            <a:r>
              <a:rPr lang="en-US" dirty="0" smtClean="0"/>
              <a:t> (DLLs) by Windows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12760</TotalTime>
  <Words>4615</Words>
  <Application>Microsoft Macintosh PowerPoint</Application>
  <PresentationFormat>On-screen Show (4:3)</PresentationFormat>
  <Paragraphs>823</Paragraphs>
  <Slides>49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template2007</vt:lpstr>
      <vt:lpstr>Linking  15-213: Introduction to Computer Systems 13th Lecture, Oct. 13, 2015</vt:lpstr>
      <vt:lpstr>Today</vt:lpstr>
      <vt:lpstr>Example C Program</vt:lpstr>
      <vt:lpstr>Static Linking</vt:lpstr>
      <vt:lpstr>Why Linkers?</vt:lpstr>
      <vt:lpstr>Why Linkers? (cont)</vt:lpstr>
      <vt:lpstr>What Do Linkers Do?</vt:lpstr>
      <vt:lpstr>What Do Linkers Do? (cont)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Local Symbols</vt:lpstr>
      <vt:lpstr>How Linker Resolves Duplicate Symbol Definitions</vt:lpstr>
      <vt:lpstr>Linker’s Symbol Rules</vt:lpstr>
      <vt:lpstr>Linker Puzzles</vt:lpstr>
      <vt:lpstr>Global Variables</vt:lpstr>
      <vt:lpstr>Step 2: Relocation</vt:lpstr>
      <vt:lpstr>Relocation Entries</vt:lpstr>
      <vt:lpstr>Relocated .text section</vt:lpstr>
      <vt:lpstr>Loading Executable Object Files</vt:lpstr>
      <vt:lpstr>Packaging Commonly Used Functions</vt:lpstr>
      <vt:lpstr>Old-fashioned Solution: Static Libraries</vt:lpstr>
      <vt:lpstr>Creating Static Libraries</vt:lpstr>
      <vt:lpstr>Commonly Used Libraries</vt:lpstr>
      <vt:lpstr>Linking with Static Libraries</vt:lpstr>
      <vt:lpstr>Linking with Static Libraries</vt:lpstr>
      <vt:lpstr>Using Static Libraries</vt:lpstr>
      <vt:lpstr>Modern Solution: Shared Libraries</vt:lpstr>
      <vt:lpstr>Shared Libraries (cont.)</vt:lpstr>
      <vt:lpstr>Dynamic Linking at Load-time</vt:lpstr>
      <vt:lpstr>Dynamic Linking at Run-time</vt:lpstr>
      <vt:lpstr>Dynamic Linking at Run-time</vt:lpstr>
      <vt:lpstr>Linking Summary </vt:lpstr>
      <vt:lpstr>Today</vt:lpstr>
      <vt:lpstr>Case Study: Library Interpositioning</vt:lpstr>
      <vt:lpstr>Some Interpositioning Applications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Load/Run-time Interpositioning</vt:lpstr>
      <vt:lpstr>Interpositioning 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574</cp:revision>
  <cp:lastPrinted>1999-09-20T15:19:18Z</cp:lastPrinted>
  <dcterms:created xsi:type="dcterms:W3CDTF">2012-10-04T19:17:13Z</dcterms:created>
  <dcterms:modified xsi:type="dcterms:W3CDTF">2015-10-13T14:47:34Z</dcterms:modified>
</cp:coreProperties>
</file>